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0" r:id="rId3"/>
    <p:sldId id="314" r:id="rId4"/>
    <p:sldId id="312" r:id="rId5"/>
    <p:sldId id="291" r:id="rId6"/>
    <p:sldId id="292" r:id="rId7"/>
    <p:sldId id="301" r:id="rId8"/>
    <p:sldId id="289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3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24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12" y="114"/>
      </p:cViewPr>
      <p:guideLst>
        <p:guide pos="3817"/>
        <p:guide orient="horz" pos="23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42F-382E-469B-B914-50B3EC5BAAEF}" type="datetimeFigureOut">
              <a:rPr lang="pt-BR" smtClean="0"/>
              <a:pPr/>
              <a:t>06/11/2018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304B-B0C0-4619-BAD5-D5D33F20A4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5176633"/>
      </p:ext>
    </p:extLst>
  </p:cSld>
  <p:clrMapOvr>
    <a:masterClrMapping/>
  </p:clrMapOvr>
  <p:transition spd="slow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42F-382E-469B-B914-50B3EC5BAAEF}" type="datetimeFigureOut">
              <a:rPr lang="pt-BR" smtClean="0"/>
              <a:pPr/>
              <a:t>06/11/2018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304B-B0C0-4619-BAD5-D5D33F20A4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6765418"/>
      </p:ext>
    </p:extLst>
  </p:cSld>
  <p:clrMapOvr>
    <a:masterClrMapping/>
  </p:clrMapOvr>
  <p:transition spd="slow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42F-382E-469B-B914-50B3EC5BAAEF}" type="datetimeFigureOut">
              <a:rPr lang="pt-BR" smtClean="0"/>
              <a:pPr/>
              <a:t>06/11/2018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304B-B0C0-4619-BAD5-D5D33F20A4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3444912"/>
      </p:ext>
    </p:extLst>
  </p:cSld>
  <p:clrMapOvr>
    <a:masterClrMapping/>
  </p:clrMapOvr>
  <p:transition spd="slow">
    <p:push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76AF-E889-4A13-AA4F-71F06E5B9D9C}" type="datetimeFigureOut">
              <a:rPr lang="pt-BR" smtClean="0"/>
              <a:pPr/>
              <a:t>06/11/2018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88789-C1E0-4FDC-8378-F552AC8E52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396910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42F-382E-469B-B914-50B3EC5BAAEF}" type="datetimeFigureOut">
              <a:rPr lang="pt-BR" smtClean="0"/>
              <a:pPr/>
              <a:t>06/11/2018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304B-B0C0-4619-BAD5-D5D33F20A4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4081152"/>
      </p:ext>
    </p:extLst>
  </p:cSld>
  <p:clrMapOvr>
    <a:masterClrMapping/>
  </p:clrMapOvr>
  <p:transition spd="slow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42F-382E-469B-B914-50B3EC5BAAEF}" type="datetimeFigureOut">
              <a:rPr lang="pt-BR" smtClean="0"/>
              <a:pPr/>
              <a:t>06/11/2018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304B-B0C0-4619-BAD5-D5D33F20A4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5027226"/>
      </p:ext>
    </p:extLst>
  </p:cSld>
  <p:clrMapOvr>
    <a:masterClrMapping/>
  </p:clrMapOvr>
  <p:transition spd="slow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42F-382E-469B-B914-50B3EC5BAAEF}" type="datetimeFigureOut">
              <a:rPr lang="pt-BR" smtClean="0"/>
              <a:pPr/>
              <a:t>06/11/2018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304B-B0C0-4619-BAD5-D5D33F20A4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1493734"/>
      </p:ext>
    </p:extLst>
  </p:cSld>
  <p:clrMapOvr>
    <a:masterClrMapping/>
  </p:clrMapOvr>
  <p:transition spd="slow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42F-382E-469B-B914-50B3EC5BAAEF}" type="datetimeFigureOut">
              <a:rPr lang="pt-BR" smtClean="0"/>
              <a:pPr/>
              <a:t>06/11/2018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304B-B0C0-4619-BAD5-D5D33F20A4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0719355"/>
      </p:ext>
    </p:extLst>
  </p:cSld>
  <p:clrMapOvr>
    <a:masterClrMapping/>
  </p:clrMapOvr>
  <p:transition spd="slow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42F-382E-469B-B914-50B3EC5BAAEF}" type="datetimeFigureOut">
              <a:rPr lang="pt-BR" smtClean="0"/>
              <a:pPr/>
              <a:t>06/11/2018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304B-B0C0-4619-BAD5-D5D33F20A4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6733409"/>
      </p:ext>
    </p:extLst>
  </p:cSld>
  <p:clrMapOvr>
    <a:masterClrMapping/>
  </p:clrMapOvr>
  <p:transition spd="slow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42F-382E-469B-B914-50B3EC5BAAEF}" type="datetimeFigureOut">
              <a:rPr lang="pt-BR" smtClean="0"/>
              <a:pPr/>
              <a:t>06/11/2018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304B-B0C0-4619-BAD5-D5D33F20A4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7818389"/>
      </p:ext>
    </p:extLst>
  </p:cSld>
  <p:clrMapOvr>
    <a:masterClrMapping/>
  </p:clrMapOvr>
  <p:transition spd="slow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42F-382E-469B-B914-50B3EC5BAAEF}" type="datetimeFigureOut">
              <a:rPr lang="pt-BR" smtClean="0"/>
              <a:pPr/>
              <a:t>06/11/2018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304B-B0C0-4619-BAD5-D5D33F20A4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344790"/>
      </p:ext>
    </p:extLst>
  </p:cSld>
  <p:clrMapOvr>
    <a:masterClrMapping/>
  </p:clrMapOvr>
  <p:transition spd="slow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42F-382E-469B-B914-50B3EC5BAAEF}" type="datetimeFigureOut">
              <a:rPr lang="pt-BR" smtClean="0"/>
              <a:pPr/>
              <a:t>06/11/2018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304B-B0C0-4619-BAD5-D5D33F20A4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512944"/>
      </p:ext>
    </p:extLst>
  </p:cSld>
  <p:clrMapOvr>
    <a:masterClrMapping/>
  </p:clrMapOvr>
  <p:transition spd="slow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3142F-382E-469B-B914-50B3EC5BAAEF}" type="datetimeFigureOut">
              <a:rPr lang="pt-BR" smtClean="0"/>
              <a:pPr/>
              <a:t>06/11/2018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6304B-B0C0-4619-BAD5-D5D33F20A4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773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sh dir="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guilherme.estrada@abgf.gov.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775520" y="1268760"/>
            <a:ext cx="8640960" cy="4824536"/>
          </a:xfr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1">
                    <a:lumMod val="50000"/>
                  </a:schemeClr>
                </a:solidFill>
              </a:rPr>
              <a:t>3ª Reunião do GT – Defesa</a:t>
            </a:r>
            <a:br>
              <a:rPr lang="pt-BR" sz="3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36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sz="3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3600" b="1" dirty="0">
                <a:solidFill>
                  <a:schemeClr val="accent1">
                    <a:lumMod val="50000"/>
                  </a:schemeClr>
                </a:solidFill>
              </a:rPr>
              <a:t>Diagnóstico do Apoio Oficial </a:t>
            </a:r>
            <a:br>
              <a:rPr lang="pt-BR" sz="3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3600" b="1" dirty="0">
                <a:solidFill>
                  <a:schemeClr val="accent1">
                    <a:lumMod val="50000"/>
                  </a:schemeClr>
                </a:solidFill>
              </a:rPr>
              <a:t>à Indústria de Defesa</a:t>
            </a:r>
            <a:br>
              <a:rPr lang="pt-BR" sz="3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36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sz="3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3600" b="1" dirty="0">
                <a:solidFill>
                  <a:schemeClr val="accent1">
                    <a:lumMod val="50000"/>
                  </a:schemeClr>
                </a:solidFill>
              </a:rPr>
              <a:t>Os Desafios do Setor</a:t>
            </a:r>
            <a:br>
              <a:rPr lang="pt-BR" sz="3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22 de junho de 2017</a:t>
            </a:r>
            <a:r>
              <a:rPr lang="pt-BR" sz="36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sz="36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pt-BR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266" name="Picture 2" descr="ABG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0"/>
            <a:ext cx="2016224" cy="688298"/>
          </a:xfrm>
          <a:prstGeom prst="rect">
            <a:avLst/>
          </a:prstGeom>
          <a:noFill/>
        </p:spPr>
      </p:pic>
      <p:cxnSp>
        <p:nvCxnSpPr>
          <p:cNvPr id="6" name="Conector reto 5"/>
          <p:cNvCxnSpPr/>
          <p:nvPr/>
        </p:nvCxnSpPr>
        <p:spPr>
          <a:xfrm>
            <a:off x="1775520" y="1052736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81" y="476672"/>
            <a:ext cx="4903304" cy="154744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5990601" y="3784524"/>
            <a:ext cx="611878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Seminário em Gestão de Aquisições de Defesa </a:t>
            </a:r>
            <a:r>
              <a:rPr lang="pt-BR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SEGAD</a:t>
            </a:r>
          </a:p>
          <a:p>
            <a:pPr algn="ctr">
              <a:defRPr/>
            </a:pPr>
            <a:endParaRPr lang="pt-BR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“Desafios 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 Sustentabilidade da Base Científica, Tecnológica e Industrial de </a:t>
            </a: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Defesa”</a:t>
            </a:r>
          </a:p>
          <a:p>
            <a:pPr algn="ctr">
              <a:defRPr/>
            </a:pPr>
            <a:endParaRPr lang="pt-BR" sz="2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NOVEMBRO/2018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82056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39" y="1393500"/>
            <a:ext cx="2119139" cy="1405081"/>
          </a:xfrm>
          <a:prstGeom prst="rect">
            <a:avLst/>
          </a:prstGeom>
        </p:spPr>
      </p:pic>
      <p:pic>
        <p:nvPicPr>
          <p:cNvPr id="11266" name="Picture 2" descr="ABG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540" y="177623"/>
            <a:ext cx="2016224" cy="688298"/>
          </a:xfrm>
          <a:prstGeom prst="rect">
            <a:avLst/>
          </a:prstGeom>
          <a:noFill/>
        </p:spPr>
      </p:pic>
      <p:cxnSp>
        <p:nvCxnSpPr>
          <p:cNvPr id="6" name="Conector reto 5"/>
          <p:cNvCxnSpPr/>
          <p:nvPr/>
        </p:nvCxnSpPr>
        <p:spPr>
          <a:xfrm>
            <a:off x="352540" y="1035586"/>
            <a:ext cx="11523643" cy="11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3045260" y="1332452"/>
            <a:ext cx="613820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18 anos de apoio do FGE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23" name="Imagem 22"/>
          <p:cNvPicPr/>
          <p:nvPr/>
        </p:nvPicPr>
        <p:blipFill>
          <a:blip r:embed="rId4"/>
          <a:stretch>
            <a:fillRect/>
          </a:stretch>
        </p:blipFill>
        <p:spPr>
          <a:xfrm>
            <a:off x="2368764" y="2297136"/>
            <a:ext cx="3403448" cy="336071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010738" y="1907635"/>
            <a:ext cx="2119499" cy="35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lnSpc>
                <a:spcPct val="107000"/>
              </a:lnSpc>
              <a:spcAft>
                <a:spcPts val="800"/>
              </a:spcAft>
            </a:pPr>
            <a:r>
              <a:rPr lang="pt-BR" sz="1600" b="1" u="sng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PRÉ-EMBARQUE</a:t>
            </a:r>
            <a:endParaRPr lang="pt-BR" sz="16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Imagem 23"/>
          <p:cNvPicPr/>
          <p:nvPr/>
        </p:nvPicPr>
        <p:blipFill>
          <a:blip r:embed="rId5"/>
          <a:stretch>
            <a:fillRect/>
          </a:stretch>
        </p:blipFill>
        <p:spPr>
          <a:xfrm>
            <a:off x="6465865" y="2262794"/>
            <a:ext cx="3335360" cy="3384229"/>
          </a:xfrm>
          <a:prstGeom prst="rect">
            <a:avLst/>
          </a:prstGeom>
        </p:spPr>
      </p:pic>
      <p:sp>
        <p:nvSpPr>
          <p:cNvPr id="25" name="Retângulo 24"/>
          <p:cNvSpPr/>
          <p:nvPr/>
        </p:nvSpPr>
        <p:spPr>
          <a:xfrm>
            <a:off x="6952866" y="1918462"/>
            <a:ext cx="2132758" cy="35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lnSpc>
                <a:spcPct val="107000"/>
              </a:lnSpc>
              <a:spcAft>
                <a:spcPts val="800"/>
              </a:spcAft>
            </a:pPr>
            <a:r>
              <a:rPr lang="pt-BR" sz="1600" b="1" u="sng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PÓS-EMBARQUE</a:t>
            </a:r>
            <a:endParaRPr lang="pt-BR" sz="16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3045260" y="304740"/>
            <a:ext cx="8742315" cy="772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900" dirty="0" smtClean="0">
                <a:solidFill>
                  <a:schemeClr val="tx2"/>
                </a:solidFill>
              </a:rPr>
              <a:t>SCE em Números</a:t>
            </a:r>
            <a:endParaRPr lang="pt-BR" sz="2900" dirty="0">
              <a:solidFill>
                <a:schemeClr val="tx2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39" y="2898461"/>
            <a:ext cx="2119139" cy="145446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5662" y="1332452"/>
            <a:ext cx="1980856" cy="292795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2000" y="5046164"/>
            <a:ext cx="2800000" cy="162857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539" y="4452805"/>
            <a:ext cx="2119139" cy="118671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6430" y="5412069"/>
            <a:ext cx="2119139" cy="128866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73015" y="5758083"/>
            <a:ext cx="2118986" cy="1022764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5911" y="5866181"/>
            <a:ext cx="4123533" cy="85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0904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297" y="2115128"/>
            <a:ext cx="7348277" cy="4257964"/>
          </a:xfrm>
          <a:prstGeom prst="rect">
            <a:avLst/>
          </a:prstGeom>
        </p:spPr>
      </p:pic>
      <p:pic>
        <p:nvPicPr>
          <p:cNvPr id="11266" name="Picture 2" descr="ABG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540" y="177623"/>
            <a:ext cx="2016224" cy="688298"/>
          </a:xfrm>
          <a:prstGeom prst="rect">
            <a:avLst/>
          </a:prstGeom>
          <a:noFill/>
        </p:spPr>
      </p:pic>
      <p:cxnSp>
        <p:nvCxnSpPr>
          <p:cNvPr id="6" name="Conector reto 5"/>
          <p:cNvCxnSpPr/>
          <p:nvPr/>
        </p:nvCxnSpPr>
        <p:spPr>
          <a:xfrm>
            <a:off x="352540" y="1035586"/>
            <a:ext cx="11523643" cy="11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/>
          <p:cNvSpPr txBox="1">
            <a:spLocks/>
          </p:cNvSpPr>
          <p:nvPr/>
        </p:nvSpPr>
        <p:spPr>
          <a:xfrm>
            <a:off x="4420493" y="273114"/>
            <a:ext cx="7347389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000" dirty="0" smtClean="0">
                <a:solidFill>
                  <a:schemeClr val="tx2"/>
                </a:solidFill>
              </a:rPr>
              <a:t>Importância da Base Industrial de Defesa - BID</a:t>
            </a:r>
            <a:endParaRPr lang="pt-BR" sz="3000" dirty="0">
              <a:solidFill>
                <a:schemeClr val="tx2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 flipH="1">
            <a:off x="2000172" y="1216267"/>
            <a:ext cx="7480" cy="5392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17" y="3117207"/>
            <a:ext cx="1777960" cy="1198261"/>
          </a:xfrm>
          <a:prstGeom prst="rect">
            <a:avLst/>
          </a:prstGeom>
        </p:spPr>
      </p:pic>
      <p:sp>
        <p:nvSpPr>
          <p:cNvPr id="22" name="Retângulo 21"/>
          <p:cNvSpPr/>
          <p:nvPr/>
        </p:nvSpPr>
        <p:spPr>
          <a:xfrm>
            <a:off x="4067453" y="1106424"/>
            <a:ext cx="5613637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5725" indent="95250" algn="ctr"/>
            <a:r>
              <a:rPr lang="pt-BR" dirty="0" smtClean="0">
                <a:solidFill>
                  <a:schemeClr val="tx2"/>
                </a:solidFill>
              </a:rPr>
              <a:t>BASE INDUSTRIAL DE DEFESA – A BID</a:t>
            </a:r>
          </a:p>
          <a:p>
            <a:pPr algn="ctr"/>
            <a:endParaRPr lang="pt-BR" sz="1600" dirty="0" smtClean="0">
              <a:solidFill>
                <a:schemeClr val="tx2"/>
              </a:solidFill>
            </a:endParaRPr>
          </a:p>
          <a:p>
            <a:pPr algn="ctr"/>
            <a:r>
              <a:rPr lang="pt-BR" sz="1600" dirty="0" smtClean="0">
                <a:solidFill>
                  <a:schemeClr val="tx2"/>
                </a:solidFill>
              </a:rPr>
              <a:t>Instituições públicas e privadas, responsáveis pelo desenvolvimento, produção e logística da tecnologia militar.</a:t>
            </a:r>
          </a:p>
        </p:txBody>
      </p:sp>
      <p:cxnSp>
        <p:nvCxnSpPr>
          <p:cNvPr id="23" name="Conector reto 22"/>
          <p:cNvCxnSpPr/>
          <p:nvPr/>
        </p:nvCxnSpPr>
        <p:spPr>
          <a:xfrm flipV="1">
            <a:off x="4420493" y="1547460"/>
            <a:ext cx="4948587" cy="3171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5864586" y="6485507"/>
            <a:ext cx="1820253" cy="2462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/>
              <a:t>Fonte: IPEA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04651956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BG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540" y="177623"/>
            <a:ext cx="2016224" cy="688298"/>
          </a:xfrm>
          <a:prstGeom prst="rect">
            <a:avLst/>
          </a:prstGeom>
          <a:noFill/>
        </p:spPr>
      </p:pic>
      <p:cxnSp>
        <p:nvCxnSpPr>
          <p:cNvPr id="6" name="Conector reto 5"/>
          <p:cNvCxnSpPr/>
          <p:nvPr/>
        </p:nvCxnSpPr>
        <p:spPr>
          <a:xfrm>
            <a:off x="352540" y="1035586"/>
            <a:ext cx="11523643" cy="11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ítulo 1"/>
          <p:cNvSpPr txBox="1">
            <a:spLocks/>
          </p:cNvSpPr>
          <p:nvPr/>
        </p:nvSpPr>
        <p:spPr>
          <a:xfrm>
            <a:off x="5799602" y="425514"/>
            <a:ext cx="612068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000" dirty="0">
                <a:solidFill>
                  <a:schemeClr val="tx2"/>
                </a:solidFill>
              </a:rPr>
              <a:t>ABGF </a:t>
            </a:r>
            <a:r>
              <a:rPr lang="pt-BR" sz="3000" dirty="0" smtClean="0">
                <a:solidFill>
                  <a:schemeClr val="tx2"/>
                </a:solidFill>
              </a:rPr>
              <a:t>– Como é Possível Contribuir?</a:t>
            </a:r>
            <a:endParaRPr lang="pt-BR" sz="3000" dirty="0">
              <a:solidFill>
                <a:schemeClr val="tx2"/>
              </a:solidFill>
            </a:endParaRPr>
          </a:p>
        </p:txBody>
      </p:sp>
      <p:sp>
        <p:nvSpPr>
          <p:cNvPr id="3" name="Retângulo Arredondado 2"/>
          <p:cNvSpPr/>
          <p:nvPr/>
        </p:nvSpPr>
        <p:spPr>
          <a:xfrm>
            <a:off x="198713" y="1670655"/>
            <a:ext cx="2193710" cy="6762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bg1"/>
                </a:solidFill>
              </a:rPr>
              <a:t>Base Tecnológica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5" name="Retângulo Arredondado 14"/>
          <p:cNvSpPr/>
          <p:nvPr/>
        </p:nvSpPr>
        <p:spPr>
          <a:xfrm>
            <a:off x="198714" y="3273452"/>
            <a:ext cx="2193711" cy="6762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bg1"/>
                </a:solidFill>
              </a:rPr>
              <a:t>Base Infraestrutura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6" name="Retângulo Arredondado 15"/>
          <p:cNvSpPr/>
          <p:nvPr/>
        </p:nvSpPr>
        <p:spPr>
          <a:xfrm>
            <a:off x="198713" y="4856852"/>
            <a:ext cx="2193711" cy="6762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bg1"/>
                </a:solidFill>
              </a:rPr>
              <a:t>Base Industrial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4" name="Seta para a Direita 3"/>
          <p:cNvSpPr/>
          <p:nvPr/>
        </p:nvSpPr>
        <p:spPr>
          <a:xfrm>
            <a:off x="2441506" y="1778023"/>
            <a:ext cx="747594" cy="38200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5" name="CaixaDeTexto 4"/>
          <p:cNvSpPr txBox="1"/>
          <p:nvPr/>
        </p:nvSpPr>
        <p:spPr>
          <a:xfrm>
            <a:off x="3259239" y="1355145"/>
            <a:ext cx="3435558" cy="1077218"/>
          </a:xfrm>
          <a:prstGeom prst="rect">
            <a:avLst/>
          </a:prstGeom>
          <a:solidFill>
            <a:schemeClr val="accent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2"/>
                </a:solidFill>
              </a:rPr>
              <a:t>A ABGF </a:t>
            </a:r>
            <a:r>
              <a:rPr lang="pt-BR" sz="1600" u="sng" dirty="0" smtClean="0">
                <a:solidFill>
                  <a:schemeClr val="tx2"/>
                </a:solidFill>
              </a:rPr>
              <a:t>pode apoiar</a:t>
            </a:r>
            <a:r>
              <a:rPr lang="pt-BR" sz="1600" dirty="0" smtClean="0">
                <a:solidFill>
                  <a:schemeClr val="tx2"/>
                </a:solidFill>
              </a:rPr>
              <a:t> projetos amparados pela FINEP (Inova Defesa). FINEP aceita a </a:t>
            </a:r>
            <a:r>
              <a:rPr lang="pt-BR" sz="1600" dirty="0" err="1" smtClean="0">
                <a:solidFill>
                  <a:schemeClr val="tx2"/>
                </a:solidFill>
              </a:rPr>
              <a:t>contragarantia</a:t>
            </a:r>
            <a:r>
              <a:rPr lang="pt-BR" sz="1600" dirty="0" smtClean="0">
                <a:solidFill>
                  <a:schemeClr val="tx2"/>
                </a:solidFill>
              </a:rPr>
              <a:t> do Seguro de Crédito.</a:t>
            </a:r>
            <a:endParaRPr lang="pt-BR" sz="1600" dirty="0">
              <a:solidFill>
                <a:schemeClr val="tx2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246726" y="2907004"/>
            <a:ext cx="3435559" cy="1323439"/>
          </a:xfrm>
          <a:prstGeom prst="rect">
            <a:avLst/>
          </a:prstGeom>
          <a:solidFill>
            <a:schemeClr val="accent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2"/>
                </a:solidFill>
              </a:rPr>
              <a:t>A ABGF </a:t>
            </a:r>
            <a:r>
              <a:rPr lang="pt-BR" sz="1600" u="sng" dirty="0" smtClean="0">
                <a:solidFill>
                  <a:schemeClr val="tx2"/>
                </a:solidFill>
              </a:rPr>
              <a:t>ampara </a:t>
            </a:r>
            <a:r>
              <a:rPr lang="pt-BR" sz="1600" dirty="0" smtClean="0">
                <a:solidFill>
                  <a:schemeClr val="tx2"/>
                </a:solidFill>
              </a:rPr>
              <a:t>a demanda por Garantias para infraestrutura para Projeto caracterizado como de Interesse Público, possível para as </a:t>
            </a:r>
            <a:r>
              <a:rPr lang="pt-BR" sz="1600" dirty="0" err="1" smtClean="0">
                <a:solidFill>
                  <a:schemeClr val="tx2"/>
                </a:solidFill>
              </a:rPr>
              <a:t>EEDs</a:t>
            </a:r>
            <a:r>
              <a:rPr lang="pt-BR" sz="1600" dirty="0" smtClean="0">
                <a:solidFill>
                  <a:schemeClr val="tx2"/>
                </a:solidFill>
              </a:rPr>
              <a:t>.</a:t>
            </a:r>
            <a:endParaRPr lang="pt-BR" sz="1600" dirty="0">
              <a:solidFill>
                <a:schemeClr val="tx2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246727" y="4664998"/>
            <a:ext cx="3435558" cy="1077218"/>
          </a:xfrm>
          <a:prstGeom prst="rect">
            <a:avLst/>
          </a:prstGeom>
          <a:solidFill>
            <a:schemeClr val="accent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2"/>
                </a:solidFill>
              </a:rPr>
              <a:t>A ABGF </a:t>
            </a:r>
            <a:r>
              <a:rPr lang="pt-BR" sz="1600" u="sng" dirty="0" smtClean="0">
                <a:solidFill>
                  <a:schemeClr val="tx2"/>
                </a:solidFill>
              </a:rPr>
              <a:t>pode amparar </a:t>
            </a:r>
            <a:r>
              <a:rPr lang="pt-BR" sz="1600" dirty="0" smtClean="0">
                <a:solidFill>
                  <a:schemeClr val="tx2"/>
                </a:solidFill>
              </a:rPr>
              <a:t>a demanda por Garantias para </a:t>
            </a:r>
            <a:r>
              <a:rPr lang="pt-BR" sz="1600" dirty="0" err="1" smtClean="0">
                <a:solidFill>
                  <a:schemeClr val="tx2"/>
                </a:solidFill>
              </a:rPr>
              <a:t>EEDs</a:t>
            </a:r>
            <a:r>
              <a:rPr lang="pt-BR" sz="1600" dirty="0" smtClean="0">
                <a:solidFill>
                  <a:schemeClr val="tx2"/>
                </a:solidFill>
              </a:rPr>
              <a:t> e </a:t>
            </a:r>
            <a:r>
              <a:rPr lang="pt-BR" sz="1600" dirty="0" err="1" smtClean="0">
                <a:solidFill>
                  <a:schemeClr val="tx2"/>
                </a:solidFill>
              </a:rPr>
              <a:t>EDs</a:t>
            </a:r>
            <a:r>
              <a:rPr lang="pt-BR" sz="1600" dirty="0" smtClean="0">
                <a:solidFill>
                  <a:schemeClr val="tx2"/>
                </a:solidFill>
              </a:rPr>
              <a:t>, </a:t>
            </a:r>
            <a:r>
              <a:rPr lang="pt-BR" sz="1600" u="sng" dirty="0" smtClean="0">
                <a:solidFill>
                  <a:schemeClr val="tx2"/>
                </a:solidFill>
              </a:rPr>
              <a:t>desde que o risco (comprador) </a:t>
            </a:r>
            <a:r>
              <a:rPr lang="pt-BR" sz="1600" b="1" u="sng" dirty="0" smtClean="0">
                <a:solidFill>
                  <a:schemeClr val="tx2"/>
                </a:solidFill>
              </a:rPr>
              <a:t>não </a:t>
            </a:r>
            <a:r>
              <a:rPr lang="pt-BR" sz="1600" u="sng" dirty="0" smtClean="0">
                <a:solidFill>
                  <a:schemeClr val="tx2"/>
                </a:solidFill>
              </a:rPr>
              <a:t>seja ente dependente do Tesouro Nacional</a:t>
            </a:r>
            <a:r>
              <a:rPr lang="pt-BR" sz="1600" dirty="0" smtClean="0">
                <a:solidFill>
                  <a:schemeClr val="tx2"/>
                </a:solidFill>
              </a:rPr>
              <a:t>.</a:t>
            </a:r>
            <a:endParaRPr lang="pt-BR" sz="1600" dirty="0">
              <a:solidFill>
                <a:schemeClr val="tx2"/>
              </a:solidFill>
            </a:endParaRPr>
          </a:p>
        </p:txBody>
      </p:sp>
      <p:sp>
        <p:nvSpPr>
          <p:cNvPr id="21" name="Seta para a Direita 20"/>
          <p:cNvSpPr/>
          <p:nvPr/>
        </p:nvSpPr>
        <p:spPr>
          <a:xfrm>
            <a:off x="2441506" y="5012605"/>
            <a:ext cx="747594" cy="38200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22" name="Seta para a Direita 21"/>
          <p:cNvSpPr/>
          <p:nvPr/>
        </p:nvSpPr>
        <p:spPr>
          <a:xfrm>
            <a:off x="2441506" y="3408799"/>
            <a:ext cx="747594" cy="38200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23" name="Pentágono 22"/>
          <p:cNvSpPr/>
          <p:nvPr/>
        </p:nvSpPr>
        <p:spPr>
          <a:xfrm>
            <a:off x="6739911" y="3390641"/>
            <a:ext cx="864096" cy="366167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b="1" dirty="0">
                <a:latin typeface="Arial" pitchFamily="34" charset="0"/>
                <a:cs typeface="Arial" pitchFamily="34" charset="0"/>
              </a:rPr>
              <a:t>FGIE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7661642" y="2724049"/>
            <a:ext cx="1439863" cy="515767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1400" b="1" dirty="0">
                <a:latin typeface="Arial" pitchFamily="34" charset="0"/>
                <a:cs typeface="Arial" pitchFamily="34" charset="0"/>
              </a:rPr>
              <a:t>Programa de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Infraestrutura</a:t>
            </a:r>
            <a:endParaRPr lang="pt-B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7647354" y="3330367"/>
            <a:ext cx="1439863" cy="514821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1400" b="1" dirty="0">
                <a:latin typeface="Arial" pitchFamily="34" charset="0"/>
                <a:cs typeface="Arial" pitchFamily="34" charset="0"/>
              </a:rPr>
              <a:t>Projetos </a:t>
            </a:r>
          </a:p>
          <a:p>
            <a:pPr algn="ctr"/>
            <a:r>
              <a:rPr lang="pt-BR" sz="1400" b="1" dirty="0">
                <a:latin typeface="Arial" pitchFamily="34" charset="0"/>
                <a:cs typeface="Arial" pitchFamily="34" charset="0"/>
              </a:rPr>
              <a:t>Setoriais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7661641" y="3935739"/>
            <a:ext cx="1439863" cy="514821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1400" b="1" dirty="0">
                <a:latin typeface="Arial" pitchFamily="34" charset="0"/>
                <a:cs typeface="Arial" pitchFamily="34" charset="0"/>
              </a:rPr>
              <a:t>PPP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9205285" y="2713923"/>
            <a:ext cx="2784584" cy="51576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1300" dirty="0">
                <a:latin typeface="Arial" pitchFamily="34" charset="0"/>
                <a:cs typeface="Arial" pitchFamily="34" charset="0"/>
              </a:rPr>
              <a:t>Priorização do Governo Federal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9199710" y="3311314"/>
            <a:ext cx="2790353" cy="5148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1300">
                <a:latin typeface="Arial" pitchFamily="34" charset="0"/>
                <a:cs typeface="Arial" pitchFamily="34" charset="0"/>
              </a:rPr>
              <a:t>Garantia -  mediante aportes específicos.</a:t>
            </a:r>
            <a:endParaRPr lang="pt-BR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9205285" y="3935739"/>
            <a:ext cx="2784584" cy="51576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1300">
                <a:latin typeface="Arial" pitchFamily="34" charset="0"/>
                <a:cs typeface="Arial" pitchFamily="34" charset="0"/>
              </a:rPr>
              <a:t>Priorização do Governo Federal</a:t>
            </a:r>
            <a:endParaRPr lang="pt-BR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Pentágono 40"/>
          <p:cNvSpPr/>
          <p:nvPr/>
        </p:nvSpPr>
        <p:spPr>
          <a:xfrm>
            <a:off x="6739911" y="1820843"/>
            <a:ext cx="864096" cy="366167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FGE</a:t>
            </a:r>
            <a:endParaRPr lang="pt-B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7627449" y="1738917"/>
            <a:ext cx="1439863" cy="515767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b="1" dirty="0" smtClean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Mercado Doméstico</a:t>
            </a:r>
            <a:endParaRPr lang="pt-BR" sz="1400" b="1" dirty="0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9199711" y="1738917"/>
            <a:ext cx="2790158" cy="51576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300" dirty="0" smtClean="0">
                <a:latin typeface="Arial" pitchFamily="34" charset="0"/>
                <a:cs typeface="Arial" pitchFamily="34" charset="0"/>
              </a:rPr>
              <a:t>Objeto do Risco não </a:t>
            </a:r>
            <a:r>
              <a:rPr lang="pt-BR" sz="1300" dirty="0">
                <a:latin typeface="Arial" pitchFamily="34" charset="0"/>
                <a:cs typeface="Arial" pitchFamily="34" charset="0"/>
              </a:rPr>
              <a:t>pode ser </a:t>
            </a:r>
            <a:r>
              <a:rPr lang="pt-BR" sz="1300" dirty="0" smtClean="0">
                <a:latin typeface="Arial" pitchFamily="34" charset="0"/>
                <a:cs typeface="Arial" pitchFamily="34" charset="0"/>
              </a:rPr>
              <a:t>amparado pelo TN</a:t>
            </a:r>
            <a:endParaRPr lang="pt-BR" sz="1300" dirty="0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Pentágono 45"/>
          <p:cNvSpPr/>
          <p:nvPr/>
        </p:nvSpPr>
        <p:spPr>
          <a:xfrm>
            <a:off x="6739911" y="5129985"/>
            <a:ext cx="864096" cy="366167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FGE</a:t>
            </a:r>
            <a:endParaRPr lang="pt-B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7627449" y="5048059"/>
            <a:ext cx="1439863" cy="515767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1400" b="1" dirty="0">
                <a:latin typeface="Arial" pitchFamily="34" charset="0"/>
                <a:cs typeface="Arial" pitchFamily="34" charset="0"/>
              </a:rPr>
              <a:t>Mercado Doméstico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9199711" y="5048059"/>
            <a:ext cx="2790158" cy="51576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1300" dirty="0">
                <a:latin typeface="Arial" pitchFamily="34" charset="0"/>
                <a:cs typeface="Arial" pitchFamily="34" charset="0"/>
              </a:rPr>
              <a:t>Objeto do Risco não pode ser amparado pelo TN</a:t>
            </a:r>
          </a:p>
        </p:txBody>
      </p:sp>
    </p:spTree>
    <p:extLst>
      <p:ext uri="{BB962C8B-B14F-4D97-AF65-F5344CB8AC3E}">
        <p14:creationId xmlns:p14="http://schemas.microsoft.com/office/powerpoint/2010/main" val="406885779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BG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540" y="177623"/>
            <a:ext cx="2016224" cy="688298"/>
          </a:xfrm>
          <a:prstGeom prst="rect">
            <a:avLst/>
          </a:prstGeom>
          <a:noFill/>
        </p:spPr>
      </p:pic>
      <p:cxnSp>
        <p:nvCxnSpPr>
          <p:cNvPr id="6" name="Conector reto 5"/>
          <p:cNvCxnSpPr/>
          <p:nvPr/>
        </p:nvCxnSpPr>
        <p:spPr>
          <a:xfrm>
            <a:off x="352540" y="1035586"/>
            <a:ext cx="11523643" cy="11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/>
          <p:cNvSpPr txBox="1">
            <a:spLocks/>
          </p:cNvSpPr>
          <p:nvPr/>
        </p:nvSpPr>
        <p:spPr>
          <a:xfrm>
            <a:off x="4867275" y="401579"/>
            <a:ext cx="689108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000" dirty="0">
                <a:solidFill>
                  <a:schemeClr val="tx2"/>
                </a:solidFill>
              </a:rPr>
              <a:t>ABGF e sua contribuição </a:t>
            </a:r>
            <a:r>
              <a:rPr lang="pt-BR" sz="3000" dirty="0" smtClean="0">
                <a:solidFill>
                  <a:schemeClr val="tx2"/>
                </a:solidFill>
              </a:rPr>
              <a:t>atual - Produtos</a:t>
            </a:r>
            <a:endParaRPr lang="pt-BR" sz="3000" dirty="0">
              <a:solidFill>
                <a:schemeClr val="tx2"/>
              </a:solidFill>
            </a:endParaRPr>
          </a:p>
        </p:txBody>
      </p:sp>
      <p:sp>
        <p:nvSpPr>
          <p:cNvPr id="12" name="Retângulo de cantos arredondados 1"/>
          <p:cNvSpPr/>
          <p:nvPr/>
        </p:nvSpPr>
        <p:spPr>
          <a:xfrm>
            <a:off x="248675" y="3070108"/>
            <a:ext cx="2609969" cy="1320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dirty="0" smtClean="0"/>
              <a:t>DEFESA</a:t>
            </a:r>
            <a:r>
              <a:rPr lang="pt-BR" dirty="0" smtClean="0"/>
              <a:t> </a:t>
            </a:r>
          </a:p>
          <a:p>
            <a:pPr algn="ctr"/>
            <a:r>
              <a:rPr lang="pt-BR" b="1" dirty="0" smtClean="0">
                <a:solidFill>
                  <a:srgbClr val="FFC000"/>
                </a:solidFill>
              </a:rPr>
              <a:t>PRÉ-EMBARQUE</a:t>
            </a:r>
          </a:p>
          <a:p>
            <a:pPr algn="ctr"/>
            <a:r>
              <a:rPr lang="pt-BR" dirty="0" smtClean="0"/>
              <a:t>RISCO EXPORTADOR</a:t>
            </a:r>
          </a:p>
        </p:txBody>
      </p:sp>
      <p:sp>
        <p:nvSpPr>
          <p:cNvPr id="5" name="Seta para a Direita 4"/>
          <p:cNvSpPr/>
          <p:nvPr/>
        </p:nvSpPr>
        <p:spPr>
          <a:xfrm>
            <a:off x="2937406" y="3466456"/>
            <a:ext cx="817703" cy="49976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/>
          <p:cNvSpPr/>
          <p:nvPr/>
        </p:nvSpPr>
        <p:spPr>
          <a:xfrm>
            <a:off x="3892501" y="2822988"/>
            <a:ext cx="1813141" cy="182046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286507"/>
              <a:satOff val="7676"/>
              <a:lumOff val="33817"/>
              <a:alphaOff val="0"/>
            </a:schemeClr>
          </a:fillRef>
          <a:effectRef idx="0">
            <a:schemeClr val="accent1">
              <a:shade val="50000"/>
              <a:hueOff val="286507"/>
              <a:satOff val="7676"/>
              <a:lumOff val="33817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Retângulo de cantos arredondados 1"/>
          <p:cNvSpPr/>
          <p:nvPr/>
        </p:nvSpPr>
        <p:spPr>
          <a:xfrm>
            <a:off x="7336941" y="1537704"/>
            <a:ext cx="1883971" cy="80131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PERFORMANCE</a:t>
            </a:r>
          </a:p>
        </p:txBody>
      </p:sp>
      <p:sp>
        <p:nvSpPr>
          <p:cNvPr id="30" name="Seta para a Direita 29"/>
          <p:cNvSpPr/>
          <p:nvPr/>
        </p:nvSpPr>
        <p:spPr>
          <a:xfrm rot="19893606">
            <a:off x="5457665" y="2136341"/>
            <a:ext cx="1482015" cy="58251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4161132" y="3391488"/>
            <a:ext cx="1316386" cy="687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 smtClean="0">
                <a:solidFill>
                  <a:schemeClr val="bg1"/>
                </a:solidFill>
              </a:rPr>
              <a:t>GARANTIAS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 smtClean="0">
                <a:solidFill>
                  <a:schemeClr val="bg1"/>
                </a:solidFill>
              </a:rPr>
              <a:t>BONDS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5" name="Retângulo de cantos arredondados 1"/>
          <p:cNvSpPr/>
          <p:nvPr/>
        </p:nvSpPr>
        <p:spPr>
          <a:xfrm>
            <a:off x="7548579" y="2610591"/>
            <a:ext cx="1883971" cy="80131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ADVANCED PMT</a:t>
            </a:r>
          </a:p>
        </p:txBody>
      </p:sp>
      <p:sp>
        <p:nvSpPr>
          <p:cNvPr id="16" name="Retângulo de cantos arredondados 1"/>
          <p:cNvSpPr/>
          <p:nvPr/>
        </p:nvSpPr>
        <p:spPr>
          <a:xfrm>
            <a:off x="7523105" y="3842141"/>
            <a:ext cx="1883971" cy="801313"/>
          </a:xfrm>
          <a:prstGeom prst="roundRect">
            <a:avLst/>
          </a:prstGeom>
          <a:solidFill>
            <a:srgbClr val="FFC000"/>
          </a:solidFill>
          <a:ln>
            <a:solidFill>
              <a:schemeClr val="tx2"/>
            </a:solidFill>
            <a:prstDash val="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BID</a:t>
            </a:r>
          </a:p>
        </p:txBody>
      </p:sp>
      <p:sp>
        <p:nvSpPr>
          <p:cNvPr id="17" name="Retângulo de cantos arredondados 1"/>
          <p:cNvSpPr/>
          <p:nvPr/>
        </p:nvSpPr>
        <p:spPr>
          <a:xfrm>
            <a:off x="7336940" y="5095372"/>
            <a:ext cx="1883971" cy="801313"/>
          </a:xfrm>
          <a:prstGeom prst="roundRect">
            <a:avLst/>
          </a:prstGeom>
          <a:solidFill>
            <a:srgbClr val="FFC000"/>
          </a:solidFill>
          <a:ln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WARRANTY</a:t>
            </a:r>
          </a:p>
        </p:txBody>
      </p:sp>
      <p:sp>
        <p:nvSpPr>
          <p:cNvPr id="18" name="Seta para a Direita 17"/>
          <p:cNvSpPr/>
          <p:nvPr/>
        </p:nvSpPr>
        <p:spPr>
          <a:xfrm rot="20913062">
            <a:off x="5886103" y="2855801"/>
            <a:ext cx="1482015" cy="58251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a Direita 18"/>
          <p:cNvSpPr/>
          <p:nvPr/>
        </p:nvSpPr>
        <p:spPr>
          <a:xfrm rot="573292">
            <a:off x="5873366" y="3759155"/>
            <a:ext cx="1482015" cy="58251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a Direita 19"/>
          <p:cNvSpPr/>
          <p:nvPr/>
        </p:nvSpPr>
        <p:spPr>
          <a:xfrm rot="1957921">
            <a:off x="5499012" y="4559905"/>
            <a:ext cx="1482015" cy="58251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9536733" y="3909869"/>
            <a:ext cx="200003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Em desenvolvimento na ABGF.</a:t>
            </a:r>
            <a:endParaRPr lang="pt-BR" sz="14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9536733" y="5095372"/>
            <a:ext cx="200003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Em fase de estudos pela ABGF.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56829281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BG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540" y="177623"/>
            <a:ext cx="2016224" cy="688298"/>
          </a:xfrm>
          <a:prstGeom prst="rect">
            <a:avLst/>
          </a:prstGeom>
          <a:noFill/>
        </p:spPr>
      </p:pic>
      <p:cxnSp>
        <p:nvCxnSpPr>
          <p:cNvPr id="6" name="Conector reto 5"/>
          <p:cNvCxnSpPr/>
          <p:nvPr/>
        </p:nvCxnSpPr>
        <p:spPr>
          <a:xfrm>
            <a:off x="352540" y="1035586"/>
            <a:ext cx="11523643" cy="11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ipse 24"/>
          <p:cNvSpPr/>
          <p:nvPr/>
        </p:nvSpPr>
        <p:spPr>
          <a:xfrm>
            <a:off x="3826621" y="2709218"/>
            <a:ext cx="2027449" cy="204913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286507"/>
              <a:satOff val="7676"/>
              <a:lumOff val="33817"/>
              <a:alphaOff val="0"/>
            </a:schemeClr>
          </a:fillRef>
          <a:effectRef idx="0">
            <a:schemeClr val="accent1">
              <a:shade val="50000"/>
              <a:hueOff val="286507"/>
              <a:satOff val="7676"/>
              <a:lumOff val="33817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Retângulo de cantos arredondados 1"/>
          <p:cNvSpPr/>
          <p:nvPr/>
        </p:nvSpPr>
        <p:spPr>
          <a:xfrm>
            <a:off x="6597841" y="1810094"/>
            <a:ext cx="2609969" cy="1320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dirty="0" smtClean="0">
                <a:solidFill>
                  <a:schemeClr val="tx2">
                    <a:lumMod val="75000"/>
                  </a:schemeClr>
                </a:solidFill>
              </a:rPr>
              <a:t>COBERTURA BUYERS</a:t>
            </a:r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Retângulo de cantos arredondados 1"/>
          <p:cNvSpPr/>
          <p:nvPr/>
        </p:nvSpPr>
        <p:spPr>
          <a:xfrm>
            <a:off x="6597841" y="4579811"/>
            <a:ext cx="2609969" cy="1320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dirty="0">
                <a:solidFill>
                  <a:schemeClr val="tx2">
                    <a:lumMod val="75000"/>
                  </a:schemeClr>
                </a:solidFill>
              </a:rPr>
              <a:t>COBERTURA </a:t>
            </a:r>
            <a:r>
              <a:rPr lang="pt-BR" sz="2500" dirty="0" smtClean="0">
                <a:solidFill>
                  <a:schemeClr val="tx2">
                    <a:lumMod val="75000"/>
                  </a:schemeClr>
                </a:solidFill>
              </a:rPr>
              <a:t>SUPPLIERS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Seta para a Direita 29"/>
          <p:cNvSpPr/>
          <p:nvPr/>
        </p:nvSpPr>
        <p:spPr>
          <a:xfrm rot="19126581">
            <a:off x="5534336" y="2350403"/>
            <a:ext cx="1059543" cy="74748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Seta para a Direita 31"/>
          <p:cNvSpPr/>
          <p:nvPr/>
        </p:nvSpPr>
        <p:spPr>
          <a:xfrm rot="2636635">
            <a:off x="5464589" y="4450862"/>
            <a:ext cx="1059543" cy="74748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3887949" y="3575884"/>
            <a:ext cx="195617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>
                <a:solidFill>
                  <a:schemeClr val="bg1"/>
                </a:solidFill>
              </a:rPr>
              <a:t>FINANCIAMENTOS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473" y="2059641"/>
            <a:ext cx="2366859" cy="178415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0472" y="5119650"/>
            <a:ext cx="2366860" cy="1559707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9010473" y="2025550"/>
            <a:ext cx="2366859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O Banco é o Garantido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9010472" y="4750318"/>
            <a:ext cx="236686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O Exp. é o Garantido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7" name="Retângulo de cantos arredondados 1"/>
          <p:cNvSpPr/>
          <p:nvPr/>
        </p:nvSpPr>
        <p:spPr>
          <a:xfrm>
            <a:off x="248675" y="3070108"/>
            <a:ext cx="2609969" cy="1320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dirty="0" smtClean="0"/>
              <a:t>DEFESA</a:t>
            </a:r>
            <a:r>
              <a:rPr lang="pt-BR" dirty="0" smtClean="0"/>
              <a:t> </a:t>
            </a:r>
          </a:p>
          <a:p>
            <a:pPr algn="ctr"/>
            <a:r>
              <a:rPr lang="pt-BR" b="1" dirty="0" smtClean="0">
                <a:solidFill>
                  <a:srgbClr val="FFC000"/>
                </a:solidFill>
              </a:rPr>
              <a:t>PÓS-EMBARQUE</a:t>
            </a:r>
          </a:p>
          <a:p>
            <a:pPr algn="ctr"/>
            <a:r>
              <a:rPr lang="pt-BR" dirty="0" smtClean="0"/>
              <a:t>RISCO IMPORTADOR</a:t>
            </a:r>
          </a:p>
        </p:txBody>
      </p:sp>
      <p:sp>
        <p:nvSpPr>
          <p:cNvPr id="18" name="Seta para a Direita 17"/>
          <p:cNvSpPr/>
          <p:nvPr/>
        </p:nvSpPr>
        <p:spPr>
          <a:xfrm>
            <a:off x="2937406" y="3466456"/>
            <a:ext cx="817703" cy="49976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4905375" y="400111"/>
            <a:ext cx="687203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000" dirty="0">
                <a:solidFill>
                  <a:schemeClr val="tx2"/>
                </a:solidFill>
              </a:rPr>
              <a:t>ABGF e sua contribuição </a:t>
            </a:r>
            <a:r>
              <a:rPr lang="pt-BR" sz="3000" dirty="0" smtClean="0">
                <a:solidFill>
                  <a:schemeClr val="tx2"/>
                </a:solidFill>
              </a:rPr>
              <a:t>atual - Produtos</a:t>
            </a:r>
            <a:endParaRPr lang="pt-BR" sz="3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6841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lipse 23"/>
          <p:cNvSpPr/>
          <p:nvPr/>
        </p:nvSpPr>
        <p:spPr>
          <a:xfrm>
            <a:off x="4676775" y="2390775"/>
            <a:ext cx="2788170" cy="2905125"/>
          </a:xfrm>
          <a:prstGeom prst="ellipse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>
            <a:solidFill>
              <a:schemeClr val="tx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>
              <a:solidFill>
                <a:schemeClr val="bg1"/>
              </a:solidFill>
            </a:endParaRPr>
          </a:p>
        </p:txBody>
      </p:sp>
      <p:pic>
        <p:nvPicPr>
          <p:cNvPr id="11266" name="Picture 2" descr="ABG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540" y="177623"/>
            <a:ext cx="2016224" cy="688298"/>
          </a:xfrm>
          <a:prstGeom prst="rect">
            <a:avLst/>
          </a:prstGeom>
          <a:noFill/>
        </p:spPr>
      </p:pic>
      <p:cxnSp>
        <p:nvCxnSpPr>
          <p:cNvPr id="6" name="Conector reto 5"/>
          <p:cNvCxnSpPr/>
          <p:nvPr/>
        </p:nvCxnSpPr>
        <p:spPr>
          <a:xfrm>
            <a:off x="352540" y="1035586"/>
            <a:ext cx="11523643" cy="11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Arredondado 1"/>
          <p:cNvSpPr/>
          <p:nvPr/>
        </p:nvSpPr>
        <p:spPr>
          <a:xfrm>
            <a:off x="8315325" y="2705971"/>
            <a:ext cx="1485900" cy="6477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GARANTIDO</a:t>
            </a:r>
            <a:endParaRPr lang="pt-BR" dirty="0"/>
          </a:p>
        </p:txBody>
      </p:sp>
      <p:sp>
        <p:nvSpPr>
          <p:cNvPr id="9" name="Retângulo Arredondado 8"/>
          <p:cNvSpPr/>
          <p:nvPr/>
        </p:nvSpPr>
        <p:spPr>
          <a:xfrm>
            <a:off x="5305425" y="2705971"/>
            <a:ext cx="1485900" cy="6477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ABGF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1" name="Retângulo Arredondado 10"/>
          <p:cNvSpPr/>
          <p:nvPr/>
        </p:nvSpPr>
        <p:spPr>
          <a:xfrm>
            <a:off x="2416601" y="2705971"/>
            <a:ext cx="1485900" cy="647700"/>
          </a:xfrm>
          <a:prstGeom prst="roundRect">
            <a:avLst/>
          </a:prstGeom>
          <a:solidFill>
            <a:schemeClr val="tx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UNIÃO</a:t>
            </a:r>
            <a:endParaRPr lang="pt-BR" dirty="0"/>
          </a:p>
        </p:txBody>
      </p:sp>
      <p:sp>
        <p:nvSpPr>
          <p:cNvPr id="12" name="Retângulo Arredondado 11"/>
          <p:cNvSpPr/>
          <p:nvPr/>
        </p:nvSpPr>
        <p:spPr>
          <a:xfrm>
            <a:off x="5305425" y="4316622"/>
            <a:ext cx="1485900" cy="6477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FGCE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7093801" y="2749169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100% Garantia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de Seta Reta 3"/>
          <p:cNvCxnSpPr>
            <a:stCxn id="9" idx="3"/>
            <a:endCxn id="2" idx="1"/>
          </p:cNvCxnSpPr>
          <p:nvPr/>
        </p:nvCxnSpPr>
        <p:spPr>
          <a:xfrm>
            <a:off x="6791325" y="3029821"/>
            <a:ext cx="1524000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>
            <a:stCxn id="12" idx="0"/>
            <a:endCxn id="9" idx="2"/>
          </p:cNvCxnSpPr>
          <p:nvPr/>
        </p:nvCxnSpPr>
        <p:spPr>
          <a:xfrm flipV="1">
            <a:off x="6048375" y="3353671"/>
            <a:ext cx="0" cy="96295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4909889" y="3553339"/>
            <a:ext cx="2294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Garantia de Primeiras Perdas</a:t>
            </a:r>
          </a:p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“X” Parcelas do Financiamento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ector de Seta Reta 17"/>
          <p:cNvCxnSpPr>
            <a:stCxn id="11" idx="3"/>
            <a:endCxn id="9" idx="1"/>
          </p:cNvCxnSpPr>
          <p:nvPr/>
        </p:nvCxnSpPr>
        <p:spPr>
          <a:xfrm>
            <a:off x="3902501" y="3029821"/>
            <a:ext cx="1402924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3917068" y="2758695"/>
            <a:ext cx="11356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Aval da União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3215807" y="3843337"/>
            <a:ext cx="95891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Colchão de</a:t>
            </a:r>
          </a:p>
          <a:p>
            <a:pPr algn="ctr"/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Liquidez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>
            <a:off x="3027827" y="1301814"/>
            <a:ext cx="6120680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800" b="1" dirty="0" smtClean="0">
                <a:solidFill>
                  <a:schemeClr val="tx2"/>
                </a:solidFill>
              </a:rPr>
              <a:t>CONSTITUIÇÃO DA ABGF COMO SEGURADORA</a:t>
            </a:r>
          </a:p>
          <a:p>
            <a:pPr algn="ctr"/>
            <a:r>
              <a:rPr lang="pt-BR" sz="1800" b="1" dirty="0" smtClean="0">
                <a:solidFill>
                  <a:schemeClr val="bg1"/>
                </a:solidFill>
              </a:rPr>
              <a:t>EMISSÕES DE APÓLICES DE SEGURO DE CRÉDITO PELA ABGF</a:t>
            </a:r>
          </a:p>
        </p:txBody>
      </p:sp>
      <p:grpSp>
        <p:nvGrpSpPr>
          <p:cNvPr id="32" name="Grupo 42"/>
          <p:cNvGrpSpPr/>
          <p:nvPr/>
        </p:nvGrpSpPr>
        <p:grpSpPr>
          <a:xfrm>
            <a:off x="7467460" y="2222554"/>
            <a:ext cx="438289" cy="428937"/>
            <a:chOff x="288032" y="298307"/>
            <a:chExt cx="576064" cy="596606"/>
          </a:xfrm>
        </p:grpSpPr>
        <p:sp>
          <p:nvSpPr>
            <p:cNvPr id="33" name="Elipse 32"/>
            <p:cNvSpPr/>
            <p:nvPr/>
          </p:nvSpPr>
          <p:spPr>
            <a:xfrm>
              <a:off x="288032" y="298307"/>
              <a:ext cx="576064" cy="596606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Elipse 4"/>
            <p:cNvSpPr/>
            <p:nvPr/>
          </p:nvSpPr>
          <p:spPr>
            <a:xfrm>
              <a:off x="372395" y="385678"/>
              <a:ext cx="407338" cy="421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dirty="0" smtClean="0">
                  <a:solidFill>
                    <a:schemeClr val="tx1"/>
                  </a:solidFill>
                </a:rPr>
                <a:t>1</a:t>
              </a:r>
              <a:endParaRPr lang="pt-BR" sz="1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upo 42"/>
          <p:cNvGrpSpPr/>
          <p:nvPr/>
        </p:nvGrpSpPr>
        <p:grpSpPr>
          <a:xfrm>
            <a:off x="4324899" y="2230537"/>
            <a:ext cx="438289" cy="428937"/>
            <a:chOff x="288032" y="298307"/>
            <a:chExt cx="576064" cy="596606"/>
          </a:xfrm>
        </p:grpSpPr>
        <p:sp>
          <p:nvSpPr>
            <p:cNvPr id="36" name="Elipse 35"/>
            <p:cNvSpPr/>
            <p:nvPr/>
          </p:nvSpPr>
          <p:spPr>
            <a:xfrm>
              <a:off x="288032" y="298307"/>
              <a:ext cx="576064" cy="596606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Elipse 4"/>
            <p:cNvSpPr/>
            <p:nvPr/>
          </p:nvSpPr>
          <p:spPr>
            <a:xfrm>
              <a:off x="372395" y="385678"/>
              <a:ext cx="407338" cy="421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>
                  <a:solidFill>
                    <a:schemeClr val="tx1"/>
                  </a:solidFill>
                </a:rPr>
                <a:t>3</a:t>
              </a:r>
              <a:endParaRPr lang="pt-BR" sz="1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upo 42"/>
          <p:cNvGrpSpPr/>
          <p:nvPr/>
        </p:nvGrpSpPr>
        <p:grpSpPr>
          <a:xfrm>
            <a:off x="6851865" y="4057353"/>
            <a:ext cx="438289" cy="428937"/>
            <a:chOff x="288032" y="298307"/>
            <a:chExt cx="576064" cy="596606"/>
          </a:xfrm>
        </p:grpSpPr>
        <p:sp>
          <p:nvSpPr>
            <p:cNvPr id="39" name="Elipse 38"/>
            <p:cNvSpPr/>
            <p:nvPr/>
          </p:nvSpPr>
          <p:spPr>
            <a:xfrm>
              <a:off x="288032" y="298307"/>
              <a:ext cx="576064" cy="596606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Elipse 4"/>
            <p:cNvSpPr/>
            <p:nvPr/>
          </p:nvSpPr>
          <p:spPr>
            <a:xfrm>
              <a:off x="372395" y="385678"/>
              <a:ext cx="407338" cy="421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dirty="0" smtClean="0">
                  <a:solidFill>
                    <a:schemeClr val="tx1"/>
                  </a:solidFill>
                </a:rPr>
                <a:t>2</a:t>
              </a:r>
              <a:endParaRPr lang="pt-BR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Seta para a Direita 27"/>
          <p:cNvSpPr/>
          <p:nvPr/>
        </p:nvSpPr>
        <p:spPr>
          <a:xfrm>
            <a:off x="4207745" y="3939773"/>
            <a:ext cx="437643" cy="26879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Título 1"/>
          <p:cNvSpPr txBox="1">
            <a:spLocks/>
          </p:cNvSpPr>
          <p:nvPr/>
        </p:nvSpPr>
        <p:spPr>
          <a:xfrm>
            <a:off x="4909889" y="425514"/>
            <a:ext cx="701039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000" dirty="0">
                <a:solidFill>
                  <a:schemeClr val="tx2"/>
                </a:solidFill>
              </a:rPr>
              <a:t>ABGF </a:t>
            </a:r>
            <a:r>
              <a:rPr lang="pt-BR" sz="3000" dirty="0" smtClean="0">
                <a:solidFill>
                  <a:schemeClr val="tx2"/>
                </a:solidFill>
              </a:rPr>
              <a:t>– Contribuição em Desenvolvimento</a:t>
            </a:r>
            <a:endParaRPr lang="pt-BR" sz="3000" dirty="0">
              <a:solidFill>
                <a:schemeClr val="tx2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012565" y="5594051"/>
            <a:ext cx="82035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  <a:defRPr/>
            </a:pPr>
            <a:r>
              <a:rPr lang="pt-BR" sz="1400" kern="0" dirty="0">
                <a:solidFill>
                  <a:schemeClr val="tx2"/>
                </a:solidFill>
                <a:latin typeface="Arial" panose="020B0604020202020204" pitchFamily="34" charset="0"/>
              </a:rPr>
              <a:t>ABGF emite Seguro de Crédito à Exportação de 100% do valor em risco para o Garantido</a:t>
            </a:r>
          </a:p>
        </p:txBody>
      </p:sp>
      <p:sp>
        <p:nvSpPr>
          <p:cNvPr id="5" name="Retângulo 4"/>
          <p:cNvSpPr/>
          <p:nvPr/>
        </p:nvSpPr>
        <p:spPr>
          <a:xfrm>
            <a:off x="2021298" y="5945594"/>
            <a:ext cx="84607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2"/>
              <a:defRPr/>
            </a:pPr>
            <a:r>
              <a:rPr lang="pt-BR" sz="1400" kern="0" dirty="0">
                <a:solidFill>
                  <a:schemeClr val="tx2"/>
                </a:solidFill>
                <a:latin typeface="Arial" panose="020B0604020202020204" pitchFamily="34" charset="0"/>
              </a:rPr>
              <a:t>ABGF contrata garantia de primeiras perdas (até “X” parcelas) com o FGCE (colchão de liquidez)</a:t>
            </a:r>
          </a:p>
        </p:txBody>
      </p:sp>
      <p:sp>
        <p:nvSpPr>
          <p:cNvPr id="7" name="Retângulo 6"/>
          <p:cNvSpPr/>
          <p:nvPr/>
        </p:nvSpPr>
        <p:spPr>
          <a:xfrm>
            <a:off x="2021298" y="6295056"/>
            <a:ext cx="84772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3"/>
              <a:defRPr/>
            </a:pPr>
            <a:r>
              <a:rPr lang="pt-BR" sz="1400" kern="0" dirty="0">
                <a:solidFill>
                  <a:schemeClr val="tx2"/>
                </a:solidFill>
                <a:latin typeface="Arial" panose="020B0604020202020204" pitchFamily="34" charset="0"/>
              </a:rPr>
              <a:t>ABGF recebe aval da União para a parcela do risco não cobertos pela ABGF/FGCE </a:t>
            </a:r>
          </a:p>
        </p:txBody>
      </p:sp>
    </p:spTree>
    <p:extLst>
      <p:ext uri="{BB962C8B-B14F-4D97-AF65-F5344CB8AC3E}">
        <p14:creationId xmlns:p14="http://schemas.microsoft.com/office/powerpoint/2010/main" val="176779950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37" y="2045749"/>
            <a:ext cx="11949824" cy="4004673"/>
          </a:xfrm>
          <a:prstGeom prst="rect">
            <a:avLst/>
          </a:prstGeom>
        </p:spPr>
      </p:pic>
      <p:pic>
        <p:nvPicPr>
          <p:cNvPr id="11266" name="Picture 2" descr="ABG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540" y="177623"/>
            <a:ext cx="2016224" cy="688298"/>
          </a:xfrm>
          <a:prstGeom prst="rect">
            <a:avLst/>
          </a:prstGeom>
          <a:noFill/>
        </p:spPr>
      </p:pic>
      <p:cxnSp>
        <p:nvCxnSpPr>
          <p:cNvPr id="6" name="Conector reto 5"/>
          <p:cNvCxnSpPr/>
          <p:nvPr/>
        </p:nvCxnSpPr>
        <p:spPr>
          <a:xfrm>
            <a:off x="352540" y="1035586"/>
            <a:ext cx="11523643" cy="11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3724635" y="1414807"/>
            <a:ext cx="477944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500" dirty="0">
                <a:solidFill>
                  <a:schemeClr val="tx2"/>
                </a:solidFill>
              </a:rPr>
              <a:t>http://</a:t>
            </a:r>
            <a:r>
              <a:rPr lang="pt-BR" sz="3500" dirty="0" smtClean="0">
                <a:solidFill>
                  <a:schemeClr val="tx2"/>
                </a:solidFill>
              </a:rPr>
              <a:t>www.abgf.gov.br</a:t>
            </a:r>
            <a:endParaRPr lang="pt-BR" sz="3500" dirty="0">
              <a:solidFill>
                <a:schemeClr val="tx2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967325" y="4283754"/>
            <a:ext cx="225734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pt-BR" sz="35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OBRIGADO</a:t>
            </a:r>
          </a:p>
        </p:txBody>
      </p:sp>
      <p:sp>
        <p:nvSpPr>
          <p:cNvPr id="9" name="AutoShape 4" descr="https://webmail.abgf.gov.br/home/leonardo.mamede@abgf.gov.br/Briefcase/ass_leonard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7878233" y="3225577"/>
            <a:ext cx="2786919" cy="15234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endParaRPr lang="pt-BR" altLang="pt-BR" sz="2000" b="1" dirty="0" smtClean="0">
              <a:solidFill>
                <a:schemeClr val="tx2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endParaRPr lang="pt-BR" altLang="pt-BR" sz="2000" b="1" dirty="0" smtClean="0">
              <a:solidFill>
                <a:schemeClr val="tx2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endParaRPr lang="pt-BR" altLang="pt-BR" sz="500" b="1" dirty="0">
              <a:solidFill>
                <a:schemeClr val="tx2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pt-BR" altLang="pt-BR" sz="1600" b="1" dirty="0" smtClean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Guilherme Estrada</a:t>
            </a:r>
          </a:p>
          <a:p>
            <a:pPr algn="just">
              <a:spcBef>
                <a:spcPct val="0"/>
              </a:spcBef>
            </a:pPr>
            <a:r>
              <a:rPr lang="pt-BR" altLang="pt-BR" sz="1600" dirty="0" smtClean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guilherme.estrada@abgf.gov.br</a:t>
            </a:r>
            <a:endParaRPr lang="pt-BR" altLang="pt-BR" sz="1600" dirty="0" smtClean="0">
              <a:solidFill>
                <a:schemeClr val="tx2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pt-BR" altLang="pt-BR" sz="1600" b="1" dirty="0" smtClean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(61) 3246-6200</a:t>
            </a:r>
            <a:endParaRPr lang="pt-BR" altLang="pt-BR" sz="1600" b="1" dirty="0">
              <a:solidFill>
                <a:schemeClr val="tx2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ABG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9358" y="3378903"/>
            <a:ext cx="1403848" cy="4792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701099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7427</TotalTime>
  <Words>372</Words>
  <Application>Microsoft Office PowerPoint</Application>
  <PresentationFormat>Widescreen</PresentationFormat>
  <Paragraphs>84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Tema do Office</vt:lpstr>
      <vt:lpstr>3ª Reunião do GT – Defesa  Diagnóstico do Apoio Oficial  à Indústria de Defesa  Os Desafios do Setor 22 de junho de 2017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3ª Reunião do GT – Defesa  Diagnóstico do Apoio Oficial  à Indústria de Defesa  Os Desafios do Setor 22 de junho de 2017</dc:title>
  <dc:creator>Leonardo Gabriel Mamede</dc:creator>
  <cp:lastModifiedBy>André Reis Diniz</cp:lastModifiedBy>
  <cp:revision>339</cp:revision>
  <dcterms:created xsi:type="dcterms:W3CDTF">2017-11-30T13:23:30Z</dcterms:created>
  <dcterms:modified xsi:type="dcterms:W3CDTF">2018-11-06T21:41:39Z</dcterms:modified>
</cp:coreProperties>
</file>