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9" r:id="rId2"/>
    <p:sldId id="336" r:id="rId3"/>
    <p:sldId id="283" r:id="rId4"/>
    <p:sldId id="337" r:id="rId5"/>
    <p:sldId id="356" r:id="rId6"/>
    <p:sldId id="344" r:id="rId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434" autoAdjust="0"/>
  </p:normalViewPr>
  <p:slideViewPr>
    <p:cSldViewPr>
      <p:cViewPr varScale="1">
        <p:scale>
          <a:sx n="70" d="100"/>
          <a:sy n="70" d="100"/>
        </p:scale>
        <p:origin x="6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6DF3900-441D-4F4A-87AB-19E6E899F76B}" type="datetimeFigureOut">
              <a:rPr lang="pt-BR"/>
              <a:pPr>
                <a:defRPr/>
              </a:pPr>
              <a:t>06/11/2018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A783A2B-C42A-4A17-ABF9-35D3051DBF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20626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8D680-48C6-4B3C-8684-AF6EC370CCDA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1254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DA794-9419-400B-9D19-E7FF694A16B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9710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B98F7-A75F-4073-A55E-61C92CCF909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8850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11438-EFF7-446C-907C-B8934970CC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2522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lipArtAndTx">
  <p:cSld name="Título, clip-art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lip-art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04747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2B066-7F2F-4F0B-BBF5-675E6F805D4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3553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F5D3B-4B61-47F1-9F97-2CCE9D0DD76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1086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AB6F0-43DF-4FBE-B36F-1759B7BB2B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2520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29999-1DC3-445C-B46B-9DBD4402A06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1256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0BE12-1393-4B1E-A0AC-80F990C2757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7918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A1E95-5B98-4F8A-B230-1F903851784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6224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B7235-3506-4D89-9CF7-88501B5FBD3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4224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3709A-12A4-44E1-88B2-96C6A41773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213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W:\REVISTA_MUNDOPM\Eventos\2008\IPEMAC\PPT\fundo.jp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396875"/>
            <a:ext cx="9137650" cy="646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BB0F2DB5-AC13-49CD-9EB0-EC14CDF18B1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mauroguedes@globo.com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64288" y="6518828"/>
            <a:ext cx="185039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 smtClean="0"/>
              <a:t>07 Nov 2018</a:t>
            </a:r>
            <a:endParaRPr lang="pt-BR" sz="2400" b="1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66418" y="5765859"/>
            <a:ext cx="6394385" cy="1006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r">
              <a:buNone/>
            </a:pPr>
            <a:r>
              <a:rPr lang="pt-BR" altLang="pt-BR" sz="1600" b="1" i="1" kern="0" dirty="0" smtClean="0">
                <a:latin typeface="Typist" charset="0"/>
              </a:rPr>
              <a:t>Gen Bda R/1 Mauro G.F. Mosqueira Gomes, D.Sc.    </a:t>
            </a:r>
          </a:p>
          <a:p>
            <a:pPr marL="0" indent="0" algn="r">
              <a:buNone/>
            </a:pPr>
            <a:r>
              <a:rPr lang="pt-BR" altLang="pt-BR" sz="1400" b="1" i="1" kern="0" dirty="0" smtClean="0">
                <a:latin typeface="Typist" charset="0"/>
              </a:rPr>
              <a:t> </a:t>
            </a:r>
            <a:r>
              <a:rPr lang="pt-BR" altLang="pt-BR" sz="1400" b="1" i="1" kern="0" dirty="0" smtClean="0">
                <a:latin typeface="Typist" charset="0"/>
                <a:hlinkClick r:id="rId2"/>
              </a:rPr>
              <a:t>mauroguedes@globo.com</a:t>
            </a:r>
            <a:endParaRPr lang="pt-BR" altLang="pt-BR" sz="1400" b="1" i="1" kern="0" dirty="0">
              <a:latin typeface="Typist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230040" y="-448217"/>
            <a:ext cx="9987302" cy="5770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3800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t-BR" sz="9600" b="1" i="1" dirty="0" smtClean="0">
                <a:solidFill>
                  <a:schemeClr val="accent6">
                    <a:lumMod val="75000"/>
                  </a:schemeClr>
                </a:solidFill>
              </a:rPr>
              <a:t>ICAD </a:t>
            </a:r>
          </a:p>
          <a:p>
            <a:pPr algn="ctr">
              <a:lnSpc>
                <a:spcPct val="150000"/>
              </a:lnSpc>
            </a:pPr>
            <a:r>
              <a:rPr lang="pt-BR" sz="3600" b="1" i="1" dirty="0" smtClean="0">
                <a:solidFill>
                  <a:schemeClr val="accent6">
                    <a:lumMod val="75000"/>
                  </a:schemeClr>
                </a:solidFill>
              </a:rPr>
              <a:t>INSTITUTO DE CAPACITAÇÃO </a:t>
            </a:r>
          </a:p>
          <a:p>
            <a:pPr algn="ctr">
              <a:lnSpc>
                <a:spcPct val="150000"/>
              </a:lnSpc>
            </a:pPr>
            <a:r>
              <a:rPr lang="pt-BR" sz="3600" b="1" i="1" dirty="0" smtClean="0">
                <a:solidFill>
                  <a:schemeClr val="accent6">
                    <a:lumMod val="75000"/>
                  </a:schemeClr>
                </a:solidFill>
              </a:rPr>
              <a:t>EM </a:t>
            </a:r>
          </a:p>
          <a:p>
            <a:pPr algn="ctr">
              <a:lnSpc>
                <a:spcPct val="150000"/>
              </a:lnSpc>
            </a:pPr>
            <a:r>
              <a:rPr lang="pt-BR" sz="3600" b="1" i="1" dirty="0" smtClean="0">
                <a:solidFill>
                  <a:schemeClr val="accent6">
                    <a:lumMod val="75000"/>
                  </a:schemeClr>
                </a:solidFill>
              </a:rPr>
              <a:t>AQUISIÇ</a:t>
            </a:r>
            <a:r>
              <a:rPr lang="en-US" sz="3600" b="1" i="1" dirty="0" smtClean="0">
                <a:solidFill>
                  <a:schemeClr val="accent6">
                    <a:lumMod val="75000"/>
                  </a:schemeClr>
                </a:solidFill>
              </a:rPr>
              <a:t>ÃO DE D</a:t>
            </a:r>
            <a:r>
              <a:rPr lang="pt-BR" sz="3600" b="1" i="1" dirty="0" smtClean="0">
                <a:solidFill>
                  <a:schemeClr val="accent6">
                    <a:lumMod val="75000"/>
                  </a:schemeClr>
                </a:solidFill>
              </a:rPr>
              <a:t>EFESA</a:t>
            </a:r>
          </a:p>
        </p:txBody>
      </p:sp>
      <p:sp>
        <p:nvSpPr>
          <p:cNvPr id="4" name="AutoShape 2" descr="Image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025" y="174403"/>
            <a:ext cx="1320924" cy="1235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7482554" y="1489335"/>
            <a:ext cx="12747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Escola </a:t>
            </a:r>
          </a:p>
          <a:p>
            <a:pPr algn="ctr"/>
            <a:r>
              <a:rPr lang="en-US" b="1" dirty="0" smtClean="0"/>
              <a:t>Superior </a:t>
            </a:r>
          </a:p>
          <a:p>
            <a:pPr algn="ctr"/>
            <a:r>
              <a:rPr lang="en-US" b="1" dirty="0" smtClean="0"/>
              <a:t>de Guerra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0549409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27735" y="6458503"/>
            <a:ext cx="1850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 smtClean="0">
                <a:solidFill>
                  <a:schemeClr val="bg1"/>
                </a:solidFill>
              </a:rPr>
              <a:t>25 Set 2015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393" y="2204864"/>
            <a:ext cx="84614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i="1" dirty="0" smtClean="0"/>
              <a:t>A </a:t>
            </a:r>
            <a:r>
              <a:rPr lang="en-US" sz="2800" b="1" i="1" dirty="0" err="1" smtClean="0"/>
              <a:t>Comunidade</a:t>
            </a:r>
            <a:r>
              <a:rPr lang="en-US" sz="2800" b="1" i="1" dirty="0" smtClean="0"/>
              <a:t> de </a:t>
            </a:r>
            <a:r>
              <a:rPr lang="en-US" sz="2800" b="1" i="1" dirty="0" err="1" smtClean="0"/>
              <a:t>Aquisição</a:t>
            </a:r>
            <a:r>
              <a:rPr lang="en-US" sz="2800" b="1" i="1" dirty="0" smtClean="0"/>
              <a:t> de </a:t>
            </a:r>
            <a:r>
              <a:rPr lang="en-US" sz="2800" b="1" i="1" dirty="0" err="1" smtClean="0"/>
              <a:t>Defesa</a:t>
            </a:r>
            <a:r>
              <a:rPr lang="en-US" sz="2800" b="1" i="1" dirty="0"/>
              <a:t> </a:t>
            </a:r>
            <a:r>
              <a:rPr lang="en-US" sz="2800" b="1" i="1" dirty="0" smtClean="0"/>
              <a:t>(CAD)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800" b="1" i="1" dirty="0"/>
          </a:p>
          <a:p>
            <a:pPr>
              <a:lnSpc>
                <a:spcPct val="150000"/>
              </a:lnSpc>
            </a:pPr>
            <a:endParaRPr lang="pt-BR" sz="2800" b="1" i="1" dirty="0" smtClean="0"/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b="1" i="1" dirty="0" smtClean="0"/>
              <a:t>O papel da CAD no Planejamento da Defesa Nacional </a:t>
            </a:r>
          </a:p>
        </p:txBody>
      </p:sp>
      <p:sp>
        <p:nvSpPr>
          <p:cNvPr id="4" name="AutoShape 2" descr="Image"/>
          <p:cNvSpPr>
            <a:spLocks noChangeAspect="1" noChangeArrowheads="1"/>
          </p:cNvSpPr>
          <p:nvPr/>
        </p:nvSpPr>
        <p:spPr bwMode="auto">
          <a:xfrm>
            <a:off x="155575" y="-731838"/>
            <a:ext cx="1524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32" y="174403"/>
            <a:ext cx="1320924" cy="1235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835696" y="607497"/>
            <a:ext cx="3095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Escola Superior de Guerra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2085974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Capacidade</a:t>
            </a:r>
            <a:r>
              <a:rPr lang="en-US" dirty="0" smtClean="0"/>
              <a:t> </a:t>
            </a:r>
            <a:r>
              <a:rPr lang="en-US" dirty="0" err="1" smtClean="0"/>
              <a:t>Militar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600" dirty="0" smtClean="0"/>
              <a:t>(</a:t>
            </a:r>
            <a:r>
              <a:rPr lang="en-US" sz="1600" dirty="0" err="1" smtClean="0"/>
              <a:t>Entendimento</a:t>
            </a:r>
            <a:r>
              <a:rPr lang="en-US" sz="1600" dirty="0" smtClean="0"/>
              <a:t> </a:t>
            </a:r>
            <a:r>
              <a:rPr lang="en-US" sz="1600" dirty="0"/>
              <a:t>no </a:t>
            </a:r>
            <a:r>
              <a:rPr lang="en-US" sz="1600" dirty="0" err="1"/>
              <a:t>mais</a:t>
            </a:r>
            <a:r>
              <a:rPr lang="en-US" sz="1600" dirty="0"/>
              <a:t> alto </a:t>
            </a:r>
            <a:r>
              <a:rPr lang="en-US" sz="1600" dirty="0" err="1"/>
              <a:t>nível</a:t>
            </a:r>
            <a:r>
              <a:rPr lang="en-US" sz="1600" dirty="0"/>
              <a:t> / </a:t>
            </a:r>
            <a:r>
              <a:rPr lang="en-US" sz="1600" dirty="0" err="1"/>
              <a:t>político</a:t>
            </a:r>
            <a:r>
              <a:rPr lang="en-US" sz="1600" dirty="0"/>
              <a:t> </a:t>
            </a:r>
            <a:r>
              <a:rPr lang="en-US" sz="1600" dirty="0" err="1"/>
              <a:t>estratégico</a:t>
            </a:r>
            <a:r>
              <a:rPr lang="en-US" sz="1600" dirty="0"/>
              <a:t> </a:t>
            </a:r>
            <a:r>
              <a:rPr lang="en-US" sz="1600" dirty="0" smtClean="0"/>
              <a:t>Clausewitz / </a:t>
            </a:r>
            <a:r>
              <a:rPr lang="en-US" sz="1600" dirty="0" err="1" smtClean="0"/>
              <a:t>abordagem</a:t>
            </a:r>
            <a:r>
              <a:rPr lang="en-US" sz="1600" dirty="0" smtClean="0"/>
              <a:t> “top down”)</a:t>
            </a:r>
            <a:br>
              <a:rPr lang="en-US" sz="1600" dirty="0" smtClean="0"/>
            </a:br>
            <a:r>
              <a:rPr lang="pt-BR" sz="2700" dirty="0"/>
              <a:t/>
            </a:r>
            <a:br>
              <a:rPr lang="pt-BR" sz="2700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pt-BR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257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“  </a:t>
            </a:r>
            <a:r>
              <a:rPr lang="en-US" b="1" u="sng" dirty="0" smtClean="0"/>
              <a:t>A </a:t>
            </a:r>
            <a:r>
              <a:rPr lang="en-US" b="1" u="sng" dirty="0" err="1" smtClean="0"/>
              <a:t>habilidade</a:t>
            </a:r>
            <a:r>
              <a:rPr lang="en-US" b="1" u="sng" dirty="0" smtClean="0"/>
              <a:t> de “</a:t>
            </a:r>
            <a:r>
              <a:rPr lang="en-US" b="1" u="sng" dirty="0" err="1" smtClean="0"/>
              <a:t>dar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conta</a:t>
            </a:r>
            <a:r>
              <a:rPr lang="en-US" b="1" u="sng" dirty="0" smtClean="0"/>
              <a:t>” de um </a:t>
            </a:r>
            <a:r>
              <a:rPr lang="en-US" b="1" u="sng" dirty="0" err="1" smtClean="0"/>
              <a:t>objetivo</a:t>
            </a:r>
            <a:r>
              <a:rPr lang="en-US" b="1" u="sng" dirty="0" smtClean="0"/>
              <a:t> de </a:t>
            </a:r>
            <a:r>
              <a:rPr lang="en-US" b="1" u="sng" dirty="0" err="1" smtClean="0"/>
              <a:t>guerra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especificado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capacidade</a:t>
            </a:r>
            <a:r>
              <a:rPr lang="en-US" dirty="0" smtClean="0"/>
              <a:t> </a:t>
            </a:r>
            <a:r>
              <a:rPr lang="en-US" dirty="0" err="1" smtClean="0"/>
              <a:t>militar</a:t>
            </a:r>
            <a:r>
              <a:rPr lang="en-US" dirty="0" smtClean="0"/>
              <a:t> </a:t>
            </a:r>
            <a:r>
              <a:rPr lang="en-US" dirty="0" err="1" smtClean="0"/>
              <a:t>possui</a:t>
            </a:r>
            <a:r>
              <a:rPr lang="en-US" dirty="0" smtClean="0"/>
              <a:t> </a:t>
            </a:r>
            <a:r>
              <a:rPr lang="en-US" b="1" dirty="0" smtClean="0"/>
              <a:t>04 </a:t>
            </a:r>
            <a:r>
              <a:rPr lang="en-US" b="1" dirty="0" err="1" smtClean="0"/>
              <a:t>componentes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 smtClean="0"/>
              <a:t>“ </a:t>
            </a:r>
            <a:r>
              <a:rPr lang="en-US" i="1" dirty="0"/>
              <a:t>a. </a:t>
            </a:r>
            <a:r>
              <a:rPr lang="en-US" b="1" i="1" u="sng" dirty="0" err="1" smtClean="0"/>
              <a:t>Estrutura</a:t>
            </a:r>
            <a:r>
              <a:rPr lang="en-US" b="1" i="1" u="sng" dirty="0" smtClean="0"/>
              <a:t> da </a:t>
            </a:r>
            <a:r>
              <a:rPr lang="en-US" b="1" i="1" u="sng" dirty="0" err="1" smtClean="0"/>
              <a:t>Força</a:t>
            </a:r>
            <a:r>
              <a:rPr lang="en-US" b="1" i="1" dirty="0" smtClean="0"/>
              <a:t> </a:t>
            </a:r>
            <a:r>
              <a:rPr lang="en-US" i="1" dirty="0" smtClean="0"/>
              <a:t>– </a:t>
            </a:r>
            <a:r>
              <a:rPr lang="en-US" i="1" dirty="0" err="1" smtClean="0"/>
              <a:t>Composição</a:t>
            </a:r>
            <a:r>
              <a:rPr lang="en-US" i="1" dirty="0" smtClean="0"/>
              <a:t> das </a:t>
            </a:r>
            <a:r>
              <a:rPr lang="en-US" i="1" dirty="0" err="1" smtClean="0"/>
              <a:t>Forças</a:t>
            </a:r>
            <a:r>
              <a:rPr lang="en-US" i="1" dirty="0" smtClean="0"/>
              <a:t> - </a:t>
            </a:r>
            <a:r>
              <a:rPr lang="en-US" i="1" dirty="0" err="1" smtClean="0"/>
              <a:t>unidades</a:t>
            </a:r>
            <a:r>
              <a:rPr lang="en-US" i="1" dirty="0" smtClean="0"/>
              <a:t> / </a:t>
            </a:r>
            <a:r>
              <a:rPr lang="en-US" i="1" dirty="0" err="1" smtClean="0"/>
              <a:t>efetivo</a:t>
            </a:r>
            <a:r>
              <a:rPr lang="en-US" i="1" dirty="0" smtClean="0"/>
              <a:t>  </a:t>
            </a:r>
            <a:r>
              <a:rPr lang="en-US" i="1" dirty="0" smtClean="0">
                <a:sym typeface="Wingdings" panose="05000000000000000000" pitchFamily="2" charset="2"/>
              </a:rPr>
              <a:t>  </a:t>
            </a:r>
            <a:r>
              <a:rPr lang="en-US" i="1" dirty="0" err="1" smtClean="0">
                <a:sym typeface="Wingdings" panose="05000000000000000000" pitchFamily="2" charset="2"/>
              </a:rPr>
              <a:t>Brigadas</a:t>
            </a:r>
            <a:r>
              <a:rPr lang="en-US" i="1" dirty="0" smtClean="0">
                <a:sym typeface="Wingdings" panose="05000000000000000000" pitchFamily="2" charset="2"/>
              </a:rPr>
              <a:t>, </a:t>
            </a:r>
            <a:r>
              <a:rPr lang="en-US" i="1" dirty="0" err="1" smtClean="0">
                <a:sym typeface="Wingdings" panose="05000000000000000000" pitchFamily="2" charset="2"/>
              </a:rPr>
              <a:t>Divisões</a:t>
            </a:r>
            <a:r>
              <a:rPr lang="en-US" i="1" dirty="0" smtClean="0">
                <a:sym typeface="Wingdings" panose="05000000000000000000" pitchFamily="2" charset="2"/>
              </a:rPr>
              <a:t> … </a:t>
            </a:r>
            <a:endParaRPr lang="en-US" i="1" dirty="0" smtClean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	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b. </a:t>
            </a:r>
            <a:r>
              <a:rPr lang="en-US" b="1" i="1" u="sng" dirty="0" err="1" smtClean="0">
                <a:solidFill>
                  <a:srgbClr val="FF0000"/>
                </a:solidFill>
              </a:rPr>
              <a:t>Modernidade</a:t>
            </a:r>
            <a:r>
              <a:rPr lang="en-US" b="1" i="1" dirty="0" smtClean="0">
                <a:solidFill>
                  <a:srgbClr val="FF0000"/>
                </a:solidFill>
              </a:rPr>
              <a:t>  </a:t>
            </a:r>
            <a:r>
              <a:rPr lang="en-US" i="1" dirty="0" smtClean="0">
                <a:solidFill>
                  <a:srgbClr val="FF0000"/>
                </a:solidFill>
              </a:rPr>
              <a:t>-  </a:t>
            </a:r>
            <a:r>
              <a:rPr lang="en-US" i="1" dirty="0" err="1" smtClean="0">
                <a:solidFill>
                  <a:srgbClr val="FF0000"/>
                </a:solidFill>
              </a:rPr>
              <a:t>Grau</a:t>
            </a:r>
            <a:r>
              <a:rPr lang="en-US" i="1" dirty="0" smtClean="0">
                <a:solidFill>
                  <a:srgbClr val="FF0000"/>
                </a:solidFill>
              </a:rPr>
              <a:t> de </a:t>
            </a:r>
            <a:r>
              <a:rPr lang="en-US" i="1" dirty="0" err="1" smtClean="0">
                <a:solidFill>
                  <a:srgbClr val="FF0000"/>
                </a:solidFill>
              </a:rPr>
              <a:t>sofisticação</a:t>
            </a:r>
            <a:r>
              <a:rPr lang="en-US" i="1" dirty="0" smtClean="0">
                <a:solidFill>
                  <a:srgbClr val="FF0000"/>
                </a:solidFill>
              </a:rPr>
              <a:t> das </a:t>
            </a:r>
            <a:r>
              <a:rPr lang="en-US" i="1" dirty="0" err="1" smtClean="0">
                <a:solidFill>
                  <a:srgbClr val="FF0000"/>
                </a:solidFill>
              </a:rPr>
              <a:t>Forças</a:t>
            </a:r>
            <a:r>
              <a:rPr lang="en-US" i="1" dirty="0" smtClean="0">
                <a:solidFill>
                  <a:srgbClr val="FF0000"/>
                </a:solidFill>
              </a:rPr>
              <a:t> – </a:t>
            </a:r>
            <a:r>
              <a:rPr lang="en-US" i="1" dirty="0" err="1" smtClean="0">
                <a:solidFill>
                  <a:srgbClr val="FF0000"/>
                </a:solidFill>
              </a:rPr>
              <a:t>atualização</a:t>
            </a:r>
            <a:r>
              <a:rPr lang="en-US" i="1" dirty="0" smtClean="0">
                <a:solidFill>
                  <a:srgbClr val="FF0000"/>
                </a:solidFill>
              </a:rPr>
              <a:t> do </a:t>
            </a:r>
            <a:r>
              <a:rPr lang="en-US" i="1" dirty="0" err="1" smtClean="0">
                <a:solidFill>
                  <a:srgbClr val="FF0000"/>
                </a:solidFill>
              </a:rPr>
              <a:t>agregado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tecnológico</a:t>
            </a:r>
            <a:r>
              <a:rPr lang="en-US" i="1" dirty="0" smtClean="0">
                <a:solidFill>
                  <a:srgbClr val="FF0000"/>
                </a:solidFill>
              </a:rPr>
              <a:t>  ( </a:t>
            </a:r>
            <a:r>
              <a:rPr lang="en-US" i="1" dirty="0" err="1" smtClean="0">
                <a:solidFill>
                  <a:srgbClr val="FF0000"/>
                </a:solidFill>
              </a:rPr>
              <a:t>sistemas</a:t>
            </a:r>
            <a:r>
              <a:rPr lang="en-US" i="1" dirty="0" smtClean="0">
                <a:solidFill>
                  <a:srgbClr val="FF0000"/>
                </a:solidFill>
              </a:rPr>
              <a:t> de </a:t>
            </a:r>
            <a:r>
              <a:rPr lang="en-US" i="1" dirty="0" err="1" smtClean="0">
                <a:solidFill>
                  <a:srgbClr val="FF0000"/>
                </a:solidFill>
              </a:rPr>
              <a:t>armas</a:t>
            </a:r>
            <a:r>
              <a:rPr lang="en-US" i="1" dirty="0" smtClean="0">
                <a:solidFill>
                  <a:srgbClr val="FF0000"/>
                </a:solidFill>
              </a:rPr>
              <a:t> / </a:t>
            </a:r>
            <a:r>
              <a:rPr lang="en-US" i="1" dirty="0" err="1" smtClean="0">
                <a:solidFill>
                  <a:srgbClr val="FF0000"/>
                </a:solidFill>
              </a:rPr>
              <a:t>equipamentos</a:t>
            </a:r>
            <a:r>
              <a:rPr lang="en-US" i="1" dirty="0" smtClean="0">
                <a:solidFill>
                  <a:srgbClr val="FF0000"/>
                </a:solidFill>
              </a:rPr>
              <a:t>).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 smtClean="0"/>
              <a:t>	 </a:t>
            </a:r>
            <a:r>
              <a:rPr lang="en-US" i="1" dirty="0"/>
              <a:t>c. </a:t>
            </a:r>
            <a:r>
              <a:rPr lang="en-US" b="1" i="1" u="sng" dirty="0" err="1" smtClean="0"/>
              <a:t>Prontidão</a:t>
            </a:r>
            <a:r>
              <a:rPr lang="en-US" b="1" i="1" u="sng" dirty="0" smtClean="0"/>
              <a:t> </a:t>
            </a:r>
            <a:r>
              <a:rPr lang="en-US" i="1" dirty="0" smtClean="0"/>
              <a:t>– o </a:t>
            </a:r>
            <a:r>
              <a:rPr lang="en-US" i="1" dirty="0" err="1" smtClean="0"/>
              <a:t>fato</a:t>
            </a:r>
            <a:r>
              <a:rPr lang="en-US" i="1" dirty="0" smtClean="0"/>
              <a:t> da </a:t>
            </a:r>
            <a:r>
              <a:rPr lang="en-US" i="1" dirty="0" err="1" smtClean="0"/>
              <a:t>Força</a:t>
            </a:r>
            <a:r>
              <a:rPr lang="en-US" i="1" dirty="0" smtClean="0"/>
              <a:t> </a:t>
            </a:r>
            <a:r>
              <a:rPr lang="en-US" i="1" dirty="0" err="1" smtClean="0"/>
              <a:t>estar</a:t>
            </a:r>
            <a:r>
              <a:rPr lang="en-US" i="1" dirty="0" smtClean="0"/>
              <a:t> </a:t>
            </a:r>
            <a:r>
              <a:rPr lang="en-US" i="1" dirty="0" err="1" smtClean="0"/>
              <a:t>pronta</a:t>
            </a:r>
            <a:r>
              <a:rPr lang="en-US" i="1" dirty="0" smtClean="0"/>
              <a:t> / </a:t>
            </a:r>
            <a:r>
              <a:rPr lang="en-US" i="1" dirty="0" err="1" smtClean="0"/>
              <a:t>preparada</a:t>
            </a:r>
            <a:r>
              <a:rPr lang="en-US" i="1" dirty="0" smtClean="0"/>
              <a:t> para </a:t>
            </a:r>
            <a:r>
              <a:rPr lang="en-US" i="1" dirty="0" err="1" smtClean="0"/>
              <a:t>cumprir</a:t>
            </a:r>
            <a:r>
              <a:rPr lang="en-US" i="1" dirty="0" smtClean="0"/>
              <a:t> a </a:t>
            </a:r>
            <a:r>
              <a:rPr lang="en-US" i="1" dirty="0" err="1" smtClean="0"/>
              <a:t>missão</a:t>
            </a:r>
            <a:r>
              <a:rPr lang="en-US" i="1" dirty="0" smtClean="0"/>
              <a:t> para </a:t>
            </a:r>
            <a:r>
              <a:rPr lang="en-US" i="1" dirty="0" err="1" smtClean="0"/>
              <a:t>qual</a:t>
            </a:r>
            <a:r>
              <a:rPr lang="en-US" i="1" dirty="0" smtClean="0"/>
              <a:t> </a:t>
            </a:r>
            <a:r>
              <a:rPr lang="en-US" i="1" dirty="0" err="1" smtClean="0"/>
              <a:t>foi</a:t>
            </a:r>
            <a:r>
              <a:rPr lang="en-US" i="1" dirty="0" smtClean="0"/>
              <a:t> </a:t>
            </a:r>
            <a:r>
              <a:rPr lang="en-US" i="1" dirty="0" err="1" smtClean="0"/>
              <a:t>projetada</a:t>
            </a:r>
            <a:r>
              <a:rPr lang="en-US" i="1" dirty="0" smtClean="0"/>
              <a:t>. (“DOTMLPF” – DOAMEPI )  </a:t>
            </a:r>
          </a:p>
          <a:p>
            <a:pPr marL="0" indent="0">
              <a:buNone/>
            </a:pPr>
            <a:r>
              <a:rPr lang="en-US" i="1" dirty="0"/>
              <a:t>	</a:t>
            </a:r>
            <a:endParaRPr lang="en-US" i="1" dirty="0" smtClean="0"/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i="1" dirty="0" smtClean="0"/>
              <a:t> </a:t>
            </a:r>
            <a:r>
              <a:rPr lang="en-US" i="1" dirty="0">
                <a:solidFill>
                  <a:srgbClr val="FF0000"/>
                </a:solidFill>
              </a:rPr>
              <a:t>d. </a:t>
            </a:r>
            <a:r>
              <a:rPr lang="en-US" b="1" i="1" u="sng" dirty="0" err="1" smtClean="0">
                <a:solidFill>
                  <a:srgbClr val="FF0000"/>
                </a:solidFill>
              </a:rPr>
              <a:t>Sustentabilidade</a:t>
            </a:r>
            <a:r>
              <a:rPr lang="en-US" b="1" i="1" u="sng" dirty="0" smtClean="0">
                <a:solidFill>
                  <a:srgbClr val="FF0000"/>
                </a:solidFill>
              </a:rPr>
              <a:t>  </a:t>
            </a:r>
            <a:r>
              <a:rPr lang="en-US" i="1" dirty="0" smtClean="0">
                <a:solidFill>
                  <a:srgbClr val="FF0000"/>
                </a:solidFill>
              </a:rPr>
              <a:t>- A </a:t>
            </a:r>
            <a:r>
              <a:rPr lang="en-US" i="1" dirty="0" err="1" smtClean="0">
                <a:solidFill>
                  <a:srgbClr val="FF0000"/>
                </a:solidFill>
              </a:rPr>
              <a:t>capacidade</a:t>
            </a:r>
            <a:r>
              <a:rPr lang="en-US" i="1" dirty="0" smtClean="0">
                <a:solidFill>
                  <a:srgbClr val="FF0000"/>
                </a:solidFill>
              </a:rPr>
              <a:t> de </a:t>
            </a:r>
            <a:r>
              <a:rPr lang="en-US" i="1" dirty="0" err="1" smtClean="0">
                <a:solidFill>
                  <a:srgbClr val="FF0000"/>
                </a:solidFill>
              </a:rPr>
              <a:t>manter</a:t>
            </a:r>
            <a:r>
              <a:rPr lang="en-US" i="1" dirty="0" smtClean="0">
                <a:solidFill>
                  <a:srgbClr val="FF0000"/>
                </a:solidFill>
              </a:rPr>
              <a:t> o </a:t>
            </a:r>
            <a:r>
              <a:rPr lang="en-US" i="1" dirty="0" err="1" smtClean="0">
                <a:solidFill>
                  <a:srgbClr val="FF0000"/>
                </a:solidFill>
              </a:rPr>
              <a:t>nível</a:t>
            </a:r>
            <a:r>
              <a:rPr lang="en-US" i="1" dirty="0" smtClean="0">
                <a:solidFill>
                  <a:srgbClr val="FF0000"/>
                </a:solidFill>
              </a:rPr>
              <a:t> de </a:t>
            </a:r>
            <a:r>
              <a:rPr lang="en-US" i="1" dirty="0" err="1" smtClean="0">
                <a:solidFill>
                  <a:srgbClr val="FF0000"/>
                </a:solidFill>
              </a:rPr>
              <a:t>prontidão</a:t>
            </a:r>
            <a:r>
              <a:rPr lang="en-US" i="1" dirty="0" smtClean="0">
                <a:solidFill>
                  <a:srgbClr val="FF0000"/>
                </a:solidFill>
              </a:rPr>
              <a:t>  </a:t>
            </a:r>
            <a:r>
              <a:rPr lang="en-US" i="1" dirty="0" err="1" smtClean="0">
                <a:solidFill>
                  <a:srgbClr val="FF0000"/>
                </a:solidFill>
              </a:rPr>
              <a:t>durante</a:t>
            </a:r>
            <a:r>
              <a:rPr lang="en-US" i="1" dirty="0" smtClean="0">
                <a:solidFill>
                  <a:srgbClr val="FF0000"/>
                </a:solidFill>
              </a:rPr>
              <a:t> a </a:t>
            </a:r>
            <a:r>
              <a:rPr lang="en-US" i="1" dirty="0" err="1" smtClean="0">
                <a:solidFill>
                  <a:srgbClr val="FF0000"/>
                </a:solidFill>
              </a:rPr>
              <a:t>atividade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operacional</a:t>
            </a:r>
            <a:r>
              <a:rPr lang="en-US" i="1" dirty="0" smtClean="0">
                <a:solidFill>
                  <a:srgbClr val="FF0000"/>
                </a:solidFill>
              </a:rPr>
              <a:t>.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20041" y="6556538"/>
            <a:ext cx="3223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 – </a:t>
            </a:r>
            <a:r>
              <a:rPr lang="en-US" dirty="0" err="1" smtClean="0"/>
              <a:t>Consultoria</a:t>
            </a:r>
            <a:r>
              <a:rPr lang="en-US" dirty="0" smtClean="0"/>
              <a:t> e </a:t>
            </a:r>
            <a:r>
              <a:rPr lang="en-US" dirty="0" err="1" smtClean="0"/>
              <a:t>DoD</a:t>
            </a:r>
            <a:r>
              <a:rPr lang="en-US" dirty="0" smtClean="0"/>
              <a:t> USA</a:t>
            </a:r>
            <a:endParaRPr lang="pt-BR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6163125"/>
            <a:ext cx="494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Estratégia</a:t>
            </a:r>
            <a:r>
              <a:rPr lang="en-US" dirty="0" smtClean="0"/>
              <a:t> Nacional de </a:t>
            </a:r>
            <a:r>
              <a:rPr lang="en-US" dirty="0" err="1" smtClean="0"/>
              <a:t>Defesa</a:t>
            </a:r>
            <a:r>
              <a:rPr lang="en-US" dirty="0" smtClean="0"/>
              <a:t> </a:t>
            </a:r>
            <a:r>
              <a:rPr lang="en-US" dirty="0" err="1" smtClean="0"/>
              <a:t>reflete</a:t>
            </a:r>
            <a:r>
              <a:rPr lang="en-US" dirty="0" smtClean="0"/>
              <a:t> </a:t>
            </a:r>
            <a:r>
              <a:rPr lang="en-US" dirty="0" err="1" smtClean="0"/>
              <a:t>isso</a:t>
            </a:r>
            <a:r>
              <a:rPr lang="en-US" dirty="0" smtClean="0"/>
              <a:t> !!!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361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33523" y="1537641"/>
            <a:ext cx="1139390" cy="955821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AMBIENTE FUTURO</a:t>
            </a:r>
          </a:p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(TEATROS, </a:t>
            </a:r>
            <a:r>
              <a:rPr lang="en-US" sz="800" b="1" dirty="0" smtClean="0">
                <a:solidFill>
                  <a:schemeClr val="tx1"/>
                </a:solidFill>
              </a:rPr>
              <a:t>TECNOLOGIAS …)</a:t>
            </a:r>
            <a:endParaRPr lang="pt-BR" sz="800" b="1" dirty="0" smtClean="0">
              <a:solidFill>
                <a:schemeClr val="tx1"/>
              </a:solidFill>
            </a:endParaRPr>
          </a:p>
          <a:p>
            <a:pPr algn="ctr"/>
            <a:endParaRPr lang="pt-BR" sz="10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797199" y="501681"/>
            <a:ext cx="903079" cy="515888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POLÍTICA </a:t>
            </a:r>
          </a:p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DE DEFESA</a:t>
            </a:r>
            <a:endParaRPr lang="pt-BR" sz="1000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97199" y="1150226"/>
            <a:ext cx="914400" cy="552055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</a:rPr>
              <a:t>ESTRATÉGIA NACIONAL DE DEFESA</a:t>
            </a:r>
            <a:endParaRPr lang="pt-BR" sz="800" b="1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802859" y="1842002"/>
            <a:ext cx="914400" cy="588613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CENÁRIOS</a:t>
            </a:r>
            <a:endParaRPr lang="pt-BR" sz="1000" b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83018" y="2765406"/>
            <a:ext cx="1401013" cy="609856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“FRAMEWORK” </a:t>
            </a:r>
            <a:r>
              <a:rPr lang="en-US" sz="900" b="1" dirty="0" smtClean="0">
                <a:solidFill>
                  <a:schemeClr val="tx1"/>
                </a:solidFill>
              </a:rPr>
              <a:t>PARA  </a:t>
            </a:r>
            <a:endParaRPr lang="pt-BR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CAPACIDADES DE PRIMEIRO </a:t>
            </a:r>
            <a:r>
              <a:rPr lang="en-US" sz="900" b="1" dirty="0" smtClean="0">
                <a:solidFill>
                  <a:schemeClr val="tx1"/>
                </a:solidFill>
              </a:rPr>
              <a:t>NÍVEL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33523" y="2765407"/>
            <a:ext cx="1152663" cy="624842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NOVOS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CONCEITOS 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OPERACIONAIS</a:t>
            </a:r>
            <a:endParaRPr lang="pt-BR" sz="900" b="1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083017" y="3475325"/>
            <a:ext cx="1401013" cy="661988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CAPACIDADES CORRENTES OU JÁ PLANEJADAS</a:t>
            </a:r>
            <a:endParaRPr lang="pt-BR" sz="1000" b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704955" y="3577719"/>
            <a:ext cx="1121954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CAPACIDADES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NECESSÁRIAS </a:t>
            </a:r>
            <a:endParaRPr lang="pt-BR" sz="900" b="1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148164" y="731568"/>
            <a:ext cx="2536780" cy="1389369"/>
          </a:xfrm>
          <a:prstGeom prst="round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VISÃO GERAL DO MODELO  DE UTILIDADE PARA TOMADA DE DECISÃO DO INVESTIMENTO EM DEFESA:</a:t>
            </a:r>
          </a:p>
          <a:p>
            <a:pPr algn="ctr"/>
            <a:endParaRPr lang="en-US" sz="1100" b="1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b="1" dirty="0" smtClean="0">
                <a:solidFill>
                  <a:schemeClr val="tx1"/>
                </a:solidFill>
              </a:rPr>
              <a:t>FATOR PERFORMANCE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b="1" dirty="0" smtClean="0">
                <a:solidFill>
                  <a:schemeClr val="tx1"/>
                </a:solidFill>
              </a:rPr>
              <a:t>FATOR CUSTO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b="1" dirty="0" smtClean="0">
                <a:solidFill>
                  <a:schemeClr val="tx1"/>
                </a:solidFill>
              </a:rPr>
              <a:t>FATOR TEMPO</a:t>
            </a:r>
            <a:endParaRPr lang="pt-BR" sz="1100" b="1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24773" y="6157819"/>
            <a:ext cx="2227474" cy="548680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err="1" smtClean="0">
                <a:solidFill>
                  <a:schemeClr val="tx2">
                    <a:lumMod val="75000"/>
                  </a:schemeClr>
                </a:solidFill>
              </a:rPr>
              <a:t>Estimativa</a:t>
            </a:r>
            <a:r>
              <a:rPr lang="en-US" sz="1100" b="1" dirty="0" smtClean="0">
                <a:solidFill>
                  <a:schemeClr val="tx2">
                    <a:lumMod val="75000"/>
                  </a:schemeClr>
                </a:solidFill>
              </a:rPr>
              <a:t> de </a:t>
            </a:r>
            <a:r>
              <a:rPr lang="en-US" sz="1100" b="1" dirty="0" err="1" smtClean="0">
                <a:solidFill>
                  <a:schemeClr val="tx2">
                    <a:lumMod val="75000"/>
                  </a:schemeClr>
                </a:solidFill>
              </a:rPr>
              <a:t>custo</a:t>
            </a:r>
            <a:r>
              <a:rPr lang="en-US" sz="1100" b="1" dirty="0" smtClean="0">
                <a:solidFill>
                  <a:schemeClr val="tx2">
                    <a:lumMod val="75000"/>
                  </a:schemeClr>
                </a:solidFill>
              </a:rPr>
              <a:t> e tempo </a:t>
            </a:r>
          </a:p>
          <a:p>
            <a:pPr algn="ctr"/>
            <a:r>
              <a:rPr lang="en-US" sz="1100" b="1" dirty="0" smtClean="0">
                <a:solidFill>
                  <a:schemeClr val="tx2">
                    <a:lumMod val="75000"/>
                  </a:schemeClr>
                </a:solidFill>
              </a:rPr>
              <a:t>para o </a:t>
            </a:r>
            <a:r>
              <a:rPr lang="en-US" sz="1100" b="1" dirty="0" err="1" smtClean="0">
                <a:solidFill>
                  <a:schemeClr val="tx2">
                    <a:lumMod val="75000"/>
                  </a:schemeClr>
                </a:solidFill>
              </a:rPr>
              <a:t>desenvolvimento</a:t>
            </a:r>
            <a:r>
              <a:rPr lang="en-US" sz="11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US" sz="1100" b="1" dirty="0" smtClean="0">
                <a:solidFill>
                  <a:schemeClr val="tx2">
                    <a:lumMod val="75000"/>
                  </a:schemeClr>
                </a:solidFill>
              </a:rPr>
              <a:t>de </a:t>
            </a:r>
            <a:r>
              <a:rPr lang="en-US" sz="1100" b="1" dirty="0" err="1" smtClean="0">
                <a:solidFill>
                  <a:schemeClr val="tx2">
                    <a:lumMod val="75000"/>
                  </a:schemeClr>
                </a:solidFill>
              </a:rPr>
              <a:t>cada</a:t>
            </a:r>
            <a:r>
              <a:rPr lang="en-US" sz="1100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en-US" sz="1100" b="1" dirty="0" err="1" smtClean="0">
                <a:solidFill>
                  <a:schemeClr val="tx2">
                    <a:lumMod val="75000"/>
                  </a:schemeClr>
                </a:solidFill>
              </a:rPr>
              <a:t>fator</a:t>
            </a:r>
            <a:r>
              <a:rPr lang="en-US" sz="1100" b="1" dirty="0" smtClean="0">
                <a:solidFill>
                  <a:schemeClr val="tx2">
                    <a:lumMod val="75000"/>
                  </a:schemeClr>
                </a:solidFill>
              </a:rPr>
              <a:t> da </a:t>
            </a:r>
            <a:r>
              <a:rPr lang="en-US" sz="1100" b="1" dirty="0" err="1" smtClean="0">
                <a:solidFill>
                  <a:schemeClr val="tx2">
                    <a:lumMod val="75000"/>
                  </a:schemeClr>
                </a:solidFill>
              </a:rPr>
              <a:t>capacidade</a:t>
            </a:r>
            <a:endParaRPr lang="pt-BR" sz="11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704955" y="2765406"/>
            <a:ext cx="1121954" cy="609856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CAPACIDADES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FUTURAS</a:t>
            </a:r>
            <a:endParaRPr lang="pt-BR" sz="900" b="1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>
            <a:stCxn id="6" idx="2"/>
            <a:endCxn id="7" idx="0"/>
          </p:cNvCxnSpPr>
          <p:nvPr/>
        </p:nvCxnSpPr>
        <p:spPr>
          <a:xfrm>
            <a:off x="2248739" y="1017569"/>
            <a:ext cx="5660" cy="132657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2"/>
            <a:endCxn id="8" idx="0"/>
          </p:cNvCxnSpPr>
          <p:nvPr/>
        </p:nvCxnSpPr>
        <p:spPr>
          <a:xfrm>
            <a:off x="2254399" y="1702281"/>
            <a:ext cx="5660" cy="139721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8" idx="2"/>
            <a:endCxn id="18" idx="0"/>
          </p:cNvCxnSpPr>
          <p:nvPr/>
        </p:nvCxnSpPr>
        <p:spPr>
          <a:xfrm>
            <a:off x="2260059" y="2430615"/>
            <a:ext cx="5873" cy="334791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 flipV="1">
            <a:off x="1390910" y="2136307"/>
            <a:ext cx="396618" cy="1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Rounded Rectangle 133"/>
          <p:cNvSpPr/>
          <p:nvPr/>
        </p:nvSpPr>
        <p:spPr>
          <a:xfrm>
            <a:off x="1704954" y="4209739"/>
            <a:ext cx="1121949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CAPACIDADES</a:t>
            </a:r>
            <a:endParaRPr lang="en-US" sz="10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PRIORIZADAS </a:t>
            </a:r>
            <a:endParaRPr lang="pt-BR" sz="1000" b="1" dirty="0">
              <a:solidFill>
                <a:schemeClr val="tx1"/>
              </a:solidFill>
            </a:endParaRPr>
          </a:p>
        </p:txBody>
      </p:sp>
      <p:sp>
        <p:nvSpPr>
          <p:cNvPr id="135" name="Rounded Rectangle 134"/>
          <p:cNvSpPr/>
          <p:nvPr/>
        </p:nvSpPr>
        <p:spPr>
          <a:xfrm>
            <a:off x="1704954" y="4831822"/>
            <a:ext cx="1117946" cy="572545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OPÇÕES DE ARRANJOS DE FORÇA</a:t>
            </a:r>
            <a:endParaRPr lang="pt-BR" sz="900" b="1" dirty="0">
              <a:solidFill>
                <a:schemeClr val="tx1"/>
              </a:solidFill>
            </a:endParaRPr>
          </a:p>
        </p:txBody>
      </p:sp>
      <p:cxnSp>
        <p:nvCxnSpPr>
          <p:cNvPr id="137" name="Straight Arrow Connector 136"/>
          <p:cNvCxnSpPr>
            <a:stCxn id="12" idx="2"/>
            <a:endCxn id="134" idx="0"/>
          </p:cNvCxnSpPr>
          <p:nvPr/>
        </p:nvCxnSpPr>
        <p:spPr>
          <a:xfrm flipH="1">
            <a:off x="2265929" y="4034919"/>
            <a:ext cx="3" cy="174820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stCxn id="135" idx="3"/>
            <a:endCxn id="169" idx="1"/>
          </p:cNvCxnSpPr>
          <p:nvPr/>
        </p:nvCxnSpPr>
        <p:spPr>
          <a:xfrm>
            <a:off x="2822900" y="5118095"/>
            <a:ext cx="2266075" cy="0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Rounded Rectangle 166"/>
          <p:cNvSpPr/>
          <p:nvPr/>
        </p:nvSpPr>
        <p:spPr>
          <a:xfrm>
            <a:off x="6597105" y="4769719"/>
            <a:ext cx="1766880" cy="696668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PLANO BALANCEADO  </a:t>
            </a:r>
          </a:p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DE DESENVOLVIMENTO </a:t>
            </a:r>
          </a:p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DE CAPACIDADES</a:t>
            </a:r>
          </a:p>
          <a:p>
            <a:pPr algn="ctr"/>
            <a:endParaRPr lang="pt-BR" sz="1000" b="1" dirty="0">
              <a:solidFill>
                <a:schemeClr val="tx1"/>
              </a:solidFill>
            </a:endParaRPr>
          </a:p>
        </p:txBody>
      </p:sp>
      <p:sp>
        <p:nvSpPr>
          <p:cNvPr id="168" name="Rounded Rectangle 167"/>
          <p:cNvSpPr/>
          <p:nvPr/>
        </p:nvSpPr>
        <p:spPr>
          <a:xfrm>
            <a:off x="5088975" y="5586077"/>
            <a:ext cx="1121954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 smtClean="0">
                <a:solidFill>
                  <a:schemeClr val="tx1"/>
                </a:solidFill>
              </a:rPr>
              <a:t>Restrições</a:t>
            </a:r>
            <a:r>
              <a:rPr lang="en-US" sz="1000" b="1" dirty="0" smtClean="0">
                <a:solidFill>
                  <a:schemeClr val="tx1"/>
                </a:solidFill>
              </a:rPr>
              <a:t> </a:t>
            </a:r>
            <a:r>
              <a:rPr lang="en-US" sz="1000" b="1" dirty="0" err="1" smtClean="0">
                <a:solidFill>
                  <a:schemeClr val="tx1"/>
                </a:solidFill>
              </a:rPr>
              <a:t>Orçamentárias</a:t>
            </a:r>
            <a:r>
              <a:rPr lang="en-US" sz="1000" b="1" dirty="0" smtClean="0">
                <a:solidFill>
                  <a:schemeClr val="tx1"/>
                </a:solidFill>
              </a:rPr>
              <a:t> </a:t>
            </a:r>
            <a:endParaRPr lang="pt-BR" sz="1000" b="1" dirty="0">
              <a:solidFill>
                <a:schemeClr val="tx1"/>
              </a:solidFill>
            </a:endParaRPr>
          </a:p>
        </p:txBody>
      </p:sp>
      <p:sp>
        <p:nvSpPr>
          <p:cNvPr id="169" name="Rounded Rectangle 168"/>
          <p:cNvSpPr/>
          <p:nvPr/>
        </p:nvSpPr>
        <p:spPr>
          <a:xfrm>
            <a:off x="5088975" y="4889495"/>
            <a:ext cx="1121954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rgbClr val="FF0000"/>
                </a:solidFill>
              </a:rPr>
              <a:t>BALANÇO DE INVESTIMENTO</a:t>
            </a:r>
            <a:endParaRPr lang="pt-BR" sz="900" b="1" dirty="0">
              <a:solidFill>
                <a:srgbClr val="FF0000"/>
              </a:solidFill>
            </a:endParaRPr>
          </a:p>
        </p:txBody>
      </p:sp>
      <p:sp>
        <p:nvSpPr>
          <p:cNvPr id="187" name="Rounded Rectangle 186"/>
          <p:cNvSpPr/>
          <p:nvPr/>
        </p:nvSpPr>
        <p:spPr>
          <a:xfrm>
            <a:off x="5088975" y="4192741"/>
            <a:ext cx="1121954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 smtClean="0">
                <a:solidFill>
                  <a:schemeClr val="tx1"/>
                </a:solidFill>
              </a:rPr>
              <a:t>Prioridades</a:t>
            </a:r>
            <a:r>
              <a:rPr lang="en-US" sz="1000" b="1" dirty="0" smtClean="0">
                <a:solidFill>
                  <a:schemeClr val="tx1"/>
                </a:solidFill>
              </a:rPr>
              <a:t> da </a:t>
            </a:r>
            <a:r>
              <a:rPr lang="en-US" sz="1000" b="1" dirty="0" err="1" smtClean="0">
                <a:solidFill>
                  <a:schemeClr val="tx1"/>
                </a:solidFill>
              </a:rPr>
              <a:t>Defesa</a:t>
            </a:r>
            <a:endParaRPr lang="pt-BR" sz="1000" b="1" dirty="0">
              <a:solidFill>
                <a:schemeClr val="tx1"/>
              </a:solidFill>
            </a:endParaRPr>
          </a:p>
        </p:txBody>
      </p:sp>
      <p:cxnSp>
        <p:nvCxnSpPr>
          <p:cNvPr id="208" name="Straight Arrow Connector 207"/>
          <p:cNvCxnSpPr>
            <a:stCxn id="18" idx="2"/>
            <a:endCxn id="12" idx="0"/>
          </p:cNvCxnSpPr>
          <p:nvPr/>
        </p:nvCxnSpPr>
        <p:spPr>
          <a:xfrm>
            <a:off x="2265932" y="3375262"/>
            <a:ext cx="0" cy="202457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>
            <a:stCxn id="11" idx="1"/>
            <a:endCxn id="12" idx="3"/>
          </p:cNvCxnSpPr>
          <p:nvPr/>
        </p:nvCxnSpPr>
        <p:spPr>
          <a:xfrm flipH="1">
            <a:off x="2826909" y="3806319"/>
            <a:ext cx="256108" cy="0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>
            <a:stCxn id="9" idx="1"/>
            <a:endCxn id="18" idx="3"/>
          </p:cNvCxnSpPr>
          <p:nvPr/>
        </p:nvCxnSpPr>
        <p:spPr>
          <a:xfrm flipH="1">
            <a:off x="2826909" y="3070334"/>
            <a:ext cx="256109" cy="0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/>
          <p:cNvCxnSpPr>
            <a:endCxn id="18" idx="1"/>
          </p:cNvCxnSpPr>
          <p:nvPr/>
        </p:nvCxnSpPr>
        <p:spPr>
          <a:xfrm>
            <a:off x="1390910" y="3070334"/>
            <a:ext cx="314045" cy="0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Arrow Connector 247"/>
          <p:cNvCxnSpPr>
            <a:stCxn id="187" idx="2"/>
            <a:endCxn id="169" idx="0"/>
          </p:cNvCxnSpPr>
          <p:nvPr/>
        </p:nvCxnSpPr>
        <p:spPr>
          <a:xfrm>
            <a:off x="5649952" y="4649941"/>
            <a:ext cx="0" cy="239554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Arrow Connector 251"/>
          <p:cNvCxnSpPr>
            <a:stCxn id="168" idx="0"/>
            <a:endCxn id="169" idx="2"/>
          </p:cNvCxnSpPr>
          <p:nvPr/>
        </p:nvCxnSpPr>
        <p:spPr>
          <a:xfrm flipV="1">
            <a:off x="5649952" y="5346695"/>
            <a:ext cx="0" cy="239382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/>
          <p:cNvCxnSpPr>
            <a:stCxn id="169" idx="3"/>
            <a:endCxn id="167" idx="1"/>
          </p:cNvCxnSpPr>
          <p:nvPr/>
        </p:nvCxnSpPr>
        <p:spPr>
          <a:xfrm flipV="1">
            <a:off x="6210929" y="5118053"/>
            <a:ext cx="386176" cy="42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TextBox 262"/>
          <p:cNvSpPr txBox="1"/>
          <p:nvPr/>
        </p:nvSpPr>
        <p:spPr>
          <a:xfrm>
            <a:off x="78384" y="5552809"/>
            <a:ext cx="761747" cy="26161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DOTMLPF</a:t>
            </a:r>
            <a:endParaRPr lang="pt-BR" sz="1100" b="1" dirty="0"/>
          </a:p>
        </p:txBody>
      </p:sp>
      <p:sp>
        <p:nvSpPr>
          <p:cNvPr id="266" name="Rounded Rectangle 265"/>
          <p:cNvSpPr/>
          <p:nvPr/>
        </p:nvSpPr>
        <p:spPr>
          <a:xfrm rot="5400000">
            <a:off x="294730" y="4614075"/>
            <a:ext cx="668360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7" name="Rounded Rectangle 266"/>
          <p:cNvSpPr/>
          <p:nvPr/>
        </p:nvSpPr>
        <p:spPr>
          <a:xfrm rot="5400000">
            <a:off x="447130" y="4766475"/>
            <a:ext cx="668360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8" name="Rounded Rectangle 267"/>
          <p:cNvSpPr/>
          <p:nvPr/>
        </p:nvSpPr>
        <p:spPr>
          <a:xfrm rot="5400000">
            <a:off x="599530" y="4918875"/>
            <a:ext cx="668360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9" name="Rounded Rectangle 268"/>
          <p:cNvSpPr/>
          <p:nvPr/>
        </p:nvSpPr>
        <p:spPr>
          <a:xfrm rot="5400000">
            <a:off x="751930" y="5071275"/>
            <a:ext cx="668360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0" name="Rounded Rectangle 269"/>
          <p:cNvSpPr/>
          <p:nvPr/>
        </p:nvSpPr>
        <p:spPr>
          <a:xfrm rot="5400000">
            <a:off x="904330" y="5223675"/>
            <a:ext cx="668360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1" name="Rounded Rectangle 270"/>
          <p:cNvSpPr/>
          <p:nvPr/>
        </p:nvSpPr>
        <p:spPr>
          <a:xfrm rot="5400000">
            <a:off x="1056730" y="5376075"/>
            <a:ext cx="668360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2" name="Rounded Rectangle 271"/>
          <p:cNvSpPr/>
          <p:nvPr/>
        </p:nvSpPr>
        <p:spPr>
          <a:xfrm rot="5400000">
            <a:off x="1209130" y="5528475"/>
            <a:ext cx="668360" cy="457200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74" name="Straight Connector 273"/>
          <p:cNvCxnSpPr>
            <a:stCxn id="269" idx="1"/>
          </p:cNvCxnSpPr>
          <p:nvPr/>
        </p:nvCxnSpPr>
        <p:spPr>
          <a:xfrm>
            <a:off x="1086110" y="4965695"/>
            <a:ext cx="618844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Arrow Connector 276"/>
          <p:cNvCxnSpPr/>
          <p:nvPr/>
        </p:nvCxnSpPr>
        <p:spPr>
          <a:xfrm flipH="1">
            <a:off x="2826909" y="1702281"/>
            <a:ext cx="880995" cy="1063125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/>
          <p:cNvSpPr txBox="1"/>
          <p:nvPr/>
        </p:nvSpPr>
        <p:spPr>
          <a:xfrm>
            <a:off x="3707904" y="1537641"/>
            <a:ext cx="1776448" cy="33855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PERFORMANCE</a:t>
            </a:r>
            <a:endParaRPr lang="pt-BR" sz="1600" dirty="0">
              <a:solidFill>
                <a:srgbClr val="FF0000"/>
              </a:solidFill>
            </a:endParaRPr>
          </a:p>
        </p:txBody>
      </p:sp>
      <p:cxnSp>
        <p:nvCxnSpPr>
          <p:cNvPr id="280" name="Straight Arrow Connector 279"/>
          <p:cNvCxnSpPr/>
          <p:nvPr/>
        </p:nvCxnSpPr>
        <p:spPr>
          <a:xfrm flipH="1" flipV="1">
            <a:off x="2455541" y="5478588"/>
            <a:ext cx="382616" cy="679232"/>
          </a:xfrm>
          <a:prstGeom prst="straightConnector1">
            <a:avLst/>
          </a:prstGeom>
          <a:ln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3" name="TextBox 282"/>
          <p:cNvSpPr txBox="1"/>
          <p:nvPr/>
        </p:nvSpPr>
        <p:spPr>
          <a:xfrm>
            <a:off x="2822900" y="6184500"/>
            <a:ext cx="3139577" cy="58477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CUSTO E TEMPO ESTIMADOS</a:t>
            </a:r>
          </a:p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POR CAPACIDADE</a:t>
            </a:r>
            <a:endParaRPr lang="pt-BR" sz="1600" dirty="0">
              <a:solidFill>
                <a:srgbClr val="FF0000"/>
              </a:solidFill>
            </a:endParaRPr>
          </a:p>
        </p:txBody>
      </p:sp>
      <p:sp>
        <p:nvSpPr>
          <p:cNvPr id="284" name="TextBox 283"/>
          <p:cNvSpPr txBox="1"/>
          <p:nvPr/>
        </p:nvSpPr>
        <p:spPr>
          <a:xfrm>
            <a:off x="522368" y="8623"/>
            <a:ext cx="6936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PROJETO DE FORÇA COM PLANEJAMENTO BASEADO EM CAPACIDADES</a:t>
            </a:r>
            <a:endParaRPr lang="pt-BR" b="1" u="sng" dirty="0"/>
          </a:p>
        </p:txBody>
      </p:sp>
      <p:sp>
        <p:nvSpPr>
          <p:cNvPr id="1025" name="TextBox 1024"/>
          <p:cNvSpPr txBox="1"/>
          <p:nvPr/>
        </p:nvSpPr>
        <p:spPr>
          <a:xfrm>
            <a:off x="7252116" y="5615689"/>
            <a:ext cx="1432828" cy="64633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ORÇAMENTO</a:t>
            </a:r>
          </a:p>
          <a:p>
            <a:r>
              <a:rPr lang="en-US" dirty="0" smtClean="0"/>
              <a:t>PLURIANUAL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42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8" name="Group 7"/>
          <p:cNvGrpSpPr>
            <a:grpSpLocks/>
          </p:cNvGrpSpPr>
          <p:nvPr/>
        </p:nvGrpSpPr>
        <p:grpSpPr bwMode="auto">
          <a:xfrm>
            <a:off x="293688" y="2484438"/>
            <a:ext cx="3190875" cy="1943100"/>
            <a:chOff x="221109" y="2589303"/>
            <a:chExt cx="1762125" cy="939800"/>
          </a:xfrm>
        </p:grpSpPr>
        <p:sp>
          <p:nvSpPr>
            <p:cNvPr id="65596" name="Freeform 71"/>
            <p:cNvSpPr>
              <a:spLocks/>
            </p:cNvSpPr>
            <p:nvPr/>
          </p:nvSpPr>
          <p:spPr bwMode="auto">
            <a:xfrm>
              <a:off x="221109" y="2589303"/>
              <a:ext cx="1762125" cy="939800"/>
            </a:xfrm>
            <a:custGeom>
              <a:avLst/>
              <a:gdLst>
                <a:gd name="T0" fmla="*/ 0 w 1110"/>
                <a:gd name="T1" fmla="*/ 2147483647 h 592"/>
                <a:gd name="T2" fmla="*/ 2147483647 w 1110"/>
                <a:gd name="T3" fmla="*/ 2147483647 h 592"/>
                <a:gd name="T4" fmla="*/ 2147483647 w 1110"/>
                <a:gd name="T5" fmla="*/ 2147483647 h 592"/>
                <a:gd name="T6" fmla="*/ 2147483647 w 1110"/>
                <a:gd name="T7" fmla="*/ 2147483647 h 592"/>
                <a:gd name="T8" fmla="*/ 2147483647 w 1110"/>
                <a:gd name="T9" fmla="*/ 2147483647 h 592"/>
                <a:gd name="T10" fmla="*/ 2147483647 w 1110"/>
                <a:gd name="T11" fmla="*/ 2147483647 h 592"/>
                <a:gd name="T12" fmla="*/ 2147483647 w 1110"/>
                <a:gd name="T13" fmla="*/ 2147483647 h 592"/>
                <a:gd name="T14" fmla="*/ 2147483647 w 1110"/>
                <a:gd name="T15" fmla="*/ 2147483647 h 592"/>
                <a:gd name="T16" fmla="*/ 2147483647 w 1110"/>
                <a:gd name="T17" fmla="*/ 2147483647 h 592"/>
                <a:gd name="T18" fmla="*/ 2147483647 w 1110"/>
                <a:gd name="T19" fmla="*/ 2147483647 h 592"/>
                <a:gd name="T20" fmla="*/ 2147483647 w 1110"/>
                <a:gd name="T21" fmla="*/ 0 h 592"/>
                <a:gd name="T22" fmla="*/ 2147483647 w 1110"/>
                <a:gd name="T23" fmla="*/ 2147483647 h 592"/>
                <a:gd name="T24" fmla="*/ 2147483647 w 1110"/>
                <a:gd name="T25" fmla="*/ 2147483647 h 592"/>
                <a:gd name="T26" fmla="*/ 2147483647 w 1110"/>
                <a:gd name="T27" fmla="*/ 2147483647 h 592"/>
                <a:gd name="T28" fmla="*/ 2147483647 w 1110"/>
                <a:gd name="T29" fmla="*/ 2147483647 h 592"/>
                <a:gd name="T30" fmla="*/ 2147483647 w 1110"/>
                <a:gd name="T31" fmla="*/ 2147483647 h 592"/>
                <a:gd name="T32" fmla="*/ 2147483647 w 1110"/>
                <a:gd name="T33" fmla="*/ 2147483647 h 592"/>
                <a:gd name="T34" fmla="*/ 2147483647 w 1110"/>
                <a:gd name="T35" fmla="*/ 2147483647 h 592"/>
                <a:gd name="T36" fmla="*/ 2147483647 w 1110"/>
                <a:gd name="T37" fmla="*/ 2147483647 h 592"/>
                <a:gd name="T38" fmla="*/ 2147483647 w 1110"/>
                <a:gd name="T39" fmla="*/ 2147483647 h 592"/>
                <a:gd name="T40" fmla="*/ 2147483647 w 1110"/>
                <a:gd name="T41" fmla="*/ 2147483647 h 592"/>
                <a:gd name="T42" fmla="*/ 2147483647 w 1110"/>
                <a:gd name="T43" fmla="*/ 2147483647 h 592"/>
                <a:gd name="T44" fmla="*/ 2147483647 w 1110"/>
                <a:gd name="T45" fmla="*/ 2147483647 h 592"/>
                <a:gd name="T46" fmla="*/ 2147483647 w 1110"/>
                <a:gd name="T47" fmla="*/ 2147483647 h 592"/>
                <a:gd name="T48" fmla="*/ 2147483647 w 1110"/>
                <a:gd name="T49" fmla="*/ 2147483647 h 592"/>
                <a:gd name="T50" fmla="*/ 2147483647 w 1110"/>
                <a:gd name="T51" fmla="*/ 2147483647 h 592"/>
                <a:gd name="T52" fmla="*/ 2147483647 w 1110"/>
                <a:gd name="T53" fmla="*/ 2147483647 h 592"/>
                <a:gd name="T54" fmla="*/ 2147483647 w 1110"/>
                <a:gd name="T55" fmla="*/ 2147483647 h 592"/>
                <a:gd name="T56" fmla="*/ 2147483647 w 1110"/>
                <a:gd name="T57" fmla="*/ 2147483647 h 592"/>
                <a:gd name="T58" fmla="*/ 2147483647 w 1110"/>
                <a:gd name="T59" fmla="*/ 2147483647 h 592"/>
                <a:gd name="T60" fmla="*/ 2147483647 w 1110"/>
                <a:gd name="T61" fmla="*/ 2147483647 h 592"/>
                <a:gd name="T62" fmla="*/ 2147483647 w 1110"/>
                <a:gd name="T63" fmla="*/ 2147483647 h 592"/>
                <a:gd name="T64" fmla="*/ 2147483647 w 1110"/>
                <a:gd name="T65" fmla="*/ 2147483647 h 592"/>
                <a:gd name="T66" fmla="*/ 2147483647 w 1110"/>
                <a:gd name="T67" fmla="*/ 2147483647 h 592"/>
                <a:gd name="T68" fmla="*/ 2147483647 w 1110"/>
                <a:gd name="T69" fmla="*/ 2147483647 h 592"/>
                <a:gd name="T70" fmla="*/ 2147483647 w 1110"/>
                <a:gd name="T71" fmla="*/ 2147483647 h 592"/>
                <a:gd name="T72" fmla="*/ 2147483647 w 1110"/>
                <a:gd name="T73" fmla="*/ 2147483647 h 592"/>
                <a:gd name="T74" fmla="*/ 2147483647 w 1110"/>
                <a:gd name="T75" fmla="*/ 2147483647 h 592"/>
                <a:gd name="T76" fmla="*/ 2147483647 w 1110"/>
                <a:gd name="T77" fmla="*/ 2147483647 h 592"/>
                <a:gd name="T78" fmla="*/ 2147483647 w 1110"/>
                <a:gd name="T79" fmla="*/ 2147483647 h 592"/>
                <a:gd name="T80" fmla="*/ 0 w 1110"/>
                <a:gd name="T81" fmla="*/ 2147483647 h 592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110" h="592">
                  <a:moveTo>
                    <a:pt x="0" y="298"/>
                  </a:moveTo>
                  <a:lnTo>
                    <a:pt x="7" y="251"/>
                  </a:lnTo>
                  <a:lnTo>
                    <a:pt x="29" y="205"/>
                  </a:lnTo>
                  <a:lnTo>
                    <a:pt x="63" y="163"/>
                  </a:lnTo>
                  <a:lnTo>
                    <a:pt x="107" y="121"/>
                  </a:lnTo>
                  <a:lnTo>
                    <a:pt x="163" y="88"/>
                  </a:lnTo>
                  <a:lnTo>
                    <a:pt x="229" y="58"/>
                  </a:lnTo>
                  <a:lnTo>
                    <a:pt x="303" y="33"/>
                  </a:lnTo>
                  <a:lnTo>
                    <a:pt x="385" y="16"/>
                  </a:lnTo>
                  <a:lnTo>
                    <a:pt x="470" y="4"/>
                  </a:lnTo>
                  <a:lnTo>
                    <a:pt x="555" y="0"/>
                  </a:lnTo>
                  <a:lnTo>
                    <a:pt x="644" y="4"/>
                  </a:lnTo>
                  <a:lnTo>
                    <a:pt x="729" y="16"/>
                  </a:lnTo>
                  <a:lnTo>
                    <a:pt x="807" y="33"/>
                  </a:lnTo>
                  <a:lnTo>
                    <a:pt x="881" y="58"/>
                  </a:lnTo>
                  <a:lnTo>
                    <a:pt x="947" y="88"/>
                  </a:lnTo>
                  <a:lnTo>
                    <a:pt x="1007" y="121"/>
                  </a:lnTo>
                  <a:lnTo>
                    <a:pt x="1051" y="163"/>
                  </a:lnTo>
                  <a:lnTo>
                    <a:pt x="1084" y="205"/>
                  </a:lnTo>
                  <a:lnTo>
                    <a:pt x="1103" y="251"/>
                  </a:lnTo>
                  <a:lnTo>
                    <a:pt x="1110" y="298"/>
                  </a:lnTo>
                  <a:lnTo>
                    <a:pt x="1103" y="344"/>
                  </a:lnTo>
                  <a:lnTo>
                    <a:pt x="1084" y="386"/>
                  </a:lnTo>
                  <a:lnTo>
                    <a:pt x="1051" y="432"/>
                  </a:lnTo>
                  <a:lnTo>
                    <a:pt x="1007" y="470"/>
                  </a:lnTo>
                  <a:lnTo>
                    <a:pt x="947" y="503"/>
                  </a:lnTo>
                  <a:lnTo>
                    <a:pt x="881" y="537"/>
                  </a:lnTo>
                  <a:lnTo>
                    <a:pt x="807" y="558"/>
                  </a:lnTo>
                  <a:lnTo>
                    <a:pt x="729" y="575"/>
                  </a:lnTo>
                  <a:lnTo>
                    <a:pt x="644" y="587"/>
                  </a:lnTo>
                  <a:lnTo>
                    <a:pt x="555" y="592"/>
                  </a:lnTo>
                  <a:lnTo>
                    <a:pt x="470" y="587"/>
                  </a:lnTo>
                  <a:lnTo>
                    <a:pt x="385" y="575"/>
                  </a:lnTo>
                  <a:lnTo>
                    <a:pt x="303" y="558"/>
                  </a:lnTo>
                  <a:lnTo>
                    <a:pt x="229" y="537"/>
                  </a:lnTo>
                  <a:lnTo>
                    <a:pt x="163" y="503"/>
                  </a:lnTo>
                  <a:lnTo>
                    <a:pt x="107" y="470"/>
                  </a:lnTo>
                  <a:lnTo>
                    <a:pt x="63" y="432"/>
                  </a:lnTo>
                  <a:lnTo>
                    <a:pt x="29" y="386"/>
                  </a:lnTo>
                  <a:lnTo>
                    <a:pt x="7" y="344"/>
                  </a:lnTo>
                  <a:lnTo>
                    <a:pt x="0" y="298"/>
                  </a:lnTo>
                  <a:close/>
                </a:path>
              </a:pathLst>
            </a:custGeom>
            <a:solidFill>
              <a:srgbClr val="E6E6E6"/>
            </a:solidFill>
            <a:ln w="174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97" name="Rectangle 72"/>
            <p:cNvSpPr>
              <a:spLocks noChangeArrowheads="1"/>
            </p:cNvSpPr>
            <p:nvPr/>
          </p:nvSpPr>
          <p:spPr bwMode="auto">
            <a:xfrm>
              <a:off x="467172" y="2881403"/>
              <a:ext cx="878407" cy="163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pt-BR" sz="2200">
                  <a:latin typeface="Times New Roman" pitchFamily="18" charset="0"/>
                </a:rPr>
                <a:t>       Ambiente</a:t>
              </a:r>
              <a:endParaRPr lang="pt-BR" b="0">
                <a:latin typeface="Times New Roman" pitchFamily="18" charset="0"/>
              </a:endParaRPr>
            </a:p>
          </p:txBody>
        </p:sp>
      </p:grpSp>
      <p:grpSp>
        <p:nvGrpSpPr>
          <p:cNvPr id="65539" name="Group 1"/>
          <p:cNvGrpSpPr>
            <a:grpSpLocks/>
          </p:cNvGrpSpPr>
          <p:nvPr/>
        </p:nvGrpSpPr>
        <p:grpSpPr bwMode="auto">
          <a:xfrm>
            <a:off x="4468813" y="434975"/>
            <a:ext cx="1709737" cy="814388"/>
            <a:chOff x="2424559" y="2681378"/>
            <a:chExt cx="1709738" cy="814387"/>
          </a:xfrm>
        </p:grpSpPr>
        <p:sp>
          <p:nvSpPr>
            <p:cNvPr id="65591" name="Freeform 73"/>
            <p:cNvSpPr>
              <a:spLocks/>
            </p:cNvSpPr>
            <p:nvPr/>
          </p:nvSpPr>
          <p:spPr bwMode="auto">
            <a:xfrm>
              <a:off x="2424559" y="3435440"/>
              <a:ext cx="1709738" cy="60325"/>
            </a:xfrm>
            <a:custGeom>
              <a:avLst/>
              <a:gdLst>
                <a:gd name="T0" fmla="*/ 2147483647 w 1077"/>
                <a:gd name="T1" fmla="*/ 0 h 38"/>
                <a:gd name="T2" fmla="*/ 0 w 1077"/>
                <a:gd name="T3" fmla="*/ 0 h 38"/>
                <a:gd name="T4" fmla="*/ 2147483647 w 1077"/>
                <a:gd name="T5" fmla="*/ 2147483647 h 38"/>
                <a:gd name="T6" fmla="*/ 2147483647 w 1077"/>
                <a:gd name="T7" fmla="*/ 2147483647 h 38"/>
                <a:gd name="T8" fmla="*/ 2147483647 w 1077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77" h="38">
                  <a:moveTo>
                    <a:pt x="1040" y="0"/>
                  </a:moveTo>
                  <a:lnTo>
                    <a:pt x="0" y="0"/>
                  </a:lnTo>
                  <a:lnTo>
                    <a:pt x="37" y="38"/>
                  </a:lnTo>
                  <a:lnTo>
                    <a:pt x="1077" y="38"/>
                  </a:lnTo>
                  <a:lnTo>
                    <a:pt x="1040" y="0"/>
                  </a:lnTo>
                  <a:close/>
                </a:path>
              </a:pathLst>
            </a:custGeom>
            <a:solidFill>
              <a:srgbClr val="B3B3B3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92" name="Freeform 74"/>
            <p:cNvSpPr>
              <a:spLocks/>
            </p:cNvSpPr>
            <p:nvPr/>
          </p:nvSpPr>
          <p:spPr bwMode="auto">
            <a:xfrm>
              <a:off x="4075559" y="2681378"/>
              <a:ext cx="58738" cy="814387"/>
            </a:xfrm>
            <a:custGeom>
              <a:avLst/>
              <a:gdLst>
                <a:gd name="T0" fmla="*/ 2147483647 w 37"/>
                <a:gd name="T1" fmla="*/ 2147483647 h 513"/>
                <a:gd name="T2" fmla="*/ 0 w 37"/>
                <a:gd name="T3" fmla="*/ 2147483647 h 513"/>
                <a:gd name="T4" fmla="*/ 0 w 37"/>
                <a:gd name="T5" fmla="*/ 0 h 513"/>
                <a:gd name="T6" fmla="*/ 2147483647 w 37"/>
                <a:gd name="T7" fmla="*/ 2147483647 h 513"/>
                <a:gd name="T8" fmla="*/ 2147483647 w 37"/>
                <a:gd name="T9" fmla="*/ 2147483647 h 5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" h="513">
                  <a:moveTo>
                    <a:pt x="37" y="513"/>
                  </a:moveTo>
                  <a:lnTo>
                    <a:pt x="0" y="475"/>
                  </a:lnTo>
                  <a:lnTo>
                    <a:pt x="0" y="0"/>
                  </a:lnTo>
                  <a:lnTo>
                    <a:pt x="37" y="42"/>
                  </a:lnTo>
                  <a:lnTo>
                    <a:pt x="37" y="513"/>
                  </a:lnTo>
                  <a:close/>
                </a:path>
              </a:pathLst>
            </a:custGeom>
            <a:solidFill>
              <a:srgbClr val="B3B3B3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93" name="Rectangle 75"/>
            <p:cNvSpPr>
              <a:spLocks noChangeArrowheads="1"/>
            </p:cNvSpPr>
            <p:nvPr/>
          </p:nvSpPr>
          <p:spPr bwMode="auto">
            <a:xfrm>
              <a:off x="2424559" y="2681378"/>
              <a:ext cx="1651000" cy="754062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94" name="Rectangle 76"/>
            <p:cNvSpPr>
              <a:spLocks noChangeArrowheads="1"/>
            </p:cNvSpPr>
            <p:nvPr/>
          </p:nvSpPr>
          <p:spPr bwMode="auto">
            <a:xfrm>
              <a:off x="2576959" y="2714715"/>
              <a:ext cx="137101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pt-BR" sz="2200">
                  <a:latin typeface="Times New Roman" pitchFamily="18" charset="0"/>
                </a:rPr>
                <a:t>  Análise de</a:t>
              </a:r>
              <a:endParaRPr lang="pt-BR" b="0">
                <a:latin typeface="Times New Roman" pitchFamily="18" charset="0"/>
              </a:endParaRPr>
            </a:p>
          </p:txBody>
        </p:sp>
        <p:sp>
          <p:nvSpPr>
            <p:cNvPr id="65595" name="Rectangle 77"/>
            <p:cNvSpPr>
              <a:spLocks noChangeArrowheads="1"/>
            </p:cNvSpPr>
            <p:nvPr/>
          </p:nvSpPr>
          <p:spPr bwMode="auto">
            <a:xfrm>
              <a:off x="2629347" y="3048090"/>
              <a:ext cx="133209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pt-BR" sz="2200">
                  <a:latin typeface="Times New Roman" pitchFamily="18" charset="0"/>
                </a:rPr>
                <a:t>Inteligência</a:t>
              </a:r>
              <a:endParaRPr lang="pt-BR" b="0">
                <a:latin typeface="Times New Roman" pitchFamily="18" charset="0"/>
              </a:endParaRPr>
            </a:p>
          </p:txBody>
        </p:sp>
      </p:grpSp>
      <p:grpSp>
        <p:nvGrpSpPr>
          <p:cNvPr id="65540" name="Group 2"/>
          <p:cNvGrpSpPr>
            <a:grpSpLocks/>
          </p:cNvGrpSpPr>
          <p:nvPr/>
        </p:nvGrpSpPr>
        <p:grpSpPr bwMode="auto">
          <a:xfrm>
            <a:off x="358775" y="1295400"/>
            <a:ext cx="3679825" cy="565150"/>
            <a:chOff x="4281934" y="1776503"/>
            <a:chExt cx="2232025" cy="565150"/>
          </a:xfrm>
        </p:grpSpPr>
        <p:sp>
          <p:nvSpPr>
            <p:cNvPr id="65587" name="Freeform 78"/>
            <p:cNvSpPr>
              <a:spLocks/>
            </p:cNvSpPr>
            <p:nvPr/>
          </p:nvSpPr>
          <p:spPr bwMode="auto">
            <a:xfrm>
              <a:off x="4281934" y="2274978"/>
              <a:ext cx="2232025" cy="66675"/>
            </a:xfrm>
            <a:custGeom>
              <a:avLst/>
              <a:gdLst>
                <a:gd name="T0" fmla="*/ 2147483647 w 1406"/>
                <a:gd name="T1" fmla="*/ 0 h 42"/>
                <a:gd name="T2" fmla="*/ 0 w 1406"/>
                <a:gd name="T3" fmla="*/ 0 h 42"/>
                <a:gd name="T4" fmla="*/ 2147483647 w 1406"/>
                <a:gd name="T5" fmla="*/ 2147483647 h 42"/>
                <a:gd name="T6" fmla="*/ 2147483647 w 1406"/>
                <a:gd name="T7" fmla="*/ 2147483647 h 42"/>
                <a:gd name="T8" fmla="*/ 2147483647 w 1406"/>
                <a:gd name="T9" fmla="*/ 0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06" h="42">
                  <a:moveTo>
                    <a:pt x="1369" y="0"/>
                  </a:moveTo>
                  <a:lnTo>
                    <a:pt x="0" y="0"/>
                  </a:lnTo>
                  <a:lnTo>
                    <a:pt x="33" y="42"/>
                  </a:lnTo>
                  <a:lnTo>
                    <a:pt x="1406" y="42"/>
                  </a:lnTo>
                  <a:lnTo>
                    <a:pt x="1369" y="0"/>
                  </a:lnTo>
                  <a:close/>
                </a:path>
              </a:pathLst>
            </a:custGeom>
            <a:solidFill>
              <a:srgbClr val="B3B3B3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88" name="Freeform 79"/>
            <p:cNvSpPr>
              <a:spLocks/>
            </p:cNvSpPr>
            <p:nvPr/>
          </p:nvSpPr>
          <p:spPr bwMode="auto">
            <a:xfrm>
              <a:off x="6455222" y="1776503"/>
              <a:ext cx="58737" cy="565150"/>
            </a:xfrm>
            <a:custGeom>
              <a:avLst/>
              <a:gdLst>
                <a:gd name="T0" fmla="*/ 2147483647 w 37"/>
                <a:gd name="T1" fmla="*/ 2147483647 h 356"/>
                <a:gd name="T2" fmla="*/ 0 w 37"/>
                <a:gd name="T3" fmla="*/ 2147483647 h 356"/>
                <a:gd name="T4" fmla="*/ 0 w 37"/>
                <a:gd name="T5" fmla="*/ 0 h 356"/>
                <a:gd name="T6" fmla="*/ 2147483647 w 37"/>
                <a:gd name="T7" fmla="*/ 2147483647 h 356"/>
                <a:gd name="T8" fmla="*/ 2147483647 w 37"/>
                <a:gd name="T9" fmla="*/ 2147483647 h 3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" h="356">
                  <a:moveTo>
                    <a:pt x="37" y="356"/>
                  </a:moveTo>
                  <a:lnTo>
                    <a:pt x="0" y="314"/>
                  </a:lnTo>
                  <a:lnTo>
                    <a:pt x="0" y="0"/>
                  </a:lnTo>
                  <a:lnTo>
                    <a:pt x="37" y="42"/>
                  </a:lnTo>
                  <a:lnTo>
                    <a:pt x="37" y="356"/>
                  </a:lnTo>
                  <a:close/>
                </a:path>
              </a:pathLst>
            </a:custGeom>
            <a:solidFill>
              <a:srgbClr val="B3B3B3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89" name="Rectangle 80"/>
            <p:cNvSpPr>
              <a:spLocks noChangeArrowheads="1"/>
            </p:cNvSpPr>
            <p:nvPr/>
          </p:nvSpPr>
          <p:spPr bwMode="auto">
            <a:xfrm>
              <a:off x="4281934" y="1776503"/>
              <a:ext cx="2173288" cy="498475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90" name="Rectangle 81"/>
            <p:cNvSpPr>
              <a:spLocks noChangeArrowheads="1"/>
            </p:cNvSpPr>
            <p:nvPr/>
          </p:nvSpPr>
          <p:spPr bwMode="auto">
            <a:xfrm>
              <a:off x="4469259" y="1847940"/>
              <a:ext cx="11890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pt-BR" sz="2200">
                  <a:latin typeface="Times New Roman" pitchFamily="18" charset="0"/>
                </a:rPr>
                <a:t>             Sensores</a:t>
              </a:r>
              <a:endParaRPr lang="pt-BR" b="0">
                <a:latin typeface="Times New Roman" pitchFamily="18" charset="0"/>
              </a:endParaRPr>
            </a:p>
          </p:txBody>
        </p:sp>
      </p:grpSp>
      <p:grpSp>
        <p:nvGrpSpPr>
          <p:cNvPr id="65541" name="Group 11"/>
          <p:cNvGrpSpPr>
            <a:grpSpLocks/>
          </p:cNvGrpSpPr>
          <p:nvPr/>
        </p:nvGrpSpPr>
        <p:grpSpPr bwMode="auto">
          <a:xfrm>
            <a:off x="5230813" y="4940300"/>
            <a:ext cx="1816100" cy="754063"/>
            <a:chOff x="6940829" y="5294313"/>
            <a:chExt cx="1816100" cy="754062"/>
          </a:xfrm>
        </p:grpSpPr>
        <p:sp>
          <p:nvSpPr>
            <p:cNvPr id="65582" name="Freeform 82"/>
            <p:cNvSpPr>
              <a:spLocks/>
            </p:cNvSpPr>
            <p:nvPr/>
          </p:nvSpPr>
          <p:spPr bwMode="auto">
            <a:xfrm>
              <a:off x="6940829" y="5981700"/>
              <a:ext cx="1816100" cy="66675"/>
            </a:xfrm>
            <a:custGeom>
              <a:avLst/>
              <a:gdLst>
                <a:gd name="T0" fmla="*/ 2147483647 w 1144"/>
                <a:gd name="T1" fmla="*/ 0 h 42"/>
                <a:gd name="T2" fmla="*/ 0 w 1144"/>
                <a:gd name="T3" fmla="*/ 0 h 42"/>
                <a:gd name="T4" fmla="*/ 2147483647 w 1144"/>
                <a:gd name="T5" fmla="*/ 2147483647 h 42"/>
                <a:gd name="T6" fmla="*/ 2147483647 w 1144"/>
                <a:gd name="T7" fmla="*/ 2147483647 h 42"/>
                <a:gd name="T8" fmla="*/ 2147483647 w 1144"/>
                <a:gd name="T9" fmla="*/ 0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44" h="42">
                  <a:moveTo>
                    <a:pt x="1111" y="0"/>
                  </a:moveTo>
                  <a:lnTo>
                    <a:pt x="0" y="0"/>
                  </a:lnTo>
                  <a:lnTo>
                    <a:pt x="34" y="42"/>
                  </a:lnTo>
                  <a:lnTo>
                    <a:pt x="1144" y="42"/>
                  </a:lnTo>
                  <a:lnTo>
                    <a:pt x="1111" y="0"/>
                  </a:lnTo>
                  <a:close/>
                </a:path>
              </a:pathLst>
            </a:custGeom>
            <a:solidFill>
              <a:srgbClr val="B3B3B3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83" name="Freeform 83"/>
            <p:cNvSpPr>
              <a:spLocks/>
            </p:cNvSpPr>
            <p:nvPr/>
          </p:nvSpPr>
          <p:spPr bwMode="auto">
            <a:xfrm>
              <a:off x="8704542" y="5294313"/>
              <a:ext cx="52387" cy="754062"/>
            </a:xfrm>
            <a:custGeom>
              <a:avLst/>
              <a:gdLst>
                <a:gd name="T0" fmla="*/ 2147483647 w 33"/>
                <a:gd name="T1" fmla="*/ 2147483647 h 475"/>
                <a:gd name="T2" fmla="*/ 0 w 33"/>
                <a:gd name="T3" fmla="*/ 2147483647 h 475"/>
                <a:gd name="T4" fmla="*/ 0 w 33"/>
                <a:gd name="T5" fmla="*/ 0 h 475"/>
                <a:gd name="T6" fmla="*/ 2147483647 w 33"/>
                <a:gd name="T7" fmla="*/ 2147483647 h 475"/>
                <a:gd name="T8" fmla="*/ 2147483647 w 33"/>
                <a:gd name="T9" fmla="*/ 2147483647 h 4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" h="475">
                  <a:moveTo>
                    <a:pt x="33" y="475"/>
                  </a:moveTo>
                  <a:lnTo>
                    <a:pt x="0" y="433"/>
                  </a:lnTo>
                  <a:lnTo>
                    <a:pt x="0" y="0"/>
                  </a:lnTo>
                  <a:lnTo>
                    <a:pt x="33" y="42"/>
                  </a:lnTo>
                  <a:lnTo>
                    <a:pt x="33" y="475"/>
                  </a:lnTo>
                  <a:close/>
                </a:path>
              </a:pathLst>
            </a:custGeom>
            <a:solidFill>
              <a:srgbClr val="B3B3B3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84" name="Rectangle 84"/>
            <p:cNvSpPr>
              <a:spLocks noChangeArrowheads="1"/>
            </p:cNvSpPr>
            <p:nvPr/>
          </p:nvSpPr>
          <p:spPr bwMode="auto">
            <a:xfrm>
              <a:off x="6940829" y="5294313"/>
              <a:ext cx="1763713" cy="68738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85" name="Rectangle 85"/>
            <p:cNvSpPr>
              <a:spLocks noChangeArrowheads="1"/>
            </p:cNvSpPr>
            <p:nvPr/>
          </p:nvSpPr>
          <p:spPr bwMode="auto">
            <a:xfrm>
              <a:off x="7029729" y="5308600"/>
              <a:ext cx="136896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pt-BR" sz="2200">
                  <a:latin typeface="Times New Roman" pitchFamily="18" charset="0"/>
                </a:rPr>
                <a:t>Decisões de</a:t>
              </a:r>
              <a:endParaRPr lang="pt-BR" b="0">
                <a:latin typeface="Times New Roman" pitchFamily="18" charset="0"/>
              </a:endParaRPr>
            </a:p>
          </p:txBody>
        </p:sp>
        <p:sp>
          <p:nvSpPr>
            <p:cNvPr id="65586" name="Rectangle 86"/>
            <p:cNvSpPr>
              <a:spLocks noChangeArrowheads="1"/>
            </p:cNvSpPr>
            <p:nvPr/>
          </p:nvSpPr>
          <p:spPr bwMode="auto">
            <a:xfrm>
              <a:off x="7217054" y="5627688"/>
              <a:ext cx="137056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pt-BR" sz="2200">
                  <a:latin typeface="Times New Roman" pitchFamily="18" charset="0"/>
                </a:rPr>
                <a:t>Baixo Nível</a:t>
              </a:r>
              <a:endParaRPr lang="pt-BR" b="0">
                <a:latin typeface="Times New Roman" pitchFamily="18" charset="0"/>
              </a:endParaRPr>
            </a:p>
          </p:txBody>
        </p:sp>
      </p:grpSp>
      <p:grpSp>
        <p:nvGrpSpPr>
          <p:cNvPr id="65542" name="Group 3"/>
          <p:cNvGrpSpPr>
            <a:grpSpLocks/>
          </p:cNvGrpSpPr>
          <p:nvPr/>
        </p:nvGrpSpPr>
        <p:grpSpPr bwMode="auto">
          <a:xfrm>
            <a:off x="6421438" y="1738313"/>
            <a:ext cx="2232025" cy="566737"/>
            <a:chOff x="4281934" y="2808378"/>
            <a:chExt cx="2232025" cy="566737"/>
          </a:xfrm>
        </p:grpSpPr>
        <p:sp>
          <p:nvSpPr>
            <p:cNvPr id="65578" name="Freeform 91"/>
            <p:cNvSpPr>
              <a:spLocks/>
            </p:cNvSpPr>
            <p:nvPr/>
          </p:nvSpPr>
          <p:spPr bwMode="auto">
            <a:xfrm>
              <a:off x="4281934" y="3308440"/>
              <a:ext cx="2232025" cy="66675"/>
            </a:xfrm>
            <a:custGeom>
              <a:avLst/>
              <a:gdLst>
                <a:gd name="T0" fmla="*/ 2147483647 w 1406"/>
                <a:gd name="T1" fmla="*/ 0 h 42"/>
                <a:gd name="T2" fmla="*/ 0 w 1406"/>
                <a:gd name="T3" fmla="*/ 0 h 42"/>
                <a:gd name="T4" fmla="*/ 2147483647 w 1406"/>
                <a:gd name="T5" fmla="*/ 2147483647 h 42"/>
                <a:gd name="T6" fmla="*/ 2147483647 w 1406"/>
                <a:gd name="T7" fmla="*/ 2147483647 h 42"/>
                <a:gd name="T8" fmla="*/ 2147483647 w 1406"/>
                <a:gd name="T9" fmla="*/ 0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06" h="42">
                  <a:moveTo>
                    <a:pt x="1369" y="0"/>
                  </a:moveTo>
                  <a:lnTo>
                    <a:pt x="0" y="0"/>
                  </a:lnTo>
                  <a:lnTo>
                    <a:pt x="33" y="42"/>
                  </a:lnTo>
                  <a:lnTo>
                    <a:pt x="1406" y="42"/>
                  </a:lnTo>
                  <a:lnTo>
                    <a:pt x="1369" y="0"/>
                  </a:lnTo>
                  <a:close/>
                </a:path>
              </a:pathLst>
            </a:custGeom>
            <a:solidFill>
              <a:srgbClr val="B3B3B3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79" name="Freeform 92"/>
            <p:cNvSpPr>
              <a:spLocks/>
            </p:cNvSpPr>
            <p:nvPr/>
          </p:nvSpPr>
          <p:spPr bwMode="auto">
            <a:xfrm>
              <a:off x="6455222" y="2808378"/>
              <a:ext cx="58737" cy="566737"/>
            </a:xfrm>
            <a:custGeom>
              <a:avLst/>
              <a:gdLst>
                <a:gd name="T0" fmla="*/ 2147483647 w 37"/>
                <a:gd name="T1" fmla="*/ 2147483647 h 357"/>
                <a:gd name="T2" fmla="*/ 0 w 37"/>
                <a:gd name="T3" fmla="*/ 2147483647 h 357"/>
                <a:gd name="T4" fmla="*/ 0 w 37"/>
                <a:gd name="T5" fmla="*/ 0 h 357"/>
                <a:gd name="T6" fmla="*/ 2147483647 w 37"/>
                <a:gd name="T7" fmla="*/ 2147483647 h 357"/>
                <a:gd name="T8" fmla="*/ 2147483647 w 37"/>
                <a:gd name="T9" fmla="*/ 2147483647 h 3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" h="357">
                  <a:moveTo>
                    <a:pt x="37" y="357"/>
                  </a:moveTo>
                  <a:lnTo>
                    <a:pt x="0" y="315"/>
                  </a:lnTo>
                  <a:lnTo>
                    <a:pt x="0" y="0"/>
                  </a:lnTo>
                  <a:lnTo>
                    <a:pt x="37" y="42"/>
                  </a:lnTo>
                  <a:lnTo>
                    <a:pt x="37" y="357"/>
                  </a:lnTo>
                  <a:close/>
                </a:path>
              </a:pathLst>
            </a:custGeom>
            <a:solidFill>
              <a:srgbClr val="B3B3B3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80" name="Rectangle 93"/>
            <p:cNvSpPr>
              <a:spLocks noChangeArrowheads="1"/>
            </p:cNvSpPr>
            <p:nvPr/>
          </p:nvSpPr>
          <p:spPr bwMode="auto">
            <a:xfrm>
              <a:off x="4281934" y="2808378"/>
              <a:ext cx="2173288" cy="500062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81" name="Rectangle 94"/>
            <p:cNvSpPr>
              <a:spLocks noChangeArrowheads="1"/>
            </p:cNvSpPr>
            <p:nvPr/>
          </p:nvSpPr>
          <p:spPr bwMode="auto">
            <a:xfrm>
              <a:off x="4358134" y="2902040"/>
              <a:ext cx="169116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pt-BR" sz="2200">
                  <a:latin typeface="Times New Roman" pitchFamily="18" charset="0"/>
                </a:rPr>
                <a:t>Processamento</a:t>
              </a:r>
              <a:endParaRPr lang="pt-BR" b="0">
                <a:latin typeface="Times New Roman" pitchFamily="18" charset="0"/>
              </a:endParaRPr>
            </a:p>
          </p:txBody>
        </p:sp>
      </p:grpSp>
      <p:grpSp>
        <p:nvGrpSpPr>
          <p:cNvPr id="65543" name="Group 10"/>
          <p:cNvGrpSpPr>
            <a:grpSpLocks/>
          </p:cNvGrpSpPr>
          <p:nvPr/>
        </p:nvGrpSpPr>
        <p:grpSpPr bwMode="auto">
          <a:xfrm>
            <a:off x="365125" y="4824413"/>
            <a:ext cx="3733800" cy="566737"/>
            <a:chOff x="4269234" y="6152355"/>
            <a:chExt cx="2286000" cy="566738"/>
          </a:xfrm>
        </p:grpSpPr>
        <p:sp>
          <p:nvSpPr>
            <p:cNvPr id="65574" name="Freeform 99"/>
            <p:cNvSpPr>
              <a:spLocks/>
            </p:cNvSpPr>
            <p:nvPr/>
          </p:nvSpPr>
          <p:spPr bwMode="auto">
            <a:xfrm>
              <a:off x="4269234" y="6652418"/>
              <a:ext cx="2286000" cy="66675"/>
            </a:xfrm>
            <a:custGeom>
              <a:avLst/>
              <a:gdLst>
                <a:gd name="T0" fmla="*/ 2147483647 w 1440"/>
                <a:gd name="T1" fmla="*/ 0 h 42"/>
                <a:gd name="T2" fmla="*/ 0 w 1440"/>
                <a:gd name="T3" fmla="*/ 0 h 42"/>
                <a:gd name="T4" fmla="*/ 2147483647 w 1440"/>
                <a:gd name="T5" fmla="*/ 2147483647 h 42"/>
                <a:gd name="T6" fmla="*/ 2147483647 w 1440"/>
                <a:gd name="T7" fmla="*/ 2147483647 h 42"/>
                <a:gd name="T8" fmla="*/ 2147483647 w 1440"/>
                <a:gd name="T9" fmla="*/ 0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40" h="42">
                  <a:moveTo>
                    <a:pt x="1406" y="0"/>
                  </a:moveTo>
                  <a:lnTo>
                    <a:pt x="0" y="0"/>
                  </a:lnTo>
                  <a:lnTo>
                    <a:pt x="33" y="42"/>
                  </a:lnTo>
                  <a:lnTo>
                    <a:pt x="1440" y="42"/>
                  </a:lnTo>
                  <a:lnTo>
                    <a:pt x="1406" y="0"/>
                  </a:lnTo>
                  <a:close/>
                </a:path>
              </a:pathLst>
            </a:custGeom>
            <a:solidFill>
              <a:srgbClr val="B3B3B3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75" name="Freeform 100"/>
            <p:cNvSpPr>
              <a:spLocks/>
            </p:cNvSpPr>
            <p:nvPr/>
          </p:nvSpPr>
          <p:spPr bwMode="auto">
            <a:xfrm>
              <a:off x="6501259" y="6152355"/>
              <a:ext cx="53975" cy="566738"/>
            </a:xfrm>
            <a:custGeom>
              <a:avLst/>
              <a:gdLst>
                <a:gd name="T0" fmla="*/ 2147483647 w 34"/>
                <a:gd name="T1" fmla="*/ 2147483647 h 357"/>
                <a:gd name="T2" fmla="*/ 0 w 34"/>
                <a:gd name="T3" fmla="*/ 2147483647 h 357"/>
                <a:gd name="T4" fmla="*/ 0 w 34"/>
                <a:gd name="T5" fmla="*/ 0 h 357"/>
                <a:gd name="T6" fmla="*/ 2147483647 w 34"/>
                <a:gd name="T7" fmla="*/ 2147483647 h 357"/>
                <a:gd name="T8" fmla="*/ 2147483647 w 34"/>
                <a:gd name="T9" fmla="*/ 2147483647 h 3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" h="357">
                  <a:moveTo>
                    <a:pt x="34" y="357"/>
                  </a:moveTo>
                  <a:lnTo>
                    <a:pt x="0" y="315"/>
                  </a:lnTo>
                  <a:lnTo>
                    <a:pt x="0" y="0"/>
                  </a:lnTo>
                  <a:lnTo>
                    <a:pt x="34" y="42"/>
                  </a:lnTo>
                  <a:lnTo>
                    <a:pt x="34" y="357"/>
                  </a:lnTo>
                  <a:close/>
                </a:path>
              </a:pathLst>
            </a:custGeom>
            <a:solidFill>
              <a:srgbClr val="B3B3B3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76" name="Rectangle 101"/>
            <p:cNvSpPr>
              <a:spLocks noChangeArrowheads="1"/>
            </p:cNvSpPr>
            <p:nvPr/>
          </p:nvSpPr>
          <p:spPr bwMode="auto">
            <a:xfrm>
              <a:off x="4269234" y="6152355"/>
              <a:ext cx="2232025" cy="500063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77" name="Rectangle 102"/>
            <p:cNvSpPr>
              <a:spLocks noChangeArrowheads="1"/>
            </p:cNvSpPr>
            <p:nvPr/>
          </p:nvSpPr>
          <p:spPr bwMode="auto">
            <a:xfrm>
              <a:off x="4826447" y="6225380"/>
              <a:ext cx="915950" cy="338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pt-BR" sz="2200">
                  <a:latin typeface="Times New Roman" pitchFamily="18" charset="0"/>
                </a:rPr>
                <a:t>    Atuadores </a:t>
              </a:r>
              <a:endParaRPr lang="pt-BR" b="0">
                <a:latin typeface="Times New Roman" pitchFamily="18" charset="0"/>
              </a:endParaRPr>
            </a:p>
          </p:txBody>
        </p:sp>
      </p:grpSp>
      <p:cxnSp>
        <p:nvCxnSpPr>
          <p:cNvPr id="65544" name="Straight Connector 13"/>
          <p:cNvCxnSpPr>
            <a:cxnSpLocks noChangeShapeType="1"/>
            <a:endCxn id="65596" idx="10"/>
          </p:cNvCxnSpPr>
          <p:nvPr/>
        </p:nvCxnSpPr>
        <p:spPr bwMode="auto">
          <a:xfrm>
            <a:off x="1889125" y="1860550"/>
            <a:ext cx="0" cy="623888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545" name="Straight Connector 71"/>
          <p:cNvCxnSpPr>
            <a:cxnSpLocks noChangeShapeType="1"/>
            <a:stCxn id="65596" idx="30"/>
          </p:cNvCxnSpPr>
          <p:nvPr/>
        </p:nvCxnSpPr>
        <p:spPr bwMode="auto">
          <a:xfrm>
            <a:off x="1889125" y="4427538"/>
            <a:ext cx="0" cy="396875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546" name="Straight Connector 72"/>
          <p:cNvCxnSpPr>
            <a:cxnSpLocks noChangeShapeType="1"/>
            <a:endCxn id="65571" idx="1"/>
          </p:cNvCxnSpPr>
          <p:nvPr/>
        </p:nvCxnSpPr>
        <p:spPr bwMode="auto">
          <a:xfrm>
            <a:off x="5219700" y="1295400"/>
            <a:ext cx="1246188" cy="2297113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547" name="Straight Connector 73"/>
          <p:cNvCxnSpPr>
            <a:cxnSpLocks noChangeShapeType="1"/>
            <a:endCxn id="65580" idx="1"/>
          </p:cNvCxnSpPr>
          <p:nvPr/>
        </p:nvCxnSpPr>
        <p:spPr bwMode="auto">
          <a:xfrm>
            <a:off x="5241925" y="1295400"/>
            <a:ext cx="1179513" cy="692150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548" name="Straight Connector 74"/>
          <p:cNvCxnSpPr>
            <a:cxnSpLocks noChangeShapeType="1"/>
          </p:cNvCxnSpPr>
          <p:nvPr/>
        </p:nvCxnSpPr>
        <p:spPr bwMode="auto">
          <a:xfrm flipH="1">
            <a:off x="4064000" y="1295400"/>
            <a:ext cx="1155700" cy="293688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549" name="Straight Connector 75"/>
          <p:cNvCxnSpPr>
            <a:cxnSpLocks noChangeShapeType="1"/>
            <a:stCxn id="65580" idx="1"/>
          </p:cNvCxnSpPr>
          <p:nvPr/>
        </p:nvCxnSpPr>
        <p:spPr bwMode="auto">
          <a:xfrm flipH="1">
            <a:off x="4098925" y="1987550"/>
            <a:ext cx="2322513" cy="3176588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550" name="Straight Connector 76"/>
          <p:cNvCxnSpPr>
            <a:cxnSpLocks noChangeShapeType="1"/>
            <a:endCxn id="65571" idx="1"/>
          </p:cNvCxnSpPr>
          <p:nvPr/>
        </p:nvCxnSpPr>
        <p:spPr bwMode="auto">
          <a:xfrm>
            <a:off x="4064000" y="1589088"/>
            <a:ext cx="2401888" cy="2003425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551" name="Straight Connector 77"/>
          <p:cNvCxnSpPr>
            <a:cxnSpLocks noChangeShapeType="1"/>
            <a:endCxn id="65580" idx="1"/>
          </p:cNvCxnSpPr>
          <p:nvPr/>
        </p:nvCxnSpPr>
        <p:spPr bwMode="auto">
          <a:xfrm>
            <a:off x="4060825" y="1589088"/>
            <a:ext cx="2360613" cy="398462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552" name="Straight Connector 78"/>
          <p:cNvCxnSpPr>
            <a:cxnSpLocks noChangeShapeType="1"/>
          </p:cNvCxnSpPr>
          <p:nvPr/>
        </p:nvCxnSpPr>
        <p:spPr bwMode="auto">
          <a:xfrm>
            <a:off x="3594100" y="1860550"/>
            <a:ext cx="34925" cy="2963863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553" name="Straight Connector 80"/>
          <p:cNvCxnSpPr>
            <a:cxnSpLocks noChangeShapeType="1"/>
          </p:cNvCxnSpPr>
          <p:nvPr/>
        </p:nvCxnSpPr>
        <p:spPr bwMode="auto">
          <a:xfrm flipV="1">
            <a:off x="4098925" y="4981575"/>
            <a:ext cx="1120775" cy="182563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554" name="Straight Connector 82"/>
          <p:cNvCxnSpPr>
            <a:cxnSpLocks noChangeShapeType="1"/>
            <a:endCxn id="65571" idx="1"/>
          </p:cNvCxnSpPr>
          <p:nvPr/>
        </p:nvCxnSpPr>
        <p:spPr bwMode="auto">
          <a:xfrm>
            <a:off x="6437313" y="2000250"/>
            <a:ext cx="28575" cy="1592263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555" name="Straight Connector 83"/>
          <p:cNvCxnSpPr>
            <a:cxnSpLocks noChangeShapeType="1"/>
          </p:cNvCxnSpPr>
          <p:nvPr/>
        </p:nvCxnSpPr>
        <p:spPr bwMode="auto">
          <a:xfrm>
            <a:off x="5219700" y="1295400"/>
            <a:ext cx="22225" cy="3686175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556" name="Straight Connector 105"/>
          <p:cNvCxnSpPr>
            <a:cxnSpLocks noChangeShapeType="1"/>
            <a:stCxn id="65571" idx="1"/>
          </p:cNvCxnSpPr>
          <p:nvPr/>
        </p:nvCxnSpPr>
        <p:spPr bwMode="auto">
          <a:xfrm flipH="1">
            <a:off x="4138613" y="3592513"/>
            <a:ext cx="2327275" cy="1571625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557" name="Straight Connector 106"/>
          <p:cNvCxnSpPr>
            <a:cxnSpLocks noChangeShapeType="1"/>
            <a:stCxn id="65571" idx="1"/>
          </p:cNvCxnSpPr>
          <p:nvPr/>
        </p:nvCxnSpPr>
        <p:spPr bwMode="auto">
          <a:xfrm flipH="1">
            <a:off x="5254625" y="3592513"/>
            <a:ext cx="1211263" cy="1389062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558" name="Straight Connector 107"/>
          <p:cNvCxnSpPr>
            <a:cxnSpLocks noChangeShapeType="1"/>
          </p:cNvCxnSpPr>
          <p:nvPr/>
        </p:nvCxnSpPr>
        <p:spPr bwMode="auto">
          <a:xfrm>
            <a:off x="4038600" y="1589088"/>
            <a:ext cx="1203325" cy="3351212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65559" name="Group 124"/>
          <p:cNvGrpSpPr>
            <a:grpSpLocks/>
          </p:cNvGrpSpPr>
          <p:nvPr/>
        </p:nvGrpSpPr>
        <p:grpSpPr bwMode="auto">
          <a:xfrm>
            <a:off x="6465888" y="3214688"/>
            <a:ext cx="1709737" cy="814387"/>
            <a:chOff x="2424559" y="2681378"/>
            <a:chExt cx="1709738" cy="814387"/>
          </a:xfrm>
        </p:grpSpPr>
        <p:sp>
          <p:nvSpPr>
            <p:cNvPr id="65569" name="Freeform 73"/>
            <p:cNvSpPr>
              <a:spLocks/>
            </p:cNvSpPr>
            <p:nvPr/>
          </p:nvSpPr>
          <p:spPr bwMode="auto">
            <a:xfrm>
              <a:off x="2424559" y="3435440"/>
              <a:ext cx="1709738" cy="60325"/>
            </a:xfrm>
            <a:custGeom>
              <a:avLst/>
              <a:gdLst>
                <a:gd name="T0" fmla="*/ 2147483647 w 1077"/>
                <a:gd name="T1" fmla="*/ 0 h 38"/>
                <a:gd name="T2" fmla="*/ 0 w 1077"/>
                <a:gd name="T3" fmla="*/ 0 h 38"/>
                <a:gd name="T4" fmla="*/ 2147483647 w 1077"/>
                <a:gd name="T5" fmla="*/ 2147483647 h 38"/>
                <a:gd name="T6" fmla="*/ 2147483647 w 1077"/>
                <a:gd name="T7" fmla="*/ 2147483647 h 38"/>
                <a:gd name="T8" fmla="*/ 2147483647 w 1077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77" h="38">
                  <a:moveTo>
                    <a:pt x="1040" y="0"/>
                  </a:moveTo>
                  <a:lnTo>
                    <a:pt x="0" y="0"/>
                  </a:lnTo>
                  <a:lnTo>
                    <a:pt x="37" y="38"/>
                  </a:lnTo>
                  <a:lnTo>
                    <a:pt x="1077" y="38"/>
                  </a:lnTo>
                  <a:lnTo>
                    <a:pt x="1040" y="0"/>
                  </a:lnTo>
                  <a:close/>
                </a:path>
              </a:pathLst>
            </a:custGeom>
            <a:solidFill>
              <a:srgbClr val="B3B3B3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70" name="Freeform 74"/>
            <p:cNvSpPr>
              <a:spLocks/>
            </p:cNvSpPr>
            <p:nvPr/>
          </p:nvSpPr>
          <p:spPr bwMode="auto">
            <a:xfrm>
              <a:off x="4075559" y="2681378"/>
              <a:ext cx="58738" cy="814387"/>
            </a:xfrm>
            <a:custGeom>
              <a:avLst/>
              <a:gdLst>
                <a:gd name="T0" fmla="*/ 2147483647 w 37"/>
                <a:gd name="T1" fmla="*/ 2147483647 h 513"/>
                <a:gd name="T2" fmla="*/ 0 w 37"/>
                <a:gd name="T3" fmla="*/ 2147483647 h 513"/>
                <a:gd name="T4" fmla="*/ 0 w 37"/>
                <a:gd name="T5" fmla="*/ 0 h 513"/>
                <a:gd name="T6" fmla="*/ 2147483647 w 37"/>
                <a:gd name="T7" fmla="*/ 2147483647 h 513"/>
                <a:gd name="T8" fmla="*/ 2147483647 w 37"/>
                <a:gd name="T9" fmla="*/ 2147483647 h 5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" h="513">
                  <a:moveTo>
                    <a:pt x="37" y="513"/>
                  </a:moveTo>
                  <a:lnTo>
                    <a:pt x="0" y="475"/>
                  </a:lnTo>
                  <a:lnTo>
                    <a:pt x="0" y="0"/>
                  </a:lnTo>
                  <a:lnTo>
                    <a:pt x="37" y="42"/>
                  </a:lnTo>
                  <a:lnTo>
                    <a:pt x="37" y="513"/>
                  </a:lnTo>
                  <a:close/>
                </a:path>
              </a:pathLst>
            </a:custGeom>
            <a:solidFill>
              <a:srgbClr val="B3B3B3"/>
            </a:solidFill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71" name="Rectangle 75"/>
            <p:cNvSpPr>
              <a:spLocks noChangeArrowheads="1"/>
            </p:cNvSpPr>
            <p:nvPr/>
          </p:nvSpPr>
          <p:spPr bwMode="auto">
            <a:xfrm>
              <a:off x="2424559" y="2681378"/>
              <a:ext cx="1651000" cy="754062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5572" name="Rectangle 76"/>
            <p:cNvSpPr>
              <a:spLocks noChangeArrowheads="1"/>
            </p:cNvSpPr>
            <p:nvPr/>
          </p:nvSpPr>
          <p:spPr bwMode="auto">
            <a:xfrm>
              <a:off x="2576959" y="2714715"/>
              <a:ext cx="151002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pt-BR" sz="2200">
                  <a:latin typeface="Times New Roman" pitchFamily="18" charset="0"/>
                </a:rPr>
                <a:t> Decisões de </a:t>
              </a:r>
              <a:endParaRPr lang="pt-BR" b="0">
                <a:latin typeface="Times New Roman" pitchFamily="18" charset="0"/>
              </a:endParaRPr>
            </a:p>
          </p:txBody>
        </p:sp>
        <p:sp>
          <p:nvSpPr>
            <p:cNvPr id="65573" name="Rectangle 77"/>
            <p:cNvSpPr>
              <a:spLocks noChangeArrowheads="1"/>
            </p:cNvSpPr>
            <p:nvPr/>
          </p:nvSpPr>
          <p:spPr bwMode="auto">
            <a:xfrm>
              <a:off x="2629347" y="3048090"/>
              <a:ext cx="121507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pt-BR" sz="2200">
                  <a:latin typeface="Times New Roman" pitchFamily="18" charset="0"/>
                </a:rPr>
                <a:t>Alto Nível</a:t>
              </a:r>
              <a:endParaRPr lang="pt-BR" b="0">
                <a:latin typeface="Times New Roman" pitchFamily="18" charset="0"/>
              </a:endParaRPr>
            </a:p>
          </p:txBody>
        </p:sp>
      </p:grpSp>
      <p:cxnSp>
        <p:nvCxnSpPr>
          <p:cNvPr id="65560" name="Straight Connector 149"/>
          <p:cNvCxnSpPr>
            <a:cxnSpLocks noChangeShapeType="1"/>
          </p:cNvCxnSpPr>
          <p:nvPr/>
        </p:nvCxnSpPr>
        <p:spPr bwMode="auto">
          <a:xfrm flipH="1">
            <a:off x="4098925" y="1295400"/>
            <a:ext cx="1120775" cy="3868738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561" name="Straight Connector 150"/>
          <p:cNvCxnSpPr>
            <a:cxnSpLocks noChangeShapeType="1"/>
          </p:cNvCxnSpPr>
          <p:nvPr/>
        </p:nvCxnSpPr>
        <p:spPr bwMode="auto">
          <a:xfrm flipH="1">
            <a:off x="5219700" y="1987550"/>
            <a:ext cx="1181100" cy="2994025"/>
          </a:xfrm>
          <a:prstGeom prst="line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5562" name="TextBox 66"/>
          <p:cNvSpPr txBox="1">
            <a:spLocks noChangeArrowheads="1"/>
          </p:cNvSpPr>
          <p:nvPr/>
        </p:nvSpPr>
        <p:spPr bwMode="auto">
          <a:xfrm>
            <a:off x="2890838" y="1012825"/>
            <a:ext cx="1050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Optima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Optima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Optima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Optima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Opti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9pPr>
          </a:lstStyle>
          <a:p>
            <a:r>
              <a:rPr lang="en-US" sz="1400">
                <a:solidFill>
                  <a:schemeClr val="tx1"/>
                </a:solidFill>
              </a:rPr>
              <a:t>DOTMLPF</a:t>
            </a:r>
            <a:endParaRPr lang="pt-BR" sz="1400">
              <a:solidFill>
                <a:schemeClr val="tx1"/>
              </a:solidFill>
            </a:endParaRPr>
          </a:p>
        </p:txBody>
      </p:sp>
      <p:sp>
        <p:nvSpPr>
          <p:cNvPr id="65563" name="TextBox 55"/>
          <p:cNvSpPr txBox="1">
            <a:spLocks noChangeArrowheads="1"/>
          </p:cNvSpPr>
          <p:nvPr/>
        </p:nvSpPr>
        <p:spPr bwMode="auto">
          <a:xfrm>
            <a:off x="3013075" y="5368925"/>
            <a:ext cx="1050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Optima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Optima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Optima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Optima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Opti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9pPr>
          </a:lstStyle>
          <a:p>
            <a:r>
              <a:rPr lang="en-US" sz="1400">
                <a:solidFill>
                  <a:schemeClr val="tx1"/>
                </a:solidFill>
              </a:rPr>
              <a:t>DOTMLPF</a:t>
            </a:r>
            <a:endParaRPr lang="pt-BR" sz="1400">
              <a:solidFill>
                <a:schemeClr val="tx1"/>
              </a:solidFill>
            </a:endParaRPr>
          </a:p>
        </p:txBody>
      </p:sp>
      <p:sp>
        <p:nvSpPr>
          <p:cNvPr id="65564" name="TextBox 56"/>
          <p:cNvSpPr txBox="1">
            <a:spLocks noChangeArrowheads="1"/>
          </p:cNvSpPr>
          <p:nvPr/>
        </p:nvSpPr>
        <p:spPr bwMode="auto">
          <a:xfrm>
            <a:off x="5991225" y="5664200"/>
            <a:ext cx="1050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Optima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Optima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Optima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Optima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Opti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9pPr>
          </a:lstStyle>
          <a:p>
            <a:r>
              <a:rPr lang="en-US" sz="1400">
                <a:solidFill>
                  <a:schemeClr val="tx1"/>
                </a:solidFill>
              </a:rPr>
              <a:t>DOTMLPF</a:t>
            </a:r>
            <a:endParaRPr lang="pt-BR" sz="1400">
              <a:solidFill>
                <a:schemeClr val="tx1"/>
              </a:solidFill>
            </a:endParaRPr>
          </a:p>
        </p:txBody>
      </p:sp>
      <p:sp>
        <p:nvSpPr>
          <p:cNvPr id="65565" name="TextBox 57"/>
          <p:cNvSpPr txBox="1">
            <a:spLocks noChangeArrowheads="1"/>
          </p:cNvSpPr>
          <p:nvPr/>
        </p:nvSpPr>
        <p:spPr bwMode="auto">
          <a:xfrm>
            <a:off x="7126288" y="4029075"/>
            <a:ext cx="10493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Optima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Optima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Optima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Optima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Opti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9pPr>
          </a:lstStyle>
          <a:p>
            <a:r>
              <a:rPr lang="en-US" sz="1400">
                <a:solidFill>
                  <a:schemeClr val="tx1"/>
                </a:solidFill>
              </a:rPr>
              <a:t>DOTMLPF</a:t>
            </a:r>
            <a:endParaRPr lang="pt-BR" sz="1400">
              <a:solidFill>
                <a:schemeClr val="tx1"/>
              </a:solidFill>
            </a:endParaRPr>
          </a:p>
        </p:txBody>
      </p:sp>
      <p:sp>
        <p:nvSpPr>
          <p:cNvPr id="65566" name="TextBox 58"/>
          <p:cNvSpPr txBox="1">
            <a:spLocks noChangeArrowheads="1"/>
          </p:cNvSpPr>
          <p:nvPr/>
        </p:nvSpPr>
        <p:spPr bwMode="auto">
          <a:xfrm>
            <a:off x="7591425" y="2327275"/>
            <a:ext cx="1050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Optima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Optima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Optima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Optima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Opti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9pPr>
          </a:lstStyle>
          <a:p>
            <a:r>
              <a:rPr lang="en-US" sz="1400">
                <a:solidFill>
                  <a:schemeClr val="tx1"/>
                </a:solidFill>
              </a:rPr>
              <a:t>DOTMLPF</a:t>
            </a:r>
            <a:endParaRPr lang="pt-BR" sz="1400">
              <a:solidFill>
                <a:schemeClr val="tx1"/>
              </a:solidFill>
            </a:endParaRPr>
          </a:p>
        </p:txBody>
      </p:sp>
      <p:sp>
        <p:nvSpPr>
          <p:cNvPr id="65567" name="TextBox 60"/>
          <p:cNvSpPr txBox="1">
            <a:spLocks noChangeArrowheads="1"/>
          </p:cNvSpPr>
          <p:nvPr/>
        </p:nvSpPr>
        <p:spPr bwMode="auto">
          <a:xfrm>
            <a:off x="6175375" y="941388"/>
            <a:ext cx="10493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bg1"/>
                </a:solidFill>
                <a:latin typeface="Optima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Optima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Optima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Optima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Optima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Optima" charset="0"/>
              </a:defRPr>
            </a:lvl9pPr>
          </a:lstStyle>
          <a:p>
            <a:r>
              <a:rPr lang="en-US" sz="1400">
                <a:solidFill>
                  <a:schemeClr val="tx1"/>
                </a:solidFill>
              </a:rPr>
              <a:t>DOTMLPF</a:t>
            </a:r>
            <a:endParaRPr lang="pt-BR" sz="14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5219700" y="1295400"/>
            <a:ext cx="40481" cy="3644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4098925" y="1295400"/>
            <a:ext cx="1120775" cy="282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endCxn id="65580" idx="1"/>
          </p:cNvCxnSpPr>
          <p:nvPr/>
        </p:nvCxnSpPr>
        <p:spPr>
          <a:xfrm>
            <a:off x="5254625" y="1295400"/>
            <a:ext cx="1166813" cy="6929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5580" idx="1"/>
            <a:endCxn id="65571" idx="1"/>
          </p:cNvCxnSpPr>
          <p:nvPr/>
        </p:nvCxnSpPr>
        <p:spPr>
          <a:xfrm>
            <a:off x="6421438" y="1988344"/>
            <a:ext cx="44450" cy="1603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5571" idx="1"/>
          </p:cNvCxnSpPr>
          <p:nvPr/>
        </p:nvCxnSpPr>
        <p:spPr>
          <a:xfrm flipH="1">
            <a:off x="5264944" y="3591719"/>
            <a:ext cx="1200944" cy="1389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038600" y="4981575"/>
            <a:ext cx="1221581" cy="1422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889125" y="4427538"/>
            <a:ext cx="0" cy="396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889125" y="1827212"/>
            <a:ext cx="0" cy="6572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889125" y="1827212"/>
            <a:ext cx="4511675" cy="174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65571" idx="1"/>
          </p:cNvCxnSpPr>
          <p:nvPr/>
        </p:nvCxnSpPr>
        <p:spPr>
          <a:xfrm>
            <a:off x="1889125" y="1827212"/>
            <a:ext cx="4576763" cy="1764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889125" y="1793875"/>
            <a:ext cx="3450524" cy="31464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1889125" y="1295400"/>
            <a:ext cx="3330575" cy="35290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65580" idx="1"/>
          </p:cNvCxnSpPr>
          <p:nvPr/>
        </p:nvCxnSpPr>
        <p:spPr>
          <a:xfrm flipV="1">
            <a:off x="1889125" y="1988344"/>
            <a:ext cx="4532313" cy="2836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1889125" y="3621881"/>
            <a:ext cx="4511675" cy="1202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536" name="Straight Connector 65535"/>
          <p:cNvCxnSpPr>
            <a:stCxn id="65588" idx="2"/>
            <a:endCxn id="65575" idx="2"/>
          </p:cNvCxnSpPr>
          <p:nvPr/>
        </p:nvCxnSpPr>
        <p:spPr>
          <a:xfrm>
            <a:off x="3941763" y="1295400"/>
            <a:ext cx="69003" cy="35290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046100" y="6050616"/>
            <a:ext cx="47404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Novos</a:t>
            </a:r>
            <a:r>
              <a:rPr lang="en-US" dirty="0" smtClean="0"/>
              <a:t> </a:t>
            </a:r>
            <a:r>
              <a:rPr lang="en-US" dirty="0" err="1" smtClean="0"/>
              <a:t>Conceitos</a:t>
            </a:r>
            <a:r>
              <a:rPr lang="en-US" dirty="0" smtClean="0"/>
              <a:t> </a:t>
            </a:r>
            <a:r>
              <a:rPr lang="en-US" dirty="0" err="1" smtClean="0"/>
              <a:t>Operacionais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 </a:t>
            </a:r>
            <a:r>
              <a:rPr lang="en-US" dirty="0" err="1" smtClean="0">
                <a:sym typeface="Wingdings" panose="05000000000000000000" pitchFamily="2" charset="2"/>
              </a:rPr>
              <a:t>Inovação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Proposição</a:t>
            </a:r>
            <a:r>
              <a:rPr lang="en-US" dirty="0" smtClean="0">
                <a:sym typeface="Wingdings" panose="05000000000000000000" pitchFamily="2" charset="2"/>
              </a:rPr>
              <a:t> de “</a:t>
            </a:r>
            <a:r>
              <a:rPr lang="en-US" dirty="0" err="1">
                <a:sym typeface="Wingdings" panose="05000000000000000000" pitchFamily="2" charset="2"/>
              </a:rPr>
              <a:t>A</a:t>
            </a:r>
            <a:r>
              <a:rPr lang="en-US" dirty="0" err="1" smtClean="0">
                <a:sym typeface="Wingdings" panose="05000000000000000000" pitchFamily="2" charset="2"/>
              </a:rPr>
              <a:t>rranjos</a:t>
            </a:r>
            <a:r>
              <a:rPr lang="en-US" dirty="0" smtClean="0">
                <a:sym typeface="Wingdings" panose="05000000000000000000" pitchFamily="2" charset="2"/>
              </a:rPr>
              <a:t> de </a:t>
            </a:r>
            <a:r>
              <a:rPr lang="en-US" dirty="0" err="1" smtClean="0">
                <a:sym typeface="Wingdings" panose="05000000000000000000" pitchFamily="2" charset="2"/>
              </a:rPr>
              <a:t>Força</a:t>
            </a:r>
            <a:r>
              <a:rPr lang="en-US" dirty="0" smtClean="0">
                <a:sym typeface="Wingdings" panose="05000000000000000000" pitchFamily="2" charset="2"/>
              </a:rPr>
              <a:t>”</a:t>
            </a:r>
            <a:endParaRPr lang="pt-BR" dirty="0"/>
          </a:p>
        </p:txBody>
      </p:sp>
      <p:cxnSp>
        <p:nvCxnSpPr>
          <p:cNvPr id="78" name="Straight Connector 77"/>
          <p:cNvCxnSpPr>
            <a:stCxn id="65580" idx="1"/>
          </p:cNvCxnSpPr>
          <p:nvPr/>
        </p:nvCxnSpPr>
        <p:spPr>
          <a:xfrm flipH="1">
            <a:off x="5339649" y="1988344"/>
            <a:ext cx="1081789" cy="29662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endCxn id="65571" idx="1"/>
          </p:cNvCxnSpPr>
          <p:nvPr/>
        </p:nvCxnSpPr>
        <p:spPr>
          <a:xfrm>
            <a:off x="5187318" y="1280318"/>
            <a:ext cx="1278570" cy="2311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5723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C1639E4-3F5A-4C1A-AC88-132FCD5BB7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F30123A-1A4F-4AC4-86B8-4666CC14C2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C4961F65-C69A-43AC-AF42-ADF8CB1F2E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39" t="9928" r="37024" b="28031"/>
          <a:stretch/>
        </p:blipFill>
        <p:spPr>
          <a:xfrm>
            <a:off x="317418" y="144171"/>
            <a:ext cx="8509165" cy="6569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866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244</Words>
  <Application>Microsoft Office PowerPoint</Application>
  <PresentationFormat>Apresentação na tela (4:3)</PresentationFormat>
  <Paragraphs>89</Paragraphs>
  <Slides>6</Slides>
  <Notes>1</Notes>
  <HiddenSlides>2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3" baseType="lpstr">
      <vt:lpstr>Arial</vt:lpstr>
      <vt:lpstr>Calibri</vt:lpstr>
      <vt:lpstr>Optima</vt:lpstr>
      <vt:lpstr>Times New Roman</vt:lpstr>
      <vt:lpstr>Typist</vt:lpstr>
      <vt:lpstr>Wingdings</vt:lpstr>
      <vt:lpstr>Design padrão</vt:lpstr>
      <vt:lpstr>Apresentação do PowerPoint</vt:lpstr>
      <vt:lpstr>Apresentação do PowerPoint</vt:lpstr>
      <vt:lpstr>Capacidade Militar (Entendimento no mais alto nível / político estratégico Clausewitz / abordagem “top down”)   </vt:lpstr>
      <vt:lpstr>Apresentação do PowerPoint</vt:lpstr>
      <vt:lpstr>Apresentação do PowerPoint</vt:lpstr>
      <vt:lpstr>Apresentação do PowerPoint</vt:lpstr>
    </vt:vector>
  </TitlesOfParts>
  <Company>Revista Mundo Java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GESTÃO DO CICLO DE VIDA DE SISTEMAS MILITARES</dc:title>
  <dc:creator>Diagramacao</dc:creator>
  <cp:lastModifiedBy>Jose Felipe da Rocha Pedro Ferreira</cp:lastModifiedBy>
  <cp:revision>137</cp:revision>
  <cp:lastPrinted>2017-09-26T03:53:04Z</cp:lastPrinted>
  <dcterms:created xsi:type="dcterms:W3CDTF">2007-04-13T11:27:58Z</dcterms:created>
  <dcterms:modified xsi:type="dcterms:W3CDTF">2018-11-06T23:34:47Z</dcterms:modified>
</cp:coreProperties>
</file>