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av" ContentType="audio/wav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14"/>
  </p:notesMasterIdLst>
  <p:handoutMasterIdLst>
    <p:handoutMasterId r:id="rId15"/>
  </p:handoutMasterIdLst>
  <p:sldIdLst>
    <p:sldId id="398" r:id="rId2"/>
    <p:sldId id="401" r:id="rId3"/>
    <p:sldId id="400" r:id="rId4"/>
    <p:sldId id="394" r:id="rId5"/>
    <p:sldId id="383" r:id="rId6"/>
    <p:sldId id="402" r:id="rId7"/>
    <p:sldId id="404" r:id="rId8"/>
    <p:sldId id="405" r:id="rId9"/>
    <p:sldId id="407" r:id="rId10"/>
    <p:sldId id="408" r:id="rId11"/>
    <p:sldId id="382" r:id="rId12"/>
    <p:sldId id="399" r:id="rId13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6633"/>
    <a:srgbClr val="800000"/>
    <a:srgbClr val="00547E"/>
    <a:srgbClr val="5F5F5F"/>
    <a:srgbClr val="1A1377"/>
    <a:srgbClr val="006699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90" d="100"/>
          <a:sy n="90" d="100"/>
        </p:scale>
        <p:origin x="-2176" y="-312"/>
      </p:cViewPr>
      <p:guideLst>
        <p:guide orient="horz" pos="1308"/>
        <p:guide pos="1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9FCC6-8CFC-4B4C-AD4E-06BCFA847B4F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A9AFF-B40D-44E4-BC7D-75E1485E7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958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9E6C73-8001-4749-9BCA-5D800CF4F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66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36203" indent="-28315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32621" indent="-22652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585669" indent="-22652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38718" indent="-22652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491767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44815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397864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50912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451D48DB-564C-40E8-AB70-AC75524F58BC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3E0C53A-4466-4283-BC8F-AAB74F7D0DA5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A052D-D88A-C045-8B86-B3A91996499D}" type="slidenum">
              <a:rPr lang="en-GB"/>
              <a:pPr/>
              <a:t>7</a:t>
            </a:fld>
            <a:endParaRPr lang="en-GB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A052D-D88A-C045-8B86-B3A91996499D}" type="slidenum">
              <a:rPr lang="en-GB"/>
              <a:pPr/>
              <a:t>8</a:t>
            </a:fld>
            <a:endParaRPr lang="en-GB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A052D-D88A-C045-8B86-B3A91996499D}" type="slidenum">
              <a:rPr lang="en-GB"/>
              <a:pPr/>
              <a:t>9</a:t>
            </a:fld>
            <a:endParaRPr lang="en-GB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3E0C53A-4466-4283-BC8F-AAB74F7D0DA5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BCD1CDA-9B70-4248-B0CA-410637F458CC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36203" indent="-28315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32621" indent="-22652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585669" indent="-22652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38718" indent="-22652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491767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44815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397864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50912" indent="-226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76372633-B6FF-4F29-B906-380FE69A6D92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834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0949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193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732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445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386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280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7042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9999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3539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5999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532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837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76200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95400"/>
            <a:ext cx="7543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D5650A-9819-4085-925C-9B7177604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2" r:id="rId1"/>
    <p:sldLayoutId id="2147484282" r:id="rId2"/>
    <p:sldLayoutId id="2147484283" r:id="rId3"/>
    <p:sldLayoutId id="2147484284" r:id="rId4"/>
    <p:sldLayoutId id="2147484285" r:id="rId5"/>
    <p:sldLayoutId id="2147484286" r:id="rId6"/>
    <p:sldLayoutId id="2147484287" r:id="rId7"/>
    <p:sldLayoutId id="2147484288" r:id="rId8"/>
    <p:sldLayoutId id="2147484289" r:id="rId9"/>
    <p:sldLayoutId id="2147484290" r:id="rId10"/>
    <p:sldLayoutId id="2147484291" r:id="rId11"/>
    <p:sldLayoutId id="2147484294" r:id="rId12"/>
    <p:sldLayoutId id="214748429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0000"/>
            <a:ext cx="2194673" cy="936000"/>
          </a:xfrm>
          <a:prstGeom prst="rect">
            <a:avLst/>
          </a:prstGeom>
        </p:spPr>
      </p:pic>
      <p:sp>
        <p:nvSpPr>
          <p:cNvPr id="7" name="Text Placeholder 8"/>
          <p:cNvSpPr txBox="1">
            <a:spLocks/>
          </p:cNvSpPr>
          <p:nvPr/>
        </p:nvSpPr>
        <p:spPr>
          <a:xfrm>
            <a:off x="305526" y="1522984"/>
            <a:ext cx="8532948" cy="2871191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b="1" kern="1200" baseline="0">
                <a:solidFill>
                  <a:srgbClr val="2F444E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GB" sz="2800" dirty="0" smtClean="0"/>
              <a:t>I </a:t>
            </a:r>
            <a:r>
              <a:rPr lang="en-US" sz="2800" dirty="0" smtClean="0"/>
              <a:t>Defense </a:t>
            </a:r>
            <a:r>
              <a:rPr lang="en-US" sz="2800" dirty="0"/>
              <a:t>Acquisition Management Seminar: </a:t>
            </a:r>
            <a:r>
              <a:rPr lang="en-US" sz="1600" dirty="0"/>
              <a:t>Perspectives and New Challenges </a:t>
            </a:r>
            <a:r>
              <a:rPr lang="en-US" sz="1600" dirty="0" smtClean="0"/>
              <a:t>for </a:t>
            </a:r>
            <a:r>
              <a:rPr lang="en-US" sz="1600" dirty="0"/>
              <a:t>Defense Acquisition Management in </a:t>
            </a:r>
            <a:r>
              <a:rPr lang="en-US" sz="1600" dirty="0" smtClean="0"/>
              <a:t>Brazil</a:t>
            </a:r>
            <a:endParaRPr lang="en-GB" sz="2800" dirty="0" smtClean="0"/>
          </a:p>
          <a:p>
            <a:pPr fontAlgn="auto">
              <a:spcAft>
                <a:spcPts val="0"/>
              </a:spcAft>
            </a:pPr>
            <a:r>
              <a:rPr lang="en-GB" sz="1600" dirty="0" smtClean="0"/>
              <a:t>War College</a:t>
            </a:r>
          </a:p>
          <a:p>
            <a:pPr fontAlgn="auto">
              <a:spcAft>
                <a:spcPts val="0"/>
              </a:spcAft>
            </a:pPr>
            <a:r>
              <a:rPr lang="en-GB" sz="1600" dirty="0" smtClean="0"/>
              <a:t>Rio de Janeiro</a:t>
            </a:r>
          </a:p>
          <a:p>
            <a:pPr fontAlgn="auto">
              <a:spcAft>
                <a:spcPts val="0"/>
              </a:spcAft>
            </a:pPr>
            <a:endParaRPr lang="en-GB" dirty="0"/>
          </a:p>
          <a:p>
            <a:pPr fontAlgn="auto">
              <a:spcAft>
                <a:spcPts val="0"/>
              </a:spcAft>
            </a:pPr>
            <a:endParaRPr lang="en-GB" sz="2000" dirty="0" smtClean="0"/>
          </a:p>
          <a:p>
            <a:pPr fontAlgn="auto">
              <a:spcAft>
                <a:spcPts val="0"/>
              </a:spcAft>
            </a:pPr>
            <a:r>
              <a:rPr lang="en-GB" sz="2000" dirty="0" smtClean="0"/>
              <a:t>Is defence acquisition inherently</a:t>
            </a:r>
          </a:p>
          <a:p>
            <a:pPr fontAlgn="auto">
              <a:spcAft>
                <a:spcPts val="0"/>
              </a:spcAft>
            </a:pPr>
            <a:r>
              <a:rPr lang="en-GB" sz="2000" dirty="0"/>
              <a:t>d</a:t>
            </a:r>
            <a:r>
              <a:rPr lang="en-GB" sz="2000" dirty="0" smtClean="0"/>
              <a:t>ifficult</a:t>
            </a:r>
            <a:r>
              <a:rPr lang="en-GB" sz="2000" dirty="0" smtClean="0"/>
              <a:t>? </a:t>
            </a:r>
            <a:r>
              <a:rPr lang="en-GB" sz="2000" dirty="0" smtClean="0"/>
              <a:t>Perspectives on</a:t>
            </a:r>
            <a:r>
              <a:rPr lang="en-GB" sz="2000" dirty="0" smtClean="0"/>
              <a:t> </a:t>
            </a:r>
            <a:r>
              <a:rPr lang="en-GB" sz="2000" dirty="0" smtClean="0"/>
              <a:t>the UK</a:t>
            </a:r>
          </a:p>
        </p:txBody>
      </p:sp>
      <p:sp>
        <p:nvSpPr>
          <p:cNvPr id="10" name="Text Placeholder 8"/>
          <p:cNvSpPr txBox="1">
            <a:spLocks/>
          </p:cNvSpPr>
          <p:nvPr/>
        </p:nvSpPr>
        <p:spPr>
          <a:xfrm>
            <a:off x="305526" y="5356937"/>
            <a:ext cx="8532948" cy="864000"/>
          </a:xfrm>
          <a:prstGeom prst="rect">
            <a:avLst/>
          </a:prstGeom>
        </p:spPr>
        <p:txBody>
          <a:bodyPr anchor="ctr"/>
          <a:lstStyle>
            <a:lvl1pPr marL="0" indent="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b="1" kern="1200">
                <a:solidFill>
                  <a:srgbClr val="2F444E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GB" dirty="0" smtClean="0"/>
              <a:t>Ron Matthews</a:t>
            </a:r>
          </a:p>
          <a:p>
            <a:pPr fontAlgn="auto">
              <a:spcAft>
                <a:spcPts val="0"/>
              </a:spcAft>
            </a:pPr>
            <a:r>
              <a:rPr lang="en-GB" sz="1600" dirty="0" smtClean="0"/>
              <a:t>Centre for Defence Management and Leadership</a:t>
            </a:r>
            <a:endParaRPr lang="en-GB" sz="16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0" y="360000"/>
            <a:ext cx="972000" cy="97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2F444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en-US" sz="1350" kern="0">
              <a:solidFill>
                <a:srgbClr val="2F444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520" y="6414384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Defence</a:t>
            </a: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Academy of the United Kingdom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2240" y="6435672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© Crown</a:t>
            </a:r>
            <a:r>
              <a:rPr lang="en-US" sz="1100" baseline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baseline="0" dirty="0" smtClean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Copyright 2018</a:t>
            </a:r>
            <a:endParaRPr lang="en-US" sz="1100" dirty="0">
              <a:solidFill>
                <a:prstClr val="white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9" name="Picture 8" descr="F22_formati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663018"/>
            <a:ext cx="4105939" cy="3125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42739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 idx="4294967295"/>
          </p:nvPr>
        </p:nvSpPr>
        <p:spPr>
          <a:xfrm>
            <a:off x="1295400" y="76200"/>
            <a:ext cx="7543800" cy="990600"/>
          </a:xfrm>
        </p:spPr>
        <p:txBody>
          <a:bodyPr/>
          <a:lstStyle/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UK </a:t>
            </a:r>
            <a:r>
              <a:rPr lang="en-GB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Experience Implementing WLC </a:t>
            </a:r>
            <a:endParaRPr lang="en-GB" altLang="en-US" sz="3200" b="1" dirty="0" smtClean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295400" y="1295400"/>
            <a:ext cx="7543800" cy="4953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UK MoD still unable to effectively implement WLCs on major new weapons acquisitions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This lack of awareness of WLC carries the potential of negatively impacting on acquisition choice by distorting total cost of ownership, and thus critically undermining optimal defence resource allocation</a:t>
            </a:r>
            <a:endParaRPr lang="en-GB" sz="2800" dirty="0"/>
          </a:p>
          <a:p>
            <a:endParaRPr lang="en-GB" sz="2800" dirty="0"/>
          </a:p>
        </p:txBody>
      </p:sp>
      <p:sp>
        <p:nvSpPr>
          <p:cNvPr id="19460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9342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6E15B21-EE16-4E05-B4C2-23BD9EABF0BA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78135" y="3616103"/>
            <a:ext cx="76914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29395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413625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46C59A9-6E81-4FBF-99F0-175FF3A9BA8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61913"/>
            <a:ext cx="7848600" cy="990600"/>
          </a:xfrm>
        </p:spPr>
        <p:txBody>
          <a:bodyPr/>
          <a:lstStyle/>
          <a:p>
            <a:pPr eaLnBrk="1" hangingPunct="1"/>
            <a:r>
              <a:rPr lang="en-GB" altLang="en-US" sz="3600" b="1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Conclusions</a:t>
            </a:r>
            <a:endParaRPr lang="en-US" altLang="en-US" sz="3600" b="1" dirty="0" smtClean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grpSp>
        <p:nvGrpSpPr>
          <p:cNvPr id="2" name="Group 28"/>
          <p:cNvGrpSpPr>
            <a:grpSpLocks noChangeAspect="1"/>
          </p:cNvGrpSpPr>
          <p:nvPr/>
        </p:nvGrpSpPr>
        <p:grpSpPr bwMode="auto">
          <a:xfrm>
            <a:off x="1306513" y="2616200"/>
            <a:ext cx="4064000" cy="2706688"/>
            <a:chOff x="1148" y="1497"/>
            <a:chExt cx="1859" cy="1859"/>
          </a:xfrm>
        </p:grpSpPr>
        <p:sp>
          <p:nvSpPr>
            <p:cNvPr id="22563" name="Oval 29"/>
            <p:cNvSpPr>
              <a:spLocks noChangeAspect="1" noChangeArrowheads="1"/>
            </p:cNvSpPr>
            <p:nvPr/>
          </p:nvSpPr>
          <p:spPr bwMode="auto">
            <a:xfrm>
              <a:off x="1148" y="1497"/>
              <a:ext cx="1859" cy="1859"/>
            </a:xfrm>
            <a:prstGeom prst="ellipse">
              <a:avLst/>
            </a:prstGeom>
            <a:gradFill rotWithShape="1">
              <a:gsLst>
                <a:gs pos="0">
                  <a:srgbClr val="132029"/>
                </a:gs>
                <a:gs pos="100000">
                  <a:srgbClr val="294659"/>
                </a:gs>
              </a:gsLst>
              <a:lin ang="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64" name="Oval 30"/>
            <p:cNvSpPr>
              <a:spLocks noChangeAspect="1" noChangeArrowheads="1"/>
            </p:cNvSpPr>
            <p:nvPr/>
          </p:nvSpPr>
          <p:spPr bwMode="auto">
            <a:xfrm>
              <a:off x="1239" y="1587"/>
              <a:ext cx="1679" cy="1679"/>
            </a:xfrm>
            <a:prstGeom prst="ellipse">
              <a:avLst/>
            </a:prstGeom>
            <a:gradFill rotWithShape="1">
              <a:gsLst>
                <a:gs pos="0">
                  <a:srgbClr val="294659"/>
                </a:gs>
                <a:gs pos="100000">
                  <a:srgbClr val="132029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176160" name="AutoShape 32"/>
          <p:cNvSpPr>
            <a:spLocks noChangeArrowheads="1"/>
          </p:cNvSpPr>
          <p:nvPr/>
        </p:nvSpPr>
        <p:spPr bwMode="auto">
          <a:xfrm rot="5400000">
            <a:off x="1695328" y="1785880"/>
            <a:ext cx="3715656" cy="4294188"/>
          </a:xfrm>
          <a:custGeom>
            <a:avLst/>
            <a:gdLst>
              <a:gd name="G0" fmla="+- 9978 0 0"/>
              <a:gd name="G1" fmla="+- -11750195 0 0"/>
              <a:gd name="G2" fmla="+- 0 0 -11750195"/>
              <a:gd name="T0" fmla="*/ 0 256 1"/>
              <a:gd name="T1" fmla="*/ 180 256 1"/>
              <a:gd name="G3" fmla="+- -11750195 T0 T1"/>
              <a:gd name="T2" fmla="*/ 0 256 1"/>
              <a:gd name="T3" fmla="*/ 90 256 1"/>
              <a:gd name="G4" fmla="+- -11750195 T2 T3"/>
              <a:gd name="G5" fmla="*/ G4 2 1"/>
              <a:gd name="T4" fmla="*/ 90 256 1"/>
              <a:gd name="T5" fmla="*/ 0 256 1"/>
              <a:gd name="G6" fmla="+- -11750195 T4 T5"/>
              <a:gd name="G7" fmla="*/ G6 2 1"/>
              <a:gd name="G8" fmla="abs -11750195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978"/>
              <a:gd name="G18" fmla="*/ 9978 1 2"/>
              <a:gd name="G19" fmla="+- G18 5400 0"/>
              <a:gd name="G20" fmla="cos G19 -11750195"/>
              <a:gd name="G21" fmla="sin G19 -11750195"/>
              <a:gd name="G22" fmla="+- G20 10800 0"/>
              <a:gd name="G23" fmla="+- G21 10800 0"/>
              <a:gd name="G24" fmla="+- 10800 0 G20"/>
              <a:gd name="G25" fmla="+- 9978 10800 0"/>
              <a:gd name="G26" fmla="?: G9 G17 G25"/>
              <a:gd name="G27" fmla="?: G9 0 21600"/>
              <a:gd name="G28" fmla="cos 10800 -11750195"/>
              <a:gd name="G29" fmla="sin 10800 -11750195"/>
              <a:gd name="G30" fmla="sin 9978 -11750195"/>
              <a:gd name="G31" fmla="+- G28 10800 0"/>
              <a:gd name="G32" fmla="+- G29 10800 0"/>
              <a:gd name="G33" fmla="+- G30 10800 0"/>
              <a:gd name="G34" fmla="?: G4 0 G31"/>
              <a:gd name="G35" fmla="?: -11750195 G34 0"/>
              <a:gd name="G36" fmla="?: G6 G35 G31"/>
              <a:gd name="G37" fmla="+- 21600 0 G36"/>
              <a:gd name="G38" fmla="?: G4 0 G33"/>
              <a:gd name="G39" fmla="?: -11750195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11 w 21600"/>
              <a:gd name="T15" fmla="*/ 10671 h 21600"/>
              <a:gd name="T16" fmla="*/ 10800 w 21600"/>
              <a:gd name="T17" fmla="*/ 822 h 21600"/>
              <a:gd name="T18" fmla="*/ 21189 w 21600"/>
              <a:gd name="T19" fmla="*/ 10671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822" y="10677"/>
                </a:moveTo>
                <a:cubicBezTo>
                  <a:pt x="890" y="5214"/>
                  <a:pt x="5337" y="821"/>
                  <a:pt x="10800" y="822"/>
                </a:cubicBezTo>
                <a:cubicBezTo>
                  <a:pt x="16262" y="822"/>
                  <a:pt x="20709" y="5214"/>
                  <a:pt x="20777" y="10677"/>
                </a:cubicBezTo>
                <a:lnTo>
                  <a:pt x="21599" y="10666"/>
                </a:lnTo>
                <a:cubicBezTo>
                  <a:pt x="21526" y="4754"/>
                  <a:pt x="16712" y="-1"/>
                  <a:pt x="10799" y="0"/>
                </a:cubicBezTo>
                <a:cubicBezTo>
                  <a:pt x="4887" y="0"/>
                  <a:pt x="73" y="4754"/>
                  <a:pt x="0" y="10666"/>
                </a:cubicBezTo>
                <a:close/>
              </a:path>
            </a:pathLst>
          </a:custGeom>
          <a:gradFill rotWithShape="1">
            <a:gsLst>
              <a:gs pos="0">
                <a:srgbClr val="7BA6F3">
                  <a:gamma/>
                  <a:shade val="41176"/>
                  <a:invGamma/>
                  <a:alpha val="0"/>
                </a:srgbClr>
              </a:gs>
              <a:gs pos="50000">
                <a:srgbClr val="7BA6F3"/>
              </a:gs>
              <a:gs pos="100000">
                <a:srgbClr val="7BA6F3">
                  <a:gamma/>
                  <a:shade val="41176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ea typeface="+mn-ea"/>
            </a:endParaRPr>
          </a:p>
        </p:txBody>
      </p:sp>
      <p:grpSp>
        <p:nvGrpSpPr>
          <p:cNvPr id="3" name="Group 33"/>
          <p:cNvGrpSpPr>
            <a:grpSpLocks noChangeAspect="1"/>
          </p:cNvGrpSpPr>
          <p:nvPr/>
        </p:nvGrpSpPr>
        <p:grpSpPr bwMode="auto">
          <a:xfrm>
            <a:off x="5380805" y="4421031"/>
            <a:ext cx="219075" cy="219075"/>
            <a:chOff x="1905" y="1026"/>
            <a:chExt cx="340" cy="340"/>
          </a:xfrm>
        </p:grpSpPr>
        <p:sp>
          <p:nvSpPr>
            <p:cNvPr id="22560" name="Oval 34"/>
            <p:cNvSpPr>
              <a:spLocks noChangeAspect="1" noChangeArrowheads="1"/>
            </p:cNvSpPr>
            <p:nvPr/>
          </p:nvSpPr>
          <p:spPr bwMode="auto">
            <a:xfrm>
              <a:off x="1905" y="1026"/>
              <a:ext cx="340" cy="340"/>
            </a:xfrm>
            <a:prstGeom prst="ellipse">
              <a:avLst/>
            </a:prstGeom>
            <a:gradFill rotWithShape="1">
              <a:gsLst>
                <a:gs pos="0">
                  <a:srgbClr val="080808"/>
                </a:gs>
                <a:gs pos="100000">
                  <a:srgbClr val="800000"/>
                </a:gs>
              </a:gsLst>
              <a:lin ang="5400000" scaled="1"/>
            </a:gradFill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61" name="Oval 35"/>
            <p:cNvSpPr>
              <a:spLocks noChangeAspect="1" noChangeArrowheads="1"/>
            </p:cNvSpPr>
            <p:nvPr/>
          </p:nvSpPr>
          <p:spPr bwMode="auto">
            <a:xfrm>
              <a:off x="1939" y="1060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826900"/>
                </a:gs>
                <a:gs pos="100000">
                  <a:srgbClr val="080808"/>
                </a:gs>
              </a:gsLst>
              <a:lin ang="5400000" scaled="1"/>
            </a:gra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62" name="Oval 36"/>
            <p:cNvSpPr>
              <a:spLocks noChangeAspect="1" noChangeArrowheads="1"/>
            </p:cNvSpPr>
            <p:nvPr/>
          </p:nvSpPr>
          <p:spPr bwMode="auto">
            <a:xfrm>
              <a:off x="1969" y="1086"/>
              <a:ext cx="216" cy="216"/>
            </a:xfrm>
            <a:prstGeom prst="ellipse">
              <a:avLst/>
            </a:prstGeom>
            <a:solidFill>
              <a:srgbClr val="080808"/>
            </a:soli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grpSp>
        <p:nvGrpSpPr>
          <p:cNvPr id="5" name="Group 41"/>
          <p:cNvGrpSpPr>
            <a:grpSpLocks noChangeAspect="1"/>
          </p:cNvGrpSpPr>
          <p:nvPr/>
        </p:nvGrpSpPr>
        <p:grpSpPr bwMode="auto">
          <a:xfrm>
            <a:off x="5380805" y="3165639"/>
            <a:ext cx="250825" cy="219075"/>
            <a:chOff x="1905" y="1026"/>
            <a:chExt cx="340" cy="340"/>
          </a:xfrm>
        </p:grpSpPr>
        <p:sp>
          <p:nvSpPr>
            <p:cNvPr id="22554" name="Oval 42"/>
            <p:cNvSpPr>
              <a:spLocks noChangeAspect="1" noChangeArrowheads="1"/>
            </p:cNvSpPr>
            <p:nvPr/>
          </p:nvSpPr>
          <p:spPr bwMode="auto">
            <a:xfrm>
              <a:off x="1905" y="1026"/>
              <a:ext cx="340" cy="340"/>
            </a:xfrm>
            <a:prstGeom prst="ellipse">
              <a:avLst/>
            </a:prstGeom>
            <a:gradFill rotWithShape="1">
              <a:gsLst>
                <a:gs pos="0">
                  <a:srgbClr val="080808"/>
                </a:gs>
                <a:gs pos="100000">
                  <a:srgbClr val="800000"/>
                </a:gs>
              </a:gsLst>
              <a:lin ang="5400000" scaled="1"/>
            </a:gradFill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55" name="Oval 43"/>
            <p:cNvSpPr>
              <a:spLocks noChangeAspect="1" noChangeArrowheads="1"/>
            </p:cNvSpPr>
            <p:nvPr/>
          </p:nvSpPr>
          <p:spPr bwMode="auto">
            <a:xfrm>
              <a:off x="1939" y="1060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826900"/>
                </a:gs>
                <a:gs pos="100000">
                  <a:srgbClr val="080808"/>
                </a:gs>
              </a:gsLst>
              <a:lin ang="5400000" scaled="1"/>
            </a:gra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56" name="Oval 44"/>
            <p:cNvSpPr>
              <a:spLocks noChangeAspect="1" noChangeArrowheads="1"/>
            </p:cNvSpPr>
            <p:nvPr/>
          </p:nvSpPr>
          <p:spPr bwMode="auto">
            <a:xfrm>
              <a:off x="1969" y="1086"/>
              <a:ext cx="216" cy="216"/>
            </a:xfrm>
            <a:prstGeom prst="ellipse">
              <a:avLst/>
            </a:prstGeom>
            <a:solidFill>
              <a:srgbClr val="080808"/>
            </a:soli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grpSp>
        <p:nvGrpSpPr>
          <p:cNvPr id="6" name="Group 45"/>
          <p:cNvGrpSpPr>
            <a:grpSpLocks noChangeAspect="1"/>
          </p:cNvGrpSpPr>
          <p:nvPr/>
        </p:nvGrpSpPr>
        <p:grpSpPr bwMode="auto">
          <a:xfrm>
            <a:off x="4446587" y="2178789"/>
            <a:ext cx="219075" cy="219075"/>
            <a:chOff x="1905" y="1026"/>
            <a:chExt cx="340" cy="340"/>
          </a:xfrm>
        </p:grpSpPr>
        <p:sp>
          <p:nvSpPr>
            <p:cNvPr id="22551" name="Oval 46"/>
            <p:cNvSpPr>
              <a:spLocks noChangeAspect="1" noChangeArrowheads="1"/>
            </p:cNvSpPr>
            <p:nvPr/>
          </p:nvSpPr>
          <p:spPr bwMode="auto">
            <a:xfrm>
              <a:off x="1905" y="1026"/>
              <a:ext cx="340" cy="340"/>
            </a:xfrm>
            <a:prstGeom prst="ellipse">
              <a:avLst/>
            </a:prstGeom>
            <a:gradFill rotWithShape="1">
              <a:gsLst>
                <a:gs pos="0">
                  <a:srgbClr val="080808"/>
                </a:gs>
                <a:gs pos="100000">
                  <a:srgbClr val="800000"/>
                </a:gs>
              </a:gsLst>
              <a:lin ang="5400000" scaled="1"/>
            </a:gra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52" name="Oval 47"/>
            <p:cNvSpPr>
              <a:spLocks noChangeAspect="1" noChangeArrowheads="1"/>
            </p:cNvSpPr>
            <p:nvPr/>
          </p:nvSpPr>
          <p:spPr bwMode="auto">
            <a:xfrm>
              <a:off x="1939" y="1060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826900"/>
                </a:gs>
                <a:gs pos="100000">
                  <a:srgbClr val="080808"/>
                </a:gs>
              </a:gsLst>
              <a:lin ang="5400000" scaled="1"/>
            </a:gra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53" name="Oval 48"/>
            <p:cNvSpPr>
              <a:spLocks noChangeAspect="1" noChangeArrowheads="1"/>
            </p:cNvSpPr>
            <p:nvPr/>
          </p:nvSpPr>
          <p:spPr bwMode="auto">
            <a:xfrm>
              <a:off x="1969" y="1086"/>
              <a:ext cx="216" cy="216"/>
            </a:xfrm>
            <a:prstGeom prst="ellipse">
              <a:avLst/>
            </a:prstGeom>
            <a:solidFill>
              <a:srgbClr val="080808"/>
            </a:soli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176177" name="Rectangle 49"/>
          <p:cNvSpPr>
            <a:spLocks noChangeArrowheads="1"/>
          </p:cNvSpPr>
          <p:nvPr/>
        </p:nvSpPr>
        <p:spPr bwMode="auto">
          <a:xfrm>
            <a:off x="4984097" y="1780495"/>
            <a:ext cx="386836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Increasingly complex systems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  raises uncertainty re cost, time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       and performance</a:t>
            </a:r>
          </a:p>
        </p:txBody>
      </p:sp>
      <p:sp>
        <p:nvSpPr>
          <p:cNvPr id="176180" name="Rectangle 52"/>
          <p:cNvSpPr>
            <a:spLocks noChangeArrowheads="1"/>
          </p:cNvSpPr>
          <p:nvPr/>
        </p:nvSpPr>
        <p:spPr bwMode="auto">
          <a:xfrm>
            <a:off x="5746930" y="3074923"/>
            <a:ext cx="3602038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08585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 smtClean="0"/>
              <a:t>Inevitably misalignment between ambitions and affordability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 dirty="0"/>
          </a:p>
        </p:txBody>
      </p:sp>
      <p:sp>
        <p:nvSpPr>
          <p:cNvPr id="176181" name="Oval 53"/>
          <p:cNvSpPr>
            <a:spLocks noChangeArrowheads="1"/>
          </p:cNvSpPr>
          <p:nvPr/>
        </p:nvSpPr>
        <p:spPr bwMode="auto">
          <a:xfrm>
            <a:off x="2860675" y="5173663"/>
            <a:ext cx="1695450" cy="246062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pSp>
        <p:nvGrpSpPr>
          <p:cNvPr id="7" name="Group 37"/>
          <p:cNvGrpSpPr>
            <a:grpSpLocks noChangeAspect="1"/>
          </p:cNvGrpSpPr>
          <p:nvPr/>
        </p:nvGrpSpPr>
        <p:grpSpPr bwMode="auto">
          <a:xfrm>
            <a:off x="4799013" y="5192713"/>
            <a:ext cx="219075" cy="219075"/>
            <a:chOff x="1905" y="1026"/>
            <a:chExt cx="340" cy="340"/>
          </a:xfrm>
        </p:grpSpPr>
        <p:sp>
          <p:nvSpPr>
            <p:cNvPr id="22548" name="Oval 38"/>
            <p:cNvSpPr>
              <a:spLocks noChangeAspect="1" noChangeArrowheads="1"/>
            </p:cNvSpPr>
            <p:nvPr/>
          </p:nvSpPr>
          <p:spPr bwMode="auto">
            <a:xfrm>
              <a:off x="1905" y="1026"/>
              <a:ext cx="340" cy="340"/>
            </a:xfrm>
            <a:prstGeom prst="ellipse">
              <a:avLst/>
            </a:prstGeom>
            <a:gradFill rotWithShape="1">
              <a:gsLst>
                <a:gs pos="0">
                  <a:srgbClr val="080808"/>
                </a:gs>
                <a:gs pos="100000">
                  <a:srgbClr val="800000"/>
                </a:gs>
              </a:gsLst>
              <a:lin ang="5400000" scaled="1"/>
            </a:gradFill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49" name="Oval 39"/>
            <p:cNvSpPr>
              <a:spLocks noChangeAspect="1" noChangeArrowheads="1"/>
            </p:cNvSpPr>
            <p:nvPr/>
          </p:nvSpPr>
          <p:spPr bwMode="auto">
            <a:xfrm>
              <a:off x="1939" y="1060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826900"/>
                </a:gs>
                <a:gs pos="100000">
                  <a:srgbClr val="080808"/>
                </a:gs>
              </a:gsLst>
              <a:lin ang="5400000" scaled="1"/>
            </a:gra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22550" name="Oval 40"/>
            <p:cNvSpPr>
              <a:spLocks noChangeAspect="1" noChangeArrowheads="1"/>
            </p:cNvSpPr>
            <p:nvPr/>
          </p:nvSpPr>
          <p:spPr bwMode="auto">
            <a:xfrm>
              <a:off x="1969" y="1086"/>
              <a:ext cx="216" cy="216"/>
            </a:xfrm>
            <a:prstGeom prst="ellipse">
              <a:avLst/>
            </a:prstGeom>
            <a:solidFill>
              <a:srgbClr val="080808"/>
            </a:solidFill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38" name="Rectangle 51"/>
          <p:cNvSpPr>
            <a:spLocks noChangeArrowheads="1"/>
          </p:cNvSpPr>
          <p:nvPr/>
        </p:nvSpPr>
        <p:spPr bwMode="auto">
          <a:xfrm>
            <a:off x="5716085" y="4308043"/>
            <a:ext cx="3148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2000" dirty="0"/>
              <a:t>E</a:t>
            </a:r>
            <a:r>
              <a:rPr lang="en-GB" altLang="en-US" sz="2000" dirty="0" smtClean="0"/>
              <a:t>mphasis on ensuring an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000" dirty="0" smtClean="0"/>
              <a:t>intelligent customer</a:t>
            </a:r>
            <a:endParaRPr lang="en-GB" altLang="en-US" sz="2000" dirty="0"/>
          </a:p>
        </p:txBody>
      </p:sp>
      <p:pic>
        <p:nvPicPr>
          <p:cNvPr id="104450" name="Picture 2" descr="http://news.parliament.uk/wp-content/uploads/2009/02/istock_world_map-460x2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9667" y="3004458"/>
            <a:ext cx="3760108" cy="18800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" name="Rectangle 51"/>
          <p:cNvSpPr>
            <a:spLocks noChangeArrowheads="1"/>
          </p:cNvSpPr>
          <p:nvPr/>
        </p:nvSpPr>
        <p:spPr bwMode="auto">
          <a:xfrm>
            <a:off x="5263117" y="5206230"/>
            <a:ext cx="45696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2000" dirty="0" smtClean="0"/>
              <a:t>Whole-life costs need to be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000" dirty="0" smtClean="0"/>
              <a:t>included into delivery equation,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000" dirty="0" smtClean="0"/>
              <a:t>But….!?</a:t>
            </a:r>
          </a:p>
        </p:txBody>
      </p:sp>
    </p:spTree>
    <p:extLst>
      <p:ext uri="{BB962C8B-B14F-4D97-AF65-F5344CB8AC3E}">
        <p14:creationId xmlns:p14="http://schemas.microsoft.com/office/powerpoint/2010/main" val="898465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300"/>
                                        <p:tgtEl>
                                          <p:spTgt spid="17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"/>
                                        <p:tgtEl>
                                          <p:spTgt spid="17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7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9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77" grpId="0"/>
      <p:bldP spid="176180" grpId="0"/>
      <p:bldP spid="176181" grpId="0" animBg="1"/>
      <p:bldP spid="38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00" y="1844824"/>
            <a:ext cx="2592288" cy="25922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67788" y="3769876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>
                <a:solidFill>
                  <a:srgbClr val="0C406D"/>
                </a:solidFill>
                <a:latin typeface="Arial" charset="0"/>
                <a:ea typeface="Arial" charset="0"/>
                <a:cs typeface="Arial" charset="0"/>
              </a:rPr>
              <a:t>T: +44 (0)1793 785810</a:t>
            </a:r>
            <a:endParaRPr lang="en-US" sz="2800" b="1">
              <a:solidFill>
                <a:srgbClr val="0C406D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7787" y="2863148"/>
            <a:ext cx="4780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>
                <a:solidFill>
                  <a:srgbClr val="0C406D"/>
                </a:solidFill>
                <a:latin typeface="Arial" charset="0"/>
                <a:ea typeface="Arial" charset="0"/>
                <a:cs typeface="Arial" charset="0"/>
              </a:rPr>
              <a:t>www.cranfield.ac.uk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2F444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en-US" sz="1350" kern="0">
              <a:solidFill>
                <a:srgbClr val="2F444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6414384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Defence</a:t>
            </a: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Academy of the United Kingdom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2240" y="6435672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© Crown</a:t>
            </a:r>
            <a:r>
              <a:rPr lang="en-US" sz="1100" baseline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baseline="0" smtClean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Copyright 2018</a:t>
            </a:r>
            <a:endParaRPr lang="en-US" sz="1100" dirty="0">
              <a:solidFill>
                <a:prstClr val="white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87261"/>
      </p:ext>
    </p:extLst>
  </p:cSld>
  <p:clrMapOvr>
    <a:masterClrMapping/>
  </p:clrMapOvr>
  <p:transition xmlns:p14="http://schemas.microsoft.com/office/powerpoint/2010/main" spd="slow">
    <p:zoom dir="in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9342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4E7A179-91CA-4051-AEBB-311A23DE238E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76200"/>
            <a:ext cx="7543800" cy="990600"/>
          </a:xfrm>
        </p:spPr>
        <p:txBody>
          <a:bodyPr/>
          <a:lstStyle/>
          <a:p>
            <a:pPr algn="ctr" eaLnBrk="1" hangingPunct="1"/>
            <a:r>
              <a:rPr lang="en-US" altLang="en-US" sz="3600" b="1" dirty="0" smtClean="0">
                <a:ea typeface="ＭＳ Ｐゴシック" charset="-128"/>
              </a:rPr>
              <a:t>Presentation outline</a:t>
            </a:r>
            <a:endParaRPr lang="en-US" altLang="en-US" sz="3600" b="1" dirty="0" smtClean="0">
              <a:latin typeface="Bangle" pitchFamily="2" charset="0"/>
              <a:ea typeface="ＭＳ Ｐゴシック" charset="-128"/>
            </a:endParaRP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027363" y="2076450"/>
            <a:ext cx="5275262" cy="722313"/>
            <a:chOff x="2097" y="1415"/>
            <a:chExt cx="3028" cy="455"/>
          </a:xfrm>
        </p:grpSpPr>
        <p:sp>
          <p:nvSpPr>
            <p:cNvPr id="4116" name="AutoShape 40"/>
            <p:cNvSpPr>
              <a:spLocks noChangeArrowheads="1"/>
            </p:cNvSpPr>
            <p:nvPr/>
          </p:nvSpPr>
          <p:spPr bwMode="auto">
            <a:xfrm>
              <a:off x="2097" y="1415"/>
              <a:ext cx="3028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D4D4D"/>
                </a:gs>
                <a:gs pos="100000">
                  <a:srgbClr val="000000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/>
              </a:r>
              <a:br>
                <a:rPr lang="en-US" altLang="en-US" sz="1800" b="1"/>
              </a:br>
              <a:r>
                <a:rPr lang="en-US" altLang="en-US" sz="1800" b="1"/>
                <a:t/>
              </a:r>
              <a:br>
                <a:rPr lang="en-US" altLang="en-US" sz="1800" b="1"/>
              </a:br>
              <a:r>
                <a:rPr lang="en-US" altLang="en-US" sz="1800" b="1"/>
                <a:t> </a:t>
              </a:r>
              <a:endParaRPr lang="en-US" altLang="en-US" sz="2800">
                <a:solidFill>
                  <a:srgbClr val="FFFFFF"/>
                </a:solidFill>
              </a:endParaRPr>
            </a:p>
          </p:txBody>
        </p:sp>
        <p:sp>
          <p:nvSpPr>
            <p:cNvPr id="4117" name="Text Box 41"/>
            <p:cNvSpPr txBox="1">
              <a:spLocks noChangeArrowheads="1"/>
            </p:cNvSpPr>
            <p:nvPr/>
          </p:nvSpPr>
          <p:spPr bwMode="auto">
            <a:xfrm>
              <a:off x="2477" y="1516"/>
              <a:ext cx="209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FFFFFF"/>
                  </a:solidFill>
                </a:rPr>
                <a:t>C</a:t>
              </a:r>
              <a:r>
                <a:rPr lang="en-US" altLang="en-US" sz="2000" b="1" dirty="0" smtClean="0">
                  <a:solidFill>
                    <a:srgbClr val="FFFFFF"/>
                  </a:solidFill>
                </a:rPr>
                <a:t>hallenge of cost escalation</a:t>
              </a:r>
              <a:endParaRPr lang="en-US" altLang="en-US" sz="20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3027363" y="2921000"/>
            <a:ext cx="5281612" cy="722313"/>
            <a:chOff x="2097" y="1947"/>
            <a:chExt cx="3280" cy="455"/>
          </a:xfrm>
        </p:grpSpPr>
        <p:sp>
          <p:nvSpPr>
            <p:cNvPr id="4114" name="AutoShape 43"/>
            <p:cNvSpPr>
              <a:spLocks noChangeArrowheads="1"/>
            </p:cNvSpPr>
            <p:nvPr/>
          </p:nvSpPr>
          <p:spPr bwMode="auto">
            <a:xfrm>
              <a:off x="2097" y="1947"/>
              <a:ext cx="3280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D4D4D"/>
                </a:gs>
                <a:gs pos="100000">
                  <a:srgbClr val="000000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/>
              </a:r>
              <a:br>
                <a:rPr lang="en-US" altLang="en-US" sz="1800" b="1"/>
              </a:br>
              <a:r>
                <a:rPr lang="en-US" altLang="en-US" sz="1800" b="1"/>
                <a:t/>
              </a:r>
              <a:br>
                <a:rPr lang="en-US" altLang="en-US" sz="1800" b="1"/>
              </a:br>
              <a:r>
                <a:rPr lang="en-US" altLang="en-US" sz="1800" b="1"/>
                <a:t> </a:t>
              </a:r>
              <a:endParaRPr lang="en-US" altLang="en-US" sz="2800">
                <a:solidFill>
                  <a:srgbClr val="FFFFFF"/>
                </a:solidFill>
              </a:endParaRPr>
            </a:p>
          </p:txBody>
        </p:sp>
        <p:sp>
          <p:nvSpPr>
            <p:cNvPr id="4115" name="Text Box 44"/>
            <p:cNvSpPr txBox="1">
              <a:spLocks noChangeArrowheads="1"/>
            </p:cNvSpPr>
            <p:nvPr/>
          </p:nvSpPr>
          <p:spPr bwMode="auto">
            <a:xfrm>
              <a:off x="2793" y="2041"/>
              <a:ext cx="20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 smtClean="0">
                  <a:solidFill>
                    <a:srgbClr val="FFFFFF"/>
                  </a:solidFill>
                </a:rPr>
                <a:t>  </a:t>
              </a:r>
              <a:endParaRPr lang="en-US" altLang="en-US" sz="20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3027363" y="3765550"/>
            <a:ext cx="5318125" cy="722313"/>
            <a:chOff x="2097" y="2479"/>
            <a:chExt cx="3280" cy="455"/>
          </a:xfrm>
        </p:grpSpPr>
        <p:sp>
          <p:nvSpPr>
            <p:cNvPr id="4112" name="AutoShape 46"/>
            <p:cNvSpPr>
              <a:spLocks noChangeArrowheads="1"/>
            </p:cNvSpPr>
            <p:nvPr/>
          </p:nvSpPr>
          <p:spPr bwMode="auto">
            <a:xfrm>
              <a:off x="2097" y="2479"/>
              <a:ext cx="3280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D4D4D"/>
                </a:gs>
                <a:gs pos="100000">
                  <a:srgbClr val="000000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/>
              </a:r>
              <a:br>
                <a:rPr lang="en-US" altLang="en-US" sz="1800" b="1"/>
              </a:br>
              <a:endParaRPr lang="en-US" altLang="en-US" sz="2800">
                <a:solidFill>
                  <a:srgbClr val="FFFFFF"/>
                </a:solidFill>
              </a:endParaRPr>
            </a:p>
          </p:txBody>
        </p:sp>
        <p:sp>
          <p:nvSpPr>
            <p:cNvPr id="4113" name="Text Box 47"/>
            <p:cNvSpPr txBox="1">
              <a:spLocks noChangeArrowheads="1"/>
            </p:cNvSpPr>
            <p:nvPr/>
          </p:nvSpPr>
          <p:spPr bwMode="auto">
            <a:xfrm>
              <a:off x="2772" y="2580"/>
              <a:ext cx="231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FFFFFF"/>
                  </a:solidFill>
                </a:rPr>
                <a:t>H</a:t>
              </a:r>
              <a:r>
                <a:rPr lang="en-US" altLang="en-US" sz="2000" b="1" dirty="0" smtClean="0">
                  <a:solidFill>
                    <a:srgbClr val="FFFFFF"/>
                  </a:solidFill>
                </a:rPr>
                <a:t>oly grail: ‘smart’ acquisition</a:t>
              </a:r>
              <a:endParaRPr lang="en-US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057301" y="4638680"/>
            <a:ext cx="5332415" cy="800101"/>
            <a:chOff x="2114" y="3029"/>
            <a:chExt cx="3028" cy="504"/>
          </a:xfrm>
        </p:grpSpPr>
        <p:sp>
          <p:nvSpPr>
            <p:cNvPr id="4110" name="AutoShape 49"/>
            <p:cNvSpPr>
              <a:spLocks noChangeArrowheads="1"/>
            </p:cNvSpPr>
            <p:nvPr/>
          </p:nvSpPr>
          <p:spPr bwMode="auto">
            <a:xfrm>
              <a:off x="2114" y="3029"/>
              <a:ext cx="3028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4D4D4D"/>
                </a:gs>
                <a:gs pos="100000">
                  <a:srgbClr val="000000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/>
              </a:r>
              <a:br>
                <a:rPr lang="en-US" altLang="en-US" sz="1800" b="1"/>
              </a:br>
              <a:r>
                <a:rPr lang="en-US" altLang="en-US" sz="1800" b="1"/>
                <a:t/>
              </a:r>
              <a:br>
                <a:rPr lang="en-US" altLang="en-US" sz="1800" b="1"/>
              </a:br>
              <a:r>
                <a:rPr lang="en-US" altLang="en-US" sz="1800" b="1"/>
                <a:t> </a:t>
              </a:r>
              <a:endParaRPr lang="en-US" altLang="en-US" sz="2800">
                <a:solidFill>
                  <a:srgbClr val="FFFFFF"/>
                </a:solidFill>
              </a:endParaRPr>
            </a:p>
          </p:txBody>
        </p:sp>
        <p:sp>
          <p:nvSpPr>
            <p:cNvPr id="4111" name="Text Box 50"/>
            <p:cNvSpPr txBox="1">
              <a:spLocks noChangeArrowheads="1"/>
            </p:cNvSpPr>
            <p:nvPr/>
          </p:nvSpPr>
          <p:spPr bwMode="auto">
            <a:xfrm>
              <a:off x="2582" y="3106"/>
              <a:ext cx="2508" cy="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 smtClean="0">
                  <a:solidFill>
                    <a:srgbClr val="FFFFFF"/>
                  </a:solidFill>
                </a:rPr>
                <a:t>Addressing acquisition challenges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" name="Group 51"/>
          <p:cNvGrpSpPr>
            <a:grpSpLocks noChangeAspect="1"/>
          </p:cNvGrpSpPr>
          <p:nvPr/>
        </p:nvGrpSpPr>
        <p:grpSpPr bwMode="auto">
          <a:xfrm>
            <a:off x="1958975" y="2601913"/>
            <a:ext cx="2084388" cy="2159000"/>
            <a:chOff x="1112" y="1410"/>
            <a:chExt cx="1640" cy="1699"/>
          </a:xfrm>
        </p:grpSpPr>
        <p:sp>
          <p:nvSpPr>
            <p:cNvPr id="4108" name="Oval 52"/>
            <p:cNvSpPr>
              <a:spLocks noChangeAspect="1" noChangeArrowheads="1"/>
            </p:cNvSpPr>
            <p:nvPr/>
          </p:nvSpPr>
          <p:spPr bwMode="auto">
            <a:xfrm>
              <a:off x="1112" y="1469"/>
              <a:ext cx="1640" cy="1640"/>
            </a:xfrm>
            <a:prstGeom prst="ellipse">
              <a:avLst/>
            </a:prstGeom>
            <a:gradFill rotWithShape="1">
              <a:gsLst>
                <a:gs pos="0">
                  <a:srgbClr val="294659"/>
                </a:gs>
                <a:gs pos="100000">
                  <a:schemeClr val="tx1"/>
                </a:gs>
              </a:gsLst>
              <a:lin ang="5400000" scaled="1"/>
            </a:gradFill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Structure</a:t>
              </a:r>
            </a:p>
          </p:txBody>
        </p:sp>
        <p:sp>
          <p:nvSpPr>
            <p:cNvPr id="4109" name="Oval 53"/>
            <p:cNvSpPr>
              <a:spLocks noChangeAspect="1" noChangeArrowheads="1"/>
            </p:cNvSpPr>
            <p:nvPr/>
          </p:nvSpPr>
          <p:spPr bwMode="auto">
            <a:xfrm>
              <a:off x="1380" y="1410"/>
              <a:ext cx="1093" cy="51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976438" y="5595938"/>
            <a:ext cx="6535737" cy="215900"/>
            <a:chOff x="1289" y="3632"/>
            <a:chExt cx="4117" cy="136"/>
          </a:xfrm>
        </p:grpSpPr>
        <p:sp>
          <p:nvSpPr>
            <p:cNvPr id="4106" name="Oval 55"/>
            <p:cNvSpPr>
              <a:spLocks noChangeArrowheads="1"/>
            </p:cNvSpPr>
            <p:nvPr/>
          </p:nvSpPr>
          <p:spPr bwMode="auto">
            <a:xfrm>
              <a:off x="2196" y="3635"/>
              <a:ext cx="3210" cy="116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4107" name="Oval 56"/>
            <p:cNvSpPr>
              <a:spLocks noChangeArrowheads="1"/>
            </p:cNvSpPr>
            <p:nvPr/>
          </p:nvSpPr>
          <p:spPr bwMode="auto">
            <a:xfrm>
              <a:off x="1289" y="3632"/>
              <a:ext cx="1294" cy="136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50998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8" name="Rectangle 7"/>
          <p:cNvSpPr/>
          <p:nvPr/>
        </p:nvSpPr>
        <p:spPr>
          <a:xfrm>
            <a:off x="4043363" y="3118866"/>
            <a:ext cx="42739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FFFFFF"/>
                </a:solidFill>
              </a:rPr>
              <a:t>Appropriate procurement options</a:t>
            </a:r>
          </a:p>
        </p:txBody>
      </p:sp>
    </p:spTree>
    <p:extLst>
      <p:ext uri="{BB962C8B-B14F-4D97-AF65-F5344CB8AC3E}">
        <p14:creationId xmlns:p14="http://schemas.microsoft.com/office/powerpoint/2010/main" val="3974506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 idx="4294967295"/>
          </p:nvPr>
        </p:nvSpPr>
        <p:spPr>
          <a:xfrm>
            <a:off x="1295400" y="76200"/>
            <a:ext cx="7543800" cy="990600"/>
          </a:xfrm>
        </p:spPr>
        <p:txBody>
          <a:bodyPr/>
          <a:lstStyle/>
          <a:p>
            <a:pPr algn="ctr"/>
            <a:r>
              <a:rPr lang="en-GB" altLang="en-US" sz="3200" b="1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295400" y="1295400"/>
            <a:ext cx="7543800" cy="4953000"/>
          </a:xfrm>
        </p:spPr>
        <p:txBody>
          <a:bodyPr/>
          <a:lstStyle/>
          <a:p>
            <a:r>
              <a:rPr lang="en-GB" sz="2800" dirty="0" smtClean="0"/>
              <a:t>Disciplinary home of defence acquisition: defence economics</a:t>
            </a:r>
          </a:p>
          <a:p>
            <a:endParaRPr lang="en-GB" sz="2800" dirty="0"/>
          </a:p>
          <a:p>
            <a:r>
              <a:rPr lang="en-GB" sz="2800" dirty="0" smtClean="0"/>
              <a:t>Calibrating defence and economics 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Strategic implications of acquisition policy: sovereignty and national security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Wider economic considerations: affordability</a:t>
            </a:r>
          </a:p>
          <a:p>
            <a:endParaRPr lang="en-GB" sz="2800" dirty="0"/>
          </a:p>
          <a:p>
            <a:endParaRPr lang="en-GB" sz="2800" dirty="0"/>
          </a:p>
        </p:txBody>
      </p:sp>
      <p:sp>
        <p:nvSpPr>
          <p:cNvPr id="19460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9342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6E15B21-EE16-4E05-B4C2-23BD9EABF0BA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78135" y="3616103"/>
            <a:ext cx="76914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71871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58247" y="202019"/>
            <a:ext cx="7772400" cy="1362075"/>
          </a:xfrm>
        </p:spPr>
        <p:txBody>
          <a:bodyPr/>
          <a:lstStyle/>
          <a:p>
            <a:r>
              <a:rPr lang="en-GB" sz="2000" dirty="0" smtClean="0"/>
              <a:t>Defence </a:t>
            </a:r>
            <a:r>
              <a:rPr lang="en-GB" sz="2000" b="1" dirty="0" smtClean="0"/>
              <a:t>Economics at the heart of the 21</a:t>
            </a:r>
            <a:r>
              <a:rPr lang="en-GB" sz="2000" b="1" baseline="30000" dirty="0" smtClean="0"/>
              <a:t>st</a:t>
            </a:r>
            <a:r>
              <a:rPr lang="en-GB" sz="2000" b="1" dirty="0" smtClean="0"/>
              <a:t> </a:t>
            </a:r>
            <a:r>
              <a:rPr lang="en-GB" sz="2000" b="1" dirty="0"/>
              <a:t>Century Revolution in Military </a:t>
            </a:r>
            <a:r>
              <a:rPr lang="en-GB" sz="2000" b="1" dirty="0" smtClean="0"/>
              <a:t>Affairs (RMA)</a:t>
            </a:r>
            <a:r>
              <a:rPr lang="en-GB" sz="2000" b="1" dirty="0"/>
              <a:t/>
            </a:r>
            <a:br>
              <a:rPr lang="en-GB" sz="2000" b="1" dirty="0"/>
            </a:br>
            <a:endParaRPr lang="en-GB" sz="2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934200" y="6400800"/>
            <a:ext cx="1905000" cy="457200"/>
          </a:xfrm>
        </p:spPr>
        <p:txBody>
          <a:bodyPr/>
          <a:lstStyle/>
          <a:p>
            <a:pPr>
              <a:defRPr/>
            </a:pPr>
            <a:fld id="{7DD63BB4-7269-4860-9E19-29569D278F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2" descr="http://www.seanmmaloney.com/images/air/MB-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2952750" y="2881423"/>
            <a:ext cx="6191250" cy="3976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3"/>
          <p:cNvSpPr txBox="1">
            <a:spLocks noGrp="1" noChangeArrowheads="1"/>
          </p:cNvSpPr>
          <p:nvPr>
            <p:ph type="body" idx="4294967295"/>
          </p:nvPr>
        </p:nvSpPr>
        <p:spPr bwMode="auto">
          <a:xfrm>
            <a:off x="1013610" y="310987"/>
            <a:ext cx="4040925" cy="244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eaLnBrk="1" hangingPunct="1">
              <a:buNone/>
            </a:pPr>
            <a:endParaRPr lang="en-GB" dirty="0"/>
          </a:p>
          <a:p>
            <a:pPr marL="457200" indent="-180000" eaLnBrk="1" hangingPunct="1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457200" indent="-180000" eaLnBrk="1" hangingPunct="1">
              <a:buFont typeface="Arial" panose="020B0604020202020204" pitchFamily="34" charset="0"/>
              <a:buChar char="•"/>
            </a:pPr>
            <a:r>
              <a:rPr lang="en-GB" sz="2000" dirty="0" smtClean="0"/>
              <a:t>Defence Technology</a:t>
            </a:r>
          </a:p>
          <a:p>
            <a:pPr marL="457200" indent="-180000" eaLnBrk="1" hangingPunct="1">
              <a:buFont typeface="Arial" panose="020B0604020202020204" pitchFamily="34" charset="0"/>
              <a:buChar char="•"/>
            </a:pPr>
            <a:r>
              <a:rPr lang="en-GB" sz="2000" dirty="0" smtClean="0"/>
              <a:t>Technology Management </a:t>
            </a:r>
            <a:endParaRPr lang="en-GB" sz="2000" dirty="0" smtClean="0"/>
          </a:p>
          <a:p>
            <a:pPr marL="457200" indent="-180000" eaLnBrk="1" hangingPunct="1">
              <a:buFont typeface="Arial" panose="020B0604020202020204" pitchFamily="34" charset="0"/>
              <a:buChar char="•"/>
            </a:pPr>
            <a:r>
              <a:rPr lang="en-GB" sz="2000" dirty="0" smtClean="0"/>
              <a:t>Affordability </a:t>
            </a:r>
            <a:r>
              <a:rPr lang="en-GB" sz="2000" dirty="0" smtClean="0"/>
              <a:t>through </a:t>
            </a:r>
            <a:r>
              <a:rPr lang="en-GB" sz="2000" dirty="0" smtClean="0"/>
              <a:t>Defence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7153" y="1796901"/>
            <a:ext cx="2727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Cost Effectiveness</a:t>
            </a:r>
            <a:endParaRPr lang="en-GB" sz="2400" dirty="0"/>
          </a:p>
        </p:txBody>
      </p:sp>
      <p:sp>
        <p:nvSpPr>
          <p:cNvPr id="6" name="Right Brace 5"/>
          <p:cNvSpPr/>
          <p:nvPr/>
        </p:nvSpPr>
        <p:spPr>
          <a:xfrm>
            <a:off x="5178055" y="1682174"/>
            <a:ext cx="297712" cy="691118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846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1295400" y="76200"/>
            <a:ext cx="7543800" cy="990600"/>
          </a:xfrm>
        </p:spPr>
        <p:txBody>
          <a:bodyPr/>
          <a:lstStyle/>
          <a:p>
            <a:r>
              <a:rPr lang="en-GB" altLang="en-US" sz="3600" b="1" dirty="0" smtClean="0">
                <a:ea typeface="ＭＳ Ｐゴシック" charset="-128"/>
              </a:rPr>
              <a:t>           Defining the RMA</a:t>
            </a:r>
          </a:p>
        </p:txBody>
      </p:sp>
      <p:sp>
        <p:nvSpPr>
          <p:cNvPr id="1945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9342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B81BFC0-A0E4-40FA-B22B-DA1989F6066D}" type="slidenum">
              <a:rPr lang="en-US" altLang="en-US" sz="1400" smtClean="0">
                <a:cs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>
              <a:cs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284663" y="2749550"/>
            <a:ext cx="2432050" cy="2352675"/>
            <a:chOff x="2573" y="1516"/>
            <a:chExt cx="1651" cy="1672"/>
          </a:xfrm>
        </p:grpSpPr>
        <p:sp>
          <p:nvSpPr>
            <p:cNvPr id="19488" name="Oval 3"/>
            <p:cNvSpPr>
              <a:spLocks noChangeArrowheads="1"/>
            </p:cNvSpPr>
            <p:nvPr/>
          </p:nvSpPr>
          <p:spPr bwMode="auto">
            <a:xfrm>
              <a:off x="2573" y="1516"/>
              <a:ext cx="1651" cy="1672"/>
            </a:xfrm>
            <a:prstGeom prst="ellipse">
              <a:avLst/>
            </a:prstGeom>
            <a:solidFill>
              <a:srgbClr val="FF9C85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3085" y="2045"/>
              <a:ext cx="1060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n-GB" sz="200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Technology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555875" y="2822575"/>
            <a:ext cx="2408238" cy="2298700"/>
            <a:chOff x="1521" y="1528"/>
            <a:chExt cx="1651" cy="1672"/>
          </a:xfrm>
        </p:grpSpPr>
        <p:sp>
          <p:nvSpPr>
            <p:cNvPr id="19486" name="Oval 6"/>
            <p:cNvSpPr>
              <a:spLocks noChangeArrowheads="1"/>
            </p:cNvSpPr>
            <p:nvPr/>
          </p:nvSpPr>
          <p:spPr bwMode="auto">
            <a:xfrm>
              <a:off x="1521" y="1528"/>
              <a:ext cx="1651" cy="1672"/>
            </a:xfrm>
            <a:prstGeom prst="ellipse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548" y="2040"/>
              <a:ext cx="106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n-GB" sz="200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Defence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348038" y="3830638"/>
            <a:ext cx="2620962" cy="2368550"/>
            <a:chOff x="4109" y="618"/>
            <a:chExt cx="1651" cy="1492"/>
          </a:xfrm>
        </p:grpSpPr>
        <p:sp>
          <p:nvSpPr>
            <p:cNvPr id="19484" name="Oval 9"/>
            <p:cNvSpPr>
              <a:spLocks noChangeArrowheads="1"/>
            </p:cNvSpPr>
            <p:nvPr/>
          </p:nvSpPr>
          <p:spPr bwMode="auto">
            <a:xfrm>
              <a:off x="4109" y="618"/>
              <a:ext cx="1651" cy="1492"/>
            </a:xfrm>
            <a:prstGeom prst="ellipse">
              <a:avLst/>
            </a:prstGeom>
            <a:solidFill>
              <a:srgbClr val="F0FFD1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4377" y="1525"/>
              <a:ext cx="111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n-GB" sz="200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Management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140200" y="3830638"/>
            <a:ext cx="1079500" cy="912812"/>
            <a:chOff x="4876" y="1979"/>
            <a:chExt cx="680" cy="575"/>
          </a:xfrm>
        </p:grpSpPr>
        <p:grpSp>
          <p:nvGrpSpPr>
            <p:cNvPr id="19473" name="Group 12"/>
            <p:cNvGrpSpPr>
              <a:grpSpLocks/>
            </p:cNvGrpSpPr>
            <p:nvPr/>
          </p:nvGrpSpPr>
          <p:grpSpPr bwMode="auto">
            <a:xfrm>
              <a:off x="4967" y="1979"/>
              <a:ext cx="517" cy="575"/>
              <a:chOff x="2566" y="2392"/>
              <a:chExt cx="560" cy="575"/>
            </a:xfrm>
          </p:grpSpPr>
          <p:sp>
            <p:nvSpPr>
              <p:cNvPr id="19475" name="Line 13"/>
              <p:cNvSpPr>
                <a:spLocks noChangeShapeType="1"/>
              </p:cNvSpPr>
              <p:nvPr/>
            </p:nvSpPr>
            <p:spPr bwMode="auto">
              <a:xfrm flipH="1">
                <a:off x="2660" y="2406"/>
                <a:ext cx="288" cy="361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76" name="Line 14"/>
              <p:cNvSpPr>
                <a:spLocks noChangeShapeType="1"/>
              </p:cNvSpPr>
              <p:nvPr/>
            </p:nvSpPr>
            <p:spPr bwMode="auto">
              <a:xfrm flipH="1">
                <a:off x="2566" y="2410"/>
                <a:ext cx="96" cy="112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77" name="Line 15"/>
              <p:cNvSpPr>
                <a:spLocks noChangeShapeType="1"/>
              </p:cNvSpPr>
              <p:nvPr/>
            </p:nvSpPr>
            <p:spPr bwMode="auto">
              <a:xfrm flipH="1">
                <a:off x="2582" y="2401"/>
                <a:ext cx="166" cy="195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78" name="Line 16"/>
              <p:cNvSpPr>
                <a:spLocks noChangeShapeType="1"/>
              </p:cNvSpPr>
              <p:nvPr/>
            </p:nvSpPr>
            <p:spPr bwMode="auto">
              <a:xfrm flipH="1">
                <a:off x="2607" y="2399"/>
                <a:ext cx="212" cy="259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79" name="Line 17"/>
              <p:cNvSpPr>
                <a:spLocks noChangeShapeType="1"/>
              </p:cNvSpPr>
              <p:nvPr/>
            </p:nvSpPr>
            <p:spPr bwMode="auto">
              <a:xfrm flipH="1">
                <a:off x="2624" y="2392"/>
                <a:ext cx="261" cy="317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80" name="Line 18"/>
              <p:cNvSpPr>
                <a:spLocks noChangeShapeType="1"/>
              </p:cNvSpPr>
              <p:nvPr/>
            </p:nvSpPr>
            <p:spPr bwMode="auto">
              <a:xfrm flipH="1">
                <a:off x="2700" y="2413"/>
                <a:ext cx="314" cy="41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81" name="Line 19"/>
              <p:cNvSpPr>
                <a:spLocks noChangeShapeType="1"/>
              </p:cNvSpPr>
              <p:nvPr/>
            </p:nvSpPr>
            <p:spPr bwMode="auto">
              <a:xfrm flipH="1">
                <a:off x="2741" y="2423"/>
                <a:ext cx="333" cy="44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82" name="Line 20"/>
              <p:cNvSpPr>
                <a:spLocks noChangeShapeType="1"/>
              </p:cNvSpPr>
              <p:nvPr/>
            </p:nvSpPr>
            <p:spPr bwMode="auto">
              <a:xfrm flipH="1">
                <a:off x="2783" y="2458"/>
                <a:ext cx="343" cy="458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9483" name="Line 21"/>
              <p:cNvSpPr>
                <a:spLocks noChangeShapeType="1"/>
              </p:cNvSpPr>
              <p:nvPr/>
            </p:nvSpPr>
            <p:spPr bwMode="auto">
              <a:xfrm flipH="1">
                <a:off x="2825" y="2599"/>
                <a:ext cx="266" cy="368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GB"/>
              </a:p>
            </p:txBody>
          </p:sp>
        </p:grp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4876" y="2024"/>
              <a:ext cx="68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GB" sz="2400" b="1">
                  <a:ea typeface="+mn-ea"/>
                  <a:cs typeface="Arial" pitchFamily="34" charset="0"/>
                </a:rPr>
                <a:t>RMA</a:t>
              </a:r>
              <a:endParaRPr lang="en-GB" sz="2000" b="1">
                <a:ea typeface="+mn-ea"/>
                <a:cs typeface="Arial" pitchFamily="34" charset="0"/>
              </a:endParaRPr>
            </a:p>
          </p:txBody>
        </p:sp>
      </p:grpSp>
      <p:sp>
        <p:nvSpPr>
          <p:cNvPr id="26" name="Line 23"/>
          <p:cNvSpPr>
            <a:spLocks noChangeShapeType="1"/>
          </p:cNvSpPr>
          <p:nvPr/>
        </p:nvSpPr>
        <p:spPr bwMode="auto">
          <a:xfrm flipH="1">
            <a:off x="4572000" y="2462213"/>
            <a:ext cx="0" cy="9366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2987675" y="1166813"/>
            <a:ext cx="3671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GB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Defence Technology</a:t>
            </a:r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 flipH="1" flipV="1">
            <a:off x="5435600" y="4622800"/>
            <a:ext cx="720725" cy="3603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6138863" y="4913313"/>
            <a:ext cx="300513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GB" sz="1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Technology Management</a:t>
            </a:r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V="1">
            <a:off x="3203575" y="4694238"/>
            <a:ext cx="550863" cy="42068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901700" y="4808538"/>
            <a:ext cx="2747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>
              <a:lnSpc>
                <a:spcPct val="75000"/>
              </a:lnSpc>
              <a:spcBef>
                <a:spcPct val="35000"/>
              </a:spcBef>
              <a:defRPr/>
            </a:pPr>
            <a:r>
              <a:rPr lang="en-GB" sz="1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Defence Management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411413" y="1525588"/>
            <a:ext cx="45720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GB" altLang="en-US" sz="1800" b="1"/>
              <a:t>Transformational warfare: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/>
              <a:t>                  -  Coalition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/>
              <a:t>                  -  Capability - focus</a:t>
            </a: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6588125" y="5341938"/>
            <a:ext cx="21955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GB" altLang="en-US" sz="1800" b="1"/>
              <a:t>DIS</a:t>
            </a:r>
          </a:p>
          <a:p>
            <a:pPr algn="ctr" eaLnBrk="1" hangingPunct="1">
              <a:spcBef>
                <a:spcPct val="0"/>
              </a:spcBef>
            </a:pPr>
            <a:r>
              <a:rPr lang="en-GB" altLang="en-US" sz="1800" b="1"/>
              <a:t>Offset</a:t>
            </a:r>
          </a:p>
          <a:p>
            <a:pPr algn="ctr" eaLnBrk="1" hangingPunct="1">
              <a:spcBef>
                <a:spcPct val="0"/>
              </a:spcBef>
            </a:pPr>
            <a:r>
              <a:rPr lang="en-GB" altLang="en-US" sz="1800" b="1"/>
              <a:t>CMI</a:t>
            </a: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1476375" y="4943475"/>
            <a:ext cx="20161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 b="1"/>
              <a:t>VFM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b="1"/>
              <a:t>Economy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b="1"/>
              <a:t>Efficiency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b="1"/>
              <a:t>Effectiveness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b="1"/>
              <a:t>RBA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 b="1"/>
              <a:t>RMA</a:t>
            </a:r>
          </a:p>
        </p:txBody>
      </p:sp>
    </p:spTree>
    <p:extLst>
      <p:ext uri="{BB962C8B-B14F-4D97-AF65-F5344CB8AC3E}">
        <p14:creationId xmlns:p14="http://schemas.microsoft.com/office/powerpoint/2010/main" val="1536667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 animBg="1"/>
      <p:bldP spid="29" grpId="0"/>
      <p:bldP spid="30" grpId="0" animBg="1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>
          <a:xfrm>
            <a:off x="1295400" y="76200"/>
            <a:ext cx="7543800" cy="990600"/>
          </a:xfrm>
        </p:spPr>
        <p:txBody>
          <a:bodyPr/>
          <a:lstStyle/>
          <a:p>
            <a:pPr algn="ctr"/>
            <a:r>
              <a:rPr lang="en-GB" altLang="en-US" sz="3200" b="1" dirty="0">
                <a:ea typeface="ＭＳ Ｐゴシック" pitchFamily="34" charset="-128"/>
              </a:rPr>
              <a:t>D</a:t>
            </a:r>
            <a:r>
              <a:rPr lang="en-GB" altLang="en-US" sz="3200" b="1" dirty="0" smtClean="0">
                <a:ea typeface="ＭＳ Ｐゴシック" pitchFamily="34" charset="-128"/>
              </a:rPr>
              <a:t>efence Acquisition Options</a:t>
            </a:r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9342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1351A1C-B5D8-466E-BFCA-B5C6F0395B6C}" type="slidenum">
              <a:rPr lang="en-US" altLang="en-US" sz="1400" smtClean="0">
                <a:solidFill>
                  <a:srgbClr val="898989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>
              <a:solidFill>
                <a:srgbClr val="898989"/>
              </a:solidFill>
              <a:cs typeface="Arial" pitchFamily="34" charset="0"/>
            </a:endParaRPr>
          </a:p>
        </p:txBody>
      </p:sp>
      <p:grpSp>
        <p:nvGrpSpPr>
          <p:cNvPr id="24580" name="Group 3"/>
          <p:cNvGrpSpPr>
            <a:grpSpLocks/>
          </p:cNvGrpSpPr>
          <p:nvPr/>
        </p:nvGrpSpPr>
        <p:grpSpPr bwMode="auto">
          <a:xfrm>
            <a:off x="250825" y="1554163"/>
            <a:ext cx="2039938" cy="2514600"/>
            <a:chOff x="408" y="1344"/>
            <a:chExt cx="1392" cy="1584"/>
          </a:xfrm>
        </p:grpSpPr>
        <p:sp>
          <p:nvSpPr>
            <p:cNvPr id="24596" name="Rectangle 4"/>
            <p:cNvSpPr>
              <a:spLocks noChangeArrowheads="1"/>
            </p:cNvSpPr>
            <p:nvPr/>
          </p:nvSpPr>
          <p:spPr bwMode="auto">
            <a:xfrm>
              <a:off x="456" y="1344"/>
              <a:ext cx="1296" cy="1584"/>
            </a:xfrm>
            <a:prstGeom prst="rect">
              <a:avLst/>
            </a:prstGeom>
            <a:solidFill>
              <a:srgbClr val="FF0066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66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>
                <a:cs typeface="Arial" pitchFamily="34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08" y="1440"/>
              <a:ext cx="1392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GB" altLang="en-GB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SELF-SUFFICIENCY</a:t>
              </a:r>
            </a:p>
            <a:p>
              <a:pPr algn="ctr" eaLnBrk="0" hangingPunct="0">
                <a:defRPr/>
              </a:pPr>
              <a:endParaRPr lang="en-GB" altLang="en-GB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 eaLnBrk="0" hangingPunct="0">
                <a:defRPr/>
              </a:pPr>
              <a:r>
                <a:rPr lang="en-GB" altLang="en-GB" sz="12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Indigenous</a:t>
              </a:r>
            </a:p>
            <a:p>
              <a:pPr algn="ctr" eaLnBrk="0" hangingPunct="0">
                <a:defRPr/>
              </a:pPr>
              <a:r>
                <a:rPr lang="en-GB" altLang="en-GB" sz="12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Research</a:t>
              </a:r>
              <a:r>
                <a:rPr lang="en-GB" altLang="en-GB" sz="12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,</a:t>
              </a:r>
              <a:endPara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 eaLnBrk="0" hangingPunct="0">
                <a:defRPr/>
              </a:pPr>
              <a:r>
                <a:rPr lang="en-GB" altLang="en-GB" sz="12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Development &amp;</a:t>
              </a:r>
              <a:endPara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 eaLnBrk="0" hangingPunct="0">
                <a:defRPr/>
              </a:pPr>
              <a:r>
                <a:rPr lang="en-GB" altLang="en-GB" sz="12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Production</a:t>
              </a:r>
            </a:p>
            <a:p>
              <a:pPr algn="ctr" eaLnBrk="0" hangingPunct="0">
                <a:defRPr/>
              </a:pPr>
              <a:endPara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 eaLnBrk="0" hangingPunct="0">
                <a:defRPr/>
              </a:pPr>
              <a:r>
                <a:rPr lang="en-GB" altLang="en-GB" sz="12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GB" altLang="en-GB" sz="11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r>
                <a:rPr lang="en-GB" altLang="en-GB" sz="12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v S3</a:t>
              </a:r>
              <a:endParaRPr lang="en-GB" altLang="en-GB" sz="1200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2432050" y="1554163"/>
            <a:ext cx="1898650" cy="2514600"/>
          </a:xfrm>
          <a:prstGeom prst="rect">
            <a:avLst/>
          </a:prstGeom>
          <a:solidFill>
            <a:srgbClr val="FF66CC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CC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60612" y="1706563"/>
            <a:ext cx="203993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altLang="en-GB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COLLABORATION</a:t>
            </a:r>
          </a:p>
          <a:p>
            <a:pPr algn="ctr" eaLnBrk="0" hangingPunct="0">
              <a:defRPr/>
            </a:pPr>
            <a:endParaRPr lang="en-GB" altLang="en-GB" sz="16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endParaRPr lang="en-GB" altLang="en-GB" sz="1200" b="1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Joint </a:t>
            </a:r>
            <a:r>
              <a: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</a:t>
            </a: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endParaRPr lang="en-GB" altLang="en-GB" sz="1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Development &amp;</a:t>
            </a:r>
            <a:endParaRPr lang="en-GB" altLang="en-GB" sz="1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Production</a:t>
            </a:r>
          </a:p>
          <a:p>
            <a:pPr algn="ctr" eaLnBrk="0" hangingPunct="0">
              <a:defRPr/>
            </a:pPr>
            <a:endParaRPr lang="en-GB" altLang="en-GB" sz="1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Bi/Multilateral coop</a:t>
            </a:r>
          </a:p>
          <a:p>
            <a:pPr algn="ctr" eaLnBrk="0" hangingPunct="0">
              <a:defRPr/>
            </a:pPr>
            <a:endParaRPr lang="en-GB" altLang="en-GB" sz="1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Private Finance Initiative</a:t>
            </a:r>
          </a:p>
          <a:p>
            <a:pPr algn="ctr" eaLnBrk="0" hangingPunct="0">
              <a:defRPr/>
            </a:pPr>
            <a:endParaRPr lang="en-GB" altLang="en-GB" sz="1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4541838" y="1554163"/>
            <a:ext cx="1898650" cy="25146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471988" y="1706563"/>
            <a:ext cx="20399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altLang="en-GB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LICENSED PRODUCTION </a:t>
            </a:r>
          </a:p>
          <a:p>
            <a:pPr algn="ctr" eaLnBrk="0" hangingPunct="0">
              <a:defRPr/>
            </a:pPr>
            <a:endParaRPr lang="en-GB" altLang="en-GB" sz="16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Indigenous </a:t>
            </a: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R&amp;D</a:t>
            </a:r>
            <a:endParaRPr lang="en-GB" altLang="en-GB" sz="16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Indigenous Manufacture</a:t>
            </a:r>
            <a:endParaRPr lang="en-GB" altLang="en-GB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10"/>
          <p:cNvSpPr>
            <a:spLocks noChangeArrowheads="1"/>
          </p:cNvSpPr>
          <p:nvPr/>
        </p:nvSpPr>
        <p:spPr bwMode="auto">
          <a:xfrm>
            <a:off x="6651625" y="1554163"/>
            <a:ext cx="1898650" cy="2514600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581775" y="1706563"/>
            <a:ext cx="20399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altLang="en-GB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OFF-THE-SHELF</a:t>
            </a:r>
          </a:p>
          <a:p>
            <a:pPr algn="ctr" eaLnBrk="0" hangingPunct="0">
              <a:defRPr/>
            </a:pPr>
            <a:endParaRPr lang="en-GB" altLang="en-GB" sz="16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endParaRPr lang="en-GB" altLang="en-GB" sz="1200" b="1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GB" altLang="en-GB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GB" altLang="en-GB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Indigenous Development or Production</a:t>
            </a:r>
            <a:endParaRPr lang="en-GB" altLang="en-GB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7" name="Rectangle 12"/>
          <p:cNvSpPr>
            <a:spLocks noChangeArrowheads="1"/>
          </p:cNvSpPr>
          <p:nvPr/>
        </p:nvSpPr>
        <p:spPr bwMode="auto">
          <a:xfrm>
            <a:off x="0" y="4578350"/>
            <a:ext cx="309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GB" sz="2400" b="1">
                <a:cs typeface="Arial" pitchFamily="34" charset="0"/>
              </a:rPr>
              <a:t>SELF-SUFFICIENCY</a:t>
            </a:r>
          </a:p>
        </p:txBody>
      </p:sp>
      <p:sp>
        <p:nvSpPr>
          <p:cNvPr id="24588" name="Rectangle 13"/>
          <p:cNvSpPr>
            <a:spLocks noChangeArrowheads="1"/>
          </p:cNvSpPr>
          <p:nvPr/>
        </p:nvSpPr>
        <p:spPr bwMode="auto">
          <a:xfrm>
            <a:off x="6246813" y="4433888"/>
            <a:ext cx="29257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GB" sz="2400" b="1">
                <a:cs typeface="Arial" pitchFamily="34" charset="0"/>
              </a:rPr>
              <a:t>TECHNOLOGICAL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GB" sz="2400" b="1">
                <a:cs typeface="Arial" pitchFamily="34" charset="0"/>
              </a:rPr>
              <a:t>DEPENDENCE</a:t>
            </a: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3059113" y="5081588"/>
            <a:ext cx="3505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2987675" y="4649788"/>
            <a:ext cx="3429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6227763" y="5441950"/>
            <a:ext cx="936625" cy="431800"/>
          </a:xfrm>
          <a:prstGeom prst="lef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5076825" y="5441950"/>
            <a:ext cx="936625" cy="431800"/>
          </a:xfrm>
          <a:prstGeom prst="lef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851275" y="5441950"/>
            <a:ext cx="936625" cy="431800"/>
          </a:xfrm>
          <a:prstGeom prst="lef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21" name="AutoShape 20"/>
          <p:cNvSpPr>
            <a:spLocks noChangeArrowheads="1"/>
          </p:cNvSpPr>
          <p:nvPr/>
        </p:nvSpPr>
        <p:spPr bwMode="auto">
          <a:xfrm>
            <a:off x="2700338" y="5441950"/>
            <a:ext cx="936625" cy="431800"/>
          </a:xfrm>
          <a:prstGeom prst="lef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  <p:sp>
        <p:nvSpPr>
          <p:cNvPr id="22" name="AutoShape 21"/>
          <p:cNvSpPr>
            <a:spLocks noChangeArrowheads="1"/>
          </p:cNvSpPr>
          <p:nvPr/>
        </p:nvSpPr>
        <p:spPr bwMode="auto">
          <a:xfrm>
            <a:off x="1476375" y="5441950"/>
            <a:ext cx="936625" cy="431800"/>
          </a:xfrm>
          <a:prstGeom prst="lef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47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08139"/>
            <a:ext cx="8229600" cy="882650"/>
          </a:xfrm>
        </p:spPr>
        <p:txBody>
          <a:bodyPr/>
          <a:lstStyle/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Challenges to effective defence acquisition: the UK Case </a:t>
            </a:r>
            <a:endParaRPr lang="en-GB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62756" y="1515534"/>
            <a:ext cx="8229600" cy="4924425"/>
          </a:xfrm>
        </p:spPr>
        <p:txBody>
          <a:bodyPr/>
          <a:lstStyle/>
          <a:p>
            <a:r>
              <a:rPr lang="en-GB" sz="2400" dirty="0" smtClean="0"/>
              <a:t>2015 10yr Defence equipment acquisition plan: £178bn</a:t>
            </a:r>
          </a:p>
          <a:p>
            <a:r>
              <a:rPr lang="en-GB" sz="2400" dirty="0" smtClean="0"/>
              <a:t>2018: £21bn black hole in MoD budget caused by:</a:t>
            </a:r>
          </a:p>
          <a:p>
            <a:pPr lvl="1"/>
            <a:r>
              <a:rPr lang="en-GB" sz="2000" dirty="0" smtClean="0"/>
              <a:t>Technological immaturity of prospective acquisition</a:t>
            </a:r>
          </a:p>
          <a:p>
            <a:pPr lvl="1"/>
            <a:r>
              <a:rPr lang="en-GB" sz="2000" dirty="0" smtClean="0"/>
              <a:t>Strategic ‘over-reach’</a:t>
            </a:r>
          </a:p>
          <a:p>
            <a:pPr lvl="1"/>
            <a:r>
              <a:rPr lang="en-GB" sz="2000" dirty="0" smtClean="0"/>
              <a:t>Cost escalation</a:t>
            </a:r>
          </a:p>
          <a:p>
            <a:pPr lvl="1"/>
            <a:r>
              <a:rPr lang="en-GB" sz="2000" dirty="0" smtClean="0"/>
              <a:t>Programme ‘over-heating’</a:t>
            </a:r>
          </a:p>
          <a:p>
            <a:pPr lvl="1"/>
            <a:r>
              <a:rPr lang="en-GB" sz="2000" dirty="0" smtClean="0"/>
              <a:t>Budgetary ‘spread and squeeze’</a:t>
            </a:r>
          </a:p>
          <a:p>
            <a:pPr lvl="1"/>
            <a:r>
              <a:rPr lang="en-GB" sz="2000" dirty="0" smtClean="0"/>
              <a:t>Conspiracy of optimism</a:t>
            </a:r>
          </a:p>
          <a:p>
            <a:pPr lvl="1"/>
            <a:r>
              <a:rPr lang="en-GB" sz="2000" dirty="0" smtClean="0"/>
              <a:t>Dynamic Technology requirements</a:t>
            </a:r>
          </a:p>
          <a:p>
            <a:pPr lvl="1"/>
            <a:r>
              <a:rPr lang="en-GB" sz="2000" dirty="0" smtClean="0"/>
              <a:t>Increasing risk coupled with poor management and weak oversight</a:t>
            </a:r>
          </a:p>
          <a:p>
            <a:pPr lvl="1"/>
            <a:r>
              <a:rPr lang="en-GB" sz="2000" dirty="0" smtClean="0"/>
              <a:t>L/R decline of MILEX/GDP</a:t>
            </a:r>
          </a:p>
          <a:p>
            <a:pPr lvl="1"/>
            <a:r>
              <a:rPr lang="en-GB" sz="2000" dirty="0" smtClean="0"/>
              <a:t>Declining £/$ exchange rate</a:t>
            </a:r>
          </a:p>
          <a:p>
            <a:pPr lvl="1"/>
            <a:endParaRPr lang="en-GB" sz="20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881850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08139"/>
            <a:ext cx="8229600" cy="882650"/>
          </a:xfrm>
        </p:spPr>
        <p:txBody>
          <a:bodyPr/>
          <a:lstStyle/>
          <a:p>
            <a:pPr algn="ctr"/>
            <a:r>
              <a:rPr lang="en-GB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GB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ddressing Acquisition Challenges</a:t>
            </a:r>
            <a:endParaRPr lang="en-GB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62756" y="1515534"/>
            <a:ext cx="8229600" cy="4924425"/>
          </a:xfrm>
        </p:spPr>
        <p:txBody>
          <a:bodyPr/>
          <a:lstStyle/>
          <a:p>
            <a:r>
              <a:rPr lang="en-GB" sz="2400" dirty="0" smtClean="0"/>
              <a:t>Short run expediencies:</a:t>
            </a:r>
            <a:endParaRPr lang="en-GB" sz="2000" dirty="0" smtClean="0"/>
          </a:p>
          <a:p>
            <a:pPr lvl="1"/>
            <a:r>
              <a:rPr lang="en-GB" sz="2000" dirty="0" smtClean="0"/>
              <a:t>Cut procurement</a:t>
            </a:r>
          </a:p>
          <a:p>
            <a:pPr lvl="1"/>
            <a:r>
              <a:rPr lang="en-GB" sz="2000" dirty="0" smtClean="0"/>
              <a:t>Stretch delivery schedules</a:t>
            </a:r>
          </a:p>
          <a:p>
            <a:pPr lvl="1"/>
            <a:r>
              <a:rPr lang="en-GB" sz="2000" dirty="0" smtClean="0"/>
              <a:t>Reduce systems capability</a:t>
            </a:r>
          </a:p>
          <a:p>
            <a:pPr marL="457200" lvl="1" indent="0">
              <a:buNone/>
            </a:pPr>
            <a:endParaRPr lang="en-GB" sz="2400" dirty="0" smtClean="0"/>
          </a:p>
          <a:p>
            <a:r>
              <a:rPr lang="en-GB" sz="2400" dirty="0" smtClean="0"/>
              <a:t>Long-run initiatives:</a:t>
            </a:r>
          </a:p>
          <a:p>
            <a:pPr lvl="1"/>
            <a:r>
              <a:rPr lang="en-GB" sz="2000" dirty="0" smtClean="0"/>
              <a:t>Link strategic ambitions to military capability</a:t>
            </a:r>
          </a:p>
          <a:p>
            <a:pPr lvl="1"/>
            <a:r>
              <a:rPr lang="en-GB" sz="2000" dirty="0" smtClean="0"/>
              <a:t>Introduce change programmes to improve institutional culture and programme management</a:t>
            </a:r>
          </a:p>
          <a:p>
            <a:pPr lvl="1"/>
            <a:r>
              <a:rPr lang="en-GB" sz="2000" dirty="0" smtClean="0"/>
              <a:t>Limit customer ability to continually modify requirements</a:t>
            </a:r>
          </a:p>
          <a:p>
            <a:pPr lvl="1"/>
            <a:r>
              <a:rPr lang="en-GB" sz="2000" dirty="0" smtClean="0"/>
              <a:t>Constrain political interference</a:t>
            </a:r>
          </a:p>
          <a:p>
            <a:pPr lvl="1"/>
            <a:r>
              <a:rPr lang="en-GB" sz="2000" dirty="0"/>
              <a:t>Promote Open Systems </a:t>
            </a:r>
            <a:r>
              <a:rPr lang="en-GB" sz="2000" dirty="0" smtClean="0"/>
              <a:t>Architecture</a:t>
            </a:r>
          </a:p>
          <a:p>
            <a:pPr lvl="1"/>
            <a:r>
              <a:rPr lang="en-GB" sz="2000" dirty="0" smtClean="0"/>
              <a:t>Enhance Whole-Life </a:t>
            </a:r>
            <a:r>
              <a:rPr lang="en-GB" sz="2000" dirty="0"/>
              <a:t>C</a:t>
            </a:r>
            <a:r>
              <a:rPr lang="en-GB" sz="2000" dirty="0" smtClean="0"/>
              <a:t>ost (WLC) capabilities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endParaRPr lang="en-GB" sz="2400" dirty="0" smtClean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g </a:t>
            </a:r>
            <a:r>
              <a:rPr lang="en-GB" sz="2400" dirty="0"/>
              <a:t>of offset project implementation to ensure policy compliance</a:t>
            </a:r>
          </a:p>
          <a:p>
            <a:r>
              <a:rPr lang="en-GB" sz="2400" dirty="0"/>
              <a:t>Essentiality of inter-departmental and other stakeholder coordination (</a:t>
            </a:r>
            <a:r>
              <a:rPr lang="en-GB" sz="2400" dirty="0" err="1"/>
              <a:t>eg</a:t>
            </a:r>
            <a:r>
              <a:rPr lang="en-GB" sz="2400" dirty="0"/>
              <a:t>. universities and regional councils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Long-term strategy</a:t>
            </a:r>
          </a:p>
          <a:p>
            <a:endParaRPr lang="en-GB" sz="2400" dirty="0" smtClean="0"/>
          </a:p>
          <a:p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/>
              <a:t>P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 smtClean="0"/>
              <a:t>E</a:t>
            </a:r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881850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08139"/>
            <a:ext cx="8229600" cy="882650"/>
          </a:xfrm>
        </p:spPr>
        <p:txBody>
          <a:bodyPr/>
          <a:lstStyle/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UK Experience Implementing WLC </a:t>
            </a:r>
            <a:endParaRPr lang="en-GB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62756" y="1515534"/>
            <a:ext cx="8229600" cy="4924425"/>
          </a:xfrm>
        </p:spPr>
        <p:txBody>
          <a:bodyPr/>
          <a:lstStyle/>
          <a:p>
            <a:r>
              <a:rPr lang="en-GB" sz="2400" dirty="0" smtClean="0"/>
              <a:t>UK MoD mandates WLC on all new acquisitions</a:t>
            </a:r>
          </a:p>
          <a:p>
            <a:r>
              <a:rPr lang="en-GB" sz="2400" dirty="0" smtClean="0"/>
              <a:t>WLC: 9/10 of total </a:t>
            </a:r>
            <a:r>
              <a:rPr lang="en-GB" sz="2400" dirty="0" err="1" smtClean="0"/>
              <a:t>acq</a:t>
            </a:r>
            <a:r>
              <a:rPr lang="en-GB" sz="2400" dirty="0" smtClean="0"/>
              <a:t>. </a:t>
            </a:r>
            <a:r>
              <a:rPr lang="en-GB" sz="2400" dirty="0"/>
              <a:t>c</a:t>
            </a:r>
            <a:r>
              <a:rPr lang="en-GB" sz="2400" dirty="0" smtClean="0"/>
              <a:t>ost iceberg (below water line)</a:t>
            </a:r>
          </a:p>
          <a:p>
            <a:r>
              <a:rPr lang="en-GB" sz="2400" dirty="0" smtClean="0"/>
              <a:t>11 WLC components: 6 – CADM and 5 – </a:t>
            </a:r>
            <a:r>
              <a:rPr lang="en-GB" sz="2400" dirty="0" err="1" smtClean="0"/>
              <a:t>inservice</a:t>
            </a:r>
            <a:endParaRPr lang="en-GB" sz="2400" dirty="0" smtClean="0"/>
          </a:p>
          <a:p>
            <a:r>
              <a:rPr lang="en-GB" sz="2400" dirty="0" smtClean="0"/>
              <a:t>WLC hard to estimate:</a:t>
            </a:r>
          </a:p>
          <a:p>
            <a:pPr lvl="1"/>
            <a:r>
              <a:rPr lang="en-GB" sz="2000" dirty="0" smtClean="0"/>
              <a:t>Big value = political interference</a:t>
            </a:r>
          </a:p>
          <a:p>
            <a:pPr lvl="1"/>
            <a:r>
              <a:rPr lang="en-GB" sz="2000" dirty="0" smtClean="0"/>
              <a:t>Immature systems, long life, mid-life u/g, tech/</a:t>
            </a:r>
            <a:r>
              <a:rPr lang="en-GB" sz="2000" dirty="0" err="1" smtClean="0"/>
              <a:t>strat</a:t>
            </a:r>
            <a:r>
              <a:rPr lang="en-GB" sz="2000" dirty="0" smtClean="0"/>
              <a:t>/econ/politics</a:t>
            </a:r>
          </a:p>
          <a:p>
            <a:pPr lvl="1"/>
            <a:r>
              <a:rPr lang="en-GB" sz="2000" dirty="0" smtClean="0"/>
              <a:t>Defence Lines of Development (DLODs)</a:t>
            </a:r>
          </a:p>
          <a:p>
            <a:pPr lvl="1"/>
            <a:r>
              <a:rPr lang="en-GB" sz="2000" dirty="0" smtClean="0"/>
              <a:t>Problem of estimating at concept stage</a:t>
            </a:r>
          </a:p>
          <a:p>
            <a:pPr lvl="1"/>
            <a:r>
              <a:rPr lang="en-GB" sz="2000" dirty="0" smtClean="0"/>
              <a:t>Concurrent acquisition WLCs must be included</a:t>
            </a:r>
          </a:p>
          <a:p>
            <a:pPr lvl="1"/>
            <a:r>
              <a:rPr lang="en-GB" sz="2000" dirty="0" smtClean="0"/>
              <a:t>Staff rotation, weak skills, armed branch differences</a:t>
            </a:r>
          </a:p>
          <a:p>
            <a:pPr lvl="1"/>
            <a:r>
              <a:rPr lang="en-GB" sz="2000" dirty="0"/>
              <a:t>Adversarial relations, unanticipated cost changes</a:t>
            </a:r>
          </a:p>
          <a:p>
            <a:pPr marL="457200" lvl="1" indent="0">
              <a:buNone/>
            </a:pPr>
            <a:endParaRPr lang="en-GB" sz="2000" dirty="0" smtClean="0"/>
          </a:p>
          <a:p>
            <a:pPr lvl="1"/>
            <a:endParaRPr lang="en-GB" sz="2000" dirty="0" smtClean="0"/>
          </a:p>
          <a:p>
            <a:pPr marL="457200" lvl="1" indent="0">
              <a:buNone/>
            </a:pPr>
            <a:endParaRPr lang="en-GB" sz="2000" dirty="0" smtClean="0"/>
          </a:p>
          <a:p>
            <a:pPr lvl="1"/>
            <a:endParaRPr lang="en-GB" sz="2000" dirty="0"/>
          </a:p>
          <a:p>
            <a:pPr marL="457200" lvl="1" indent="0">
              <a:buNone/>
            </a:pPr>
            <a:r>
              <a:rPr lang="en-GB" sz="2000" dirty="0" smtClean="0"/>
              <a:t> 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pPr marL="457200" lvl="1" indent="0">
              <a:buNone/>
            </a:pPr>
            <a:endParaRPr lang="en-GB" sz="2000" dirty="0" smtClean="0"/>
          </a:p>
          <a:p>
            <a:pPr lvl="1"/>
            <a:endParaRPr lang="en-GB" sz="20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902164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P_SBUSI_TXT_Corporat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92929"/>
      </a:accent1>
      <a:accent2>
        <a:srgbClr val="0000FF"/>
      </a:accent2>
      <a:accent3>
        <a:srgbClr val="FFFFFF"/>
      </a:accent3>
      <a:accent4>
        <a:srgbClr val="000000"/>
      </a:accent4>
      <a:accent5>
        <a:srgbClr val="ACACAC"/>
      </a:accent5>
      <a:accent6>
        <a:srgbClr val="0000E7"/>
      </a:accent6>
      <a:hlink>
        <a:srgbClr val="0000FF"/>
      </a:hlink>
      <a:folHlink>
        <a:srgbClr val="333399"/>
      </a:folHlink>
    </a:clrScheme>
    <a:fontScheme name="PPP_SBUSI_TXT_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SBUSI_TXT_Corpor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I_TXT_Corpor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I_TXT_Corpor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I_TXT_Corpor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I_TXT_Corpor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I_TXT_Corpor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I_TXT_Corpor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2990</TotalTime>
  <Words>585</Words>
  <Application>Microsoft Macintosh PowerPoint</Application>
  <PresentationFormat>On-screen Show (4:3)</PresentationFormat>
  <Paragraphs>198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PPP_SBUSI_TXT_Corporate</vt:lpstr>
      <vt:lpstr>PowerPoint Presentation</vt:lpstr>
      <vt:lpstr>Presentation outline</vt:lpstr>
      <vt:lpstr>Introduction</vt:lpstr>
      <vt:lpstr>Defence Economics at the heart of the 21st Century Revolution in Military Affairs (RMA) </vt:lpstr>
      <vt:lpstr>           Defining the RMA</vt:lpstr>
      <vt:lpstr>Defence Acquisition Options</vt:lpstr>
      <vt:lpstr>Challenges to effective defence acquisition: the UK Case </vt:lpstr>
      <vt:lpstr>Addressing Acquisition Challenges</vt:lpstr>
      <vt:lpstr> UK Experience Implementing WLC </vt:lpstr>
      <vt:lpstr>UK Experience Implementing WLC 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THw</dc:creator>
  <cp:lastModifiedBy>Ron</cp:lastModifiedBy>
  <cp:revision>165</cp:revision>
  <cp:lastPrinted>2018-08-16T12:19:51Z</cp:lastPrinted>
  <dcterms:created xsi:type="dcterms:W3CDTF">2006-08-23T14:24:53Z</dcterms:created>
  <dcterms:modified xsi:type="dcterms:W3CDTF">2018-11-05T17:48:43Z</dcterms:modified>
</cp:coreProperties>
</file>