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71" r:id="rId3"/>
    <p:sldId id="273" r:id="rId4"/>
    <p:sldId id="263" r:id="rId5"/>
    <p:sldId id="264" r:id="rId6"/>
    <p:sldId id="270" r:id="rId7"/>
    <p:sldId id="266" r:id="rId8"/>
    <p:sldId id="269" r:id="rId9"/>
    <p:sldId id="268" r:id="rId10"/>
    <p:sldId id="267" r:id="rId11"/>
    <p:sldId id="272" r:id="rId12"/>
    <p:sldId id="274" r:id="rId1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CCFF"/>
    <a:srgbClr val="CCEC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6E8F-B004-4ECF-AD7B-BE8CD480ECD8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3023-3E3A-4C7A-A84B-033AC961B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05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2788" indent="-2730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6963" indent="-219075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6700" indent="-219075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76438" indent="-219075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33638" indent="-219075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90838" indent="-219075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48038" indent="-219075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5238" indent="-219075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2F6BA5-B8C6-4AA1-950A-8104E48E8907}" type="slidenum">
              <a:rPr lang="fr-FR" altLang="fr-FR" sz="1200" smtClean="0">
                <a:latin typeface="Arial" charset="0"/>
              </a:rPr>
              <a:pPr/>
              <a:t>2</a:t>
            </a:fld>
            <a:endParaRPr lang="fr-FR" altLang="fr-FR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781" y="3199189"/>
            <a:ext cx="7241927" cy="303212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2040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7BA0CD8-FE95-4DD5-86CF-EA18EE02E79C}" type="datetime1">
              <a:rPr lang="fr-FR" altLang="fr-FR"/>
              <a:pPr/>
              <a:t>05/11/2018</a:t>
            </a:fld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9F124-4B76-4980-B5F0-EE43B90D021E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04825"/>
            <a:ext cx="3368675" cy="2527300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170" y="3200377"/>
            <a:ext cx="7245150" cy="3031255"/>
          </a:xfrm>
        </p:spPr>
        <p:txBody>
          <a:bodyPr/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9083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07762F-6249-43A3-AF9D-581C14984393}" type="datetime1">
              <a:rPr lang="fr-FR" altLang="fr-FR"/>
              <a:pPr/>
              <a:t>05/11/2018</a:t>
            </a:fld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4F771-A858-49C2-A8CE-4595E7EFF743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04825"/>
            <a:ext cx="3367087" cy="2525713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576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4624"/>
            <a:ext cx="5951598" cy="6192688"/>
          </a:xfrm>
          <a:prstGeom prst="rect">
            <a:avLst/>
          </a:prstGeom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635896" y="97468"/>
            <a:ext cx="5116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LET’S BUILD</a:t>
            </a:r>
            <a:r>
              <a:rPr lang="fr-FR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TOGETHER</a:t>
            </a:r>
          </a:p>
          <a:p>
            <a:r>
              <a:rPr lang="fr-FR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TOMORROW’S DEFENSE</a:t>
            </a:r>
            <a:endParaRPr lang="fr-FR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84094"/>
            <a:ext cx="2739736" cy="1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interca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187449" y="2475136"/>
            <a:ext cx="7183363" cy="478656"/>
          </a:xfrm>
          <a:prstGeom prst="rect">
            <a:avLst/>
          </a:prstGeom>
        </p:spPr>
        <p:txBody>
          <a:bodyPr/>
          <a:lstStyle>
            <a:lvl1pPr algn="ctr">
              <a:lnSpc>
                <a:spcPts val="3600"/>
              </a:lnSpc>
              <a:defRPr sz="3600" cap="all" baseline="0">
                <a:solidFill>
                  <a:schemeClr val="bg2">
                    <a:lumMod val="75000"/>
                  </a:schemeClr>
                </a:solidFill>
                <a:effectLst/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3573463"/>
            <a:ext cx="7183362" cy="3600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2400" b="0" baseline="0"/>
            </a:lvl1pPr>
          </a:lstStyle>
          <a:p>
            <a:pPr lvl="0"/>
            <a:r>
              <a:rPr lang="fr-FR" dirty="0" smtClean="0"/>
              <a:t>Modifiez le sous-titre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60232" y="6503279"/>
            <a:ext cx="2483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 Narrow" panose="020B0606020202030204" pitchFamily="34" charset="0"/>
              </a:rPr>
              <a:t>NOM DE LA DIRECTION ÉMETTRICE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35888" y="6279123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B520EDD-4D4F-4270-8D9C-360AFFEEA241}" type="datetime1">
              <a:rPr lang="fr-FR" sz="1000" b="0" i="0" baseline="0" smtClean="0">
                <a:solidFill>
                  <a:srgbClr val="777777"/>
                </a:solidFill>
                <a:latin typeface="Arial Narrow" panose="020B0606020202030204" pitchFamily="34" charset="0"/>
              </a:rPr>
              <a:pPr algn="r"/>
              <a:t>05/11/2018</a:t>
            </a:fld>
            <a:endParaRPr lang="fr-FR" sz="1000" b="0" i="0" baseline="0" dirty="0" smtClean="0">
              <a:solidFill>
                <a:srgbClr val="777777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6152" y="5877272"/>
            <a:ext cx="7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1D507-0D44-46F9-917A-B2D12389A63D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7F8F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7F8F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tandar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04664"/>
            <a:ext cx="7597626" cy="478656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93" y="0"/>
            <a:ext cx="25938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60232" y="6503279"/>
            <a:ext cx="2483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 Narrow" panose="020B0606020202030204" pitchFamily="34" charset="0"/>
              </a:rPr>
              <a:t>DIRECTION GÉNÉRALE DE L'ARMEMENT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135888" y="6279123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8CD9216-3BC4-4586-B35C-281F1D6C4DAE}" type="datetime1">
              <a:rPr lang="fr-FR" sz="1000" b="0" i="0" baseline="0" smtClean="0">
                <a:solidFill>
                  <a:srgbClr val="777777"/>
                </a:solidFill>
                <a:latin typeface="Arial Narrow" panose="020B0606020202030204" pitchFamily="34" charset="0"/>
              </a:rPr>
              <a:pPr algn="r"/>
              <a:t>05/11/2018</a:t>
            </a:fld>
            <a:endParaRPr lang="fr-FR" sz="1000" b="0" i="0" baseline="0" dirty="0" smtClean="0">
              <a:solidFill>
                <a:srgbClr val="777777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26152" y="5877272"/>
            <a:ext cx="7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1D507-0D44-46F9-917A-B2D12389A63D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7F8F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7F8F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3608" y="1387921"/>
            <a:ext cx="7416824" cy="431993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600"/>
              </a:spcBef>
              <a:buClr>
                <a:srgbClr val="996633"/>
              </a:buClr>
              <a:buSzPct val="130000"/>
              <a:buFont typeface="Wingdings" panose="05000000000000000000" pitchFamily="2" charset="2"/>
              <a:buChar char="§"/>
              <a:defRPr sz="2400" b="1">
                <a:latin typeface="Arial Narrow" panose="020B0606020202030204" pitchFamily="34" charset="0"/>
              </a:defRPr>
            </a:lvl1pPr>
            <a:lvl2pPr marL="627063" indent="-187325">
              <a:lnSpc>
                <a:spcPts val="2400"/>
              </a:lnSpc>
              <a:spcBef>
                <a:spcPts val="600"/>
              </a:spcBef>
              <a:buClr>
                <a:srgbClr val="996633"/>
              </a:buClr>
              <a:buSzPct val="130000"/>
              <a:buFont typeface="Arial" panose="020B0604020202020204" pitchFamily="34" charset="0"/>
              <a:buChar char="•"/>
              <a:defRPr sz="2200" b="1">
                <a:latin typeface="Arial Narrow" panose="020B0606020202030204" pitchFamily="34" charset="0"/>
              </a:defRPr>
            </a:lvl2pPr>
            <a:lvl3pPr marL="896938" indent="-185738">
              <a:lnSpc>
                <a:spcPts val="22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  <a:defRPr sz="2000">
                <a:latin typeface="Arial Narrow" panose="020B0606020202030204" pitchFamily="34" charset="0"/>
              </a:defRPr>
            </a:lvl3pPr>
            <a:lvl4pPr marL="1168400" indent="-203200">
              <a:lnSpc>
                <a:spcPts val="2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1800">
                <a:latin typeface="Arial Narrow" panose="020B0606020202030204" pitchFamily="34" charset="0"/>
              </a:defRPr>
            </a:lvl4pPr>
            <a:lvl5pPr marL="1465263" indent="-228600">
              <a:lnSpc>
                <a:spcPts val="20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Char char="►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 Quatrième niveau</a:t>
            </a:r>
          </a:p>
          <a:p>
            <a:pPr lvl="4"/>
            <a:r>
              <a:rPr lang="fr-FR" dirty="0" smtClean="0"/>
              <a:t> Cinquième niveau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197389" y="836712"/>
            <a:ext cx="7496001" cy="3600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2400" b="1" baseline="0"/>
            </a:lvl1pPr>
          </a:lstStyle>
          <a:p>
            <a:pPr lvl="0"/>
            <a:r>
              <a:rPr lang="fr-FR" dirty="0" smtClean="0"/>
              <a:t>Modifiez le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9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tandard 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404664"/>
            <a:ext cx="7597626" cy="478656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93" y="0"/>
            <a:ext cx="25938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60232" y="6503279"/>
            <a:ext cx="2483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 Narrow" panose="020B0606020202030204" pitchFamily="34" charset="0"/>
              </a:rPr>
              <a:t>NOM DE LA DIRECTION ÉMETTRICE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135888" y="6279123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6A2F61A-4958-478A-B5ED-341E43C4F516}" type="datetime1">
              <a:rPr lang="fr-FR" sz="1000" b="0" i="0" baseline="0" smtClean="0">
                <a:solidFill>
                  <a:srgbClr val="777777"/>
                </a:solidFill>
                <a:latin typeface="Arial Narrow" panose="020B0606020202030204" pitchFamily="34" charset="0"/>
              </a:rPr>
              <a:pPr algn="r"/>
              <a:t>05/11/2018</a:t>
            </a:fld>
            <a:endParaRPr lang="fr-FR" sz="1000" b="0" i="0" baseline="0" dirty="0" smtClean="0">
              <a:solidFill>
                <a:srgbClr val="777777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26152" y="5877272"/>
            <a:ext cx="7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1D507-0D44-46F9-917A-B2D12389A63D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7F8F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7F8F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87921"/>
            <a:ext cx="3384376" cy="4319934"/>
          </a:xfrm>
          <a:prstGeom prst="rect">
            <a:avLst/>
          </a:prstGeom>
        </p:spPr>
        <p:txBody>
          <a:bodyPr/>
          <a:lstStyle>
            <a:lvl1pPr marL="271463" indent="-271463">
              <a:lnSpc>
                <a:spcPts val="2400"/>
              </a:lnSpc>
              <a:spcBef>
                <a:spcPts val="600"/>
              </a:spcBef>
              <a:buClr>
                <a:srgbClr val="996633"/>
              </a:buClr>
              <a:buSzPct val="130000"/>
              <a:buFont typeface="Wingdings" panose="05000000000000000000" pitchFamily="2" charset="2"/>
              <a:buChar char="§"/>
              <a:defRPr sz="2200" b="1">
                <a:latin typeface="Arial Narrow" panose="020B0606020202030204" pitchFamily="34" charset="0"/>
              </a:defRPr>
            </a:lvl1pPr>
            <a:lvl2pPr marL="627063" indent="-187325">
              <a:lnSpc>
                <a:spcPts val="2200"/>
              </a:lnSpc>
              <a:spcBef>
                <a:spcPts val="600"/>
              </a:spcBef>
              <a:buClr>
                <a:srgbClr val="996633"/>
              </a:buClr>
              <a:buSzPct val="130000"/>
              <a:buFont typeface="Arial" panose="020B0604020202020204" pitchFamily="34" charset="0"/>
              <a:buChar char="•"/>
              <a:defRPr sz="2000" b="1">
                <a:latin typeface="Arial Narrow" panose="020B0606020202030204" pitchFamily="34" charset="0"/>
              </a:defRPr>
            </a:lvl2pPr>
            <a:lvl3pPr marL="896938" indent="-185738">
              <a:lnSpc>
                <a:spcPts val="2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  <a:defRPr sz="1800">
                <a:latin typeface="Arial Narrow" panose="020B0606020202030204" pitchFamily="34" charset="0"/>
              </a:defRPr>
            </a:lvl3pPr>
            <a:lvl4pPr marL="1168400" indent="-203200">
              <a:lnSpc>
                <a:spcPts val="2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1600">
                <a:latin typeface="Arial Narrow" panose="020B0606020202030204" pitchFamily="34" charset="0"/>
              </a:defRPr>
            </a:lvl4pPr>
            <a:lvl5pPr marL="1465263" indent="-228600">
              <a:lnSpc>
                <a:spcPts val="20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Char char="►"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197389" y="836712"/>
            <a:ext cx="7496001" cy="3600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2400" b="1" baseline="0"/>
            </a:lvl1pPr>
          </a:lstStyle>
          <a:p>
            <a:pPr lvl="0"/>
            <a:r>
              <a:rPr lang="fr-FR" dirty="0" smtClean="0"/>
              <a:t>Modifiez le sous-titre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4684275" y="1387921"/>
            <a:ext cx="3384376" cy="4319934"/>
          </a:xfrm>
          <a:prstGeom prst="rect">
            <a:avLst/>
          </a:prstGeom>
        </p:spPr>
        <p:txBody>
          <a:bodyPr/>
          <a:lstStyle>
            <a:lvl1pPr marL="271463" indent="-271463">
              <a:lnSpc>
                <a:spcPts val="2400"/>
              </a:lnSpc>
              <a:spcBef>
                <a:spcPts val="600"/>
              </a:spcBef>
              <a:buClr>
                <a:srgbClr val="996633"/>
              </a:buClr>
              <a:buSzPct val="130000"/>
              <a:buFont typeface="Wingdings" panose="05000000000000000000" pitchFamily="2" charset="2"/>
              <a:buChar char="§"/>
              <a:defRPr sz="2200" b="1">
                <a:latin typeface="Arial Narrow" panose="020B0606020202030204" pitchFamily="34" charset="0"/>
              </a:defRPr>
            </a:lvl1pPr>
            <a:lvl2pPr marL="627063" indent="-187325">
              <a:lnSpc>
                <a:spcPts val="2200"/>
              </a:lnSpc>
              <a:spcBef>
                <a:spcPts val="600"/>
              </a:spcBef>
              <a:buClr>
                <a:srgbClr val="996633"/>
              </a:buClr>
              <a:buSzPct val="130000"/>
              <a:buFont typeface="Arial" panose="020B0604020202020204" pitchFamily="34" charset="0"/>
              <a:buChar char="•"/>
              <a:defRPr sz="2000" b="1">
                <a:latin typeface="Arial Narrow" panose="020B0606020202030204" pitchFamily="34" charset="0"/>
              </a:defRPr>
            </a:lvl2pPr>
            <a:lvl3pPr marL="896938" indent="-185738">
              <a:lnSpc>
                <a:spcPts val="2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  <a:defRPr sz="1800">
                <a:latin typeface="Arial Narrow" panose="020B0606020202030204" pitchFamily="34" charset="0"/>
              </a:defRPr>
            </a:lvl3pPr>
            <a:lvl4pPr marL="1168400" indent="-203200">
              <a:lnSpc>
                <a:spcPts val="2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1600">
                <a:latin typeface="Arial Narrow" panose="020B0606020202030204" pitchFamily="34" charset="0"/>
              </a:defRPr>
            </a:lvl4pPr>
            <a:lvl5pPr marL="1465263" indent="-228600">
              <a:lnSpc>
                <a:spcPts val="20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Char char="►"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0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228605"/>
            <a:ext cx="7315200" cy="609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8" y="1600200"/>
            <a:ext cx="817086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6660232" y="6503280"/>
            <a:ext cx="2483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900" b="1" dirty="0">
                <a:solidFill>
                  <a:srgbClr val="777777"/>
                </a:solidFill>
              </a:rPr>
              <a:t>DT/ST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8426152" y="5877281"/>
            <a:ext cx="7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021D507-0D44-46F9-917A-B2D12389A63D}" type="slidenum">
              <a:rPr lang="fr-FR" sz="1200" b="1">
                <a:solidFill>
                  <a:srgbClr val="E7F8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‹N°›</a:t>
            </a:fld>
            <a:endParaRPr lang="fr-FR" sz="1200" b="1" dirty="0">
              <a:solidFill>
                <a:srgbClr val="E7F8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18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17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EF2B2F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E1B8D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Symbol" pitchFamily="18" charset="2"/>
        <a:buChar char="-"/>
        <a:defRPr sz="2400">
          <a:solidFill>
            <a:schemeClr val="tx1"/>
          </a:solidFill>
          <a:latin typeface="+mn-lt"/>
        </a:defRPr>
      </a:lvl3pPr>
      <a:lvl4pPr marL="16065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 Frutiger Roman" charset="0"/>
        </a:defRPr>
      </a:lvl4pPr>
      <a:lvl5pPr marL="2025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</a:defRPr>
      </a:lvl5pPr>
      <a:lvl6pPr marL="2482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</a:defRPr>
      </a:lvl6pPr>
      <a:lvl7pPr marL="2940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</a:defRPr>
      </a:lvl7pPr>
      <a:lvl8pPr marL="3397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</a:defRPr>
      </a:lvl8pPr>
      <a:lvl9pPr marL="3854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19" Type="http://schemas.openxmlformats.org/officeDocument/2006/relationships/image" Target="../media/image26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tiff"/><Relationship Id="rId4" Type="http://schemas.openxmlformats.org/officeDocument/2006/relationships/slide" Target="slide12.xm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Pr&#233;sentation%20FAMIA/Media/S&#233;paration%20MS11%20Apache%20VC.wmv" TargetMode="External"/><Relationship Id="rId2" Type="http://schemas.openxmlformats.org/officeDocument/2006/relationships/hyperlink" Target="../Pr&#233;sentation%20FAMIA/Media/S&#233;paration%20emports%20externes.avi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Planches/R&#233;f&#233;rences/Moustique%20mission%20SEAD.avi" TargetMode="External"/><Relationship Id="rId4" Type="http://schemas.openxmlformats.org/officeDocument/2006/relationships/hyperlink" Target="../../Planches/R&#233;f&#233;rences/Collision%20F-15%20GBU-12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/>
        </p:nvSpPr>
        <p:spPr>
          <a:xfrm>
            <a:off x="2421120" y="708715"/>
            <a:ext cx="7183363" cy="224525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b="1" cap="all" baseline="0"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dirty="0"/>
              <a:t>Science and </a:t>
            </a:r>
            <a:r>
              <a:rPr lang="fr-FR" dirty="0" err="1"/>
              <a:t>Technology</a:t>
            </a:r>
            <a:r>
              <a:rPr lang="fr-FR" dirty="0"/>
              <a:t> Personnel Management </a:t>
            </a:r>
            <a:endParaRPr lang="fr-FR" dirty="0" smtClean="0"/>
          </a:p>
          <a:p>
            <a:endParaRPr lang="fr-FR" dirty="0" smtClean="0"/>
          </a:p>
          <a:p>
            <a:pPr>
              <a:lnSpc>
                <a:spcPts val="2400"/>
              </a:lnSpc>
            </a:pPr>
            <a:r>
              <a:rPr lang="fr-FR" dirty="0" smtClean="0"/>
              <a:t>and </a:t>
            </a:r>
          </a:p>
          <a:p>
            <a:endParaRPr lang="fr-FR" dirty="0" smtClean="0"/>
          </a:p>
          <a:p>
            <a:r>
              <a:rPr lang="fr-FR" dirty="0" smtClean="0"/>
              <a:t>Acquisition </a:t>
            </a:r>
            <a:r>
              <a:rPr lang="fr-FR" dirty="0" err="1"/>
              <a:t>Organizational</a:t>
            </a:r>
            <a:r>
              <a:rPr lang="fr-FR" dirty="0"/>
              <a:t> Management</a:t>
            </a:r>
          </a:p>
        </p:txBody>
      </p:sp>
      <p:sp>
        <p:nvSpPr>
          <p:cNvPr id="4" name="Espace réservé du texte 4"/>
          <p:cNvSpPr>
            <a:spLocks noGrp="1"/>
          </p:cNvSpPr>
          <p:nvPr/>
        </p:nvSpPr>
        <p:spPr>
          <a:xfrm>
            <a:off x="1353395" y="3542111"/>
            <a:ext cx="7183362" cy="36004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SzPct val="75000"/>
              <a:buFontTx/>
              <a:buNone/>
              <a:defRPr sz="24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0541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1606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</a:defRPr>
            </a:lvl4pPr>
            <a:lvl5pPr marL="2025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</a:defRPr>
            </a:lvl5pPr>
            <a:lvl6pPr marL="2482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</a:defRPr>
            </a:lvl6pPr>
            <a:lvl7pPr marL="2940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</a:defRPr>
            </a:lvl7pPr>
            <a:lvl8pPr marL="3397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</a:defRPr>
            </a:lvl8pPr>
            <a:lvl9pPr marL="3854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specialities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48407"/>
            <a:ext cx="4774164" cy="48142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11 technical expertise fields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further divided in “métiers” </a:t>
            </a:r>
          </a:p>
          <a:p>
            <a:pPr marL="4397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(Technical </a:t>
            </a:r>
            <a:r>
              <a:rPr lang="en-US" dirty="0" err="1"/>
              <a:t>Specialities</a:t>
            </a:r>
            <a:r>
              <a:rPr lang="en-US" dirty="0"/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technical field </a:t>
            </a:r>
            <a:r>
              <a:rPr lang="en-US" dirty="0" smtClean="0"/>
              <a:t>is </a:t>
            </a:r>
            <a:r>
              <a:rPr lang="en-US" dirty="0"/>
              <a:t>divided in 1 to 4 </a:t>
            </a:r>
            <a:r>
              <a:rPr lang="en-US" dirty="0" err="1" smtClean="0"/>
              <a:t>specialities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Key staff within each technical field: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The « </a:t>
            </a:r>
            <a:r>
              <a:rPr lang="en-US" dirty="0" err="1">
                <a:solidFill>
                  <a:srgbClr val="FF0000"/>
                </a:solidFill>
              </a:rPr>
              <a:t>responsable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pôle</a:t>
            </a:r>
            <a:r>
              <a:rPr lang="en-US" dirty="0">
                <a:solidFill>
                  <a:srgbClr val="FF0000"/>
                </a:solidFill>
              </a:rPr>
              <a:t> »  (RP) Technical field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« </a:t>
            </a:r>
            <a:r>
              <a:rPr lang="en-US" dirty="0" err="1"/>
              <a:t>responsable</a:t>
            </a:r>
            <a:r>
              <a:rPr lang="en-US" dirty="0"/>
              <a:t> de métier » (RM) - Technical </a:t>
            </a:r>
            <a:r>
              <a:rPr lang="en-US" dirty="0" err="1"/>
              <a:t>speciality</a:t>
            </a:r>
            <a:r>
              <a:rPr lang="en-US" dirty="0"/>
              <a:t> </a:t>
            </a:r>
            <a:r>
              <a:rPr lang="en-US" dirty="0" smtClean="0"/>
              <a:t>manager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« </a:t>
            </a:r>
            <a:r>
              <a:rPr lang="en-US" dirty="0" err="1"/>
              <a:t>gestionnaire</a:t>
            </a:r>
            <a:r>
              <a:rPr lang="en-US" dirty="0"/>
              <a:t> de </a:t>
            </a:r>
            <a:r>
              <a:rPr lang="en-US" dirty="0" err="1"/>
              <a:t>ressources</a:t>
            </a:r>
            <a:r>
              <a:rPr lang="en-US" dirty="0"/>
              <a:t> » (GR) - Resource </a:t>
            </a:r>
            <a:r>
              <a:rPr lang="en-US" dirty="0" smtClean="0"/>
              <a:t>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 err="1" smtClean="0"/>
              <a:t>Evaluation</a:t>
            </a:r>
            <a:r>
              <a:rPr lang="fr-FR" dirty="0" smtClean="0"/>
              <a:t> of the </a:t>
            </a:r>
            <a:r>
              <a:rPr lang="fr-FR" dirty="0" err="1" smtClean="0"/>
              <a:t>level</a:t>
            </a:r>
            <a:r>
              <a:rPr lang="fr-FR" dirty="0" smtClean="0"/>
              <a:t> of expertise of the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speciality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4 </a:t>
            </a:r>
            <a:r>
              <a:rPr lang="fr-FR" dirty="0" err="1" smtClean="0"/>
              <a:t>year</a:t>
            </a:r>
            <a:r>
              <a:rPr lang="fr-FR" dirty="0" smtClean="0"/>
              <a:t> by</a:t>
            </a:r>
            <a:r>
              <a:rPr lang="en-US" dirty="0" smtClean="0"/>
              <a:t> external specialists</a:t>
            </a:r>
            <a:endParaRPr lang="fr-FR" dirty="0" smtClean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390952" y="2291180"/>
            <a:ext cx="1414128" cy="3243385"/>
            <a:chOff x="3923" y="1706"/>
            <a:chExt cx="1027" cy="236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923" y="1706"/>
              <a:ext cx="610" cy="686"/>
            </a:xfrm>
            <a:custGeom>
              <a:avLst/>
              <a:gdLst>
                <a:gd name="T0" fmla="*/ 610 w 610"/>
                <a:gd name="T1" fmla="*/ 453 h 686"/>
                <a:gd name="T2" fmla="*/ 550 w 610"/>
                <a:gd name="T3" fmla="*/ 498 h 686"/>
                <a:gd name="T4" fmla="*/ 508 w 610"/>
                <a:gd name="T5" fmla="*/ 528 h 686"/>
                <a:gd name="T6" fmla="*/ 453 w 610"/>
                <a:gd name="T7" fmla="*/ 566 h 686"/>
                <a:gd name="T8" fmla="*/ 390 w 610"/>
                <a:gd name="T9" fmla="*/ 603 h 686"/>
                <a:gd name="T10" fmla="*/ 341 w 610"/>
                <a:gd name="T11" fmla="*/ 633 h 686"/>
                <a:gd name="T12" fmla="*/ 288 w 610"/>
                <a:gd name="T13" fmla="*/ 660 h 686"/>
                <a:gd name="T14" fmla="*/ 225 w 610"/>
                <a:gd name="T15" fmla="*/ 686 h 686"/>
                <a:gd name="T16" fmla="*/ 0 w 610"/>
                <a:gd name="T17" fmla="*/ 132 h 686"/>
                <a:gd name="T18" fmla="*/ 67 w 610"/>
                <a:gd name="T19" fmla="*/ 96 h 686"/>
                <a:gd name="T20" fmla="*/ 121 w 610"/>
                <a:gd name="T21" fmla="*/ 65 h 686"/>
                <a:gd name="T22" fmla="*/ 171 w 610"/>
                <a:gd name="T23" fmla="*/ 30 h 686"/>
                <a:gd name="T24" fmla="*/ 207 w 610"/>
                <a:gd name="T25" fmla="*/ 0 h 686"/>
                <a:gd name="T26" fmla="*/ 610 w 610"/>
                <a:gd name="T27" fmla="*/ 45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0" h="686">
                  <a:moveTo>
                    <a:pt x="610" y="453"/>
                  </a:moveTo>
                  <a:lnTo>
                    <a:pt x="550" y="498"/>
                  </a:lnTo>
                  <a:lnTo>
                    <a:pt x="508" y="528"/>
                  </a:lnTo>
                  <a:lnTo>
                    <a:pt x="453" y="566"/>
                  </a:lnTo>
                  <a:lnTo>
                    <a:pt x="390" y="603"/>
                  </a:lnTo>
                  <a:lnTo>
                    <a:pt x="341" y="633"/>
                  </a:lnTo>
                  <a:lnTo>
                    <a:pt x="288" y="660"/>
                  </a:lnTo>
                  <a:lnTo>
                    <a:pt x="225" y="686"/>
                  </a:lnTo>
                  <a:lnTo>
                    <a:pt x="0" y="132"/>
                  </a:lnTo>
                  <a:lnTo>
                    <a:pt x="67" y="96"/>
                  </a:lnTo>
                  <a:lnTo>
                    <a:pt x="121" y="65"/>
                  </a:lnTo>
                  <a:lnTo>
                    <a:pt x="171" y="30"/>
                  </a:lnTo>
                  <a:lnTo>
                    <a:pt x="207" y="0"/>
                  </a:lnTo>
                  <a:lnTo>
                    <a:pt x="610" y="453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286" y="2296"/>
              <a:ext cx="61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Missiles </a:t>
              </a:r>
            </a:p>
            <a:p>
              <a:r>
                <a:rPr lang="fr-FR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Propulsion</a:t>
              </a:r>
            </a:p>
            <a:p>
              <a:r>
                <a:rPr lang="fr-FR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Energetic </a:t>
              </a:r>
            </a:p>
            <a:p>
              <a:r>
                <a:rPr lang="fr-FR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materials </a:t>
              </a:r>
            </a:p>
            <a:p>
              <a:r>
                <a:rPr lang="fr-FR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&amp; detonics</a:t>
              </a:r>
            </a:p>
          </p:txBody>
        </p:sp>
        <p:pic>
          <p:nvPicPr>
            <p:cNvPr id="11" name="Picture 11" descr="M51 dé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3115"/>
              <a:ext cx="614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811255" y="2565747"/>
            <a:ext cx="999666" cy="2220820"/>
            <a:chOff x="3560" y="1888"/>
            <a:chExt cx="726" cy="1618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560" y="1888"/>
              <a:ext cx="468" cy="648"/>
            </a:xfrm>
            <a:custGeom>
              <a:avLst/>
              <a:gdLst>
                <a:gd name="T0" fmla="*/ 468 w 468"/>
                <a:gd name="T1" fmla="*/ 558 h 648"/>
                <a:gd name="T2" fmla="*/ 397 w 468"/>
                <a:gd name="T3" fmla="*/ 580 h 648"/>
                <a:gd name="T4" fmla="*/ 349 w 468"/>
                <a:gd name="T5" fmla="*/ 594 h 648"/>
                <a:gd name="T6" fmla="*/ 291 w 468"/>
                <a:gd name="T7" fmla="*/ 609 h 648"/>
                <a:gd name="T8" fmla="*/ 230 w 468"/>
                <a:gd name="T9" fmla="*/ 622 h 648"/>
                <a:gd name="T10" fmla="*/ 174 w 468"/>
                <a:gd name="T11" fmla="*/ 634 h 648"/>
                <a:gd name="T12" fmla="*/ 114 w 468"/>
                <a:gd name="T13" fmla="*/ 642 h 648"/>
                <a:gd name="T14" fmla="*/ 47 w 468"/>
                <a:gd name="T15" fmla="*/ 648 h 648"/>
                <a:gd name="T16" fmla="*/ 0 w 468"/>
                <a:gd name="T17" fmla="*/ 61 h 648"/>
                <a:gd name="T18" fmla="*/ 54 w 468"/>
                <a:gd name="T19" fmla="*/ 55 h 648"/>
                <a:gd name="T20" fmla="*/ 101 w 468"/>
                <a:gd name="T21" fmla="*/ 45 h 648"/>
                <a:gd name="T22" fmla="*/ 150 w 468"/>
                <a:gd name="T23" fmla="*/ 33 h 648"/>
                <a:gd name="T24" fmla="*/ 209 w 468"/>
                <a:gd name="T25" fmla="*/ 16 h 648"/>
                <a:gd name="T26" fmla="*/ 254 w 468"/>
                <a:gd name="T27" fmla="*/ 0 h 648"/>
                <a:gd name="T28" fmla="*/ 468 w 468"/>
                <a:gd name="T29" fmla="*/ 55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8" h="648">
                  <a:moveTo>
                    <a:pt x="468" y="558"/>
                  </a:moveTo>
                  <a:lnTo>
                    <a:pt x="397" y="580"/>
                  </a:lnTo>
                  <a:lnTo>
                    <a:pt x="349" y="594"/>
                  </a:lnTo>
                  <a:lnTo>
                    <a:pt x="291" y="609"/>
                  </a:lnTo>
                  <a:lnTo>
                    <a:pt x="230" y="622"/>
                  </a:lnTo>
                  <a:lnTo>
                    <a:pt x="174" y="634"/>
                  </a:lnTo>
                  <a:lnTo>
                    <a:pt x="114" y="642"/>
                  </a:lnTo>
                  <a:lnTo>
                    <a:pt x="47" y="648"/>
                  </a:lnTo>
                  <a:lnTo>
                    <a:pt x="0" y="61"/>
                  </a:lnTo>
                  <a:lnTo>
                    <a:pt x="54" y="55"/>
                  </a:lnTo>
                  <a:lnTo>
                    <a:pt x="101" y="45"/>
                  </a:lnTo>
                  <a:lnTo>
                    <a:pt x="150" y="33"/>
                  </a:lnTo>
                  <a:lnTo>
                    <a:pt x="209" y="16"/>
                  </a:lnTo>
                  <a:lnTo>
                    <a:pt x="254" y="0"/>
                  </a:lnTo>
                  <a:lnTo>
                    <a:pt x="468" y="55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560" y="2568"/>
              <a:ext cx="72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Nuclear techniques for defence</a:t>
              </a:r>
              <a:endPara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15" name="Picture 7" descr="600px-Nuclear_symbol_svg-7666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03"/>
              <a:ext cx="303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4741931" y="2633141"/>
            <a:ext cx="1109822" cy="2246900"/>
            <a:chOff x="2796" y="1933"/>
            <a:chExt cx="806" cy="1637"/>
          </a:xfrm>
        </p:grpSpPr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061" y="1933"/>
              <a:ext cx="426" cy="611"/>
            </a:xfrm>
            <a:custGeom>
              <a:avLst/>
              <a:gdLst>
                <a:gd name="T0" fmla="*/ 426 w 426"/>
                <a:gd name="T1" fmla="*/ 611 h 611"/>
                <a:gd name="T2" fmla="*/ 352 w 426"/>
                <a:gd name="T3" fmla="*/ 609 h 611"/>
                <a:gd name="T4" fmla="*/ 304 w 426"/>
                <a:gd name="T5" fmla="*/ 606 h 611"/>
                <a:gd name="T6" fmla="*/ 243 w 426"/>
                <a:gd name="T7" fmla="*/ 603 h 611"/>
                <a:gd name="T8" fmla="*/ 179 w 426"/>
                <a:gd name="T9" fmla="*/ 597 h 611"/>
                <a:gd name="T10" fmla="*/ 124 w 426"/>
                <a:gd name="T11" fmla="*/ 591 h 611"/>
                <a:gd name="T12" fmla="*/ 64 w 426"/>
                <a:gd name="T13" fmla="*/ 582 h 611"/>
                <a:gd name="T14" fmla="*/ 0 w 426"/>
                <a:gd name="T15" fmla="*/ 566 h 611"/>
                <a:gd name="T16" fmla="*/ 131 w 426"/>
                <a:gd name="T17" fmla="*/ 0 h 611"/>
                <a:gd name="T18" fmla="*/ 179 w 426"/>
                <a:gd name="T19" fmla="*/ 8 h 611"/>
                <a:gd name="T20" fmla="*/ 218 w 426"/>
                <a:gd name="T21" fmla="*/ 15 h 611"/>
                <a:gd name="T22" fmla="*/ 258 w 426"/>
                <a:gd name="T23" fmla="*/ 21 h 611"/>
                <a:gd name="T24" fmla="*/ 300 w 426"/>
                <a:gd name="T25" fmla="*/ 23 h 611"/>
                <a:gd name="T26" fmla="*/ 359 w 426"/>
                <a:gd name="T27" fmla="*/ 26 h 611"/>
                <a:gd name="T28" fmla="*/ 403 w 426"/>
                <a:gd name="T29" fmla="*/ 23 h 611"/>
                <a:gd name="T30" fmla="*/ 426 w 426"/>
                <a:gd name="T3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6" h="611">
                  <a:moveTo>
                    <a:pt x="426" y="611"/>
                  </a:moveTo>
                  <a:lnTo>
                    <a:pt x="352" y="609"/>
                  </a:lnTo>
                  <a:lnTo>
                    <a:pt x="304" y="606"/>
                  </a:lnTo>
                  <a:lnTo>
                    <a:pt x="243" y="603"/>
                  </a:lnTo>
                  <a:lnTo>
                    <a:pt x="179" y="597"/>
                  </a:lnTo>
                  <a:lnTo>
                    <a:pt x="124" y="591"/>
                  </a:lnTo>
                  <a:lnTo>
                    <a:pt x="64" y="582"/>
                  </a:lnTo>
                  <a:lnTo>
                    <a:pt x="0" y="566"/>
                  </a:lnTo>
                  <a:lnTo>
                    <a:pt x="131" y="0"/>
                  </a:lnTo>
                  <a:lnTo>
                    <a:pt x="179" y="8"/>
                  </a:lnTo>
                  <a:lnTo>
                    <a:pt x="218" y="15"/>
                  </a:lnTo>
                  <a:lnTo>
                    <a:pt x="258" y="21"/>
                  </a:lnTo>
                  <a:lnTo>
                    <a:pt x="300" y="23"/>
                  </a:lnTo>
                  <a:lnTo>
                    <a:pt x="359" y="26"/>
                  </a:lnTo>
                  <a:lnTo>
                    <a:pt x="403" y="23"/>
                  </a:lnTo>
                  <a:lnTo>
                    <a:pt x="426" y="611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925" y="2568"/>
              <a:ext cx="67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Weapons,</a:t>
              </a:r>
            </a:p>
            <a:p>
              <a:r>
                <a:rPr lang="en-US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Arms &amp; </a:t>
              </a:r>
            </a:p>
            <a:p>
              <a:r>
                <a:rPr lang="en-US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Ammunition</a:t>
              </a:r>
              <a:endPara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19" name="Picture 15" descr="benjamin92-vip-blog-com-874105felin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3020"/>
              <a:ext cx="806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6898233" y="1348408"/>
            <a:ext cx="2070933" cy="1395905"/>
            <a:chOff x="4217" y="1071"/>
            <a:chExt cx="1504" cy="1017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217" y="1466"/>
              <a:ext cx="646" cy="622"/>
            </a:xfrm>
            <a:custGeom>
              <a:avLst/>
              <a:gdLst>
                <a:gd name="T0" fmla="*/ 646 w 646"/>
                <a:gd name="T1" fmla="*/ 333 h 622"/>
                <a:gd name="T2" fmla="*/ 612 w 646"/>
                <a:gd name="T3" fmla="*/ 390 h 622"/>
                <a:gd name="T4" fmla="*/ 586 w 646"/>
                <a:gd name="T5" fmla="*/ 424 h 622"/>
                <a:gd name="T6" fmla="*/ 553 w 646"/>
                <a:gd name="T7" fmla="*/ 467 h 622"/>
                <a:gd name="T8" fmla="*/ 517 w 646"/>
                <a:gd name="T9" fmla="*/ 510 h 622"/>
                <a:gd name="T10" fmla="*/ 485 w 646"/>
                <a:gd name="T11" fmla="*/ 548 h 622"/>
                <a:gd name="T12" fmla="*/ 448 w 646"/>
                <a:gd name="T13" fmla="*/ 587 h 622"/>
                <a:gd name="T14" fmla="*/ 411 w 646"/>
                <a:gd name="T15" fmla="*/ 622 h 622"/>
                <a:gd name="T16" fmla="*/ 0 w 646"/>
                <a:gd name="T17" fmla="*/ 192 h 622"/>
                <a:gd name="T18" fmla="*/ 57 w 646"/>
                <a:gd name="T19" fmla="*/ 133 h 622"/>
                <a:gd name="T20" fmla="*/ 100 w 646"/>
                <a:gd name="T21" fmla="*/ 82 h 622"/>
                <a:gd name="T22" fmla="*/ 133 w 646"/>
                <a:gd name="T23" fmla="*/ 40 h 622"/>
                <a:gd name="T24" fmla="*/ 166 w 646"/>
                <a:gd name="T25" fmla="*/ 0 h 622"/>
                <a:gd name="T26" fmla="*/ 646 w 646"/>
                <a:gd name="T27" fmla="*/ 33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6" h="622">
                  <a:moveTo>
                    <a:pt x="646" y="333"/>
                  </a:moveTo>
                  <a:lnTo>
                    <a:pt x="612" y="390"/>
                  </a:lnTo>
                  <a:lnTo>
                    <a:pt x="586" y="424"/>
                  </a:lnTo>
                  <a:lnTo>
                    <a:pt x="553" y="467"/>
                  </a:lnTo>
                  <a:lnTo>
                    <a:pt x="517" y="510"/>
                  </a:lnTo>
                  <a:lnTo>
                    <a:pt x="485" y="548"/>
                  </a:lnTo>
                  <a:lnTo>
                    <a:pt x="448" y="587"/>
                  </a:lnTo>
                  <a:lnTo>
                    <a:pt x="411" y="622"/>
                  </a:lnTo>
                  <a:lnTo>
                    <a:pt x="0" y="192"/>
                  </a:lnTo>
                  <a:lnTo>
                    <a:pt x="57" y="133"/>
                  </a:lnTo>
                  <a:lnTo>
                    <a:pt x="100" y="82"/>
                  </a:lnTo>
                  <a:lnTo>
                    <a:pt x="133" y="40"/>
                  </a:lnTo>
                  <a:lnTo>
                    <a:pt x="166" y="0"/>
                  </a:lnTo>
                  <a:lnTo>
                    <a:pt x="646" y="333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876" y="1797"/>
              <a:ext cx="8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Missile systems</a:t>
              </a:r>
              <a:endParaRPr lang="fr-FR" altLang="fr-F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23" name="Picture 19" descr="SCALP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071"/>
              <a:ext cx="1027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071020" y="1005216"/>
            <a:ext cx="1827213" cy="1391787"/>
            <a:chOff x="2971" y="845"/>
            <a:chExt cx="1327" cy="1014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218" y="1083"/>
              <a:ext cx="1080" cy="776"/>
            </a:xfrm>
            <a:custGeom>
              <a:avLst/>
              <a:gdLst>
                <a:gd name="T0" fmla="*/ 1080 w 1080"/>
                <a:gd name="T1" fmla="*/ 314 h 776"/>
                <a:gd name="T2" fmla="*/ 1035 w 1080"/>
                <a:gd name="T3" fmla="*/ 375 h 776"/>
                <a:gd name="T4" fmla="*/ 969 w 1080"/>
                <a:gd name="T5" fmla="*/ 449 h 776"/>
                <a:gd name="T6" fmla="*/ 893 w 1080"/>
                <a:gd name="T7" fmla="*/ 524 h 776"/>
                <a:gd name="T8" fmla="*/ 830 w 1080"/>
                <a:gd name="T9" fmla="*/ 572 h 776"/>
                <a:gd name="T10" fmla="*/ 744 w 1080"/>
                <a:gd name="T11" fmla="*/ 629 h 776"/>
                <a:gd name="T12" fmla="*/ 647 w 1080"/>
                <a:gd name="T13" fmla="*/ 681 h 776"/>
                <a:gd name="T14" fmla="*/ 560 w 1080"/>
                <a:gd name="T15" fmla="*/ 716 h 776"/>
                <a:gd name="T16" fmla="*/ 473 w 1080"/>
                <a:gd name="T17" fmla="*/ 741 h 776"/>
                <a:gd name="T18" fmla="*/ 383 w 1080"/>
                <a:gd name="T19" fmla="*/ 762 h 776"/>
                <a:gd name="T20" fmla="*/ 279 w 1080"/>
                <a:gd name="T21" fmla="*/ 773 h 776"/>
                <a:gd name="T22" fmla="*/ 192 w 1080"/>
                <a:gd name="T23" fmla="*/ 776 h 776"/>
                <a:gd name="T24" fmla="*/ 98 w 1080"/>
                <a:gd name="T25" fmla="*/ 771 h 776"/>
                <a:gd name="T26" fmla="*/ 0 w 1080"/>
                <a:gd name="T27" fmla="*/ 755 h 776"/>
                <a:gd name="T28" fmla="*/ 119 w 1080"/>
                <a:gd name="T29" fmla="*/ 225 h 776"/>
                <a:gd name="T30" fmla="*/ 180 w 1080"/>
                <a:gd name="T31" fmla="*/ 233 h 776"/>
                <a:gd name="T32" fmla="*/ 246 w 1080"/>
                <a:gd name="T33" fmla="*/ 227 h 776"/>
                <a:gd name="T34" fmla="*/ 305 w 1080"/>
                <a:gd name="T35" fmla="*/ 218 h 776"/>
                <a:gd name="T36" fmla="*/ 359 w 1080"/>
                <a:gd name="T37" fmla="*/ 206 h 776"/>
                <a:gd name="T38" fmla="*/ 416 w 1080"/>
                <a:gd name="T39" fmla="*/ 185 h 776"/>
                <a:gd name="T40" fmla="*/ 479 w 1080"/>
                <a:gd name="T41" fmla="*/ 153 h 776"/>
                <a:gd name="T42" fmla="*/ 530 w 1080"/>
                <a:gd name="T43" fmla="*/ 119 h 776"/>
                <a:gd name="T44" fmla="*/ 573 w 1080"/>
                <a:gd name="T45" fmla="*/ 86 h 776"/>
                <a:gd name="T46" fmla="*/ 611 w 1080"/>
                <a:gd name="T47" fmla="*/ 50 h 776"/>
                <a:gd name="T48" fmla="*/ 654 w 1080"/>
                <a:gd name="T49" fmla="*/ 0 h 776"/>
                <a:gd name="T50" fmla="*/ 1080 w 1080"/>
                <a:gd name="T51" fmla="*/ 31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0" h="776">
                  <a:moveTo>
                    <a:pt x="1080" y="314"/>
                  </a:moveTo>
                  <a:lnTo>
                    <a:pt x="1035" y="375"/>
                  </a:lnTo>
                  <a:lnTo>
                    <a:pt x="969" y="449"/>
                  </a:lnTo>
                  <a:cubicBezTo>
                    <a:pt x="945" y="474"/>
                    <a:pt x="916" y="504"/>
                    <a:pt x="893" y="524"/>
                  </a:cubicBezTo>
                  <a:cubicBezTo>
                    <a:pt x="870" y="544"/>
                    <a:pt x="855" y="555"/>
                    <a:pt x="830" y="572"/>
                  </a:cubicBezTo>
                  <a:lnTo>
                    <a:pt x="744" y="629"/>
                  </a:lnTo>
                  <a:lnTo>
                    <a:pt x="647" y="681"/>
                  </a:lnTo>
                  <a:lnTo>
                    <a:pt x="560" y="716"/>
                  </a:lnTo>
                  <a:lnTo>
                    <a:pt x="473" y="741"/>
                  </a:lnTo>
                  <a:lnTo>
                    <a:pt x="383" y="762"/>
                  </a:lnTo>
                  <a:lnTo>
                    <a:pt x="279" y="773"/>
                  </a:lnTo>
                  <a:lnTo>
                    <a:pt x="192" y="776"/>
                  </a:lnTo>
                  <a:lnTo>
                    <a:pt x="98" y="771"/>
                  </a:lnTo>
                  <a:lnTo>
                    <a:pt x="0" y="755"/>
                  </a:lnTo>
                  <a:lnTo>
                    <a:pt x="119" y="225"/>
                  </a:lnTo>
                  <a:lnTo>
                    <a:pt x="180" y="233"/>
                  </a:lnTo>
                  <a:lnTo>
                    <a:pt x="246" y="227"/>
                  </a:lnTo>
                  <a:lnTo>
                    <a:pt x="305" y="218"/>
                  </a:lnTo>
                  <a:lnTo>
                    <a:pt x="359" y="206"/>
                  </a:lnTo>
                  <a:lnTo>
                    <a:pt x="416" y="185"/>
                  </a:lnTo>
                  <a:lnTo>
                    <a:pt x="479" y="153"/>
                  </a:lnTo>
                  <a:lnTo>
                    <a:pt x="530" y="119"/>
                  </a:lnTo>
                  <a:lnTo>
                    <a:pt x="573" y="86"/>
                  </a:lnTo>
                  <a:lnTo>
                    <a:pt x="611" y="50"/>
                  </a:lnTo>
                  <a:lnTo>
                    <a:pt x="654" y="0"/>
                  </a:lnTo>
                  <a:lnTo>
                    <a:pt x="1080" y="3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033" y="1338"/>
              <a:ext cx="11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fr-FR" sz="1600" b="1">
                  <a:latin typeface="Arial" pitchFamily="34" charset="0"/>
                </a:rPr>
                <a:t>Missiles, weapons </a:t>
              </a:r>
            </a:p>
            <a:p>
              <a:pPr algn="ctr"/>
              <a:r>
                <a:rPr lang="en-GB" altLang="fr-FR" sz="1600" b="1">
                  <a:latin typeface="Arial" pitchFamily="34" charset="0"/>
                </a:rPr>
                <a:t>&amp; nuclear safety</a:t>
              </a:r>
            </a:p>
          </p:txBody>
        </p:sp>
        <p:pic>
          <p:nvPicPr>
            <p:cNvPr id="27" name="Picture 25" descr="meteor3"/>
            <p:cNvPicPr>
              <a:picLocks noChangeAspect="1" noChangeArrowheads="1"/>
            </p:cNvPicPr>
            <p:nvPr/>
          </p:nvPicPr>
          <p:blipFill>
            <a:blip r:embed="rId6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845"/>
              <a:ext cx="1134" cy="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64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04664"/>
            <a:ext cx="8699351" cy="478656"/>
          </a:xfrm>
        </p:spPr>
        <p:txBody>
          <a:bodyPr/>
          <a:lstStyle/>
          <a:p>
            <a:r>
              <a:rPr lang="fr-FR" dirty="0" smtClean="0"/>
              <a:t>A key meeting : the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comMitEE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774" y="1114424"/>
            <a:ext cx="9039225" cy="4791075"/>
          </a:xfrm>
        </p:spPr>
        <p:txBody>
          <a:bodyPr/>
          <a:lstStyle/>
          <a:p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the "Responsable de pôle" </a:t>
            </a:r>
            <a:r>
              <a:rPr lang="fr-FR" dirty="0" err="1" smtClean="0"/>
              <a:t>presents</a:t>
            </a:r>
            <a:r>
              <a:rPr lang="fr-FR" dirty="0" smtClean="0"/>
              <a:t> all aspects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to the DGA and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directors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Needs</a:t>
            </a:r>
            <a:r>
              <a:rPr lang="fr-FR" dirty="0" smtClean="0"/>
              <a:t> of expertise for DGA Operations </a:t>
            </a:r>
            <a:r>
              <a:rPr lang="fr-FR" dirty="0" err="1"/>
              <a:t>D</a:t>
            </a:r>
            <a:r>
              <a:rPr lang="fr-FR" dirty="0" err="1" smtClean="0"/>
              <a:t>irectorate</a:t>
            </a:r>
            <a:r>
              <a:rPr lang="fr-FR" dirty="0" smtClean="0"/>
              <a:t> programs (10 G€/</a:t>
            </a:r>
            <a:r>
              <a:rPr lang="fr-FR" dirty="0" err="1" smtClean="0"/>
              <a:t>year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Location, type and </a:t>
            </a:r>
            <a:r>
              <a:rPr lang="fr-FR" dirty="0" err="1" smtClean="0"/>
              <a:t>number</a:t>
            </a:r>
            <a:r>
              <a:rPr lang="fr-FR" dirty="0" smtClean="0"/>
              <a:t> of personnel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and </a:t>
            </a:r>
            <a:r>
              <a:rPr lang="fr-FR" dirty="0" err="1" smtClean="0"/>
              <a:t>outside</a:t>
            </a:r>
            <a:r>
              <a:rPr lang="fr-FR" dirty="0" smtClean="0"/>
              <a:t> DGA</a:t>
            </a:r>
          </a:p>
          <a:p>
            <a:pPr lvl="1"/>
            <a:r>
              <a:rPr lang="fr-FR" dirty="0" err="1" smtClean="0"/>
              <a:t>Technical</a:t>
            </a:r>
            <a:r>
              <a:rPr lang="fr-FR" dirty="0" smtClean="0"/>
              <a:t> test </a:t>
            </a:r>
            <a:r>
              <a:rPr lang="fr-FR" dirty="0" err="1" smtClean="0"/>
              <a:t>facilities</a:t>
            </a:r>
            <a:r>
              <a:rPr lang="fr-FR" dirty="0" smtClean="0"/>
              <a:t> and future </a:t>
            </a:r>
            <a:r>
              <a:rPr lang="fr-FR" dirty="0" err="1" smtClean="0"/>
              <a:t>investments</a:t>
            </a:r>
            <a:endParaRPr lang="fr-FR" dirty="0" smtClean="0"/>
          </a:p>
          <a:p>
            <a:pPr lvl="1"/>
            <a:r>
              <a:rPr lang="fr-FR" dirty="0" smtClean="0"/>
              <a:t>Key technologies for S&amp;T </a:t>
            </a:r>
            <a:r>
              <a:rPr lang="fr-FR" dirty="0" err="1" smtClean="0"/>
              <a:t>upstream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(800 M€/</a:t>
            </a:r>
            <a:r>
              <a:rPr lang="fr-FR" dirty="0" err="1" smtClean="0"/>
              <a:t>year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opportunities</a:t>
            </a:r>
            <a:endParaRPr lang="fr-FR" dirty="0" smtClean="0"/>
          </a:p>
          <a:p>
            <a:pPr lvl="1"/>
            <a:r>
              <a:rPr lang="fr-FR" dirty="0" smtClean="0"/>
              <a:t>Impact of export </a:t>
            </a:r>
            <a:r>
              <a:rPr lang="fr-FR" dirty="0" err="1" smtClean="0"/>
              <a:t>activities</a:t>
            </a:r>
            <a:endParaRPr lang="fr-FR" dirty="0" smtClean="0"/>
          </a:p>
          <a:p>
            <a:pPr lvl="1"/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Defence</a:t>
            </a:r>
            <a:r>
              <a:rPr lang="fr-FR" dirty="0" smtClean="0"/>
              <a:t> </a:t>
            </a:r>
            <a:r>
              <a:rPr lang="fr-FR" dirty="0" err="1" smtClean="0"/>
              <a:t>Industrial</a:t>
            </a:r>
            <a:r>
              <a:rPr lang="fr-FR" dirty="0" smtClean="0"/>
              <a:t> Basis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enables</a:t>
            </a:r>
            <a:r>
              <a:rPr lang="fr-FR" dirty="0" smtClean="0"/>
              <a:t> to </a:t>
            </a:r>
            <a:r>
              <a:rPr lang="fr-FR" dirty="0" err="1" smtClean="0"/>
              <a:t>give</a:t>
            </a:r>
            <a:r>
              <a:rPr lang="fr-FR" dirty="0" smtClean="0"/>
              <a:t> new orientations for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(personnel and </a:t>
            </a:r>
            <a:r>
              <a:rPr lang="fr-FR" dirty="0" err="1" smtClean="0"/>
              <a:t>facilities</a:t>
            </a:r>
            <a:r>
              <a:rPr lang="fr-FR" dirty="0" smtClean="0"/>
              <a:t>)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all </a:t>
            </a:r>
            <a:r>
              <a:rPr lang="fr-FR" dirty="0" err="1" smtClean="0"/>
              <a:t>constraints</a:t>
            </a:r>
            <a:r>
              <a:rPr lang="fr-FR" dirty="0" smtClean="0"/>
              <a:t> of DGA missions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9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63" y="1353311"/>
            <a:ext cx="3800647" cy="4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0" y="1796100"/>
            <a:ext cx="7780879" cy="824524"/>
            <a:chOff x="355839" y="2167636"/>
            <a:chExt cx="7780879" cy="824524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39" y="2167636"/>
              <a:ext cx="1278012" cy="82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3714" name="Group 2"/>
            <p:cNvGrpSpPr>
              <a:grpSpLocks/>
            </p:cNvGrpSpPr>
            <p:nvPr/>
          </p:nvGrpSpPr>
          <p:grpSpPr bwMode="auto">
            <a:xfrm>
              <a:off x="1599965" y="2334344"/>
              <a:ext cx="6536753" cy="391188"/>
              <a:chOff x="1614" y="1146"/>
              <a:chExt cx="4226" cy="275"/>
            </a:xfrm>
          </p:grpSpPr>
          <p:sp>
            <p:nvSpPr>
              <p:cNvPr id="3084" name="Text Box 3"/>
              <p:cNvSpPr txBox="1">
                <a:spLocks noChangeArrowheads="1"/>
              </p:cNvSpPr>
              <p:nvPr/>
            </p:nvSpPr>
            <p:spPr bwMode="auto">
              <a:xfrm>
                <a:off x="1826" y="1146"/>
                <a:ext cx="4014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318508" indent="-318508" algn="l">
                  <a:lnSpc>
                    <a:spcPts val="2699"/>
                  </a:lnSpc>
                  <a:spcBef>
                    <a:spcPts val="704"/>
                  </a:spcBef>
                  <a:buClr>
                    <a:srgbClr val="559D9D"/>
                  </a:buClr>
                  <a:buSzPct val="130000"/>
                  <a:defRPr/>
                </a:pPr>
                <a:r>
                  <a:rPr lang="fr-FR" sz="14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Arial Narrow" charset="0"/>
                  </a:rPr>
                  <a:t>Prepare</a:t>
                </a:r>
                <a:r>
                  <a:rPr lang="fr-FR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charset="0"/>
                  </a:rPr>
                  <a:t> future </a:t>
                </a:r>
                <a:r>
                  <a:rPr lang="fr-FR" sz="14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Arial Narrow" charset="0"/>
                  </a:rPr>
                  <a:t>defence</a:t>
                </a:r>
                <a:r>
                  <a:rPr lang="fr-FR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charset="0"/>
                  </a:rPr>
                  <a:t> </a:t>
                </a:r>
                <a:r>
                  <a:rPr lang="fr-FR" sz="1400" b="1" dirty="0" err="1">
                    <a:solidFill>
                      <a:schemeClr val="bg2">
                        <a:lumMod val="75000"/>
                      </a:schemeClr>
                    </a:solidFill>
                    <a:latin typeface="Arial Narrow" charset="0"/>
                  </a:rPr>
                  <a:t>systems</a:t>
                </a:r>
                <a:endParaRPr lang="fr-FR" sz="1400" b="1" dirty="0">
                  <a:solidFill>
                    <a:schemeClr val="bg2">
                      <a:lumMod val="75000"/>
                    </a:schemeClr>
                  </a:solidFill>
                  <a:latin typeface="Arial Narrow" charset="0"/>
                </a:endParaRPr>
              </a:p>
            </p:txBody>
          </p:sp>
          <p:sp>
            <p:nvSpPr>
              <p:cNvPr id="3086" name="AutoShape 5"/>
              <p:cNvSpPr>
                <a:spLocks noChangeArrowheads="1"/>
              </p:cNvSpPr>
              <p:nvPr/>
            </p:nvSpPr>
            <p:spPr bwMode="auto">
              <a:xfrm>
                <a:off x="1614" y="1262"/>
                <a:ext cx="227" cy="136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/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0" y="2651875"/>
            <a:ext cx="6220981" cy="762079"/>
            <a:chOff x="326981" y="3072179"/>
            <a:chExt cx="6220981" cy="762079"/>
          </a:xfrm>
        </p:grpSpPr>
        <p:pic>
          <p:nvPicPr>
            <p:cNvPr id="15" name="Picture 3" descr="VBCI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1" y="3072179"/>
              <a:ext cx="1265051" cy="76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3718" name="Group 6"/>
            <p:cNvGrpSpPr>
              <a:grpSpLocks/>
            </p:cNvGrpSpPr>
            <p:nvPr/>
          </p:nvGrpSpPr>
          <p:grpSpPr bwMode="auto">
            <a:xfrm>
              <a:off x="1592032" y="3274503"/>
              <a:ext cx="4955930" cy="307260"/>
              <a:chOff x="1548" y="2078"/>
              <a:chExt cx="3204" cy="216"/>
            </a:xfrm>
          </p:grpSpPr>
          <p:sp>
            <p:nvSpPr>
              <p:cNvPr id="3082" name="Text Box 8"/>
              <p:cNvSpPr txBox="1">
                <a:spLocks noChangeArrowheads="1"/>
              </p:cNvSpPr>
              <p:nvPr/>
            </p:nvSpPr>
            <p:spPr bwMode="auto">
              <a:xfrm>
                <a:off x="1775" y="2078"/>
                <a:ext cx="2977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fr-FR" altLang="fr-FR" sz="14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Equip</a:t>
                </a:r>
                <a:r>
                  <a:rPr lang="fr-FR" altLang="fr-FR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the </a:t>
                </a:r>
                <a:r>
                  <a:rPr lang="fr-FR" altLang="fr-FR" sz="14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armed</a:t>
                </a:r>
                <a:r>
                  <a:rPr lang="fr-FR" altLang="fr-FR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forces</a:t>
                </a:r>
                <a:endParaRPr lang="fr-FR" altLang="fr-FR" sz="1400" b="1" dirty="0">
                  <a:solidFill>
                    <a:schemeClr val="bg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083" name="AutoShape 9"/>
              <p:cNvSpPr>
                <a:spLocks noChangeArrowheads="1"/>
              </p:cNvSpPr>
              <p:nvPr/>
            </p:nvSpPr>
            <p:spPr bwMode="auto">
              <a:xfrm>
                <a:off x="1548" y="2132"/>
                <a:ext cx="227" cy="136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/>
              </a:p>
            </p:txBody>
          </p:sp>
        </p:grpSp>
      </p:grpSp>
      <p:grpSp>
        <p:nvGrpSpPr>
          <p:cNvPr id="243712" name="Groupe 243711"/>
          <p:cNvGrpSpPr/>
          <p:nvPr/>
        </p:nvGrpSpPr>
        <p:grpSpPr>
          <a:xfrm>
            <a:off x="27415" y="3441620"/>
            <a:ext cx="7100572" cy="838968"/>
            <a:chOff x="409559" y="3964662"/>
            <a:chExt cx="7100572" cy="83896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59" y="3964662"/>
              <a:ext cx="1224292" cy="838968"/>
            </a:xfrm>
            <a:prstGeom prst="rect">
              <a:avLst/>
            </a:prstGeom>
          </p:spPr>
        </p:pic>
        <p:grpSp>
          <p:nvGrpSpPr>
            <p:cNvPr id="243722" name="Group 10"/>
            <p:cNvGrpSpPr>
              <a:grpSpLocks/>
            </p:cNvGrpSpPr>
            <p:nvPr/>
          </p:nvGrpSpPr>
          <p:grpSpPr bwMode="auto">
            <a:xfrm>
              <a:off x="1633851" y="4171106"/>
              <a:ext cx="5876280" cy="307260"/>
              <a:chOff x="1576" y="2961"/>
              <a:chExt cx="3799" cy="216"/>
            </a:xfrm>
          </p:grpSpPr>
          <p:sp>
            <p:nvSpPr>
              <p:cNvPr id="3078" name="Text Box 11"/>
              <p:cNvSpPr txBox="1">
                <a:spLocks noChangeArrowheads="1"/>
              </p:cNvSpPr>
              <p:nvPr/>
            </p:nvSpPr>
            <p:spPr bwMode="auto">
              <a:xfrm>
                <a:off x="1803" y="2961"/>
                <a:ext cx="3572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fr-FR" altLang="fr-FR" sz="14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Promote</a:t>
                </a:r>
                <a:r>
                  <a:rPr lang="fr-FR" altLang="fr-FR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fr-FR" altLang="fr-FR" sz="14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defence</a:t>
                </a:r>
                <a:r>
                  <a:rPr lang="fr-FR" altLang="fr-FR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export</a:t>
                </a:r>
                <a:endParaRPr lang="fr-FR" altLang="fr-FR" sz="1400" b="1" dirty="0">
                  <a:solidFill>
                    <a:schemeClr val="bg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080" name="AutoShape 13"/>
              <p:cNvSpPr>
                <a:spLocks noChangeArrowheads="1"/>
              </p:cNvSpPr>
              <p:nvPr/>
            </p:nvSpPr>
            <p:spPr bwMode="auto">
              <a:xfrm>
                <a:off x="1576" y="3010"/>
                <a:ext cx="227" cy="136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/>
              </a:p>
            </p:txBody>
          </p:sp>
        </p:grpSp>
      </p:grp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>
          <a:xfrm>
            <a:off x="1820061" y="381209"/>
            <a:ext cx="8179817" cy="52835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Dga</a:t>
            </a:r>
            <a:r>
              <a:rPr lang="fr-FR" dirty="0" smtClean="0"/>
              <a:t> Position and </a:t>
            </a:r>
            <a:r>
              <a:rPr lang="fr-FR" dirty="0" err="1" smtClean="0"/>
              <a:t>MIssions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10207083" y="5019907"/>
            <a:ext cx="2007219" cy="7712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70352" y="1260979"/>
            <a:ext cx="2267414" cy="637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 anchorCtr="1">
            <a:sp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0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Minister</a:t>
            </a:r>
            <a:r>
              <a:rPr kumimoji="0" lang="fr-FR" sz="1600" b="1" i="0" u="none" strike="noStrike" kern="0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of the </a:t>
            </a:r>
            <a:r>
              <a:rPr kumimoji="0" lang="fr-FR" sz="1600" b="1" i="0" u="none" strike="noStrike" kern="0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armed</a:t>
            </a:r>
            <a:r>
              <a:rPr kumimoji="0" lang="fr-FR" sz="1600" b="1" i="0" u="none" strike="noStrike" kern="0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forces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74554" y="2541251"/>
            <a:ext cx="1859011" cy="961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lIns="72000" tIns="72000" rIns="72000" bIns="72000" rtlCol="0" anchor="ctr" anchorCtr="1">
            <a:noAutofit/>
          </a:bodyPr>
          <a:lstStyle/>
          <a:p>
            <a:pPr algn="ctr" eaLnBrk="1" hangingPunct="1"/>
            <a:r>
              <a:rPr lang="en-US" sz="1400" b="1" kern="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CEMA</a:t>
            </a:r>
            <a:endParaRPr lang="en-US" sz="1400" b="1" kern="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Chief of staff 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of the armies</a:t>
            </a:r>
            <a:endParaRPr kumimoji="0" lang="fr-FR" sz="1400" b="1" i="0" u="none" strike="noStrike" kern="0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22408" y="2568789"/>
            <a:ext cx="1683560" cy="9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lIns="72000" tIns="72000" rIns="72000" bIns="72000" rtlCol="0" anchor="ctr" anchorCtr="1">
            <a:noAutofit/>
          </a:bodyPr>
          <a:lstStyle/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SGA</a:t>
            </a:r>
          </a:p>
          <a:p>
            <a:pPr algn="ctr" eaLnBrk="1" hangingPunct="1"/>
            <a:r>
              <a:rPr lang="en-US" sz="1400" b="1" kern="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Secretary General</a:t>
            </a:r>
            <a:endParaRPr lang="en-US" sz="1400" b="1" kern="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en-US" sz="1400" b="1" kern="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For administration</a:t>
            </a:r>
            <a:endParaRPr kumimoji="0" lang="fr-FR" sz="1400" b="1" i="0" u="none" strike="noStrike" kern="0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497735" y="2421666"/>
            <a:ext cx="1487976" cy="1533658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DGA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139529" y="4689114"/>
            <a:ext cx="1859011" cy="961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lIns="72000" tIns="72000" rIns="72000" bIns="72000" rtlCol="0" anchor="ctr" anchorCtr="1">
            <a:noAutofit/>
          </a:bodyPr>
          <a:lstStyle/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CEMAT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Chief of staff 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of the French Army</a:t>
            </a:r>
            <a:endParaRPr kumimoji="0" lang="fr-FR" sz="1400" b="1" i="0" u="none" strike="noStrike" kern="0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74553" y="4708141"/>
            <a:ext cx="1859011" cy="961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lIns="72000" tIns="72000" rIns="72000" bIns="72000" rtlCol="0" anchor="ctr" anchorCtr="1">
            <a:noAutofit/>
          </a:bodyPr>
          <a:lstStyle/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CEMM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Chief of staff 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of the French Navy</a:t>
            </a:r>
            <a:endParaRPr kumimoji="0" lang="fr-FR" sz="1400" b="1" i="0" u="none" strike="noStrike" kern="0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222408" y="4689114"/>
            <a:ext cx="1859011" cy="961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lIns="72000" tIns="72000" rIns="72000" bIns="72000" rtlCol="0" anchor="ctr" anchorCtr="1">
            <a:noAutofit/>
          </a:bodyPr>
          <a:lstStyle/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CEMAA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Chief of staff </a:t>
            </a:r>
          </a:p>
          <a:p>
            <a:pPr algn="ctr" eaLnBrk="1" hangingPunct="1"/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of the French Air Force</a:t>
            </a:r>
            <a:endParaRPr kumimoji="0" lang="fr-FR" sz="1400" b="1" i="0" u="none" strike="noStrike" kern="0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2" name="Connecteur en angle 11"/>
          <p:cNvCxnSpPr>
            <a:stCxn id="9" idx="2"/>
            <a:endCxn id="22" idx="0"/>
          </p:cNvCxnSpPr>
          <p:nvPr/>
        </p:nvCxnSpPr>
        <p:spPr bwMode="auto">
          <a:xfrm rot="16200000" flipH="1">
            <a:off x="5782848" y="2220039"/>
            <a:ext cx="642422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35" name="Connecteur en angle 34"/>
          <p:cNvCxnSpPr>
            <a:stCxn id="9" idx="2"/>
            <a:endCxn id="25" idx="0"/>
          </p:cNvCxnSpPr>
          <p:nvPr/>
        </p:nvCxnSpPr>
        <p:spPr bwMode="auto">
          <a:xfrm rot="16200000" flipH="1">
            <a:off x="6749143" y="1253744"/>
            <a:ext cx="669960" cy="196012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38" name="Connecteur en angle 37"/>
          <p:cNvCxnSpPr>
            <a:stCxn id="9" idx="2"/>
            <a:endCxn id="10" idx="0"/>
          </p:cNvCxnSpPr>
          <p:nvPr/>
        </p:nvCxnSpPr>
        <p:spPr bwMode="auto">
          <a:xfrm rot="5400000">
            <a:off x="4911473" y="1229079"/>
            <a:ext cx="522837" cy="1862336"/>
          </a:xfrm>
          <a:prstGeom prst="bentConnector3">
            <a:avLst>
              <a:gd name="adj1" fmla="val 645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42" name="Connecteur en angle 41"/>
          <p:cNvCxnSpPr>
            <a:stCxn id="22" idx="2"/>
            <a:endCxn id="27" idx="0"/>
          </p:cNvCxnSpPr>
          <p:nvPr/>
        </p:nvCxnSpPr>
        <p:spPr bwMode="auto">
          <a:xfrm rot="5400000">
            <a:off x="4493178" y="3078231"/>
            <a:ext cx="1186741" cy="203502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48" name="Connecteur en angle 47"/>
          <p:cNvCxnSpPr>
            <a:stCxn id="22" idx="2"/>
            <a:endCxn id="29" idx="0"/>
          </p:cNvCxnSpPr>
          <p:nvPr/>
        </p:nvCxnSpPr>
        <p:spPr bwMode="auto">
          <a:xfrm rot="16200000" flipH="1">
            <a:off x="6534617" y="3071816"/>
            <a:ext cx="1186741" cy="20478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51" name="Connecteur en angle 50"/>
          <p:cNvCxnSpPr>
            <a:stCxn id="22" idx="2"/>
            <a:endCxn id="28" idx="0"/>
          </p:cNvCxnSpPr>
          <p:nvPr/>
        </p:nvCxnSpPr>
        <p:spPr bwMode="auto">
          <a:xfrm rot="5400000">
            <a:off x="5501176" y="4105257"/>
            <a:ext cx="1205768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8396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996600"/>
                </a:solidFill>
              </a:rPr>
              <a:t>Program </a:t>
            </a:r>
            <a:r>
              <a:rPr lang="fr-FR" dirty="0" err="1" smtClean="0">
                <a:solidFill>
                  <a:srgbClr val="996600"/>
                </a:solidFill>
              </a:rPr>
              <a:t>eXpertise</a:t>
            </a:r>
            <a:endParaRPr lang="fr-FR" dirty="0">
              <a:solidFill>
                <a:srgbClr val="9966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fr-FR" dirty="0" smtClean="0"/>
              <a:t>Integrated program team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793"/>
            <a:ext cx="9315640" cy="43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043608" y="339004"/>
            <a:ext cx="8139654" cy="4969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600" b="1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1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fr-FR" kern="0" dirty="0" smtClean="0">
                <a:latin typeface="Arial Narrow"/>
                <a:cs typeface="Arial Narrow"/>
              </a:rPr>
              <a:t>DGA </a:t>
            </a:r>
            <a:r>
              <a:rPr lang="fr-FR" kern="0" dirty="0" smtClean="0">
                <a:solidFill>
                  <a:srgbClr val="907329"/>
                </a:solidFill>
                <a:latin typeface="Arial Narrow"/>
                <a:cs typeface="Arial Narrow"/>
              </a:rPr>
              <a:t>ORGANIZATION CHART</a:t>
            </a:r>
            <a:endParaRPr lang="fr-FR" kern="0" dirty="0"/>
          </a:p>
        </p:txBody>
      </p:sp>
      <p:sp>
        <p:nvSpPr>
          <p:cNvPr id="5" name="ZoneTexte 31"/>
          <p:cNvSpPr txBox="1">
            <a:spLocks noChangeArrowheads="1"/>
          </p:cNvSpPr>
          <p:nvPr/>
        </p:nvSpPr>
        <p:spPr bwMode="auto">
          <a:xfrm>
            <a:off x="6798946" y="790607"/>
            <a:ext cx="2476500" cy="28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Inspection (INSP)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cap="all" dirty="0" err="1" smtClean="0">
                <a:latin typeface="Arial Narrow" charset="0"/>
                <a:ea typeface="SimSun" pitchFamily="2" charset="-122"/>
                <a:cs typeface="SimSun" pitchFamily="2" charset="-122"/>
              </a:rPr>
              <a:t>JACQUEs</a:t>
            </a:r>
            <a:r>
              <a:rPr lang="fr-FR" sz="1200" b="1" cap="all" dirty="0" smtClean="0">
                <a:latin typeface="Arial Narrow" charset="0"/>
                <a:ea typeface="SimSun" pitchFamily="2" charset="-122"/>
                <a:cs typeface="SimSun" pitchFamily="2" charset="-122"/>
              </a:rPr>
              <a:t> COUSQUER</a:t>
            </a:r>
            <a:r>
              <a:rPr lang="fr-FR" sz="1200" b="1" cap="all" dirty="0">
                <a:latin typeface="Arial Narrow" charset="0"/>
                <a:ea typeface="SimSun" pitchFamily="2" charset="-122"/>
                <a:cs typeface="SimSun" pitchFamily="2" charset="-122"/>
              </a:rPr>
              <a:t/>
            </a:r>
            <a:br>
              <a:rPr lang="fr-FR" sz="1200" b="1" cap="all" dirty="0">
                <a:latin typeface="Arial Narrow" charset="0"/>
                <a:ea typeface="SimSun" pitchFamily="2" charset="-122"/>
                <a:cs typeface="SimSun" pitchFamily="2" charset="-122"/>
              </a:rPr>
            </a:br>
            <a:endParaRPr lang="fr-FR" sz="1200" b="1" cap="all" dirty="0"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Scientific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advisor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(CS)</a:t>
            </a:r>
            <a:endParaRPr lang="fr-FR" sz="1200" b="1" dirty="0">
              <a:solidFill>
                <a:srgbClr val="0F21A3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00000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HISHAM ABOU-KANDIL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1200" b="1" dirty="0">
              <a:solidFill>
                <a:srgbClr val="FFC00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Communication (COMM)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1200" b="1" dirty="0">
              <a:solidFill>
                <a:srgbClr val="00206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ts val="1173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Information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security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(SSDI)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 smtClean="0">
                <a:solidFill>
                  <a:srgbClr val="000000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M-F DE RODENBEEKE</a:t>
            </a:r>
            <a:endParaRPr lang="fr-FR" sz="1200" b="1" dirty="0">
              <a:solidFill>
                <a:srgbClr val="00000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1200" b="1" dirty="0">
              <a:solidFill>
                <a:srgbClr val="FFC00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Armament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Gendarmerie (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GArm</a:t>
            </a:r>
            <a:r>
              <a:rPr lang="fr-FR" sz="12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00000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JEAN-LUC PAYRARD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1200" b="1" dirty="0">
              <a:solidFill>
                <a:srgbClr val="FFC00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Cabinet (CAB)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 smtClean="0">
                <a:solidFill>
                  <a:srgbClr val="000000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GUILHEM REBOUL</a:t>
            </a:r>
            <a:endParaRPr lang="fr-FR" sz="1200" b="1" dirty="0">
              <a:solidFill>
                <a:srgbClr val="00000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6" name="ZoneTexte 15"/>
          <p:cNvSpPr txBox="1">
            <a:spLocks noChangeArrowheads="1"/>
          </p:cNvSpPr>
          <p:nvPr/>
        </p:nvSpPr>
        <p:spPr bwMode="auto">
          <a:xfrm>
            <a:off x="2366992" y="1867888"/>
            <a:ext cx="4136100" cy="69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3000"/>
              </a:lnSpc>
              <a:spcAft>
                <a:spcPts val="704"/>
              </a:spcAft>
              <a:buClr>
                <a:srgbClr val="000000"/>
              </a:buClr>
              <a:buSzPct val="100000"/>
            </a:pPr>
            <a:r>
              <a:rPr lang="fr-FR" sz="16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DÉLÉGUÉ GÉNÉRAL POUR L’ARMEMENT (DGA)</a:t>
            </a:r>
          </a:p>
          <a:p>
            <a:pPr algn="ctr" hangingPunct="0">
              <a:lnSpc>
                <a:spcPct val="93000"/>
              </a:lnSpc>
              <a:spcAft>
                <a:spcPts val="704"/>
              </a:spcAft>
              <a:buClr>
                <a:srgbClr val="000000"/>
              </a:buClr>
              <a:buSzPct val="100000"/>
            </a:pPr>
            <a:r>
              <a:rPr lang="fr-FR" sz="1900" b="1" dirty="0" smtClean="0">
                <a:latin typeface="Arial Narrow" charset="0"/>
                <a:ea typeface="SimSun" pitchFamily="2" charset="-122"/>
                <a:cs typeface="SimSun" pitchFamily="2" charset="-122"/>
              </a:rPr>
              <a:t>JOEL BARRE</a:t>
            </a:r>
            <a:endParaRPr lang="fr-FR" sz="1900" b="1" dirty="0">
              <a:latin typeface="Arial Narrow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7" name="ZoneTexte 16"/>
          <p:cNvSpPr txBox="1">
            <a:spLocks noChangeArrowheads="1"/>
          </p:cNvSpPr>
          <p:nvPr/>
        </p:nvSpPr>
        <p:spPr bwMode="auto">
          <a:xfrm>
            <a:off x="2589898" y="3345129"/>
            <a:ext cx="1590808" cy="67477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Modernization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deputy</a:t>
            </a:r>
            <a:endParaRPr lang="fr-FR" sz="1200" b="1" dirty="0">
              <a:solidFill>
                <a:srgbClr val="0F21A3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(DGA/ADM)</a:t>
            </a:r>
          </a:p>
          <a:p>
            <a:pPr algn="ctr" hangingPunct="0">
              <a:lnSpc>
                <a:spcPct val="93000"/>
              </a:lnSpc>
              <a:spcBef>
                <a:spcPts val="352"/>
              </a:spcBef>
              <a:buClr>
                <a:srgbClr val="000000"/>
              </a:buClr>
              <a:buSzPct val="100000"/>
            </a:pPr>
            <a:r>
              <a:rPr lang="fr-FR" sz="1200" b="1" dirty="0">
                <a:solidFill>
                  <a:srgbClr val="000000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BENOÎT LAURENSOU</a:t>
            </a:r>
            <a:endParaRPr lang="fr-FR" sz="1200" dirty="0">
              <a:solidFill>
                <a:srgbClr val="000000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4686583" y="2842258"/>
            <a:ext cx="1590808" cy="6234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Deputy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Director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 General</a:t>
            </a:r>
            <a:endParaRPr lang="fr-FR" sz="1200" b="1" dirty="0">
              <a:solidFill>
                <a:srgbClr val="0F21A3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dirty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(DGA/DA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  <a:ea typeface="SimSun" pitchFamily="2" charset="-122"/>
                <a:cs typeface="SimSun" pitchFamily="2" charset="-122"/>
              </a:rPr>
              <a:t>)</a:t>
            </a:r>
            <a:endParaRPr lang="fr-FR" sz="1200" b="1" dirty="0">
              <a:solidFill>
                <a:srgbClr val="0F21A3"/>
              </a:solidFill>
              <a:latin typeface="Arial Narrow" charset="0"/>
              <a:ea typeface="SimSun" pitchFamily="2" charset="-122"/>
              <a:cs typeface="SimSun" pitchFamily="2" charset="-122"/>
            </a:endParaRPr>
          </a:p>
        </p:txBody>
      </p:sp>
      <p:grpSp>
        <p:nvGrpSpPr>
          <p:cNvPr id="9" name="Grouper 60"/>
          <p:cNvGrpSpPr>
            <a:grpSpLocks/>
          </p:cNvGrpSpPr>
          <p:nvPr/>
        </p:nvGrpSpPr>
        <p:grpSpPr bwMode="auto">
          <a:xfrm>
            <a:off x="6576523" y="1112251"/>
            <a:ext cx="239052" cy="3015728"/>
            <a:chOff x="5822157" y="1540667"/>
            <a:chExt cx="221455" cy="2261797"/>
          </a:xfrm>
        </p:grpSpPr>
        <p:cxnSp>
          <p:nvCxnSpPr>
            <p:cNvPr id="10" name="Connecteur droit 44"/>
            <p:cNvCxnSpPr>
              <a:cxnSpLocks noChangeShapeType="1"/>
            </p:cNvCxnSpPr>
            <p:nvPr/>
          </p:nvCxnSpPr>
          <p:spPr bwMode="auto">
            <a:xfrm rot="5400000">
              <a:off x="4692449" y="2671168"/>
              <a:ext cx="2261004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Connecteur droit 46"/>
            <p:cNvCxnSpPr>
              <a:cxnSpLocks noChangeShapeType="1"/>
            </p:cNvCxnSpPr>
            <p:nvPr/>
          </p:nvCxnSpPr>
          <p:spPr bwMode="auto">
            <a:xfrm>
              <a:off x="5822950" y="1540667"/>
              <a:ext cx="22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Connecteur droit 48"/>
            <p:cNvCxnSpPr>
              <a:cxnSpLocks noChangeShapeType="1"/>
            </p:cNvCxnSpPr>
            <p:nvPr/>
          </p:nvCxnSpPr>
          <p:spPr bwMode="auto">
            <a:xfrm flipH="1">
              <a:off x="5822950" y="1981200"/>
              <a:ext cx="22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Connecteur droit 49"/>
            <p:cNvCxnSpPr>
              <a:cxnSpLocks noChangeShapeType="1"/>
            </p:cNvCxnSpPr>
            <p:nvPr/>
          </p:nvCxnSpPr>
          <p:spPr bwMode="auto">
            <a:xfrm flipH="1">
              <a:off x="5822950" y="2396532"/>
              <a:ext cx="22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Connecteur droit 50"/>
            <p:cNvCxnSpPr>
              <a:cxnSpLocks noChangeShapeType="1"/>
            </p:cNvCxnSpPr>
            <p:nvPr/>
          </p:nvCxnSpPr>
          <p:spPr bwMode="auto">
            <a:xfrm flipH="1">
              <a:off x="5822950" y="2945004"/>
              <a:ext cx="22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Connecteur droit 51"/>
            <p:cNvCxnSpPr>
              <a:cxnSpLocks noChangeShapeType="1"/>
            </p:cNvCxnSpPr>
            <p:nvPr/>
          </p:nvCxnSpPr>
          <p:spPr bwMode="auto">
            <a:xfrm flipH="1">
              <a:off x="5822950" y="3366198"/>
              <a:ext cx="22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Connecteur droit 52"/>
            <p:cNvCxnSpPr>
              <a:cxnSpLocks noChangeShapeType="1"/>
            </p:cNvCxnSpPr>
            <p:nvPr/>
          </p:nvCxnSpPr>
          <p:spPr bwMode="auto">
            <a:xfrm flipH="1">
              <a:off x="5822950" y="3802464"/>
              <a:ext cx="22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585007" y="4642500"/>
            <a:ext cx="18247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Arial Narrow" charset="0"/>
              </a:rPr>
              <a:t>International </a:t>
            </a:r>
            <a:r>
              <a:rPr lang="fr-FR" sz="1200" b="1" dirty="0" err="1" smtClean="0">
                <a:solidFill>
                  <a:srgbClr val="FF0000"/>
                </a:solidFill>
                <a:latin typeface="Arial Narrow" charset="0"/>
              </a:rPr>
              <a:t>Development</a:t>
            </a:r>
            <a:r>
              <a:rPr lang="fr-FR" sz="1200" b="1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latin typeface="Arial Narrow" charset="0"/>
              </a:rPr>
              <a:t>Directorate</a:t>
            </a:r>
            <a:r>
              <a:rPr lang="fr-FR" sz="1200" b="1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latin typeface="Arial Narrow" charset="0"/>
              </a:rPr>
              <a:t>(DI)</a:t>
            </a:r>
          </a:p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Arial Narrow" charset="0"/>
              </a:rPr>
              <a:t>THIERRY CARLIER</a:t>
            </a:r>
            <a:endParaRPr lang="fr-FR" sz="1200" b="1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8" name="ZoneTexte 16"/>
          <p:cNvSpPr txBox="1">
            <a:spLocks noChangeArrowheads="1"/>
          </p:cNvSpPr>
          <p:nvPr/>
        </p:nvSpPr>
        <p:spPr bwMode="auto">
          <a:xfrm>
            <a:off x="6519133" y="4643553"/>
            <a:ext cx="1595960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</a:rPr>
              <a:t>Human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</a:rPr>
              <a:t>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</a:rPr>
              <a:t>resources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</a:rPr>
              <a:t>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</a:rPr>
              <a:t>Directorate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</a:rPr>
              <a:t> (DRH</a:t>
            </a:r>
            <a:r>
              <a:rPr lang="fr-FR" sz="1200" b="1" dirty="0">
                <a:solidFill>
                  <a:srgbClr val="0F21A3"/>
                </a:solidFill>
                <a:latin typeface="Arial Narrow" charset="0"/>
              </a:rPr>
              <a:t>)</a:t>
            </a:r>
          </a:p>
          <a:p>
            <a:pPr algn="ctr"/>
            <a:r>
              <a:rPr lang="fr-FR" sz="1200" b="1" dirty="0">
                <a:solidFill>
                  <a:srgbClr val="000000"/>
                </a:solidFill>
                <a:latin typeface="Arial Narrow" charset="0"/>
              </a:rPr>
              <a:t>BENOÎT LAURENSOU</a:t>
            </a: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2676122" y="4643553"/>
            <a:ext cx="2041111" cy="4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Operations </a:t>
            </a:r>
            <a:r>
              <a:rPr lang="fr-FR" sz="1200" b="1" dirty="0" err="1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Directorate</a:t>
            </a:r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 </a:t>
            </a: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(DO)</a:t>
            </a:r>
          </a:p>
          <a:p>
            <a:pPr algn="ctr"/>
            <a:r>
              <a:rPr lang="fr-FR" sz="1200" b="1" cap="all" dirty="0" err="1" smtClean="0">
                <a:latin typeface="Arial Narrow"/>
                <a:cs typeface="Arial Narrow"/>
              </a:rPr>
              <a:t>FRANçois</a:t>
            </a:r>
            <a:r>
              <a:rPr lang="fr-FR" sz="1200" b="1" cap="all" dirty="0" smtClean="0">
                <a:latin typeface="Arial Narrow"/>
                <a:cs typeface="Arial Narrow"/>
              </a:rPr>
              <a:t> </a:t>
            </a:r>
            <a:r>
              <a:rPr lang="fr-FR" sz="1200" b="1" cap="all" dirty="0" err="1" smtClean="0">
                <a:latin typeface="Arial Narrow"/>
                <a:cs typeface="Arial Narrow"/>
              </a:rPr>
              <a:t>pintart</a:t>
            </a:r>
            <a:endParaRPr lang="fr-FR" sz="1200" b="1" cap="all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1806938" y="5796553"/>
            <a:ext cx="1931485" cy="4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Strategy</a:t>
            </a:r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 </a:t>
            </a:r>
            <a:r>
              <a:rPr lang="fr-FR" sz="1200" b="1" dirty="0" err="1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Directorate</a:t>
            </a:r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 (DS</a:t>
            </a: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Arial Narrow" charset="0"/>
              </a:rPr>
              <a:t>)</a:t>
            </a:r>
          </a:p>
          <a:p>
            <a:pPr algn="ctr"/>
            <a:r>
              <a:rPr lang="fr-FR" sz="1200" b="1" dirty="0">
                <a:solidFill>
                  <a:srgbClr val="000000"/>
                </a:solidFill>
                <a:latin typeface="Arial Narrow" charset="0"/>
              </a:rPr>
              <a:t>CAROLINE LAURENT</a:t>
            </a: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798007" y="4643553"/>
            <a:ext cx="2118217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</a:rPr>
              <a:t>Quality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</a:rPr>
              <a:t> and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</a:rPr>
              <a:t>modernization</a:t>
            </a:r>
            <a:endParaRPr lang="fr-FR" sz="1200" b="1" dirty="0">
              <a:solidFill>
                <a:srgbClr val="0F21A3"/>
              </a:solidFill>
              <a:latin typeface="Arial Narrow" charset="0"/>
            </a:endParaRPr>
          </a:p>
          <a:p>
            <a:pPr algn="ctr"/>
            <a:r>
              <a:rPr lang="fr-FR" sz="1200" b="1" dirty="0">
                <a:solidFill>
                  <a:srgbClr val="0F21A3"/>
                </a:solidFill>
                <a:latin typeface="Arial Narrow" charset="0"/>
              </a:rPr>
              <a:t>(SMQ)</a:t>
            </a:r>
          </a:p>
          <a:p>
            <a:pPr algn="ctr"/>
            <a:r>
              <a:rPr lang="fr-FR" sz="1200" b="1" dirty="0">
                <a:latin typeface="Arial Narrow" charset="0"/>
                <a:ea typeface="SimSun" pitchFamily="2" charset="-122"/>
                <a:cs typeface="SimSun" pitchFamily="2" charset="-122"/>
              </a:rPr>
              <a:t>BENOÎT LAURENSOU</a:t>
            </a:r>
            <a:endParaRPr lang="fr-FR" sz="1200" b="1" dirty="0">
              <a:latin typeface="Arial Narrow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32955" y="5796554"/>
            <a:ext cx="2361632" cy="60077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ts val="1173"/>
              </a:lnSpc>
            </a:pPr>
            <a:r>
              <a:rPr lang="fr-FR" sz="1200" b="1" dirty="0" smtClean="0">
                <a:solidFill>
                  <a:srgbClr val="0F21A3"/>
                </a:solidFill>
                <a:latin typeface="Arial Narrow" charset="0"/>
              </a:rPr>
              <a:t>Budget and planning </a:t>
            </a:r>
            <a:r>
              <a:rPr lang="fr-FR" sz="1200" b="1" dirty="0" err="1" smtClean="0">
                <a:solidFill>
                  <a:srgbClr val="0F21A3"/>
                </a:solidFill>
                <a:latin typeface="Arial Narrow" charset="0"/>
              </a:rPr>
              <a:t>Directorate</a:t>
            </a:r>
            <a:r>
              <a:rPr lang="fr-FR" sz="1200" b="1" dirty="0" smtClean="0">
                <a:solidFill>
                  <a:srgbClr val="0F21A3"/>
                </a:solidFill>
                <a:latin typeface="Arial Narrow" charset="0"/>
              </a:rPr>
              <a:t> </a:t>
            </a:r>
            <a:r>
              <a:rPr lang="fr-FR" sz="1200" b="1" dirty="0">
                <a:solidFill>
                  <a:srgbClr val="0F21A3"/>
                </a:solidFill>
                <a:latin typeface="Arial Narrow" charset="0"/>
              </a:rPr>
              <a:t>(DP)</a:t>
            </a:r>
          </a:p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Arial Narrow" charset="0"/>
              </a:rPr>
              <a:t>ÉVELINE SPINA</a:t>
            </a:r>
            <a:endParaRPr lang="fr-FR" sz="1200" b="1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801" y="5796553"/>
            <a:ext cx="1610310" cy="66233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FF9900"/>
                </a:solidFill>
                <a:latin typeface="Arial Narrow" charset="0"/>
              </a:rPr>
              <a:t>Technical</a:t>
            </a:r>
            <a:r>
              <a:rPr lang="fr-FR" sz="1200" b="1" dirty="0" smtClean="0">
                <a:solidFill>
                  <a:srgbClr val="FF9900"/>
                </a:solidFill>
                <a:latin typeface="Arial Narrow" charset="0"/>
              </a:rPr>
              <a:t> </a:t>
            </a:r>
            <a:r>
              <a:rPr lang="fr-FR" sz="1200" b="1" dirty="0" err="1" smtClean="0">
                <a:solidFill>
                  <a:srgbClr val="FF9900"/>
                </a:solidFill>
                <a:latin typeface="Arial Narrow" charset="0"/>
              </a:rPr>
              <a:t>Directorate</a:t>
            </a:r>
            <a:r>
              <a:rPr lang="fr-FR" sz="1200" b="1" dirty="0" smtClean="0">
                <a:solidFill>
                  <a:srgbClr val="FF9900"/>
                </a:solidFill>
                <a:latin typeface="Arial Narrow" charset="0"/>
              </a:rPr>
              <a:t> (DT</a:t>
            </a:r>
            <a:r>
              <a:rPr lang="fr-FR" sz="1200" b="1" dirty="0">
                <a:solidFill>
                  <a:srgbClr val="FF9900"/>
                </a:solidFill>
                <a:latin typeface="Arial Narrow" charset="0"/>
              </a:rPr>
              <a:t>)</a:t>
            </a:r>
          </a:p>
          <a:p>
            <a:pPr algn="ctr"/>
            <a:r>
              <a:rPr lang="fr-FR" sz="1200" b="1" dirty="0">
                <a:solidFill>
                  <a:srgbClr val="000000"/>
                </a:solidFill>
                <a:latin typeface="Arial Narrow" charset="0"/>
              </a:rPr>
              <a:t>FRANÇOIS COTÉ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861971" y="4349335"/>
            <a:ext cx="5456890" cy="1440000"/>
            <a:chOff x="1718742" y="3262001"/>
            <a:chExt cx="5037129" cy="1080000"/>
          </a:xfrm>
        </p:grpSpPr>
        <p:cxnSp>
          <p:nvCxnSpPr>
            <p:cNvPr id="25" name="Connecteur droit 44"/>
            <p:cNvCxnSpPr>
              <a:cxnSpLocks noChangeShapeType="1"/>
            </p:cNvCxnSpPr>
            <p:nvPr/>
          </p:nvCxnSpPr>
          <p:spPr bwMode="auto">
            <a:xfrm rot="10800000">
              <a:off x="1718742" y="3262002"/>
              <a:ext cx="503712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Connecteur droit 46"/>
            <p:cNvCxnSpPr>
              <a:cxnSpLocks noChangeShapeType="1"/>
            </p:cNvCxnSpPr>
            <p:nvPr/>
          </p:nvCxnSpPr>
          <p:spPr bwMode="auto">
            <a:xfrm rot="5400000">
              <a:off x="6645934" y="3371938"/>
              <a:ext cx="2198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Connecteur droit 48"/>
            <p:cNvCxnSpPr>
              <a:cxnSpLocks noChangeShapeType="1"/>
            </p:cNvCxnSpPr>
            <p:nvPr/>
          </p:nvCxnSpPr>
          <p:spPr bwMode="auto">
            <a:xfrm rot="5400000" flipH="1">
              <a:off x="5376653" y="3802001"/>
              <a:ext cx="108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Connecteur droit 49"/>
            <p:cNvCxnSpPr>
              <a:cxnSpLocks noChangeShapeType="1"/>
            </p:cNvCxnSpPr>
            <p:nvPr/>
          </p:nvCxnSpPr>
          <p:spPr bwMode="auto">
            <a:xfrm rot="5400000" flipH="1">
              <a:off x="4967499" y="3371938"/>
              <a:ext cx="2198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Connecteur droit 50"/>
            <p:cNvCxnSpPr>
              <a:cxnSpLocks noChangeShapeType="1"/>
            </p:cNvCxnSpPr>
            <p:nvPr/>
          </p:nvCxnSpPr>
          <p:spPr bwMode="auto">
            <a:xfrm rot="5400000" flipH="1">
              <a:off x="3719150" y="3802001"/>
              <a:ext cx="108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Connecteur droit 51"/>
            <p:cNvCxnSpPr>
              <a:cxnSpLocks noChangeShapeType="1"/>
            </p:cNvCxnSpPr>
            <p:nvPr/>
          </p:nvCxnSpPr>
          <p:spPr bwMode="auto">
            <a:xfrm rot="5400000" flipH="1">
              <a:off x="3289061" y="3371938"/>
              <a:ext cx="2198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Connecteur droit 52"/>
            <p:cNvCxnSpPr>
              <a:cxnSpLocks noChangeShapeType="1"/>
            </p:cNvCxnSpPr>
            <p:nvPr/>
          </p:nvCxnSpPr>
          <p:spPr bwMode="auto">
            <a:xfrm rot="5400000" flipH="1">
              <a:off x="1610623" y="3371938"/>
              <a:ext cx="2198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Connecteur droit 51"/>
            <p:cNvCxnSpPr>
              <a:cxnSpLocks noChangeShapeType="1"/>
            </p:cNvCxnSpPr>
            <p:nvPr/>
          </p:nvCxnSpPr>
          <p:spPr bwMode="auto">
            <a:xfrm rot="5400000" flipH="1" flipV="1">
              <a:off x="2035073" y="3786709"/>
              <a:ext cx="10494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" name="Rectangle 1"/>
          <p:cNvSpPr/>
          <p:nvPr/>
        </p:nvSpPr>
        <p:spPr bwMode="auto">
          <a:xfrm>
            <a:off x="6444208" y="3573016"/>
            <a:ext cx="385388" cy="644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738423" y="5661248"/>
            <a:ext cx="1625665" cy="93610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925909" y="4348691"/>
            <a:ext cx="4491097" cy="2065189"/>
          </a:xfrm>
          <a:custGeom>
            <a:avLst/>
            <a:gdLst>
              <a:gd name="connsiteX0" fmla="*/ 0 w 1625665"/>
              <a:gd name="connsiteY0" fmla="*/ 0 h 936104"/>
              <a:gd name="connsiteX1" fmla="*/ 1625665 w 1625665"/>
              <a:gd name="connsiteY1" fmla="*/ 0 h 936104"/>
              <a:gd name="connsiteX2" fmla="*/ 1625665 w 1625665"/>
              <a:gd name="connsiteY2" fmla="*/ 936104 h 936104"/>
              <a:gd name="connsiteX3" fmla="*/ 0 w 1625665"/>
              <a:gd name="connsiteY3" fmla="*/ 936104 h 936104"/>
              <a:gd name="connsiteX4" fmla="*/ 0 w 1625665"/>
              <a:gd name="connsiteY4" fmla="*/ 0 h 936104"/>
              <a:gd name="connsiteX0" fmla="*/ 947915 w 2573580"/>
              <a:gd name="connsiteY0" fmla="*/ 0 h 936104"/>
              <a:gd name="connsiteX1" fmla="*/ 2573580 w 2573580"/>
              <a:gd name="connsiteY1" fmla="*/ 0 h 936104"/>
              <a:gd name="connsiteX2" fmla="*/ 2573580 w 2573580"/>
              <a:gd name="connsiteY2" fmla="*/ 936104 h 936104"/>
              <a:gd name="connsiteX3" fmla="*/ 947915 w 2573580"/>
              <a:gd name="connsiteY3" fmla="*/ 936104 h 936104"/>
              <a:gd name="connsiteX4" fmla="*/ 0 w 2573580"/>
              <a:gd name="connsiteY4" fmla="*/ 549313 h 936104"/>
              <a:gd name="connsiteX5" fmla="*/ 947915 w 2573580"/>
              <a:gd name="connsiteY5" fmla="*/ 0 h 936104"/>
              <a:gd name="connsiteX0" fmla="*/ 1113184 w 2738849"/>
              <a:gd name="connsiteY0" fmla="*/ 0 h 1452939"/>
              <a:gd name="connsiteX1" fmla="*/ 2738849 w 2738849"/>
              <a:gd name="connsiteY1" fmla="*/ 0 h 1452939"/>
              <a:gd name="connsiteX2" fmla="*/ 2738849 w 2738849"/>
              <a:gd name="connsiteY2" fmla="*/ 936104 h 1452939"/>
              <a:gd name="connsiteX3" fmla="*/ 1 w 2738849"/>
              <a:gd name="connsiteY3" fmla="*/ 1452939 h 1452939"/>
              <a:gd name="connsiteX4" fmla="*/ 165269 w 2738849"/>
              <a:gd name="connsiteY4" fmla="*/ 549313 h 1452939"/>
              <a:gd name="connsiteX5" fmla="*/ 1113184 w 2738849"/>
              <a:gd name="connsiteY5" fmla="*/ 0 h 1452939"/>
              <a:gd name="connsiteX0" fmla="*/ 1226210 w 2851875"/>
              <a:gd name="connsiteY0" fmla="*/ 0 h 1452939"/>
              <a:gd name="connsiteX1" fmla="*/ 2851875 w 2851875"/>
              <a:gd name="connsiteY1" fmla="*/ 0 h 1452939"/>
              <a:gd name="connsiteX2" fmla="*/ 2851875 w 2851875"/>
              <a:gd name="connsiteY2" fmla="*/ 936104 h 1452939"/>
              <a:gd name="connsiteX3" fmla="*/ 113027 w 2851875"/>
              <a:gd name="connsiteY3" fmla="*/ 1452939 h 1452939"/>
              <a:gd name="connsiteX4" fmla="*/ 0 w 2851875"/>
              <a:gd name="connsiteY4" fmla="*/ 652680 h 1452939"/>
              <a:gd name="connsiteX5" fmla="*/ 1226210 w 2851875"/>
              <a:gd name="connsiteY5" fmla="*/ 0 h 1452939"/>
              <a:gd name="connsiteX0" fmla="*/ 1232483 w 2858148"/>
              <a:gd name="connsiteY0" fmla="*/ 0 h 1437037"/>
              <a:gd name="connsiteX1" fmla="*/ 2858148 w 2858148"/>
              <a:gd name="connsiteY1" fmla="*/ 0 h 1437037"/>
              <a:gd name="connsiteX2" fmla="*/ 2858148 w 2858148"/>
              <a:gd name="connsiteY2" fmla="*/ 936104 h 1437037"/>
              <a:gd name="connsiteX3" fmla="*/ 31 w 2858148"/>
              <a:gd name="connsiteY3" fmla="*/ 1437037 h 1437037"/>
              <a:gd name="connsiteX4" fmla="*/ 6273 w 2858148"/>
              <a:gd name="connsiteY4" fmla="*/ 652680 h 1437037"/>
              <a:gd name="connsiteX5" fmla="*/ 1232483 w 2858148"/>
              <a:gd name="connsiteY5" fmla="*/ 0 h 1437037"/>
              <a:gd name="connsiteX0" fmla="*/ 1232483 w 2858148"/>
              <a:gd name="connsiteY0" fmla="*/ 0 h 1452939"/>
              <a:gd name="connsiteX1" fmla="*/ 2858148 w 2858148"/>
              <a:gd name="connsiteY1" fmla="*/ 0 h 1452939"/>
              <a:gd name="connsiteX2" fmla="*/ 1577988 w 2858148"/>
              <a:gd name="connsiteY2" fmla="*/ 1452939 h 1452939"/>
              <a:gd name="connsiteX3" fmla="*/ 31 w 2858148"/>
              <a:gd name="connsiteY3" fmla="*/ 1437037 h 1452939"/>
              <a:gd name="connsiteX4" fmla="*/ 6273 w 2858148"/>
              <a:gd name="connsiteY4" fmla="*/ 652680 h 1452939"/>
              <a:gd name="connsiteX5" fmla="*/ 1232483 w 2858148"/>
              <a:gd name="connsiteY5" fmla="*/ 0 h 1452939"/>
              <a:gd name="connsiteX0" fmla="*/ 1232483 w 2858148"/>
              <a:gd name="connsiteY0" fmla="*/ 0 h 1452939"/>
              <a:gd name="connsiteX1" fmla="*/ 2858148 w 2858148"/>
              <a:gd name="connsiteY1" fmla="*/ 0 h 1452939"/>
              <a:gd name="connsiteX2" fmla="*/ 1652193 w 2858148"/>
              <a:gd name="connsiteY2" fmla="*/ 589070 h 1452939"/>
              <a:gd name="connsiteX3" fmla="*/ 1577988 w 2858148"/>
              <a:gd name="connsiteY3" fmla="*/ 1452939 h 1452939"/>
              <a:gd name="connsiteX4" fmla="*/ 31 w 2858148"/>
              <a:gd name="connsiteY4" fmla="*/ 1437037 h 1452939"/>
              <a:gd name="connsiteX5" fmla="*/ 6273 w 2858148"/>
              <a:gd name="connsiteY5" fmla="*/ 652680 h 1452939"/>
              <a:gd name="connsiteX6" fmla="*/ 1232483 w 2858148"/>
              <a:gd name="connsiteY6" fmla="*/ 0 h 1452939"/>
              <a:gd name="connsiteX0" fmla="*/ 1232483 w 4428880"/>
              <a:gd name="connsiteY0" fmla="*/ 0 h 1452939"/>
              <a:gd name="connsiteX1" fmla="*/ 2858148 w 4428880"/>
              <a:gd name="connsiteY1" fmla="*/ 0 h 1452939"/>
              <a:gd name="connsiteX2" fmla="*/ 4411296 w 4428880"/>
              <a:gd name="connsiteY2" fmla="*/ 557265 h 1452939"/>
              <a:gd name="connsiteX3" fmla="*/ 1652193 w 4428880"/>
              <a:gd name="connsiteY3" fmla="*/ 589070 h 1452939"/>
              <a:gd name="connsiteX4" fmla="*/ 1577988 w 4428880"/>
              <a:gd name="connsiteY4" fmla="*/ 1452939 h 1452939"/>
              <a:gd name="connsiteX5" fmla="*/ 31 w 4428880"/>
              <a:gd name="connsiteY5" fmla="*/ 1437037 h 1452939"/>
              <a:gd name="connsiteX6" fmla="*/ 6273 w 4428880"/>
              <a:gd name="connsiteY6" fmla="*/ 652680 h 1452939"/>
              <a:gd name="connsiteX7" fmla="*/ 1232483 w 4428880"/>
              <a:gd name="connsiteY7" fmla="*/ 0 h 1452939"/>
              <a:gd name="connsiteX0" fmla="*/ 1232483 w 4428880"/>
              <a:gd name="connsiteY0" fmla="*/ 0 h 1452939"/>
              <a:gd name="connsiteX1" fmla="*/ 2858148 w 4428880"/>
              <a:gd name="connsiteY1" fmla="*/ 0 h 1452939"/>
              <a:gd name="connsiteX2" fmla="*/ 4411296 w 4428880"/>
              <a:gd name="connsiteY2" fmla="*/ 557265 h 1452939"/>
              <a:gd name="connsiteX3" fmla="*/ 1652193 w 4428880"/>
              <a:gd name="connsiteY3" fmla="*/ 589070 h 1452939"/>
              <a:gd name="connsiteX4" fmla="*/ 1577988 w 4428880"/>
              <a:gd name="connsiteY4" fmla="*/ 1452939 h 1452939"/>
              <a:gd name="connsiteX5" fmla="*/ 31 w 4428880"/>
              <a:gd name="connsiteY5" fmla="*/ 1437037 h 1452939"/>
              <a:gd name="connsiteX6" fmla="*/ 6273 w 4428880"/>
              <a:gd name="connsiteY6" fmla="*/ 652680 h 1452939"/>
              <a:gd name="connsiteX7" fmla="*/ 849111 w 4428880"/>
              <a:gd name="connsiteY7" fmla="*/ 581119 h 1452939"/>
              <a:gd name="connsiteX8" fmla="*/ 1232483 w 4428880"/>
              <a:gd name="connsiteY8" fmla="*/ 0 h 1452939"/>
              <a:gd name="connsiteX0" fmla="*/ 858772 w 4428880"/>
              <a:gd name="connsiteY0" fmla="*/ 0 h 2041336"/>
              <a:gd name="connsiteX1" fmla="*/ 2858148 w 4428880"/>
              <a:gd name="connsiteY1" fmla="*/ 588397 h 2041336"/>
              <a:gd name="connsiteX2" fmla="*/ 4411296 w 4428880"/>
              <a:gd name="connsiteY2" fmla="*/ 1145662 h 2041336"/>
              <a:gd name="connsiteX3" fmla="*/ 1652193 w 4428880"/>
              <a:gd name="connsiteY3" fmla="*/ 1177467 h 2041336"/>
              <a:gd name="connsiteX4" fmla="*/ 1577988 w 4428880"/>
              <a:gd name="connsiteY4" fmla="*/ 2041336 h 2041336"/>
              <a:gd name="connsiteX5" fmla="*/ 31 w 4428880"/>
              <a:gd name="connsiteY5" fmla="*/ 2025434 h 2041336"/>
              <a:gd name="connsiteX6" fmla="*/ 6273 w 4428880"/>
              <a:gd name="connsiteY6" fmla="*/ 1241077 h 2041336"/>
              <a:gd name="connsiteX7" fmla="*/ 849111 w 4428880"/>
              <a:gd name="connsiteY7" fmla="*/ 1169516 h 2041336"/>
              <a:gd name="connsiteX8" fmla="*/ 858772 w 4428880"/>
              <a:gd name="connsiteY8" fmla="*/ 0 h 2041336"/>
              <a:gd name="connsiteX0" fmla="*/ 858772 w 4434269"/>
              <a:gd name="connsiteY0" fmla="*/ 0 h 2041336"/>
              <a:gd name="connsiteX1" fmla="*/ 3263665 w 4434269"/>
              <a:gd name="connsiteY1" fmla="*/ 7952 h 2041336"/>
              <a:gd name="connsiteX2" fmla="*/ 4411296 w 4434269"/>
              <a:gd name="connsiteY2" fmla="*/ 1145662 h 2041336"/>
              <a:gd name="connsiteX3" fmla="*/ 1652193 w 4434269"/>
              <a:gd name="connsiteY3" fmla="*/ 1177467 h 2041336"/>
              <a:gd name="connsiteX4" fmla="*/ 1577988 w 4434269"/>
              <a:gd name="connsiteY4" fmla="*/ 2041336 h 2041336"/>
              <a:gd name="connsiteX5" fmla="*/ 31 w 4434269"/>
              <a:gd name="connsiteY5" fmla="*/ 2025434 h 2041336"/>
              <a:gd name="connsiteX6" fmla="*/ 6273 w 4434269"/>
              <a:gd name="connsiteY6" fmla="*/ 1241077 h 2041336"/>
              <a:gd name="connsiteX7" fmla="*/ 849111 w 4434269"/>
              <a:gd name="connsiteY7" fmla="*/ 1169516 h 2041336"/>
              <a:gd name="connsiteX8" fmla="*/ 858772 w 4434269"/>
              <a:gd name="connsiteY8" fmla="*/ 0 h 2041336"/>
              <a:gd name="connsiteX0" fmla="*/ 858772 w 4587470"/>
              <a:gd name="connsiteY0" fmla="*/ 0 h 2041336"/>
              <a:gd name="connsiteX1" fmla="*/ 4480215 w 4587470"/>
              <a:gd name="connsiteY1" fmla="*/ 23855 h 2041336"/>
              <a:gd name="connsiteX2" fmla="*/ 4411296 w 4587470"/>
              <a:gd name="connsiteY2" fmla="*/ 1145662 h 2041336"/>
              <a:gd name="connsiteX3" fmla="*/ 1652193 w 4587470"/>
              <a:gd name="connsiteY3" fmla="*/ 1177467 h 2041336"/>
              <a:gd name="connsiteX4" fmla="*/ 1577988 w 4587470"/>
              <a:gd name="connsiteY4" fmla="*/ 2041336 h 2041336"/>
              <a:gd name="connsiteX5" fmla="*/ 31 w 4587470"/>
              <a:gd name="connsiteY5" fmla="*/ 2025434 h 2041336"/>
              <a:gd name="connsiteX6" fmla="*/ 6273 w 4587470"/>
              <a:gd name="connsiteY6" fmla="*/ 1241077 h 2041336"/>
              <a:gd name="connsiteX7" fmla="*/ 849111 w 4587470"/>
              <a:gd name="connsiteY7" fmla="*/ 1169516 h 2041336"/>
              <a:gd name="connsiteX8" fmla="*/ 858772 w 4587470"/>
              <a:gd name="connsiteY8" fmla="*/ 0 h 2041336"/>
              <a:gd name="connsiteX0" fmla="*/ 858772 w 4612467"/>
              <a:gd name="connsiteY0" fmla="*/ 0 h 2041336"/>
              <a:gd name="connsiteX1" fmla="*/ 4480215 w 4612467"/>
              <a:gd name="connsiteY1" fmla="*/ 23855 h 2041336"/>
              <a:gd name="connsiteX2" fmla="*/ 4466955 w 4612467"/>
              <a:gd name="connsiteY2" fmla="*/ 1097954 h 2041336"/>
              <a:gd name="connsiteX3" fmla="*/ 1652193 w 4612467"/>
              <a:gd name="connsiteY3" fmla="*/ 1177467 h 2041336"/>
              <a:gd name="connsiteX4" fmla="*/ 1577988 w 4612467"/>
              <a:gd name="connsiteY4" fmla="*/ 2041336 h 2041336"/>
              <a:gd name="connsiteX5" fmla="*/ 31 w 4612467"/>
              <a:gd name="connsiteY5" fmla="*/ 2025434 h 2041336"/>
              <a:gd name="connsiteX6" fmla="*/ 6273 w 4612467"/>
              <a:gd name="connsiteY6" fmla="*/ 1241077 h 2041336"/>
              <a:gd name="connsiteX7" fmla="*/ 849111 w 4612467"/>
              <a:gd name="connsiteY7" fmla="*/ 1169516 h 2041336"/>
              <a:gd name="connsiteX8" fmla="*/ 858772 w 4612467"/>
              <a:gd name="connsiteY8" fmla="*/ 0 h 2041336"/>
              <a:gd name="connsiteX0" fmla="*/ 858772 w 4612467"/>
              <a:gd name="connsiteY0" fmla="*/ 0 h 2049288"/>
              <a:gd name="connsiteX1" fmla="*/ 4480215 w 4612467"/>
              <a:gd name="connsiteY1" fmla="*/ 23855 h 2049288"/>
              <a:gd name="connsiteX2" fmla="*/ 4466955 w 4612467"/>
              <a:gd name="connsiteY2" fmla="*/ 1097954 h 2049288"/>
              <a:gd name="connsiteX3" fmla="*/ 1652193 w 4612467"/>
              <a:gd name="connsiteY3" fmla="*/ 1177467 h 2049288"/>
              <a:gd name="connsiteX4" fmla="*/ 1673404 w 4612467"/>
              <a:gd name="connsiteY4" fmla="*/ 2049288 h 2049288"/>
              <a:gd name="connsiteX5" fmla="*/ 31 w 4612467"/>
              <a:gd name="connsiteY5" fmla="*/ 2025434 h 2049288"/>
              <a:gd name="connsiteX6" fmla="*/ 6273 w 4612467"/>
              <a:gd name="connsiteY6" fmla="*/ 1241077 h 2049288"/>
              <a:gd name="connsiteX7" fmla="*/ 849111 w 4612467"/>
              <a:gd name="connsiteY7" fmla="*/ 1169516 h 2049288"/>
              <a:gd name="connsiteX8" fmla="*/ 858772 w 4612467"/>
              <a:gd name="connsiteY8" fmla="*/ 0 h 2049288"/>
              <a:gd name="connsiteX0" fmla="*/ 858772 w 4612467"/>
              <a:gd name="connsiteY0" fmla="*/ 0 h 2049288"/>
              <a:gd name="connsiteX1" fmla="*/ 4480215 w 4612467"/>
              <a:gd name="connsiteY1" fmla="*/ 23855 h 2049288"/>
              <a:gd name="connsiteX2" fmla="*/ 4466955 w 4612467"/>
              <a:gd name="connsiteY2" fmla="*/ 1097954 h 2049288"/>
              <a:gd name="connsiteX3" fmla="*/ 1652193 w 4612467"/>
              <a:gd name="connsiteY3" fmla="*/ 1177467 h 2049288"/>
              <a:gd name="connsiteX4" fmla="*/ 1673404 w 4612467"/>
              <a:gd name="connsiteY4" fmla="*/ 2049288 h 2049288"/>
              <a:gd name="connsiteX5" fmla="*/ 31 w 4612467"/>
              <a:gd name="connsiteY5" fmla="*/ 2025434 h 2049288"/>
              <a:gd name="connsiteX6" fmla="*/ 6273 w 4612467"/>
              <a:gd name="connsiteY6" fmla="*/ 1241077 h 2049288"/>
              <a:gd name="connsiteX7" fmla="*/ 849111 w 4612467"/>
              <a:gd name="connsiteY7" fmla="*/ 1169516 h 2049288"/>
              <a:gd name="connsiteX8" fmla="*/ 858772 w 4612467"/>
              <a:gd name="connsiteY8" fmla="*/ 0 h 2049288"/>
              <a:gd name="connsiteX0" fmla="*/ 858772 w 4612467"/>
              <a:gd name="connsiteY0" fmla="*/ 0 h 2049288"/>
              <a:gd name="connsiteX1" fmla="*/ 4480215 w 4612467"/>
              <a:gd name="connsiteY1" fmla="*/ 23855 h 2049288"/>
              <a:gd name="connsiteX2" fmla="*/ 4466955 w 4612467"/>
              <a:gd name="connsiteY2" fmla="*/ 1097954 h 2049288"/>
              <a:gd name="connsiteX3" fmla="*/ 1652193 w 4612467"/>
              <a:gd name="connsiteY3" fmla="*/ 1177467 h 2049288"/>
              <a:gd name="connsiteX4" fmla="*/ 1673404 w 4612467"/>
              <a:gd name="connsiteY4" fmla="*/ 2049288 h 2049288"/>
              <a:gd name="connsiteX5" fmla="*/ 31 w 4612467"/>
              <a:gd name="connsiteY5" fmla="*/ 2025434 h 2049288"/>
              <a:gd name="connsiteX6" fmla="*/ 6273 w 4612467"/>
              <a:gd name="connsiteY6" fmla="*/ 1241077 h 2049288"/>
              <a:gd name="connsiteX7" fmla="*/ 849111 w 4612467"/>
              <a:gd name="connsiteY7" fmla="*/ 1169516 h 2049288"/>
              <a:gd name="connsiteX8" fmla="*/ 858772 w 4612467"/>
              <a:gd name="connsiteY8" fmla="*/ 0 h 2049288"/>
              <a:gd name="connsiteX0" fmla="*/ 858772 w 4612467"/>
              <a:gd name="connsiteY0" fmla="*/ 0 h 2049288"/>
              <a:gd name="connsiteX1" fmla="*/ 4480215 w 4612467"/>
              <a:gd name="connsiteY1" fmla="*/ 23855 h 2049288"/>
              <a:gd name="connsiteX2" fmla="*/ 4466955 w 4612467"/>
              <a:gd name="connsiteY2" fmla="*/ 1097954 h 2049288"/>
              <a:gd name="connsiteX3" fmla="*/ 1652193 w 4612467"/>
              <a:gd name="connsiteY3" fmla="*/ 1177467 h 2049288"/>
              <a:gd name="connsiteX4" fmla="*/ 1673404 w 4612467"/>
              <a:gd name="connsiteY4" fmla="*/ 2049288 h 2049288"/>
              <a:gd name="connsiteX5" fmla="*/ 31 w 4612467"/>
              <a:gd name="connsiteY5" fmla="*/ 2025434 h 2049288"/>
              <a:gd name="connsiteX6" fmla="*/ 6273 w 4612467"/>
              <a:gd name="connsiteY6" fmla="*/ 1241077 h 2049288"/>
              <a:gd name="connsiteX7" fmla="*/ 849111 w 4612467"/>
              <a:gd name="connsiteY7" fmla="*/ 1201321 h 2049288"/>
              <a:gd name="connsiteX8" fmla="*/ 858772 w 4612467"/>
              <a:gd name="connsiteY8" fmla="*/ 0 h 2049288"/>
              <a:gd name="connsiteX0" fmla="*/ 876353 w 4630048"/>
              <a:gd name="connsiteY0" fmla="*/ 0 h 2049288"/>
              <a:gd name="connsiteX1" fmla="*/ 4497796 w 4630048"/>
              <a:gd name="connsiteY1" fmla="*/ 23855 h 2049288"/>
              <a:gd name="connsiteX2" fmla="*/ 4484536 w 4630048"/>
              <a:gd name="connsiteY2" fmla="*/ 1097954 h 2049288"/>
              <a:gd name="connsiteX3" fmla="*/ 1669774 w 4630048"/>
              <a:gd name="connsiteY3" fmla="*/ 1177467 h 2049288"/>
              <a:gd name="connsiteX4" fmla="*/ 1690985 w 4630048"/>
              <a:gd name="connsiteY4" fmla="*/ 2049288 h 2049288"/>
              <a:gd name="connsiteX5" fmla="*/ 17612 w 4630048"/>
              <a:gd name="connsiteY5" fmla="*/ 2025434 h 2049288"/>
              <a:gd name="connsiteX6" fmla="*/ 0 w 4630048"/>
              <a:gd name="connsiteY6" fmla="*/ 1113856 h 2049288"/>
              <a:gd name="connsiteX7" fmla="*/ 866692 w 4630048"/>
              <a:gd name="connsiteY7" fmla="*/ 1201321 h 2049288"/>
              <a:gd name="connsiteX8" fmla="*/ 876353 w 4630048"/>
              <a:gd name="connsiteY8" fmla="*/ 0 h 2049288"/>
              <a:gd name="connsiteX0" fmla="*/ 858749 w 4612444"/>
              <a:gd name="connsiteY0" fmla="*/ 0 h 2049288"/>
              <a:gd name="connsiteX1" fmla="*/ 4480192 w 4612444"/>
              <a:gd name="connsiteY1" fmla="*/ 23855 h 2049288"/>
              <a:gd name="connsiteX2" fmla="*/ 4466932 w 4612444"/>
              <a:gd name="connsiteY2" fmla="*/ 1097954 h 2049288"/>
              <a:gd name="connsiteX3" fmla="*/ 1652170 w 4612444"/>
              <a:gd name="connsiteY3" fmla="*/ 1177467 h 2049288"/>
              <a:gd name="connsiteX4" fmla="*/ 1673381 w 4612444"/>
              <a:gd name="connsiteY4" fmla="*/ 2049288 h 2049288"/>
              <a:gd name="connsiteX5" fmla="*/ 8 w 4612444"/>
              <a:gd name="connsiteY5" fmla="*/ 2025434 h 2049288"/>
              <a:gd name="connsiteX6" fmla="*/ 30104 w 4612444"/>
              <a:gd name="connsiteY6" fmla="*/ 1113856 h 2049288"/>
              <a:gd name="connsiteX7" fmla="*/ 849088 w 4612444"/>
              <a:gd name="connsiteY7" fmla="*/ 1201321 h 2049288"/>
              <a:gd name="connsiteX8" fmla="*/ 858749 w 4612444"/>
              <a:gd name="connsiteY8" fmla="*/ 0 h 2049288"/>
              <a:gd name="connsiteX0" fmla="*/ 858756 w 4612451"/>
              <a:gd name="connsiteY0" fmla="*/ 0 h 2049288"/>
              <a:gd name="connsiteX1" fmla="*/ 4480199 w 4612451"/>
              <a:gd name="connsiteY1" fmla="*/ 23855 h 2049288"/>
              <a:gd name="connsiteX2" fmla="*/ 4466939 w 4612451"/>
              <a:gd name="connsiteY2" fmla="*/ 1097954 h 2049288"/>
              <a:gd name="connsiteX3" fmla="*/ 1652177 w 4612451"/>
              <a:gd name="connsiteY3" fmla="*/ 1177467 h 2049288"/>
              <a:gd name="connsiteX4" fmla="*/ 1673388 w 4612451"/>
              <a:gd name="connsiteY4" fmla="*/ 2049288 h 2049288"/>
              <a:gd name="connsiteX5" fmla="*/ 15 w 4612451"/>
              <a:gd name="connsiteY5" fmla="*/ 2025434 h 2049288"/>
              <a:gd name="connsiteX6" fmla="*/ 14209 w 4612451"/>
              <a:gd name="connsiteY6" fmla="*/ 1105905 h 2049288"/>
              <a:gd name="connsiteX7" fmla="*/ 849095 w 4612451"/>
              <a:gd name="connsiteY7" fmla="*/ 1201321 h 2049288"/>
              <a:gd name="connsiteX8" fmla="*/ 858756 w 4612451"/>
              <a:gd name="connsiteY8" fmla="*/ 0 h 2049288"/>
              <a:gd name="connsiteX0" fmla="*/ 858756 w 4612451"/>
              <a:gd name="connsiteY0" fmla="*/ 0 h 2049288"/>
              <a:gd name="connsiteX1" fmla="*/ 4480199 w 4612451"/>
              <a:gd name="connsiteY1" fmla="*/ 23855 h 2049288"/>
              <a:gd name="connsiteX2" fmla="*/ 4466939 w 4612451"/>
              <a:gd name="connsiteY2" fmla="*/ 1097954 h 2049288"/>
              <a:gd name="connsiteX3" fmla="*/ 1652177 w 4612451"/>
              <a:gd name="connsiteY3" fmla="*/ 1177467 h 2049288"/>
              <a:gd name="connsiteX4" fmla="*/ 1673388 w 4612451"/>
              <a:gd name="connsiteY4" fmla="*/ 2049288 h 2049288"/>
              <a:gd name="connsiteX5" fmla="*/ 15 w 4612451"/>
              <a:gd name="connsiteY5" fmla="*/ 2025434 h 2049288"/>
              <a:gd name="connsiteX6" fmla="*/ 14209 w 4612451"/>
              <a:gd name="connsiteY6" fmla="*/ 1105905 h 2049288"/>
              <a:gd name="connsiteX7" fmla="*/ 857046 w 4612451"/>
              <a:gd name="connsiteY7" fmla="*/ 1097954 h 2049288"/>
              <a:gd name="connsiteX8" fmla="*/ 858756 w 4612451"/>
              <a:gd name="connsiteY8" fmla="*/ 0 h 2049288"/>
              <a:gd name="connsiteX0" fmla="*/ 858756 w 4612451"/>
              <a:gd name="connsiteY0" fmla="*/ 0 h 2049288"/>
              <a:gd name="connsiteX1" fmla="*/ 4480199 w 4612451"/>
              <a:gd name="connsiteY1" fmla="*/ 23855 h 2049288"/>
              <a:gd name="connsiteX2" fmla="*/ 4466939 w 4612451"/>
              <a:gd name="connsiteY2" fmla="*/ 1097954 h 2049288"/>
              <a:gd name="connsiteX3" fmla="*/ 1652177 w 4612451"/>
              <a:gd name="connsiteY3" fmla="*/ 1177467 h 2049288"/>
              <a:gd name="connsiteX4" fmla="*/ 1673388 w 4612451"/>
              <a:gd name="connsiteY4" fmla="*/ 2049288 h 2049288"/>
              <a:gd name="connsiteX5" fmla="*/ 15 w 4612451"/>
              <a:gd name="connsiteY5" fmla="*/ 2025434 h 2049288"/>
              <a:gd name="connsiteX6" fmla="*/ 14209 w 4612451"/>
              <a:gd name="connsiteY6" fmla="*/ 1105905 h 2049288"/>
              <a:gd name="connsiteX7" fmla="*/ 857046 w 4612451"/>
              <a:gd name="connsiteY7" fmla="*/ 1097954 h 2049288"/>
              <a:gd name="connsiteX8" fmla="*/ 858756 w 4612451"/>
              <a:gd name="connsiteY8" fmla="*/ 0 h 2049288"/>
              <a:gd name="connsiteX0" fmla="*/ 858756 w 4566377"/>
              <a:gd name="connsiteY0" fmla="*/ 0 h 2049288"/>
              <a:gd name="connsiteX1" fmla="*/ 4480199 w 4566377"/>
              <a:gd name="connsiteY1" fmla="*/ 23855 h 2049288"/>
              <a:gd name="connsiteX2" fmla="*/ 4466939 w 4566377"/>
              <a:gd name="connsiteY2" fmla="*/ 1097954 h 2049288"/>
              <a:gd name="connsiteX3" fmla="*/ 1652177 w 4566377"/>
              <a:gd name="connsiteY3" fmla="*/ 1177467 h 2049288"/>
              <a:gd name="connsiteX4" fmla="*/ 1673388 w 4566377"/>
              <a:gd name="connsiteY4" fmla="*/ 2049288 h 2049288"/>
              <a:gd name="connsiteX5" fmla="*/ 15 w 4566377"/>
              <a:gd name="connsiteY5" fmla="*/ 2025434 h 2049288"/>
              <a:gd name="connsiteX6" fmla="*/ 14209 w 4566377"/>
              <a:gd name="connsiteY6" fmla="*/ 1105905 h 2049288"/>
              <a:gd name="connsiteX7" fmla="*/ 857046 w 4566377"/>
              <a:gd name="connsiteY7" fmla="*/ 1097954 h 2049288"/>
              <a:gd name="connsiteX8" fmla="*/ 858756 w 4566377"/>
              <a:gd name="connsiteY8" fmla="*/ 0 h 2049288"/>
              <a:gd name="connsiteX0" fmla="*/ 858756 w 4494400"/>
              <a:gd name="connsiteY0" fmla="*/ 0 h 2049288"/>
              <a:gd name="connsiteX1" fmla="*/ 4480199 w 4494400"/>
              <a:gd name="connsiteY1" fmla="*/ 23855 h 2049288"/>
              <a:gd name="connsiteX2" fmla="*/ 4466939 w 4494400"/>
              <a:gd name="connsiteY2" fmla="*/ 1097954 h 2049288"/>
              <a:gd name="connsiteX3" fmla="*/ 1652177 w 4494400"/>
              <a:gd name="connsiteY3" fmla="*/ 1177467 h 2049288"/>
              <a:gd name="connsiteX4" fmla="*/ 1673388 w 4494400"/>
              <a:gd name="connsiteY4" fmla="*/ 2049288 h 2049288"/>
              <a:gd name="connsiteX5" fmla="*/ 15 w 4494400"/>
              <a:gd name="connsiteY5" fmla="*/ 2025434 h 2049288"/>
              <a:gd name="connsiteX6" fmla="*/ 14209 w 4494400"/>
              <a:gd name="connsiteY6" fmla="*/ 1105905 h 2049288"/>
              <a:gd name="connsiteX7" fmla="*/ 857046 w 4494400"/>
              <a:gd name="connsiteY7" fmla="*/ 1097954 h 2049288"/>
              <a:gd name="connsiteX8" fmla="*/ 858756 w 4494400"/>
              <a:gd name="connsiteY8" fmla="*/ 0 h 2049288"/>
              <a:gd name="connsiteX0" fmla="*/ 858756 w 4505875"/>
              <a:gd name="connsiteY0" fmla="*/ 0 h 2049288"/>
              <a:gd name="connsiteX1" fmla="*/ 4480199 w 4505875"/>
              <a:gd name="connsiteY1" fmla="*/ 23855 h 2049288"/>
              <a:gd name="connsiteX2" fmla="*/ 4490793 w 4505875"/>
              <a:gd name="connsiteY2" fmla="*/ 1097954 h 2049288"/>
              <a:gd name="connsiteX3" fmla="*/ 1652177 w 4505875"/>
              <a:gd name="connsiteY3" fmla="*/ 1177467 h 2049288"/>
              <a:gd name="connsiteX4" fmla="*/ 1673388 w 4505875"/>
              <a:gd name="connsiteY4" fmla="*/ 2049288 h 2049288"/>
              <a:gd name="connsiteX5" fmla="*/ 15 w 4505875"/>
              <a:gd name="connsiteY5" fmla="*/ 2025434 h 2049288"/>
              <a:gd name="connsiteX6" fmla="*/ 14209 w 4505875"/>
              <a:gd name="connsiteY6" fmla="*/ 1105905 h 2049288"/>
              <a:gd name="connsiteX7" fmla="*/ 857046 w 4505875"/>
              <a:gd name="connsiteY7" fmla="*/ 1097954 h 2049288"/>
              <a:gd name="connsiteX8" fmla="*/ 858756 w 4505875"/>
              <a:gd name="connsiteY8" fmla="*/ 0 h 2049288"/>
              <a:gd name="connsiteX0" fmla="*/ 858756 w 4502483"/>
              <a:gd name="connsiteY0" fmla="*/ 0 h 2049288"/>
              <a:gd name="connsiteX1" fmla="*/ 4480199 w 4502483"/>
              <a:gd name="connsiteY1" fmla="*/ 23855 h 2049288"/>
              <a:gd name="connsiteX2" fmla="*/ 4490793 w 4502483"/>
              <a:gd name="connsiteY2" fmla="*/ 1097954 h 2049288"/>
              <a:gd name="connsiteX3" fmla="*/ 1652177 w 4502483"/>
              <a:gd name="connsiteY3" fmla="*/ 1177467 h 2049288"/>
              <a:gd name="connsiteX4" fmla="*/ 1673388 w 4502483"/>
              <a:gd name="connsiteY4" fmla="*/ 2049288 h 2049288"/>
              <a:gd name="connsiteX5" fmla="*/ 15 w 4502483"/>
              <a:gd name="connsiteY5" fmla="*/ 2025434 h 2049288"/>
              <a:gd name="connsiteX6" fmla="*/ 14209 w 4502483"/>
              <a:gd name="connsiteY6" fmla="*/ 1105905 h 2049288"/>
              <a:gd name="connsiteX7" fmla="*/ 857046 w 4502483"/>
              <a:gd name="connsiteY7" fmla="*/ 1097954 h 2049288"/>
              <a:gd name="connsiteX8" fmla="*/ 858756 w 4502483"/>
              <a:gd name="connsiteY8" fmla="*/ 0 h 2049288"/>
              <a:gd name="connsiteX0" fmla="*/ 858756 w 4502483"/>
              <a:gd name="connsiteY0" fmla="*/ 0 h 2049288"/>
              <a:gd name="connsiteX1" fmla="*/ 4480199 w 4502483"/>
              <a:gd name="connsiteY1" fmla="*/ 23855 h 2049288"/>
              <a:gd name="connsiteX2" fmla="*/ 4490793 w 4502483"/>
              <a:gd name="connsiteY2" fmla="*/ 1097954 h 2049288"/>
              <a:gd name="connsiteX3" fmla="*/ 1652177 w 4502483"/>
              <a:gd name="connsiteY3" fmla="*/ 1177467 h 2049288"/>
              <a:gd name="connsiteX4" fmla="*/ 1673388 w 4502483"/>
              <a:gd name="connsiteY4" fmla="*/ 2049288 h 2049288"/>
              <a:gd name="connsiteX5" fmla="*/ 15 w 4502483"/>
              <a:gd name="connsiteY5" fmla="*/ 2025434 h 2049288"/>
              <a:gd name="connsiteX6" fmla="*/ 14209 w 4502483"/>
              <a:gd name="connsiteY6" fmla="*/ 1105905 h 2049288"/>
              <a:gd name="connsiteX7" fmla="*/ 857046 w 4502483"/>
              <a:gd name="connsiteY7" fmla="*/ 1097954 h 2049288"/>
              <a:gd name="connsiteX8" fmla="*/ 858756 w 4502483"/>
              <a:gd name="connsiteY8" fmla="*/ 0 h 2049288"/>
              <a:gd name="connsiteX0" fmla="*/ 858756 w 4502483"/>
              <a:gd name="connsiteY0" fmla="*/ 0 h 2049288"/>
              <a:gd name="connsiteX1" fmla="*/ 4480199 w 4502483"/>
              <a:gd name="connsiteY1" fmla="*/ 23855 h 2049288"/>
              <a:gd name="connsiteX2" fmla="*/ 4490793 w 4502483"/>
              <a:gd name="connsiteY2" fmla="*/ 1097954 h 2049288"/>
              <a:gd name="connsiteX3" fmla="*/ 1691934 w 4502483"/>
              <a:gd name="connsiteY3" fmla="*/ 1129759 h 2049288"/>
              <a:gd name="connsiteX4" fmla="*/ 1673388 w 4502483"/>
              <a:gd name="connsiteY4" fmla="*/ 2049288 h 2049288"/>
              <a:gd name="connsiteX5" fmla="*/ 15 w 4502483"/>
              <a:gd name="connsiteY5" fmla="*/ 2025434 h 2049288"/>
              <a:gd name="connsiteX6" fmla="*/ 14209 w 4502483"/>
              <a:gd name="connsiteY6" fmla="*/ 1105905 h 2049288"/>
              <a:gd name="connsiteX7" fmla="*/ 857046 w 4502483"/>
              <a:gd name="connsiteY7" fmla="*/ 1097954 h 2049288"/>
              <a:gd name="connsiteX8" fmla="*/ 858756 w 4502483"/>
              <a:gd name="connsiteY8" fmla="*/ 0 h 2049288"/>
              <a:gd name="connsiteX0" fmla="*/ 858756 w 4502483"/>
              <a:gd name="connsiteY0" fmla="*/ 0 h 2049288"/>
              <a:gd name="connsiteX1" fmla="*/ 4480199 w 4502483"/>
              <a:gd name="connsiteY1" fmla="*/ 23855 h 2049288"/>
              <a:gd name="connsiteX2" fmla="*/ 4490793 w 4502483"/>
              <a:gd name="connsiteY2" fmla="*/ 1097954 h 2049288"/>
              <a:gd name="connsiteX3" fmla="*/ 1691934 w 4502483"/>
              <a:gd name="connsiteY3" fmla="*/ 1129759 h 2049288"/>
              <a:gd name="connsiteX4" fmla="*/ 1673388 w 4502483"/>
              <a:gd name="connsiteY4" fmla="*/ 2049288 h 2049288"/>
              <a:gd name="connsiteX5" fmla="*/ 15 w 4502483"/>
              <a:gd name="connsiteY5" fmla="*/ 2025434 h 2049288"/>
              <a:gd name="connsiteX6" fmla="*/ 14209 w 4502483"/>
              <a:gd name="connsiteY6" fmla="*/ 1105905 h 2049288"/>
              <a:gd name="connsiteX7" fmla="*/ 857046 w 4502483"/>
              <a:gd name="connsiteY7" fmla="*/ 1097954 h 2049288"/>
              <a:gd name="connsiteX8" fmla="*/ 858756 w 4502483"/>
              <a:gd name="connsiteY8" fmla="*/ 0 h 2049288"/>
              <a:gd name="connsiteX0" fmla="*/ 858756 w 4502483"/>
              <a:gd name="connsiteY0" fmla="*/ 0 h 2057239"/>
              <a:gd name="connsiteX1" fmla="*/ 4480199 w 4502483"/>
              <a:gd name="connsiteY1" fmla="*/ 23855 h 2057239"/>
              <a:gd name="connsiteX2" fmla="*/ 4490793 w 4502483"/>
              <a:gd name="connsiteY2" fmla="*/ 1097954 h 2057239"/>
              <a:gd name="connsiteX3" fmla="*/ 1691934 w 4502483"/>
              <a:gd name="connsiteY3" fmla="*/ 1129759 h 2057239"/>
              <a:gd name="connsiteX4" fmla="*/ 1713145 w 4502483"/>
              <a:gd name="connsiteY4" fmla="*/ 2057239 h 2057239"/>
              <a:gd name="connsiteX5" fmla="*/ 15 w 4502483"/>
              <a:gd name="connsiteY5" fmla="*/ 2025434 h 2057239"/>
              <a:gd name="connsiteX6" fmla="*/ 14209 w 4502483"/>
              <a:gd name="connsiteY6" fmla="*/ 1105905 h 2057239"/>
              <a:gd name="connsiteX7" fmla="*/ 857046 w 4502483"/>
              <a:gd name="connsiteY7" fmla="*/ 1097954 h 2057239"/>
              <a:gd name="connsiteX8" fmla="*/ 858756 w 4502483"/>
              <a:gd name="connsiteY8" fmla="*/ 0 h 2057239"/>
              <a:gd name="connsiteX0" fmla="*/ 858756 w 4502483"/>
              <a:gd name="connsiteY0" fmla="*/ 0 h 2057239"/>
              <a:gd name="connsiteX1" fmla="*/ 4480199 w 4502483"/>
              <a:gd name="connsiteY1" fmla="*/ 23855 h 2057239"/>
              <a:gd name="connsiteX2" fmla="*/ 4490793 w 4502483"/>
              <a:gd name="connsiteY2" fmla="*/ 1097954 h 2057239"/>
              <a:gd name="connsiteX3" fmla="*/ 1691934 w 4502483"/>
              <a:gd name="connsiteY3" fmla="*/ 1129759 h 2057239"/>
              <a:gd name="connsiteX4" fmla="*/ 1681340 w 4502483"/>
              <a:gd name="connsiteY4" fmla="*/ 2057239 h 2057239"/>
              <a:gd name="connsiteX5" fmla="*/ 15 w 4502483"/>
              <a:gd name="connsiteY5" fmla="*/ 2025434 h 2057239"/>
              <a:gd name="connsiteX6" fmla="*/ 14209 w 4502483"/>
              <a:gd name="connsiteY6" fmla="*/ 1105905 h 2057239"/>
              <a:gd name="connsiteX7" fmla="*/ 857046 w 4502483"/>
              <a:gd name="connsiteY7" fmla="*/ 1097954 h 2057239"/>
              <a:gd name="connsiteX8" fmla="*/ 858756 w 4502483"/>
              <a:gd name="connsiteY8" fmla="*/ 0 h 2057239"/>
              <a:gd name="connsiteX0" fmla="*/ 858756 w 4502483"/>
              <a:gd name="connsiteY0" fmla="*/ 0 h 2057239"/>
              <a:gd name="connsiteX1" fmla="*/ 4480199 w 4502483"/>
              <a:gd name="connsiteY1" fmla="*/ 23855 h 2057239"/>
              <a:gd name="connsiteX2" fmla="*/ 4490793 w 4502483"/>
              <a:gd name="connsiteY2" fmla="*/ 1129759 h 2057239"/>
              <a:gd name="connsiteX3" fmla="*/ 1691934 w 4502483"/>
              <a:gd name="connsiteY3" fmla="*/ 1129759 h 2057239"/>
              <a:gd name="connsiteX4" fmla="*/ 1681340 w 4502483"/>
              <a:gd name="connsiteY4" fmla="*/ 2057239 h 2057239"/>
              <a:gd name="connsiteX5" fmla="*/ 15 w 4502483"/>
              <a:gd name="connsiteY5" fmla="*/ 2025434 h 2057239"/>
              <a:gd name="connsiteX6" fmla="*/ 14209 w 4502483"/>
              <a:gd name="connsiteY6" fmla="*/ 1105905 h 2057239"/>
              <a:gd name="connsiteX7" fmla="*/ 857046 w 4502483"/>
              <a:gd name="connsiteY7" fmla="*/ 1097954 h 2057239"/>
              <a:gd name="connsiteX8" fmla="*/ 858756 w 4502483"/>
              <a:gd name="connsiteY8" fmla="*/ 0 h 2057239"/>
              <a:gd name="connsiteX0" fmla="*/ 858756 w 4496182"/>
              <a:gd name="connsiteY0" fmla="*/ 0 h 2057239"/>
              <a:gd name="connsiteX1" fmla="*/ 4480199 w 4496182"/>
              <a:gd name="connsiteY1" fmla="*/ 23855 h 2057239"/>
              <a:gd name="connsiteX2" fmla="*/ 4490793 w 4496182"/>
              <a:gd name="connsiteY2" fmla="*/ 1129759 h 2057239"/>
              <a:gd name="connsiteX3" fmla="*/ 1691934 w 4496182"/>
              <a:gd name="connsiteY3" fmla="*/ 1129759 h 2057239"/>
              <a:gd name="connsiteX4" fmla="*/ 1681340 w 4496182"/>
              <a:gd name="connsiteY4" fmla="*/ 2057239 h 2057239"/>
              <a:gd name="connsiteX5" fmla="*/ 15 w 4496182"/>
              <a:gd name="connsiteY5" fmla="*/ 2025434 h 2057239"/>
              <a:gd name="connsiteX6" fmla="*/ 14209 w 4496182"/>
              <a:gd name="connsiteY6" fmla="*/ 1105905 h 2057239"/>
              <a:gd name="connsiteX7" fmla="*/ 857046 w 4496182"/>
              <a:gd name="connsiteY7" fmla="*/ 1097954 h 2057239"/>
              <a:gd name="connsiteX8" fmla="*/ 858756 w 4496182"/>
              <a:gd name="connsiteY8" fmla="*/ 0 h 2057239"/>
              <a:gd name="connsiteX0" fmla="*/ 858756 w 4527204"/>
              <a:gd name="connsiteY0" fmla="*/ 0 h 2057239"/>
              <a:gd name="connsiteX1" fmla="*/ 4519956 w 4527204"/>
              <a:gd name="connsiteY1" fmla="*/ 15904 h 2057239"/>
              <a:gd name="connsiteX2" fmla="*/ 4490793 w 4527204"/>
              <a:gd name="connsiteY2" fmla="*/ 1129759 h 2057239"/>
              <a:gd name="connsiteX3" fmla="*/ 1691934 w 4527204"/>
              <a:gd name="connsiteY3" fmla="*/ 1129759 h 2057239"/>
              <a:gd name="connsiteX4" fmla="*/ 1681340 w 4527204"/>
              <a:gd name="connsiteY4" fmla="*/ 2057239 h 2057239"/>
              <a:gd name="connsiteX5" fmla="*/ 15 w 4527204"/>
              <a:gd name="connsiteY5" fmla="*/ 2025434 h 2057239"/>
              <a:gd name="connsiteX6" fmla="*/ 14209 w 4527204"/>
              <a:gd name="connsiteY6" fmla="*/ 1105905 h 2057239"/>
              <a:gd name="connsiteX7" fmla="*/ 857046 w 4527204"/>
              <a:gd name="connsiteY7" fmla="*/ 1097954 h 2057239"/>
              <a:gd name="connsiteX8" fmla="*/ 858756 w 4527204"/>
              <a:gd name="connsiteY8" fmla="*/ 0 h 2057239"/>
              <a:gd name="connsiteX0" fmla="*/ 858756 w 4496182"/>
              <a:gd name="connsiteY0" fmla="*/ 7950 h 2065189"/>
              <a:gd name="connsiteX1" fmla="*/ 4480199 w 4496182"/>
              <a:gd name="connsiteY1" fmla="*/ 0 h 2065189"/>
              <a:gd name="connsiteX2" fmla="*/ 4490793 w 4496182"/>
              <a:gd name="connsiteY2" fmla="*/ 1137709 h 2065189"/>
              <a:gd name="connsiteX3" fmla="*/ 1691934 w 4496182"/>
              <a:gd name="connsiteY3" fmla="*/ 1137709 h 2065189"/>
              <a:gd name="connsiteX4" fmla="*/ 1681340 w 4496182"/>
              <a:gd name="connsiteY4" fmla="*/ 2065189 h 2065189"/>
              <a:gd name="connsiteX5" fmla="*/ 15 w 4496182"/>
              <a:gd name="connsiteY5" fmla="*/ 2033384 h 2065189"/>
              <a:gd name="connsiteX6" fmla="*/ 14209 w 4496182"/>
              <a:gd name="connsiteY6" fmla="*/ 1113855 h 2065189"/>
              <a:gd name="connsiteX7" fmla="*/ 857046 w 4496182"/>
              <a:gd name="connsiteY7" fmla="*/ 1105904 h 2065189"/>
              <a:gd name="connsiteX8" fmla="*/ 858756 w 4496182"/>
              <a:gd name="connsiteY8" fmla="*/ 7950 h 2065189"/>
              <a:gd name="connsiteX0" fmla="*/ 858756 w 4491097"/>
              <a:gd name="connsiteY0" fmla="*/ 7950 h 2065189"/>
              <a:gd name="connsiteX1" fmla="*/ 4480199 w 4491097"/>
              <a:gd name="connsiteY1" fmla="*/ 0 h 2065189"/>
              <a:gd name="connsiteX2" fmla="*/ 4490793 w 4491097"/>
              <a:gd name="connsiteY2" fmla="*/ 1137709 h 2065189"/>
              <a:gd name="connsiteX3" fmla="*/ 1691934 w 4491097"/>
              <a:gd name="connsiteY3" fmla="*/ 1137709 h 2065189"/>
              <a:gd name="connsiteX4" fmla="*/ 1681340 w 4491097"/>
              <a:gd name="connsiteY4" fmla="*/ 2065189 h 2065189"/>
              <a:gd name="connsiteX5" fmla="*/ 15 w 4491097"/>
              <a:gd name="connsiteY5" fmla="*/ 2033384 h 2065189"/>
              <a:gd name="connsiteX6" fmla="*/ 14209 w 4491097"/>
              <a:gd name="connsiteY6" fmla="*/ 1113855 h 2065189"/>
              <a:gd name="connsiteX7" fmla="*/ 857046 w 4491097"/>
              <a:gd name="connsiteY7" fmla="*/ 1105904 h 2065189"/>
              <a:gd name="connsiteX8" fmla="*/ 858756 w 4491097"/>
              <a:gd name="connsiteY8" fmla="*/ 7950 h 2065189"/>
              <a:gd name="connsiteX0" fmla="*/ 858756 w 4491097"/>
              <a:gd name="connsiteY0" fmla="*/ 7950 h 2065189"/>
              <a:gd name="connsiteX1" fmla="*/ 4480199 w 4491097"/>
              <a:gd name="connsiteY1" fmla="*/ 0 h 2065189"/>
              <a:gd name="connsiteX2" fmla="*/ 4490793 w 4491097"/>
              <a:gd name="connsiteY2" fmla="*/ 1137709 h 2065189"/>
              <a:gd name="connsiteX3" fmla="*/ 1691934 w 4491097"/>
              <a:gd name="connsiteY3" fmla="*/ 1137709 h 2065189"/>
              <a:gd name="connsiteX4" fmla="*/ 1681340 w 4491097"/>
              <a:gd name="connsiteY4" fmla="*/ 2065189 h 2065189"/>
              <a:gd name="connsiteX5" fmla="*/ 15 w 4491097"/>
              <a:gd name="connsiteY5" fmla="*/ 2033384 h 2065189"/>
              <a:gd name="connsiteX6" fmla="*/ 14209 w 4491097"/>
              <a:gd name="connsiteY6" fmla="*/ 1113855 h 2065189"/>
              <a:gd name="connsiteX7" fmla="*/ 857046 w 4491097"/>
              <a:gd name="connsiteY7" fmla="*/ 1105904 h 2065189"/>
              <a:gd name="connsiteX8" fmla="*/ 858756 w 4491097"/>
              <a:gd name="connsiteY8" fmla="*/ 7950 h 2065189"/>
              <a:gd name="connsiteX0" fmla="*/ 858756 w 4491097"/>
              <a:gd name="connsiteY0" fmla="*/ 7950 h 2065189"/>
              <a:gd name="connsiteX1" fmla="*/ 4480199 w 4491097"/>
              <a:gd name="connsiteY1" fmla="*/ 0 h 2065189"/>
              <a:gd name="connsiteX2" fmla="*/ 4490793 w 4491097"/>
              <a:gd name="connsiteY2" fmla="*/ 1137709 h 2065189"/>
              <a:gd name="connsiteX3" fmla="*/ 1691934 w 4491097"/>
              <a:gd name="connsiteY3" fmla="*/ 1137709 h 2065189"/>
              <a:gd name="connsiteX4" fmla="*/ 1681340 w 4491097"/>
              <a:gd name="connsiteY4" fmla="*/ 2065189 h 2065189"/>
              <a:gd name="connsiteX5" fmla="*/ 15 w 4491097"/>
              <a:gd name="connsiteY5" fmla="*/ 2033384 h 2065189"/>
              <a:gd name="connsiteX6" fmla="*/ 14209 w 4491097"/>
              <a:gd name="connsiteY6" fmla="*/ 1113855 h 2065189"/>
              <a:gd name="connsiteX7" fmla="*/ 857046 w 4491097"/>
              <a:gd name="connsiteY7" fmla="*/ 1105904 h 2065189"/>
              <a:gd name="connsiteX8" fmla="*/ 858756 w 4491097"/>
              <a:gd name="connsiteY8" fmla="*/ 7950 h 2065189"/>
              <a:gd name="connsiteX0" fmla="*/ 858756 w 4491097"/>
              <a:gd name="connsiteY0" fmla="*/ 7950 h 2065189"/>
              <a:gd name="connsiteX1" fmla="*/ 4480199 w 4491097"/>
              <a:gd name="connsiteY1" fmla="*/ 0 h 2065189"/>
              <a:gd name="connsiteX2" fmla="*/ 4490793 w 4491097"/>
              <a:gd name="connsiteY2" fmla="*/ 1137709 h 2065189"/>
              <a:gd name="connsiteX3" fmla="*/ 1691934 w 4491097"/>
              <a:gd name="connsiteY3" fmla="*/ 1137709 h 2065189"/>
              <a:gd name="connsiteX4" fmla="*/ 1681340 w 4491097"/>
              <a:gd name="connsiteY4" fmla="*/ 2065189 h 2065189"/>
              <a:gd name="connsiteX5" fmla="*/ 15 w 4491097"/>
              <a:gd name="connsiteY5" fmla="*/ 2033384 h 2065189"/>
              <a:gd name="connsiteX6" fmla="*/ 14209 w 4491097"/>
              <a:gd name="connsiteY6" fmla="*/ 1113855 h 2065189"/>
              <a:gd name="connsiteX7" fmla="*/ 857046 w 4491097"/>
              <a:gd name="connsiteY7" fmla="*/ 1105904 h 2065189"/>
              <a:gd name="connsiteX8" fmla="*/ 858756 w 4491097"/>
              <a:gd name="connsiteY8" fmla="*/ 7950 h 2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097" h="2065189">
                <a:moveTo>
                  <a:pt x="858756" y="7950"/>
                </a:moveTo>
                <a:lnTo>
                  <a:pt x="4480199" y="0"/>
                </a:lnTo>
                <a:cubicBezTo>
                  <a:pt x="4482565" y="1092091"/>
                  <a:pt x="4493001" y="148985"/>
                  <a:pt x="4490793" y="1137709"/>
                </a:cubicBezTo>
                <a:lnTo>
                  <a:pt x="1691934" y="1137709"/>
                </a:lnTo>
                <a:lnTo>
                  <a:pt x="1681340" y="2065189"/>
                </a:lnTo>
                <a:lnTo>
                  <a:pt x="15" y="2033384"/>
                </a:lnTo>
                <a:cubicBezTo>
                  <a:pt x="-555" y="1883250"/>
                  <a:pt x="14779" y="1263989"/>
                  <a:pt x="14209" y="1113855"/>
                </a:cubicBezTo>
                <a:lnTo>
                  <a:pt x="857046" y="1105904"/>
                </a:lnTo>
                <a:cubicBezTo>
                  <a:pt x="860266" y="716065"/>
                  <a:pt x="855536" y="397789"/>
                  <a:pt x="858756" y="7950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33" grpId="0" animBg="1"/>
      <p:bldP spid="33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14562" y="251594"/>
            <a:ext cx="7597626" cy="478656"/>
          </a:xfrm>
        </p:spPr>
        <p:txBody>
          <a:bodyPr/>
          <a:lstStyle/>
          <a:p>
            <a:r>
              <a:rPr lang="fr-FR" dirty="0"/>
              <a:t>DGA Matrix </a:t>
            </a:r>
            <a:r>
              <a:rPr lang="fr-FR" dirty="0" err="1"/>
              <a:t>organization</a:t>
            </a:r>
            <a:endParaRPr lang="fr-FR" dirty="0"/>
          </a:p>
        </p:txBody>
      </p:sp>
      <p:sp>
        <p:nvSpPr>
          <p:cNvPr id="477187" name="Oval 3"/>
          <p:cNvSpPr>
            <a:spLocks noChangeArrowheads="1"/>
          </p:cNvSpPr>
          <p:nvPr/>
        </p:nvSpPr>
        <p:spPr bwMode="auto">
          <a:xfrm>
            <a:off x="1747838" y="1308100"/>
            <a:ext cx="6069012" cy="2987675"/>
          </a:xfrm>
          <a:prstGeom prst="ellipse">
            <a:avLst/>
          </a:prstGeom>
          <a:solidFill>
            <a:srgbClr val="CCFFFF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77188" name="Picture 4" descr="Carte_France_sitesDGA_2014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46450"/>
            <a:ext cx="3076575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7645400" y="2144713"/>
            <a:ext cx="95408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FF3300"/>
                </a:solidFill>
                <a:latin typeface="Arial" pitchFamily="34" charset="0"/>
              </a:rPr>
              <a:t>ILS Architect</a:t>
            </a:r>
          </a:p>
        </p:txBody>
      </p:sp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1976438" y="2971800"/>
            <a:ext cx="9540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000066"/>
                </a:solidFill>
                <a:latin typeface="Arial" pitchFamily="34" charset="0"/>
              </a:rPr>
              <a:t>Test expertise evaluation architect</a:t>
            </a: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6718300" y="1085850"/>
            <a:ext cx="9540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FF3300"/>
                </a:solidFill>
                <a:latin typeface="Arial" pitchFamily="34" charset="0"/>
              </a:rPr>
              <a:t>Lifecycle  cost estimation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5448300" y="5788025"/>
            <a:ext cx="9540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006666"/>
                </a:solidFill>
                <a:latin typeface="Arial" pitchFamily="34" charset="0"/>
              </a:rPr>
              <a:t>External technical expert</a:t>
            </a: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4797425" y="2176463"/>
            <a:ext cx="95408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FF0000"/>
                </a:solidFill>
                <a:latin typeface="Arial" pitchFamily="34" charset="0"/>
              </a:rPr>
              <a:t>Manager</a:t>
            </a:r>
          </a:p>
        </p:txBody>
      </p:sp>
      <p:sp>
        <p:nvSpPr>
          <p:cNvPr id="477195" name="Oval 11"/>
          <p:cNvSpPr>
            <a:spLocks noChangeArrowheads="1"/>
          </p:cNvSpPr>
          <p:nvPr/>
        </p:nvSpPr>
        <p:spPr bwMode="auto">
          <a:xfrm>
            <a:off x="1022350" y="3819525"/>
            <a:ext cx="2554288" cy="2554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771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5173663"/>
            <a:ext cx="373062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19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249738"/>
            <a:ext cx="3556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19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768600"/>
            <a:ext cx="38893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19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94100"/>
            <a:ext cx="97631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3" y="2873375"/>
            <a:ext cx="5270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719638"/>
            <a:ext cx="5651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789238"/>
            <a:ext cx="930275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162050"/>
            <a:ext cx="4445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933450"/>
            <a:ext cx="411162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6488" y="1219200"/>
            <a:ext cx="4699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597025"/>
            <a:ext cx="42545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0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720850"/>
            <a:ext cx="41275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5053013" y="5043488"/>
            <a:ext cx="954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000066"/>
                </a:solidFill>
                <a:latin typeface="Arial" pitchFamily="34" charset="0"/>
              </a:rPr>
              <a:t>Function architects</a:t>
            </a:r>
          </a:p>
        </p:txBody>
      </p:sp>
      <p:sp>
        <p:nvSpPr>
          <p:cNvPr id="477209" name="Text Box 25"/>
          <p:cNvSpPr txBox="1">
            <a:spLocks noChangeArrowheads="1"/>
          </p:cNvSpPr>
          <p:nvPr/>
        </p:nvSpPr>
        <p:spPr bwMode="auto">
          <a:xfrm>
            <a:off x="8189913" y="4818063"/>
            <a:ext cx="9540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006666"/>
                </a:solidFill>
                <a:latin typeface="Arial" pitchFamily="34" charset="0"/>
              </a:rPr>
              <a:t>External technical expert</a:t>
            </a:r>
          </a:p>
        </p:txBody>
      </p:sp>
      <p:pic>
        <p:nvPicPr>
          <p:cNvPr id="47721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592388"/>
            <a:ext cx="1001712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5827713" y="3981450"/>
            <a:ext cx="954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>
                <a:solidFill>
                  <a:srgbClr val="000066"/>
                </a:solidFill>
                <a:latin typeface="Arial" pitchFamily="34" charset="0"/>
              </a:rPr>
              <a:t>Technical experts</a:t>
            </a:r>
          </a:p>
        </p:txBody>
      </p:sp>
      <p:sp>
        <p:nvSpPr>
          <p:cNvPr id="477212" name="Text Box 28"/>
          <p:cNvSpPr txBox="1">
            <a:spLocks noChangeArrowheads="1"/>
          </p:cNvSpPr>
          <p:nvPr/>
        </p:nvSpPr>
        <p:spPr bwMode="auto">
          <a:xfrm>
            <a:off x="3798888" y="4146550"/>
            <a:ext cx="9540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000066"/>
                </a:solidFill>
                <a:latin typeface="Arial" pitchFamily="34" charset="0"/>
              </a:rPr>
              <a:t>Technical coherence architect</a:t>
            </a:r>
          </a:p>
        </p:txBody>
      </p:sp>
      <p:sp>
        <p:nvSpPr>
          <p:cNvPr id="477213" name="Text Box 29"/>
          <p:cNvSpPr txBox="1">
            <a:spLocks noChangeArrowheads="1"/>
          </p:cNvSpPr>
          <p:nvPr/>
        </p:nvSpPr>
        <p:spPr bwMode="auto">
          <a:xfrm>
            <a:off x="1000125" y="1662113"/>
            <a:ext cx="954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006600"/>
                </a:solidFill>
                <a:latin typeface="Arial" pitchFamily="34" charset="0"/>
              </a:rPr>
              <a:t>Financial manager</a:t>
            </a:r>
          </a:p>
        </p:txBody>
      </p:sp>
      <p:pic>
        <p:nvPicPr>
          <p:cNvPr id="477214" name="Picture 3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057775"/>
            <a:ext cx="887413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7215" name="Text Box 31"/>
          <p:cNvSpPr txBox="1">
            <a:spLocks noChangeArrowheads="1"/>
          </p:cNvSpPr>
          <p:nvPr/>
        </p:nvSpPr>
        <p:spPr bwMode="auto">
          <a:xfrm>
            <a:off x="2144713" y="1182688"/>
            <a:ext cx="954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FF3300"/>
                </a:solidFill>
                <a:latin typeface="Arial" pitchFamily="34" charset="0"/>
              </a:rPr>
              <a:t>Quality insurance</a:t>
            </a:r>
          </a:p>
        </p:txBody>
      </p:sp>
      <p:pic>
        <p:nvPicPr>
          <p:cNvPr id="477216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936750"/>
            <a:ext cx="398463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217" name="Picture 3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922463"/>
            <a:ext cx="403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7218" name="Text Box 34"/>
          <p:cNvSpPr txBox="1">
            <a:spLocks noChangeArrowheads="1"/>
          </p:cNvSpPr>
          <p:nvPr/>
        </p:nvSpPr>
        <p:spPr bwMode="auto">
          <a:xfrm>
            <a:off x="4094163" y="1025525"/>
            <a:ext cx="954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FF3300"/>
                </a:solidFill>
                <a:latin typeface="Arial" pitchFamily="34" charset="0"/>
              </a:rPr>
              <a:t>Purchasing expert</a:t>
            </a:r>
          </a:p>
        </p:txBody>
      </p:sp>
      <p:sp>
        <p:nvSpPr>
          <p:cNvPr id="477219" name="Oval 35"/>
          <p:cNvSpPr>
            <a:spLocks noChangeArrowheads="1"/>
          </p:cNvSpPr>
          <p:nvPr/>
        </p:nvSpPr>
        <p:spPr bwMode="auto">
          <a:xfrm>
            <a:off x="4100513" y="2374900"/>
            <a:ext cx="2206625" cy="2206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7220" name="Oval 36"/>
          <p:cNvSpPr>
            <a:spLocks noChangeArrowheads="1"/>
          </p:cNvSpPr>
          <p:nvPr/>
        </p:nvSpPr>
        <p:spPr bwMode="auto">
          <a:xfrm>
            <a:off x="5722938" y="3843338"/>
            <a:ext cx="2206625" cy="2206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7221" name="Oval 37"/>
          <p:cNvSpPr>
            <a:spLocks noChangeArrowheads="1"/>
          </p:cNvSpPr>
          <p:nvPr/>
        </p:nvSpPr>
        <p:spPr bwMode="auto">
          <a:xfrm>
            <a:off x="2141538" y="1263650"/>
            <a:ext cx="2206625" cy="2206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7222" name="Oval 38"/>
          <p:cNvSpPr>
            <a:spLocks noChangeArrowheads="1"/>
          </p:cNvSpPr>
          <p:nvPr/>
        </p:nvSpPr>
        <p:spPr bwMode="auto">
          <a:xfrm>
            <a:off x="2170113" y="1012825"/>
            <a:ext cx="5310187" cy="5310188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7223" name="Text Box 39"/>
          <p:cNvSpPr txBox="1">
            <a:spLocks noChangeArrowheads="1"/>
          </p:cNvSpPr>
          <p:nvPr/>
        </p:nvSpPr>
        <p:spPr bwMode="auto">
          <a:xfrm>
            <a:off x="0" y="2378075"/>
            <a:ext cx="14763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006600"/>
                </a:solidFill>
                <a:latin typeface="Arial" pitchFamily="34" charset="0"/>
              </a:rPr>
              <a:t>Budget Directorate</a:t>
            </a:r>
          </a:p>
        </p:txBody>
      </p:sp>
      <p:sp>
        <p:nvSpPr>
          <p:cNvPr id="477224" name="Text Box 40"/>
          <p:cNvSpPr txBox="1">
            <a:spLocks noChangeArrowheads="1"/>
          </p:cNvSpPr>
          <p:nvPr/>
        </p:nvSpPr>
        <p:spPr bwMode="auto">
          <a:xfrm>
            <a:off x="0" y="2114550"/>
            <a:ext cx="17637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FF0000"/>
                </a:solidFill>
                <a:latin typeface="Arial" pitchFamily="34" charset="0"/>
              </a:rPr>
              <a:t>Operations Directorate</a:t>
            </a:r>
          </a:p>
        </p:txBody>
      </p:sp>
      <p:sp>
        <p:nvSpPr>
          <p:cNvPr id="477225" name="Text Box 41"/>
          <p:cNvSpPr txBox="1">
            <a:spLocks noChangeArrowheads="1"/>
          </p:cNvSpPr>
          <p:nvPr/>
        </p:nvSpPr>
        <p:spPr bwMode="auto">
          <a:xfrm>
            <a:off x="0" y="2617788"/>
            <a:ext cx="1692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20297C"/>
                </a:solidFill>
                <a:latin typeface="Arial" pitchFamily="34" charset="0"/>
              </a:rPr>
              <a:t>Technical Directorate</a:t>
            </a:r>
          </a:p>
        </p:txBody>
      </p:sp>
    </p:spTree>
    <p:extLst>
      <p:ext uri="{BB962C8B-B14F-4D97-AF65-F5344CB8AC3E}">
        <p14:creationId xmlns:p14="http://schemas.microsoft.com/office/powerpoint/2010/main" val="30691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47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4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500"/>
                                        <p:tgtEl>
                                          <p:spTgt spid="4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47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47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3000" fill="hold"/>
                                        <p:tgtEl>
                                          <p:spTgt spid="477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477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3000" fill="hold"/>
                                        <p:tgtEl>
                                          <p:spTgt spid="477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500"/>
                                        <p:tgtEl>
                                          <p:spTgt spid="4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500"/>
                                        <p:tgtEl>
                                          <p:spTgt spid="4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3000" fill="hold"/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animBg="1"/>
      <p:bldP spid="477190" grpId="0"/>
      <p:bldP spid="477191" grpId="0"/>
      <p:bldP spid="477192" grpId="0"/>
      <p:bldP spid="477193" grpId="0"/>
      <p:bldP spid="477194" grpId="0"/>
      <p:bldP spid="477195" grpId="0" animBg="1"/>
      <p:bldP spid="477195" grpId="1" animBg="1"/>
      <p:bldP spid="477195" grpId="2" animBg="1"/>
      <p:bldP spid="477208" grpId="0"/>
      <p:bldP spid="477209" grpId="0"/>
      <p:bldP spid="477211" grpId="0"/>
      <p:bldP spid="477212" grpId="0"/>
      <p:bldP spid="477213" grpId="0"/>
      <p:bldP spid="477215" grpId="0"/>
      <p:bldP spid="477218" grpId="0"/>
      <p:bldP spid="477219" grpId="0" animBg="1"/>
      <p:bldP spid="477219" grpId="1" animBg="1"/>
      <p:bldP spid="477220" grpId="0" animBg="1"/>
      <p:bldP spid="477220" grpId="1" animBg="1"/>
      <p:bldP spid="477221" grpId="0" animBg="1"/>
      <p:bldP spid="477221" grpId="1" animBg="1"/>
      <p:bldP spid="477222" grpId="0" animBg="1"/>
      <p:bldP spid="477222" grpId="1" animBg="1"/>
      <p:bldP spid="477222" grpId="2" animBg="1"/>
      <p:bldP spid="477223" grpId="0"/>
      <p:bldP spid="477224" grpId="0"/>
      <p:bldP spid="477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2230" y="362599"/>
            <a:ext cx="8729714" cy="478656"/>
          </a:xfrm>
        </p:spPr>
        <p:txBody>
          <a:bodyPr/>
          <a:lstStyle/>
          <a:p>
            <a:r>
              <a:rPr lang="fr-FR" dirty="0" smtClean="0"/>
              <a:t>DGA </a:t>
            </a:r>
            <a:r>
              <a:rPr lang="fr-FR" dirty="0" err="1" smtClean="0"/>
              <a:t>TEChnical</a:t>
            </a:r>
            <a:r>
              <a:rPr lang="fr-FR" dirty="0" smtClean="0"/>
              <a:t> TEST AND EXPERTISE SITES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79" y="512824"/>
            <a:ext cx="6211682" cy="6064593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/>
          </p:cNvPr>
          <p:cNvSpPr/>
          <p:nvPr/>
        </p:nvSpPr>
        <p:spPr bwMode="auto">
          <a:xfrm>
            <a:off x="3517899" y="2282826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 bwMode="auto">
          <a:xfrm>
            <a:off x="1808163" y="2247897"/>
            <a:ext cx="1062038" cy="4333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 bwMode="auto">
          <a:xfrm>
            <a:off x="3270249" y="2681285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 bwMode="auto">
          <a:xfrm>
            <a:off x="4981572" y="2632076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 bwMode="auto">
          <a:xfrm>
            <a:off x="4829172" y="3151187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>
            <a:hlinkClick r:id="" action="ppaction://noaction"/>
          </p:cNvPr>
          <p:cNvSpPr/>
          <p:nvPr/>
        </p:nvSpPr>
        <p:spPr bwMode="auto">
          <a:xfrm>
            <a:off x="3028156" y="3159123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 bwMode="auto">
          <a:xfrm>
            <a:off x="3290888" y="4778672"/>
            <a:ext cx="1690684" cy="257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>
            <a:hlinkClick r:id="" action="ppaction://noaction"/>
          </p:cNvPr>
          <p:cNvSpPr/>
          <p:nvPr/>
        </p:nvSpPr>
        <p:spPr bwMode="auto">
          <a:xfrm>
            <a:off x="3517105" y="4405461"/>
            <a:ext cx="1209675" cy="3252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 bwMode="auto">
          <a:xfrm>
            <a:off x="5897561" y="5045370"/>
            <a:ext cx="109775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" name="Rectangle 38">
            <a:hlinkClick r:id="" action="ppaction://noaction"/>
          </p:cNvPr>
          <p:cNvSpPr/>
          <p:nvPr/>
        </p:nvSpPr>
        <p:spPr bwMode="auto">
          <a:xfrm>
            <a:off x="3194050" y="5035699"/>
            <a:ext cx="1854200" cy="2094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Rectangle 39">
            <a:hlinkClick r:id="" action="ppaction://noaction"/>
          </p:cNvPr>
          <p:cNvSpPr/>
          <p:nvPr/>
        </p:nvSpPr>
        <p:spPr bwMode="auto">
          <a:xfrm>
            <a:off x="5532120" y="5632599"/>
            <a:ext cx="970279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 bwMode="auto">
          <a:xfrm>
            <a:off x="3427412" y="5429547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 bwMode="auto">
          <a:xfrm>
            <a:off x="5983287" y="5994994"/>
            <a:ext cx="1209675" cy="266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 bwMode="auto">
          <a:xfrm>
            <a:off x="4312920" y="1735928"/>
            <a:ext cx="1219200" cy="298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9" name="Image 18" descr="2001DGACOMM02-110-010302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3104" y="2658952"/>
            <a:ext cx="746930" cy="475191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" name="Image 19" descr="2013DGACOMM02-303-657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544" y="3994427"/>
            <a:ext cx="790924" cy="502572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Image 20" descr="2011DGACOMM03-111-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1876" y="1252767"/>
            <a:ext cx="760629" cy="489265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Image 22" descr="2013DGACOMM02-302-008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205" y="2769288"/>
            <a:ext cx="687924" cy="437123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Image 23" descr="AASM Essai Mirage2000 CEV. Photo DGA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3279" y="4828091"/>
            <a:ext cx="808980" cy="502211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Image 24" descr="07-04082.t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2249" y="1805488"/>
            <a:ext cx="716474" cy="449897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" name="Image 28" descr="2014DGACOMM02-055-147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2668" y="3442609"/>
            <a:ext cx="767373" cy="490185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" name="Image 29" descr="Evitac capture d'image Fixe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3287" y="5842456"/>
            <a:ext cx="827741" cy="497895"/>
          </a:xfrm>
          <a:prstGeom prst="rect">
            <a:avLst/>
          </a:prstGeom>
        </p:spPr>
      </p:pic>
      <p:pic>
        <p:nvPicPr>
          <p:cNvPr id="31" name="Picture 2" descr="Z:\CR réunion-missions\2016\20160114- Voeux et Galette\Images\Avent 2015\_DGA65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25" y="5628037"/>
            <a:ext cx="853256" cy="5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 descr="MDCN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8424" y="4955007"/>
            <a:ext cx="455901" cy="813589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704" y="1241266"/>
            <a:ext cx="3427412" cy="3039171"/>
          </a:xfrm>
          <a:ln>
            <a:solidFill>
              <a:srgbClr val="CC9900"/>
            </a:solidFill>
          </a:ln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b="1" dirty="0" smtClean="0"/>
              <a:t>About</a:t>
            </a:r>
            <a:r>
              <a:rPr lang="fr-FR" b="1" dirty="0" smtClean="0">
                <a:solidFill>
                  <a:srgbClr val="CC9900"/>
                </a:solidFill>
              </a:rPr>
              <a:t> 5200</a:t>
            </a:r>
            <a:r>
              <a:rPr lang="fr-FR" b="1" dirty="0" smtClean="0"/>
              <a:t> </a:t>
            </a:r>
            <a:r>
              <a:rPr lang="fr-FR" b="1" dirty="0" err="1" smtClean="0"/>
              <a:t>technical</a:t>
            </a:r>
            <a:r>
              <a:rPr lang="fr-FR" b="1" dirty="0" smtClean="0"/>
              <a:t> people spread  in </a:t>
            </a:r>
            <a:r>
              <a:rPr lang="fr-FR" b="1" dirty="0" smtClean="0">
                <a:solidFill>
                  <a:srgbClr val="CC9900"/>
                </a:solidFill>
              </a:rPr>
              <a:t>11 </a:t>
            </a:r>
            <a:r>
              <a:rPr lang="fr-FR" b="1" dirty="0" err="1" smtClean="0"/>
              <a:t>fields</a:t>
            </a:r>
            <a:r>
              <a:rPr lang="fr-FR" b="1" dirty="0" smtClean="0"/>
              <a:t>  et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CC9900"/>
                </a:solidFill>
              </a:rPr>
              <a:t>25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/>
              <a:t>specialities</a:t>
            </a:r>
            <a:endParaRPr lang="fr-FR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fr-FR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fr-FR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b="1" dirty="0" err="1" smtClean="0"/>
              <a:t>Technical</a:t>
            </a:r>
            <a:r>
              <a:rPr lang="fr-FR" b="1" dirty="0" smtClean="0"/>
              <a:t> </a:t>
            </a:r>
            <a:r>
              <a:rPr lang="fr-FR" b="1" dirty="0" err="1" smtClean="0"/>
              <a:t>investments</a:t>
            </a:r>
            <a:r>
              <a:rPr lang="fr-FR" b="1" dirty="0" smtClean="0"/>
              <a:t> (2,5 </a:t>
            </a:r>
            <a:r>
              <a:rPr lang="fr-FR" b="1" dirty="0"/>
              <a:t>G€) </a:t>
            </a:r>
            <a:r>
              <a:rPr lang="fr-FR" b="1" dirty="0" smtClean="0"/>
              <a:t>in </a:t>
            </a:r>
            <a:r>
              <a:rPr lang="fr-FR" b="1" dirty="0" smtClean="0">
                <a:solidFill>
                  <a:srgbClr val="CC9900"/>
                </a:solidFill>
              </a:rPr>
              <a:t>10</a:t>
            </a:r>
            <a:r>
              <a:rPr lang="fr-FR" b="1" dirty="0" smtClean="0"/>
              <a:t> </a:t>
            </a:r>
            <a:r>
              <a:rPr lang="fr-FR" b="1" dirty="0" err="1" smtClean="0"/>
              <a:t>technical</a:t>
            </a:r>
            <a:r>
              <a:rPr lang="fr-FR" b="1" dirty="0" smtClean="0"/>
              <a:t> test </a:t>
            </a:r>
            <a:r>
              <a:rPr lang="fr-FR" b="1" dirty="0" err="1" smtClean="0"/>
              <a:t>centers</a:t>
            </a:r>
            <a:endParaRPr lang="fr-FR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fr-FR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239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11 TECHNICAL COMPETENCE FIELDS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929640"/>
            <a:ext cx="7980112" cy="526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4208463" y="2754313"/>
            <a:ext cx="39465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fr-FR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58755" name="Line 3"/>
          <p:cNvSpPr>
            <a:spLocks noChangeShapeType="1"/>
          </p:cNvSpPr>
          <p:nvPr/>
        </p:nvSpPr>
        <p:spPr bwMode="auto">
          <a:xfrm>
            <a:off x="5265738" y="5832475"/>
            <a:ext cx="417512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56" name="Line 4"/>
          <p:cNvSpPr>
            <a:spLocks noChangeShapeType="1"/>
          </p:cNvSpPr>
          <p:nvPr/>
        </p:nvSpPr>
        <p:spPr bwMode="auto">
          <a:xfrm>
            <a:off x="5265738" y="6292850"/>
            <a:ext cx="417512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57" name="Line 5"/>
          <p:cNvSpPr>
            <a:spLocks noChangeShapeType="1"/>
          </p:cNvSpPr>
          <p:nvPr/>
        </p:nvSpPr>
        <p:spPr bwMode="auto">
          <a:xfrm>
            <a:off x="5265738" y="5832475"/>
            <a:ext cx="0" cy="460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58" name="Line 6"/>
          <p:cNvSpPr>
            <a:spLocks noChangeShapeType="1"/>
          </p:cNvSpPr>
          <p:nvPr/>
        </p:nvSpPr>
        <p:spPr bwMode="auto">
          <a:xfrm>
            <a:off x="33338" y="5826125"/>
            <a:ext cx="396875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59" name="Line 7"/>
          <p:cNvSpPr>
            <a:spLocks noChangeShapeType="1"/>
          </p:cNvSpPr>
          <p:nvPr/>
        </p:nvSpPr>
        <p:spPr bwMode="auto">
          <a:xfrm>
            <a:off x="33338" y="6286500"/>
            <a:ext cx="396875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0" name="Line 8"/>
          <p:cNvSpPr>
            <a:spLocks noChangeShapeType="1"/>
          </p:cNvSpPr>
          <p:nvPr/>
        </p:nvSpPr>
        <p:spPr bwMode="auto">
          <a:xfrm>
            <a:off x="33338" y="5826125"/>
            <a:ext cx="0" cy="460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1" name="Line 9"/>
          <p:cNvSpPr>
            <a:spLocks noChangeShapeType="1"/>
          </p:cNvSpPr>
          <p:nvPr/>
        </p:nvSpPr>
        <p:spPr bwMode="auto">
          <a:xfrm>
            <a:off x="5483225" y="2728913"/>
            <a:ext cx="447675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2" name="Line 10"/>
          <p:cNvSpPr>
            <a:spLocks noChangeShapeType="1"/>
          </p:cNvSpPr>
          <p:nvPr/>
        </p:nvSpPr>
        <p:spPr bwMode="auto">
          <a:xfrm>
            <a:off x="5483225" y="3189288"/>
            <a:ext cx="447675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3" name="Line 11"/>
          <p:cNvSpPr>
            <a:spLocks noChangeShapeType="1"/>
          </p:cNvSpPr>
          <p:nvPr/>
        </p:nvSpPr>
        <p:spPr bwMode="auto">
          <a:xfrm>
            <a:off x="8875713" y="1963738"/>
            <a:ext cx="0" cy="460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4" name="Line 12"/>
          <p:cNvSpPr>
            <a:spLocks noChangeShapeType="1"/>
          </p:cNvSpPr>
          <p:nvPr/>
        </p:nvSpPr>
        <p:spPr bwMode="auto">
          <a:xfrm>
            <a:off x="1304925" y="6413500"/>
            <a:ext cx="423863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5" name="Line 13"/>
          <p:cNvSpPr>
            <a:spLocks noChangeShapeType="1"/>
          </p:cNvSpPr>
          <p:nvPr/>
        </p:nvSpPr>
        <p:spPr bwMode="auto">
          <a:xfrm>
            <a:off x="1231900" y="6583363"/>
            <a:ext cx="4238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6" name="Line 14"/>
          <p:cNvSpPr>
            <a:spLocks noChangeShapeType="1"/>
          </p:cNvSpPr>
          <p:nvPr/>
        </p:nvSpPr>
        <p:spPr bwMode="auto">
          <a:xfrm>
            <a:off x="1231900" y="6126163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7" name="Line 15"/>
          <p:cNvSpPr>
            <a:spLocks noChangeShapeType="1"/>
          </p:cNvSpPr>
          <p:nvPr/>
        </p:nvSpPr>
        <p:spPr bwMode="auto">
          <a:xfrm>
            <a:off x="4983163" y="3717925"/>
            <a:ext cx="465137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8" name="Line 16"/>
          <p:cNvSpPr>
            <a:spLocks noChangeShapeType="1"/>
          </p:cNvSpPr>
          <p:nvPr/>
        </p:nvSpPr>
        <p:spPr bwMode="auto">
          <a:xfrm>
            <a:off x="4983163" y="4357688"/>
            <a:ext cx="465137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69" name="Line 17"/>
          <p:cNvSpPr>
            <a:spLocks noChangeShapeType="1"/>
          </p:cNvSpPr>
          <p:nvPr/>
        </p:nvSpPr>
        <p:spPr bwMode="auto">
          <a:xfrm>
            <a:off x="4983163" y="3717925"/>
            <a:ext cx="0" cy="6397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0" name="Line 18"/>
          <p:cNvSpPr>
            <a:spLocks noChangeShapeType="1"/>
          </p:cNvSpPr>
          <p:nvPr/>
        </p:nvSpPr>
        <p:spPr bwMode="auto">
          <a:xfrm>
            <a:off x="1190625" y="5670550"/>
            <a:ext cx="3556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1" name="Line 19"/>
          <p:cNvSpPr>
            <a:spLocks noChangeShapeType="1"/>
          </p:cNvSpPr>
          <p:nvPr/>
        </p:nvSpPr>
        <p:spPr bwMode="auto">
          <a:xfrm>
            <a:off x="1190625" y="5210175"/>
            <a:ext cx="0" cy="460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2" name="Line 20"/>
          <p:cNvSpPr>
            <a:spLocks noChangeShapeType="1"/>
          </p:cNvSpPr>
          <p:nvPr/>
        </p:nvSpPr>
        <p:spPr bwMode="auto">
          <a:xfrm>
            <a:off x="8350250" y="236538"/>
            <a:ext cx="471488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3" name="Line 21"/>
          <p:cNvSpPr>
            <a:spLocks noChangeShapeType="1"/>
          </p:cNvSpPr>
          <p:nvPr/>
        </p:nvSpPr>
        <p:spPr bwMode="auto">
          <a:xfrm>
            <a:off x="8350250" y="236538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4" name="Line 22"/>
          <p:cNvSpPr>
            <a:spLocks noChangeShapeType="1"/>
          </p:cNvSpPr>
          <p:nvPr/>
        </p:nvSpPr>
        <p:spPr bwMode="auto">
          <a:xfrm>
            <a:off x="5832475" y="3709988"/>
            <a:ext cx="409575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5" name="Line 23"/>
          <p:cNvSpPr>
            <a:spLocks noChangeShapeType="1"/>
          </p:cNvSpPr>
          <p:nvPr/>
        </p:nvSpPr>
        <p:spPr bwMode="auto">
          <a:xfrm>
            <a:off x="5832475" y="4178300"/>
            <a:ext cx="409575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6" name="Line 24"/>
          <p:cNvSpPr>
            <a:spLocks noChangeShapeType="1"/>
          </p:cNvSpPr>
          <p:nvPr/>
        </p:nvSpPr>
        <p:spPr bwMode="auto">
          <a:xfrm>
            <a:off x="5832475" y="3709988"/>
            <a:ext cx="0" cy="4683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7" name="Line 25"/>
          <p:cNvSpPr>
            <a:spLocks noChangeShapeType="1"/>
          </p:cNvSpPr>
          <p:nvPr/>
        </p:nvSpPr>
        <p:spPr bwMode="auto">
          <a:xfrm>
            <a:off x="5781675" y="2028825"/>
            <a:ext cx="417513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8" name="Line 26"/>
          <p:cNvSpPr>
            <a:spLocks noChangeShapeType="1"/>
          </p:cNvSpPr>
          <p:nvPr/>
        </p:nvSpPr>
        <p:spPr bwMode="auto">
          <a:xfrm>
            <a:off x="9174163" y="1263650"/>
            <a:ext cx="0" cy="460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79" name="Line 27"/>
          <p:cNvSpPr>
            <a:spLocks noChangeShapeType="1"/>
          </p:cNvSpPr>
          <p:nvPr/>
        </p:nvSpPr>
        <p:spPr bwMode="auto">
          <a:xfrm>
            <a:off x="3181350" y="1162050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80" name="Line 28"/>
          <p:cNvSpPr>
            <a:spLocks noChangeShapeType="1"/>
          </p:cNvSpPr>
          <p:nvPr/>
        </p:nvSpPr>
        <p:spPr bwMode="auto">
          <a:xfrm>
            <a:off x="2936875" y="2070100"/>
            <a:ext cx="3429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8781" name="Line 29"/>
          <p:cNvSpPr>
            <a:spLocks noChangeShapeType="1"/>
          </p:cNvSpPr>
          <p:nvPr/>
        </p:nvSpPr>
        <p:spPr bwMode="auto">
          <a:xfrm>
            <a:off x="2936875" y="2070100"/>
            <a:ext cx="0" cy="460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8782" name="Group 30"/>
          <p:cNvGrpSpPr>
            <a:grpSpLocks/>
          </p:cNvGrpSpPr>
          <p:nvPr/>
        </p:nvGrpSpPr>
        <p:grpSpPr bwMode="auto">
          <a:xfrm>
            <a:off x="4732338" y="2095500"/>
            <a:ext cx="1644650" cy="395288"/>
            <a:chOff x="3232" y="3351"/>
            <a:chExt cx="1036" cy="24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8783" name="Freeform 31"/>
            <p:cNvSpPr>
              <a:spLocks/>
            </p:cNvSpPr>
            <p:nvPr/>
          </p:nvSpPr>
          <p:spPr bwMode="auto">
            <a:xfrm rot="19961099" flipH="1">
              <a:off x="3232" y="3437"/>
              <a:ext cx="1036" cy="163"/>
            </a:xfrm>
            <a:custGeom>
              <a:avLst/>
              <a:gdLst>
                <a:gd name="T0" fmla="*/ 7 w 1248"/>
                <a:gd name="T1" fmla="*/ 76 h 196"/>
                <a:gd name="T2" fmla="*/ 346 w 1248"/>
                <a:gd name="T3" fmla="*/ 8 h 196"/>
                <a:gd name="T4" fmla="*/ 869 w 1248"/>
                <a:gd name="T5" fmla="*/ 27 h 196"/>
                <a:gd name="T6" fmla="*/ 1248 w 1248"/>
                <a:gd name="T7" fmla="*/ 113 h 196"/>
                <a:gd name="T8" fmla="*/ 855 w 1248"/>
                <a:gd name="T9" fmla="*/ 185 h 196"/>
                <a:gd name="T10" fmla="*/ 331 w 1248"/>
                <a:gd name="T11" fmla="*/ 180 h 196"/>
                <a:gd name="T12" fmla="*/ 7 w 1248"/>
                <a:gd name="T13" fmla="*/ 7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8" h="196">
                  <a:moveTo>
                    <a:pt x="7" y="76"/>
                  </a:moveTo>
                  <a:cubicBezTo>
                    <a:pt x="11" y="43"/>
                    <a:pt x="220" y="16"/>
                    <a:pt x="346" y="8"/>
                  </a:cubicBezTo>
                  <a:cubicBezTo>
                    <a:pt x="490" y="0"/>
                    <a:pt x="719" y="9"/>
                    <a:pt x="869" y="27"/>
                  </a:cubicBezTo>
                  <a:cubicBezTo>
                    <a:pt x="1023" y="36"/>
                    <a:pt x="1090" y="65"/>
                    <a:pt x="1248" y="113"/>
                  </a:cubicBezTo>
                  <a:cubicBezTo>
                    <a:pt x="1100" y="147"/>
                    <a:pt x="1008" y="174"/>
                    <a:pt x="855" y="185"/>
                  </a:cubicBezTo>
                  <a:cubicBezTo>
                    <a:pt x="702" y="196"/>
                    <a:pt x="485" y="181"/>
                    <a:pt x="331" y="180"/>
                  </a:cubicBezTo>
                  <a:cubicBezTo>
                    <a:pt x="175" y="160"/>
                    <a:pt x="0" y="115"/>
                    <a:pt x="7" y="7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84" name="Freeform 32"/>
            <p:cNvSpPr>
              <a:spLocks/>
            </p:cNvSpPr>
            <p:nvPr/>
          </p:nvSpPr>
          <p:spPr bwMode="auto">
            <a:xfrm rot="19961099" flipH="1">
              <a:off x="3606" y="3351"/>
              <a:ext cx="416" cy="89"/>
            </a:xfrm>
            <a:custGeom>
              <a:avLst/>
              <a:gdLst>
                <a:gd name="T0" fmla="*/ 15 w 501"/>
                <a:gd name="T1" fmla="*/ 0 h 108"/>
                <a:gd name="T2" fmla="*/ 0 w 501"/>
                <a:gd name="T3" fmla="*/ 93 h 108"/>
                <a:gd name="T4" fmla="*/ 501 w 501"/>
                <a:gd name="T5" fmla="*/ 108 h 108"/>
                <a:gd name="T6" fmla="*/ 411 w 501"/>
                <a:gd name="T7" fmla="*/ 9 h 108"/>
                <a:gd name="T8" fmla="*/ 15 w 501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08">
                  <a:moveTo>
                    <a:pt x="15" y="0"/>
                  </a:moveTo>
                  <a:lnTo>
                    <a:pt x="0" y="93"/>
                  </a:lnTo>
                  <a:lnTo>
                    <a:pt x="501" y="108"/>
                  </a:lnTo>
                  <a:lnTo>
                    <a:pt x="411" y="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8785" name="Group 33"/>
          <p:cNvGrpSpPr>
            <a:grpSpLocks/>
          </p:cNvGrpSpPr>
          <p:nvPr/>
        </p:nvGrpSpPr>
        <p:grpSpPr bwMode="auto">
          <a:xfrm rot="-560023">
            <a:off x="6110288" y="2182813"/>
            <a:ext cx="617537" cy="747712"/>
            <a:chOff x="150" y="1316"/>
            <a:chExt cx="534" cy="505"/>
          </a:xfrm>
        </p:grpSpPr>
        <p:sp>
          <p:nvSpPr>
            <p:cNvPr id="458786" name="Freeform 34"/>
            <p:cNvSpPr>
              <a:spLocks/>
            </p:cNvSpPr>
            <p:nvPr/>
          </p:nvSpPr>
          <p:spPr bwMode="auto">
            <a:xfrm>
              <a:off x="168" y="1316"/>
              <a:ext cx="516" cy="501"/>
            </a:xfrm>
            <a:custGeom>
              <a:avLst/>
              <a:gdLst>
                <a:gd name="T0" fmla="*/ 219 w 516"/>
                <a:gd name="T1" fmla="*/ 342 h 501"/>
                <a:gd name="T2" fmla="*/ 351 w 516"/>
                <a:gd name="T3" fmla="*/ 456 h 501"/>
                <a:gd name="T4" fmla="*/ 498 w 516"/>
                <a:gd name="T5" fmla="*/ 318 h 501"/>
                <a:gd name="T6" fmla="*/ 399 w 516"/>
                <a:gd name="T7" fmla="*/ 153 h 501"/>
                <a:gd name="T8" fmla="*/ 315 w 516"/>
                <a:gd name="T9" fmla="*/ 21 h 501"/>
                <a:gd name="T10" fmla="*/ 195 w 516"/>
                <a:gd name="T11" fmla="*/ 45 h 501"/>
                <a:gd name="T12" fmla="*/ 36 w 516"/>
                <a:gd name="T13" fmla="*/ 99 h 501"/>
                <a:gd name="T14" fmla="*/ 99 w 516"/>
                <a:gd name="T15" fmla="*/ 300 h 501"/>
                <a:gd name="T16" fmla="*/ 219 w 516"/>
                <a:gd name="T17" fmla="*/ 34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01">
                  <a:moveTo>
                    <a:pt x="219" y="342"/>
                  </a:moveTo>
                  <a:cubicBezTo>
                    <a:pt x="261" y="368"/>
                    <a:pt x="270" y="411"/>
                    <a:pt x="351" y="456"/>
                  </a:cubicBezTo>
                  <a:cubicBezTo>
                    <a:pt x="432" y="501"/>
                    <a:pt x="516" y="408"/>
                    <a:pt x="498" y="318"/>
                  </a:cubicBezTo>
                  <a:cubicBezTo>
                    <a:pt x="480" y="228"/>
                    <a:pt x="430" y="202"/>
                    <a:pt x="399" y="153"/>
                  </a:cubicBezTo>
                  <a:cubicBezTo>
                    <a:pt x="368" y="104"/>
                    <a:pt x="349" y="39"/>
                    <a:pt x="315" y="21"/>
                  </a:cubicBezTo>
                  <a:cubicBezTo>
                    <a:pt x="267" y="0"/>
                    <a:pt x="234" y="36"/>
                    <a:pt x="195" y="45"/>
                  </a:cubicBezTo>
                  <a:cubicBezTo>
                    <a:pt x="149" y="58"/>
                    <a:pt x="72" y="39"/>
                    <a:pt x="36" y="99"/>
                  </a:cubicBezTo>
                  <a:cubicBezTo>
                    <a:pt x="0" y="159"/>
                    <a:pt x="9" y="246"/>
                    <a:pt x="99" y="300"/>
                  </a:cubicBezTo>
                  <a:cubicBezTo>
                    <a:pt x="189" y="354"/>
                    <a:pt x="177" y="316"/>
                    <a:pt x="219" y="342"/>
                  </a:cubicBezTo>
                  <a:close/>
                </a:path>
              </a:pathLst>
            </a:custGeom>
            <a:solidFill>
              <a:srgbClr val="DDDDDD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87" name="Freeform 35"/>
            <p:cNvSpPr>
              <a:spLocks/>
            </p:cNvSpPr>
            <p:nvPr/>
          </p:nvSpPr>
          <p:spPr bwMode="auto">
            <a:xfrm>
              <a:off x="352" y="1520"/>
              <a:ext cx="148" cy="80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88" name="Freeform 36"/>
            <p:cNvSpPr>
              <a:spLocks/>
            </p:cNvSpPr>
            <p:nvPr/>
          </p:nvSpPr>
          <p:spPr bwMode="auto">
            <a:xfrm>
              <a:off x="150" y="1320"/>
              <a:ext cx="516" cy="501"/>
            </a:xfrm>
            <a:custGeom>
              <a:avLst/>
              <a:gdLst>
                <a:gd name="T0" fmla="*/ 219 w 516"/>
                <a:gd name="T1" fmla="*/ 342 h 501"/>
                <a:gd name="T2" fmla="*/ 351 w 516"/>
                <a:gd name="T3" fmla="*/ 456 h 501"/>
                <a:gd name="T4" fmla="*/ 498 w 516"/>
                <a:gd name="T5" fmla="*/ 318 h 501"/>
                <a:gd name="T6" fmla="*/ 399 w 516"/>
                <a:gd name="T7" fmla="*/ 153 h 501"/>
                <a:gd name="T8" fmla="*/ 315 w 516"/>
                <a:gd name="T9" fmla="*/ 21 h 501"/>
                <a:gd name="T10" fmla="*/ 195 w 516"/>
                <a:gd name="T11" fmla="*/ 45 h 501"/>
                <a:gd name="T12" fmla="*/ 36 w 516"/>
                <a:gd name="T13" fmla="*/ 99 h 501"/>
                <a:gd name="T14" fmla="*/ 99 w 516"/>
                <a:gd name="T15" fmla="*/ 300 h 501"/>
                <a:gd name="T16" fmla="*/ 219 w 516"/>
                <a:gd name="T17" fmla="*/ 34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01">
                  <a:moveTo>
                    <a:pt x="219" y="342"/>
                  </a:moveTo>
                  <a:cubicBezTo>
                    <a:pt x="261" y="368"/>
                    <a:pt x="270" y="411"/>
                    <a:pt x="351" y="456"/>
                  </a:cubicBezTo>
                  <a:cubicBezTo>
                    <a:pt x="432" y="501"/>
                    <a:pt x="516" y="408"/>
                    <a:pt x="498" y="318"/>
                  </a:cubicBezTo>
                  <a:cubicBezTo>
                    <a:pt x="480" y="228"/>
                    <a:pt x="430" y="202"/>
                    <a:pt x="399" y="153"/>
                  </a:cubicBezTo>
                  <a:cubicBezTo>
                    <a:pt x="368" y="104"/>
                    <a:pt x="349" y="39"/>
                    <a:pt x="315" y="21"/>
                  </a:cubicBezTo>
                  <a:cubicBezTo>
                    <a:pt x="267" y="0"/>
                    <a:pt x="234" y="36"/>
                    <a:pt x="195" y="45"/>
                  </a:cubicBezTo>
                  <a:cubicBezTo>
                    <a:pt x="149" y="58"/>
                    <a:pt x="72" y="39"/>
                    <a:pt x="36" y="99"/>
                  </a:cubicBezTo>
                  <a:cubicBezTo>
                    <a:pt x="0" y="159"/>
                    <a:pt x="9" y="246"/>
                    <a:pt x="99" y="300"/>
                  </a:cubicBezTo>
                  <a:cubicBezTo>
                    <a:pt x="189" y="354"/>
                    <a:pt x="177" y="316"/>
                    <a:pt x="219" y="342"/>
                  </a:cubicBezTo>
                  <a:close/>
                </a:path>
              </a:pathLst>
            </a:custGeom>
            <a:solidFill>
              <a:srgbClr val="DDDDDD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89" name="Oval 37"/>
            <p:cNvSpPr>
              <a:spLocks noChangeArrowheads="1"/>
            </p:cNvSpPr>
            <p:nvPr/>
          </p:nvSpPr>
          <p:spPr bwMode="auto">
            <a:xfrm>
              <a:off x="216" y="1398"/>
              <a:ext cx="108" cy="18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790" name="Oval 38"/>
            <p:cNvSpPr>
              <a:spLocks noChangeArrowheads="1"/>
            </p:cNvSpPr>
            <p:nvPr/>
          </p:nvSpPr>
          <p:spPr bwMode="auto">
            <a:xfrm>
              <a:off x="492" y="1560"/>
              <a:ext cx="108" cy="18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791" name="Freeform 39"/>
            <p:cNvSpPr>
              <a:spLocks/>
            </p:cNvSpPr>
            <p:nvPr/>
          </p:nvSpPr>
          <p:spPr bwMode="auto">
            <a:xfrm>
              <a:off x="483" y="1558"/>
              <a:ext cx="91" cy="220"/>
            </a:xfrm>
            <a:custGeom>
              <a:avLst/>
              <a:gdLst>
                <a:gd name="T0" fmla="*/ 91 w 91"/>
                <a:gd name="T1" fmla="*/ 168 h 220"/>
                <a:gd name="T2" fmla="*/ 36 w 91"/>
                <a:gd name="T3" fmla="*/ 89 h 220"/>
                <a:gd name="T4" fmla="*/ 63 w 91"/>
                <a:gd name="T5" fmla="*/ 0 h 220"/>
                <a:gd name="T6" fmla="*/ 3 w 91"/>
                <a:gd name="T7" fmla="*/ 86 h 220"/>
                <a:gd name="T8" fmla="*/ 91 w 91"/>
                <a:gd name="T9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20">
                  <a:moveTo>
                    <a:pt x="91" y="168"/>
                  </a:moveTo>
                  <a:cubicBezTo>
                    <a:pt x="55" y="156"/>
                    <a:pt x="39" y="126"/>
                    <a:pt x="36" y="89"/>
                  </a:cubicBezTo>
                  <a:cubicBezTo>
                    <a:pt x="33" y="52"/>
                    <a:pt x="45" y="32"/>
                    <a:pt x="63" y="0"/>
                  </a:cubicBezTo>
                  <a:cubicBezTo>
                    <a:pt x="25" y="2"/>
                    <a:pt x="3" y="54"/>
                    <a:pt x="3" y="86"/>
                  </a:cubicBezTo>
                  <a:cubicBezTo>
                    <a:pt x="0" y="116"/>
                    <a:pt x="33" y="220"/>
                    <a:pt x="91" y="168"/>
                  </a:cubicBezTo>
                  <a:close/>
                </a:path>
              </a:pathLst>
            </a:custGeom>
            <a:solidFill>
              <a:srgbClr val="DDDDDD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92" name="Oval 40"/>
            <p:cNvSpPr>
              <a:spLocks noChangeArrowheads="1"/>
            </p:cNvSpPr>
            <p:nvPr/>
          </p:nvSpPr>
          <p:spPr bwMode="auto">
            <a:xfrm>
              <a:off x="478" y="1552"/>
              <a:ext cx="132" cy="20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793" name="Oval 41"/>
            <p:cNvSpPr>
              <a:spLocks noChangeArrowheads="1"/>
            </p:cNvSpPr>
            <p:nvPr/>
          </p:nvSpPr>
          <p:spPr bwMode="auto">
            <a:xfrm>
              <a:off x="204" y="1388"/>
              <a:ext cx="132" cy="20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794" name="Freeform 42"/>
            <p:cNvSpPr>
              <a:spLocks/>
            </p:cNvSpPr>
            <p:nvPr/>
          </p:nvSpPr>
          <p:spPr bwMode="auto">
            <a:xfrm>
              <a:off x="207" y="1396"/>
              <a:ext cx="91" cy="220"/>
            </a:xfrm>
            <a:custGeom>
              <a:avLst/>
              <a:gdLst>
                <a:gd name="T0" fmla="*/ 91 w 91"/>
                <a:gd name="T1" fmla="*/ 168 h 220"/>
                <a:gd name="T2" fmla="*/ 36 w 91"/>
                <a:gd name="T3" fmla="*/ 89 h 220"/>
                <a:gd name="T4" fmla="*/ 63 w 91"/>
                <a:gd name="T5" fmla="*/ 0 h 220"/>
                <a:gd name="T6" fmla="*/ 3 w 91"/>
                <a:gd name="T7" fmla="*/ 86 h 220"/>
                <a:gd name="T8" fmla="*/ 91 w 91"/>
                <a:gd name="T9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20">
                  <a:moveTo>
                    <a:pt x="91" y="168"/>
                  </a:moveTo>
                  <a:cubicBezTo>
                    <a:pt x="55" y="156"/>
                    <a:pt x="39" y="126"/>
                    <a:pt x="36" y="89"/>
                  </a:cubicBezTo>
                  <a:cubicBezTo>
                    <a:pt x="33" y="52"/>
                    <a:pt x="45" y="32"/>
                    <a:pt x="63" y="0"/>
                  </a:cubicBezTo>
                  <a:cubicBezTo>
                    <a:pt x="25" y="2"/>
                    <a:pt x="3" y="54"/>
                    <a:pt x="3" y="86"/>
                  </a:cubicBezTo>
                  <a:cubicBezTo>
                    <a:pt x="0" y="116"/>
                    <a:pt x="33" y="220"/>
                    <a:pt x="91" y="168"/>
                  </a:cubicBezTo>
                  <a:close/>
                </a:path>
              </a:pathLst>
            </a:custGeom>
            <a:solidFill>
              <a:srgbClr val="DDDDDD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95" name="Freeform 43"/>
            <p:cNvSpPr>
              <a:spLocks/>
            </p:cNvSpPr>
            <p:nvPr/>
          </p:nvSpPr>
          <p:spPr bwMode="auto">
            <a:xfrm>
              <a:off x="158" y="1328"/>
              <a:ext cx="496" cy="477"/>
            </a:xfrm>
            <a:custGeom>
              <a:avLst/>
              <a:gdLst>
                <a:gd name="T0" fmla="*/ 219 w 516"/>
                <a:gd name="T1" fmla="*/ 342 h 501"/>
                <a:gd name="T2" fmla="*/ 351 w 516"/>
                <a:gd name="T3" fmla="*/ 456 h 501"/>
                <a:gd name="T4" fmla="*/ 498 w 516"/>
                <a:gd name="T5" fmla="*/ 318 h 501"/>
                <a:gd name="T6" fmla="*/ 399 w 516"/>
                <a:gd name="T7" fmla="*/ 153 h 501"/>
                <a:gd name="T8" fmla="*/ 315 w 516"/>
                <a:gd name="T9" fmla="*/ 21 h 501"/>
                <a:gd name="T10" fmla="*/ 195 w 516"/>
                <a:gd name="T11" fmla="*/ 45 h 501"/>
                <a:gd name="T12" fmla="*/ 36 w 516"/>
                <a:gd name="T13" fmla="*/ 99 h 501"/>
                <a:gd name="T14" fmla="*/ 99 w 516"/>
                <a:gd name="T15" fmla="*/ 300 h 501"/>
                <a:gd name="T16" fmla="*/ 219 w 516"/>
                <a:gd name="T17" fmla="*/ 34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01">
                  <a:moveTo>
                    <a:pt x="219" y="342"/>
                  </a:moveTo>
                  <a:cubicBezTo>
                    <a:pt x="261" y="368"/>
                    <a:pt x="270" y="411"/>
                    <a:pt x="351" y="456"/>
                  </a:cubicBezTo>
                  <a:cubicBezTo>
                    <a:pt x="432" y="501"/>
                    <a:pt x="516" y="408"/>
                    <a:pt x="498" y="318"/>
                  </a:cubicBezTo>
                  <a:cubicBezTo>
                    <a:pt x="480" y="228"/>
                    <a:pt x="430" y="202"/>
                    <a:pt x="399" y="153"/>
                  </a:cubicBezTo>
                  <a:cubicBezTo>
                    <a:pt x="368" y="104"/>
                    <a:pt x="349" y="39"/>
                    <a:pt x="315" y="21"/>
                  </a:cubicBezTo>
                  <a:cubicBezTo>
                    <a:pt x="267" y="0"/>
                    <a:pt x="234" y="36"/>
                    <a:pt x="195" y="45"/>
                  </a:cubicBezTo>
                  <a:cubicBezTo>
                    <a:pt x="149" y="58"/>
                    <a:pt x="72" y="39"/>
                    <a:pt x="36" y="99"/>
                  </a:cubicBezTo>
                  <a:cubicBezTo>
                    <a:pt x="0" y="159"/>
                    <a:pt x="9" y="246"/>
                    <a:pt x="99" y="300"/>
                  </a:cubicBezTo>
                  <a:cubicBezTo>
                    <a:pt x="189" y="354"/>
                    <a:pt x="177" y="316"/>
                    <a:pt x="219" y="342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96" name="Freeform 44"/>
            <p:cNvSpPr>
              <a:spLocks/>
            </p:cNvSpPr>
            <p:nvPr/>
          </p:nvSpPr>
          <p:spPr bwMode="auto">
            <a:xfrm>
              <a:off x="334" y="1524"/>
              <a:ext cx="148" cy="80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97" name="Freeform 45"/>
            <p:cNvSpPr>
              <a:spLocks/>
            </p:cNvSpPr>
            <p:nvPr/>
          </p:nvSpPr>
          <p:spPr bwMode="auto">
            <a:xfrm>
              <a:off x="336" y="1516"/>
              <a:ext cx="148" cy="80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98" name="Freeform 46"/>
            <p:cNvSpPr>
              <a:spLocks/>
            </p:cNvSpPr>
            <p:nvPr/>
          </p:nvSpPr>
          <p:spPr bwMode="auto">
            <a:xfrm>
              <a:off x="336" y="1516"/>
              <a:ext cx="148" cy="80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99" name="Freeform 47"/>
            <p:cNvSpPr>
              <a:spLocks/>
            </p:cNvSpPr>
            <p:nvPr/>
          </p:nvSpPr>
          <p:spPr bwMode="auto">
            <a:xfrm rot="4611308">
              <a:off x="334" y="1397"/>
              <a:ext cx="186" cy="96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00" name="Freeform 48"/>
            <p:cNvSpPr>
              <a:spLocks/>
            </p:cNvSpPr>
            <p:nvPr/>
          </p:nvSpPr>
          <p:spPr bwMode="auto">
            <a:xfrm rot="4611308">
              <a:off x="337" y="1398"/>
              <a:ext cx="199" cy="103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01" name="Freeform 49"/>
            <p:cNvSpPr>
              <a:spLocks/>
            </p:cNvSpPr>
            <p:nvPr/>
          </p:nvSpPr>
          <p:spPr bwMode="auto">
            <a:xfrm>
              <a:off x="292" y="1380"/>
              <a:ext cx="278" cy="134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02" name="Freeform 50"/>
            <p:cNvSpPr>
              <a:spLocks/>
            </p:cNvSpPr>
            <p:nvPr/>
          </p:nvSpPr>
          <p:spPr bwMode="auto">
            <a:xfrm>
              <a:off x="306" y="1378"/>
              <a:ext cx="266" cy="128"/>
            </a:xfrm>
            <a:custGeom>
              <a:avLst/>
              <a:gdLst>
                <a:gd name="T0" fmla="*/ 0 w 148"/>
                <a:gd name="T1" fmla="*/ 0 h 80"/>
                <a:gd name="T2" fmla="*/ 148 w 14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80">
                  <a:moveTo>
                    <a:pt x="0" y="0"/>
                  </a:moveTo>
                  <a:cubicBezTo>
                    <a:pt x="61" y="33"/>
                    <a:pt x="123" y="67"/>
                    <a:pt x="148" y="8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8803" name="Group 51"/>
          <p:cNvGrpSpPr>
            <a:grpSpLocks/>
          </p:cNvGrpSpPr>
          <p:nvPr/>
        </p:nvGrpSpPr>
        <p:grpSpPr bwMode="auto">
          <a:xfrm rot="20439080" flipH="1">
            <a:off x="4957763" y="1760538"/>
            <a:ext cx="900112" cy="244475"/>
            <a:chOff x="494" y="3018"/>
            <a:chExt cx="683" cy="18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8804" name="Freeform 52"/>
            <p:cNvSpPr>
              <a:spLocks/>
            </p:cNvSpPr>
            <p:nvPr/>
          </p:nvSpPr>
          <p:spPr bwMode="auto">
            <a:xfrm>
              <a:off x="494" y="3051"/>
              <a:ext cx="683" cy="152"/>
            </a:xfrm>
            <a:custGeom>
              <a:avLst/>
              <a:gdLst>
                <a:gd name="T0" fmla="*/ 25 w 683"/>
                <a:gd name="T1" fmla="*/ 0 h 152"/>
                <a:gd name="T2" fmla="*/ 583 w 683"/>
                <a:gd name="T3" fmla="*/ 89 h 152"/>
                <a:gd name="T4" fmla="*/ 681 w 683"/>
                <a:gd name="T5" fmla="*/ 132 h 152"/>
                <a:gd name="T6" fmla="*/ 573 w 683"/>
                <a:gd name="T7" fmla="*/ 138 h 152"/>
                <a:gd name="T8" fmla="*/ 13 w 683"/>
                <a:gd name="T9" fmla="*/ 51 h 152"/>
                <a:gd name="T10" fmla="*/ 25 w 683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3" h="152">
                  <a:moveTo>
                    <a:pt x="25" y="0"/>
                  </a:moveTo>
                  <a:cubicBezTo>
                    <a:pt x="124" y="7"/>
                    <a:pt x="474" y="67"/>
                    <a:pt x="583" y="89"/>
                  </a:cubicBezTo>
                  <a:cubicBezTo>
                    <a:pt x="606" y="98"/>
                    <a:pt x="683" y="114"/>
                    <a:pt x="681" y="132"/>
                  </a:cubicBezTo>
                  <a:cubicBezTo>
                    <a:pt x="678" y="152"/>
                    <a:pt x="597" y="138"/>
                    <a:pt x="573" y="138"/>
                  </a:cubicBezTo>
                  <a:cubicBezTo>
                    <a:pt x="454" y="117"/>
                    <a:pt x="142" y="74"/>
                    <a:pt x="13" y="51"/>
                  </a:cubicBezTo>
                  <a:cubicBezTo>
                    <a:pt x="1" y="27"/>
                    <a:pt x="0" y="15"/>
                    <a:pt x="25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8805" name="Freeform 53"/>
            <p:cNvSpPr>
              <a:spLocks/>
            </p:cNvSpPr>
            <p:nvPr/>
          </p:nvSpPr>
          <p:spPr bwMode="auto">
            <a:xfrm>
              <a:off x="612" y="3048"/>
              <a:ext cx="258" cy="72"/>
            </a:xfrm>
            <a:custGeom>
              <a:avLst/>
              <a:gdLst>
                <a:gd name="T0" fmla="*/ 0 w 258"/>
                <a:gd name="T1" fmla="*/ 32 h 72"/>
                <a:gd name="T2" fmla="*/ 2 w 258"/>
                <a:gd name="T3" fmla="*/ 0 h 72"/>
                <a:gd name="T4" fmla="*/ 254 w 258"/>
                <a:gd name="T5" fmla="*/ 42 h 72"/>
                <a:gd name="T6" fmla="*/ 258 w 258"/>
                <a:gd name="T7" fmla="*/ 72 h 72"/>
                <a:gd name="T8" fmla="*/ 0 w 258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72">
                  <a:moveTo>
                    <a:pt x="0" y="32"/>
                  </a:moveTo>
                  <a:lnTo>
                    <a:pt x="2" y="0"/>
                  </a:lnTo>
                  <a:lnTo>
                    <a:pt x="254" y="42"/>
                  </a:lnTo>
                  <a:lnTo>
                    <a:pt x="258" y="7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8806" name="Freeform 54"/>
            <p:cNvSpPr>
              <a:spLocks/>
            </p:cNvSpPr>
            <p:nvPr/>
          </p:nvSpPr>
          <p:spPr bwMode="auto">
            <a:xfrm>
              <a:off x="599" y="3108"/>
              <a:ext cx="271" cy="62"/>
            </a:xfrm>
            <a:custGeom>
              <a:avLst/>
              <a:gdLst>
                <a:gd name="T0" fmla="*/ 15 w 271"/>
                <a:gd name="T1" fmla="*/ 0 h 62"/>
                <a:gd name="T2" fmla="*/ 0 w 271"/>
                <a:gd name="T3" fmla="*/ 24 h 62"/>
                <a:gd name="T4" fmla="*/ 245 w 271"/>
                <a:gd name="T5" fmla="*/ 62 h 62"/>
                <a:gd name="T6" fmla="*/ 271 w 271"/>
                <a:gd name="T7" fmla="*/ 42 h 62"/>
                <a:gd name="T8" fmla="*/ 15 w 27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2">
                  <a:moveTo>
                    <a:pt x="15" y="0"/>
                  </a:moveTo>
                  <a:lnTo>
                    <a:pt x="0" y="24"/>
                  </a:lnTo>
                  <a:lnTo>
                    <a:pt x="245" y="62"/>
                  </a:lnTo>
                  <a:lnTo>
                    <a:pt x="271" y="4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8807" name="Freeform 55"/>
            <p:cNvSpPr>
              <a:spLocks/>
            </p:cNvSpPr>
            <p:nvPr/>
          </p:nvSpPr>
          <p:spPr bwMode="auto">
            <a:xfrm rot="-297016">
              <a:off x="510" y="3088"/>
              <a:ext cx="72" cy="44"/>
            </a:xfrm>
            <a:custGeom>
              <a:avLst/>
              <a:gdLst>
                <a:gd name="T0" fmla="*/ 21 w 72"/>
                <a:gd name="T1" fmla="*/ 0 h 44"/>
                <a:gd name="T2" fmla="*/ 0 w 72"/>
                <a:gd name="T3" fmla="*/ 20 h 44"/>
                <a:gd name="T4" fmla="*/ 10 w 72"/>
                <a:gd name="T5" fmla="*/ 26 h 44"/>
                <a:gd name="T6" fmla="*/ 6 w 72"/>
                <a:gd name="T7" fmla="*/ 41 h 44"/>
                <a:gd name="T8" fmla="*/ 28 w 72"/>
                <a:gd name="T9" fmla="*/ 44 h 44"/>
                <a:gd name="T10" fmla="*/ 72 w 72"/>
                <a:gd name="T11" fmla="*/ 10 h 44"/>
                <a:gd name="T12" fmla="*/ 21 w 7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4">
                  <a:moveTo>
                    <a:pt x="21" y="0"/>
                  </a:moveTo>
                  <a:lnTo>
                    <a:pt x="0" y="20"/>
                  </a:lnTo>
                  <a:lnTo>
                    <a:pt x="10" y="26"/>
                  </a:lnTo>
                  <a:lnTo>
                    <a:pt x="6" y="41"/>
                  </a:lnTo>
                  <a:lnTo>
                    <a:pt x="28" y="44"/>
                  </a:lnTo>
                  <a:lnTo>
                    <a:pt x="72" y="1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8808" name="Freeform 56"/>
            <p:cNvSpPr>
              <a:spLocks/>
            </p:cNvSpPr>
            <p:nvPr/>
          </p:nvSpPr>
          <p:spPr bwMode="auto">
            <a:xfrm>
              <a:off x="528" y="3018"/>
              <a:ext cx="53" cy="56"/>
            </a:xfrm>
            <a:custGeom>
              <a:avLst/>
              <a:gdLst>
                <a:gd name="T0" fmla="*/ 0 w 56"/>
                <a:gd name="T1" fmla="*/ 47 h 56"/>
                <a:gd name="T2" fmla="*/ 3 w 56"/>
                <a:gd name="T3" fmla="*/ 21 h 56"/>
                <a:gd name="T4" fmla="*/ 23 w 56"/>
                <a:gd name="T5" fmla="*/ 20 h 56"/>
                <a:gd name="T6" fmla="*/ 35 w 56"/>
                <a:gd name="T7" fmla="*/ 0 h 56"/>
                <a:gd name="T8" fmla="*/ 56 w 56"/>
                <a:gd name="T9" fmla="*/ 3 h 56"/>
                <a:gd name="T10" fmla="*/ 53 w 56"/>
                <a:gd name="T11" fmla="*/ 56 h 56"/>
                <a:gd name="T12" fmla="*/ 0 w 56"/>
                <a:gd name="T13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0" y="47"/>
                  </a:moveTo>
                  <a:lnTo>
                    <a:pt x="3" y="21"/>
                  </a:lnTo>
                  <a:lnTo>
                    <a:pt x="23" y="20"/>
                  </a:lnTo>
                  <a:lnTo>
                    <a:pt x="35" y="0"/>
                  </a:lnTo>
                  <a:lnTo>
                    <a:pt x="56" y="3"/>
                  </a:lnTo>
                  <a:lnTo>
                    <a:pt x="53" y="5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58809" name="Group 57"/>
          <p:cNvGrpSpPr>
            <a:grpSpLocks/>
          </p:cNvGrpSpPr>
          <p:nvPr/>
        </p:nvGrpSpPr>
        <p:grpSpPr bwMode="auto">
          <a:xfrm rot="-1707976">
            <a:off x="6424613" y="1885950"/>
            <a:ext cx="1168400" cy="400050"/>
            <a:chOff x="2110" y="815"/>
            <a:chExt cx="3308" cy="1279"/>
          </a:xfrm>
        </p:grpSpPr>
        <p:sp>
          <p:nvSpPr>
            <p:cNvPr id="458810" name="Oval 58"/>
            <p:cNvSpPr>
              <a:spLocks noChangeArrowheads="1"/>
            </p:cNvSpPr>
            <p:nvPr/>
          </p:nvSpPr>
          <p:spPr bwMode="auto">
            <a:xfrm>
              <a:off x="2110" y="884"/>
              <a:ext cx="382" cy="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11" name="Freeform 59"/>
            <p:cNvSpPr>
              <a:spLocks/>
            </p:cNvSpPr>
            <p:nvPr/>
          </p:nvSpPr>
          <p:spPr bwMode="auto">
            <a:xfrm>
              <a:off x="3186" y="925"/>
              <a:ext cx="547" cy="863"/>
            </a:xfrm>
            <a:custGeom>
              <a:avLst/>
              <a:gdLst>
                <a:gd name="T0" fmla="*/ 0 w 547"/>
                <a:gd name="T1" fmla="*/ 29 h 863"/>
                <a:gd name="T2" fmla="*/ 432 w 547"/>
                <a:gd name="T3" fmla="*/ 11 h 863"/>
                <a:gd name="T4" fmla="*/ 547 w 547"/>
                <a:gd name="T5" fmla="*/ 412 h 863"/>
                <a:gd name="T6" fmla="*/ 432 w 547"/>
                <a:gd name="T7" fmla="*/ 863 h 863"/>
                <a:gd name="T8" fmla="*/ 0 w 547"/>
                <a:gd name="T9" fmla="*/ 821 h 863"/>
                <a:gd name="T10" fmla="*/ 136 w 547"/>
                <a:gd name="T11" fmla="*/ 422 h 863"/>
                <a:gd name="T12" fmla="*/ 0 w 547"/>
                <a:gd name="T13" fmla="*/ 29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63">
                  <a:moveTo>
                    <a:pt x="0" y="29"/>
                  </a:moveTo>
                  <a:cubicBezTo>
                    <a:pt x="228" y="5"/>
                    <a:pt x="114" y="23"/>
                    <a:pt x="432" y="11"/>
                  </a:cubicBezTo>
                  <a:cubicBezTo>
                    <a:pt x="497" y="0"/>
                    <a:pt x="544" y="176"/>
                    <a:pt x="547" y="412"/>
                  </a:cubicBezTo>
                  <a:cubicBezTo>
                    <a:pt x="542" y="556"/>
                    <a:pt x="523" y="795"/>
                    <a:pt x="432" y="863"/>
                  </a:cubicBezTo>
                  <a:cubicBezTo>
                    <a:pt x="300" y="851"/>
                    <a:pt x="156" y="845"/>
                    <a:pt x="0" y="821"/>
                  </a:cubicBezTo>
                  <a:cubicBezTo>
                    <a:pt x="85" y="824"/>
                    <a:pt x="136" y="549"/>
                    <a:pt x="136" y="422"/>
                  </a:cubicBezTo>
                  <a:cubicBezTo>
                    <a:pt x="136" y="295"/>
                    <a:pt x="82" y="7"/>
                    <a:pt x="0" y="29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2" name="Freeform 60"/>
            <p:cNvSpPr>
              <a:spLocks/>
            </p:cNvSpPr>
            <p:nvPr/>
          </p:nvSpPr>
          <p:spPr bwMode="auto">
            <a:xfrm>
              <a:off x="4908" y="1026"/>
              <a:ext cx="420" cy="132"/>
            </a:xfrm>
            <a:custGeom>
              <a:avLst/>
              <a:gdLst>
                <a:gd name="T0" fmla="*/ 0 w 420"/>
                <a:gd name="T1" fmla="*/ 0 h 132"/>
                <a:gd name="T2" fmla="*/ 117 w 420"/>
                <a:gd name="T3" fmla="*/ 80 h 132"/>
                <a:gd name="T4" fmla="*/ 420 w 420"/>
                <a:gd name="T5" fmla="*/ 132 h 132"/>
                <a:gd name="T6" fmla="*/ 342 w 420"/>
                <a:gd name="T7" fmla="*/ 78 h 132"/>
                <a:gd name="T8" fmla="*/ 0 w 42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2">
                  <a:moveTo>
                    <a:pt x="0" y="0"/>
                  </a:moveTo>
                  <a:lnTo>
                    <a:pt x="117" y="80"/>
                  </a:lnTo>
                  <a:lnTo>
                    <a:pt x="420" y="132"/>
                  </a:lnTo>
                  <a:lnTo>
                    <a:pt x="34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3" name="Freeform 61"/>
            <p:cNvSpPr>
              <a:spLocks/>
            </p:cNvSpPr>
            <p:nvPr/>
          </p:nvSpPr>
          <p:spPr bwMode="auto">
            <a:xfrm rot="-2572733">
              <a:off x="2281" y="1100"/>
              <a:ext cx="11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4" name="Freeform 62"/>
            <p:cNvSpPr>
              <a:spLocks/>
            </p:cNvSpPr>
            <p:nvPr/>
          </p:nvSpPr>
          <p:spPr bwMode="auto">
            <a:xfrm>
              <a:off x="2776" y="1592"/>
              <a:ext cx="480" cy="472"/>
            </a:xfrm>
            <a:custGeom>
              <a:avLst/>
              <a:gdLst>
                <a:gd name="T0" fmla="*/ 24 w 480"/>
                <a:gd name="T1" fmla="*/ 304 h 472"/>
                <a:gd name="T2" fmla="*/ 88 w 480"/>
                <a:gd name="T3" fmla="*/ 440 h 472"/>
                <a:gd name="T4" fmla="*/ 288 w 480"/>
                <a:gd name="T5" fmla="*/ 472 h 472"/>
                <a:gd name="T6" fmla="*/ 480 w 480"/>
                <a:gd name="T7" fmla="*/ 280 h 472"/>
                <a:gd name="T8" fmla="*/ 480 w 480"/>
                <a:gd name="T9" fmla="*/ 0 h 472"/>
                <a:gd name="T10" fmla="*/ 272 w 480"/>
                <a:gd name="T11" fmla="*/ 0 h 472"/>
                <a:gd name="T12" fmla="*/ 208 w 480"/>
                <a:gd name="T13" fmla="*/ 168 h 472"/>
                <a:gd name="T14" fmla="*/ 0 w 480"/>
                <a:gd name="T15" fmla="*/ 216 h 472"/>
                <a:gd name="T16" fmla="*/ 24 w 480"/>
                <a:gd name="T17" fmla="*/ 3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472">
                  <a:moveTo>
                    <a:pt x="24" y="304"/>
                  </a:moveTo>
                  <a:lnTo>
                    <a:pt x="88" y="440"/>
                  </a:lnTo>
                  <a:lnTo>
                    <a:pt x="288" y="472"/>
                  </a:lnTo>
                  <a:lnTo>
                    <a:pt x="480" y="280"/>
                  </a:lnTo>
                  <a:lnTo>
                    <a:pt x="480" y="0"/>
                  </a:lnTo>
                  <a:lnTo>
                    <a:pt x="272" y="0"/>
                  </a:lnTo>
                  <a:lnTo>
                    <a:pt x="208" y="168"/>
                  </a:lnTo>
                  <a:lnTo>
                    <a:pt x="0" y="216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5" name="Freeform 63"/>
            <p:cNvSpPr>
              <a:spLocks/>
            </p:cNvSpPr>
            <p:nvPr/>
          </p:nvSpPr>
          <p:spPr bwMode="auto">
            <a:xfrm rot="-885757">
              <a:off x="2239" y="1003"/>
              <a:ext cx="169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6" name="Freeform 64"/>
            <p:cNvSpPr>
              <a:spLocks/>
            </p:cNvSpPr>
            <p:nvPr/>
          </p:nvSpPr>
          <p:spPr bwMode="auto">
            <a:xfrm>
              <a:off x="2304" y="920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7" name="Freeform 65"/>
            <p:cNvSpPr>
              <a:spLocks/>
            </p:cNvSpPr>
            <p:nvPr/>
          </p:nvSpPr>
          <p:spPr bwMode="auto">
            <a:xfrm rot="17704993">
              <a:off x="2275" y="1164"/>
              <a:ext cx="89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8" name="Freeform 66"/>
            <p:cNvSpPr>
              <a:spLocks/>
            </p:cNvSpPr>
            <p:nvPr/>
          </p:nvSpPr>
          <p:spPr bwMode="auto">
            <a:xfrm rot="1470959" flipV="1">
              <a:off x="2253" y="1265"/>
              <a:ext cx="151" cy="245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19" name="Freeform 67"/>
            <p:cNvSpPr>
              <a:spLocks/>
            </p:cNvSpPr>
            <p:nvPr/>
          </p:nvSpPr>
          <p:spPr bwMode="auto">
            <a:xfrm rot="1249254">
              <a:off x="2399" y="970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0" name="Freeform 68"/>
            <p:cNvSpPr>
              <a:spLocks/>
            </p:cNvSpPr>
            <p:nvPr/>
          </p:nvSpPr>
          <p:spPr bwMode="auto">
            <a:xfrm rot="12759634">
              <a:off x="2279" y="1360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1" name="Freeform 69"/>
            <p:cNvSpPr>
              <a:spLocks/>
            </p:cNvSpPr>
            <p:nvPr/>
          </p:nvSpPr>
          <p:spPr bwMode="auto">
            <a:xfrm>
              <a:off x="2250" y="1176"/>
              <a:ext cx="298" cy="286"/>
            </a:xfrm>
            <a:custGeom>
              <a:avLst/>
              <a:gdLst>
                <a:gd name="T0" fmla="*/ 222 w 274"/>
                <a:gd name="T1" fmla="*/ 0 h 286"/>
                <a:gd name="T2" fmla="*/ 0 w 274"/>
                <a:gd name="T3" fmla="*/ 150 h 286"/>
                <a:gd name="T4" fmla="*/ 234 w 274"/>
                <a:gd name="T5" fmla="*/ 282 h 286"/>
                <a:gd name="T6" fmla="*/ 240 w 274"/>
                <a:gd name="T7" fmla="*/ 126 h 286"/>
                <a:gd name="T8" fmla="*/ 222 w 274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86">
                  <a:moveTo>
                    <a:pt x="222" y="0"/>
                  </a:moveTo>
                  <a:cubicBezTo>
                    <a:pt x="182" y="4"/>
                    <a:pt x="0" y="102"/>
                    <a:pt x="0" y="150"/>
                  </a:cubicBezTo>
                  <a:cubicBezTo>
                    <a:pt x="0" y="204"/>
                    <a:pt x="194" y="286"/>
                    <a:pt x="234" y="282"/>
                  </a:cubicBezTo>
                  <a:cubicBezTo>
                    <a:pt x="274" y="278"/>
                    <a:pt x="242" y="173"/>
                    <a:pt x="240" y="126"/>
                  </a:cubicBezTo>
                  <a:cubicBezTo>
                    <a:pt x="234" y="84"/>
                    <a:pt x="264" y="0"/>
                    <a:pt x="222" y="0"/>
                  </a:cubicBez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2" name="Freeform 70"/>
            <p:cNvSpPr>
              <a:spLocks/>
            </p:cNvSpPr>
            <p:nvPr/>
          </p:nvSpPr>
          <p:spPr bwMode="auto">
            <a:xfrm rot="11432994">
              <a:off x="2376" y="1413"/>
              <a:ext cx="152" cy="356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3" name="Freeform 71"/>
            <p:cNvSpPr>
              <a:spLocks/>
            </p:cNvSpPr>
            <p:nvPr/>
          </p:nvSpPr>
          <p:spPr bwMode="auto">
            <a:xfrm rot="10529211">
              <a:off x="2453" y="1372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4" name="Freeform 72"/>
            <p:cNvSpPr>
              <a:spLocks/>
            </p:cNvSpPr>
            <p:nvPr/>
          </p:nvSpPr>
          <p:spPr bwMode="auto">
            <a:xfrm>
              <a:off x="2322" y="882"/>
              <a:ext cx="2676" cy="924"/>
            </a:xfrm>
            <a:custGeom>
              <a:avLst/>
              <a:gdLst>
                <a:gd name="T0" fmla="*/ 0 w 2676"/>
                <a:gd name="T1" fmla="*/ 0 h 924"/>
                <a:gd name="T2" fmla="*/ 840 w 2676"/>
                <a:gd name="T3" fmla="*/ 72 h 924"/>
                <a:gd name="T4" fmla="*/ 1266 w 2676"/>
                <a:gd name="T5" fmla="*/ 48 h 924"/>
                <a:gd name="T6" fmla="*/ 1716 w 2676"/>
                <a:gd name="T7" fmla="*/ 120 h 924"/>
                <a:gd name="T8" fmla="*/ 2508 w 2676"/>
                <a:gd name="T9" fmla="*/ 186 h 924"/>
                <a:gd name="T10" fmla="*/ 2670 w 2676"/>
                <a:gd name="T11" fmla="*/ 552 h 924"/>
                <a:gd name="T12" fmla="*/ 2472 w 2676"/>
                <a:gd name="T13" fmla="*/ 894 h 924"/>
                <a:gd name="T14" fmla="*/ 1716 w 2676"/>
                <a:gd name="T15" fmla="*/ 876 h 924"/>
                <a:gd name="T16" fmla="*/ 1302 w 2676"/>
                <a:gd name="T17" fmla="*/ 912 h 924"/>
                <a:gd name="T18" fmla="*/ 858 w 2676"/>
                <a:gd name="T19" fmla="*/ 870 h 924"/>
                <a:gd name="T20" fmla="*/ 6 w 2676"/>
                <a:gd name="T21" fmla="*/ 924 h 924"/>
                <a:gd name="T22" fmla="*/ 186 w 2676"/>
                <a:gd name="T23" fmla="*/ 450 h 924"/>
                <a:gd name="T24" fmla="*/ 0 w 2676"/>
                <a:gd name="T25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6" h="924">
                  <a:moveTo>
                    <a:pt x="0" y="0"/>
                  </a:moveTo>
                  <a:cubicBezTo>
                    <a:pt x="414" y="42"/>
                    <a:pt x="840" y="72"/>
                    <a:pt x="840" y="72"/>
                  </a:cubicBezTo>
                  <a:lnTo>
                    <a:pt x="1266" y="48"/>
                  </a:lnTo>
                  <a:lnTo>
                    <a:pt x="1716" y="120"/>
                  </a:lnTo>
                  <a:lnTo>
                    <a:pt x="2508" y="186"/>
                  </a:lnTo>
                  <a:cubicBezTo>
                    <a:pt x="2667" y="258"/>
                    <a:pt x="2676" y="434"/>
                    <a:pt x="2670" y="552"/>
                  </a:cubicBezTo>
                  <a:cubicBezTo>
                    <a:pt x="2670" y="684"/>
                    <a:pt x="2628" y="838"/>
                    <a:pt x="2472" y="894"/>
                  </a:cubicBezTo>
                  <a:lnTo>
                    <a:pt x="1716" y="876"/>
                  </a:lnTo>
                  <a:lnTo>
                    <a:pt x="1302" y="912"/>
                  </a:lnTo>
                  <a:lnTo>
                    <a:pt x="858" y="870"/>
                  </a:lnTo>
                  <a:cubicBezTo>
                    <a:pt x="642" y="872"/>
                    <a:pt x="354" y="912"/>
                    <a:pt x="6" y="924"/>
                  </a:cubicBezTo>
                  <a:cubicBezTo>
                    <a:pt x="108" y="918"/>
                    <a:pt x="192" y="552"/>
                    <a:pt x="186" y="450"/>
                  </a:cubicBezTo>
                  <a:cubicBezTo>
                    <a:pt x="180" y="348"/>
                    <a:pt x="102" y="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5" name="Freeform 73"/>
            <p:cNvSpPr>
              <a:spLocks/>
            </p:cNvSpPr>
            <p:nvPr/>
          </p:nvSpPr>
          <p:spPr bwMode="auto">
            <a:xfrm>
              <a:off x="2544" y="847"/>
              <a:ext cx="208" cy="1003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6" name="Freeform 74"/>
            <p:cNvSpPr>
              <a:spLocks/>
            </p:cNvSpPr>
            <p:nvPr/>
          </p:nvSpPr>
          <p:spPr bwMode="auto">
            <a:xfrm>
              <a:off x="2728" y="864"/>
              <a:ext cx="208" cy="994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7" name="Freeform 75"/>
            <p:cNvSpPr>
              <a:spLocks/>
            </p:cNvSpPr>
            <p:nvPr/>
          </p:nvSpPr>
          <p:spPr bwMode="auto">
            <a:xfrm>
              <a:off x="2840" y="865"/>
              <a:ext cx="208" cy="993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8" name="Freeform 76"/>
            <p:cNvSpPr>
              <a:spLocks/>
            </p:cNvSpPr>
            <p:nvPr/>
          </p:nvSpPr>
          <p:spPr bwMode="auto">
            <a:xfrm>
              <a:off x="2952" y="879"/>
              <a:ext cx="208" cy="979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29" name="Freeform 77"/>
            <p:cNvSpPr>
              <a:spLocks/>
            </p:cNvSpPr>
            <p:nvPr/>
          </p:nvSpPr>
          <p:spPr bwMode="auto">
            <a:xfrm>
              <a:off x="3032" y="885"/>
              <a:ext cx="208" cy="965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0" name="Freeform 78"/>
            <p:cNvSpPr>
              <a:spLocks/>
            </p:cNvSpPr>
            <p:nvPr/>
          </p:nvSpPr>
          <p:spPr bwMode="auto">
            <a:xfrm>
              <a:off x="3136" y="898"/>
              <a:ext cx="208" cy="960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1" name="Freeform 79"/>
            <p:cNvSpPr>
              <a:spLocks/>
            </p:cNvSpPr>
            <p:nvPr/>
          </p:nvSpPr>
          <p:spPr bwMode="auto">
            <a:xfrm>
              <a:off x="3901" y="930"/>
              <a:ext cx="203" cy="884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2" name="Freeform 80"/>
            <p:cNvSpPr>
              <a:spLocks/>
            </p:cNvSpPr>
            <p:nvPr/>
          </p:nvSpPr>
          <p:spPr bwMode="auto">
            <a:xfrm>
              <a:off x="4024" y="955"/>
              <a:ext cx="208" cy="859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3" name="Freeform 81"/>
            <p:cNvSpPr>
              <a:spLocks/>
            </p:cNvSpPr>
            <p:nvPr/>
          </p:nvSpPr>
          <p:spPr bwMode="auto">
            <a:xfrm>
              <a:off x="4077" y="954"/>
              <a:ext cx="203" cy="860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4" name="Freeform 82"/>
            <p:cNvSpPr>
              <a:spLocks/>
            </p:cNvSpPr>
            <p:nvPr/>
          </p:nvSpPr>
          <p:spPr bwMode="auto">
            <a:xfrm>
              <a:off x="2291" y="815"/>
              <a:ext cx="251" cy="1052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5" name="Freeform 83"/>
            <p:cNvSpPr>
              <a:spLocks/>
            </p:cNvSpPr>
            <p:nvPr/>
          </p:nvSpPr>
          <p:spPr bwMode="auto">
            <a:xfrm>
              <a:off x="5022" y="1098"/>
              <a:ext cx="384" cy="198"/>
            </a:xfrm>
            <a:custGeom>
              <a:avLst/>
              <a:gdLst>
                <a:gd name="T0" fmla="*/ 0 w 384"/>
                <a:gd name="T1" fmla="*/ 0 h 198"/>
                <a:gd name="T2" fmla="*/ 60 w 384"/>
                <a:gd name="T3" fmla="*/ 198 h 198"/>
                <a:gd name="T4" fmla="*/ 384 w 384"/>
                <a:gd name="T5" fmla="*/ 186 h 198"/>
                <a:gd name="T6" fmla="*/ 312 w 384"/>
                <a:gd name="T7" fmla="*/ 72 h 198"/>
                <a:gd name="T8" fmla="*/ 0 w 384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8">
                  <a:moveTo>
                    <a:pt x="0" y="0"/>
                  </a:moveTo>
                  <a:lnTo>
                    <a:pt x="60" y="198"/>
                  </a:lnTo>
                  <a:lnTo>
                    <a:pt x="384" y="186"/>
                  </a:lnTo>
                  <a:lnTo>
                    <a:pt x="31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6" name="Freeform 84"/>
            <p:cNvSpPr>
              <a:spLocks/>
            </p:cNvSpPr>
            <p:nvPr/>
          </p:nvSpPr>
          <p:spPr bwMode="auto">
            <a:xfrm>
              <a:off x="5076" y="1272"/>
              <a:ext cx="342" cy="174"/>
            </a:xfrm>
            <a:custGeom>
              <a:avLst/>
              <a:gdLst>
                <a:gd name="T0" fmla="*/ 0 w 342"/>
                <a:gd name="T1" fmla="*/ 0 h 174"/>
                <a:gd name="T2" fmla="*/ 0 w 342"/>
                <a:gd name="T3" fmla="*/ 174 h 174"/>
                <a:gd name="T4" fmla="*/ 342 w 342"/>
                <a:gd name="T5" fmla="*/ 156 h 174"/>
                <a:gd name="T6" fmla="*/ 330 w 342"/>
                <a:gd name="T7" fmla="*/ 18 h 174"/>
                <a:gd name="T8" fmla="*/ 0 w 342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74">
                  <a:moveTo>
                    <a:pt x="0" y="0"/>
                  </a:moveTo>
                  <a:lnTo>
                    <a:pt x="0" y="174"/>
                  </a:lnTo>
                  <a:lnTo>
                    <a:pt x="342" y="156"/>
                  </a:lnTo>
                  <a:lnTo>
                    <a:pt x="33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7" name="Freeform 85"/>
            <p:cNvSpPr>
              <a:spLocks/>
            </p:cNvSpPr>
            <p:nvPr/>
          </p:nvSpPr>
          <p:spPr bwMode="auto">
            <a:xfrm>
              <a:off x="5076" y="1422"/>
              <a:ext cx="342" cy="162"/>
            </a:xfrm>
            <a:custGeom>
              <a:avLst/>
              <a:gdLst>
                <a:gd name="T0" fmla="*/ 0 w 342"/>
                <a:gd name="T1" fmla="*/ 0 h 162"/>
                <a:gd name="T2" fmla="*/ 0 w 342"/>
                <a:gd name="T3" fmla="*/ 162 h 162"/>
                <a:gd name="T4" fmla="*/ 330 w 342"/>
                <a:gd name="T5" fmla="*/ 126 h 162"/>
                <a:gd name="T6" fmla="*/ 342 w 342"/>
                <a:gd name="T7" fmla="*/ 6 h 162"/>
                <a:gd name="T8" fmla="*/ 0 w 34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62">
                  <a:moveTo>
                    <a:pt x="0" y="0"/>
                  </a:moveTo>
                  <a:lnTo>
                    <a:pt x="0" y="162"/>
                  </a:lnTo>
                  <a:lnTo>
                    <a:pt x="330" y="126"/>
                  </a:lnTo>
                  <a:lnTo>
                    <a:pt x="3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8" name="Freeform 86"/>
            <p:cNvSpPr>
              <a:spLocks/>
            </p:cNvSpPr>
            <p:nvPr/>
          </p:nvSpPr>
          <p:spPr bwMode="auto">
            <a:xfrm>
              <a:off x="5046" y="1554"/>
              <a:ext cx="360" cy="180"/>
            </a:xfrm>
            <a:custGeom>
              <a:avLst/>
              <a:gdLst>
                <a:gd name="T0" fmla="*/ 30 w 360"/>
                <a:gd name="T1" fmla="*/ 30 h 180"/>
                <a:gd name="T2" fmla="*/ 0 w 360"/>
                <a:gd name="T3" fmla="*/ 180 h 180"/>
                <a:gd name="T4" fmla="*/ 312 w 360"/>
                <a:gd name="T5" fmla="*/ 150 h 180"/>
                <a:gd name="T6" fmla="*/ 318 w 360"/>
                <a:gd name="T7" fmla="*/ 114 h 180"/>
                <a:gd name="T8" fmla="*/ 360 w 360"/>
                <a:gd name="T9" fmla="*/ 0 h 180"/>
                <a:gd name="T10" fmla="*/ 30 w 360"/>
                <a:gd name="T11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80">
                  <a:moveTo>
                    <a:pt x="30" y="30"/>
                  </a:moveTo>
                  <a:lnTo>
                    <a:pt x="0" y="180"/>
                  </a:lnTo>
                  <a:lnTo>
                    <a:pt x="312" y="150"/>
                  </a:lnTo>
                  <a:lnTo>
                    <a:pt x="318" y="114"/>
                  </a:lnTo>
                  <a:lnTo>
                    <a:pt x="36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39" name="Freeform 87"/>
            <p:cNvSpPr>
              <a:spLocks/>
            </p:cNvSpPr>
            <p:nvPr/>
          </p:nvSpPr>
          <p:spPr bwMode="auto">
            <a:xfrm>
              <a:off x="4920" y="1668"/>
              <a:ext cx="432" cy="150"/>
            </a:xfrm>
            <a:custGeom>
              <a:avLst/>
              <a:gdLst>
                <a:gd name="T0" fmla="*/ 108 w 432"/>
                <a:gd name="T1" fmla="*/ 60 h 150"/>
                <a:gd name="T2" fmla="*/ 0 w 432"/>
                <a:gd name="T3" fmla="*/ 150 h 150"/>
                <a:gd name="T4" fmla="*/ 360 w 432"/>
                <a:gd name="T5" fmla="*/ 60 h 150"/>
                <a:gd name="T6" fmla="*/ 432 w 432"/>
                <a:gd name="T7" fmla="*/ 0 h 150"/>
                <a:gd name="T8" fmla="*/ 108 w 432"/>
                <a:gd name="T9" fmla="*/ 6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50">
                  <a:moveTo>
                    <a:pt x="108" y="60"/>
                  </a:moveTo>
                  <a:lnTo>
                    <a:pt x="0" y="150"/>
                  </a:lnTo>
                  <a:lnTo>
                    <a:pt x="360" y="60"/>
                  </a:lnTo>
                  <a:lnTo>
                    <a:pt x="432" y="0"/>
                  </a:lnTo>
                  <a:lnTo>
                    <a:pt x="108" y="6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40" name="Freeform 88"/>
            <p:cNvSpPr>
              <a:spLocks/>
            </p:cNvSpPr>
            <p:nvPr/>
          </p:nvSpPr>
          <p:spPr bwMode="auto">
            <a:xfrm>
              <a:off x="4920" y="1668"/>
              <a:ext cx="432" cy="150"/>
            </a:xfrm>
            <a:custGeom>
              <a:avLst/>
              <a:gdLst>
                <a:gd name="T0" fmla="*/ 108 w 432"/>
                <a:gd name="T1" fmla="*/ 60 h 150"/>
                <a:gd name="T2" fmla="*/ 0 w 432"/>
                <a:gd name="T3" fmla="*/ 150 h 150"/>
                <a:gd name="T4" fmla="*/ 360 w 432"/>
                <a:gd name="T5" fmla="*/ 60 h 150"/>
                <a:gd name="T6" fmla="*/ 432 w 432"/>
                <a:gd name="T7" fmla="*/ 0 h 150"/>
                <a:gd name="T8" fmla="*/ 108 w 432"/>
                <a:gd name="T9" fmla="*/ 6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50">
                  <a:moveTo>
                    <a:pt x="108" y="60"/>
                  </a:moveTo>
                  <a:lnTo>
                    <a:pt x="0" y="150"/>
                  </a:lnTo>
                  <a:lnTo>
                    <a:pt x="360" y="60"/>
                  </a:lnTo>
                  <a:lnTo>
                    <a:pt x="432" y="0"/>
                  </a:lnTo>
                  <a:lnTo>
                    <a:pt x="108" y="6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41" name="Freeform 89"/>
            <p:cNvSpPr>
              <a:spLocks/>
            </p:cNvSpPr>
            <p:nvPr/>
          </p:nvSpPr>
          <p:spPr bwMode="auto">
            <a:xfrm>
              <a:off x="4792" y="1027"/>
              <a:ext cx="301" cy="784"/>
            </a:xfrm>
            <a:custGeom>
              <a:avLst/>
              <a:gdLst>
                <a:gd name="T0" fmla="*/ 0 w 301"/>
                <a:gd name="T1" fmla="*/ 39 h 784"/>
                <a:gd name="T2" fmla="*/ 192 w 301"/>
                <a:gd name="T3" fmla="*/ 13 h 784"/>
                <a:gd name="T4" fmla="*/ 300 w 301"/>
                <a:gd name="T5" fmla="*/ 409 h 784"/>
                <a:gd name="T6" fmla="*/ 188 w 301"/>
                <a:gd name="T7" fmla="*/ 761 h 784"/>
                <a:gd name="T8" fmla="*/ 4 w 301"/>
                <a:gd name="T9" fmla="*/ 742 h 784"/>
                <a:gd name="T10" fmla="*/ 152 w 301"/>
                <a:gd name="T11" fmla="*/ 371 h 784"/>
                <a:gd name="T12" fmla="*/ 0 w 301"/>
                <a:gd name="T13" fmla="*/ 39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784">
                  <a:moveTo>
                    <a:pt x="0" y="39"/>
                  </a:moveTo>
                  <a:cubicBezTo>
                    <a:pt x="101" y="0"/>
                    <a:pt x="105" y="48"/>
                    <a:pt x="192" y="13"/>
                  </a:cubicBezTo>
                  <a:cubicBezTo>
                    <a:pt x="222" y="3"/>
                    <a:pt x="298" y="194"/>
                    <a:pt x="300" y="409"/>
                  </a:cubicBezTo>
                  <a:cubicBezTo>
                    <a:pt x="301" y="625"/>
                    <a:pt x="227" y="761"/>
                    <a:pt x="188" y="761"/>
                  </a:cubicBezTo>
                  <a:cubicBezTo>
                    <a:pt x="188" y="761"/>
                    <a:pt x="134" y="784"/>
                    <a:pt x="4" y="742"/>
                  </a:cubicBezTo>
                  <a:cubicBezTo>
                    <a:pt x="43" y="745"/>
                    <a:pt x="152" y="487"/>
                    <a:pt x="152" y="371"/>
                  </a:cubicBezTo>
                  <a:cubicBezTo>
                    <a:pt x="152" y="255"/>
                    <a:pt x="37" y="19"/>
                    <a:pt x="0" y="39"/>
                  </a:cubicBez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42" name="Freeform 90"/>
            <p:cNvSpPr>
              <a:spLocks/>
            </p:cNvSpPr>
            <p:nvPr/>
          </p:nvSpPr>
          <p:spPr bwMode="auto">
            <a:xfrm>
              <a:off x="2430" y="1794"/>
              <a:ext cx="534" cy="300"/>
            </a:xfrm>
            <a:custGeom>
              <a:avLst/>
              <a:gdLst>
                <a:gd name="T0" fmla="*/ 78 w 534"/>
                <a:gd name="T1" fmla="*/ 42 h 300"/>
                <a:gd name="T2" fmla="*/ 6 w 534"/>
                <a:gd name="T3" fmla="*/ 60 h 300"/>
                <a:gd name="T4" fmla="*/ 84 w 534"/>
                <a:gd name="T5" fmla="*/ 84 h 300"/>
                <a:gd name="T6" fmla="*/ 36 w 534"/>
                <a:gd name="T7" fmla="*/ 108 h 300"/>
                <a:gd name="T8" fmla="*/ 60 w 534"/>
                <a:gd name="T9" fmla="*/ 270 h 300"/>
                <a:gd name="T10" fmla="*/ 96 w 534"/>
                <a:gd name="T11" fmla="*/ 144 h 300"/>
                <a:gd name="T12" fmla="*/ 126 w 534"/>
                <a:gd name="T13" fmla="*/ 168 h 300"/>
                <a:gd name="T14" fmla="*/ 126 w 534"/>
                <a:gd name="T15" fmla="*/ 264 h 300"/>
                <a:gd name="T16" fmla="*/ 192 w 534"/>
                <a:gd name="T17" fmla="*/ 246 h 300"/>
                <a:gd name="T18" fmla="*/ 228 w 534"/>
                <a:gd name="T19" fmla="*/ 276 h 300"/>
                <a:gd name="T20" fmla="*/ 324 w 534"/>
                <a:gd name="T21" fmla="*/ 288 h 300"/>
                <a:gd name="T22" fmla="*/ 420 w 534"/>
                <a:gd name="T23" fmla="*/ 300 h 300"/>
                <a:gd name="T24" fmla="*/ 522 w 534"/>
                <a:gd name="T25" fmla="*/ 246 h 300"/>
                <a:gd name="T26" fmla="*/ 474 w 534"/>
                <a:gd name="T27" fmla="*/ 222 h 300"/>
                <a:gd name="T28" fmla="*/ 450 w 534"/>
                <a:gd name="T29" fmla="*/ 156 h 300"/>
                <a:gd name="T30" fmla="*/ 534 w 534"/>
                <a:gd name="T31" fmla="*/ 90 h 300"/>
                <a:gd name="T32" fmla="*/ 528 w 534"/>
                <a:gd name="T33" fmla="*/ 18 h 300"/>
                <a:gd name="T34" fmla="*/ 468 w 534"/>
                <a:gd name="T35" fmla="*/ 0 h 300"/>
                <a:gd name="T36" fmla="*/ 378 w 534"/>
                <a:gd name="T37" fmla="*/ 0 h 300"/>
                <a:gd name="T38" fmla="*/ 186 w 534"/>
                <a:gd name="T39" fmla="*/ 6 h 300"/>
                <a:gd name="T40" fmla="*/ 78 w 534"/>
                <a:gd name="T41" fmla="*/ 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300">
                  <a:moveTo>
                    <a:pt x="78" y="42"/>
                  </a:moveTo>
                  <a:lnTo>
                    <a:pt x="6" y="60"/>
                  </a:lnTo>
                  <a:lnTo>
                    <a:pt x="84" y="84"/>
                  </a:lnTo>
                  <a:lnTo>
                    <a:pt x="36" y="108"/>
                  </a:lnTo>
                  <a:cubicBezTo>
                    <a:pt x="54" y="272"/>
                    <a:pt x="0" y="270"/>
                    <a:pt x="60" y="270"/>
                  </a:cubicBezTo>
                  <a:lnTo>
                    <a:pt x="96" y="144"/>
                  </a:lnTo>
                  <a:lnTo>
                    <a:pt x="126" y="168"/>
                  </a:lnTo>
                  <a:lnTo>
                    <a:pt x="126" y="264"/>
                  </a:lnTo>
                  <a:lnTo>
                    <a:pt x="192" y="246"/>
                  </a:lnTo>
                  <a:lnTo>
                    <a:pt x="228" y="276"/>
                  </a:lnTo>
                  <a:lnTo>
                    <a:pt x="324" y="288"/>
                  </a:lnTo>
                  <a:lnTo>
                    <a:pt x="420" y="300"/>
                  </a:lnTo>
                  <a:lnTo>
                    <a:pt x="522" y="246"/>
                  </a:lnTo>
                  <a:lnTo>
                    <a:pt x="474" y="222"/>
                  </a:lnTo>
                  <a:lnTo>
                    <a:pt x="450" y="156"/>
                  </a:lnTo>
                  <a:lnTo>
                    <a:pt x="534" y="90"/>
                  </a:lnTo>
                  <a:lnTo>
                    <a:pt x="528" y="18"/>
                  </a:lnTo>
                  <a:lnTo>
                    <a:pt x="468" y="0"/>
                  </a:lnTo>
                  <a:lnTo>
                    <a:pt x="378" y="0"/>
                  </a:lnTo>
                  <a:lnTo>
                    <a:pt x="186" y="6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43" name="AutoShape 91"/>
            <p:cNvSpPr>
              <a:spLocks noChangeArrowheads="1"/>
            </p:cNvSpPr>
            <p:nvPr/>
          </p:nvSpPr>
          <p:spPr bwMode="auto">
            <a:xfrm>
              <a:off x="2694" y="1836"/>
              <a:ext cx="186" cy="56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44" name="AutoShape 92"/>
            <p:cNvSpPr>
              <a:spLocks noChangeArrowheads="1"/>
            </p:cNvSpPr>
            <p:nvPr/>
          </p:nvSpPr>
          <p:spPr bwMode="auto">
            <a:xfrm>
              <a:off x="2742" y="1938"/>
              <a:ext cx="56" cy="78"/>
            </a:xfrm>
            <a:prstGeom prst="plus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45" name="AutoShape 93"/>
            <p:cNvSpPr>
              <a:spLocks noChangeArrowheads="1"/>
            </p:cNvSpPr>
            <p:nvPr/>
          </p:nvSpPr>
          <p:spPr bwMode="auto">
            <a:xfrm>
              <a:off x="2550" y="1878"/>
              <a:ext cx="78" cy="72"/>
            </a:xfrm>
            <a:prstGeom prst="cube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46" name="AutoShape 94"/>
            <p:cNvSpPr>
              <a:spLocks noChangeArrowheads="1"/>
            </p:cNvSpPr>
            <p:nvPr/>
          </p:nvSpPr>
          <p:spPr bwMode="auto">
            <a:xfrm rot="16200000">
              <a:off x="2373" y="1887"/>
              <a:ext cx="108" cy="134"/>
            </a:xfrm>
            <a:prstGeom prst="can">
              <a:avLst>
                <a:gd name="adj" fmla="val 31019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47" name="AutoShape 95"/>
            <p:cNvSpPr>
              <a:spLocks noChangeArrowheads="1"/>
            </p:cNvSpPr>
            <p:nvPr/>
          </p:nvSpPr>
          <p:spPr bwMode="auto">
            <a:xfrm rot="16200000">
              <a:off x="2660" y="1890"/>
              <a:ext cx="64" cy="95"/>
            </a:xfrm>
            <a:prstGeom prst="can">
              <a:avLst>
                <a:gd name="adj" fmla="val 37109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48" name="AutoShape 96"/>
            <p:cNvSpPr>
              <a:spLocks noChangeArrowheads="1"/>
            </p:cNvSpPr>
            <p:nvPr/>
          </p:nvSpPr>
          <p:spPr bwMode="auto">
            <a:xfrm rot="16200000">
              <a:off x="2816" y="2023"/>
              <a:ext cx="48" cy="81"/>
            </a:xfrm>
            <a:prstGeom prst="can">
              <a:avLst>
                <a:gd name="adj" fmla="val 42188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58849" name="Group 97"/>
            <p:cNvGrpSpPr>
              <a:grpSpLocks/>
            </p:cNvGrpSpPr>
            <p:nvPr/>
          </p:nvGrpSpPr>
          <p:grpSpPr bwMode="auto">
            <a:xfrm>
              <a:off x="3544" y="1704"/>
              <a:ext cx="506" cy="268"/>
              <a:chOff x="3544" y="1704"/>
              <a:chExt cx="506" cy="268"/>
            </a:xfrm>
          </p:grpSpPr>
          <p:sp>
            <p:nvSpPr>
              <p:cNvPr id="458850" name="Freeform 98"/>
              <p:cNvSpPr>
                <a:spLocks/>
              </p:cNvSpPr>
              <p:nvPr/>
            </p:nvSpPr>
            <p:spPr bwMode="auto">
              <a:xfrm>
                <a:off x="3544" y="1720"/>
                <a:ext cx="280" cy="248"/>
              </a:xfrm>
              <a:custGeom>
                <a:avLst/>
                <a:gdLst>
                  <a:gd name="T0" fmla="*/ 0 w 280"/>
                  <a:gd name="T1" fmla="*/ 160 h 248"/>
                  <a:gd name="T2" fmla="*/ 104 w 280"/>
                  <a:gd name="T3" fmla="*/ 248 h 248"/>
                  <a:gd name="T4" fmla="*/ 280 w 280"/>
                  <a:gd name="T5" fmla="*/ 128 h 248"/>
                  <a:gd name="T6" fmla="*/ 268 w 280"/>
                  <a:gd name="T7" fmla="*/ 112 h 248"/>
                  <a:gd name="T8" fmla="*/ 208 w 280"/>
                  <a:gd name="T9" fmla="*/ 0 h 248"/>
                  <a:gd name="T10" fmla="*/ 0 w 280"/>
                  <a:gd name="T11" fmla="*/ 1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248">
                    <a:moveTo>
                      <a:pt x="0" y="160"/>
                    </a:moveTo>
                    <a:lnTo>
                      <a:pt x="104" y="248"/>
                    </a:lnTo>
                    <a:lnTo>
                      <a:pt x="280" y="128"/>
                    </a:lnTo>
                    <a:lnTo>
                      <a:pt x="268" y="112"/>
                    </a:lnTo>
                    <a:lnTo>
                      <a:pt x="208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851" name="Freeform 99"/>
              <p:cNvSpPr>
                <a:spLocks/>
              </p:cNvSpPr>
              <p:nvPr/>
            </p:nvSpPr>
            <p:spPr bwMode="auto">
              <a:xfrm>
                <a:off x="3752" y="1704"/>
                <a:ext cx="298" cy="148"/>
              </a:xfrm>
              <a:custGeom>
                <a:avLst/>
                <a:gdLst>
                  <a:gd name="T0" fmla="*/ 0 w 298"/>
                  <a:gd name="T1" fmla="*/ 8 h 148"/>
                  <a:gd name="T2" fmla="*/ 64 w 298"/>
                  <a:gd name="T3" fmla="*/ 148 h 148"/>
                  <a:gd name="T4" fmla="*/ 298 w 298"/>
                  <a:gd name="T5" fmla="*/ 144 h 148"/>
                  <a:gd name="T6" fmla="*/ 284 w 298"/>
                  <a:gd name="T7" fmla="*/ 0 h 148"/>
                  <a:gd name="T8" fmla="*/ 0 w 298"/>
                  <a:gd name="T9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148">
                    <a:moveTo>
                      <a:pt x="0" y="8"/>
                    </a:moveTo>
                    <a:lnTo>
                      <a:pt x="64" y="148"/>
                    </a:lnTo>
                    <a:lnTo>
                      <a:pt x="298" y="144"/>
                    </a:lnTo>
                    <a:lnTo>
                      <a:pt x="28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852" name="Freeform 100"/>
              <p:cNvSpPr>
                <a:spLocks/>
              </p:cNvSpPr>
              <p:nvPr/>
            </p:nvSpPr>
            <p:spPr bwMode="auto">
              <a:xfrm>
                <a:off x="3652" y="1848"/>
                <a:ext cx="392" cy="124"/>
              </a:xfrm>
              <a:custGeom>
                <a:avLst/>
                <a:gdLst>
                  <a:gd name="T0" fmla="*/ 164 w 392"/>
                  <a:gd name="T1" fmla="*/ 8 h 124"/>
                  <a:gd name="T2" fmla="*/ 0 w 392"/>
                  <a:gd name="T3" fmla="*/ 124 h 124"/>
                  <a:gd name="T4" fmla="*/ 248 w 392"/>
                  <a:gd name="T5" fmla="*/ 96 h 124"/>
                  <a:gd name="T6" fmla="*/ 392 w 392"/>
                  <a:gd name="T7" fmla="*/ 0 h 124"/>
                  <a:gd name="T8" fmla="*/ 164 w 392"/>
                  <a:gd name="T9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24">
                    <a:moveTo>
                      <a:pt x="164" y="8"/>
                    </a:moveTo>
                    <a:lnTo>
                      <a:pt x="0" y="124"/>
                    </a:lnTo>
                    <a:lnTo>
                      <a:pt x="248" y="96"/>
                    </a:lnTo>
                    <a:lnTo>
                      <a:pt x="392" y="0"/>
                    </a:lnTo>
                    <a:lnTo>
                      <a:pt x="164" y="8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58853" name="Freeform 101"/>
            <p:cNvSpPr>
              <a:spLocks/>
            </p:cNvSpPr>
            <p:nvPr/>
          </p:nvSpPr>
          <p:spPr bwMode="auto">
            <a:xfrm>
              <a:off x="2872" y="1008"/>
              <a:ext cx="1288" cy="776"/>
            </a:xfrm>
            <a:custGeom>
              <a:avLst/>
              <a:gdLst>
                <a:gd name="T0" fmla="*/ 0 w 1288"/>
                <a:gd name="T1" fmla="*/ 776 h 776"/>
                <a:gd name="T2" fmla="*/ 128 w 1288"/>
                <a:gd name="T3" fmla="*/ 688 h 776"/>
                <a:gd name="T4" fmla="*/ 1104 w 1288"/>
                <a:gd name="T5" fmla="*/ 672 h 776"/>
                <a:gd name="T6" fmla="*/ 1288 w 1288"/>
                <a:gd name="T7" fmla="*/ 496 h 776"/>
                <a:gd name="T8" fmla="*/ 1288 w 1288"/>
                <a:gd name="T9" fmla="*/ 208 h 776"/>
                <a:gd name="T10" fmla="*/ 1176 w 1288"/>
                <a:gd name="T11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8" h="776">
                  <a:moveTo>
                    <a:pt x="0" y="776"/>
                  </a:moveTo>
                  <a:lnTo>
                    <a:pt x="128" y="688"/>
                  </a:lnTo>
                  <a:lnTo>
                    <a:pt x="1104" y="672"/>
                  </a:lnTo>
                  <a:lnTo>
                    <a:pt x="1288" y="496"/>
                  </a:lnTo>
                  <a:lnTo>
                    <a:pt x="1288" y="208"/>
                  </a:lnTo>
                  <a:lnTo>
                    <a:pt x="117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54" name="Freeform 102"/>
            <p:cNvSpPr>
              <a:spLocks/>
            </p:cNvSpPr>
            <p:nvPr/>
          </p:nvSpPr>
          <p:spPr bwMode="auto">
            <a:xfrm>
              <a:off x="2984" y="1168"/>
              <a:ext cx="1560" cy="5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55" name="Freeform 103"/>
            <p:cNvSpPr>
              <a:spLocks/>
            </p:cNvSpPr>
            <p:nvPr/>
          </p:nvSpPr>
          <p:spPr bwMode="auto">
            <a:xfrm>
              <a:off x="3008" y="1200"/>
              <a:ext cx="1560" cy="5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56" name="Freeform 104"/>
            <p:cNvSpPr>
              <a:spLocks/>
            </p:cNvSpPr>
            <p:nvPr/>
          </p:nvSpPr>
          <p:spPr bwMode="auto">
            <a:xfrm>
              <a:off x="2848" y="992"/>
              <a:ext cx="1288" cy="776"/>
            </a:xfrm>
            <a:custGeom>
              <a:avLst/>
              <a:gdLst>
                <a:gd name="T0" fmla="*/ 0 w 1288"/>
                <a:gd name="T1" fmla="*/ 776 h 776"/>
                <a:gd name="T2" fmla="*/ 128 w 1288"/>
                <a:gd name="T3" fmla="*/ 688 h 776"/>
                <a:gd name="T4" fmla="*/ 1104 w 1288"/>
                <a:gd name="T5" fmla="*/ 672 h 776"/>
                <a:gd name="T6" fmla="*/ 1288 w 1288"/>
                <a:gd name="T7" fmla="*/ 496 h 776"/>
                <a:gd name="T8" fmla="*/ 1288 w 1288"/>
                <a:gd name="T9" fmla="*/ 208 h 776"/>
                <a:gd name="T10" fmla="*/ 1176 w 1288"/>
                <a:gd name="T11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8" h="776">
                  <a:moveTo>
                    <a:pt x="0" y="776"/>
                  </a:moveTo>
                  <a:lnTo>
                    <a:pt x="128" y="688"/>
                  </a:lnTo>
                  <a:lnTo>
                    <a:pt x="1104" y="672"/>
                  </a:lnTo>
                  <a:lnTo>
                    <a:pt x="1288" y="496"/>
                  </a:lnTo>
                  <a:lnTo>
                    <a:pt x="1288" y="208"/>
                  </a:lnTo>
                  <a:lnTo>
                    <a:pt x="117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57" name="Freeform 105"/>
            <p:cNvSpPr>
              <a:spLocks/>
            </p:cNvSpPr>
            <p:nvPr/>
          </p:nvSpPr>
          <p:spPr bwMode="auto">
            <a:xfrm>
              <a:off x="2984" y="1184"/>
              <a:ext cx="1560" cy="5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58" name="Freeform 106"/>
            <p:cNvSpPr>
              <a:spLocks/>
            </p:cNvSpPr>
            <p:nvPr/>
          </p:nvSpPr>
          <p:spPr bwMode="auto">
            <a:xfrm>
              <a:off x="2840" y="1488"/>
              <a:ext cx="2216" cy="1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59" name="Freeform 107"/>
            <p:cNvSpPr>
              <a:spLocks/>
            </p:cNvSpPr>
            <p:nvPr/>
          </p:nvSpPr>
          <p:spPr bwMode="auto">
            <a:xfrm>
              <a:off x="2816" y="1456"/>
              <a:ext cx="2216" cy="1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60" name="AutoShape 108"/>
            <p:cNvSpPr>
              <a:spLocks noChangeArrowheads="1"/>
            </p:cNvSpPr>
            <p:nvPr/>
          </p:nvSpPr>
          <p:spPr bwMode="auto">
            <a:xfrm rot="16200000">
              <a:off x="2981" y="1583"/>
              <a:ext cx="108" cy="294"/>
            </a:xfrm>
            <a:prstGeom prst="can">
              <a:avLst>
                <a:gd name="adj" fmla="val 68056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61" name="AutoShape 109"/>
            <p:cNvSpPr>
              <a:spLocks noChangeArrowheads="1"/>
            </p:cNvSpPr>
            <p:nvPr/>
          </p:nvSpPr>
          <p:spPr bwMode="auto">
            <a:xfrm rot="16200000">
              <a:off x="3045" y="1495"/>
              <a:ext cx="108" cy="294"/>
            </a:xfrm>
            <a:prstGeom prst="can">
              <a:avLst>
                <a:gd name="adj" fmla="val 68056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62" name="AutoShape 110"/>
            <p:cNvSpPr>
              <a:spLocks noChangeArrowheads="1"/>
            </p:cNvSpPr>
            <p:nvPr/>
          </p:nvSpPr>
          <p:spPr bwMode="auto">
            <a:xfrm rot="16200000">
              <a:off x="3129" y="1619"/>
              <a:ext cx="68" cy="198"/>
            </a:xfrm>
            <a:prstGeom prst="can">
              <a:avLst>
                <a:gd name="adj" fmla="val 72794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63" name="AutoShape 111"/>
            <p:cNvSpPr>
              <a:spLocks noChangeArrowheads="1"/>
            </p:cNvSpPr>
            <p:nvPr/>
          </p:nvSpPr>
          <p:spPr bwMode="auto">
            <a:xfrm rot="16200000">
              <a:off x="3057" y="1491"/>
              <a:ext cx="100" cy="150"/>
            </a:xfrm>
            <a:prstGeom prst="can">
              <a:avLst>
                <a:gd name="adj" fmla="val 37500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64" name="AutoShape 112"/>
            <p:cNvSpPr>
              <a:spLocks noChangeArrowheads="1"/>
            </p:cNvSpPr>
            <p:nvPr/>
          </p:nvSpPr>
          <p:spPr bwMode="auto">
            <a:xfrm rot="16200000">
              <a:off x="3163" y="1590"/>
              <a:ext cx="63" cy="101"/>
            </a:xfrm>
            <a:prstGeom prst="can">
              <a:avLst>
                <a:gd name="adj" fmla="val 40079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65" name="Freeform 113"/>
            <p:cNvSpPr>
              <a:spLocks/>
            </p:cNvSpPr>
            <p:nvPr/>
          </p:nvSpPr>
          <p:spPr bwMode="auto">
            <a:xfrm>
              <a:off x="3558" y="884"/>
              <a:ext cx="208" cy="965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8866" name="Group 114"/>
          <p:cNvGrpSpPr>
            <a:grpSpLocks/>
          </p:cNvGrpSpPr>
          <p:nvPr/>
        </p:nvGrpSpPr>
        <p:grpSpPr bwMode="auto">
          <a:xfrm rot="-1707976">
            <a:off x="6646863" y="2027238"/>
            <a:ext cx="1192212" cy="403225"/>
            <a:chOff x="2110" y="815"/>
            <a:chExt cx="3308" cy="1279"/>
          </a:xfrm>
        </p:grpSpPr>
        <p:sp>
          <p:nvSpPr>
            <p:cNvPr id="458867" name="Oval 115"/>
            <p:cNvSpPr>
              <a:spLocks noChangeArrowheads="1"/>
            </p:cNvSpPr>
            <p:nvPr/>
          </p:nvSpPr>
          <p:spPr bwMode="auto">
            <a:xfrm>
              <a:off x="2110" y="884"/>
              <a:ext cx="382" cy="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868" name="Freeform 116"/>
            <p:cNvSpPr>
              <a:spLocks/>
            </p:cNvSpPr>
            <p:nvPr/>
          </p:nvSpPr>
          <p:spPr bwMode="auto">
            <a:xfrm>
              <a:off x="3186" y="925"/>
              <a:ext cx="547" cy="863"/>
            </a:xfrm>
            <a:custGeom>
              <a:avLst/>
              <a:gdLst>
                <a:gd name="T0" fmla="*/ 0 w 547"/>
                <a:gd name="T1" fmla="*/ 29 h 863"/>
                <a:gd name="T2" fmla="*/ 432 w 547"/>
                <a:gd name="T3" fmla="*/ 11 h 863"/>
                <a:gd name="T4" fmla="*/ 547 w 547"/>
                <a:gd name="T5" fmla="*/ 412 h 863"/>
                <a:gd name="T6" fmla="*/ 432 w 547"/>
                <a:gd name="T7" fmla="*/ 863 h 863"/>
                <a:gd name="T8" fmla="*/ 0 w 547"/>
                <a:gd name="T9" fmla="*/ 821 h 863"/>
                <a:gd name="T10" fmla="*/ 136 w 547"/>
                <a:gd name="T11" fmla="*/ 422 h 863"/>
                <a:gd name="T12" fmla="*/ 0 w 547"/>
                <a:gd name="T13" fmla="*/ 29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63">
                  <a:moveTo>
                    <a:pt x="0" y="29"/>
                  </a:moveTo>
                  <a:cubicBezTo>
                    <a:pt x="228" y="5"/>
                    <a:pt x="114" y="23"/>
                    <a:pt x="432" y="11"/>
                  </a:cubicBezTo>
                  <a:cubicBezTo>
                    <a:pt x="497" y="0"/>
                    <a:pt x="544" y="176"/>
                    <a:pt x="547" y="412"/>
                  </a:cubicBezTo>
                  <a:cubicBezTo>
                    <a:pt x="542" y="556"/>
                    <a:pt x="523" y="795"/>
                    <a:pt x="432" y="863"/>
                  </a:cubicBezTo>
                  <a:cubicBezTo>
                    <a:pt x="300" y="851"/>
                    <a:pt x="156" y="845"/>
                    <a:pt x="0" y="821"/>
                  </a:cubicBezTo>
                  <a:cubicBezTo>
                    <a:pt x="85" y="824"/>
                    <a:pt x="136" y="549"/>
                    <a:pt x="136" y="422"/>
                  </a:cubicBezTo>
                  <a:cubicBezTo>
                    <a:pt x="136" y="295"/>
                    <a:pt x="82" y="7"/>
                    <a:pt x="0" y="29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69" name="Freeform 117"/>
            <p:cNvSpPr>
              <a:spLocks/>
            </p:cNvSpPr>
            <p:nvPr/>
          </p:nvSpPr>
          <p:spPr bwMode="auto">
            <a:xfrm>
              <a:off x="4908" y="1026"/>
              <a:ext cx="420" cy="132"/>
            </a:xfrm>
            <a:custGeom>
              <a:avLst/>
              <a:gdLst>
                <a:gd name="T0" fmla="*/ 0 w 420"/>
                <a:gd name="T1" fmla="*/ 0 h 132"/>
                <a:gd name="T2" fmla="*/ 117 w 420"/>
                <a:gd name="T3" fmla="*/ 80 h 132"/>
                <a:gd name="T4" fmla="*/ 420 w 420"/>
                <a:gd name="T5" fmla="*/ 132 h 132"/>
                <a:gd name="T6" fmla="*/ 342 w 420"/>
                <a:gd name="T7" fmla="*/ 78 h 132"/>
                <a:gd name="T8" fmla="*/ 0 w 42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2">
                  <a:moveTo>
                    <a:pt x="0" y="0"/>
                  </a:moveTo>
                  <a:lnTo>
                    <a:pt x="117" y="80"/>
                  </a:lnTo>
                  <a:lnTo>
                    <a:pt x="420" y="132"/>
                  </a:lnTo>
                  <a:lnTo>
                    <a:pt x="34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0" name="Freeform 118"/>
            <p:cNvSpPr>
              <a:spLocks/>
            </p:cNvSpPr>
            <p:nvPr/>
          </p:nvSpPr>
          <p:spPr bwMode="auto">
            <a:xfrm rot="-2572733">
              <a:off x="2281" y="1100"/>
              <a:ext cx="11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1" name="Freeform 119"/>
            <p:cNvSpPr>
              <a:spLocks/>
            </p:cNvSpPr>
            <p:nvPr/>
          </p:nvSpPr>
          <p:spPr bwMode="auto">
            <a:xfrm>
              <a:off x="2776" y="1592"/>
              <a:ext cx="480" cy="472"/>
            </a:xfrm>
            <a:custGeom>
              <a:avLst/>
              <a:gdLst>
                <a:gd name="T0" fmla="*/ 24 w 480"/>
                <a:gd name="T1" fmla="*/ 304 h 472"/>
                <a:gd name="T2" fmla="*/ 88 w 480"/>
                <a:gd name="T3" fmla="*/ 440 h 472"/>
                <a:gd name="T4" fmla="*/ 288 w 480"/>
                <a:gd name="T5" fmla="*/ 472 h 472"/>
                <a:gd name="T6" fmla="*/ 480 w 480"/>
                <a:gd name="T7" fmla="*/ 280 h 472"/>
                <a:gd name="T8" fmla="*/ 480 w 480"/>
                <a:gd name="T9" fmla="*/ 0 h 472"/>
                <a:gd name="T10" fmla="*/ 272 w 480"/>
                <a:gd name="T11" fmla="*/ 0 h 472"/>
                <a:gd name="T12" fmla="*/ 208 w 480"/>
                <a:gd name="T13" fmla="*/ 168 h 472"/>
                <a:gd name="T14" fmla="*/ 0 w 480"/>
                <a:gd name="T15" fmla="*/ 216 h 472"/>
                <a:gd name="T16" fmla="*/ 24 w 480"/>
                <a:gd name="T17" fmla="*/ 3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472">
                  <a:moveTo>
                    <a:pt x="24" y="304"/>
                  </a:moveTo>
                  <a:lnTo>
                    <a:pt x="88" y="440"/>
                  </a:lnTo>
                  <a:lnTo>
                    <a:pt x="288" y="472"/>
                  </a:lnTo>
                  <a:lnTo>
                    <a:pt x="480" y="280"/>
                  </a:lnTo>
                  <a:lnTo>
                    <a:pt x="480" y="0"/>
                  </a:lnTo>
                  <a:lnTo>
                    <a:pt x="272" y="0"/>
                  </a:lnTo>
                  <a:lnTo>
                    <a:pt x="208" y="168"/>
                  </a:lnTo>
                  <a:lnTo>
                    <a:pt x="0" y="216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2" name="Freeform 120"/>
            <p:cNvSpPr>
              <a:spLocks/>
            </p:cNvSpPr>
            <p:nvPr/>
          </p:nvSpPr>
          <p:spPr bwMode="auto">
            <a:xfrm rot="-885757">
              <a:off x="2239" y="1003"/>
              <a:ext cx="169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3" name="Freeform 121"/>
            <p:cNvSpPr>
              <a:spLocks/>
            </p:cNvSpPr>
            <p:nvPr/>
          </p:nvSpPr>
          <p:spPr bwMode="auto">
            <a:xfrm>
              <a:off x="2304" y="920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4" name="Freeform 122"/>
            <p:cNvSpPr>
              <a:spLocks/>
            </p:cNvSpPr>
            <p:nvPr/>
          </p:nvSpPr>
          <p:spPr bwMode="auto">
            <a:xfrm rot="17704993">
              <a:off x="2275" y="1164"/>
              <a:ext cx="89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5" name="Freeform 123"/>
            <p:cNvSpPr>
              <a:spLocks/>
            </p:cNvSpPr>
            <p:nvPr/>
          </p:nvSpPr>
          <p:spPr bwMode="auto">
            <a:xfrm rot="1470959" flipV="1">
              <a:off x="2253" y="1265"/>
              <a:ext cx="151" cy="245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6" name="Freeform 124"/>
            <p:cNvSpPr>
              <a:spLocks/>
            </p:cNvSpPr>
            <p:nvPr/>
          </p:nvSpPr>
          <p:spPr bwMode="auto">
            <a:xfrm rot="1249254">
              <a:off x="2399" y="970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7" name="Freeform 125"/>
            <p:cNvSpPr>
              <a:spLocks/>
            </p:cNvSpPr>
            <p:nvPr/>
          </p:nvSpPr>
          <p:spPr bwMode="auto">
            <a:xfrm rot="12759634">
              <a:off x="2279" y="1360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8" name="Freeform 126"/>
            <p:cNvSpPr>
              <a:spLocks/>
            </p:cNvSpPr>
            <p:nvPr/>
          </p:nvSpPr>
          <p:spPr bwMode="auto">
            <a:xfrm>
              <a:off x="2250" y="1176"/>
              <a:ext cx="298" cy="286"/>
            </a:xfrm>
            <a:custGeom>
              <a:avLst/>
              <a:gdLst>
                <a:gd name="T0" fmla="*/ 222 w 274"/>
                <a:gd name="T1" fmla="*/ 0 h 286"/>
                <a:gd name="T2" fmla="*/ 0 w 274"/>
                <a:gd name="T3" fmla="*/ 150 h 286"/>
                <a:gd name="T4" fmla="*/ 234 w 274"/>
                <a:gd name="T5" fmla="*/ 282 h 286"/>
                <a:gd name="T6" fmla="*/ 240 w 274"/>
                <a:gd name="T7" fmla="*/ 126 h 286"/>
                <a:gd name="T8" fmla="*/ 222 w 274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86">
                  <a:moveTo>
                    <a:pt x="222" y="0"/>
                  </a:moveTo>
                  <a:cubicBezTo>
                    <a:pt x="182" y="4"/>
                    <a:pt x="0" y="102"/>
                    <a:pt x="0" y="150"/>
                  </a:cubicBezTo>
                  <a:cubicBezTo>
                    <a:pt x="0" y="204"/>
                    <a:pt x="194" y="286"/>
                    <a:pt x="234" y="282"/>
                  </a:cubicBezTo>
                  <a:cubicBezTo>
                    <a:pt x="274" y="278"/>
                    <a:pt x="242" y="173"/>
                    <a:pt x="240" y="126"/>
                  </a:cubicBezTo>
                  <a:cubicBezTo>
                    <a:pt x="234" y="84"/>
                    <a:pt x="264" y="0"/>
                    <a:pt x="222" y="0"/>
                  </a:cubicBez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79" name="Freeform 127"/>
            <p:cNvSpPr>
              <a:spLocks/>
            </p:cNvSpPr>
            <p:nvPr/>
          </p:nvSpPr>
          <p:spPr bwMode="auto">
            <a:xfrm rot="11432994">
              <a:off x="2376" y="1413"/>
              <a:ext cx="152" cy="356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0" name="Freeform 128"/>
            <p:cNvSpPr>
              <a:spLocks/>
            </p:cNvSpPr>
            <p:nvPr/>
          </p:nvSpPr>
          <p:spPr bwMode="auto">
            <a:xfrm rot="10529211">
              <a:off x="2453" y="1372"/>
              <a:ext cx="152" cy="304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1" name="Freeform 129"/>
            <p:cNvSpPr>
              <a:spLocks/>
            </p:cNvSpPr>
            <p:nvPr/>
          </p:nvSpPr>
          <p:spPr bwMode="auto">
            <a:xfrm>
              <a:off x="2322" y="882"/>
              <a:ext cx="2676" cy="924"/>
            </a:xfrm>
            <a:custGeom>
              <a:avLst/>
              <a:gdLst>
                <a:gd name="T0" fmla="*/ 0 w 2676"/>
                <a:gd name="T1" fmla="*/ 0 h 924"/>
                <a:gd name="T2" fmla="*/ 840 w 2676"/>
                <a:gd name="T3" fmla="*/ 72 h 924"/>
                <a:gd name="T4" fmla="*/ 1266 w 2676"/>
                <a:gd name="T5" fmla="*/ 48 h 924"/>
                <a:gd name="T6" fmla="*/ 1716 w 2676"/>
                <a:gd name="T7" fmla="*/ 120 h 924"/>
                <a:gd name="T8" fmla="*/ 2508 w 2676"/>
                <a:gd name="T9" fmla="*/ 186 h 924"/>
                <a:gd name="T10" fmla="*/ 2670 w 2676"/>
                <a:gd name="T11" fmla="*/ 552 h 924"/>
                <a:gd name="T12" fmla="*/ 2472 w 2676"/>
                <a:gd name="T13" fmla="*/ 894 h 924"/>
                <a:gd name="T14" fmla="*/ 1716 w 2676"/>
                <a:gd name="T15" fmla="*/ 876 h 924"/>
                <a:gd name="T16" fmla="*/ 1302 w 2676"/>
                <a:gd name="T17" fmla="*/ 912 h 924"/>
                <a:gd name="T18" fmla="*/ 858 w 2676"/>
                <a:gd name="T19" fmla="*/ 870 h 924"/>
                <a:gd name="T20" fmla="*/ 6 w 2676"/>
                <a:gd name="T21" fmla="*/ 924 h 924"/>
                <a:gd name="T22" fmla="*/ 186 w 2676"/>
                <a:gd name="T23" fmla="*/ 450 h 924"/>
                <a:gd name="T24" fmla="*/ 0 w 2676"/>
                <a:gd name="T25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6" h="924">
                  <a:moveTo>
                    <a:pt x="0" y="0"/>
                  </a:moveTo>
                  <a:cubicBezTo>
                    <a:pt x="414" y="42"/>
                    <a:pt x="840" y="72"/>
                    <a:pt x="840" y="72"/>
                  </a:cubicBezTo>
                  <a:lnTo>
                    <a:pt x="1266" y="48"/>
                  </a:lnTo>
                  <a:lnTo>
                    <a:pt x="1716" y="120"/>
                  </a:lnTo>
                  <a:lnTo>
                    <a:pt x="2508" y="186"/>
                  </a:lnTo>
                  <a:cubicBezTo>
                    <a:pt x="2667" y="258"/>
                    <a:pt x="2676" y="434"/>
                    <a:pt x="2670" y="552"/>
                  </a:cubicBezTo>
                  <a:cubicBezTo>
                    <a:pt x="2670" y="684"/>
                    <a:pt x="2628" y="838"/>
                    <a:pt x="2472" y="894"/>
                  </a:cubicBezTo>
                  <a:lnTo>
                    <a:pt x="1716" y="876"/>
                  </a:lnTo>
                  <a:lnTo>
                    <a:pt x="1302" y="912"/>
                  </a:lnTo>
                  <a:lnTo>
                    <a:pt x="858" y="870"/>
                  </a:lnTo>
                  <a:cubicBezTo>
                    <a:pt x="642" y="872"/>
                    <a:pt x="354" y="912"/>
                    <a:pt x="6" y="924"/>
                  </a:cubicBezTo>
                  <a:cubicBezTo>
                    <a:pt x="108" y="918"/>
                    <a:pt x="192" y="552"/>
                    <a:pt x="186" y="450"/>
                  </a:cubicBezTo>
                  <a:cubicBezTo>
                    <a:pt x="180" y="348"/>
                    <a:pt x="102" y="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2" name="Freeform 130"/>
            <p:cNvSpPr>
              <a:spLocks/>
            </p:cNvSpPr>
            <p:nvPr/>
          </p:nvSpPr>
          <p:spPr bwMode="auto">
            <a:xfrm>
              <a:off x="2544" y="847"/>
              <a:ext cx="208" cy="1003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3" name="Freeform 131"/>
            <p:cNvSpPr>
              <a:spLocks/>
            </p:cNvSpPr>
            <p:nvPr/>
          </p:nvSpPr>
          <p:spPr bwMode="auto">
            <a:xfrm>
              <a:off x="2728" y="864"/>
              <a:ext cx="208" cy="994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4" name="Freeform 132"/>
            <p:cNvSpPr>
              <a:spLocks/>
            </p:cNvSpPr>
            <p:nvPr/>
          </p:nvSpPr>
          <p:spPr bwMode="auto">
            <a:xfrm>
              <a:off x="2840" y="865"/>
              <a:ext cx="208" cy="993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5" name="Freeform 133"/>
            <p:cNvSpPr>
              <a:spLocks/>
            </p:cNvSpPr>
            <p:nvPr/>
          </p:nvSpPr>
          <p:spPr bwMode="auto">
            <a:xfrm>
              <a:off x="2952" y="879"/>
              <a:ext cx="208" cy="979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6" name="Freeform 134"/>
            <p:cNvSpPr>
              <a:spLocks/>
            </p:cNvSpPr>
            <p:nvPr/>
          </p:nvSpPr>
          <p:spPr bwMode="auto">
            <a:xfrm>
              <a:off x="3032" y="885"/>
              <a:ext cx="208" cy="965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7" name="Freeform 135"/>
            <p:cNvSpPr>
              <a:spLocks/>
            </p:cNvSpPr>
            <p:nvPr/>
          </p:nvSpPr>
          <p:spPr bwMode="auto">
            <a:xfrm>
              <a:off x="3136" y="898"/>
              <a:ext cx="208" cy="960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8" name="Freeform 136"/>
            <p:cNvSpPr>
              <a:spLocks/>
            </p:cNvSpPr>
            <p:nvPr/>
          </p:nvSpPr>
          <p:spPr bwMode="auto">
            <a:xfrm>
              <a:off x="3901" y="930"/>
              <a:ext cx="203" cy="884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89" name="Freeform 137"/>
            <p:cNvSpPr>
              <a:spLocks/>
            </p:cNvSpPr>
            <p:nvPr/>
          </p:nvSpPr>
          <p:spPr bwMode="auto">
            <a:xfrm>
              <a:off x="4024" y="955"/>
              <a:ext cx="208" cy="859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0" name="Freeform 138"/>
            <p:cNvSpPr>
              <a:spLocks/>
            </p:cNvSpPr>
            <p:nvPr/>
          </p:nvSpPr>
          <p:spPr bwMode="auto">
            <a:xfrm>
              <a:off x="4077" y="954"/>
              <a:ext cx="203" cy="860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1" name="Freeform 139"/>
            <p:cNvSpPr>
              <a:spLocks/>
            </p:cNvSpPr>
            <p:nvPr/>
          </p:nvSpPr>
          <p:spPr bwMode="auto">
            <a:xfrm>
              <a:off x="2291" y="815"/>
              <a:ext cx="251" cy="1052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2" name="Freeform 140"/>
            <p:cNvSpPr>
              <a:spLocks/>
            </p:cNvSpPr>
            <p:nvPr/>
          </p:nvSpPr>
          <p:spPr bwMode="auto">
            <a:xfrm>
              <a:off x="5022" y="1098"/>
              <a:ext cx="384" cy="198"/>
            </a:xfrm>
            <a:custGeom>
              <a:avLst/>
              <a:gdLst>
                <a:gd name="T0" fmla="*/ 0 w 384"/>
                <a:gd name="T1" fmla="*/ 0 h 198"/>
                <a:gd name="T2" fmla="*/ 60 w 384"/>
                <a:gd name="T3" fmla="*/ 198 h 198"/>
                <a:gd name="T4" fmla="*/ 384 w 384"/>
                <a:gd name="T5" fmla="*/ 186 h 198"/>
                <a:gd name="T6" fmla="*/ 312 w 384"/>
                <a:gd name="T7" fmla="*/ 72 h 198"/>
                <a:gd name="T8" fmla="*/ 0 w 384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8">
                  <a:moveTo>
                    <a:pt x="0" y="0"/>
                  </a:moveTo>
                  <a:lnTo>
                    <a:pt x="60" y="198"/>
                  </a:lnTo>
                  <a:lnTo>
                    <a:pt x="384" y="186"/>
                  </a:lnTo>
                  <a:lnTo>
                    <a:pt x="31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3" name="Freeform 141"/>
            <p:cNvSpPr>
              <a:spLocks/>
            </p:cNvSpPr>
            <p:nvPr/>
          </p:nvSpPr>
          <p:spPr bwMode="auto">
            <a:xfrm>
              <a:off x="5076" y="1272"/>
              <a:ext cx="342" cy="174"/>
            </a:xfrm>
            <a:custGeom>
              <a:avLst/>
              <a:gdLst>
                <a:gd name="T0" fmla="*/ 0 w 342"/>
                <a:gd name="T1" fmla="*/ 0 h 174"/>
                <a:gd name="T2" fmla="*/ 0 w 342"/>
                <a:gd name="T3" fmla="*/ 174 h 174"/>
                <a:gd name="T4" fmla="*/ 342 w 342"/>
                <a:gd name="T5" fmla="*/ 156 h 174"/>
                <a:gd name="T6" fmla="*/ 330 w 342"/>
                <a:gd name="T7" fmla="*/ 18 h 174"/>
                <a:gd name="T8" fmla="*/ 0 w 342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74">
                  <a:moveTo>
                    <a:pt x="0" y="0"/>
                  </a:moveTo>
                  <a:lnTo>
                    <a:pt x="0" y="174"/>
                  </a:lnTo>
                  <a:lnTo>
                    <a:pt x="342" y="156"/>
                  </a:lnTo>
                  <a:lnTo>
                    <a:pt x="33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4" name="Freeform 142"/>
            <p:cNvSpPr>
              <a:spLocks/>
            </p:cNvSpPr>
            <p:nvPr/>
          </p:nvSpPr>
          <p:spPr bwMode="auto">
            <a:xfrm>
              <a:off x="5076" y="1422"/>
              <a:ext cx="342" cy="162"/>
            </a:xfrm>
            <a:custGeom>
              <a:avLst/>
              <a:gdLst>
                <a:gd name="T0" fmla="*/ 0 w 342"/>
                <a:gd name="T1" fmla="*/ 0 h 162"/>
                <a:gd name="T2" fmla="*/ 0 w 342"/>
                <a:gd name="T3" fmla="*/ 162 h 162"/>
                <a:gd name="T4" fmla="*/ 330 w 342"/>
                <a:gd name="T5" fmla="*/ 126 h 162"/>
                <a:gd name="T6" fmla="*/ 342 w 342"/>
                <a:gd name="T7" fmla="*/ 6 h 162"/>
                <a:gd name="T8" fmla="*/ 0 w 34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62">
                  <a:moveTo>
                    <a:pt x="0" y="0"/>
                  </a:moveTo>
                  <a:lnTo>
                    <a:pt x="0" y="162"/>
                  </a:lnTo>
                  <a:lnTo>
                    <a:pt x="330" y="126"/>
                  </a:lnTo>
                  <a:lnTo>
                    <a:pt x="3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5" name="Freeform 143"/>
            <p:cNvSpPr>
              <a:spLocks/>
            </p:cNvSpPr>
            <p:nvPr/>
          </p:nvSpPr>
          <p:spPr bwMode="auto">
            <a:xfrm>
              <a:off x="5046" y="1554"/>
              <a:ext cx="360" cy="180"/>
            </a:xfrm>
            <a:custGeom>
              <a:avLst/>
              <a:gdLst>
                <a:gd name="T0" fmla="*/ 30 w 360"/>
                <a:gd name="T1" fmla="*/ 30 h 180"/>
                <a:gd name="T2" fmla="*/ 0 w 360"/>
                <a:gd name="T3" fmla="*/ 180 h 180"/>
                <a:gd name="T4" fmla="*/ 312 w 360"/>
                <a:gd name="T5" fmla="*/ 150 h 180"/>
                <a:gd name="T6" fmla="*/ 318 w 360"/>
                <a:gd name="T7" fmla="*/ 114 h 180"/>
                <a:gd name="T8" fmla="*/ 360 w 360"/>
                <a:gd name="T9" fmla="*/ 0 h 180"/>
                <a:gd name="T10" fmla="*/ 30 w 360"/>
                <a:gd name="T11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80">
                  <a:moveTo>
                    <a:pt x="30" y="30"/>
                  </a:moveTo>
                  <a:lnTo>
                    <a:pt x="0" y="180"/>
                  </a:lnTo>
                  <a:lnTo>
                    <a:pt x="312" y="150"/>
                  </a:lnTo>
                  <a:lnTo>
                    <a:pt x="318" y="114"/>
                  </a:lnTo>
                  <a:lnTo>
                    <a:pt x="36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6" name="Freeform 144"/>
            <p:cNvSpPr>
              <a:spLocks/>
            </p:cNvSpPr>
            <p:nvPr/>
          </p:nvSpPr>
          <p:spPr bwMode="auto">
            <a:xfrm>
              <a:off x="4920" y="1668"/>
              <a:ext cx="432" cy="150"/>
            </a:xfrm>
            <a:custGeom>
              <a:avLst/>
              <a:gdLst>
                <a:gd name="T0" fmla="*/ 108 w 432"/>
                <a:gd name="T1" fmla="*/ 60 h 150"/>
                <a:gd name="T2" fmla="*/ 0 w 432"/>
                <a:gd name="T3" fmla="*/ 150 h 150"/>
                <a:gd name="T4" fmla="*/ 360 w 432"/>
                <a:gd name="T5" fmla="*/ 60 h 150"/>
                <a:gd name="T6" fmla="*/ 432 w 432"/>
                <a:gd name="T7" fmla="*/ 0 h 150"/>
                <a:gd name="T8" fmla="*/ 108 w 432"/>
                <a:gd name="T9" fmla="*/ 6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50">
                  <a:moveTo>
                    <a:pt x="108" y="60"/>
                  </a:moveTo>
                  <a:lnTo>
                    <a:pt x="0" y="150"/>
                  </a:lnTo>
                  <a:lnTo>
                    <a:pt x="360" y="60"/>
                  </a:lnTo>
                  <a:lnTo>
                    <a:pt x="432" y="0"/>
                  </a:lnTo>
                  <a:lnTo>
                    <a:pt x="108" y="6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7" name="Freeform 145"/>
            <p:cNvSpPr>
              <a:spLocks/>
            </p:cNvSpPr>
            <p:nvPr/>
          </p:nvSpPr>
          <p:spPr bwMode="auto">
            <a:xfrm>
              <a:off x="4920" y="1668"/>
              <a:ext cx="432" cy="150"/>
            </a:xfrm>
            <a:custGeom>
              <a:avLst/>
              <a:gdLst>
                <a:gd name="T0" fmla="*/ 108 w 432"/>
                <a:gd name="T1" fmla="*/ 60 h 150"/>
                <a:gd name="T2" fmla="*/ 0 w 432"/>
                <a:gd name="T3" fmla="*/ 150 h 150"/>
                <a:gd name="T4" fmla="*/ 360 w 432"/>
                <a:gd name="T5" fmla="*/ 60 h 150"/>
                <a:gd name="T6" fmla="*/ 432 w 432"/>
                <a:gd name="T7" fmla="*/ 0 h 150"/>
                <a:gd name="T8" fmla="*/ 108 w 432"/>
                <a:gd name="T9" fmla="*/ 6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50">
                  <a:moveTo>
                    <a:pt x="108" y="60"/>
                  </a:moveTo>
                  <a:lnTo>
                    <a:pt x="0" y="150"/>
                  </a:lnTo>
                  <a:lnTo>
                    <a:pt x="360" y="60"/>
                  </a:lnTo>
                  <a:lnTo>
                    <a:pt x="432" y="0"/>
                  </a:lnTo>
                  <a:lnTo>
                    <a:pt x="108" y="60"/>
                  </a:ln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8" name="Freeform 146"/>
            <p:cNvSpPr>
              <a:spLocks/>
            </p:cNvSpPr>
            <p:nvPr/>
          </p:nvSpPr>
          <p:spPr bwMode="auto">
            <a:xfrm>
              <a:off x="4792" y="1027"/>
              <a:ext cx="301" cy="784"/>
            </a:xfrm>
            <a:custGeom>
              <a:avLst/>
              <a:gdLst>
                <a:gd name="T0" fmla="*/ 0 w 301"/>
                <a:gd name="T1" fmla="*/ 39 h 784"/>
                <a:gd name="T2" fmla="*/ 192 w 301"/>
                <a:gd name="T3" fmla="*/ 13 h 784"/>
                <a:gd name="T4" fmla="*/ 300 w 301"/>
                <a:gd name="T5" fmla="*/ 409 h 784"/>
                <a:gd name="T6" fmla="*/ 188 w 301"/>
                <a:gd name="T7" fmla="*/ 761 h 784"/>
                <a:gd name="T8" fmla="*/ 4 w 301"/>
                <a:gd name="T9" fmla="*/ 742 h 784"/>
                <a:gd name="T10" fmla="*/ 152 w 301"/>
                <a:gd name="T11" fmla="*/ 371 h 784"/>
                <a:gd name="T12" fmla="*/ 0 w 301"/>
                <a:gd name="T13" fmla="*/ 39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784">
                  <a:moveTo>
                    <a:pt x="0" y="39"/>
                  </a:moveTo>
                  <a:cubicBezTo>
                    <a:pt x="101" y="0"/>
                    <a:pt x="105" y="48"/>
                    <a:pt x="192" y="13"/>
                  </a:cubicBezTo>
                  <a:cubicBezTo>
                    <a:pt x="222" y="3"/>
                    <a:pt x="298" y="194"/>
                    <a:pt x="300" y="409"/>
                  </a:cubicBezTo>
                  <a:cubicBezTo>
                    <a:pt x="301" y="625"/>
                    <a:pt x="227" y="761"/>
                    <a:pt x="188" y="761"/>
                  </a:cubicBezTo>
                  <a:cubicBezTo>
                    <a:pt x="188" y="761"/>
                    <a:pt x="134" y="784"/>
                    <a:pt x="4" y="742"/>
                  </a:cubicBezTo>
                  <a:cubicBezTo>
                    <a:pt x="43" y="745"/>
                    <a:pt x="152" y="487"/>
                    <a:pt x="152" y="371"/>
                  </a:cubicBezTo>
                  <a:cubicBezTo>
                    <a:pt x="152" y="255"/>
                    <a:pt x="37" y="19"/>
                    <a:pt x="0" y="39"/>
                  </a:cubicBez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899" name="Freeform 147"/>
            <p:cNvSpPr>
              <a:spLocks/>
            </p:cNvSpPr>
            <p:nvPr/>
          </p:nvSpPr>
          <p:spPr bwMode="auto">
            <a:xfrm>
              <a:off x="2430" y="1794"/>
              <a:ext cx="534" cy="300"/>
            </a:xfrm>
            <a:custGeom>
              <a:avLst/>
              <a:gdLst>
                <a:gd name="T0" fmla="*/ 78 w 534"/>
                <a:gd name="T1" fmla="*/ 42 h 300"/>
                <a:gd name="T2" fmla="*/ 6 w 534"/>
                <a:gd name="T3" fmla="*/ 60 h 300"/>
                <a:gd name="T4" fmla="*/ 84 w 534"/>
                <a:gd name="T5" fmla="*/ 84 h 300"/>
                <a:gd name="T6" fmla="*/ 36 w 534"/>
                <a:gd name="T7" fmla="*/ 108 h 300"/>
                <a:gd name="T8" fmla="*/ 60 w 534"/>
                <a:gd name="T9" fmla="*/ 270 h 300"/>
                <a:gd name="T10" fmla="*/ 96 w 534"/>
                <a:gd name="T11" fmla="*/ 144 h 300"/>
                <a:gd name="T12" fmla="*/ 126 w 534"/>
                <a:gd name="T13" fmla="*/ 168 h 300"/>
                <a:gd name="T14" fmla="*/ 126 w 534"/>
                <a:gd name="T15" fmla="*/ 264 h 300"/>
                <a:gd name="T16" fmla="*/ 192 w 534"/>
                <a:gd name="T17" fmla="*/ 246 h 300"/>
                <a:gd name="T18" fmla="*/ 228 w 534"/>
                <a:gd name="T19" fmla="*/ 276 h 300"/>
                <a:gd name="T20" fmla="*/ 324 w 534"/>
                <a:gd name="T21" fmla="*/ 288 h 300"/>
                <a:gd name="T22" fmla="*/ 420 w 534"/>
                <a:gd name="T23" fmla="*/ 300 h 300"/>
                <a:gd name="T24" fmla="*/ 522 w 534"/>
                <a:gd name="T25" fmla="*/ 246 h 300"/>
                <a:gd name="T26" fmla="*/ 474 w 534"/>
                <a:gd name="T27" fmla="*/ 222 h 300"/>
                <a:gd name="T28" fmla="*/ 450 w 534"/>
                <a:gd name="T29" fmla="*/ 156 h 300"/>
                <a:gd name="T30" fmla="*/ 534 w 534"/>
                <a:gd name="T31" fmla="*/ 90 h 300"/>
                <a:gd name="T32" fmla="*/ 528 w 534"/>
                <a:gd name="T33" fmla="*/ 18 h 300"/>
                <a:gd name="T34" fmla="*/ 468 w 534"/>
                <a:gd name="T35" fmla="*/ 0 h 300"/>
                <a:gd name="T36" fmla="*/ 378 w 534"/>
                <a:gd name="T37" fmla="*/ 0 h 300"/>
                <a:gd name="T38" fmla="*/ 186 w 534"/>
                <a:gd name="T39" fmla="*/ 6 h 300"/>
                <a:gd name="T40" fmla="*/ 78 w 534"/>
                <a:gd name="T41" fmla="*/ 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300">
                  <a:moveTo>
                    <a:pt x="78" y="42"/>
                  </a:moveTo>
                  <a:lnTo>
                    <a:pt x="6" y="60"/>
                  </a:lnTo>
                  <a:lnTo>
                    <a:pt x="84" y="84"/>
                  </a:lnTo>
                  <a:lnTo>
                    <a:pt x="36" y="108"/>
                  </a:lnTo>
                  <a:cubicBezTo>
                    <a:pt x="54" y="272"/>
                    <a:pt x="0" y="270"/>
                    <a:pt x="60" y="270"/>
                  </a:cubicBezTo>
                  <a:lnTo>
                    <a:pt x="96" y="144"/>
                  </a:lnTo>
                  <a:lnTo>
                    <a:pt x="126" y="168"/>
                  </a:lnTo>
                  <a:lnTo>
                    <a:pt x="126" y="264"/>
                  </a:lnTo>
                  <a:lnTo>
                    <a:pt x="192" y="246"/>
                  </a:lnTo>
                  <a:lnTo>
                    <a:pt x="228" y="276"/>
                  </a:lnTo>
                  <a:lnTo>
                    <a:pt x="324" y="288"/>
                  </a:lnTo>
                  <a:lnTo>
                    <a:pt x="420" y="300"/>
                  </a:lnTo>
                  <a:lnTo>
                    <a:pt x="522" y="246"/>
                  </a:lnTo>
                  <a:lnTo>
                    <a:pt x="474" y="222"/>
                  </a:lnTo>
                  <a:lnTo>
                    <a:pt x="450" y="156"/>
                  </a:lnTo>
                  <a:lnTo>
                    <a:pt x="534" y="90"/>
                  </a:lnTo>
                  <a:lnTo>
                    <a:pt x="528" y="18"/>
                  </a:lnTo>
                  <a:lnTo>
                    <a:pt x="468" y="0"/>
                  </a:lnTo>
                  <a:lnTo>
                    <a:pt x="378" y="0"/>
                  </a:lnTo>
                  <a:lnTo>
                    <a:pt x="186" y="6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00" name="AutoShape 148"/>
            <p:cNvSpPr>
              <a:spLocks noChangeArrowheads="1"/>
            </p:cNvSpPr>
            <p:nvPr/>
          </p:nvSpPr>
          <p:spPr bwMode="auto">
            <a:xfrm>
              <a:off x="2694" y="1836"/>
              <a:ext cx="186" cy="56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01" name="AutoShape 149"/>
            <p:cNvSpPr>
              <a:spLocks noChangeArrowheads="1"/>
            </p:cNvSpPr>
            <p:nvPr/>
          </p:nvSpPr>
          <p:spPr bwMode="auto">
            <a:xfrm>
              <a:off x="2742" y="1938"/>
              <a:ext cx="56" cy="78"/>
            </a:xfrm>
            <a:prstGeom prst="plus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02" name="AutoShape 150"/>
            <p:cNvSpPr>
              <a:spLocks noChangeArrowheads="1"/>
            </p:cNvSpPr>
            <p:nvPr/>
          </p:nvSpPr>
          <p:spPr bwMode="auto">
            <a:xfrm>
              <a:off x="2550" y="1878"/>
              <a:ext cx="78" cy="72"/>
            </a:xfrm>
            <a:prstGeom prst="cube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03" name="AutoShape 151"/>
            <p:cNvSpPr>
              <a:spLocks noChangeArrowheads="1"/>
            </p:cNvSpPr>
            <p:nvPr/>
          </p:nvSpPr>
          <p:spPr bwMode="auto">
            <a:xfrm rot="16200000">
              <a:off x="2373" y="1887"/>
              <a:ext cx="108" cy="134"/>
            </a:xfrm>
            <a:prstGeom prst="can">
              <a:avLst>
                <a:gd name="adj" fmla="val 31019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04" name="AutoShape 152"/>
            <p:cNvSpPr>
              <a:spLocks noChangeArrowheads="1"/>
            </p:cNvSpPr>
            <p:nvPr/>
          </p:nvSpPr>
          <p:spPr bwMode="auto">
            <a:xfrm rot="16200000">
              <a:off x="2660" y="1890"/>
              <a:ext cx="64" cy="95"/>
            </a:xfrm>
            <a:prstGeom prst="can">
              <a:avLst>
                <a:gd name="adj" fmla="val 37109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05" name="AutoShape 153"/>
            <p:cNvSpPr>
              <a:spLocks noChangeArrowheads="1"/>
            </p:cNvSpPr>
            <p:nvPr/>
          </p:nvSpPr>
          <p:spPr bwMode="auto">
            <a:xfrm rot="16200000">
              <a:off x="2816" y="2023"/>
              <a:ext cx="48" cy="81"/>
            </a:xfrm>
            <a:prstGeom prst="can">
              <a:avLst>
                <a:gd name="adj" fmla="val 42188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58906" name="Group 154"/>
            <p:cNvGrpSpPr>
              <a:grpSpLocks/>
            </p:cNvGrpSpPr>
            <p:nvPr/>
          </p:nvGrpSpPr>
          <p:grpSpPr bwMode="auto">
            <a:xfrm>
              <a:off x="3544" y="1704"/>
              <a:ext cx="506" cy="268"/>
              <a:chOff x="3544" y="1704"/>
              <a:chExt cx="506" cy="268"/>
            </a:xfrm>
          </p:grpSpPr>
          <p:sp>
            <p:nvSpPr>
              <p:cNvPr id="458907" name="Freeform 155"/>
              <p:cNvSpPr>
                <a:spLocks/>
              </p:cNvSpPr>
              <p:nvPr/>
            </p:nvSpPr>
            <p:spPr bwMode="auto">
              <a:xfrm>
                <a:off x="3544" y="1720"/>
                <a:ext cx="280" cy="248"/>
              </a:xfrm>
              <a:custGeom>
                <a:avLst/>
                <a:gdLst>
                  <a:gd name="T0" fmla="*/ 0 w 280"/>
                  <a:gd name="T1" fmla="*/ 160 h 248"/>
                  <a:gd name="T2" fmla="*/ 104 w 280"/>
                  <a:gd name="T3" fmla="*/ 248 h 248"/>
                  <a:gd name="T4" fmla="*/ 280 w 280"/>
                  <a:gd name="T5" fmla="*/ 128 h 248"/>
                  <a:gd name="T6" fmla="*/ 268 w 280"/>
                  <a:gd name="T7" fmla="*/ 112 h 248"/>
                  <a:gd name="T8" fmla="*/ 208 w 280"/>
                  <a:gd name="T9" fmla="*/ 0 h 248"/>
                  <a:gd name="T10" fmla="*/ 0 w 280"/>
                  <a:gd name="T11" fmla="*/ 1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248">
                    <a:moveTo>
                      <a:pt x="0" y="160"/>
                    </a:moveTo>
                    <a:lnTo>
                      <a:pt x="104" y="248"/>
                    </a:lnTo>
                    <a:lnTo>
                      <a:pt x="280" y="128"/>
                    </a:lnTo>
                    <a:lnTo>
                      <a:pt x="268" y="112"/>
                    </a:lnTo>
                    <a:lnTo>
                      <a:pt x="208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08" name="Freeform 156"/>
              <p:cNvSpPr>
                <a:spLocks/>
              </p:cNvSpPr>
              <p:nvPr/>
            </p:nvSpPr>
            <p:spPr bwMode="auto">
              <a:xfrm>
                <a:off x="3752" y="1704"/>
                <a:ext cx="298" cy="148"/>
              </a:xfrm>
              <a:custGeom>
                <a:avLst/>
                <a:gdLst>
                  <a:gd name="T0" fmla="*/ 0 w 298"/>
                  <a:gd name="T1" fmla="*/ 8 h 148"/>
                  <a:gd name="T2" fmla="*/ 64 w 298"/>
                  <a:gd name="T3" fmla="*/ 148 h 148"/>
                  <a:gd name="T4" fmla="*/ 298 w 298"/>
                  <a:gd name="T5" fmla="*/ 144 h 148"/>
                  <a:gd name="T6" fmla="*/ 284 w 298"/>
                  <a:gd name="T7" fmla="*/ 0 h 148"/>
                  <a:gd name="T8" fmla="*/ 0 w 298"/>
                  <a:gd name="T9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148">
                    <a:moveTo>
                      <a:pt x="0" y="8"/>
                    </a:moveTo>
                    <a:lnTo>
                      <a:pt x="64" y="148"/>
                    </a:lnTo>
                    <a:lnTo>
                      <a:pt x="298" y="144"/>
                    </a:lnTo>
                    <a:lnTo>
                      <a:pt x="28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09" name="Freeform 157"/>
              <p:cNvSpPr>
                <a:spLocks/>
              </p:cNvSpPr>
              <p:nvPr/>
            </p:nvSpPr>
            <p:spPr bwMode="auto">
              <a:xfrm>
                <a:off x="3652" y="1848"/>
                <a:ext cx="392" cy="124"/>
              </a:xfrm>
              <a:custGeom>
                <a:avLst/>
                <a:gdLst>
                  <a:gd name="T0" fmla="*/ 164 w 392"/>
                  <a:gd name="T1" fmla="*/ 8 h 124"/>
                  <a:gd name="T2" fmla="*/ 0 w 392"/>
                  <a:gd name="T3" fmla="*/ 124 h 124"/>
                  <a:gd name="T4" fmla="*/ 248 w 392"/>
                  <a:gd name="T5" fmla="*/ 96 h 124"/>
                  <a:gd name="T6" fmla="*/ 392 w 392"/>
                  <a:gd name="T7" fmla="*/ 0 h 124"/>
                  <a:gd name="T8" fmla="*/ 164 w 392"/>
                  <a:gd name="T9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24">
                    <a:moveTo>
                      <a:pt x="164" y="8"/>
                    </a:moveTo>
                    <a:lnTo>
                      <a:pt x="0" y="124"/>
                    </a:lnTo>
                    <a:lnTo>
                      <a:pt x="248" y="96"/>
                    </a:lnTo>
                    <a:lnTo>
                      <a:pt x="392" y="0"/>
                    </a:lnTo>
                    <a:lnTo>
                      <a:pt x="164" y="8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58910" name="Freeform 158"/>
            <p:cNvSpPr>
              <a:spLocks/>
            </p:cNvSpPr>
            <p:nvPr/>
          </p:nvSpPr>
          <p:spPr bwMode="auto">
            <a:xfrm>
              <a:off x="2872" y="1008"/>
              <a:ext cx="1288" cy="776"/>
            </a:xfrm>
            <a:custGeom>
              <a:avLst/>
              <a:gdLst>
                <a:gd name="T0" fmla="*/ 0 w 1288"/>
                <a:gd name="T1" fmla="*/ 776 h 776"/>
                <a:gd name="T2" fmla="*/ 128 w 1288"/>
                <a:gd name="T3" fmla="*/ 688 h 776"/>
                <a:gd name="T4" fmla="*/ 1104 w 1288"/>
                <a:gd name="T5" fmla="*/ 672 h 776"/>
                <a:gd name="T6" fmla="*/ 1288 w 1288"/>
                <a:gd name="T7" fmla="*/ 496 h 776"/>
                <a:gd name="T8" fmla="*/ 1288 w 1288"/>
                <a:gd name="T9" fmla="*/ 208 h 776"/>
                <a:gd name="T10" fmla="*/ 1176 w 1288"/>
                <a:gd name="T11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8" h="776">
                  <a:moveTo>
                    <a:pt x="0" y="776"/>
                  </a:moveTo>
                  <a:lnTo>
                    <a:pt x="128" y="688"/>
                  </a:lnTo>
                  <a:lnTo>
                    <a:pt x="1104" y="672"/>
                  </a:lnTo>
                  <a:lnTo>
                    <a:pt x="1288" y="496"/>
                  </a:lnTo>
                  <a:lnTo>
                    <a:pt x="1288" y="208"/>
                  </a:lnTo>
                  <a:lnTo>
                    <a:pt x="117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1" name="Freeform 159"/>
            <p:cNvSpPr>
              <a:spLocks/>
            </p:cNvSpPr>
            <p:nvPr/>
          </p:nvSpPr>
          <p:spPr bwMode="auto">
            <a:xfrm>
              <a:off x="2984" y="1168"/>
              <a:ext cx="1560" cy="5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2" name="Freeform 160"/>
            <p:cNvSpPr>
              <a:spLocks/>
            </p:cNvSpPr>
            <p:nvPr/>
          </p:nvSpPr>
          <p:spPr bwMode="auto">
            <a:xfrm>
              <a:off x="3008" y="1200"/>
              <a:ext cx="1560" cy="5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3" name="Freeform 161"/>
            <p:cNvSpPr>
              <a:spLocks/>
            </p:cNvSpPr>
            <p:nvPr/>
          </p:nvSpPr>
          <p:spPr bwMode="auto">
            <a:xfrm>
              <a:off x="2848" y="992"/>
              <a:ext cx="1288" cy="776"/>
            </a:xfrm>
            <a:custGeom>
              <a:avLst/>
              <a:gdLst>
                <a:gd name="T0" fmla="*/ 0 w 1288"/>
                <a:gd name="T1" fmla="*/ 776 h 776"/>
                <a:gd name="T2" fmla="*/ 128 w 1288"/>
                <a:gd name="T3" fmla="*/ 688 h 776"/>
                <a:gd name="T4" fmla="*/ 1104 w 1288"/>
                <a:gd name="T5" fmla="*/ 672 h 776"/>
                <a:gd name="T6" fmla="*/ 1288 w 1288"/>
                <a:gd name="T7" fmla="*/ 496 h 776"/>
                <a:gd name="T8" fmla="*/ 1288 w 1288"/>
                <a:gd name="T9" fmla="*/ 208 h 776"/>
                <a:gd name="T10" fmla="*/ 1176 w 1288"/>
                <a:gd name="T11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8" h="776">
                  <a:moveTo>
                    <a:pt x="0" y="776"/>
                  </a:moveTo>
                  <a:lnTo>
                    <a:pt x="128" y="688"/>
                  </a:lnTo>
                  <a:lnTo>
                    <a:pt x="1104" y="672"/>
                  </a:lnTo>
                  <a:lnTo>
                    <a:pt x="1288" y="496"/>
                  </a:lnTo>
                  <a:lnTo>
                    <a:pt x="1288" y="208"/>
                  </a:lnTo>
                  <a:lnTo>
                    <a:pt x="117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4" name="Freeform 162"/>
            <p:cNvSpPr>
              <a:spLocks/>
            </p:cNvSpPr>
            <p:nvPr/>
          </p:nvSpPr>
          <p:spPr bwMode="auto">
            <a:xfrm>
              <a:off x="2984" y="1184"/>
              <a:ext cx="1560" cy="5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5" name="Freeform 163"/>
            <p:cNvSpPr>
              <a:spLocks/>
            </p:cNvSpPr>
            <p:nvPr/>
          </p:nvSpPr>
          <p:spPr bwMode="auto">
            <a:xfrm>
              <a:off x="2840" y="1488"/>
              <a:ext cx="2216" cy="1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6" name="Freeform 164"/>
            <p:cNvSpPr>
              <a:spLocks/>
            </p:cNvSpPr>
            <p:nvPr/>
          </p:nvSpPr>
          <p:spPr bwMode="auto">
            <a:xfrm>
              <a:off x="2816" y="1456"/>
              <a:ext cx="2216" cy="192"/>
            </a:xfrm>
            <a:custGeom>
              <a:avLst/>
              <a:gdLst>
                <a:gd name="T0" fmla="*/ 0 w 1560"/>
                <a:gd name="T1" fmla="*/ 592 h 592"/>
                <a:gd name="T2" fmla="*/ 56 w 1560"/>
                <a:gd name="T3" fmla="*/ 536 h 592"/>
                <a:gd name="T4" fmla="*/ 1064 w 1560"/>
                <a:gd name="T5" fmla="*/ 544 h 592"/>
                <a:gd name="T6" fmla="*/ 1296 w 1560"/>
                <a:gd name="T7" fmla="*/ 376 h 592"/>
                <a:gd name="T8" fmla="*/ 1296 w 1560"/>
                <a:gd name="T9" fmla="*/ 0 h 592"/>
                <a:gd name="T10" fmla="*/ 1560 w 1560"/>
                <a:gd name="T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592">
                  <a:moveTo>
                    <a:pt x="0" y="592"/>
                  </a:moveTo>
                  <a:lnTo>
                    <a:pt x="56" y="536"/>
                  </a:lnTo>
                  <a:lnTo>
                    <a:pt x="1064" y="544"/>
                  </a:lnTo>
                  <a:lnTo>
                    <a:pt x="1296" y="376"/>
                  </a:lnTo>
                  <a:lnTo>
                    <a:pt x="1296" y="0"/>
                  </a:lnTo>
                  <a:lnTo>
                    <a:pt x="1560" y="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17" name="AutoShape 165"/>
            <p:cNvSpPr>
              <a:spLocks noChangeArrowheads="1"/>
            </p:cNvSpPr>
            <p:nvPr/>
          </p:nvSpPr>
          <p:spPr bwMode="auto">
            <a:xfrm rot="16200000">
              <a:off x="2981" y="1583"/>
              <a:ext cx="108" cy="294"/>
            </a:xfrm>
            <a:prstGeom prst="can">
              <a:avLst>
                <a:gd name="adj" fmla="val 68056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18" name="AutoShape 166"/>
            <p:cNvSpPr>
              <a:spLocks noChangeArrowheads="1"/>
            </p:cNvSpPr>
            <p:nvPr/>
          </p:nvSpPr>
          <p:spPr bwMode="auto">
            <a:xfrm rot="16200000">
              <a:off x="3045" y="1495"/>
              <a:ext cx="108" cy="294"/>
            </a:xfrm>
            <a:prstGeom prst="can">
              <a:avLst>
                <a:gd name="adj" fmla="val 68056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19" name="AutoShape 167"/>
            <p:cNvSpPr>
              <a:spLocks noChangeArrowheads="1"/>
            </p:cNvSpPr>
            <p:nvPr/>
          </p:nvSpPr>
          <p:spPr bwMode="auto">
            <a:xfrm rot="16200000">
              <a:off x="3129" y="1619"/>
              <a:ext cx="68" cy="198"/>
            </a:xfrm>
            <a:prstGeom prst="can">
              <a:avLst>
                <a:gd name="adj" fmla="val 72794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20" name="AutoShape 168"/>
            <p:cNvSpPr>
              <a:spLocks noChangeArrowheads="1"/>
            </p:cNvSpPr>
            <p:nvPr/>
          </p:nvSpPr>
          <p:spPr bwMode="auto">
            <a:xfrm rot="16200000">
              <a:off x="3057" y="1491"/>
              <a:ext cx="100" cy="150"/>
            </a:xfrm>
            <a:prstGeom prst="can">
              <a:avLst>
                <a:gd name="adj" fmla="val 37500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21" name="AutoShape 169"/>
            <p:cNvSpPr>
              <a:spLocks noChangeArrowheads="1"/>
            </p:cNvSpPr>
            <p:nvPr/>
          </p:nvSpPr>
          <p:spPr bwMode="auto">
            <a:xfrm rot="16200000">
              <a:off x="3163" y="1590"/>
              <a:ext cx="63" cy="101"/>
            </a:xfrm>
            <a:prstGeom prst="can">
              <a:avLst>
                <a:gd name="adj" fmla="val 40079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922" name="Freeform 170"/>
            <p:cNvSpPr>
              <a:spLocks/>
            </p:cNvSpPr>
            <p:nvPr/>
          </p:nvSpPr>
          <p:spPr bwMode="auto">
            <a:xfrm>
              <a:off x="3558" y="884"/>
              <a:ext cx="208" cy="965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8923" name="Freeform 171">
            <a:hlinkClick r:id="rId2" action="ppaction://hlinkfile"/>
          </p:cNvPr>
          <p:cNvSpPr>
            <a:spLocks/>
          </p:cNvSpPr>
          <p:nvPr/>
        </p:nvSpPr>
        <p:spPr bwMode="auto">
          <a:xfrm rot="19961099" flipH="1">
            <a:off x="5324475" y="2979738"/>
            <a:ext cx="2019300" cy="301625"/>
          </a:xfrm>
          <a:custGeom>
            <a:avLst/>
            <a:gdLst>
              <a:gd name="T0" fmla="*/ 330 w 1533"/>
              <a:gd name="T1" fmla="*/ 30 h 229"/>
              <a:gd name="T2" fmla="*/ 702 w 1533"/>
              <a:gd name="T3" fmla="*/ 18 h 229"/>
              <a:gd name="T4" fmla="*/ 990 w 1533"/>
              <a:gd name="T5" fmla="*/ 24 h 229"/>
              <a:gd name="T6" fmla="*/ 1284 w 1533"/>
              <a:gd name="T7" fmla="*/ 12 h 229"/>
              <a:gd name="T8" fmla="*/ 1530 w 1533"/>
              <a:gd name="T9" fmla="*/ 114 h 229"/>
              <a:gd name="T10" fmla="*/ 1284 w 1533"/>
              <a:gd name="T11" fmla="*/ 216 h 229"/>
              <a:gd name="T12" fmla="*/ 978 w 1533"/>
              <a:gd name="T13" fmla="*/ 210 h 229"/>
              <a:gd name="T14" fmla="*/ 708 w 1533"/>
              <a:gd name="T15" fmla="*/ 210 h 229"/>
              <a:gd name="T16" fmla="*/ 330 w 1533"/>
              <a:gd name="T17" fmla="*/ 210 h 229"/>
              <a:gd name="T18" fmla="*/ 15 w 1533"/>
              <a:gd name="T19" fmla="*/ 111 h 229"/>
              <a:gd name="T20" fmla="*/ 330 w 1533"/>
              <a:gd name="T21" fmla="*/ 3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3" h="229">
                <a:moveTo>
                  <a:pt x="330" y="30"/>
                </a:moveTo>
                <a:cubicBezTo>
                  <a:pt x="465" y="14"/>
                  <a:pt x="592" y="19"/>
                  <a:pt x="702" y="18"/>
                </a:cubicBezTo>
                <a:lnTo>
                  <a:pt x="990" y="24"/>
                </a:lnTo>
                <a:cubicBezTo>
                  <a:pt x="1087" y="23"/>
                  <a:pt x="1194" y="0"/>
                  <a:pt x="1284" y="12"/>
                </a:cubicBezTo>
                <a:cubicBezTo>
                  <a:pt x="1374" y="24"/>
                  <a:pt x="1533" y="51"/>
                  <a:pt x="1530" y="114"/>
                </a:cubicBezTo>
                <a:cubicBezTo>
                  <a:pt x="1527" y="177"/>
                  <a:pt x="1377" y="203"/>
                  <a:pt x="1284" y="216"/>
                </a:cubicBezTo>
                <a:cubicBezTo>
                  <a:pt x="1191" y="229"/>
                  <a:pt x="1080" y="213"/>
                  <a:pt x="978" y="210"/>
                </a:cubicBezTo>
                <a:lnTo>
                  <a:pt x="708" y="210"/>
                </a:lnTo>
                <a:cubicBezTo>
                  <a:pt x="600" y="210"/>
                  <a:pt x="445" y="226"/>
                  <a:pt x="330" y="210"/>
                </a:cubicBezTo>
                <a:cubicBezTo>
                  <a:pt x="0" y="180"/>
                  <a:pt x="15" y="159"/>
                  <a:pt x="15" y="111"/>
                </a:cubicBezTo>
                <a:cubicBezTo>
                  <a:pt x="15" y="63"/>
                  <a:pt x="30" y="72"/>
                  <a:pt x="330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fr-FR"/>
          </a:p>
        </p:txBody>
      </p:sp>
      <p:grpSp>
        <p:nvGrpSpPr>
          <p:cNvPr id="458924" name="Group 172"/>
          <p:cNvGrpSpPr>
            <a:grpSpLocks/>
          </p:cNvGrpSpPr>
          <p:nvPr/>
        </p:nvGrpSpPr>
        <p:grpSpPr bwMode="auto">
          <a:xfrm>
            <a:off x="4335463" y="2622550"/>
            <a:ext cx="1504950" cy="1073150"/>
            <a:chOff x="2131" y="3109"/>
            <a:chExt cx="948" cy="676"/>
          </a:xfrm>
        </p:grpSpPr>
        <p:sp>
          <p:nvSpPr>
            <p:cNvPr id="458925" name="Freeform 173"/>
            <p:cNvSpPr>
              <a:spLocks/>
            </p:cNvSpPr>
            <p:nvPr/>
          </p:nvSpPr>
          <p:spPr bwMode="auto">
            <a:xfrm rot="19961099" flipH="1">
              <a:off x="2131" y="3265"/>
              <a:ext cx="946" cy="301"/>
            </a:xfrm>
            <a:custGeom>
              <a:avLst/>
              <a:gdLst>
                <a:gd name="T0" fmla="*/ 129 w 1140"/>
                <a:gd name="T1" fmla="*/ 273 h 362"/>
                <a:gd name="T2" fmla="*/ 104 w 1140"/>
                <a:gd name="T3" fmla="*/ 221 h 362"/>
                <a:gd name="T4" fmla="*/ 10 w 1140"/>
                <a:gd name="T5" fmla="*/ 87 h 362"/>
                <a:gd name="T6" fmla="*/ 17 w 1140"/>
                <a:gd name="T7" fmla="*/ 4 h 362"/>
                <a:gd name="T8" fmla="*/ 139 w 1140"/>
                <a:gd name="T9" fmla="*/ 62 h 362"/>
                <a:gd name="T10" fmla="*/ 189 w 1140"/>
                <a:gd name="T11" fmla="*/ 87 h 362"/>
                <a:gd name="T12" fmla="*/ 436 w 1140"/>
                <a:gd name="T13" fmla="*/ 100 h 362"/>
                <a:gd name="T14" fmla="*/ 712 w 1140"/>
                <a:gd name="T15" fmla="*/ 119 h 362"/>
                <a:gd name="T16" fmla="*/ 847 w 1140"/>
                <a:gd name="T17" fmla="*/ 132 h 362"/>
                <a:gd name="T18" fmla="*/ 819 w 1140"/>
                <a:gd name="T19" fmla="*/ 71 h 362"/>
                <a:gd name="T20" fmla="*/ 741 w 1140"/>
                <a:gd name="T21" fmla="*/ 8 h 362"/>
                <a:gd name="T22" fmla="*/ 780 w 1140"/>
                <a:gd name="T23" fmla="*/ 20 h 362"/>
                <a:gd name="T24" fmla="*/ 869 w 1140"/>
                <a:gd name="T25" fmla="*/ 132 h 362"/>
                <a:gd name="T26" fmla="*/ 1125 w 1140"/>
                <a:gd name="T27" fmla="*/ 155 h 362"/>
                <a:gd name="T28" fmla="*/ 1050 w 1140"/>
                <a:gd name="T29" fmla="*/ 362 h 362"/>
                <a:gd name="T30" fmla="*/ 164 w 1140"/>
                <a:gd name="T31" fmla="*/ 349 h 362"/>
                <a:gd name="T32" fmla="*/ 129 w 1140"/>
                <a:gd name="T33" fmla="*/ 27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0" h="362">
                  <a:moveTo>
                    <a:pt x="129" y="273"/>
                  </a:moveTo>
                  <a:lnTo>
                    <a:pt x="104" y="221"/>
                  </a:lnTo>
                  <a:cubicBezTo>
                    <a:pt x="104" y="221"/>
                    <a:pt x="21" y="145"/>
                    <a:pt x="10" y="87"/>
                  </a:cubicBezTo>
                  <a:cubicBezTo>
                    <a:pt x="0" y="30"/>
                    <a:pt x="3" y="43"/>
                    <a:pt x="17" y="4"/>
                  </a:cubicBezTo>
                  <a:cubicBezTo>
                    <a:pt x="88" y="7"/>
                    <a:pt x="139" y="62"/>
                    <a:pt x="139" y="62"/>
                  </a:cubicBezTo>
                  <a:lnTo>
                    <a:pt x="189" y="87"/>
                  </a:lnTo>
                  <a:lnTo>
                    <a:pt x="436" y="100"/>
                  </a:lnTo>
                  <a:lnTo>
                    <a:pt x="712" y="119"/>
                  </a:lnTo>
                  <a:lnTo>
                    <a:pt x="847" y="132"/>
                  </a:lnTo>
                  <a:lnTo>
                    <a:pt x="819" y="71"/>
                  </a:lnTo>
                  <a:lnTo>
                    <a:pt x="741" y="8"/>
                  </a:lnTo>
                  <a:cubicBezTo>
                    <a:pt x="735" y="0"/>
                    <a:pt x="755" y="9"/>
                    <a:pt x="780" y="20"/>
                  </a:cubicBezTo>
                  <a:cubicBezTo>
                    <a:pt x="836" y="77"/>
                    <a:pt x="839" y="62"/>
                    <a:pt x="869" y="132"/>
                  </a:cubicBezTo>
                  <a:cubicBezTo>
                    <a:pt x="942" y="136"/>
                    <a:pt x="1048" y="146"/>
                    <a:pt x="1125" y="155"/>
                  </a:cubicBezTo>
                  <a:cubicBezTo>
                    <a:pt x="1123" y="247"/>
                    <a:pt x="1140" y="302"/>
                    <a:pt x="1050" y="362"/>
                  </a:cubicBezTo>
                  <a:cubicBezTo>
                    <a:pt x="607" y="356"/>
                    <a:pt x="164" y="349"/>
                    <a:pt x="164" y="349"/>
                  </a:cubicBezTo>
                  <a:lnTo>
                    <a:pt x="129" y="273"/>
                  </a:lnTo>
                  <a:close/>
                </a:path>
              </a:pathLst>
            </a:custGeom>
            <a:solidFill>
              <a:srgbClr val="B2B2B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26" name="Freeform 174"/>
            <p:cNvSpPr>
              <a:spLocks/>
            </p:cNvSpPr>
            <p:nvPr/>
          </p:nvSpPr>
          <p:spPr bwMode="auto">
            <a:xfrm rot="19961099" flipH="1">
              <a:off x="2627" y="3298"/>
              <a:ext cx="255" cy="37"/>
            </a:xfrm>
            <a:custGeom>
              <a:avLst/>
              <a:gdLst>
                <a:gd name="T0" fmla="*/ 39 w 294"/>
                <a:gd name="T1" fmla="*/ 0 h 42"/>
                <a:gd name="T2" fmla="*/ 0 w 294"/>
                <a:gd name="T3" fmla="*/ 27 h 42"/>
                <a:gd name="T4" fmla="*/ 255 w 294"/>
                <a:gd name="T5" fmla="*/ 42 h 42"/>
                <a:gd name="T6" fmla="*/ 294 w 294"/>
                <a:gd name="T7" fmla="*/ 12 h 42"/>
                <a:gd name="T8" fmla="*/ 39 w 29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2">
                  <a:moveTo>
                    <a:pt x="39" y="0"/>
                  </a:moveTo>
                  <a:lnTo>
                    <a:pt x="0" y="27"/>
                  </a:lnTo>
                  <a:lnTo>
                    <a:pt x="255" y="42"/>
                  </a:lnTo>
                  <a:lnTo>
                    <a:pt x="294" y="12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58927" name="Group 175"/>
            <p:cNvGrpSpPr>
              <a:grpSpLocks/>
            </p:cNvGrpSpPr>
            <p:nvPr/>
          </p:nvGrpSpPr>
          <p:grpSpPr bwMode="auto">
            <a:xfrm rot="204728">
              <a:off x="2754" y="3109"/>
              <a:ext cx="183" cy="302"/>
              <a:chOff x="2456" y="1592"/>
              <a:chExt cx="828" cy="1220"/>
            </a:xfrm>
          </p:grpSpPr>
          <p:sp>
            <p:nvSpPr>
              <p:cNvPr id="458928" name="Freeform 176"/>
              <p:cNvSpPr>
                <a:spLocks/>
              </p:cNvSpPr>
              <p:nvPr/>
            </p:nvSpPr>
            <p:spPr bwMode="auto">
              <a:xfrm>
                <a:off x="2916" y="1592"/>
                <a:ext cx="368" cy="356"/>
              </a:xfrm>
              <a:custGeom>
                <a:avLst/>
                <a:gdLst>
                  <a:gd name="T0" fmla="*/ 216 w 368"/>
                  <a:gd name="T1" fmla="*/ 32 h 356"/>
                  <a:gd name="T2" fmla="*/ 56 w 368"/>
                  <a:gd name="T3" fmla="*/ 44 h 356"/>
                  <a:gd name="T4" fmla="*/ 24 w 368"/>
                  <a:gd name="T5" fmla="*/ 8 h 356"/>
                  <a:gd name="T6" fmla="*/ 0 w 368"/>
                  <a:gd name="T7" fmla="*/ 56 h 356"/>
                  <a:gd name="T8" fmla="*/ 20 w 368"/>
                  <a:gd name="T9" fmla="*/ 108 h 356"/>
                  <a:gd name="T10" fmla="*/ 20 w 368"/>
                  <a:gd name="T11" fmla="*/ 340 h 356"/>
                  <a:gd name="T12" fmla="*/ 144 w 368"/>
                  <a:gd name="T13" fmla="*/ 356 h 356"/>
                  <a:gd name="T14" fmla="*/ 324 w 368"/>
                  <a:gd name="T15" fmla="*/ 324 h 356"/>
                  <a:gd name="T16" fmla="*/ 368 w 368"/>
                  <a:gd name="T17" fmla="*/ 92 h 356"/>
                  <a:gd name="T18" fmla="*/ 284 w 368"/>
                  <a:gd name="T19" fmla="*/ 52 h 356"/>
                  <a:gd name="T20" fmla="*/ 272 w 368"/>
                  <a:gd name="T21" fmla="*/ 0 h 356"/>
                  <a:gd name="T22" fmla="*/ 232 w 368"/>
                  <a:gd name="T2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8" h="356">
                    <a:moveTo>
                      <a:pt x="216" y="32"/>
                    </a:moveTo>
                    <a:lnTo>
                      <a:pt x="56" y="44"/>
                    </a:lnTo>
                    <a:lnTo>
                      <a:pt x="24" y="8"/>
                    </a:lnTo>
                    <a:lnTo>
                      <a:pt x="0" y="56"/>
                    </a:lnTo>
                    <a:lnTo>
                      <a:pt x="20" y="108"/>
                    </a:lnTo>
                    <a:lnTo>
                      <a:pt x="20" y="340"/>
                    </a:lnTo>
                    <a:lnTo>
                      <a:pt x="144" y="356"/>
                    </a:lnTo>
                    <a:lnTo>
                      <a:pt x="324" y="324"/>
                    </a:lnTo>
                    <a:lnTo>
                      <a:pt x="368" y="92"/>
                    </a:lnTo>
                    <a:lnTo>
                      <a:pt x="284" y="52"/>
                    </a:lnTo>
                    <a:lnTo>
                      <a:pt x="272" y="0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4D4D4D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29" name="Freeform 177"/>
              <p:cNvSpPr>
                <a:spLocks/>
              </p:cNvSpPr>
              <p:nvPr/>
            </p:nvSpPr>
            <p:spPr bwMode="auto">
              <a:xfrm>
                <a:off x="2456" y="1924"/>
                <a:ext cx="520" cy="800"/>
              </a:xfrm>
              <a:custGeom>
                <a:avLst/>
                <a:gdLst>
                  <a:gd name="T0" fmla="*/ 468 w 520"/>
                  <a:gd name="T1" fmla="*/ 0 h 800"/>
                  <a:gd name="T2" fmla="*/ 424 w 520"/>
                  <a:gd name="T3" fmla="*/ 44 h 800"/>
                  <a:gd name="T4" fmla="*/ 400 w 520"/>
                  <a:gd name="T5" fmla="*/ 228 h 800"/>
                  <a:gd name="T6" fmla="*/ 324 w 520"/>
                  <a:gd name="T7" fmla="*/ 404 h 800"/>
                  <a:gd name="T8" fmla="*/ 324 w 520"/>
                  <a:gd name="T9" fmla="*/ 540 h 800"/>
                  <a:gd name="T10" fmla="*/ 196 w 520"/>
                  <a:gd name="T11" fmla="*/ 576 h 800"/>
                  <a:gd name="T12" fmla="*/ 12 w 520"/>
                  <a:gd name="T13" fmla="*/ 644 h 800"/>
                  <a:gd name="T14" fmla="*/ 0 w 520"/>
                  <a:gd name="T15" fmla="*/ 708 h 800"/>
                  <a:gd name="T16" fmla="*/ 20 w 520"/>
                  <a:gd name="T17" fmla="*/ 776 h 800"/>
                  <a:gd name="T18" fmla="*/ 100 w 520"/>
                  <a:gd name="T19" fmla="*/ 772 h 800"/>
                  <a:gd name="T20" fmla="*/ 156 w 520"/>
                  <a:gd name="T21" fmla="*/ 760 h 800"/>
                  <a:gd name="T22" fmla="*/ 208 w 520"/>
                  <a:gd name="T23" fmla="*/ 784 h 800"/>
                  <a:gd name="T24" fmla="*/ 268 w 520"/>
                  <a:gd name="T25" fmla="*/ 800 h 800"/>
                  <a:gd name="T26" fmla="*/ 320 w 520"/>
                  <a:gd name="T27" fmla="*/ 792 h 800"/>
                  <a:gd name="T28" fmla="*/ 384 w 520"/>
                  <a:gd name="T29" fmla="*/ 760 h 800"/>
                  <a:gd name="T30" fmla="*/ 508 w 520"/>
                  <a:gd name="T31" fmla="*/ 72 h 800"/>
                  <a:gd name="T32" fmla="*/ 520 w 520"/>
                  <a:gd name="T33" fmla="*/ 4 h 800"/>
                  <a:gd name="T34" fmla="*/ 468 w 520"/>
                  <a:gd name="T35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0" h="800">
                    <a:moveTo>
                      <a:pt x="468" y="0"/>
                    </a:moveTo>
                    <a:lnTo>
                      <a:pt x="424" y="44"/>
                    </a:lnTo>
                    <a:lnTo>
                      <a:pt x="400" y="228"/>
                    </a:lnTo>
                    <a:lnTo>
                      <a:pt x="324" y="404"/>
                    </a:lnTo>
                    <a:lnTo>
                      <a:pt x="324" y="540"/>
                    </a:lnTo>
                    <a:lnTo>
                      <a:pt x="196" y="576"/>
                    </a:lnTo>
                    <a:lnTo>
                      <a:pt x="12" y="644"/>
                    </a:lnTo>
                    <a:lnTo>
                      <a:pt x="0" y="708"/>
                    </a:lnTo>
                    <a:lnTo>
                      <a:pt x="20" y="776"/>
                    </a:lnTo>
                    <a:lnTo>
                      <a:pt x="100" y="772"/>
                    </a:lnTo>
                    <a:lnTo>
                      <a:pt x="156" y="760"/>
                    </a:lnTo>
                    <a:lnTo>
                      <a:pt x="208" y="784"/>
                    </a:lnTo>
                    <a:lnTo>
                      <a:pt x="268" y="800"/>
                    </a:lnTo>
                    <a:lnTo>
                      <a:pt x="320" y="792"/>
                    </a:lnTo>
                    <a:lnTo>
                      <a:pt x="384" y="760"/>
                    </a:lnTo>
                    <a:lnTo>
                      <a:pt x="508" y="72"/>
                    </a:lnTo>
                    <a:lnTo>
                      <a:pt x="520" y="4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0" name="Freeform 178"/>
              <p:cNvSpPr>
                <a:spLocks/>
              </p:cNvSpPr>
              <p:nvPr/>
            </p:nvSpPr>
            <p:spPr bwMode="auto">
              <a:xfrm>
                <a:off x="3140" y="1600"/>
                <a:ext cx="140" cy="324"/>
              </a:xfrm>
              <a:custGeom>
                <a:avLst/>
                <a:gdLst>
                  <a:gd name="T0" fmla="*/ 20 w 140"/>
                  <a:gd name="T1" fmla="*/ 324 h 324"/>
                  <a:gd name="T2" fmla="*/ 32 w 140"/>
                  <a:gd name="T3" fmla="*/ 212 h 324"/>
                  <a:gd name="T4" fmla="*/ 40 w 140"/>
                  <a:gd name="T5" fmla="*/ 148 h 324"/>
                  <a:gd name="T6" fmla="*/ 24 w 140"/>
                  <a:gd name="T7" fmla="*/ 76 h 324"/>
                  <a:gd name="T8" fmla="*/ 0 w 140"/>
                  <a:gd name="T9" fmla="*/ 0 h 324"/>
                  <a:gd name="T10" fmla="*/ 32 w 140"/>
                  <a:gd name="T11" fmla="*/ 0 h 324"/>
                  <a:gd name="T12" fmla="*/ 40 w 140"/>
                  <a:gd name="T13" fmla="*/ 56 h 324"/>
                  <a:gd name="T14" fmla="*/ 76 w 140"/>
                  <a:gd name="T15" fmla="*/ 52 h 324"/>
                  <a:gd name="T16" fmla="*/ 140 w 140"/>
                  <a:gd name="T17" fmla="*/ 84 h 324"/>
                  <a:gd name="T18" fmla="*/ 100 w 140"/>
                  <a:gd name="T19" fmla="*/ 324 h 324"/>
                  <a:gd name="T20" fmla="*/ 20 w 140"/>
                  <a:gd name="T21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324">
                    <a:moveTo>
                      <a:pt x="20" y="324"/>
                    </a:moveTo>
                    <a:lnTo>
                      <a:pt x="32" y="212"/>
                    </a:lnTo>
                    <a:lnTo>
                      <a:pt x="40" y="148"/>
                    </a:lnTo>
                    <a:lnTo>
                      <a:pt x="24" y="76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40" y="56"/>
                    </a:lnTo>
                    <a:lnTo>
                      <a:pt x="76" y="52"/>
                    </a:lnTo>
                    <a:lnTo>
                      <a:pt x="140" y="84"/>
                    </a:lnTo>
                    <a:lnTo>
                      <a:pt x="100" y="324"/>
                    </a:lnTo>
                    <a:lnTo>
                      <a:pt x="20" y="324"/>
                    </a:ln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1" name="Freeform 179"/>
              <p:cNvSpPr>
                <a:spLocks/>
              </p:cNvSpPr>
              <p:nvPr/>
            </p:nvSpPr>
            <p:spPr bwMode="auto">
              <a:xfrm>
                <a:off x="2816" y="1940"/>
                <a:ext cx="399" cy="566"/>
              </a:xfrm>
              <a:custGeom>
                <a:avLst/>
                <a:gdLst>
                  <a:gd name="T0" fmla="*/ 160 w 356"/>
                  <a:gd name="T1" fmla="*/ 0 h 556"/>
                  <a:gd name="T2" fmla="*/ 88 w 356"/>
                  <a:gd name="T3" fmla="*/ 24 h 556"/>
                  <a:gd name="T4" fmla="*/ 0 w 356"/>
                  <a:gd name="T5" fmla="*/ 392 h 556"/>
                  <a:gd name="T6" fmla="*/ 4 w 356"/>
                  <a:gd name="T7" fmla="*/ 520 h 556"/>
                  <a:gd name="T8" fmla="*/ 304 w 356"/>
                  <a:gd name="T9" fmla="*/ 556 h 556"/>
                  <a:gd name="T10" fmla="*/ 356 w 356"/>
                  <a:gd name="T11" fmla="*/ 300 h 556"/>
                  <a:gd name="T12" fmla="*/ 356 w 356"/>
                  <a:gd name="T13" fmla="*/ 52 h 556"/>
                  <a:gd name="T14" fmla="*/ 328 w 356"/>
                  <a:gd name="T15" fmla="*/ 8 h 556"/>
                  <a:gd name="T16" fmla="*/ 160 w 356"/>
                  <a:gd name="T17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556">
                    <a:moveTo>
                      <a:pt x="160" y="0"/>
                    </a:moveTo>
                    <a:lnTo>
                      <a:pt x="88" y="24"/>
                    </a:lnTo>
                    <a:lnTo>
                      <a:pt x="0" y="392"/>
                    </a:lnTo>
                    <a:lnTo>
                      <a:pt x="4" y="520"/>
                    </a:lnTo>
                    <a:lnTo>
                      <a:pt x="304" y="556"/>
                    </a:lnTo>
                    <a:lnTo>
                      <a:pt x="356" y="300"/>
                    </a:lnTo>
                    <a:lnTo>
                      <a:pt x="356" y="52"/>
                    </a:lnTo>
                    <a:lnTo>
                      <a:pt x="328" y="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2" name="Freeform 180"/>
              <p:cNvSpPr>
                <a:spLocks/>
              </p:cNvSpPr>
              <p:nvPr/>
            </p:nvSpPr>
            <p:spPr bwMode="auto">
              <a:xfrm>
                <a:off x="2626" y="2472"/>
                <a:ext cx="494" cy="245"/>
              </a:xfrm>
              <a:custGeom>
                <a:avLst/>
                <a:gdLst>
                  <a:gd name="T0" fmla="*/ 192 w 494"/>
                  <a:gd name="T1" fmla="*/ 0 h 245"/>
                  <a:gd name="T2" fmla="*/ 0 w 494"/>
                  <a:gd name="T3" fmla="*/ 53 h 245"/>
                  <a:gd name="T4" fmla="*/ 0 w 494"/>
                  <a:gd name="T5" fmla="*/ 154 h 245"/>
                  <a:gd name="T6" fmla="*/ 110 w 494"/>
                  <a:gd name="T7" fmla="*/ 178 h 245"/>
                  <a:gd name="T8" fmla="*/ 192 w 494"/>
                  <a:gd name="T9" fmla="*/ 158 h 245"/>
                  <a:gd name="T10" fmla="*/ 206 w 494"/>
                  <a:gd name="T11" fmla="*/ 101 h 245"/>
                  <a:gd name="T12" fmla="*/ 196 w 494"/>
                  <a:gd name="T13" fmla="*/ 202 h 245"/>
                  <a:gd name="T14" fmla="*/ 345 w 494"/>
                  <a:gd name="T15" fmla="*/ 245 h 245"/>
                  <a:gd name="T16" fmla="*/ 494 w 494"/>
                  <a:gd name="T17" fmla="*/ 187 h 245"/>
                  <a:gd name="T18" fmla="*/ 480 w 494"/>
                  <a:gd name="T19" fmla="*/ 29 h 245"/>
                  <a:gd name="T20" fmla="*/ 192 w 494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4" h="245">
                    <a:moveTo>
                      <a:pt x="192" y="0"/>
                    </a:moveTo>
                    <a:lnTo>
                      <a:pt x="0" y="53"/>
                    </a:lnTo>
                    <a:lnTo>
                      <a:pt x="0" y="154"/>
                    </a:lnTo>
                    <a:lnTo>
                      <a:pt x="110" y="178"/>
                    </a:lnTo>
                    <a:lnTo>
                      <a:pt x="192" y="158"/>
                    </a:lnTo>
                    <a:lnTo>
                      <a:pt x="206" y="101"/>
                    </a:lnTo>
                    <a:lnTo>
                      <a:pt x="196" y="202"/>
                    </a:lnTo>
                    <a:lnTo>
                      <a:pt x="345" y="245"/>
                    </a:lnTo>
                    <a:lnTo>
                      <a:pt x="494" y="187"/>
                    </a:lnTo>
                    <a:lnTo>
                      <a:pt x="480" y="29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3" name="Freeform 181"/>
              <p:cNvSpPr>
                <a:spLocks/>
              </p:cNvSpPr>
              <p:nvPr/>
            </p:nvSpPr>
            <p:spPr bwMode="auto">
              <a:xfrm>
                <a:off x="2892" y="1928"/>
                <a:ext cx="360" cy="884"/>
              </a:xfrm>
              <a:custGeom>
                <a:avLst/>
                <a:gdLst>
                  <a:gd name="T0" fmla="*/ 328 w 360"/>
                  <a:gd name="T1" fmla="*/ 4 h 884"/>
                  <a:gd name="T2" fmla="*/ 256 w 360"/>
                  <a:gd name="T3" fmla="*/ 0 h 884"/>
                  <a:gd name="T4" fmla="*/ 296 w 360"/>
                  <a:gd name="T5" fmla="*/ 60 h 884"/>
                  <a:gd name="T6" fmla="*/ 300 w 360"/>
                  <a:gd name="T7" fmla="*/ 232 h 884"/>
                  <a:gd name="T8" fmla="*/ 284 w 360"/>
                  <a:gd name="T9" fmla="*/ 316 h 884"/>
                  <a:gd name="T10" fmla="*/ 272 w 360"/>
                  <a:gd name="T11" fmla="*/ 476 h 884"/>
                  <a:gd name="T12" fmla="*/ 216 w 360"/>
                  <a:gd name="T13" fmla="*/ 604 h 884"/>
                  <a:gd name="T14" fmla="*/ 8 w 360"/>
                  <a:gd name="T15" fmla="*/ 716 h 884"/>
                  <a:gd name="T16" fmla="*/ 0 w 360"/>
                  <a:gd name="T17" fmla="*/ 884 h 884"/>
                  <a:gd name="T18" fmla="*/ 68 w 360"/>
                  <a:gd name="T19" fmla="*/ 852 h 884"/>
                  <a:gd name="T20" fmla="*/ 80 w 360"/>
                  <a:gd name="T21" fmla="*/ 884 h 884"/>
                  <a:gd name="T22" fmla="*/ 188 w 360"/>
                  <a:gd name="T23" fmla="*/ 816 h 884"/>
                  <a:gd name="T24" fmla="*/ 300 w 360"/>
                  <a:gd name="T25" fmla="*/ 784 h 884"/>
                  <a:gd name="T26" fmla="*/ 308 w 360"/>
                  <a:gd name="T27" fmla="*/ 652 h 884"/>
                  <a:gd name="T28" fmla="*/ 340 w 360"/>
                  <a:gd name="T29" fmla="*/ 640 h 884"/>
                  <a:gd name="T30" fmla="*/ 312 w 360"/>
                  <a:gd name="T31" fmla="*/ 612 h 884"/>
                  <a:gd name="T32" fmla="*/ 352 w 360"/>
                  <a:gd name="T33" fmla="*/ 264 h 884"/>
                  <a:gd name="T34" fmla="*/ 360 w 360"/>
                  <a:gd name="T35" fmla="*/ 108 h 884"/>
                  <a:gd name="T36" fmla="*/ 356 w 360"/>
                  <a:gd name="T37" fmla="*/ 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884">
                    <a:moveTo>
                      <a:pt x="328" y="4"/>
                    </a:moveTo>
                    <a:lnTo>
                      <a:pt x="256" y="0"/>
                    </a:lnTo>
                    <a:lnTo>
                      <a:pt x="296" y="60"/>
                    </a:lnTo>
                    <a:lnTo>
                      <a:pt x="300" y="232"/>
                    </a:lnTo>
                    <a:lnTo>
                      <a:pt x="284" y="316"/>
                    </a:lnTo>
                    <a:lnTo>
                      <a:pt x="272" y="476"/>
                    </a:lnTo>
                    <a:lnTo>
                      <a:pt x="216" y="604"/>
                    </a:lnTo>
                    <a:lnTo>
                      <a:pt x="8" y="716"/>
                    </a:lnTo>
                    <a:lnTo>
                      <a:pt x="0" y="884"/>
                    </a:lnTo>
                    <a:lnTo>
                      <a:pt x="68" y="852"/>
                    </a:lnTo>
                    <a:lnTo>
                      <a:pt x="80" y="884"/>
                    </a:lnTo>
                    <a:lnTo>
                      <a:pt x="188" y="816"/>
                    </a:lnTo>
                    <a:lnTo>
                      <a:pt x="300" y="784"/>
                    </a:lnTo>
                    <a:lnTo>
                      <a:pt x="308" y="652"/>
                    </a:lnTo>
                    <a:lnTo>
                      <a:pt x="340" y="640"/>
                    </a:lnTo>
                    <a:lnTo>
                      <a:pt x="312" y="612"/>
                    </a:lnTo>
                    <a:lnTo>
                      <a:pt x="352" y="264"/>
                    </a:lnTo>
                    <a:lnTo>
                      <a:pt x="360" y="108"/>
                    </a:lnTo>
                    <a:lnTo>
                      <a:pt x="356" y="4"/>
                    </a:lnTo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4" name="Freeform 182"/>
              <p:cNvSpPr>
                <a:spLocks/>
              </p:cNvSpPr>
              <p:nvPr/>
            </p:nvSpPr>
            <p:spPr bwMode="auto">
              <a:xfrm rot="227423">
                <a:off x="2973" y="1632"/>
                <a:ext cx="73" cy="302"/>
              </a:xfrm>
              <a:custGeom>
                <a:avLst/>
                <a:gdLst>
                  <a:gd name="T0" fmla="*/ 0 w 77"/>
                  <a:gd name="T1" fmla="*/ 14 h 302"/>
                  <a:gd name="T2" fmla="*/ 38 w 77"/>
                  <a:gd name="T3" fmla="*/ 302 h 302"/>
                  <a:gd name="T4" fmla="*/ 77 w 77"/>
                  <a:gd name="T5" fmla="*/ 293 h 302"/>
                  <a:gd name="T6" fmla="*/ 43 w 77"/>
                  <a:gd name="T7" fmla="*/ 0 h 302"/>
                  <a:gd name="T8" fmla="*/ 0 w 77"/>
                  <a:gd name="T9" fmla="*/ 1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2">
                    <a:moveTo>
                      <a:pt x="0" y="14"/>
                    </a:moveTo>
                    <a:lnTo>
                      <a:pt x="38" y="302"/>
                    </a:lnTo>
                    <a:lnTo>
                      <a:pt x="77" y="293"/>
                    </a:lnTo>
                    <a:lnTo>
                      <a:pt x="4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99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5" name="Freeform 183"/>
              <p:cNvSpPr>
                <a:spLocks/>
              </p:cNvSpPr>
              <p:nvPr/>
            </p:nvSpPr>
            <p:spPr bwMode="auto">
              <a:xfrm rot="680762">
                <a:off x="3073" y="1630"/>
                <a:ext cx="75" cy="302"/>
              </a:xfrm>
              <a:custGeom>
                <a:avLst/>
                <a:gdLst>
                  <a:gd name="T0" fmla="*/ 0 w 77"/>
                  <a:gd name="T1" fmla="*/ 14 h 302"/>
                  <a:gd name="T2" fmla="*/ 38 w 77"/>
                  <a:gd name="T3" fmla="*/ 302 h 302"/>
                  <a:gd name="T4" fmla="*/ 77 w 77"/>
                  <a:gd name="T5" fmla="*/ 293 h 302"/>
                  <a:gd name="T6" fmla="*/ 43 w 77"/>
                  <a:gd name="T7" fmla="*/ 0 h 302"/>
                  <a:gd name="T8" fmla="*/ 0 w 77"/>
                  <a:gd name="T9" fmla="*/ 1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2">
                    <a:moveTo>
                      <a:pt x="0" y="14"/>
                    </a:moveTo>
                    <a:lnTo>
                      <a:pt x="38" y="302"/>
                    </a:lnTo>
                    <a:lnTo>
                      <a:pt x="77" y="293"/>
                    </a:lnTo>
                    <a:lnTo>
                      <a:pt x="4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99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36" name="Rectangle 184"/>
              <p:cNvSpPr>
                <a:spLocks noChangeArrowheads="1"/>
              </p:cNvSpPr>
              <p:nvPr/>
            </p:nvSpPr>
            <p:spPr bwMode="auto">
              <a:xfrm>
                <a:off x="3185" y="1686"/>
                <a:ext cx="82" cy="27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937" name="Rectangle 185"/>
              <p:cNvSpPr>
                <a:spLocks noChangeArrowheads="1"/>
              </p:cNvSpPr>
              <p:nvPr/>
            </p:nvSpPr>
            <p:spPr bwMode="auto">
              <a:xfrm>
                <a:off x="3194" y="1812"/>
                <a:ext cx="62" cy="27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938" name="Freeform 186"/>
              <p:cNvSpPr>
                <a:spLocks/>
              </p:cNvSpPr>
              <p:nvPr/>
            </p:nvSpPr>
            <p:spPr bwMode="auto">
              <a:xfrm>
                <a:off x="2967" y="2325"/>
                <a:ext cx="237" cy="453"/>
              </a:xfrm>
              <a:custGeom>
                <a:avLst/>
                <a:gdLst>
                  <a:gd name="T0" fmla="*/ 237 w 237"/>
                  <a:gd name="T1" fmla="*/ 0 h 453"/>
                  <a:gd name="T2" fmla="*/ 189 w 237"/>
                  <a:gd name="T3" fmla="*/ 225 h 453"/>
                  <a:gd name="T4" fmla="*/ 0 w 237"/>
                  <a:gd name="T5" fmla="*/ 315 h 453"/>
                  <a:gd name="T6" fmla="*/ 24 w 237"/>
                  <a:gd name="T7" fmla="*/ 321 h 453"/>
                  <a:gd name="T8" fmla="*/ 108 w 237"/>
                  <a:gd name="T9" fmla="*/ 282 h 453"/>
                  <a:gd name="T10" fmla="*/ 102 w 237"/>
                  <a:gd name="T11" fmla="*/ 393 h 453"/>
                  <a:gd name="T12" fmla="*/ 54 w 237"/>
                  <a:gd name="T13" fmla="*/ 399 h 453"/>
                  <a:gd name="T14" fmla="*/ 60 w 237"/>
                  <a:gd name="T15" fmla="*/ 321 h 453"/>
                  <a:gd name="T16" fmla="*/ 12 w 237"/>
                  <a:gd name="T17" fmla="*/ 333 h 453"/>
                  <a:gd name="T18" fmla="*/ 9 w 237"/>
                  <a:gd name="T19" fmla="*/ 354 h 453"/>
                  <a:gd name="T20" fmla="*/ 144 w 237"/>
                  <a:gd name="T21" fmla="*/ 312 h 453"/>
                  <a:gd name="T22" fmla="*/ 159 w 237"/>
                  <a:gd name="T23" fmla="*/ 279 h 453"/>
                  <a:gd name="T24" fmla="*/ 207 w 237"/>
                  <a:gd name="T25" fmla="*/ 258 h 453"/>
                  <a:gd name="T26" fmla="*/ 189 w 237"/>
                  <a:gd name="T27" fmla="*/ 339 h 453"/>
                  <a:gd name="T28" fmla="*/ 141 w 237"/>
                  <a:gd name="T29" fmla="*/ 360 h 453"/>
                  <a:gd name="T30" fmla="*/ 144 w 237"/>
                  <a:gd name="T31" fmla="*/ 393 h 453"/>
                  <a:gd name="T32" fmla="*/ 102 w 237"/>
                  <a:gd name="T33" fmla="*/ 426 h 453"/>
                  <a:gd name="T34" fmla="*/ 24 w 237"/>
                  <a:gd name="T35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7" h="453">
                    <a:moveTo>
                      <a:pt x="237" y="0"/>
                    </a:moveTo>
                    <a:lnTo>
                      <a:pt x="189" y="225"/>
                    </a:lnTo>
                    <a:lnTo>
                      <a:pt x="0" y="315"/>
                    </a:lnTo>
                    <a:lnTo>
                      <a:pt x="24" y="321"/>
                    </a:lnTo>
                    <a:lnTo>
                      <a:pt x="108" y="282"/>
                    </a:lnTo>
                    <a:lnTo>
                      <a:pt x="102" y="393"/>
                    </a:lnTo>
                    <a:lnTo>
                      <a:pt x="54" y="399"/>
                    </a:lnTo>
                    <a:lnTo>
                      <a:pt x="60" y="321"/>
                    </a:lnTo>
                    <a:lnTo>
                      <a:pt x="12" y="333"/>
                    </a:lnTo>
                    <a:lnTo>
                      <a:pt x="9" y="354"/>
                    </a:lnTo>
                    <a:lnTo>
                      <a:pt x="144" y="312"/>
                    </a:lnTo>
                    <a:lnTo>
                      <a:pt x="159" y="279"/>
                    </a:lnTo>
                    <a:lnTo>
                      <a:pt x="207" y="258"/>
                    </a:lnTo>
                    <a:lnTo>
                      <a:pt x="189" y="339"/>
                    </a:lnTo>
                    <a:lnTo>
                      <a:pt x="141" y="360"/>
                    </a:lnTo>
                    <a:lnTo>
                      <a:pt x="144" y="393"/>
                    </a:lnTo>
                    <a:lnTo>
                      <a:pt x="102" y="426"/>
                    </a:lnTo>
                    <a:lnTo>
                      <a:pt x="24" y="453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8939" name="Group 187"/>
            <p:cNvGrpSpPr>
              <a:grpSpLocks/>
            </p:cNvGrpSpPr>
            <p:nvPr/>
          </p:nvGrpSpPr>
          <p:grpSpPr bwMode="auto">
            <a:xfrm rot="-243608">
              <a:off x="2664" y="3121"/>
              <a:ext cx="238" cy="386"/>
              <a:chOff x="2228" y="1625"/>
              <a:chExt cx="979" cy="1463"/>
            </a:xfrm>
          </p:grpSpPr>
          <p:sp>
            <p:nvSpPr>
              <p:cNvPr id="458940" name="Line 188"/>
              <p:cNvSpPr>
                <a:spLocks noChangeShapeType="1"/>
              </p:cNvSpPr>
              <p:nvPr/>
            </p:nvSpPr>
            <p:spPr bwMode="auto">
              <a:xfrm>
                <a:off x="2904" y="1974"/>
                <a:ext cx="258" cy="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1" name="Line 189"/>
              <p:cNvSpPr>
                <a:spLocks noChangeShapeType="1"/>
              </p:cNvSpPr>
              <p:nvPr/>
            </p:nvSpPr>
            <p:spPr bwMode="auto">
              <a:xfrm flipH="1">
                <a:off x="2952" y="1980"/>
                <a:ext cx="72" cy="46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2" name="Freeform 190"/>
              <p:cNvSpPr>
                <a:spLocks/>
              </p:cNvSpPr>
              <p:nvPr/>
            </p:nvSpPr>
            <p:spPr bwMode="auto">
              <a:xfrm>
                <a:off x="2418" y="2436"/>
                <a:ext cx="456" cy="444"/>
              </a:xfrm>
              <a:custGeom>
                <a:avLst/>
                <a:gdLst>
                  <a:gd name="T0" fmla="*/ 456 w 456"/>
                  <a:gd name="T1" fmla="*/ 0 h 444"/>
                  <a:gd name="T2" fmla="*/ 186 w 456"/>
                  <a:gd name="T3" fmla="*/ 6 h 444"/>
                  <a:gd name="T4" fmla="*/ 0 w 456"/>
                  <a:gd name="T5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444">
                    <a:moveTo>
                      <a:pt x="456" y="0"/>
                    </a:moveTo>
                    <a:lnTo>
                      <a:pt x="186" y="6"/>
                    </a:lnTo>
                    <a:lnTo>
                      <a:pt x="0" y="444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3" name="Freeform 191"/>
              <p:cNvSpPr>
                <a:spLocks/>
              </p:cNvSpPr>
              <p:nvPr/>
            </p:nvSpPr>
            <p:spPr bwMode="auto">
              <a:xfrm>
                <a:off x="2712" y="2460"/>
                <a:ext cx="366" cy="540"/>
              </a:xfrm>
              <a:custGeom>
                <a:avLst/>
                <a:gdLst>
                  <a:gd name="T0" fmla="*/ 366 w 366"/>
                  <a:gd name="T1" fmla="*/ 0 h 540"/>
                  <a:gd name="T2" fmla="*/ 114 w 366"/>
                  <a:gd name="T3" fmla="*/ 48 h 540"/>
                  <a:gd name="T4" fmla="*/ 0 w 366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6" h="540">
                    <a:moveTo>
                      <a:pt x="366" y="0"/>
                    </a:moveTo>
                    <a:lnTo>
                      <a:pt x="114" y="48"/>
                    </a:lnTo>
                    <a:lnTo>
                      <a:pt x="0" y="54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4" name="Freeform 192"/>
              <p:cNvSpPr>
                <a:spLocks/>
              </p:cNvSpPr>
              <p:nvPr/>
            </p:nvSpPr>
            <p:spPr bwMode="auto">
              <a:xfrm>
                <a:off x="2838" y="1986"/>
                <a:ext cx="306" cy="444"/>
              </a:xfrm>
              <a:custGeom>
                <a:avLst/>
                <a:gdLst>
                  <a:gd name="T0" fmla="*/ 306 w 306"/>
                  <a:gd name="T1" fmla="*/ 0 h 444"/>
                  <a:gd name="T2" fmla="*/ 240 w 306"/>
                  <a:gd name="T3" fmla="*/ 270 h 444"/>
                  <a:gd name="T4" fmla="*/ 0 w 306"/>
                  <a:gd name="T5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6" h="444">
                    <a:moveTo>
                      <a:pt x="306" y="0"/>
                    </a:moveTo>
                    <a:lnTo>
                      <a:pt x="240" y="270"/>
                    </a:lnTo>
                    <a:lnTo>
                      <a:pt x="0" y="444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5" name="Freeform 193"/>
              <p:cNvSpPr>
                <a:spLocks/>
              </p:cNvSpPr>
              <p:nvPr/>
            </p:nvSpPr>
            <p:spPr bwMode="auto">
              <a:xfrm>
                <a:off x="2382" y="1908"/>
                <a:ext cx="825" cy="1038"/>
              </a:xfrm>
              <a:custGeom>
                <a:avLst/>
                <a:gdLst>
                  <a:gd name="T0" fmla="*/ 522 w 825"/>
                  <a:gd name="T1" fmla="*/ 36 h 1038"/>
                  <a:gd name="T2" fmla="*/ 360 w 825"/>
                  <a:gd name="T3" fmla="*/ 270 h 1038"/>
                  <a:gd name="T4" fmla="*/ 102 w 825"/>
                  <a:gd name="T5" fmla="*/ 324 h 1038"/>
                  <a:gd name="T6" fmla="*/ 126 w 825"/>
                  <a:gd name="T7" fmla="*/ 408 h 1038"/>
                  <a:gd name="T8" fmla="*/ 408 w 825"/>
                  <a:gd name="T9" fmla="*/ 360 h 1038"/>
                  <a:gd name="T10" fmla="*/ 540 w 825"/>
                  <a:gd name="T11" fmla="*/ 186 h 1038"/>
                  <a:gd name="T12" fmla="*/ 504 w 825"/>
                  <a:gd name="T13" fmla="*/ 234 h 1038"/>
                  <a:gd name="T14" fmla="*/ 489 w 825"/>
                  <a:gd name="T15" fmla="*/ 360 h 1038"/>
                  <a:gd name="T16" fmla="*/ 420 w 825"/>
                  <a:gd name="T17" fmla="*/ 462 h 1038"/>
                  <a:gd name="T18" fmla="*/ 144 w 825"/>
                  <a:gd name="T19" fmla="*/ 498 h 1038"/>
                  <a:gd name="T20" fmla="*/ 0 w 825"/>
                  <a:gd name="T21" fmla="*/ 888 h 1038"/>
                  <a:gd name="T22" fmla="*/ 126 w 825"/>
                  <a:gd name="T23" fmla="*/ 912 h 1038"/>
                  <a:gd name="T24" fmla="*/ 252 w 825"/>
                  <a:gd name="T25" fmla="*/ 606 h 1038"/>
                  <a:gd name="T26" fmla="*/ 360 w 825"/>
                  <a:gd name="T27" fmla="*/ 588 h 1038"/>
                  <a:gd name="T28" fmla="*/ 324 w 825"/>
                  <a:gd name="T29" fmla="*/ 1014 h 1038"/>
                  <a:gd name="T30" fmla="*/ 444 w 825"/>
                  <a:gd name="T31" fmla="*/ 1038 h 1038"/>
                  <a:gd name="T32" fmla="*/ 492 w 825"/>
                  <a:gd name="T33" fmla="*/ 636 h 1038"/>
                  <a:gd name="T34" fmla="*/ 714 w 825"/>
                  <a:gd name="T35" fmla="*/ 540 h 1038"/>
                  <a:gd name="T36" fmla="*/ 756 w 825"/>
                  <a:gd name="T37" fmla="*/ 396 h 1038"/>
                  <a:gd name="T38" fmla="*/ 798 w 825"/>
                  <a:gd name="T39" fmla="*/ 180 h 1038"/>
                  <a:gd name="T40" fmla="*/ 801 w 825"/>
                  <a:gd name="T41" fmla="*/ 24 h 1038"/>
                  <a:gd name="T42" fmla="*/ 522 w 825"/>
                  <a:gd name="T43" fmla="*/ 3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5" h="1038">
                    <a:moveTo>
                      <a:pt x="522" y="36"/>
                    </a:moveTo>
                    <a:cubicBezTo>
                      <a:pt x="468" y="112"/>
                      <a:pt x="430" y="222"/>
                      <a:pt x="360" y="270"/>
                    </a:cubicBezTo>
                    <a:cubicBezTo>
                      <a:pt x="298" y="288"/>
                      <a:pt x="231" y="297"/>
                      <a:pt x="102" y="324"/>
                    </a:cubicBezTo>
                    <a:cubicBezTo>
                      <a:pt x="116" y="330"/>
                      <a:pt x="114" y="362"/>
                      <a:pt x="126" y="408"/>
                    </a:cubicBezTo>
                    <a:cubicBezTo>
                      <a:pt x="267" y="380"/>
                      <a:pt x="408" y="360"/>
                      <a:pt x="408" y="360"/>
                    </a:cubicBezTo>
                    <a:lnTo>
                      <a:pt x="540" y="186"/>
                    </a:lnTo>
                    <a:cubicBezTo>
                      <a:pt x="556" y="165"/>
                      <a:pt x="512" y="205"/>
                      <a:pt x="504" y="234"/>
                    </a:cubicBezTo>
                    <a:cubicBezTo>
                      <a:pt x="496" y="263"/>
                      <a:pt x="503" y="322"/>
                      <a:pt x="489" y="360"/>
                    </a:cubicBezTo>
                    <a:cubicBezTo>
                      <a:pt x="475" y="398"/>
                      <a:pt x="477" y="439"/>
                      <a:pt x="420" y="462"/>
                    </a:cubicBezTo>
                    <a:cubicBezTo>
                      <a:pt x="342" y="486"/>
                      <a:pt x="264" y="468"/>
                      <a:pt x="144" y="498"/>
                    </a:cubicBezTo>
                    <a:cubicBezTo>
                      <a:pt x="90" y="630"/>
                      <a:pt x="48" y="702"/>
                      <a:pt x="0" y="888"/>
                    </a:cubicBezTo>
                    <a:cubicBezTo>
                      <a:pt x="63" y="900"/>
                      <a:pt x="126" y="912"/>
                      <a:pt x="126" y="912"/>
                    </a:cubicBezTo>
                    <a:cubicBezTo>
                      <a:pt x="192" y="732"/>
                      <a:pt x="213" y="660"/>
                      <a:pt x="252" y="606"/>
                    </a:cubicBezTo>
                    <a:lnTo>
                      <a:pt x="360" y="588"/>
                    </a:lnTo>
                    <a:lnTo>
                      <a:pt x="324" y="1014"/>
                    </a:lnTo>
                    <a:lnTo>
                      <a:pt x="444" y="1038"/>
                    </a:lnTo>
                    <a:cubicBezTo>
                      <a:pt x="472" y="975"/>
                      <a:pt x="447" y="719"/>
                      <a:pt x="492" y="636"/>
                    </a:cubicBezTo>
                    <a:cubicBezTo>
                      <a:pt x="606" y="594"/>
                      <a:pt x="672" y="558"/>
                      <a:pt x="714" y="540"/>
                    </a:cubicBezTo>
                    <a:cubicBezTo>
                      <a:pt x="757" y="500"/>
                      <a:pt x="742" y="456"/>
                      <a:pt x="756" y="396"/>
                    </a:cubicBezTo>
                    <a:cubicBezTo>
                      <a:pt x="770" y="336"/>
                      <a:pt x="790" y="242"/>
                      <a:pt x="798" y="180"/>
                    </a:cubicBezTo>
                    <a:cubicBezTo>
                      <a:pt x="806" y="118"/>
                      <a:pt x="825" y="114"/>
                      <a:pt x="801" y="24"/>
                    </a:cubicBezTo>
                    <a:cubicBezTo>
                      <a:pt x="755" y="0"/>
                      <a:pt x="573" y="21"/>
                      <a:pt x="522" y="36"/>
                    </a:cubicBezTo>
                    <a:close/>
                  </a:path>
                </a:pathLst>
              </a:custGeom>
              <a:solidFill>
                <a:srgbClr val="33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6" name="Oval 194"/>
              <p:cNvSpPr>
                <a:spLocks noChangeArrowheads="1"/>
              </p:cNvSpPr>
              <p:nvPr/>
            </p:nvSpPr>
            <p:spPr bwMode="auto">
              <a:xfrm>
                <a:off x="3088" y="2052"/>
                <a:ext cx="56" cy="108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947" name="Freeform 195"/>
              <p:cNvSpPr>
                <a:spLocks/>
              </p:cNvSpPr>
              <p:nvPr/>
            </p:nvSpPr>
            <p:spPr bwMode="auto">
              <a:xfrm rot="-263923">
                <a:off x="2424" y="2215"/>
                <a:ext cx="212" cy="104"/>
              </a:xfrm>
              <a:custGeom>
                <a:avLst/>
                <a:gdLst>
                  <a:gd name="T0" fmla="*/ 188 w 212"/>
                  <a:gd name="T1" fmla="*/ 0 h 104"/>
                  <a:gd name="T2" fmla="*/ 36 w 212"/>
                  <a:gd name="T3" fmla="*/ 20 h 104"/>
                  <a:gd name="T4" fmla="*/ 64 w 212"/>
                  <a:gd name="T5" fmla="*/ 40 h 104"/>
                  <a:gd name="T6" fmla="*/ 8 w 212"/>
                  <a:gd name="T7" fmla="*/ 52 h 104"/>
                  <a:gd name="T8" fmla="*/ 0 w 212"/>
                  <a:gd name="T9" fmla="*/ 84 h 104"/>
                  <a:gd name="T10" fmla="*/ 50 w 212"/>
                  <a:gd name="T11" fmla="*/ 104 h 104"/>
                  <a:gd name="T12" fmla="*/ 212 w 212"/>
                  <a:gd name="T13" fmla="*/ 92 h 104"/>
                  <a:gd name="T14" fmla="*/ 188 w 212"/>
                  <a:gd name="T1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04">
                    <a:moveTo>
                      <a:pt x="188" y="0"/>
                    </a:moveTo>
                    <a:lnTo>
                      <a:pt x="36" y="20"/>
                    </a:lnTo>
                    <a:lnTo>
                      <a:pt x="64" y="40"/>
                    </a:lnTo>
                    <a:lnTo>
                      <a:pt x="8" y="52"/>
                    </a:lnTo>
                    <a:lnTo>
                      <a:pt x="0" y="84"/>
                    </a:lnTo>
                    <a:lnTo>
                      <a:pt x="50" y="104"/>
                    </a:lnTo>
                    <a:lnTo>
                      <a:pt x="212" y="9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8" name="Freeform 196"/>
              <p:cNvSpPr>
                <a:spLocks/>
              </p:cNvSpPr>
              <p:nvPr/>
            </p:nvSpPr>
            <p:spPr bwMode="auto">
              <a:xfrm>
                <a:off x="2228" y="2796"/>
                <a:ext cx="256" cy="160"/>
              </a:xfrm>
              <a:custGeom>
                <a:avLst/>
                <a:gdLst>
                  <a:gd name="T0" fmla="*/ 160 w 256"/>
                  <a:gd name="T1" fmla="*/ 0 h 160"/>
                  <a:gd name="T2" fmla="*/ 124 w 256"/>
                  <a:gd name="T3" fmla="*/ 56 h 160"/>
                  <a:gd name="T4" fmla="*/ 28 w 256"/>
                  <a:gd name="T5" fmla="*/ 68 h 160"/>
                  <a:gd name="T6" fmla="*/ 0 w 256"/>
                  <a:gd name="T7" fmla="*/ 100 h 160"/>
                  <a:gd name="T8" fmla="*/ 0 w 256"/>
                  <a:gd name="T9" fmla="*/ 124 h 160"/>
                  <a:gd name="T10" fmla="*/ 192 w 256"/>
                  <a:gd name="T11" fmla="*/ 160 h 160"/>
                  <a:gd name="T12" fmla="*/ 236 w 256"/>
                  <a:gd name="T13" fmla="*/ 140 h 160"/>
                  <a:gd name="T14" fmla="*/ 256 w 256"/>
                  <a:gd name="T15" fmla="*/ 16 h 160"/>
                  <a:gd name="T16" fmla="*/ 160 w 25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60">
                    <a:moveTo>
                      <a:pt x="160" y="0"/>
                    </a:moveTo>
                    <a:lnTo>
                      <a:pt x="124" y="56"/>
                    </a:lnTo>
                    <a:lnTo>
                      <a:pt x="28" y="68"/>
                    </a:lnTo>
                    <a:lnTo>
                      <a:pt x="0" y="100"/>
                    </a:lnTo>
                    <a:lnTo>
                      <a:pt x="0" y="124"/>
                    </a:lnTo>
                    <a:lnTo>
                      <a:pt x="192" y="160"/>
                    </a:lnTo>
                    <a:lnTo>
                      <a:pt x="236" y="140"/>
                    </a:lnTo>
                    <a:lnTo>
                      <a:pt x="256" y="1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49" name="Freeform 197"/>
              <p:cNvSpPr>
                <a:spLocks/>
              </p:cNvSpPr>
              <p:nvPr/>
            </p:nvSpPr>
            <p:spPr bwMode="auto">
              <a:xfrm>
                <a:off x="2600" y="2928"/>
                <a:ext cx="204" cy="160"/>
              </a:xfrm>
              <a:custGeom>
                <a:avLst/>
                <a:gdLst>
                  <a:gd name="T0" fmla="*/ 120 w 204"/>
                  <a:gd name="T1" fmla="*/ 0 h 160"/>
                  <a:gd name="T2" fmla="*/ 93 w 204"/>
                  <a:gd name="T3" fmla="*/ 56 h 160"/>
                  <a:gd name="T4" fmla="*/ 21 w 204"/>
                  <a:gd name="T5" fmla="*/ 68 h 160"/>
                  <a:gd name="T6" fmla="*/ 0 w 204"/>
                  <a:gd name="T7" fmla="*/ 100 h 160"/>
                  <a:gd name="T8" fmla="*/ 0 w 204"/>
                  <a:gd name="T9" fmla="*/ 124 h 160"/>
                  <a:gd name="T10" fmla="*/ 144 w 204"/>
                  <a:gd name="T11" fmla="*/ 160 h 160"/>
                  <a:gd name="T12" fmla="*/ 184 w 204"/>
                  <a:gd name="T13" fmla="*/ 140 h 160"/>
                  <a:gd name="T14" fmla="*/ 204 w 204"/>
                  <a:gd name="T15" fmla="*/ 16 h 160"/>
                  <a:gd name="T16" fmla="*/ 120 w 204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60">
                    <a:moveTo>
                      <a:pt x="120" y="0"/>
                    </a:moveTo>
                    <a:lnTo>
                      <a:pt x="93" y="56"/>
                    </a:lnTo>
                    <a:lnTo>
                      <a:pt x="21" y="68"/>
                    </a:lnTo>
                    <a:lnTo>
                      <a:pt x="0" y="100"/>
                    </a:lnTo>
                    <a:lnTo>
                      <a:pt x="0" y="124"/>
                    </a:lnTo>
                    <a:lnTo>
                      <a:pt x="144" y="160"/>
                    </a:lnTo>
                    <a:lnTo>
                      <a:pt x="184" y="140"/>
                    </a:lnTo>
                    <a:lnTo>
                      <a:pt x="204" y="16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0" name="Freeform 198"/>
              <p:cNvSpPr>
                <a:spLocks/>
              </p:cNvSpPr>
              <p:nvPr/>
            </p:nvSpPr>
            <p:spPr bwMode="auto">
              <a:xfrm>
                <a:off x="2868" y="1864"/>
                <a:ext cx="324" cy="465"/>
              </a:xfrm>
              <a:custGeom>
                <a:avLst/>
                <a:gdLst>
                  <a:gd name="T0" fmla="*/ 21 w 324"/>
                  <a:gd name="T1" fmla="*/ 77 h 465"/>
                  <a:gd name="T2" fmla="*/ 84 w 324"/>
                  <a:gd name="T3" fmla="*/ 20 h 465"/>
                  <a:gd name="T4" fmla="*/ 99 w 324"/>
                  <a:gd name="T5" fmla="*/ 32 h 465"/>
                  <a:gd name="T6" fmla="*/ 216 w 324"/>
                  <a:gd name="T7" fmla="*/ 0 h 465"/>
                  <a:gd name="T8" fmla="*/ 324 w 324"/>
                  <a:gd name="T9" fmla="*/ 48 h 465"/>
                  <a:gd name="T10" fmla="*/ 264 w 324"/>
                  <a:gd name="T11" fmla="*/ 71 h 465"/>
                  <a:gd name="T12" fmla="*/ 201 w 324"/>
                  <a:gd name="T13" fmla="*/ 158 h 465"/>
                  <a:gd name="T14" fmla="*/ 282 w 324"/>
                  <a:gd name="T15" fmla="*/ 425 h 465"/>
                  <a:gd name="T16" fmla="*/ 81 w 324"/>
                  <a:gd name="T17" fmla="*/ 434 h 465"/>
                  <a:gd name="T18" fmla="*/ 3 w 324"/>
                  <a:gd name="T19" fmla="*/ 401 h 465"/>
                  <a:gd name="T20" fmla="*/ 0 w 324"/>
                  <a:gd name="T21" fmla="*/ 98 h 465"/>
                  <a:gd name="T22" fmla="*/ 21 w 324"/>
                  <a:gd name="T23" fmla="*/ 7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465">
                    <a:moveTo>
                      <a:pt x="21" y="77"/>
                    </a:moveTo>
                    <a:lnTo>
                      <a:pt x="84" y="20"/>
                    </a:lnTo>
                    <a:lnTo>
                      <a:pt x="99" y="32"/>
                    </a:lnTo>
                    <a:lnTo>
                      <a:pt x="216" y="0"/>
                    </a:lnTo>
                    <a:lnTo>
                      <a:pt x="324" y="48"/>
                    </a:lnTo>
                    <a:lnTo>
                      <a:pt x="264" y="71"/>
                    </a:lnTo>
                    <a:lnTo>
                      <a:pt x="201" y="158"/>
                    </a:lnTo>
                    <a:lnTo>
                      <a:pt x="282" y="425"/>
                    </a:lnTo>
                    <a:cubicBezTo>
                      <a:pt x="262" y="465"/>
                      <a:pt x="127" y="438"/>
                      <a:pt x="81" y="434"/>
                    </a:cubicBezTo>
                    <a:lnTo>
                      <a:pt x="3" y="401"/>
                    </a:lnTo>
                    <a:lnTo>
                      <a:pt x="0" y="98"/>
                    </a:lnTo>
                    <a:lnTo>
                      <a:pt x="21" y="77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1" name="Freeform 199"/>
              <p:cNvSpPr>
                <a:spLocks/>
              </p:cNvSpPr>
              <p:nvPr/>
            </p:nvSpPr>
            <p:spPr bwMode="auto">
              <a:xfrm>
                <a:off x="2862" y="1884"/>
                <a:ext cx="138" cy="393"/>
              </a:xfrm>
              <a:custGeom>
                <a:avLst/>
                <a:gdLst>
                  <a:gd name="T0" fmla="*/ 90 w 138"/>
                  <a:gd name="T1" fmla="*/ 0 h 393"/>
                  <a:gd name="T2" fmla="*/ 0 w 138"/>
                  <a:gd name="T3" fmla="*/ 102 h 393"/>
                  <a:gd name="T4" fmla="*/ 18 w 138"/>
                  <a:gd name="T5" fmla="*/ 393 h 393"/>
                  <a:gd name="T6" fmla="*/ 69 w 138"/>
                  <a:gd name="T7" fmla="*/ 378 h 393"/>
                  <a:gd name="T8" fmla="*/ 81 w 138"/>
                  <a:gd name="T9" fmla="*/ 267 h 393"/>
                  <a:gd name="T10" fmla="*/ 81 w 138"/>
                  <a:gd name="T11" fmla="*/ 117 h 393"/>
                  <a:gd name="T12" fmla="*/ 138 w 138"/>
                  <a:gd name="T13" fmla="*/ 3 h 393"/>
                  <a:gd name="T14" fmla="*/ 90 w 138"/>
                  <a:gd name="T1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393">
                    <a:moveTo>
                      <a:pt x="90" y="0"/>
                    </a:moveTo>
                    <a:lnTo>
                      <a:pt x="0" y="102"/>
                    </a:lnTo>
                    <a:lnTo>
                      <a:pt x="18" y="393"/>
                    </a:lnTo>
                    <a:lnTo>
                      <a:pt x="69" y="378"/>
                    </a:lnTo>
                    <a:lnTo>
                      <a:pt x="81" y="267"/>
                    </a:lnTo>
                    <a:lnTo>
                      <a:pt x="81" y="117"/>
                    </a:lnTo>
                    <a:lnTo>
                      <a:pt x="138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2" name="Freeform 200"/>
              <p:cNvSpPr>
                <a:spLocks/>
              </p:cNvSpPr>
              <p:nvPr/>
            </p:nvSpPr>
            <p:spPr bwMode="auto">
              <a:xfrm>
                <a:off x="2782" y="1998"/>
                <a:ext cx="404" cy="428"/>
              </a:xfrm>
              <a:custGeom>
                <a:avLst/>
                <a:gdLst>
                  <a:gd name="T0" fmla="*/ 294 w 404"/>
                  <a:gd name="T1" fmla="*/ 34 h 428"/>
                  <a:gd name="T2" fmla="*/ 293 w 404"/>
                  <a:gd name="T3" fmla="*/ 207 h 428"/>
                  <a:gd name="T4" fmla="*/ 0 w 404"/>
                  <a:gd name="T5" fmla="*/ 364 h 428"/>
                  <a:gd name="T6" fmla="*/ 36 w 404"/>
                  <a:gd name="T7" fmla="*/ 428 h 428"/>
                  <a:gd name="T8" fmla="*/ 386 w 404"/>
                  <a:gd name="T9" fmla="*/ 249 h 428"/>
                  <a:gd name="T10" fmla="*/ 404 w 404"/>
                  <a:gd name="T11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428">
                    <a:moveTo>
                      <a:pt x="294" y="34"/>
                    </a:moveTo>
                    <a:lnTo>
                      <a:pt x="293" y="207"/>
                    </a:lnTo>
                    <a:cubicBezTo>
                      <a:pt x="244" y="262"/>
                      <a:pt x="43" y="327"/>
                      <a:pt x="0" y="364"/>
                    </a:cubicBezTo>
                    <a:cubicBezTo>
                      <a:pt x="50" y="384"/>
                      <a:pt x="28" y="376"/>
                      <a:pt x="36" y="428"/>
                    </a:cubicBezTo>
                    <a:cubicBezTo>
                      <a:pt x="186" y="364"/>
                      <a:pt x="327" y="321"/>
                      <a:pt x="386" y="249"/>
                    </a:cubicBezTo>
                    <a:lnTo>
                      <a:pt x="404" y="0"/>
                    </a:lnTo>
                  </a:path>
                </a:pathLst>
              </a:custGeom>
              <a:solidFill>
                <a:srgbClr val="33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3" name="Freeform 201"/>
              <p:cNvSpPr>
                <a:spLocks/>
              </p:cNvSpPr>
              <p:nvPr/>
            </p:nvSpPr>
            <p:spPr bwMode="auto">
              <a:xfrm>
                <a:off x="2743" y="2297"/>
                <a:ext cx="222" cy="150"/>
              </a:xfrm>
              <a:custGeom>
                <a:avLst/>
                <a:gdLst>
                  <a:gd name="T0" fmla="*/ 222 w 222"/>
                  <a:gd name="T1" fmla="*/ 76 h 150"/>
                  <a:gd name="T2" fmla="*/ 39 w 222"/>
                  <a:gd name="T3" fmla="*/ 150 h 150"/>
                  <a:gd name="T4" fmla="*/ 4 w 222"/>
                  <a:gd name="T5" fmla="*/ 148 h 150"/>
                  <a:gd name="T6" fmla="*/ 0 w 222"/>
                  <a:gd name="T7" fmla="*/ 117 h 150"/>
                  <a:gd name="T8" fmla="*/ 10 w 222"/>
                  <a:gd name="T9" fmla="*/ 100 h 150"/>
                  <a:gd name="T10" fmla="*/ 40 w 222"/>
                  <a:gd name="T11" fmla="*/ 70 h 150"/>
                  <a:gd name="T12" fmla="*/ 3 w 222"/>
                  <a:gd name="T13" fmla="*/ 65 h 150"/>
                  <a:gd name="T14" fmla="*/ 162 w 222"/>
                  <a:gd name="T15" fmla="*/ 0 h 150"/>
                  <a:gd name="T16" fmla="*/ 222 w 222"/>
                  <a:gd name="T17" fmla="*/ 7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50">
                    <a:moveTo>
                      <a:pt x="222" y="76"/>
                    </a:moveTo>
                    <a:lnTo>
                      <a:pt x="39" y="150"/>
                    </a:lnTo>
                    <a:lnTo>
                      <a:pt x="4" y="148"/>
                    </a:lnTo>
                    <a:lnTo>
                      <a:pt x="0" y="117"/>
                    </a:lnTo>
                    <a:lnTo>
                      <a:pt x="10" y="100"/>
                    </a:lnTo>
                    <a:lnTo>
                      <a:pt x="40" y="70"/>
                    </a:lnTo>
                    <a:lnTo>
                      <a:pt x="3" y="65"/>
                    </a:lnTo>
                    <a:lnTo>
                      <a:pt x="162" y="0"/>
                    </a:lnTo>
                    <a:lnTo>
                      <a:pt x="222" y="76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4" name="Freeform 202"/>
              <p:cNvSpPr>
                <a:spLocks/>
              </p:cNvSpPr>
              <p:nvPr/>
            </p:nvSpPr>
            <p:spPr bwMode="auto">
              <a:xfrm>
                <a:off x="2904" y="1718"/>
                <a:ext cx="190" cy="108"/>
              </a:xfrm>
              <a:custGeom>
                <a:avLst/>
                <a:gdLst>
                  <a:gd name="T0" fmla="*/ 20 w 190"/>
                  <a:gd name="T1" fmla="*/ 24 h 108"/>
                  <a:gd name="T2" fmla="*/ 36 w 190"/>
                  <a:gd name="T3" fmla="*/ 96 h 108"/>
                  <a:gd name="T4" fmla="*/ 92 w 190"/>
                  <a:gd name="T5" fmla="*/ 94 h 108"/>
                  <a:gd name="T6" fmla="*/ 144 w 190"/>
                  <a:gd name="T7" fmla="*/ 98 h 108"/>
                  <a:gd name="T8" fmla="*/ 188 w 190"/>
                  <a:gd name="T9" fmla="*/ 76 h 108"/>
                  <a:gd name="T10" fmla="*/ 156 w 190"/>
                  <a:gd name="T11" fmla="*/ 10 h 108"/>
                  <a:gd name="T12" fmla="*/ 20 w 190"/>
                  <a:gd name="T13" fmla="*/ 2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08">
                    <a:moveTo>
                      <a:pt x="20" y="24"/>
                    </a:moveTo>
                    <a:cubicBezTo>
                      <a:pt x="0" y="38"/>
                      <a:pt x="24" y="84"/>
                      <a:pt x="36" y="96"/>
                    </a:cubicBezTo>
                    <a:cubicBezTo>
                      <a:pt x="48" y="108"/>
                      <a:pt x="74" y="94"/>
                      <a:pt x="92" y="94"/>
                    </a:cubicBezTo>
                    <a:cubicBezTo>
                      <a:pt x="110" y="94"/>
                      <a:pt x="128" y="101"/>
                      <a:pt x="144" y="98"/>
                    </a:cubicBezTo>
                    <a:cubicBezTo>
                      <a:pt x="160" y="95"/>
                      <a:pt x="186" y="91"/>
                      <a:pt x="188" y="76"/>
                    </a:cubicBezTo>
                    <a:cubicBezTo>
                      <a:pt x="190" y="61"/>
                      <a:pt x="184" y="20"/>
                      <a:pt x="156" y="10"/>
                    </a:cubicBezTo>
                    <a:cubicBezTo>
                      <a:pt x="128" y="0"/>
                      <a:pt x="40" y="10"/>
                      <a:pt x="20" y="24"/>
                    </a:cubicBezTo>
                    <a:close/>
                  </a:path>
                </a:pathLst>
              </a:custGeom>
              <a:solidFill>
                <a:srgbClr val="00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5" name="Freeform 203"/>
              <p:cNvSpPr>
                <a:spLocks/>
              </p:cNvSpPr>
              <p:nvPr/>
            </p:nvSpPr>
            <p:spPr bwMode="auto">
              <a:xfrm>
                <a:off x="2956" y="1818"/>
                <a:ext cx="117" cy="119"/>
              </a:xfrm>
              <a:custGeom>
                <a:avLst/>
                <a:gdLst>
                  <a:gd name="T0" fmla="*/ 0 w 117"/>
                  <a:gd name="T1" fmla="*/ 6 h 119"/>
                  <a:gd name="T2" fmla="*/ 30 w 117"/>
                  <a:gd name="T3" fmla="*/ 82 h 119"/>
                  <a:gd name="T4" fmla="*/ 40 w 117"/>
                  <a:gd name="T5" fmla="*/ 116 h 119"/>
                  <a:gd name="T6" fmla="*/ 80 w 117"/>
                  <a:gd name="T7" fmla="*/ 102 h 119"/>
                  <a:gd name="T8" fmla="*/ 92 w 117"/>
                  <a:gd name="T9" fmla="*/ 66 h 119"/>
                  <a:gd name="T10" fmla="*/ 102 w 117"/>
                  <a:gd name="T11" fmla="*/ 12 h 119"/>
                  <a:gd name="T12" fmla="*/ 0 w 117"/>
                  <a:gd name="T13" fmla="*/ 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19">
                    <a:moveTo>
                      <a:pt x="0" y="6"/>
                    </a:moveTo>
                    <a:cubicBezTo>
                      <a:pt x="4" y="46"/>
                      <a:pt x="23" y="64"/>
                      <a:pt x="30" y="82"/>
                    </a:cubicBezTo>
                    <a:cubicBezTo>
                      <a:pt x="37" y="100"/>
                      <a:pt x="32" y="113"/>
                      <a:pt x="40" y="116"/>
                    </a:cubicBezTo>
                    <a:cubicBezTo>
                      <a:pt x="48" y="119"/>
                      <a:pt x="71" y="110"/>
                      <a:pt x="80" y="102"/>
                    </a:cubicBezTo>
                    <a:cubicBezTo>
                      <a:pt x="89" y="94"/>
                      <a:pt x="88" y="81"/>
                      <a:pt x="92" y="66"/>
                    </a:cubicBezTo>
                    <a:cubicBezTo>
                      <a:pt x="96" y="51"/>
                      <a:pt x="117" y="22"/>
                      <a:pt x="102" y="12"/>
                    </a:cubicBezTo>
                    <a:cubicBezTo>
                      <a:pt x="87" y="2"/>
                      <a:pt x="36" y="0"/>
                      <a:pt x="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6" name="Freeform 204"/>
              <p:cNvSpPr>
                <a:spLocks/>
              </p:cNvSpPr>
              <p:nvPr/>
            </p:nvSpPr>
            <p:spPr bwMode="auto">
              <a:xfrm>
                <a:off x="2909" y="1625"/>
                <a:ext cx="270" cy="269"/>
              </a:xfrm>
              <a:custGeom>
                <a:avLst/>
                <a:gdLst>
                  <a:gd name="T0" fmla="*/ 111 w 270"/>
                  <a:gd name="T1" fmla="*/ 6 h 269"/>
                  <a:gd name="T2" fmla="*/ 0 w 270"/>
                  <a:gd name="T3" fmla="*/ 111 h 269"/>
                  <a:gd name="T4" fmla="*/ 156 w 270"/>
                  <a:gd name="T5" fmla="*/ 117 h 269"/>
                  <a:gd name="T6" fmla="*/ 162 w 270"/>
                  <a:gd name="T7" fmla="*/ 249 h 269"/>
                  <a:gd name="T8" fmla="*/ 201 w 270"/>
                  <a:gd name="T9" fmla="*/ 240 h 269"/>
                  <a:gd name="T10" fmla="*/ 255 w 270"/>
                  <a:gd name="T11" fmla="*/ 120 h 269"/>
                  <a:gd name="T12" fmla="*/ 111 w 270"/>
                  <a:gd name="T13" fmla="*/ 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269">
                    <a:moveTo>
                      <a:pt x="111" y="6"/>
                    </a:moveTo>
                    <a:cubicBezTo>
                      <a:pt x="54" y="12"/>
                      <a:pt x="15" y="42"/>
                      <a:pt x="0" y="111"/>
                    </a:cubicBezTo>
                    <a:cubicBezTo>
                      <a:pt x="2" y="127"/>
                      <a:pt x="129" y="94"/>
                      <a:pt x="156" y="117"/>
                    </a:cubicBezTo>
                    <a:cubicBezTo>
                      <a:pt x="183" y="140"/>
                      <a:pt x="155" y="229"/>
                      <a:pt x="162" y="249"/>
                    </a:cubicBezTo>
                    <a:cubicBezTo>
                      <a:pt x="169" y="269"/>
                      <a:pt x="186" y="261"/>
                      <a:pt x="201" y="240"/>
                    </a:cubicBezTo>
                    <a:cubicBezTo>
                      <a:pt x="216" y="219"/>
                      <a:pt x="270" y="159"/>
                      <a:pt x="255" y="120"/>
                    </a:cubicBezTo>
                    <a:cubicBezTo>
                      <a:pt x="249" y="21"/>
                      <a:pt x="168" y="0"/>
                      <a:pt x="111" y="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57" name="Freeform 205"/>
              <p:cNvSpPr>
                <a:spLocks/>
              </p:cNvSpPr>
              <p:nvPr/>
            </p:nvSpPr>
            <p:spPr bwMode="auto">
              <a:xfrm>
                <a:off x="2988" y="1888"/>
                <a:ext cx="180" cy="364"/>
              </a:xfrm>
              <a:custGeom>
                <a:avLst/>
                <a:gdLst>
                  <a:gd name="T0" fmla="*/ 132 w 180"/>
                  <a:gd name="T1" fmla="*/ 0 h 364"/>
                  <a:gd name="T2" fmla="*/ 44 w 180"/>
                  <a:gd name="T3" fmla="*/ 84 h 364"/>
                  <a:gd name="T4" fmla="*/ 0 w 180"/>
                  <a:gd name="T5" fmla="*/ 364 h 364"/>
                  <a:gd name="T6" fmla="*/ 96 w 180"/>
                  <a:gd name="T7" fmla="*/ 304 h 364"/>
                  <a:gd name="T8" fmla="*/ 100 w 180"/>
                  <a:gd name="T9" fmla="*/ 104 h 364"/>
                  <a:gd name="T10" fmla="*/ 180 w 180"/>
                  <a:gd name="T11" fmla="*/ 16 h 364"/>
                  <a:gd name="T12" fmla="*/ 132 w 180"/>
                  <a:gd name="T1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364">
                    <a:moveTo>
                      <a:pt x="132" y="0"/>
                    </a:moveTo>
                    <a:lnTo>
                      <a:pt x="44" y="84"/>
                    </a:lnTo>
                    <a:lnTo>
                      <a:pt x="0" y="364"/>
                    </a:lnTo>
                    <a:lnTo>
                      <a:pt x="96" y="304"/>
                    </a:lnTo>
                    <a:lnTo>
                      <a:pt x="100" y="104"/>
                    </a:lnTo>
                    <a:lnTo>
                      <a:pt x="180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8958" name="Group 206"/>
            <p:cNvGrpSpPr>
              <a:grpSpLocks/>
            </p:cNvGrpSpPr>
            <p:nvPr/>
          </p:nvGrpSpPr>
          <p:grpSpPr bwMode="auto">
            <a:xfrm rot="305407">
              <a:off x="2447" y="3285"/>
              <a:ext cx="182" cy="301"/>
              <a:chOff x="2456" y="1592"/>
              <a:chExt cx="828" cy="1220"/>
            </a:xfrm>
          </p:grpSpPr>
          <p:sp>
            <p:nvSpPr>
              <p:cNvPr id="458959" name="Freeform 207"/>
              <p:cNvSpPr>
                <a:spLocks/>
              </p:cNvSpPr>
              <p:nvPr/>
            </p:nvSpPr>
            <p:spPr bwMode="auto">
              <a:xfrm>
                <a:off x="2916" y="1592"/>
                <a:ext cx="368" cy="356"/>
              </a:xfrm>
              <a:custGeom>
                <a:avLst/>
                <a:gdLst>
                  <a:gd name="T0" fmla="*/ 216 w 368"/>
                  <a:gd name="T1" fmla="*/ 32 h 356"/>
                  <a:gd name="T2" fmla="*/ 56 w 368"/>
                  <a:gd name="T3" fmla="*/ 44 h 356"/>
                  <a:gd name="T4" fmla="*/ 24 w 368"/>
                  <a:gd name="T5" fmla="*/ 8 h 356"/>
                  <a:gd name="T6" fmla="*/ 0 w 368"/>
                  <a:gd name="T7" fmla="*/ 56 h 356"/>
                  <a:gd name="T8" fmla="*/ 20 w 368"/>
                  <a:gd name="T9" fmla="*/ 108 h 356"/>
                  <a:gd name="T10" fmla="*/ 20 w 368"/>
                  <a:gd name="T11" fmla="*/ 340 h 356"/>
                  <a:gd name="T12" fmla="*/ 144 w 368"/>
                  <a:gd name="T13" fmla="*/ 356 h 356"/>
                  <a:gd name="T14" fmla="*/ 324 w 368"/>
                  <a:gd name="T15" fmla="*/ 324 h 356"/>
                  <a:gd name="T16" fmla="*/ 368 w 368"/>
                  <a:gd name="T17" fmla="*/ 92 h 356"/>
                  <a:gd name="T18" fmla="*/ 284 w 368"/>
                  <a:gd name="T19" fmla="*/ 52 h 356"/>
                  <a:gd name="T20" fmla="*/ 272 w 368"/>
                  <a:gd name="T21" fmla="*/ 0 h 356"/>
                  <a:gd name="T22" fmla="*/ 232 w 368"/>
                  <a:gd name="T2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8" h="356">
                    <a:moveTo>
                      <a:pt x="216" y="32"/>
                    </a:moveTo>
                    <a:lnTo>
                      <a:pt x="56" y="44"/>
                    </a:lnTo>
                    <a:lnTo>
                      <a:pt x="24" y="8"/>
                    </a:lnTo>
                    <a:lnTo>
                      <a:pt x="0" y="56"/>
                    </a:lnTo>
                    <a:lnTo>
                      <a:pt x="20" y="108"/>
                    </a:lnTo>
                    <a:lnTo>
                      <a:pt x="20" y="340"/>
                    </a:lnTo>
                    <a:lnTo>
                      <a:pt x="144" y="356"/>
                    </a:lnTo>
                    <a:lnTo>
                      <a:pt x="324" y="324"/>
                    </a:lnTo>
                    <a:lnTo>
                      <a:pt x="368" y="92"/>
                    </a:lnTo>
                    <a:lnTo>
                      <a:pt x="284" y="52"/>
                    </a:lnTo>
                    <a:lnTo>
                      <a:pt x="272" y="0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4D4D4D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0" name="Freeform 208"/>
              <p:cNvSpPr>
                <a:spLocks/>
              </p:cNvSpPr>
              <p:nvPr/>
            </p:nvSpPr>
            <p:spPr bwMode="auto">
              <a:xfrm>
                <a:off x="2456" y="1924"/>
                <a:ext cx="520" cy="800"/>
              </a:xfrm>
              <a:custGeom>
                <a:avLst/>
                <a:gdLst>
                  <a:gd name="T0" fmla="*/ 468 w 520"/>
                  <a:gd name="T1" fmla="*/ 0 h 800"/>
                  <a:gd name="T2" fmla="*/ 424 w 520"/>
                  <a:gd name="T3" fmla="*/ 44 h 800"/>
                  <a:gd name="T4" fmla="*/ 400 w 520"/>
                  <a:gd name="T5" fmla="*/ 228 h 800"/>
                  <a:gd name="T6" fmla="*/ 324 w 520"/>
                  <a:gd name="T7" fmla="*/ 404 h 800"/>
                  <a:gd name="T8" fmla="*/ 324 w 520"/>
                  <a:gd name="T9" fmla="*/ 540 h 800"/>
                  <a:gd name="T10" fmla="*/ 196 w 520"/>
                  <a:gd name="T11" fmla="*/ 576 h 800"/>
                  <a:gd name="T12" fmla="*/ 12 w 520"/>
                  <a:gd name="T13" fmla="*/ 644 h 800"/>
                  <a:gd name="T14" fmla="*/ 0 w 520"/>
                  <a:gd name="T15" fmla="*/ 708 h 800"/>
                  <a:gd name="T16" fmla="*/ 20 w 520"/>
                  <a:gd name="T17" fmla="*/ 776 h 800"/>
                  <a:gd name="T18" fmla="*/ 100 w 520"/>
                  <a:gd name="T19" fmla="*/ 772 h 800"/>
                  <a:gd name="T20" fmla="*/ 156 w 520"/>
                  <a:gd name="T21" fmla="*/ 760 h 800"/>
                  <a:gd name="T22" fmla="*/ 208 w 520"/>
                  <a:gd name="T23" fmla="*/ 784 h 800"/>
                  <a:gd name="T24" fmla="*/ 268 w 520"/>
                  <a:gd name="T25" fmla="*/ 800 h 800"/>
                  <a:gd name="T26" fmla="*/ 320 w 520"/>
                  <a:gd name="T27" fmla="*/ 792 h 800"/>
                  <a:gd name="T28" fmla="*/ 384 w 520"/>
                  <a:gd name="T29" fmla="*/ 760 h 800"/>
                  <a:gd name="T30" fmla="*/ 508 w 520"/>
                  <a:gd name="T31" fmla="*/ 72 h 800"/>
                  <a:gd name="T32" fmla="*/ 520 w 520"/>
                  <a:gd name="T33" fmla="*/ 4 h 800"/>
                  <a:gd name="T34" fmla="*/ 468 w 520"/>
                  <a:gd name="T35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0" h="800">
                    <a:moveTo>
                      <a:pt x="468" y="0"/>
                    </a:moveTo>
                    <a:lnTo>
                      <a:pt x="424" y="44"/>
                    </a:lnTo>
                    <a:lnTo>
                      <a:pt x="400" y="228"/>
                    </a:lnTo>
                    <a:lnTo>
                      <a:pt x="324" y="404"/>
                    </a:lnTo>
                    <a:lnTo>
                      <a:pt x="324" y="540"/>
                    </a:lnTo>
                    <a:lnTo>
                      <a:pt x="196" y="576"/>
                    </a:lnTo>
                    <a:lnTo>
                      <a:pt x="12" y="644"/>
                    </a:lnTo>
                    <a:lnTo>
                      <a:pt x="0" y="708"/>
                    </a:lnTo>
                    <a:lnTo>
                      <a:pt x="20" y="776"/>
                    </a:lnTo>
                    <a:lnTo>
                      <a:pt x="100" y="772"/>
                    </a:lnTo>
                    <a:lnTo>
                      <a:pt x="156" y="760"/>
                    </a:lnTo>
                    <a:lnTo>
                      <a:pt x="208" y="784"/>
                    </a:lnTo>
                    <a:lnTo>
                      <a:pt x="268" y="800"/>
                    </a:lnTo>
                    <a:lnTo>
                      <a:pt x="320" y="792"/>
                    </a:lnTo>
                    <a:lnTo>
                      <a:pt x="384" y="760"/>
                    </a:lnTo>
                    <a:lnTo>
                      <a:pt x="508" y="72"/>
                    </a:lnTo>
                    <a:lnTo>
                      <a:pt x="520" y="4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1" name="Freeform 209"/>
              <p:cNvSpPr>
                <a:spLocks/>
              </p:cNvSpPr>
              <p:nvPr/>
            </p:nvSpPr>
            <p:spPr bwMode="auto">
              <a:xfrm>
                <a:off x="3140" y="1600"/>
                <a:ext cx="140" cy="324"/>
              </a:xfrm>
              <a:custGeom>
                <a:avLst/>
                <a:gdLst>
                  <a:gd name="T0" fmla="*/ 20 w 140"/>
                  <a:gd name="T1" fmla="*/ 324 h 324"/>
                  <a:gd name="T2" fmla="*/ 32 w 140"/>
                  <a:gd name="T3" fmla="*/ 212 h 324"/>
                  <a:gd name="T4" fmla="*/ 40 w 140"/>
                  <a:gd name="T5" fmla="*/ 148 h 324"/>
                  <a:gd name="T6" fmla="*/ 24 w 140"/>
                  <a:gd name="T7" fmla="*/ 76 h 324"/>
                  <a:gd name="T8" fmla="*/ 0 w 140"/>
                  <a:gd name="T9" fmla="*/ 0 h 324"/>
                  <a:gd name="T10" fmla="*/ 32 w 140"/>
                  <a:gd name="T11" fmla="*/ 0 h 324"/>
                  <a:gd name="T12" fmla="*/ 40 w 140"/>
                  <a:gd name="T13" fmla="*/ 56 h 324"/>
                  <a:gd name="T14" fmla="*/ 76 w 140"/>
                  <a:gd name="T15" fmla="*/ 52 h 324"/>
                  <a:gd name="T16" fmla="*/ 140 w 140"/>
                  <a:gd name="T17" fmla="*/ 84 h 324"/>
                  <a:gd name="T18" fmla="*/ 100 w 140"/>
                  <a:gd name="T19" fmla="*/ 324 h 324"/>
                  <a:gd name="T20" fmla="*/ 20 w 140"/>
                  <a:gd name="T21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324">
                    <a:moveTo>
                      <a:pt x="20" y="324"/>
                    </a:moveTo>
                    <a:lnTo>
                      <a:pt x="32" y="212"/>
                    </a:lnTo>
                    <a:lnTo>
                      <a:pt x="40" y="148"/>
                    </a:lnTo>
                    <a:lnTo>
                      <a:pt x="24" y="76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40" y="56"/>
                    </a:lnTo>
                    <a:lnTo>
                      <a:pt x="76" y="52"/>
                    </a:lnTo>
                    <a:lnTo>
                      <a:pt x="140" y="84"/>
                    </a:lnTo>
                    <a:lnTo>
                      <a:pt x="100" y="324"/>
                    </a:lnTo>
                    <a:lnTo>
                      <a:pt x="20" y="324"/>
                    </a:ln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2" name="Freeform 210"/>
              <p:cNvSpPr>
                <a:spLocks/>
              </p:cNvSpPr>
              <p:nvPr/>
            </p:nvSpPr>
            <p:spPr bwMode="auto">
              <a:xfrm>
                <a:off x="2816" y="1940"/>
                <a:ext cx="399" cy="566"/>
              </a:xfrm>
              <a:custGeom>
                <a:avLst/>
                <a:gdLst>
                  <a:gd name="T0" fmla="*/ 160 w 356"/>
                  <a:gd name="T1" fmla="*/ 0 h 556"/>
                  <a:gd name="T2" fmla="*/ 88 w 356"/>
                  <a:gd name="T3" fmla="*/ 24 h 556"/>
                  <a:gd name="T4" fmla="*/ 0 w 356"/>
                  <a:gd name="T5" fmla="*/ 392 h 556"/>
                  <a:gd name="T6" fmla="*/ 4 w 356"/>
                  <a:gd name="T7" fmla="*/ 520 h 556"/>
                  <a:gd name="T8" fmla="*/ 304 w 356"/>
                  <a:gd name="T9" fmla="*/ 556 h 556"/>
                  <a:gd name="T10" fmla="*/ 356 w 356"/>
                  <a:gd name="T11" fmla="*/ 300 h 556"/>
                  <a:gd name="T12" fmla="*/ 356 w 356"/>
                  <a:gd name="T13" fmla="*/ 52 h 556"/>
                  <a:gd name="T14" fmla="*/ 328 w 356"/>
                  <a:gd name="T15" fmla="*/ 8 h 556"/>
                  <a:gd name="T16" fmla="*/ 160 w 356"/>
                  <a:gd name="T17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556">
                    <a:moveTo>
                      <a:pt x="160" y="0"/>
                    </a:moveTo>
                    <a:lnTo>
                      <a:pt x="88" y="24"/>
                    </a:lnTo>
                    <a:lnTo>
                      <a:pt x="0" y="392"/>
                    </a:lnTo>
                    <a:lnTo>
                      <a:pt x="4" y="520"/>
                    </a:lnTo>
                    <a:lnTo>
                      <a:pt x="304" y="556"/>
                    </a:lnTo>
                    <a:lnTo>
                      <a:pt x="356" y="300"/>
                    </a:lnTo>
                    <a:lnTo>
                      <a:pt x="356" y="52"/>
                    </a:lnTo>
                    <a:lnTo>
                      <a:pt x="328" y="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3" name="Freeform 211"/>
              <p:cNvSpPr>
                <a:spLocks/>
              </p:cNvSpPr>
              <p:nvPr/>
            </p:nvSpPr>
            <p:spPr bwMode="auto">
              <a:xfrm>
                <a:off x="2626" y="2472"/>
                <a:ext cx="494" cy="245"/>
              </a:xfrm>
              <a:custGeom>
                <a:avLst/>
                <a:gdLst>
                  <a:gd name="T0" fmla="*/ 192 w 494"/>
                  <a:gd name="T1" fmla="*/ 0 h 245"/>
                  <a:gd name="T2" fmla="*/ 0 w 494"/>
                  <a:gd name="T3" fmla="*/ 53 h 245"/>
                  <a:gd name="T4" fmla="*/ 0 w 494"/>
                  <a:gd name="T5" fmla="*/ 154 h 245"/>
                  <a:gd name="T6" fmla="*/ 110 w 494"/>
                  <a:gd name="T7" fmla="*/ 178 h 245"/>
                  <a:gd name="T8" fmla="*/ 192 w 494"/>
                  <a:gd name="T9" fmla="*/ 158 h 245"/>
                  <a:gd name="T10" fmla="*/ 206 w 494"/>
                  <a:gd name="T11" fmla="*/ 101 h 245"/>
                  <a:gd name="T12" fmla="*/ 196 w 494"/>
                  <a:gd name="T13" fmla="*/ 202 h 245"/>
                  <a:gd name="T14" fmla="*/ 345 w 494"/>
                  <a:gd name="T15" fmla="*/ 245 h 245"/>
                  <a:gd name="T16" fmla="*/ 494 w 494"/>
                  <a:gd name="T17" fmla="*/ 187 h 245"/>
                  <a:gd name="T18" fmla="*/ 480 w 494"/>
                  <a:gd name="T19" fmla="*/ 29 h 245"/>
                  <a:gd name="T20" fmla="*/ 192 w 494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4" h="245">
                    <a:moveTo>
                      <a:pt x="192" y="0"/>
                    </a:moveTo>
                    <a:lnTo>
                      <a:pt x="0" y="53"/>
                    </a:lnTo>
                    <a:lnTo>
                      <a:pt x="0" y="154"/>
                    </a:lnTo>
                    <a:lnTo>
                      <a:pt x="110" y="178"/>
                    </a:lnTo>
                    <a:lnTo>
                      <a:pt x="192" y="158"/>
                    </a:lnTo>
                    <a:lnTo>
                      <a:pt x="206" y="101"/>
                    </a:lnTo>
                    <a:lnTo>
                      <a:pt x="196" y="202"/>
                    </a:lnTo>
                    <a:lnTo>
                      <a:pt x="345" y="245"/>
                    </a:lnTo>
                    <a:lnTo>
                      <a:pt x="494" y="187"/>
                    </a:lnTo>
                    <a:lnTo>
                      <a:pt x="480" y="29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4" name="Freeform 212"/>
              <p:cNvSpPr>
                <a:spLocks/>
              </p:cNvSpPr>
              <p:nvPr/>
            </p:nvSpPr>
            <p:spPr bwMode="auto">
              <a:xfrm>
                <a:off x="2892" y="1928"/>
                <a:ext cx="360" cy="884"/>
              </a:xfrm>
              <a:custGeom>
                <a:avLst/>
                <a:gdLst>
                  <a:gd name="T0" fmla="*/ 328 w 360"/>
                  <a:gd name="T1" fmla="*/ 4 h 884"/>
                  <a:gd name="T2" fmla="*/ 256 w 360"/>
                  <a:gd name="T3" fmla="*/ 0 h 884"/>
                  <a:gd name="T4" fmla="*/ 296 w 360"/>
                  <a:gd name="T5" fmla="*/ 60 h 884"/>
                  <a:gd name="T6" fmla="*/ 300 w 360"/>
                  <a:gd name="T7" fmla="*/ 232 h 884"/>
                  <a:gd name="T8" fmla="*/ 284 w 360"/>
                  <a:gd name="T9" fmla="*/ 316 h 884"/>
                  <a:gd name="T10" fmla="*/ 272 w 360"/>
                  <a:gd name="T11" fmla="*/ 476 h 884"/>
                  <a:gd name="T12" fmla="*/ 216 w 360"/>
                  <a:gd name="T13" fmla="*/ 604 h 884"/>
                  <a:gd name="T14" fmla="*/ 8 w 360"/>
                  <a:gd name="T15" fmla="*/ 716 h 884"/>
                  <a:gd name="T16" fmla="*/ 0 w 360"/>
                  <a:gd name="T17" fmla="*/ 884 h 884"/>
                  <a:gd name="T18" fmla="*/ 68 w 360"/>
                  <a:gd name="T19" fmla="*/ 852 h 884"/>
                  <a:gd name="T20" fmla="*/ 80 w 360"/>
                  <a:gd name="T21" fmla="*/ 884 h 884"/>
                  <a:gd name="T22" fmla="*/ 188 w 360"/>
                  <a:gd name="T23" fmla="*/ 816 h 884"/>
                  <a:gd name="T24" fmla="*/ 300 w 360"/>
                  <a:gd name="T25" fmla="*/ 784 h 884"/>
                  <a:gd name="T26" fmla="*/ 308 w 360"/>
                  <a:gd name="T27" fmla="*/ 652 h 884"/>
                  <a:gd name="T28" fmla="*/ 340 w 360"/>
                  <a:gd name="T29" fmla="*/ 640 h 884"/>
                  <a:gd name="T30" fmla="*/ 312 w 360"/>
                  <a:gd name="T31" fmla="*/ 612 h 884"/>
                  <a:gd name="T32" fmla="*/ 352 w 360"/>
                  <a:gd name="T33" fmla="*/ 264 h 884"/>
                  <a:gd name="T34" fmla="*/ 360 w 360"/>
                  <a:gd name="T35" fmla="*/ 108 h 884"/>
                  <a:gd name="T36" fmla="*/ 356 w 360"/>
                  <a:gd name="T37" fmla="*/ 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884">
                    <a:moveTo>
                      <a:pt x="328" y="4"/>
                    </a:moveTo>
                    <a:lnTo>
                      <a:pt x="256" y="0"/>
                    </a:lnTo>
                    <a:lnTo>
                      <a:pt x="296" y="60"/>
                    </a:lnTo>
                    <a:lnTo>
                      <a:pt x="300" y="232"/>
                    </a:lnTo>
                    <a:lnTo>
                      <a:pt x="284" y="316"/>
                    </a:lnTo>
                    <a:lnTo>
                      <a:pt x="272" y="476"/>
                    </a:lnTo>
                    <a:lnTo>
                      <a:pt x="216" y="604"/>
                    </a:lnTo>
                    <a:lnTo>
                      <a:pt x="8" y="716"/>
                    </a:lnTo>
                    <a:lnTo>
                      <a:pt x="0" y="884"/>
                    </a:lnTo>
                    <a:lnTo>
                      <a:pt x="68" y="852"/>
                    </a:lnTo>
                    <a:lnTo>
                      <a:pt x="80" y="884"/>
                    </a:lnTo>
                    <a:lnTo>
                      <a:pt x="188" y="816"/>
                    </a:lnTo>
                    <a:lnTo>
                      <a:pt x="300" y="784"/>
                    </a:lnTo>
                    <a:lnTo>
                      <a:pt x="308" y="652"/>
                    </a:lnTo>
                    <a:lnTo>
                      <a:pt x="340" y="640"/>
                    </a:lnTo>
                    <a:lnTo>
                      <a:pt x="312" y="612"/>
                    </a:lnTo>
                    <a:lnTo>
                      <a:pt x="352" y="264"/>
                    </a:lnTo>
                    <a:lnTo>
                      <a:pt x="360" y="108"/>
                    </a:lnTo>
                    <a:lnTo>
                      <a:pt x="356" y="4"/>
                    </a:lnTo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5" name="Freeform 213"/>
              <p:cNvSpPr>
                <a:spLocks/>
              </p:cNvSpPr>
              <p:nvPr/>
            </p:nvSpPr>
            <p:spPr bwMode="auto">
              <a:xfrm rot="227423">
                <a:off x="2973" y="1632"/>
                <a:ext cx="73" cy="302"/>
              </a:xfrm>
              <a:custGeom>
                <a:avLst/>
                <a:gdLst>
                  <a:gd name="T0" fmla="*/ 0 w 77"/>
                  <a:gd name="T1" fmla="*/ 14 h 302"/>
                  <a:gd name="T2" fmla="*/ 38 w 77"/>
                  <a:gd name="T3" fmla="*/ 302 h 302"/>
                  <a:gd name="T4" fmla="*/ 77 w 77"/>
                  <a:gd name="T5" fmla="*/ 293 h 302"/>
                  <a:gd name="T6" fmla="*/ 43 w 77"/>
                  <a:gd name="T7" fmla="*/ 0 h 302"/>
                  <a:gd name="T8" fmla="*/ 0 w 77"/>
                  <a:gd name="T9" fmla="*/ 1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2">
                    <a:moveTo>
                      <a:pt x="0" y="14"/>
                    </a:moveTo>
                    <a:lnTo>
                      <a:pt x="38" y="302"/>
                    </a:lnTo>
                    <a:lnTo>
                      <a:pt x="77" y="293"/>
                    </a:lnTo>
                    <a:lnTo>
                      <a:pt x="4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99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6" name="Freeform 214"/>
              <p:cNvSpPr>
                <a:spLocks/>
              </p:cNvSpPr>
              <p:nvPr/>
            </p:nvSpPr>
            <p:spPr bwMode="auto">
              <a:xfrm rot="680762">
                <a:off x="3073" y="1630"/>
                <a:ext cx="75" cy="302"/>
              </a:xfrm>
              <a:custGeom>
                <a:avLst/>
                <a:gdLst>
                  <a:gd name="T0" fmla="*/ 0 w 77"/>
                  <a:gd name="T1" fmla="*/ 14 h 302"/>
                  <a:gd name="T2" fmla="*/ 38 w 77"/>
                  <a:gd name="T3" fmla="*/ 302 h 302"/>
                  <a:gd name="T4" fmla="*/ 77 w 77"/>
                  <a:gd name="T5" fmla="*/ 293 h 302"/>
                  <a:gd name="T6" fmla="*/ 43 w 77"/>
                  <a:gd name="T7" fmla="*/ 0 h 302"/>
                  <a:gd name="T8" fmla="*/ 0 w 77"/>
                  <a:gd name="T9" fmla="*/ 1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2">
                    <a:moveTo>
                      <a:pt x="0" y="14"/>
                    </a:moveTo>
                    <a:lnTo>
                      <a:pt x="38" y="302"/>
                    </a:lnTo>
                    <a:lnTo>
                      <a:pt x="77" y="293"/>
                    </a:lnTo>
                    <a:lnTo>
                      <a:pt x="4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99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67" name="Rectangle 215"/>
              <p:cNvSpPr>
                <a:spLocks noChangeArrowheads="1"/>
              </p:cNvSpPr>
              <p:nvPr/>
            </p:nvSpPr>
            <p:spPr bwMode="auto">
              <a:xfrm>
                <a:off x="3185" y="1686"/>
                <a:ext cx="82" cy="27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968" name="Rectangle 216"/>
              <p:cNvSpPr>
                <a:spLocks noChangeArrowheads="1"/>
              </p:cNvSpPr>
              <p:nvPr/>
            </p:nvSpPr>
            <p:spPr bwMode="auto">
              <a:xfrm>
                <a:off x="3194" y="1812"/>
                <a:ext cx="62" cy="27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969" name="Freeform 217"/>
              <p:cNvSpPr>
                <a:spLocks/>
              </p:cNvSpPr>
              <p:nvPr/>
            </p:nvSpPr>
            <p:spPr bwMode="auto">
              <a:xfrm>
                <a:off x="2967" y="2325"/>
                <a:ext cx="237" cy="453"/>
              </a:xfrm>
              <a:custGeom>
                <a:avLst/>
                <a:gdLst>
                  <a:gd name="T0" fmla="*/ 237 w 237"/>
                  <a:gd name="T1" fmla="*/ 0 h 453"/>
                  <a:gd name="T2" fmla="*/ 189 w 237"/>
                  <a:gd name="T3" fmla="*/ 225 h 453"/>
                  <a:gd name="T4" fmla="*/ 0 w 237"/>
                  <a:gd name="T5" fmla="*/ 315 h 453"/>
                  <a:gd name="T6" fmla="*/ 24 w 237"/>
                  <a:gd name="T7" fmla="*/ 321 h 453"/>
                  <a:gd name="T8" fmla="*/ 108 w 237"/>
                  <a:gd name="T9" fmla="*/ 282 h 453"/>
                  <a:gd name="T10" fmla="*/ 102 w 237"/>
                  <a:gd name="T11" fmla="*/ 393 h 453"/>
                  <a:gd name="T12" fmla="*/ 54 w 237"/>
                  <a:gd name="T13" fmla="*/ 399 h 453"/>
                  <a:gd name="T14" fmla="*/ 60 w 237"/>
                  <a:gd name="T15" fmla="*/ 321 h 453"/>
                  <a:gd name="T16" fmla="*/ 12 w 237"/>
                  <a:gd name="T17" fmla="*/ 333 h 453"/>
                  <a:gd name="T18" fmla="*/ 9 w 237"/>
                  <a:gd name="T19" fmla="*/ 354 h 453"/>
                  <a:gd name="T20" fmla="*/ 144 w 237"/>
                  <a:gd name="T21" fmla="*/ 312 h 453"/>
                  <a:gd name="T22" fmla="*/ 159 w 237"/>
                  <a:gd name="T23" fmla="*/ 279 h 453"/>
                  <a:gd name="T24" fmla="*/ 207 w 237"/>
                  <a:gd name="T25" fmla="*/ 258 h 453"/>
                  <a:gd name="T26" fmla="*/ 189 w 237"/>
                  <a:gd name="T27" fmla="*/ 339 h 453"/>
                  <a:gd name="T28" fmla="*/ 141 w 237"/>
                  <a:gd name="T29" fmla="*/ 360 h 453"/>
                  <a:gd name="T30" fmla="*/ 144 w 237"/>
                  <a:gd name="T31" fmla="*/ 393 h 453"/>
                  <a:gd name="T32" fmla="*/ 102 w 237"/>
                  <a:gd name="T33" fmla="*/ 426 h 453"/>
                  <a:gd name="T34" fmla="*/ 24 w 237"/>
                  <a:gd name="T35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7" h="453">
                    <a:moveTo>
                      <a:pt x="237" y="0"/>
                    </a:moveTo>
                    <a:lnTo>
                      <a:pt x="189" y="225"/>
                    </a:lnTo>
                    <a:lnTo>
                      <a:pt x="0" y="315"/>
                    </a:lnTo>
                    <a:lnTo>
                      <a:pt x="24" y="321"/>
                    </a:lnTo>
                    <a:lnTo>
                      <a:pt x="108" y="282"/>
                    </a:lnTo>
                    <a:lnTo>
                      <a:pt x="102" y="393"/>
                    </a:lnTo>
                    <a:lnTo>
                      <a:pt x="54" y="399"/>
                    </a:lnTo>
                    <a:lnTo>
                      <a:pt x="60" y="321"/>
                    </a:lnTo>
                    <a:lnTo>
                      <a:pt x="12" y="333"/>
                    </a:lnTo>
                    <a:lnTo>
                      <a:pt x="9" y="354"/>
                    </a:lnTo>
                    <a:lnTo>
                      <a:pt x="144" y="312"/>
                    </a:lnTo>
                    <a:lnTo>
                      <a:pt x="159" y="279"/>
                    </a:lnTo>
                    <a:lnTo>
                      <a:pt x="207" y="258"/>
                    </a:lnTo>
                    <a:lnTo>
                      <a:pt x="189" y="339"/>
                    </a:lnTo>
                    <a:lnTo>
                      <a:pt x="141" y="360"/>
                    </a:lnTo>
                    <a:lnTo>
                      <a:pt x="144" y="393"/>
                    </a:lnTo>
                    <a:lnTo>
                      <a:pt x="102" y="426"/>
                    </a:lnTo>
                    <a:lnTo>
                      <a:pt x="24" y="453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8970" name="Group 218"/>
            <p:cNvGrpSpPr>
              <a:grpSpLocks/>
            </p:cNvGrpSpPr>
            <p:nvPr/>
          </p:nvGrpSpPr>
          <p:grpSpPr bwMode="auto">
            <a:xfrm rot="-257383">
              <a:off x="2373" y="3291"/>
              <a:ext cx="232" cy="391"/>
              <a:chOff x="2228" y="1625"/>
              <a:chExt cx="979" cy="1463"/>
            </a:xfrm>
          </p:grpSpPr>
          <p:sp>
            <p:nvSpPr>
              <p:cNvPr id="458971" name="Line 219"/>
              <p:cNvSpPr>
                <a:spLocks noChangeShapeType="1"/>
              </p:cNvSpPr>
              <p:nvPr/>
            </p:nvSpPr>
            <p:spPr bwMode="auto">
              <a:xfrm>
                <a:off x="2904" y="1974"/>
                <a:ext cx="258" cy="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2" name="Line 220"/>
              <p:cNvSpPr>
                <a:spLocks noChangeShapeType="1"/>
              </p:cNvSpPr>
              <p:nvPr/>
            </p:nvSpPr>
            <p:spPr bwMode="auto">
              <a:xfrm flipH="1">
                <a:off x="2952" y="1980"/>
                <a:ext cx="72" cy="46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3" name="Freeform 221"/>
              <p:cNvSpPr>
                <a:spLocks/>
              </p:cNvSpPr>
              <p:nvPr/>
            </p:nvSpPr>
            <p:spPr bwMode="auto">
              <a:xfrm>
                <a:off x="2418" y="2436"/>
                <a:ext cx="456" cy="444"/>
              </a:xfrm>
              <a:custGeom>
                <a:avLst/>
                <a:gdLst>
                  <a:gd name="T0" fmla="*/ 456 w 456"/>
                  <a:gd name="T1" fmla="*/ 0 h 444"/>
                  <a:gd name="T2" fmla="*/ 186 w 456"/>
                  <a:gd name="T3" fmla="*/ 6 h 444"/>
                  <a:gd name="T4" fmla="*/ 0 w 456"/>
                  <a:gd name="T5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444">
                    <a:moveTo>
                      <a:pt x="456" y="0"/>
                    </a:moveTo>
                    <a:lnTo>
                      <a:pt x="186" y="6"/>
                    </a:lnTo>
                    <a:lnTo>
                      <a:pt x="0" y="444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4" name="Freeform 222"/>
              <p:cNvSpPr>
                <a:spLocks/>
              </p:cNvSpPr>
              <p:nvPr/>
            </p:nvSpPr>
            <p:spPr bwMode="auto">
              <a:xfrm>
                <a:off x="2712" y="2460"/>
                <a:ext cx="366" cy="540"/>
              </a:xfrm>
              <a:custGeom>
                <a:avLst/>
                <a:gdLst>
                  <a:gd name="T0" fmla="*/ 366 w 366"/>
                  <a:gd name="T1" fmla="*/ 0 h 540"/>
                  <a:gd name="T2" fmla="*/ 114 w 366"/>
                  <a:gd name="T3" fmla="*/ 48 h 540"/>
                  <a:gd name="T4" fmla="*/ 0 w 366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6" h="540">
                    <a:moveTo>
                      <a:pt x="366" y="0"/>
                    </a:moveTo>
                    <a:lnTo>
                      <a:pt x="114" y="48"/>
                    </a:lnTo>
                    <a:lnTo>
                      <a:pt x="0" y="54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5" name="Freeform 223"/>
              <p:cNvSpPr>
                <a:spLocks/>
              </p:cNvSpPr>
              <p:nvPr/>
            </p:nvSpPr>
            <p:spPr bwMode="auto">
              <a:xfrm>
                <a:off x="2838" y="1986"/>
                <a:ext cx="306" cy="444"/>
              </a:xfrm>
              <a:custGeom>
                <a:avLst/>
                <a:gdLst>
                  <a:gd name="T0" fmla="*/ 306 w 306"/>
                  <a:gd name="T1" fmla="*/ 0 h 444"/>
                  <a:gd name="T2" fmla="*/ 240 w 306"/>
                  <a:gd name="T3" fmla="*/ 270 h 444"/>
                  <a:gd name="T4" fmla="*/ 0 w 306"/>
                  <a:gd name="T5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6" h="444">
                    <a:moveTo>
                      <a:pt x="306" y="0"/>
                    </a:moveTo>
                    <a:lnTo>
                      <a:pt x="240" y="270"/>
                    </a:lnTo>
                    <a:lnTo>
                      <a:pt x="0" y="444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6" name="Freeform 224"/>
              <p:cNvSpPr>
                <a:spLocks/>
              </p:cNvSpPr>
              <p:nvPr/>
            </p:nvSpPr>
            <p:spPr bwMode="auto">
              <a:xfrm>
                <a:off x="2382" y="1908"/>
                <a:ext cx="825" cy="1038"/>
              </a:xfrm>
              <a:custGeom>
                <a:avLst/>
                <a:gdLst>
                  <a:gd name="T0" fmla="*/ 522 w 825"/>
                  <a:gd name="T1" fmla="*/ 36 h 1038"/>
                  <a:gd name="T2" fmla="*/ 360 w 825"/>
                  <a:gd name="T3" fmla="*/ 270 h 1038"/>
                  <a:gd name="T4" fmla="*/ 102 w 825"/>
                  <a:gd name="T5" fmla="*/ 324 h 1038"/>
                  <a:gd name="T6" fmla="*/ 126 w 825"/>
                  <a:gd name="T7" fmla="*/ 408 h 1038"/>
                  <a:gd name="T8" fmla="*/ 408 w 825"/>
                  <a:gd name="T9" fmla="*/ 360 h 1038"/>
                  <a:gd name="T10" fmla="*/ 540 w 825"/>
                  <a:gd name="T11" fmla="*/ 186 h 1038"/>
                  <a:gd name="T12" fmla="*/ 504 w 825"/>
                  <a:gd name="T13" fmla="*/ 234 h 1038"/>
                  <a:gd name="T14" fmla="*/ 489 w 825"/>
                  <a:gd name="T15" fmla="*/ 360 h 1038"/>
                  <a:gd name="T16" fmla="*/ 420 w 825"/>
                  <a:gd name="T17" fmla="*/ 462 h 1038"/>
                  <a:gd name="T18" fmla="*/ 144 w 825"/>
                  <a:gd name="T19" fmla="*/ 498 h 1038"/>
                  <a:gd name="T20" fmla="*/ 0 w 825"/>
                  <a:gd name="T21" fmla="*/ 888 h 1038"/>
                  <a:gd name="T22" fmla="*/ 126 w 825"/>
                  <a:gd name="T23" fmla="*/ 912 h 1038"/>
                  <a:gd name="T24" fmla="*/ 252 w 825"/>
                  <a:gd name="T25" fmla="*/ 606 h 1038"/>
                  <a:gd name="T26" fmla="*/ 360 w 825"/>
                  <a:gd name="T27" fmla="*/ 588 h 1038"/>
                  <a:gd name="T28" fmla="*/ 324 w 825"/>
                  <a:gd name="T29" fmla="*/ 1014 h 1038"/>
                  <a:gd name="T30" fmla="*/ 444 w 825"/>
                  <a:gd name="T31" fmla="*/ 1038 h 1038"/>
                  <a:gd name="T32" fmla="*/ 492 w 825"/>
                  <a:gd name="T33" fmla="*/ 636 h 1038"/>
                  <a:gd name="T34" fmla="*/ 714 w 825"/>
                  <a:gd name="T35" fmla="*/ 540 h 1038"/>
                  <a:gd name="T36" fmla="*/ 756 w 825"/>
                  <a:gd name="T37" fmla="*/ 396 h 1038"/>
                  <a:gd name="T38" fmla="*/ 798 w 825"/>
                  <a:gd name="T39" fmla="*/ 180 h 1038"/>
                  <a:gd name="T40" fmla="*/ 801 w 825"/>
                  <a:gd name="T41" fmla="*/ 24 h 1038"/>
                  <a:gd name="T42" fmla="*/ 522 w 825"/>
                  <a:gd name="T43" fmla="*/ 3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5" h="1038">
                    <a:moveTo>
                      <a:pt x="522" y="36"/>
                    </a:moveTo>
                    <a:cubicBezTo>
                      <a:pt x="468" y="112"/>
                      <a:pt x="430" y="222"/>
                      <a:pt x="360" y="270"/>
                    </a:cubicBezTo>
                    <a:cubicBezTo>
                      <a:pt x="298" y="288"/>
                      <a:pt x="231" y="297"/>
                      <a:pt x="102" y="324"/>
                    </a:cubicBezTo>
                    <a:cubicBezTo>
                      <a:pt x="116" y="330"/>
                      <a:pt x="114" y="362"/>
                      <a:pt x="126" y="408"/>
                    </a:cubicBezTo>
                    <a:cubicBezTo>
                      <a:pt x="267" y="380"/>
                      <a:pt x="408" y="360"/>
                      <a:pt x="408" y="360"/>
                    </a:cubicBezTo>
                    <a:lnTo>
                      <a:pt x="540" y="186"/>
                    </a:lnTo>
                    <a:cubicBezTo>
                      <a:pt x="556" y="165"/>
                      <a:pt x="512" y="205"/>
                      <a:pt x="504" y="234"/>
                    </a:cubicBezTo>
                    <a:cubicBezTo>
                      <a:pt x="496" y="263"/>
                      <a:pt x="503" y="322"/>
                      <a:pt x="489" y="360"/>
                    </a:cubicBezTo>
                    <a:cubicBezTo>
                      <a:pt x="475" y="398"/>
                      <a:pt x="477" y="439"/>
                      <a:pt x="420" y="462"/>
                    </a:cubicBezTo>
                    <a:cubicBezTo>
                      <a:pt x="342" y="486"/>
                      <a:pt x="264" y="468"/>
                      <a:pt x="144" y="498"/>
                    </a:cubicBezTo>
                    <a:cubicBezTo>
                      <a:pt x="90" y="630"/>
                      <a:pt x="48" y="702"/>
                      <a:pt x="0" y="888"/>
                    </a:cubicBezTo>
                    <a:cubicBezTo>
                      <a:pt x="63" y="900"/>
                      <a:pt x="126" y="912"/>
                      <a:pt x="126" y="912"/>
                    </a:cubicBezTo>
                    <a:cubicBezTo>
                      <a:pt x="192" y="732"/>
                      <a:pt x="213" y="660"/>
                      <a:pt x="252" y="606"/>
                    </a:cubicBezTo>
                    <a:lnTo>
                      <a:pt x="360" y="588"/>
                    </a:lnTo>
                    <a:lnTo>
                      <a:pt x="324" y="1014"/>
                    </a:lnTo>
                    <a:lnTo>
                      <a:pt x="444" y="1038"/>
                    </a:lnTo>
                    <a:cubicBezTo>
                      <a:pt x="472" y="975"/>
                      <a:pt x="447" y="719"/>
                      <a:pt x="492" y="636"/>
                    </a:cubicBezTo>
                    <a:cubicBezTo>
                      <a:pt x="606" y="594"/>
                      <a:pt x="672" y="558"/>
                      <a:pt x="714" y="540"/>
                    </a:cubicBezTo>
                    <a:cubicBezTo>
                      <a:pt x="757" y="500"/>
                      <a:pt x="742" y="456"/>
                      <a:pt x="756" y="396"/>
                    </a:cubicBezTo>
                    <a:cubicBezTo>
                      <a:pt x="770" y="336"/>
                      <a:pt x="790" y="242"/>
                      <a:pt x="798" y="180"/>
                    </a:cubicBezTo>
                    <a:cubicBezTo>
                      <a:pt x="806" y="118"/>
                      <a:pt x="825" y="114"/>
                      <a:pt x="801" y="24"/>
                    </a:cubicBezTo>
                    <a:cubicBezTo>
                      <a:pt x="755" y="0"/>
                      <a:pt x="573" y="21"/>
                      <a:pt x="522" y="36"/>
                    </a:cubicBezTo>
                    <a:close/>
                  </a:path>
                </a:pathLst>
              </a:custGeom>
              <a:solidFill>
                <a:srgbClr val="33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7" name="Oval 225"/>
              <p:cNvSpPr>
                <a:spLocks noChangeArrowheads="1"/>
              </p:cNvSpPr>
              <p:nvPr/>
            </p:nvSpPr>
            <p:spPr bwMode="auto">
              <a:xfrm>
                <a:off x="3088" y="2052"/>
                <a:ext cx="56" cy="108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978" name="Freeform 226"/>
              <p:cNvSpPr>
                <a:spLocks/>
              </p:cNvSpPr>
              <p:nvPr/>
            </p:nvSpPr>
            <p:spPr bwMode="auto">
              <a:xfrm rot="-263923">
                <a:off x="2424" y="2215"/>
                <a:ext cx="212" cy="104"/>
              </a:xfrm>
              <a:custGeom>
                <a:avLst/>
                <a:gdLst>
                  <a:gd name="T0" fmla="*/ 188 w 212"/>
                  <a:gd name="T1" fmla="*/ 0 h 104"/>
                  <a:gd name="T2" fmla="*/ 36 w 212"/>
                  <a:gd name="T3" fmla="*/ 20 h 104"/>
                  <a:gd name="T4" fmla="*/ 64 w 212"/>
                  <a:gd name="T5" fmla="*/ 40 h 104"/>
                  <a:gd name="T6" fmla="*/ 8 w 212"/>
                  <a:gd name="T7" fmla="*/ 52 h 104"/>
                  <a:gd name="T8" fmla="*/ 0 w 212"/>
                  <a:gd name="T9" fmla="*/ 84 h 104"/>
                  <a:gd name="T10" fmla="*/ 50 w 212"/>
                  <a:gd name="T11" fmla="*/ 104 h 104"/>
                  <a:gd name="T12" fmla="*/ 212 w 212"/>
                  <a:gd name="T13" fmla="*/ 92 h 104"/>
                  <a:gd name="T14" fmla="*/ 188 w 212"/>
                  <a:gd name="T1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04">
                    <a:moveTo>
                      <a:pt x="188" y="0"/>
                    </a:moveTo>
                    <a:lnTo>
                      <a:pt x="36" y="20"/>
                    </a:lnTo>
                    <a:lnTo>
                      <a:pt x="64" y="40"/>
                    </a:lnTo>
                    <a:lnTo>
                      <a:pt x="8" y="52"/>
                    </a:lnTo>
                    <a:lnTo>
                      <a:pt x="0" y="84"/>
                    </a:lnTo>
                    <a:lnTo>
                      <a:pt x="50" y="104"/>
                    </a:lnTo>
                    <a:lnTo>
                      <a:pt x="212" y="9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79" name="Freeform 227"/>
              <p:cNvSpPr>
                <a:spLocks/>
              </p:cNvSpPr>
              <p:nvPr/>
            </p:nvSpPr>
            <p:spPr bwMode="auto">
              <a:xfrm>
                <a:off x="2228" y="2796"/>
                <a:ext cx="256" cy="160"/>
              </a:xfrm>
              <a:custGeom>
                <a:avLst/>
                <a:gdLst>
                  <a:gd name="T0" fmla="*/ 160 w 256"/>
                  <a:gd name="T1" fmla="*/ 0 h 160"/>
                  <a:gd name="T2" fmla="*/ 124 w 256"/>
                  <a:gd name="T3" fmla="*/ 56 h 160"/>
                  <a:gd name="T4" fmla="*/ 28 w 256"/>
                  <a:gd name="T5" fmla="*/ 68 h 160"/>
                  <a:gd name="T6" fmla="*/ 0 w 256"/>
                  <a:gd name="T7" fmla="*/ 100 h 160"/>
                  <a:gd name="T8" fmla="*/ 0 w 256"/>
                  <a:gd name="T9" fmla="*/ 124 h 160"/>
                  <a:gd name="T10" fmla="*/ 192 w 256"/>
                  <a:gd name="T11" fmla="*/ 160 h 160"/>
                  <a:gd name="T12" fmla="*/ 236 w 256"/>
                  <a:gd name="T13" fmla="*/ 140 h 160"/>
                  <a:gd name="T14" fmla="*/ 256 w 256"/>
                  <a:gd name="T15" fmla="*/ 16 h 160"/>
                  <a:gd name="T16" fmla="*/ 160 w 25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60">
                    <a:moveTo>
                      <a:pt x="160" y="0"/>
                    </a:moveTo>
                    <a:lnTo>
                      <a:pt x="124" y="56"/>
                    </a:lnTo>
                    <a:lnTo>
                      <a:pt x="28" y="68"/>
                    </a:lnTo>
                    <a:lnTo>
                      <a:pt x="0" y="100"/>
                    </a:lnTo>
                    <a:lnTo>
                      <a:pt x="0" y="124"/>
                    </a:lnTo>
                    <a:lnTo>
                      <a:pt x="192" y="160"/>
                    </a:lnTo>
                    <a:lnTo>
                      <a:pt x="236" y="140"/>
                    </a:lnTo>
                    <a:lnTo>
                      <a:pt x="256" y="1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0" name="Freeform 228"/>
              <p:cNvSpPr>
                <a:spLocks/>
              </p:cNvSpPr>
              <p:nvPr/>
            </p:nvSpPr>
            <p:spPr bwMode="auto">
              <a:xfrm>
                <a:off x="2600" y="2928"/>
                <a:ext cx="204" cy="160"/>
              </a:xfrm>
              <a:custGeom>
                <a:avLst/>
                <a:gdLst>
                  <a:gd name="T0" fmla="*/ 120 w 204"/>
                  <a:gd name="T1" fmla="*/ 0 h 160"/>
                  <a:gd name="T2" fmla="*/ 93 w 204"/>
                  <a:gd name="T3" fmla="*/ 56 h 160"/>
                  <a:gd name="T4" fmla="*/ 21 w 204"/>
                  <a:gd name="T5" fmla="*/ 68 h 160"/>
                  <a:gd name="T6" fmla="*/ 0 w 204"/>
                  <a:gd name="T7" fmla="*/ 100 h 160"/>
                  <a:gd name="T8" fmla="*/ 0 w 204"/>
                  <a:gd name="T9" fmla="*/ 124 h 160"/>
                  <a:gd name="T10" fmla="*/ 144 w 204"/>
                  <a:gd name="T11" fmla="*/ 160 h 160"/>
                  <a:gd name="T12" fmla="*/ 184 w 204"/>
                  <a:gd name="T13" fmla="*/ 140 h 160"/>
                  <a:gd name="T14" fmla="*/ 204 w 204"/>
                  <a:gd name="T15" fmla="*/ 16 h 160"/>
                  <a:gd name="T16" fmla="*/ 120 w 204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60">
                    <a:moveTo>
                      <a:pt x="120" y="0"/>
                    </a:moveTo>
                    <a:lnTo>
                      <a:pt x="93" y="56"/>
                    </a:lnTo>
                    <a:lnTo>
                      <a:pt x="21" y="68"/>
                    </a:lnTo>
                    <a:lnTo>
                      <a:pt x="0" y="100"/>
                    </a:lnTo>
                    <a:lnTo>
                      <a:pt x="0" y="124"/>
                    </a:lnTo>
                    <a:lnTo>
                      <a:pt x="144" y="160"/>
                    </a:lnTo>
                    <a:lnTo>
                      <a:pt x="184" y="140"/>
                    </a:lnTo>
                    <a:lnTo>
                      <a:pt x="204" y="16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1" name="Freeform 229"/>
              <p:cNvSpPr>
                <a:spLocks/>
              </p:cNvSpPr>
              <p:nvPr/>
            </p:nvSpPr>
            <p:spPr bwMode="auto">
              <a:xfrm>
                <a:off x="2868" y="1864"/>
                <a:ext cx="324" cy="465"/>
              </a:xfrm>
              <a:custGeom>
                <a:avLst/>
                <a:gdLst>
                  <a:gd name="T0" fmla="*/ 21 w 324"/>
                  <a:gd name="T1" fmla="*/ 77 h 465"/>
                  <a:gd name="T2" fmla="*/ 84 w 324"/>
                  <a:gd name="T3" fmla="*/ 20 h 465"/>
                  <a:gd name="T4" fmla="*/ 99 w 324"/>
                  <a:gd name="T5" fmla="*/ 32 h 465"/>
                  <a:gd name="T6" fmla="*/ 216 w 324"/>
                  <a:gd name="T7" fmla="*/ 0 h 465"/>
                  <a:gd name="T8" fmla="*/ 324 w 324"/>
                  <a:gd name="T9" fmla="*/ 48 h 465"/>
                  <a:gd name="T10" fmla="*/ 264 w 324"/>
                  <a:gd name="T11" fmla="*/ 71 h 465"/>
                  <a:gd name="T12" fmla="*/ 201 w 324"/>
                  <a:gd name="T13" fmla="*/ 158 h 465"/>
                  <a:gd name="T14" fmla="*/ 282 w 324"/>
                  <a:gd name="T15" fmla="*/ 425 h 465"/>
                  <a:gd name="T16" fmla="*/ 81 w 324"/>
                  <a:gd name="T17" fmla="*/ 434 h 465"/>
                  <a:gd name="T18" fmla="*/ 3 w 324"/>
                  <a:gd name="T19" fmla="*/ 401 h 465"/>
                  <a:gd name="T20" fmla="*/ 0 w 324"/>
                  <a:gd name="T21" fmla="*/ 98 h 465"/>
                  <a:gd name="T22" fmla="*/ 21 w 324"/>
                  <a:gd name="T23" fmla="*/ 7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465">
                    <a:moveTo>
                      <a:pt x="21" y="77"/>
                    </a:moveTo>
                    <a:lnTo>
                      <a:pt x="84" y="20"/>
                    </a:lnTo>
                    <a:lnTo>
                      <a:pt x="99" y="32"/>
                    </a:lnTo>
                    <a:lnTo>
                      <a:pt x="216" y="0"/>
                    </a:lnTo>
                    <a:lnTo>
                      <a:pt x="324" y="48"/>
                    </a:lnTo>
                    <a:lnTo>
                      <a:pt x="264" y="71"/>
                    </a:lnTo>
                    <a:lnTo>
                      <a:pt x="201" y="158"/>
                    </a:lnTo>
                    <a:lnTo>
                      <a:pt x="282" y="425"/>
                    </a:lnTo>
                    <a:cubicBezTo>
                      <a:pt x="262" y="465"/>
                      <a:pt x="127" y="438"/>
                      <a:pt x="81" y="434"/>
                    </a:cubicBezTo>
                    <a:lnTo>
                      <a:pt x="3" y="401"/>
                    </a:lnTo>
                    <a:lnTo>
                      <a:pt x="0" y="98"/>
                    </a:lnTo>
                    <a:lnTo>
                      <a:pt x="21" y="77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2" name="Freeform 230"/>
              <p:cNvSpPr>
                <a:spLocks/>
              </p:cNvSpPr>
              <p:nvPr/>
            </p:nvSpPr>
            <p:spPr bwMode="auto">
              <a:xfrm>
                <a:off x="2862" y="1884"/>
                <a:ext cx="138" cy="393"/>
              </a:xfrm>
              <a:custGeom>
                <a:avLst/>
                <a:gdLst>
                  <a:gd name="T0" fmla="*/ 90 w 138"/>
                  <a:gd name="T1" fmla="*/ 0 h 393"/>
                  <a:gd name="T2" fmla="*/ 0 w 138"/>
                  <a:gd name="T3" fmla="*/ 102 h 393"/>
                  <a:gd name="T4" fmla="*/ 18 w 138"/>
                  <a:gd name="T5" fmla="*/ 393 h 393"/>
                  <a:gd name="T6" fmla="*/ 69 w 138"/>
                  <a:gd name="T7" fmla="*/ 378 h 393"/>
                  <a:gd name="T8" fmla="*/ 81 w 138"/>
                  <a:gd name="T9" fmla="*/ 267 h 393"/>
                  <a:gd name="T10" fmla="*/ 81 w 138"/>
                  <a:gd name="T11" fmla="*/ 117 h 393"/>
                  <a:gd name="T12" fmla="*/ 138 w 138"/>
                  <a:gd name="T13" fmla="*/ 3 h 393"/>
                  <a:gd name="T14" fmla="*/ 90 w 138"/>
                  <a:gd name="T1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393">
                    <a:moveTo>
                      <a:pt x="90" y="0"/>
                    </a:moveTo>
                    <a:lnTo>
                      <a:pt x="0" y="102"/>
                    </a:lnTo>
                    <a:lnTo>
                      <a:pt x="18" y="393"/>
                    </a:lnTo>
                    <a:lnTo>
                      <a:pt x="69" y="378"/>
                    </a:lnTo>
                    <a:lnTo>
                      <a:pt x="81" y="267"/>
                    </a:lnTo>
                    <a:lnTo>
                      <a:pt x="81" y="117"/>
                    </a:lnTo>
                    <a:lnTo>
                      <a:pt x="138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3" name="Freeform 231"/>
              <p:cNvSpPr>
                <a:spLocks/>
              </p:cNvSpPr>
              <p:nvPr/>
            </p:nvSpPr>
            <p:spPr bwMode="auto">
              <a:xfrm>
                <a:off x="2782" y="1998"/>
                <a:ext cx="404" cy="428"/>
              </a:xfrm>
              <a:custGeom>
                <a:avLst/>
                <a:gdLst>
                  <a:gd name="T0" fmla="*/ 294 w 404"/>
                  <a:gd name="T1" fmla="*/ 34 h 428"/>
                  <a:gd name="T2" fmla="*/ 293 w 404"/>
                  <a:gd name="T3" fmla="*/ 207 h 428"/>
                  <a:gd name="T4" fmla="*/ 0 w 404"/>
                  <a:gd name="T5" fmla="*/ 364 h 428"/>
                  <a:gd name="T6" fmla="*/ 36 w 404"/>
                  <a:gd name="T7" fmla="*/ 428 h 428"/>
                  <a:gd name="T8" fmla="*/ 386 w 404"/>
                  <a:gd name="T9" fmla="*/ 249 h 428"/>
                  <a:gd name="T10" fmla="*/ 404 w 404"/>
                  <a:gd name="T11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428">
                    <a:moveTo>
                      <a:pt x="294" y="34"/>
                    </a:moveTo>
                    <a:lnTo>
                      <a:pt x="293" y="207"/>
                    </a:lnTo>
                    <a:cubicBezTo>
                      <a:pt x="244" y="262"/>
                      <a:pt x="43" y="327"/>
                      <a:pt x="0" y="364"/>
                    </a:cubicBezTo>
                    <a:cubicBezTo>
                      <a:pt x="50" y="384"/>
                      <a:pt x="28" y="376"/>
                      <a:pt x="36" y="428"/>
                    </a:cubicBezTo>
                    <a:cubicBezTo>
                      <a:pt x="186" y="364"/>
                      <a:pt x="327" y="321"/>
                      <a:pt x="386" y="249"/>
                    </a:cubicBezTo>
                    <a:lnTo>
                      <a:pt x="404" y="0"/>
                    </a:lnTo>
                  </a:path>
                </a:pathLst>
              </a:custGeom>
              <a:solidFill>
                <a:srgbClr val="33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4" name="Freeform 232"/>
              <p:cNvSpPr>
                <a:spLocks/>
              </p:cNvSpPr>
              <p:nvPr/>
            </p:nvSpPr>
            <p:spPr bwMode="auto">
              <a:xfrm>
                <a:off x="2743" y="2297"/>
                <a:ext cx="222" cy="150"/>
              </a:xfrm>
              <a:custGeom>
                <a:avLst/>
                <a:gdLst>
                  <a:gd name="T0" fmla="*/ 222 w 222"/>
                  <a:gd name="T1" fmla="*/ 76 h 150"/>
                  <a:gd name="T2" fmla="*/ 39 w 222"/>
                  <a:gd name="T3" fmla="*/ 150 h 150"/>
                  <a:gd name="T4" fmla="*/ 4 w 222"/>
                  <a:gd name="T5" fmla="*/ 148 h 150"/>
                  <a:gd name="T6" fmla="*/ 0 w 222"/>
                  <a:gd name="T7" fmla="*/ 117 h 150"/>
                  <a:gd name="T8" fmla="*/ 10 w 222"/>
                  <a:gd name="T9" fmla="*/ 100 h 150"/>
                  <a:gd name="T10" fmla="*/ 40 w 222"/>
                  <a:gd name="T11" fmla="*/ 70 h 150"/>
                  <a:gd name="T12" fmla="*/ 3 w 222"/>
                  <a:gd name="T13" fmla="*/ 65 h 150"/>
                  <a:gd name="T14" fmla="*/ 162 w 222"/>
                  <a:gd name="T15" fmla="*/ 0 h 150"/>
                  <a:gd name="T16" fmla="*/ 222 w 222"/>
                  <a:gd name="T17" fmla="*/ 7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50">
                    <a:moveTo>
                      <a:pt x="222" y="76"/>
                    </a:moveTo>
                    <a:lnTo>
                      <a:pt x="39" y="150"/>
                    </a:lnTo>
                    <a:lnTo>
                      <a:pt x="4" y="148"/>
                    </a:lnTo>
                    <a:lnTo>
                      <a:pt x="0" y="117"/>
                    </a:lnTo>
                    <a:lnTo>
                      <a:pt x="10" y="100"/>
                    </a:lnTo>
                    <a:lnTo>
                      <a:pt x="40" y="70"/>
                    </a:lnTo>
                    <a:lnTo>
                      <a:pt x="3" y="65"/>
                    </a:lnTo>
                    <a:lnTo>
                      <a:pt x="162" y="0"/>
                    </a:lnTo>
                    <a:lnTo>
                      <a:pt x="222" y="76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5" name="Freeform 233"/>
              <p:cNvSpPr>
                <a:spLocks/>
              </p:cNvSpPr>
              <p:nvPr/>
            </p:nvSpPr>
            <p:spPr bwMode="auto">
              <a:xfrm>
                <a:off x="2904" y="1718"/>
                <a:ext cx="190" cy="108"/>
              </a:xfrm>
              <a:custGeom>
                <a:avLst/>
                <a:gdLst>
                  <a:gd name="T0" fmla="*/ 20 w 190"/>
                  <a:gd name="T1" fmla="*/ 24 h 108"/>
                  <a:gd name="T2" fmla="*/ 36 w 190"/>
                  <a:gd name="T3" fmla="*/ 96 h 108"/>
                  <a:gd name="T4" fmla="*/ 92 w 190"/>
                  <a:gd name="T5" fmla="*/ 94 h 108"/>
                  <a:gd name="T6" fmla="*/ 144 w 190"/>
                  <a:gd name="T7" fmla="*/ 98 h 108"/>
                  <a:gd name="T8" fmla="*/ 188 w 190"/>
                  <a:gd name="T9" fmla="*/ 76 h 108"/>
                  <a:gd name="T10" fmla="*/ 156 w 190"/>
                  <a:gd name="T11" fmla="*/ 10 h 108"/>
                  <a:gd name="T12" fmla="*/ 20 w 190"/>
                  <a:gd name="T13" fmla="*/ 2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08">
                    <a:moveTo>
                      <a:pt x="20" y="24"/>
                    </a:moveTo>
                    <a:cubicBezTo>
                      <a:pt x="0" y="38"/>
                      <a:pt x="24" y="84"/>
                      <a:pt x="36" y="96"/>
                    </a:cubicBezTo>
                    <a:cubicBezTo>
                      <a:pt x="48" y="108"/>
                      <a:pt x="74" y="94"/>
                      <a:pt x="92" y="94"/>
                    </a:cubicBezTo>
                    <a:cubicBezTo>
                      <a:pt x="110" y="94"/>
                      <a:pt x="128" y="101"/>
                      <a:pt x="144" y="98"/>
                    </a:cubicBezTo>
                    <a:cubicBezTo>
                      <a:pt x="160" y="95"/>
                      <a:pt x="186" y="91"/>
                      <a:pt x="188" y="76"/>
                    </a:cubicBezTo>
                    <a:cubicBezTo>
                      <a:pt x="190" y="61"/>
                      <a:pt x="184" y="20"/>
                      <a:pt x="156" y="10"/>
                    </a:cubicBezTo>
                    <a:cubicBezTo>
                      <a:pt x="128" y="0"/>
                      <a:pt x="40" y="10"/>
                      <a:pt x="20" y="24"/>
                    </a:cubicBezTo>
                    <a:close/>
                  </a:path>
                </a:pathLst>
              </a:custGeom>
              <a:solidFill>
                <a:srgbClr val="00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6" name="Freeform 234"/>
              <p:cNvSpPr>
                <a:spLocks/>
              </p:cNvSpPr>
              <p:nvPr/>
            </p:nvSpPr>
            <p:spPr bwMode="auto">
              <a:xfrm>
                <a:off x="2956" y="1818"/>
                <a:ext cx="117" cy="119"/>
              </a:xfrm>
              <a:custGeom>
                <a:avLst/>
                <a:gdLst>
                  <a:gd name="T0" fmla="*/ 0 w 117"/>
                  <a:gd name="T1" fmla="*/ 6 h 119"/>
                  <a:gd name="T2" fmla="*/ 30 w 117"/>
                  <a:gd name="T3" fmla="*/ 82 h 119"/>
                  <a:gd name="T4" fmla="*/ 40 w 117"/>
                  <a:gd name="T5" fmla="*/ 116 h 119"/>
                  <a:gd name="T6" fmla="*/ 80 w 117"/>
                  <a:gd name="T7" fmla="*/ 102 h 119"/>
                  <a:gd name="T8" fmla="*/ 92 w 117"/>
                  <a:gd name="T9" fmla="*/ 66 h 119"/>
                  <a:gd name="T10" fmla="*/ 102 w 117"/>
                  <a:gd name="T11" fmla="*/ 12 h 119"/>
                  <a:gd name="T12" fmla="*/ 0 w 117"/>
                  <a:gd name="T13" fmla="*/ 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19">
                    <a:moveTo>
                      <a:pt x="0" y="6"/>
                    </a:moveTo>
                    <a:cubicBezTo>
                      <a:pt x="4" y="46"/>
                      <a:pt x="23" y="64"/>
                      <a:pt x="30" y="82"/>
                    </a:cubicBezTo>
                    <a:cubicBezTo>
                      <a:pt x="37" y="100"/>
                      <a:pt x="32" y="113"/>
                      <a:pt x="40" y="116"/>
                    </a:cubicBezTo>
                    <a:cubicBezTo>
                      <a:pt x="48" y="119"/>
                      <a:pt x="71" y="110"/>
                      <a:pt x="80" y="102"/>
                    </a:cubicBezTo>
                    <a:cubicBezTo>
                      <a:pt x="89" y="94"/>
                      <a:pt x="88" y="81"/>
                      <a:pt x="92" y="66"/>
                    </a:cubicBezTo>
                    <a:cubicBezTo>
                      <a:pt x="96" y="51"/>
                      <a:pt x="117" y="22"/>
                      <a:pt x="102" y="12"/>
                    </a:cubicBezTo>
                    <a:cubicBezTo>
                      <a:pt x="87" y="2"/>
                      <a:pt x="36" y="0"/>
                      <a:pt x="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7" name="Freeform 235"/>
              <p:cNvSpPr>
                <a:spLocks/>
              </p:cNvSpPr>
              <p:nvPr/>
            </p:nvSpPr>
            <p:spPr bwMode="auto">
              <a:xfrm>
                <a:off x="2909" y="1625"/>
                <a:ext cx="270" cy="269"/>
              </a:xfrm>
              <a:custGeom>
                <a:avLst/>
                <a:gdLst>
                  <a:gd name="T0" fmla="*/ 111 w 270"/>
                  <a:gd name="T1" fmla="*/ 6 h 269"/>
                  <a:gd name="T2" fmla="*/ 0 w 270"/>
                  <a:gd name="T3" fmla="*/ 111 h 269"/>
                  <a:gd name="T4" fmla="*/ 156 w 270"/>
                  <a:gd name="T5" fmla="*/ 117 h 269"/>
                  <a:gd name="T6" fmla="*/ 162 w 270"/>
                  <a:gd name="T7" fmla="*/ 249 h 269"/>
                  <a:gd name="T8" fmla="*/ 201 w 270"/>
                  <a:gd name="T9" fmla="*/ 240 h 269"/>
                  <a:gd name="T10" fmla="*/ 255 w 270"/>
                  <a:gd name="T11" fmla="*/ 120 h 269"/>
                  <a:gd name="T12" fmla="*/ 111 w 270"/>
                  <a:gd name="T13" fmla="*/ 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269">
                    <a:moveTo>
                      <a:pt x="111" y="6"/>
                    </a:moveTo>
                    <a:cubicBezTo>
                      <a:pt x="54" y="12"/>
                      <a:pt x="15" y="42"/>
                      <a:pt x="0" y="111"/>
                    </a:cubicBezTo>
                    <a:cubicBezTo>
                      <a:pt x="2" y="127"/>
                      <a:pt x="129" y="94"/>
                      <a:pt x="156" y="117"/>
                    </a:cubicBezTo>
                    <a:cubicBezTo>
                      <a:pt x="183" y="140"/>
                      <a:pt x="155" y="229"/>
                      <a:pt x="162" y="249"/>
                    </a:cubicBezTo>
                    <a:cubicBezTo>
                      <a:pt x="169" y="269"/>
                      <a:pt x="186" y="261"/>
                      <a:pt x="201" y="240"/>
                    </a:cubicBezTo>
                    <a:cubicBezTo>
                      <a:pt x="216" y="219"/>
                      <a:pt x="270" y="159"/>
                      <a:pt x="255" y="120"/>
                    </a:cubicBezTo>
                    <a:cubicBezTo>
                      <a:pt x="249" y="21"/>
                      <a:pt x="168" y="0"/>
                      <a:pt x="111" y="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88" name="Freeform 236"/>
              <p:cNvSpPr>
                <a:spLocks/>
              </p:cNvSpPr>
              <p:nvPr/>
            </p:nvSpPr>
            <p:spPr bwMode="auto">
              <a:xfrm>
                <a:off x="2988" y="1888"/>
                <a:ext cx="180" cy="364"/>
              </a:xfrm>
              <a:custGeom>
                <a:avLst/>
                <a:gdLst>
                  <a:gd name="T0" fmla="*/ 132 w 180"/>
                  <a:gd name="T1" fmla="*/ 0 h 364"/>
                  <a:gd name="T2" fmla="*/ 44 w 180"/>
                  <a:gd name="T3" fmla="*/ 84 h 364"/>
                  <a:gd name="T4" fmla="*/ 0 w 180"/>
                  <a:gd name="T5" fmla="*/ 364 h 364"/>
                  <a:gd name="T6" fmla="*/ 96 w 180"/>
                  <a:gd name="T7" fmla="*/ 304 h 364"/>
                  <a:gd name="T8" fmla="*/ 100 w 180"/>
                  <a:gd name="T9" fmla="*/ 104 h 364"/>
                  <a:gd name="T10" fmla="*/ 180 w 180"/>
                  <a:gd name="T11" fmla="*/ 16 h 364"/>
                  <a:gd name="T12" fmla="*/ 132 w 180"/>
                  <a:gd name="T1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364">
                    <a:moveTo>
                      <a:pt x="132" y="0"/>
                    </a:moveTo>
                    <a:lnTo>
                      <a:pt x="44" y="84"/>
                    </a:lnTo>
                    <a:lnTo>
                      <a:pt x="0" y="364"/>
                    </a:lnTo>
                    <a:lnTo>
                      <a:pt x="96" y="304"/>
                    </a:lnTo>
                    <a:lnTo>
                      <a:pt x="100" y="104"/>
                    </a:lnTo>
                    <a:lnTo>
                      <a:pt x="180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66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58989" name="Freeform 237"/>
            <p:cNvSpPr>
              <a:spLocks/>
            </p:cNvSpPr>
            <p:nvPr/>
          </p:nvSpPr>
          <p:spPr bwMode="auto">
            <a:xfrm rot="19961099" flipH="1">
              <a:off x="2793" y="3359"/>
              <a:ext cx="261" cy="39"/>
            </a:xfrm>
            <a:custGeom>
              <a:avLst/>
              <a:gdLst>
                <a:gd name="T0" fmla="*/ 52 w 300"/>
                <a:gd name="T1" fmla="*/ 0 h 44"/>
                <a:gd name="T2" fmla="*/ 0 w 300"/>
                <a:gd name="T3" fmla="*/ 36 h 44"/>
                <a:gd name="T4" fmla="*/ 244 w 300"/>
                <a:gd name="T5" fmla="*/ 44 h 44"/>
                <a:gd name="T6" fmla="*/ 300 w 300"/>
                <a:gd name="T7" fmla="*/ 4 h 44"/>
                <a:gd name="T8" fmla="*/ 52 w 300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">
                  <a:moveTo>
                    <a:pt x="52" y="0"/>
                  </a:moveTo>
                  <a:lnTo>
                    <a:pt x="0" y="36"/>
                  </a:lnTo>
                  <a:lnTo>
                    <a:pt x="244" y="44"/>
                  </a:lnTo>
                  <a:lnTo>
                    <a:pt x="300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0" name="Freeform 238"/>
            <p:cNvSpPr>
              <a:spLocks/>
            </p:cNvSpPr>
            <p:nvPr/>
          </p:nvSpPr>
          <p:spPr bwMode="auto">
            <a:xfrm rot="19961099" flipH="1">
              <a:off x="2453" y="3540"/>
              <a:ext cx="260" cy="39"/>
            </a:xfrm>
            <a:custGeom>
              <a:avLst/>
              <a:gdLst>
                <a:gd name="T0" fmla="*/ 52 w 300"/>
                <a:gd name="T1" fmla="*/ 0 h 44"/>
                <a:gd name="T2" fmla="*/ 0 w 300"/>
                <a:gd name="T3" fmla="*/ 36 h 44"/>
                <a:gd name="T4" fmla="*/ 244 w 300"/>
                <a:gd name="T5" fmla="*/ 44 h 44"/>
                <a:gd name="T6" fmla="*/ 300 w 300"/>
                <a:gd name="T7" fmla="*/ 4 h 44"/>
                <a:gd name="T8" fmla="*/ 52 w 300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">
                  <a:moveTo>
                    <a:pt x="52" y="0"/>
                  </a:moveTo>
                  <a:lnTo>
                    <a:pt x="0" y="36"/>
                  </a:lnTo>
                  <a:lnTo>
                    <a:pt x="244" y="44"/>
                  </a:lnTo>
                  <a:lnTo>
                    <a:pt x="300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1" name="Freeform 239"/>
            <p:cNvSpPr>
              <a:spLocks/>
            </p:cNvSpPr>
            <p:nvPr/>
          </p:nvSpPr>
          <p:spPr bwMode="auto">
            <a:xfrm>
              <a:off x="2215" y="3249"/>
              <a:ext cx="864" cy="536"/>
            </a:xfrm>
            <a:custGeom>
              <a:avLst/>
              <a:gdLst>
                <a:gd name="T0" fmla="*/ 864 w 864"/>
                <a:gd name="T1" fmla="*/ 155 h 536"/>
                <a:gd name="T2" fmla="*/ 810 w 864"/>
                <a:gd name="T3" fmla="*/ 90 h 536"/>
                <a:gd name="T4" fmla="*/ 644 w 864"/>
                <a:gd name="T5" fmla="*/ 180 h 536"/>
                <a:gd name="T6" fmla="*/ 576 w 864"/>
                <a:gd name="T7" fmla="*/ 171 h 536"/>
                <a:gd name="T8" fmla="*/ 553 w 864"/>
                <a:gd name="T9" fmla="*/ 160 h 536"/>
                <a:gd name="T10" fmla="*/ 525 w 864"/>
                <a:gd name="T11" fmla="*/ 80 h 536"/>
                <a:gd name="T12" fmla="*/ 518 w 864"/>
                <a:gd name="T13" fmla="*/ 50 h 536"/>
                <a:gd name="T14" fmla="*/ 478 w 864"/>
                <a:gd name="T15" fmla="*/ 24 h 536"/>
                <a:gd name="T16" fmla="*/ 416 w 864"/>
                <a:gd name="T17" fmla="*/ 0 h 536"/>
                <a:gd name="T18" fmla="*/ 384 w 864"/>
                <a:gd name="T19" fmla="*/ 36 h 536"/>
                <a:gd name="T20" fmla="*/ 434 w 864"/>
                <a:gd name="T21" fmla="*/ 46 h 536"/>
                <a:gd name="T22" fmla="*/ 413 w 864"/>
                <a:gd name="T23" fmla="*/ 150 h 536"/>
                <a:gd name="T24" fmla="*/ 427 w 864"/>
                <a:gd name="T25" fmla="*/ 229 h 536"/>
                <a:gd name="T26" fmla="*/ 426 w 864"/>
                <a:gd name="T27" fmla="*/ 274 h 536"/>
                <a:gd name="T28" fmla="*/ 470 w 864"/>
                <a:gd name="T29" fmla="*/ 275 h 536"/>
                <a:gd name="T30" fmla="*/ 282 w 864"/>
                <a:gd name="T31" fmla="*/ 380 h 536"/>
                <a:gd name="T32" fmla="*/ 265 w 864"/>
                <a:gd name="T33" fmla="*/ 353 h 536"/>
                <a:gd name="T34" fmla="*/ 252 w 864"/>
                <a:gd name="T35" fmla="*/ 291 h 536"/>
                <a:gd name="T36" fmla="*/ 242 w 864"/>
                <a:gd name="T37" fmla="*/ 270 h 536"/>
                <a:gd name="T38" fmla="*/ 221 w 864"/>
                <a:gd name="T39" fmla="*/ 209 h 536"/>
                <a:gd name="T40" fmla="*/ 166 w 864"/>
                <a:gd name="T41" fmla="*/ 198 h 536"/>
                <a:gd name="T42" fmla="*/ 145 w 864"/>
                <a:gd name="T43" fmla="*/ 220 h 536"/>
                <a:gd name="T44" fmla="*/ 75 w 864"/>
                <a:gd name="T45" fmla="*/ 303 h 536"/>
                <a:gd name="T46" fmla="*/ 15 w 864"/>
                <a:gd name="T47" fmla="*/ 359 h 536"/>
                <a:gd name="T48" fmla="*/ 2 w 864"/>
                <a:gd name="T49" fmla="*/ 404 h 536"/>
                <a:gd name="T50" fmla="*/ 0 w 864"/>
                <a:gd name="T51" fmla="*/ 426 h 536"/>
                <a:gd name="T52" fmla="*/ 63 w 864"/>
                <a:gd name="T53" fmla="*/ 498 h 536"/>
                <a:gd name="T54" fmla="*/ 140 w 864"/>
                <a:gd name="T55" fmla="*/ 536 h 536"/>
                <a:gd name="T56" fmla="*/ 864 w 864"/>
                <a:gd name="T57" fmla="*/ 1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4" h="536">
                  <a:moveTo>
                    <a:pt x="864" y="155"/>
                  </a:moveTo>
                  <a:lnTo>
                    <a:pt x="810" y="90"/>
                  </a:lnTo>
                  <a:lnTo>
                    <a:pt x="644" y="180"/>
                  </a:lnTo>
                  <a:lnTo>
                    <a:pt x="576" y="171"/>
                  </a:lnTo>
                  <a:lnTo>
                    <a:pt x="553" y="160"/>
                  </a:lnTo>
                  <a:lnTo>
                    <a:pt x="525" y="80"/>
                  </a:lnTo>
                  <a:lnTo>
                    <a:pt x="518" y="50"/>
                  </a:lnTo>
                  <a:lnTo>
                    <a:pt x="478" y="24"/>
                  </a:lnTo>
                  <a:lnTo>
                    <a:pt x="416" y="0"/>
                  </a:lnTo>
                  <a:lnTo>
                    <a:pt x="384" y="36"/>
                  </a:lnTo>
                  <a:lnTo>
                    <a:pt x="434" y="46"/>
                  </a:lnTo>
                  <a:lnTo>
                    <a:pt x="413" y="150"/>
                  </a:lnTo>
                  <a:lnTo>
                    <a:pt x="427" y="229"/>
                  </a:lnTo>
                  <a:lnTo>
                    <a:pt x="426" y="274"/>
                  </a:lnTo>
                  <a:lnTo>
                    <a:pt x="470" y="275"/>
                  </a:lnTo>
                  <a:lnTo>
                    <a:pt x="282" y="380"/>
                  </a:lnTo>
                  <a:lnTo>
                    <a:pt x="265" y="353"/>
                  </a:lnTo>
                  <a:lnTo>
                    <a:pt x="252" y="291"/>
                  </a:lnTo>
                  <a:lnTo>
                    <a:pt x="242" y="270"/>
                  </a:lnTo>
                  <a:lnTo>
                    <a:pt x="221" y="209"/>
                  </a:lnTo>
                  <a:lnTo>
                    <a:pt x="166" y="198"/>
                  </a:lnTo>
                  <a:lnTo>
                    <a:pt x="145" y="220"/>
                  </a:lnTo>
                  <a:lnTo>
                    <a:pt x="75" y="303"/>
                  </a:lnTo>
                  <a:lnTo>
                    <a:pt x="15" y="359"/>
                  </a:lnTo>
                  <a:lnTo>
                    <a:pt x="2" y="404"/>
                  </a:lnTo>
                  <a:lnTo>
                    <a:pt x="0" y="426"/>
                  </a:lnTo>
                  <a:lnTo>
                    <a:pt x="63" y="498"/>
                  </a:lnTo>
                  <a:lnTo>
                    <a:pt x="140" y="536"/>
                  </a:lnTo>
                  <a:lnTo>
                    <a:pt x="864" y="15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2" name="Freeform 240"/>
            <p:cNvSpPr>
              <a:spLocks/>
            </p:cNvSpPr>
            <p:nvPr/>
          </p:nvSpPr>
          <p:spPr bwMode="auto">
            <a:xfrm>
              <a:off x="2376" y="3385"/>
              <a:ext cx="75" cy="82"/>
            </a:xfrm>
            <a:custGeom>
              <a:avLst/>
              <a:gdLst>
                <a:gd name="T0" fmla="*/ 71 w 75"/>
                <a:gd name="T1" fmla="*/ 14 h 82"/>
                <a:gd name="T2" fmla="*/ 67 w 75"/>
                <a:gd name="T3" fmla="*/ 50 h 82"/>
                <a:gd name="T4" fmla="*/ 45 w 75"/>
                <a:gd name="T5" fmla="*/ 82 h 82"/>
                <a:gd name="T6" fmla="*/ 5 w 75"/>
                <a:gd name="T7" fmla="*/ 58 h 82"/>
                <a:gd name="T8" fmla="*/ 15 w 75"/>
                <a:gd name="T9" fmla="*/ 26 h 82"/>
                <a:gd name="T10" fmla="*/ 43 w 75"/>
                <a:gd name="T11" fmla="*/ 0 h 82"/>
                <a:gd name="T12" fmla="*/ 71 w 75"/>
                <a:gd name="T13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71" y="14"/>
                  </a:moveTo>
                  <a:cubicBezTo>
                    <a:pt x="75" y="22"/>
                    <a:pt x="71" y="39"/>
                    <a:pt x="67" y="50"/>
                  </a:cubicBezTo>
                  <a:cubicBezTo>
                    <a:pt x="63" y="61"/>
                    <a:pt x="55" y="81"/>
                    <a:pt x="45" y="82"/>
                  </a:cubicBezTo>
                  <a:lnTo>
                    <a:pt x="5" y="58"/>
                  </a:lnTo>
                  <a:cubicBezTo>
                    <a:pt x="0" y="49"/>
                    <a:pt x="9" y="36"/>
                    <a:pt x="15" y="26"/>
                  </a:cubicBezTo>
                  <a:cubicBezTo>
                    <a:pt x="21" y="16"/>
                    <a:pt x="34" y="2"/>
                    <a:pt x="43" y="0"/>
                  </a:cubicBezTo>
                  <a:lnTo>
                    <a:pt x="71" y="14"/>
                  </a:lnTo>
                  <a:close/>
                </a:path>
              </a:pathLst>
            </a:custGeom>
            <a:solidFill>
              <a:srgbClr val="99FF33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3" name="Line 241"/>
            <p:cNvSpPr>
              <a:spLocks noChangeShapeType="1"/>
            </p:cNvSpPr>
            <p:nvPr/>
          </p:nvSpPr>
          <p:spPr bwMode="auto">
            <a:xfrm rot="19961099" flipH="1">
              <a:off x="2348" y="3477"/>
              <a:ext cx="97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4" name="Freeform 242"/>
            <p:cNvSpPr>
              <a:spLocks/>
            </p:cNvSpPr>
            <p:nvPr/>
          </p:nvSpPr>
          <p:spPr bwMode="auto">
            <a:xfrm rot="19961099" flipH="1">
              <a:off x="2493" y="3516"/>
              <a:ext cx="38" cy="35"/>
            </a:xfrm>
            <a:custGeom>
              <a:avLst/>
              <a:gdLst>
                <a:gd name="T0" fmla="*/ 0 w 44"/>
                <a:gd name="T1" fmla="*/ 0 h 40"/>
                <a:gd name="T2" fmla="*/ 8 w 44"/>
                <a:gd name="T3" fmla="*/ 40 h 40"/>
                <a:gd name="T4" fmla="*/ 44 w 44"/>
                <a:gd name="T5" fmla="*/ 36 h 40"/>
                <a:gd name="T6" fmla="*/ 0 w 4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0" y="0"/>
                  </a:moveTo>
                  <a:lnTo>
                    <a:pt x="8" y="40"/>
                  </a:lnTo>
                  <a:lnTo>
                    <a:pt x="4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5" name="Freeform 243"/>
            <p:cNvSpPr>
              <a:spLocks/>
            </p:cNvSpPr>
            <p:nvPr/>
          </p:nvSpPr>
          <p:spPr bwMode="auto">
            <a:xfrm rot="19961099" flipH="1">
              <a:off x="2650" y="3339"/>
              <a:ext cx="52" cy="191"/>
            </a:xfrm>
            <a:custGeom>
              <a:avLst/>
              <a:gdLst>
                <a:gd name="T0" fmla="*/ 39 w 44"/>
                <a:gd name="T1" fmla="*/ 0 h 216"/>
                <a:gd name="T2" fmla="*/ 0 w 44"/>
                <a:gd name="T3" fmla="*/ 48 h 216"/>
                <a:gd name="T4" fmla="*/ 44 w 44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16">
                  <a:moveTo>
                    <a:pt x="39" y="0"/>
                  </a:moveTo>
                  <a:lnTo>
                    <a:pt x="0" y="48"/>
                  </a:lnTo>
                  <a:lnTo>
                    <a:pt x="44" y="216"/>
                  </a:ln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8996" name="Group 244"/>
          <p:cNvGrpSpPr>
            <a:grpSpLocks/>
          </p:cNvGrpSpPr>
          <p:nvPr/>
        </p:nvGrpSpPr>
        <p:grpSpPr bwMode="auto">
          <a:xfrm rot="20108783" flipH="1">
            <a:off x="7923213" y="2835275"/>
            <a:ext cx="900112" cy="244475"/>
            <a:chOff x="494" y="3018"/>
            <a:chExt cx="683" cy="18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8997" name="Freeform 245"/>
            <p:cNvSpPr>
              <a:spLocks/>
            </p:cNvSpPr>
            <p:nvPr/>
          </p:nvSpPr>
          <p:spPr bwMode="auto">
            <a:xfrm>
              <a:off x="494" y="3051"/>
              <a:ext cx="683" cy="152"/>
            </a:xfrm>
            <a:custGeom>
              <a:avLst/>
              <a:gdLst>
                <a:gd name="T0" fmla="*/ 25 w 683"/>
                <a:gd name="T1" fmla="*/ 0 h 152"/>
                <a:gd name="T2" fmla="*/ 583 w 683"/>
                <a:gd name="T3" fmla="*/ 89 h 152"/>
                <a:gd name="T4" fmla="*/ 681 w 683"/>
                <a:gd name="T5" fmla="*/ 132 h 152"/>
                <a:gd name="T6" fmla="*/ 573 w 683"/>
                <a:gd name="T7" fmla="*/ 138 h 152"/>
                <a:gd name="T8" fmla="*/ 13 w 683"/>
                <a:gd name="T9" fmla="*/ 51 h 152"/>
                <a:gd name="T10" fmla="*/ 25 w 683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3" h="152">
                  <a:moveTo>
                    <a:pt x="25" y="0"/>
                  </a:moveTo>
                  <a:cubicBezTo>
                    <a:pt x="124" y="7"/>
                    <a:pt x="474" y="67"/>
                    <a:pt x="583" y="89"/>
                  </a:cubicBezTo>
                  <a:cubicBezTo>
                    <a:pt x="606" y="98"/>
                    <a:pt x="683" y="114"/>
                    <a:pt x="681" y="132"/>
                  </a:cubicBezTo>
                  <a:cubicBezTo>
                    <a:pt x="678" y="152"/>
                    <a:pt x="597" y="138"/>
                    <a:pt x="573" y="138"/>
                  </a:cubicBezTo>
                  <a:cubicBezTo>
                    <a:pt x="454" y="117"/>
                    <a:pt x="142" y="74"/>
                    <a:pt x="13" y="51"/>
                  </a:cubicBezTo>
                  <a:cubicBezTo>
                    <a:pt x="1" y="27"/>
                    <a:pt x="0" y="15"/>
                    <a:pt x="25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9" name="Freeform 247"/>
            <p:cNvSpPr>
              <a:spLocks/>
            </p:cNvSpPr>
            <p:nvPr/>
          </p:nvSpPr>
          <p:spPr bwMode="auto">
            <a:xfrm>
              <a:off x="599" y="3108"/>
              <a:ext cx="271" cy="62"/>
            </a:xfrm>
            <a:custGeom>
              <a:avLst/>
              <a:gdLst>
                <a:gd name="T0" fmla="*/ 15 w 271"/>
                <a:gd name="T1" fmla="*/ 0 h 62"/>
                <a:gd name="T2" fmla="*/ 0 w 271"/>
                <a:gd name="T3" fmla="*/ 24 h 62"/>
                <a:gd name="T4" fmla="*/ 245 w 271"/>
                <a:gd name="T5" fmla="*/ 62 h 62"/>
                <a:gd name="T6" fmla="*/ 271 w 271"/>
                <a:gd name="T7" fmla="*/ 42 h 62"/>
                <a:gd name="T8" fmla="*/ 15 w 27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2">
                  <a:moveTo>
                    <a:pt x="15" y="0"/>
                  </a:moveTo>
                  <a:lnTo>
                    <a:pt x="0" y="24"/>
                  </a:lnTo>
                  <a:lnTo>
                    <a:pt x="245" y="62"/>
                  </a:lnTo>
                  <a:lnTo>
                    <a:pt x="271" y="4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00" name="Freeform 248"/>
            <p:cNvSpPr>
              <a:spLocks/>
            </p:cNvSpPr>
            <p:nvPr/>
          </p:nvSpPr>
          <p:spPr bwMode="auto">
            <a:xfrm rot="-297016">
              <a:off x="510" y="3088"/>
              <a:ext cx="72" cy="44"/>
            </a:xfrm>
            <a:custGeom>
              <a:avLst/>
              <a:gdLst>
                <a:gd name="T0" fmla="*/ 21 w 72"/>
                <a:gd name="T1" fmla="*/ 0 h 44"/>
                <a:gd name="T2" fmla="*/ 0 w 72"/>
                <a:gd name="T3" fmla="*/ 20 h 44"/>
                <a:gd name="T4" fmla="*/ 10 w 72"/>
                <a:gd name="T5" fmla="*/ 26 h 44"/>
                <a:gd name="T6" fmla="*/ 6 w 72"/>
                <a:gd name="T7" fmla="*/ 41 h 44"/>
                <a:gd name="T8" fmla="*/ 28 w 72"/>
                <a:gd name="T9" fmla="*/ 44 h 44"/>
                <a:gd name="T10" fmla="*/ 72 w 72"/>
                <a:gd name="T11" fmla="*/ 10 h 44"/>
                <a:gd name="T12" fmla="*/ 21 w 7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4">
                  <a:moveTo>
                    <a:pt x="21" y="0"/>
                  </a:moveTo>
                  <a:lnTo>
                    <a:pt x="0" y="20"/>
                  </a:lnTo>
                  <a:lnTo>
                    <a:pt x="10" y="26"/>
                  </a:lnTo>
                  <a:lnTo>
                    <a:pt x="6" y="41"/>
                  </a:lnTo>
                  <a:lnTo>
                    <a:pt x="28" y="44"/>
                  </a:lnTo>
                  <a:lnTo>
                    <a:pt x="72" y="1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01" name="Freeform 249"/>
            <p:cNvSpPr>
              <a:spLocks/>
            </p:cNvSpPr>
            <p:nvPr/>
          </p:nvSpPr>
          <p:spPr bwMode="auto">
            <a:xfrm>
              <a:off x="528" y="3018"/>
              <a:ext cx="53" cy="56"/>
            </a:xfrm>
            <a:custGeom>
              <a:avLst/>
              <a:gdLst>
                <a:gd name="T0" fmla="*/ 0 w 56"/>
                <a:gd name="T1" fmla="*/ 47 h 56"/>
                <a:gd name="T2" fmla="*/ 3 w 56"/>
                <a:gd name="T3" fmla="*/ 21 h 56"/>
                <a:gd name="T4" fmla="*/ 23 w 56"/>
                <a:gd name="T5" fmla="*/ 20 h 56"/>
                <a:gd name="T6" fmla="*/ 35 w 56"/>
                <a:gd name="T7" fmla="*/ 0 h 56"/>
                <a:gd name="T8" fmla="*/ 56 w 56"/>
                <a:gd name="T9" fmla="*/ 3 h 56"/>
                <a:gd name="T10" fmla="*/ 53 w 56"/>
                <a:gd name="T11" fmla="*/ 56 h 56"/>
                <a:gd name="T12" fmla="*/ 0 w 56"/>
                <a:gd name="T13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0" y="47"/>
                  </a:moveTo>
                  <a:lnTo>
                    <a:pt x="3" y="21"/>
                  </a:lnTo>
                  <a:lnTo>
                    <a:pt x="23" y="20"/>
                  </a:lnTo>
                  <a:lnTo>
                    <a:pt x="35" y="0"/>
                  </a:lnTo>
                  <a:lnTo>
                    <a:pt x="56" y="3"/>
                  </a:lnTo>
                  <a:lnTo>
                    <a:pt x="53" y="5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998" name="Freeform 246"/>
            <p:cNvSpPr>
              <a:spLocks/>
            </p:cNvSpPr>
            <p:nvPr/>
          </p:nvSpPr>
          <p:spPr bwMode="auto">
            <a:xfrm>
              <a:off x="612" y="3048"/>
              <a:ext cx="258" cy="72"/>
            </a:xfrm>
            <a:custGeom>
              <a:avLst/>
              <a:gdLst>
                <a:gd name="T0" fmla="*/ 0 w 258"/>
                <a:gd name="T1" fmla="*/ 32 h 72"/>
                <a:gd name="T2" fmla="*/ 2 w 258"/>
                <a:gd name="T3" fmla="*/ 0 h 72"/>
                <a:gd name="T4" fmla="*/ 254 w 258"/>
                <a:gd name="T5" fmla="*/ 42 h 72"/>
                <a:gd name="T6" fmla="*/ 258 w 258"/>
                <a:gd name="T7" fmla="*/ 72 h 72"/>
                <a:gd name="T8" fmla="*/ 0 w 258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72">
                  <a:moveTo>
                    <a:pt x="0" y="32"/>
                  </a:moveTo>
                  <a:lnTo>
                    <a:pt x="2" y="0"/>
                  </a:lnTo>
                  <a:lnTo>
                    <a:pt x="254" y="42"/>
                  </a:lnTo>
                  <a:lnTo>
                    <a:pt x="258" y="7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9002" name="Group 250"/>
          <p:cNvGrpSpPr>
            <a:grpSpLocks/>
          </p:cNvGrpSpPr>
          <p:nvPr/>
        </p:nvGrpSpPr>
        <p:grpSpPr bwMode="auto">
          <a:xfrm>
            <a:off x="6381750" y="2735263"/>
            <a:ext cx="1316038" cy="749300"/>
            <a:chOff x="4230" y="2674"/>
            <a:chExt cx="829" cy="47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9003" name="Freeform 251">
              <a:hlinkClick r:id="rId3" action="ppaction://hlinkfile"/>
            </p:cNvPr>
            <p:cNvSpPr>
              <a:spLocks/>
            </p:cNvSpPr>
            <p:nvPr/>
          </p:nvSpPr>
          <p:spPr bwMode="auto">
            <a:xfrm>
              <a:off x="4230" y="2674"/>
              <a:ext cx="829" cy="472"/>
            </a:xfrm>
            <a:custGeom>
              <a:avLst/>
              <a:gdLst>
                <a:gd name="T0" fmla="*/ 509 w 829"/>
                <a:gd name="T1" fmla="*/ 116 h 472"/>
                <a:gd name="T2" fmla="*/ 109 w 829"/>
                <a:gd name="T3" fmla="*/ 309 h 472"/>
                <a:gd name="T4" fmla="*/ 4 w 829"/>
                <a:gd name="T5" fmla="*/ 390 h 472"/>
                <a:gd name="T6" fmla="*/ 0 w 829"/>
                <a:gd name="T7" fmla="*/ 463 h 472"/>
                <a:gd name="T8" fmla="*/ 109 w 829"/>
                <a:gd name="T9" fmla="*/ 472 h 472"/>
                <a:gd name="T10" fmla="*/ 301 w 829"/>
                <a:gd name="T11" fmla="*/ 400 h 472"/>
                <a:gd name="T12" fmla="*/ 740 w 829"/>
                <a:gd name="T13" fmla="*/ 137 h 472"/>
                <a:gd name="T14" fmla="*/ 829 w 829"/>
                <a:gd name="T15" fmla="*/ 64 h 472"/>
                <a:gd name="T16" fmla="*/ 796 w 829"/>
                <a:gd name="T17" fmla="*/ 0 h 472"/>
                <a:gd name="T18" fmla="*/ 695 w 829"/>
                <a:gd name="T19" fmla="*/ 25 h 472"/>
                <a:gd name="T20" fmla="*/ 509 w 829"/>
                <a:gd name="T21" fmla="*/ 11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472">
                  <a:moveTo>
                    <a:pt x="509" y="116"/>
                  </a:moveTo>
                  <a:lnTo>
                    <a:pt x="109" y="309"/>
                  </a:lnTo>
                  <a:lnTo>
                    <a:pt x="4" y="390"/>
                  </a:lnTo>
                  <a:lnTo>
                    <a:pt x="0" y="463"/>
                  </a:lnTo>
                  <a:lnTo>
                    <a:pt x="109" y="472"/>
                  </a:lnTo>
                  <a:lnTo>
                    <a:pt x="301" y="400"/>
                  </a:lnTo>
                  <a:lnTo>
                    <a:pt x="740" y="137"/>
                  </a:lnTo>
                  <a:lnTo>
                    <a:pt x="829" y="64"/>
                  </a:lnTo>
                  <a:lnTo>
                    <a:pt x="796" y="0"/>
                  </a:lnTo>
                  <a:lnTo>
                    <a:pt x="695" y="25"/>
                  </a:lnTo>
                  <a:lnTo>
                    <a:pt x="509" y="116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04" name="Freeform 252"/>
            <p:cNvSpPr>
              <a:spLocks/>
            </p:cNvSpPr>
            <p:nvPr/>
          </p:nvSpPr>
          <p:spPr bwMode="auto">
            <a:xfrm rot="19961099" flipH="1">
              <a:off x="4417" y="2783"/>
              <a:ext cx="415" cy="90"/>
            </a:xfrm>
            <a:custGeom>
              <a:avLst/>
              <a:gdLst>
                <a:gd name="T0" fmla="*/ 15 w 501"/>
                <a:gd name="T1" fmla="*/ 0 h 108"/>
                <a:gd name="T2" fmla="*/ 0 w 501"/>
                <a:gd name="T3" fmla="*/ 93 h 108"/>
                <a:gd name="T4" fmla="*/ 501 w 501"/>
                <a:gd name="T5" fmla="*/ 108 h 108"/>
                <a:gd name="T6" fmla="*/ 411 w 501"/>
                <a:gd name="T7" fmla="*/ 9 h 108"/>
                <a:gd name="T8" fmla="*/ 15 w 501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08">
                  <a:moveTo>
                    <a:pt x="15" y="0"/>
                  </a:moveTo>
                  <a:lnTo>
                    <a:pt x="0" y="93"/>
                  </a:lnTo>
                  <a:lnTo>
                    <a:pt x="501" y="108"/>
                  </a:lnTo>
                  <a:lnTo>
                    <a:pt x="411" y="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05" name="Line 253"/>
            <p:cNvSpPr>
              <a:spLocks noChangeShapeType="1"/>
            </p:cNvSpPr>
            <p:nvPr/>
          </p:nvSpPr>
          <p:spPr bwMode="auto">
            <a:xfrm rot="-1638901" flipH="1" flipV="1">
              <a:off x="4364" y="2971"/>
              <a:ext cx="287" cy="4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9006" name="Group 254"/>
          <p:cNvGrpSpPr>
            <a:grpSpLocks/>
          </p:cNvGrpSpPr>
          <p:nvPr/>
        </p:nvGrpSpPr>
        <p:grpSpPr bwMode="auto">
          <a:xfrm>
            <a:off x="6767513" y="2832100"/>
            <a:ext cx="1644650" cy="395288"/>
            <a:chOff x="3232" y="3351"/>
            <a:chExt cx="1036" cy="24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9007" name="Freeform 255"/>
            <p:cNvSpPr>
              <a:spLocks/>
            </p:cNvSpPr>
            <p:nvPr/>
          </p:nvSpPr>
          <p:spPr bwMode="auto">
            <a:xfrm rot="19961099" flipH="1">
              <a:off x="3232" y="3437"/>
              <a:ext cx="1036" cy="163"/>
            </a:xfrm>
            <a:custGeom>
              <a:avLst/>
              <a:gdLst>
                <a:gd name="T0" fmla="*/ 7 w 1248"/>
                <a:gd name="T1" fmla="*/ 76 h 196"/>
                <a:gd name="T2" fmla="*/ 346 w 1248"/>
                <a:gd name="T3" fmla="*/ 8 h 196"/>
                <a:gd name="T4" fmla="*/ 869 w 1248"/>
                <a:gd name="T5" fmla="*/ 27 h 196"/>
                <a:gd name="T6" fmla="*/ 1248 w 1248"/>
                <a:gd name="T7" fmla="*/ 113 h 196"/>
                <a:gd name="T8" fmla="*/ 855 w 1248"/>
                <a:gd name="T9" fmla="*/ 185 h 196"/>
                <a:gd name="T10" fmla="*/ 331 w 1248"/>
                <a:gd name="T11" fmla="*/ 180 h 196"/>
                <a:gd name="T12" fmla="*/ 7 w 1248"/>
                <a:gd name="T13" fmla="*/ 7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8" h="196">
                  <a:moveTo>
                    <a:pt x="7" y="76"/>
                  </a:moveTo>
                  <a:cubicBezTo>
                    <a:pt x="11" y="43"/>
                    <a:pt x="220" y="16"/>
                    <a:pt x="346" y="8"/>
                  </a:cubicBezTo>
                  <a:cubicBezTo>
                    <a:pt x="490" y="0"/>
                    <a:pt x="719" y="9"/>
                    <a:pt x="869" y="27"/>
                  </a:cubicBezTo>
                  <a:cubicBezTo>
                    <a:pt x="1023" y="36"/>
                    <a:pt x="1090" y="65"/>
                    <a:pt x="1248" y="113"/>
                  </a:cubicBezTo>
                  <a:cubicBezTo>
                    <a:pt x="1100" y="147"/>
                    <a:pt x="1008" y="174"/>
                    <a:pt x="855" y="185"/>
                  </a:cubicBezTo>
                  <a:cubicBezTo>
                    <a:pt x="702" y="196"/>
                    <a:pt x="485" y="181"/>
                    <a:pt x="331" y="180"/>
                  </a:cubicBezTo>
                  <a:cubicBezTo>
                    <a:pt x="175" y="160"/>
                    <a:pt x="0" y="115"/>
                    <a:pt x="7" y="7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08" name="Freeform 256"/>
            <p:cNvSpPr>
              <a:spLocks/>
            </p:cNvSpPr>
            <p:nvPr/>
          </p:nvSpPr>
          <p:spPr bwMode="auto">
            <a:xfrm rot="19961099" flipH="1">
              <a:off x="3606" y="3351"/>
              <a:ext cx="416" cy="89"/>
            </a:xfrm>
            <a:custGeom>
              <a:avLst/>
              <a:gdLst>
                <a:gd name="T0" fmla="*/ 15 w 501"/>
                <a:gd name="T1" fmla="*/ 0 h 108"/>
                <a:gd name="T2" fmla="*/ 0 w 501"/>
                <a:gd name="T3" fmla="*/ 93 h 108"/>
                <a:gd name="T4" fmla="*/ 501 w 501"/>
                <a:gd name="T5" fmla="*/ 108 h 108"/>
                <a:gd name="T6" fmla="*/ 411 w 501"/>
                <a:gd name="T7" fmla="*/ 9 h 108"/>
                <a:gd name="T8" fmla="*/ 15 w 501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08">
                  <a:moveTo>
                    <a:pt x="15" y="0"/>
                  </a:moveTo>
                  <a:lnTo>
                    <a:pt x="0" y="93"/>
                  </a:lnTo>
                  <a:lnTo>
                    <a:pt x="501" y="108"/>
                  </a:lnTo>
                  <a:lnTo>
                    <a:pt x="411" y="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9009" name="Group 257"/>
          <p:cNvGrpSpPr>
            <a:grpSpLocks/>
          </p:cNvGrpSpPr>
          <p:nvPr/>
        </p:nvGrpSpPr>
        <p:grpSpPr bwMode="auto">
          <a:xfrm>
            <a:off x="5710238" y="2476500"/>
            <a:ext cx="371475" cy="334963"/>
            <a:chOff x="728" y="1511"/>
            <a:chExt cx="234" cy="211"/>
          </a:xfrm>
        </p:grpSpPr>
        <p:grpSp>
          <p:nvGrpSpPr>
            <p:cNvPr id="459010" name="Group 258"/>
            <p:cNvGrpSpPr>
              <a:grpSpLocks/>
            </p:cNvGrpSpPr>
            <p:nvPr/>
          </p:nvGrpSpPr>
          <p:grpSpPr bwMode="auto">
            <a:xfrm>
              <a:off x="836" y="1511"/>
              <a:ext cx="76" cy="88"/>
              <a:chOff x="2778" y="2474"/>
              <a:chExt cx="240" cy="220"/>
            </a:xfrm>
          </p:grpSpPr>
          <p:sp>
            <p:nvSpPr>
              <p:cNvPr id="459011" name="Freeform 259"/>
              <p:cNvSpPr>
                <a:spLocks/>
              </p:cNvSpPr>
              <p:nvPr/>
            </p:nvSpPr>
            <p:spPr bwMode="auto">
              <a:xfrm>
                <a:off x="2780" y="2528"/>
                <a:ext cx="124" cy="164"/>
              </a:xfrm>
              <a:custGeom>
                <a:avLst/>
                <a:gdLst>
                  <a:gd name="T0" fmla="*/ 0 w 124"/>
                  <a:gd name="T1" fmla="*/ 0 h 164"/>
                  <a:gd name="T2" fmla="*/ 4 w 124"/>
                  <a:gd name="T3" fmla="*/ 124 h 164"/>
                  <a:gd name="T4" fmla="*/ 124 w 124"/>
                  <a:gd name="T5" fmla="*/ 164 h 164"/>
                  <a:gd name="T6" fmla="*/ 120 w 124"/>
                  <a:gd name="T7" fmla="*/ 32 h 164"/>
                  <a:gd name="T8" fmla="*/ 120 w 124"/>
                  <a:gd name="T9" fmla="*/ 32 h 164"/>
                  <a:gd name="T10" fmla="*/ 0 w 124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64">
                    <a:moveTo>
                      <a:pt x="0" y="0"/>
                    </a:moveTo>
                    <a:lnTo>
                      <a:pt x="4" y="124"/>
                    </a:lnTo>
                    <a:lnTo>
                      <a:pt x="124" y="16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12" name="Freeform 260"/>
              <p:cNvSpPr>
                <a:spLocks/>
              </p:cNvSpPr>
              <p:nvPr/>
            </p:nvSpPr>
            <p:spPr bwMode="auto">
              <a:xfrm>
                <a:off x="2778" y="2474"/>
                <a:ext cx="240" cy="90"/>
              </a:xfrm>
              <a:custGeom>
                <a:avLst/>
                <a:gdLst>
                  <a:gd name="T0" fmla="*/ 0 w 240"/>
                  <a:gd name="T1" fmla="*/ 54 h 90"/>
                  <a:gd name="T2" fmla="*/ 122 w 240"/>
                  <a:gd name="T3" fmla="*/ 90 h 90"/>
                  <a:gd name="T4" fmla="*/ 240 w 240"/>
                  <a:gd name="T5" fmla="*/ 40 h 90"/>
                  <a:gd name="T6" fmla="*/ 128 w 240"/>
                  <a:gd name="T7" fmla="*/ 0 h 90"/>
                  <a:gd name="T8" fmla="*/ 0 w 240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90">
                    <a:moveTo>
                      <a:pt x="0" y="54"/>
                    </a:moveTo>
                    <a:lnTo>
                      <a:pt x="122" y="90"/>
                    </a:lnTo>
                    <a:lnTo>
                      <a:pt x="240" y="40"/>
                    </a:lnTo>
                    <a:lnTo>
                      <a:pt x="128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13" name="Freeform 261"/>
              <p:cNvSpPr>
                <a:spLocks/>
              </p:cNvSpPr>
              <p:nvPr/>
            </p:nvSpPr>
            <p:spPr bwMode="auto">
              <a:xfrm>
                <a:off x="2900" y="2512"/>
                <a:ext cx="112" cy="182"/>
              </a:xfrm>
              <a:custGeom>
                <a:avLst/>
                <a:gdLst>
                  <a:gd name="T0" fmla="*/ 0 w 112"/>
                  <a:gd name="T1" fmla="*/ 50 h 182"/>
                  <a:gd name="T2" fmla="*/ 6 w 112"/>
                  <a:gd name="T3" fmla="*/ 182 h 182"/>
                  <a:gd name="T4" fmla="*/ 112 w 112"/>
                  <a:gd name="T5" fmla="*/ 122 h 182"/>
                  <a:gd name="T6" fmla="*/ 112 w 112"/>
                  <a:gd name="T7" fmla="*/ 0 h 182"/>
                  <a:gd name="T8" fmla="*/ 0 w 112"/>
                  <a:gd name="T9" fmla="*/ 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82">
                    <a:moveTo>
                      <a:pt x="0" y="50"/>
                    </a:moveTo>
                    <a:lnTo>
                      <a:pt x="6" y="182"/>
                    </a:lnTo>
                    <a:lnTo>
                      <a:pt x="112" y="122"/>
                    </a:lnTo>
                    <a:lnTo>
                      <a:pt x="112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9014" name="Group 262"/>
            <p:cNvGrpSpPr>
              <a:grpSpLocks/>
            </p:cNvGrpSpPr>
            <p:nvPr/>
          </p:nvGrpSpPr>
          <p:grpSpPr bwMode="auto">
            <a:xfrm>
              <a:off x="903" y="1569"/>
              <a:ext cx="59" cy="77"/>
              <a:chOff x="2909" y="2490"/>
              <a:chExt cx="324" cy="422"/>
            </a:xfrm>
          </p:grpSpPr>
          <p:sp>
            <p:nvSpPr>
              <p:cNvPr id="459015" name="Freeform 263"/>
              <p:cNvSpPr>
                <a:spLocks/>
              </p:cNvSpPr>
              <p:nvPr/>
            </p:nvSpPr>
            <p:spPr bwMode="auto">
              <a:xfrm>
                <a:off x="2911" y="2620"/>
                <a:ext cx="146" cy="287"/>
              </a:xfrm>
              <a:custGeom>
                <a:avLst/>
                <a:gdLst>
                  <a:gd name="T0" fmla="*/ 0 w 146"/>
                  <a:gd name="T1" fmla="*/ 0 h 287"/>
                  <a:gd name="T2" fmla="*/ 1 w 146"/>
                  <a:gd name="T3" fmla="*/ 218 h 287"/>
                  <a:gd name="T4" fmla="*/ 136 w 146"/>
                  <a:gd name="T5" fmla="*/ 287 h 287"/>
                  <a:gd name="T6" fmla="*/ 146 w 146"/>
                  <a:gd name="T7" fmla="*/ 78 h 287"/>
                  <a:gd name="T8" fmla="*/ 0 w 146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87">
                    <a:moveTo>
                      <a:pt x="0" y="0"/>
                    </a:moveTo>
                    <a:lnTo>
                      <a:pt x="1" y="218"/>
                    </a:lnTo>
                    <a:lnTo>
                      <a:pt x="136" y="287"/>
                    </a:lnTo>
                    <a:lnTo>
                      <a:pt x="1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16" name="Freeform 264"/>
              <p:cNvSpPr>
                <a:spLocks/>
              </p:cNvSpPr>
              <p:nvPr/>
            </p:nvSpPr>
            <p:spPr bwMode="auto">
              <a:xfrm>
                <a:off x="2909" y="2490"/>
                <a:ext cx="324" cy="209"/>
              </a:xfrm>
              <a:custGeom>
                <a:avLst/>
                <a:gdLst>
                  <a:gd name="T0" fmla="*/ 180 w 324"/>
                  <a:gd name="T1" fmla="*/ 0 h 209"/>
                  <a:gd name="T2" fmla="*/ 0 w 324"/>
                  <a:gd name="T3" fmla="*/ 128 h 209"/>
                  <a:gd name="T4" fmla="*/ 147 w 324"/>
                  <a:gd name="T5" fmla="*/ 209 h 209"/>
                  <a:gd name="T6" fmla="*/ 324 w 324"/>
                  <a:gd name="T7" fmla="*/ 76 h 209"/>
                  <a:gd name="T8" fmla="*/ 180 w 32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09">
                    <a:moveTo>
                      <a:pt x="180" y="0"/>
                    </a:moveTo>
                    <a:lnTo>
                      <a:pt x="0" y="128"/>
                    </a:lnTo>
                    <a:lnTo>
                      <a:pt x="147" y="209"/>
                    </a:lnTo>
                    <a:lnTo>
                      <a:pt x="324" y="7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17" name="Freeform 265"/>
              <p:cNvSpPr>
                <a:spLocks/>
              </p:cNvSpPr>
              <p:nvPr/>
            </p:nvSpPr>
            <p:spPr bwMode="auto">
              <a:xfrm>
                <a:off x="3048" y="2566"/>
                <a:ext cx="182" cy="346"/>
              </a:xfrm>
              <a:custGeom>
                <a:avLst/>
                <a:gdLst>
                  <a:gd name="T0" fmla="*/ 7 w 182"/>
                  <a:gd name="T1" fmla="*/ 133 h 346"/>
                  <a:gd name="T2" fmla="*/ 0 w 182"/>
                  <a:gd name="T3" fmla="*/ 346 h 346"/>
                  <a:gd name="T4" fmla="*/ 174 w 182"/>
                  <a:gd name="T5" fmla="*/ 202 h 346"/>
                  <a:gd name="T6" fmla="*/ 182 w 182"/>
                  <a:gd name="T7" fmla="*/ 0 h 346"/>
                  <a:gd name="T8" fmla="*/ 7 w 182"/>
                  <a:gd name="T9" fmla="*/ 1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46">
                    <a:moveTo>
                      <a:pt x="7" y="133"/>
                    </a:moveTo>
                    <a:lnTo>
                      <a:pt x="0" y="346"/>
                    </a:lnTo>
                    <a:lnTo>
                      <a:pt x="174" y="202"/>
                    </a:lnTo>
                    <a:lnTo>
                      <a:pt x="182" y="0"/>
                    </a:lnTo>
                    <a:lnTo>
                      <a:pt x="7" y="13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9018" name="Group 266"/>
            <p:cNvGrpSpPr>
              <a:grpSpLocks/>
            </p:cNvGrpSpPr>
            <p:nvPr/>
          </p:nvGrpSpPr>
          <p:grpSpPr bwMode="auto">
            <a:xfrm>
              <a:off x="728" y="1665"/>
              <a:ext cx="64" cy="57"/>
              <a:chOff x="2898" y="2395"/>
              <a:chExt cx="324" cy="329"/>
            </a:xfrm>
          </p:grpSpPr>
          <p:sp>
            <p:nvSpPr>
              <p:cNvPr id="459019" name="Freeform 267"/>
              <p:cNvSpPr>
                <a:spLocks/>
              </p:cNvSpPr>
              <p:nvPr/>
            </p:nvSpPr>
            <p:spPr bwMode="auto">
              <a:xfrm>
                <a:off x="2900" y="2525"/>
                <a:ext cx="146" cy="198"/>
              </a:xfrm>
              <a:custGeom>
                <a:avLst/>
                <a:gdLst>
                  <a:gd name="T0" fmla="*/ 0 w 146"/>
                  <a:gd name="T1" fmla="*/ 0 h 198"/>
                  <a:gd name="T2" fmla="*/ 2 w 146"/>
                  <a:gd name="T3" fmla="*/ 118 h 198"/>
                  <a:gd name="T4" fmla="*/ 140 w 146"/>
                  <a:gd name="T5" fmla="*/ 198 h 198"/>
                  <a:gd name="T6" fmla="*/ 146 w 146"/>
                  <a:gd name="T7" fmla="*/ 78 h 198"/>
                  <a:gd name="T8" fmla="*/ 0 w 146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98">
                    <a:moveTo>
                      <a:pt x="0" y="0"/>
                    </a:moveTo>
                    <a:lnTo>
                      <a:pt x="2" y="118"/>
                    </a:lnTo>
                    <a:lnTo>
                      <a:pt x="140" y="198"/>
                    </a:lnTo>
                    <a:lnTo>
                      <a:pt x="1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20" name="Freeform 268"/>
              <p:cNvSpPr>
                <a:spLocks/>
              </p:cNvSpPr>
              <p:nvPr/>
            </p:nvSpPr>
            <p:spPr bwMode="auto">
              <a:xfrm>
                <a:off x="2898" y="2395"/>
                <a:ext cx="324" cy="209"/>
              </a:xfrm>
              <a:custGeom>
                <a:avLst/>
                <a:gdLst>
                  <a:gd name="T0" fmla="*/ 180 w 324"/>
                  <a:gd name="T1" fmla="*/ 0 h 209"/>
                  <a:gd name="T2" fmla="*/ 0 w 324"/>
                  <a:gd name="T3" fmla="*/ 128 h 209"/>
                  <a:gd name="T4" fmla="*/ 147 w 324"/>
                  <a:gd name="T5" fmla="*/ 209 h 209"/>
                  <a:gd name="T6" fmla="*/ 324 w 324"/>
                  <a:gd name="T7" fmla="*/ 76 h 209"/>
                  <a:gd name="T8" fmla="*/ 180 w 32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09">
                    <a:moveTo>
                      <a:pt x="180" y="0"/>
                    </a:moveTo>
                    <a:lnTo>
                      <a:pt x="0" y="128"/>
                    </a:lnTo>
                    <a:lnTo>
                      <a:pt x="147" y="209"/>
                    </a:lnTo>
                    <a:lnTo>
                      <a:pt x="324" y="7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21" name="Freeform 269"/>
              <p:cNvSpPr>
                <a:spLocks/>
              </p:cNvSpPr>
              <p:nvPr/>
            </p:nvSpPr>
            <p:spPr bwMode="auto">
              <a:xfrm>
                <a:off x="3041" y="2471"/>
                <a:ext cx="178" cy="253"/>
              </a:xfrm>
              <a:custGeom>
                <a:avLst/>
                <a:gdLst>
                  <a:gd name="T0" fmla="*/ 3 w 178"/>
                  <a:gd name="T1" fmla="*/ 133 h 253"/>
                  <a:gd name="T2" fmla="*/ 0 w 178"/>
                  <a:gd name="T3" fmla="*/ 253 h 253"/>
                  <a:gd name="T4" fmla="*/ 174 w 178"/>
                  <a:gd name="T5" fmla="*/ 126 h 253"/>
                  <a:gd name="T6" fmla="*/ 178 w 178"/>
                  <a:gd name="T7" fmla="*/ 0 h 253"/>
                  <a:gd name="T8" fmla="*/ 3 w 178"/>
                  <a:gd name="T9" fmla="*/ 13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53">
                    <a:moveTo>
                      <a:pt x="3" y="133"/>
                    </a:moveTo>
                    <a:lnTo>
                      <a:pt x="0" y="253"/>
                    </a:lnTo>
                    <a:lnTo>
                      <a:pt x="174" y="126"/>
                    </a:lnTo>
                    <a:lnTo>
                      <a:pt x="178" y="0"/>
                    </a:lnTo>
                    <a:lnTo>
                      <a:pt x="3" y="133"/>
                    </a:lnTo>
                    <a:close/>
                  </a:path>
                </a:pathLst>
              </a:custGeom>
              <a:solidFill>
                <a:srgbClr val="00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9022" name="Group 270"/>
            <p:cNvGrpSpPr>
              <a:grpSpLocks/>
            </p:cNvGrpSpPr>
            <p:nvPr/>
          </p:nvGrpSpPr>
          <p:grpSpPr bwMode="auto">
            <a:xfrm>
              <a:off x="746" y="1559"/>
              <a:ext cx="76" cy="88"/>
              <a:chOff x="2778" y="2474"/>
              <a:chExt cx="240" cy="220"/>
            </a:xfrm>
          </p:grpSpPr>
          <p:sp>
            <p:nvSpPr>
              <p:cNvPr id="459023" name="Freeform 271"/>
              <p:cNvSpPr>
                <a:spLocks/>
              </p:cNvSpPr>
              <p:nvPr/>
            </p:nvSpPr>
            <p:spPr bwMode="auto">
              <a:xfrm>
                <a:off x="2780" y="2528"/>
                <a:ext cx="124" cy="164"/>
              </a:xfrm>
              <a:custGeom>
                <a:avLst/>
                <a:gdLst>
                  <a:gd name="T0" fmla="*/ 0 w 124"/>
                  <a:gd name="T1" fmla="*/ 0 h 164"/>
                  <a:gd name="T2" fmla="*/ 4 w 124"/>
                  <a:gd name="T3" fmla="*/ 124 h 164"/>
                  <a:gd name="T4" fmla="*/ 124 w 124"/>
                  <a:gd name="T5" fmla="*/ 164 h 164"/>
                  <a:gd name="T6" fmla="*/ 120 w 124"/>
                  <a:gd name="T7" fmla="*/ 32 h 164"/>
                  <a:gd name="T8" fmla="*/ 120 w 124"/>
                  <a:gd name="T9" fmla="*/ 32 h 164"/>
                  <a:gd name="T10" fmla="*/ 0 w 124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64">
                    <a:moveTo>
                      <a:pt x="0" y="0"/>
                    </a:moveTo>
                    <a:lnTo>
                      <a:pt x="4" y="124"/>
                    </a:lnTo>
                    <a:lnTo>
                      <a:pt x="124" y="16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24" name="Freeform 272"/>
              <p:cNvSpPr>
                <a:spLocks/>
              </p:cNvSpPr>
              <p:nvPr/>
            </p:nvSpPr>
            <p:spPr bwMode="auto">
              <a:xfrm>
                <a:off x="2778" y="2474"/>
                <a:ext cx="240" cy="90"/>
              </a:xfrm>
              <a:custGeom>
                <a:avLst/>
                <a:gdLst>
                  <a:gd name="T0" fmla="*/ 0 w 240"/>
                  <a:gd name="T1" fmla="*/ 54 h 90"/>
                  <a:gd name="T2" fmla="*/ 122 w 240"/>
                  <a:gd name="T3" fmla="*/ 90 h 90"/>
                  <a:gd name="T4" fmla="*/ 240 w 240"/>
                  <a:gd name="T5" fmla="*/ 40 h 90"/>
                  <a:gd name="T6" fmla="*/ 128 w 240"/>
                  <a:gd name="T7" fmla="*/ 0 h 90"/>
                  <a:gd name="T8" fmla="*/ 0 w 240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90">
                    <a:moveTo>
                      <a:pt x="0" y="54"/>
                    </a:moveTo>
                    <a:lnTo>
                      <a:pt x="122" y="90"/>
                    </a:lnTo>
                    <a:lnTo>
                      <a:pt x="240" y="40"/>
                    </a:lnTo>
                    <a:lnTo>
                      <a:pt x="128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25" name="Freeform 273"/>
              <p:cNvSpPr>
                <a:spLocks/>
              </p:cNvSpPr>
              <p:nvPr/>
            </p:nvSpPr>
            <p:spPr bwMode="auto">
              <a:xfrm>
                <a:off x="2900" y="2512"/>
                <a:ext cx="112" cy="182"/>
              </a:xfrm>
              <a:custGeom>
                <a:avLst/>
                <a:gdLst>
                  <a:gd name="T0" fmla="*/ 0 w 112"/>
                  <a:gd name="T1" fmla="*/ 50 h 182"/>
                  <a:gd name="T2" fmla="*/ 6 w 112"/>
                  <a:gd name="T3" fmla="*/ 182 h 182"/>
                  <a:gd name="T4" fmla="*/ 112 w 112"/>
                  <a:gd name="T5" fmla="*/ 122 h 182"/>
                  <a:gd name="T6" fmla="*/ 112 w 112"/>
                  <a:gd name="T7" fmla="*/ 0 h 182"/>
                  <a:gd name="T8" fmla="*/ 0 w 112"/>
                  <a:gd name="T9" fmla="*/ 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82">
                    <a:moveTo>
                      <a:pt x="0" y="50"/>
                    </a:moveTo>
                    <a:lnTo>
                      <a:pt x="6" y="182"/>
                    </a:lnTo>
                    <a:lnTo>
                      <a:pt x="112" y="122"/>
                    </a:lnTo>
                    <a:lnTo>
                      <a:pt x="112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9026" name="Group 274"/>
            <p:cNvGrpSpPr>
              <a:grpSpLocks/>
            </p:cNvGrpSpPr>
            <p:nvPr/>
          </p:nvGrpSpPr>
          <p:grpSpPr bwMode="auto">
            <a:xfrm>
              <a:off x="808" y="1629"/>
              <a:ext cx="64" cy="57"/>
              <a:chOff x="2898" y="2395"/>
              <a:chExt cx="324" cy="329"/>
            </a:xfrm>
          </p:grpSpPr>
          <p:sp>
            <p:nvSpPr>
              <p:cNvPr id="459027" name="Freeform 275"/>
              <p:cNvSpPr>
                <a:spLocks/>
              </p:cNvSpPr>
              <p:nvPr/>
            </p:nvSpPr>
            <p:spPr bwMode="auto">
              <a:xfrm>
                <a:off x="2900" y="2525"/>
                <a:ext cx="146" cy="198"/>
              </a:xfrm>
              <a:custGeom>
                <a:avLst/>
                <a:gdLst>
                  <a:gd name="T0" fmla="*/ 0 w 146"/>
                  <a:gd name="T1" fmla="*/ 0 h 198"/>
                  <a:gd name="T2" fmla="*/ 2 w 146"/>
                  <a:gd name="T3" fmla="*/ 118 h 198"/>
                  <a:gd name="T4" fmla="*/ 140 w 146"/>
                  <a:gd name="T5" fmla="*/ 198 h 198"/>
                  <a:gd name="T6" fmla="*/ 146 w 146"/>
                  <a:gd name="T7" fmla="*/ 78 h 198"/>
                  <a:gd name="T8" fmla="*/ 0 w 146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98">
                    <a:moveTo>
                      <a:pt x="0" y="0"/>
                    </a:moveTo>
                    <a:lnTo>
                      <a:pt x="2" y="118"/>
                    </a:lnTo>
                    <a:lnTo>
                      <a:pt x="140" y="198"/>
                    </a:lnTo>
                    <a:lnTo>
                      <a:pt x="1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28" name="Freeform 276"/>
              <p:cNvSpPr>
                <a:spLocks/>
              </p:cNvSpPr>
              <p:nvPr/>
            </p:nvSpPr>
            <p:spPr bwMode="auto">
              <a:xfrm>
                <a:off x="2898" y="2395"/>
                <a:ext cx="324" cy="209"/>
              </a:xfrm>
              <a:custGeom>
                <a:avLst/>
                <a:gdLst>
                  <a:gd name="T0" fmla="*/ 180 w 324"/>
                  <a:gd name="T1" fmla="*/ 0 h 209"/>
                  <a:gd name="T2" fmla="*/ 0 w 324"/>
                  <a:gd name="T3" fmla="*/ 128 h 209"/>
                  <a:gd name="T4" fmla="*/ 147 w 324"/>
                  <a:gd name="T5" fmla="*/ 209 h 209"/>
                  <a:gd name="T6" fmla="*/ 324 w 324"/>
                  <a:gd name="T7" fmla="*/ 76 h 209"/>
                  <a:gd name="T8" fmla="*/ 180 w 32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09">
                    <a:moveTo>
                      <a:pt x="180" y="0"/>
                    </a:moveTo>
                    <a:lnTo>
                      <a:pt x="0" y="128"/>
                    </a:lnTo>
                    <a:lnTo>
                      <a:pt x="147" y="209"/>
                    </a:lnTo>
                    <a:lnTo>
                      <a:pt x="324" y="7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29" name="Freeform 277"/>
              <p:cNvSpPr>
                <a:spLocks/>
              </p:cNvSpPr>
              <p:nvPr/>
            </p:nvSpPr>
            <p:spPr bwMode="auto">
              <a:xfrm>
                <a:off x="3041" y="2471"/>
                <a:ext cx="178" cy="253"/>
              </a:xfrm>
              <a:custGeom>
                <a:avLst/>
                <a:gdLst>
                  <a:gd name="T0" fmla="*/ 3 w 178"/>
                  <a:gd name="T1" fmla="*/ 133 h 253"/>
                  <a:gd name="T2" fmla="*/ 0 w 178"/>
                  <a:gd name="T3" fmla="*/ 253 h 253"/>
                  <a:gd name="T4" fmla="*/ 174 w 178"/>
                  <a:gd name="T5" fmla="*/ 126 h 253"/>
                  <a:gd name="T6" fmla="*/ 178 w 178"/>
                  <a:gd name="T7" fmla="*/ 0 h 253"/>
                  <a:gd name="T8" fmla="*/ 3 w 178"/>
                  <a:gd name="T9" fmla="*/ 13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53">
                    <a:moveTo>
                      <a:pt x="3" y="133"/>
                    </a:moveTo>
                    <a:lnTo>
                      <a:pt x="0" y="253"/>
                    </a:lnTo>
                    <a:lnTo>
                      <a:pt x="174" y="126"/>
                    </a:lnTo>
                    <a:lnTo>
                      <a:pt x="178" y="0"/>
                    </a:lnTo>
                    <a:lnTo>
                      <a:pt x="3" y="133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9030" name="Group 278"/>
            <p:cNvGrpSpPr>
              <a:grpSpLocks/>
            </p:cNvGrpSpPr>
            <p:nvPr/>
          </p:nvGrpSpPr>
          <p:grpSpPr bwMode="auto">
            <a:xfrm>
              <a:off x="850" y="1659"/>
              <a:ext cx="64" cy="57"/>
              <a:chOff x="2898" y="2395"/>
              <a:chExt cx="324" cy="329"/>
            </a:xfrm>
          </p:grpSpPr>
          <p:sp>
            <p:nvSpPr>
              <p:cNvPr id="459031" name="Freeform 279"/>
              <p:cNvSpPr>
                <a:spLocks/>
              </p:cNvSpPr>
              <p:nvPr/>
            </p:nvSpPr>
            <p:spPr bwMode="auto">
              <a:xfrm>
                <a:off x="2900" y="2525"/>
                <a:ext cx="146" cy="198"/>
              </a:xfrm>
              <a:custGeom>
                <a:avLst/>
                <a:gdLst>
                  <a:gd name="T0" fmla="*/ 0 w 146"/>
                  <a:gd name="T1" fmla="*/ 0 h 198"/>
                  <a:gd name="T2" fmla="*/ 2 w 146"/>
                  <a:gd name="T3" fmla="*/ 118 h 198"/>
                  <a:gd name="T4" fmla="*/ 140 w 146"/>
                  <a:gd name="T5" fmla="*/ 198 h 198"/>
                  <a:gd name="T6" fmla="*/ 146 w 146"/>
                  <a:gd name="T7" fmla="*/ 78 h 198"/>
                  <a:gd name="T8" fmla="*/ 0 w 146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98">
                    <a:moveTo>
                      <a:pt x="0" y="0"/>
                    </a:moveTo>
                    <a:lnTo>
                      <a:pt x="2" y="118"/>
                    </a:lnTo>
                    <a:lnTo>
                      <a:pt x="140" y="198"/>
                    </a:lnTo>
                    <a:lnTo>
                      <a:pt x="1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32" name="Freeform 280"/>
              <p:cNvSpPr>
                <a:spLocks/>
              </p:cNvSpPr>
              <p:nvPr/>
            </p:nvSpPr>
            <p:spPr bwMode="auto">
              <a:xfrm>
                <a:off x="2898" y="2395"/>
                <a:ext cx="324" cy="209"/>
              </a:xfrm>
              <a:custGeom>
                <a:avLst/>
                <a:gdLst>
                  <a:gd name="T0" fmla="*/ 180 w 324"/>
                  <a:gd name="T1" fmla="*/ 0 h 209"/>
                  <a:gd name="T2" fmla="*/ 0 w 324"/>
                  <a:gd name="T3" fmla="*/ 128 h 209"/>
                  <a:gd name="T4" fmla="*/ 147 w 324"/>
                  <a:gd name="T5" fmla="*/ 209 h 209"/>
                  <a:gd name="T6" fmla="*/ 324 w 324"/>
                  <a:gd name="T7" fmla="*/ 76 h 209"/>
                  <a:gd name="T8" fmla="*/ 180 w 32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09">
                    <a:moveTo>
                      <a:pt x="180" y="0"/>
                    </a:moveTo>
                    <a:lnTo>
                      <a:pt x="0" y="128"/>
                    </a:lnTo>
                    <a:lnTo>
                      <a:pt x="147" y="209"/>
                    </a:lnTo>
                    <a:lnTo>
                      <a:pt x="324" y="7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33" name="Freeform 281"/>
              <p:cNvSpPr>
                <a:spLocks/>
              </p:cNvSpPr>
              <p:nvPr/>
            </p:nvSpPr>
            <p:spPr bwMode="auto">
              <a:xfrm>
                <a:off x="3041" y="2471"/>
                <a:ext cx="178" cy="253"/>
              </a:xfrm>
              <a:custGeom>
                <a:avLst/>
                <a:gdLst>
                  <a:gd name="T0" fmla="*/ 3 w 178"/>
                  <a:gd name="T1" fmla="*/ 133 h 253"/>
                  <a:gd name="T2" fmla="*/ 0 w 178"/>
                  <a:gd name="T3" fmla="*/ 253 h 253"/>
                  <a:gd name="T4" fmla="*/ 174 w 178"/>
                  <a:gd name="T5" fmla="*/ 126 h 253"/>
                  <a:gd name="T6" fmla="*/ 178 w 178"/>
                  <a:gd name="T7" fmla="*/ 0 h 253"/>
                  <a:gd name="T8" fmla="*/ 3 w 178"/>
                  <a:gd name="T9" fmla="*/ 13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53">
                    <a:moveTo>
                      <a:pt x="3" y="133"/>
                    </a:moveTo>
                    <a:lnTo>
                      <a:pt x="0" y="253"/>
                    </a:lnTo>
                    <a:lnTo>
                      <a:pt x="174" y="126"/>
                    </a:lnTo>
                    <a:lnTo>
                      <a:pt x="178" y="0"/>
                    </a:lnTo>
                    <a:lnTo>
                      <a:pt x="3" y="133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59034" name="Group 282"/>
          <p:cNvGrpSpPr>
            <a:grpSpLocks/>
          </p:cNvGrpSpPr>
          <p:nvPr/>
        </p:nvGrpSpPr>
        <p:grpSpPr bwMode="auto">
          <a:xfrm rot="-1846252">
            <a:off x="4152900" y="3557588"/>
            <a:ext cx="352425" cy="320675"/>
            <a:chOff x="858" y="2822"/>
            <a:chExt cx="217" cy="2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459035" name="Group 283"/>
            <p:cNvGrpSpPr>
              <a:grpSpLocks/>
            </p:cNvGrpSpPr>
            <p:nvPr/>
          </p:nvGrpSpPr>
          <p:grpSpPr bwMode="auto">
            <a:xfrm>
              <a:off x="858" y="2822"/>
              <a:ext cx="217" cy="238"/>
              <a:chOff x="858" y="2822"/>
              <a:chExt cx="217" cy="238"/>
            </a:xfrm>
            <a:grpFill/>
          </p:grpSpPr>
          <p:grpSp>
            <p:nvGrpSpPr>
              <p:cNvPr id="459036" name="Group 284"/>
              <p:cNvGrpSpPr>
                <a:grpSpLocks/>
              </p:cNvGrpSpPr>
              <p:nvPr/>
            </p:nvGrpSpPr>
            <p:grpSpPr bwMode="auto">
              <a:xfrm>
                <a:off x="924" y="2822"/>
                <a:ext cx="151" cy="238"/>
                <a:chOff x="924" y="2795"/>
                <a:chExt cx="247" cy="265"/>
              </a:xfrm>
              <a:grpFill/>
            </p:grpSpPr>
            <p:sp>
              <p:nvSpPr>
                <p:cNvPr id="459037" name="Oval 285"/>
                <p:cNvSpPr>
                  <a:spLocks noChangeArrowheads="1"/>
                </p:cNvSpPr>
                <p:nvPr/>
              </p:nvSpPr>
              <p:spPr bwMode="auto">
                <a:xfrm>
                  <a:off x="924" y="2824"/>
                  <a:ext cx="98" cy="216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9038" name="Freeform 286"/>
                <p:cNvSpPr>
                  <a:spLocks/>
                </p:cNvSpPr>
                <p:nvPr/>
              </p:nvSpPr>
              <p:spPr bwMode="auto">
                <a:xfrm>
                  <a:off x="972" y="2795"/>
                  <a:ext cx="199" cy="265"/>
                </a:xfrm>
                <a:custGeom>
                  <a:avLst/>
                  <a:gdLst>
                    <a:gd name="T0" fmla="*/ 0 w 199"/>
                    <a:gd name="T1" fmla="*/ 27 h 265"/>
                    <a:gd name="T2" fmla="*/ 140 w 199"/>
                    <a:gd name="T3" fmla="*/ 3 h 265"/>
                    <a:gd name="T4" fmla="*/ 198 w 199"/>
                    <a:gd name="T5" fmla="*/ 124 h 265"/>
                    <a:gd name="T6" fmla="*/ 138 w 199"/>
                    <a:gd name="T7" fmla="*/ 264 h 265"/>
                    <a:gd name="T8" fmla="*/ 3 w 199"/>
                    <a:gd name="T9" fmla="*/ 246 h 265"/>
                    <a:gd name="T10" fmla="*/ 51 w 199"/>
                    <a:gd name="T11" fmla="*/ 133 h 265"/>
                    <a:gd name="T12" fmla="*/ 0 w 199"/>
                    <a:gd name="T13" fmla="*/ 2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265">
                      <a:moveTo>
                        <a:pt x="0" y="27"/>
                      </a:moveTo>
                      <a:cubicBezTo>
                        <a:pt x="78" y="15"/>
                        <a:pt x="72" y="14"/>
                        <a:pt x="140" y="3"/>
                      </a:cubicBezTo>
                      <a:cubicBezTo>
                        <a:pt x="165" y="0"/>
                        <a:pt x="197" y="57"/>
                        <a:pt x="198" y="124"/>
                      </a:cubicBezTo>
                      <a:cubicBezTo>
                        <a:pt x="199" y="191"/>
                        <a:pt x="176" y="265"/>
                        <a:pt x="138" y="264"/>
                      </a:cubicBezTo>
                      <a:cubicBezTo>
                        <a:pt x="138" y="264"/>
                        <a:pt x="104" y="259"/>
                        <a:pt x="3" y="246"/>
                      </a:cubicBezTo>
                      <a:cubicBezTo>
                        <a:pt x="33" y="247"/>
                        <a:pt x="51" y="169"/>
                        <a:pt x="51" y="133"/>
                      </a:cubicBezTo>
                      <a:cubicBezTo>
                        <a:pt x="51" y="97"/>
                        <a:pt x="38" y="21"/>
                        <a:pt x="0" y="27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9039" name="Group 287"/>
              <p:cNvGrpSpPr>
                <a:grpSpLocks/>
              </p:cNvGrpSpPr>
              <p:nvPr/>
            </p:nvGrpSpPr>
            <p:grpSpPr bwMode="auto">
              <a:xfrm>
                <a:off x="858" y="2856"/>
                <a:ext cx="112" cy="173"/>
                <a:chOff x="423" y="2892"/>
                <a:chExt cx="205" cy="266"/>
              </a:xfrm>
              <a:grpFill/>
            </p:grpSpPr>
            <p:sp>
              <p:nvSpPr>
                <p:cNvPr id="459040" name="Oval 288"/>
                <p:cNvSpPr>
                  <a:spLocks noChangeArrowheads="1"/>
                </p:cNvSpPr>
                <p:nvPr/>
              </p:nvSpPr>
              <p:spPr bwMode="auto">
                <a:xfrm>
                  <a:off x="423" y="2900"/>
                  <a:ext cx="96" cy="258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9041" name="Freeform 289"/>
                <p:cNvSpPr>
                  <a:spLocks/>
                </p:cNvSpPr>
                <p:nvPr/>
              </p:nvSpPr>
              <p:spPr bwMode="auto">
                <a:xfrm>
                  <a:off x="465" y="2892"/>
                  <a:ext cx="163" cy="266"/>
                </a:xfrm>
                <a:custGeom>
                  <a:avLst/>
                  <a:gdLst>
                    <a:gd name="T0" fmla="*/ 0 w 217"/>
                    <a:gd name="T1" fmla="*/ 2 h 266"/>
                    <a:gd name="T2" fmla="*/ 149 w 217"/>
                    <a:gd name="T3" fmla="*/ 0 h 266"/>
                    <a:gd name="T4" fmla="*/ 215 w 217"/>
                    <a:gd name="T5" fmla="*/ 125 h 266"/>
                    <a:gd name="T6" fmla="*/ 155 w 217"/>
                    <a:gd name="T7" fmla="*/ 263 h 266"/>
                    <a:gd name="T8" fmla="*/ 3 w 217"/>
                    <a:gd name="T9" fmla="*/ 266 h 266"/>
                    <a:gd name="T10" fmla="*/ 66 w 217"/>
                    <a:gd name="T11" fmla="*/ 131 h 266"/>
                    <a:gd name="T12" fmla="*/ 0 w 217"/>
                    <a:gd name="T13" fmla="*/ 2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7" h="266">
                      <a:moveTo>
                        <a:pt x="0" y="2"/>
                      </a:moveTo>
                      <a:cubicBezTo>
                        <a:pt x="111" y="2"/>
                        <a:pt x="17" y="0"/>
                        <a:pt x="149" y="0"/>
                      </a:cubicBezTo>
                      <a:cubicBezTo>
                        <a:pt x="197" y="3"/>
                        <a:pt x="213" y="59"/>
                        <a:pt x="215" y="125"/>
                      </a:cubicBezTo>
                      <a:cubicBezTo>
                        <a:pt x="217" y="191"/>
                        <a:pt x="194" y="261"/>
                        <a:pt x="155" y="263"/>
                      </a:cubicBezTo>
                      <a:cubicBezTo>
                        <a:pt x="33" y="263"/>
                        <a:pt x="143" y="263"/>
                        <a:pt x="3" y="266"/>
                      </a:cubicBezTo>
                      <a:cubicBezTo>
                        <a:pt x="54" y="263"/>
                        <a:pt x="64" y="200"/>
                        <a:pt x="66" y="131"/>
                      </a:cubicBezTo>
                      <a:cubicBezTo>
                        <a:pt x="68" y="62"/>
                        <a:pt x="33" y="1"/>
                        <a:pt x="0" y="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2" name="Oval 290"/>
                <p:cNvSpPr>
                  <a:spLocks noChangeArrowheads="1"/>
                </p:cNvSpPr>
                <p:nvPr/>
              </p:nvSpPr>
              <p:spPr bwMode="auto">
                <a:xfrm>
                  <a:off x="423" y="2894"/>
                  <a:ext cx="96" cy="264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9043" name="Line 291"/>
                <p:cNvSpPr>
                  <a:spLocks noChangeShapeType="1"/>
                </p:cNvSpPr>
                <p:nvPr/>
              </p:nvSpPr>
              <p:spPr bwMode="auto">
                <a:xfrm>
                  <a:off x="435" y="301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4" name="Line 292"/>
                <p:cNvSpPr>
                  <a:spLocks noChangeShapeType="1"/>
                </p:cNvSpPr>
                <p:nvPr/>
              </p:nvSpPr>
              <p:spPr bwMode="auto">
                <a:xfrm>
                  <a:off x="450" y="301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5" name="Line 293"/>
                <p:cNvSpPr>
                  <a:spLocks noChangeShapeType="1"/>
                </p:cNvSpPr>
                <p:nvPr/>
              </p:nvSpPr>
              <p:spPr bwMode="auto">
                <a:xfrm>
                  <a:off x="463" y="301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6" name="Line 294"/>
                <p:cNvSpPr>
                  <a:spLocks noChangeShapeType="1"/>
                </p:cNvSpPr>
                <p:nvPr/>
              </p:nvSpPr>
              <p:spPr bwMode="auto">
                <a:xfrm>
                  <a:off x="471" y="301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7" name="Line 295"/>
                <p:cNvSpPr>
                  <a:spLocks noChangeShapeType="1"/>
                </p:cNvSpPr>
                <p:nvPr/>
              </p:nvSpPr>
              <p:spPr bwMode="auto">
                <a:xfrm>
                  <a:off x="483" y="301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8" name="Line 296"/>
                <p:cNvSpPr>
                  <a:spLocks noChangeShapeType="1"/>
                </p:cNvSpPr>
                <p:nvPr/>
              </p:nvSpPr>
              <p:spPr bwMode="auto">
                <a:xfrm>
                  <a:off x="494" y="301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49" name="Line 297"/>
                <p:cNvSpPr>
                  <a:spLocks noChangeShapeType="1"/>
                </p:cNvSpPr>
                <p:nvPr/>
              </p:nvSpPr>
              <p:spPr bwMode="auto">
                <a:xfrm>
                  <a:off x="439" y="298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0" name="Line 298"/>
                <p:cNvSpPr>
                  <a:spLocks noChangeShapeType="1"/>
                </p:cNvSpPr>
                <p:nvPr/>
              </p:nvSpPr>
              <p:spPr bwMode="auto">
                <a:xfrm>
                  <a:off x="454" y="298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1" name="Line 299"/>
                <p:cNvSpPr>
                  <a:spLocks noChangeShapeType="1"/>
                </p:cNvSpPr>
                <p:nvPr/>
              </p:nvSpPr>
              <p:spPr bwMode="auto">
                <a:xfrm>
                  <a:off x="467" y="298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2" name="Line 300"/>
                <p:cNvSpPr>
                  <a:spLocks noChangeShapeType="1"/>
                </p:cNvSpPr>
                <p:nvPr/>
              </p:nvSpPr>
              <p:spPr bwMode="auto">
                <a:xfrm>
                  <a:off x="475" y="298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3" name="Line 301"/>
                <p:cNvSpPr>
                  <a:spLocks noChangeShapeType="1"/>
                </p:cNvSpPr>
                <p:nvPr/>
              </p:nvSpPr>
              <p:spPr bwMode="auto">
                <a:xfrm>
                  <a:off x="487" y="298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4" name="Line 302"/>
                <p:cNvSpPr>
                  <a:spLocks noChangeShapeType="1"/>
                </p:cNvSpPr>
                <p:nvPr/>
              </p:nvSpPr>
              <p:spPr bwMode="auto">
                <a:xfrm>
                  <a:off x="498" y="2981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5" name="Line 303"/>
                <p:cNvSpPr>
                  <a:spLocks noChangeShapeType="1"/>
                </p:cNvSpPr>
                <p:nvPr/>
              </p:nvSpPr>
              <p:spPr bwMode="auto">
                <a:xfrm>
                  <a:off x="454" y="2948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6" name="Line 304"/>
                <p:cNvSpPr>
                  <a:spLocks noChangeShapeType="1"/>
                </p:cNvSpPr>
                <p:nvPr/>
              </p:nvSpPr>
              <p:spPr bwMode="auto">
                <a:xfrm>
                  <a:off x="467" y="2948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7" name="Line 305"/>
                <p:cNvSpPr>
                  <a:spLocks noChangeShapeType="1"/>
                </p:cNvSpPr>
                <p:nvPr/>
              </p:nvSpPr>
              <p:spPr bwMode="auto">
                <a:xfrm>
                  <a:off x="475" y="2948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8" name="Line 306"/>
                <p:cNvSpPr>
                  <a:spLocks noChangeShapeType="1"/>
                </p:cNvSpPr>
                <p:nvPr/>
              </p:nvSpPr>
              <p:spPr bwMode="auto">
                <a:xfrm>
                  <a:off x="455" y="2918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59" name="Line 307"/>
                <p:cNvSpPr>
                  <a:spLocks noChangeShapeType="1"/>
                </p:cNvSpPr>
                <p:nvPr/>
              </p:nvSpPr>
              <p:spPr bwMode="auto">
                <a:xfrm>
                  <a:off x="468" y="2918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0" name="Line 308"/>
                <p:cNvSpPr>
                  <a:spLocks noChangeShapeType="1"/>
                </p:cNvSpPr>
                <p:nvPr/>
              </p:nvSpPr>
              <p:spPr bwMode="auto">
                <a:xfrm>
                  <a:off x="476" y="2918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1" name="Line 309"/>
                <p:cNvSpPr>
                  <a:spLocks noChangeShapeType="1"/>
                </p:cNvSpPr>
                <p:nvPr/>
              </p:nvSpPr>
              <p:spPr bwMode="auto">
                <a:xfrm>
                  <a:off x="439" y="3039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2" name="Line 310"/>
                <p:cNvSpPr>
                  <a:spLocks noChangeShapeType="1"/>
                </p:cNvSpPr>
                <p:nvPr/>
              </p:nvSpPr>
              <p:spPr bwMode="auto">
                <a:xfrm>
                  <a:off x="454" y="3039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3" name="Line 311"/>
                <p:cNvSpPr>
                  <a:spLocks noChangeShapeType="1"/>
                </p:cNvSpPr>
                <p:nvPr/>
              </p:nvSpPr>
              <p:spPr bwMode="auto">
                <a:xfrm>
                  <a:off x="467" y="3039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4" name="Line 312"/>
                <p:cNvSpPr>
                  <a:spLocks noChangeShapeType="1"/>
                </p:cNvSpPr>
                <p:nvPr/>
              </p:nvSpPr>
              <p:spPr bwMode="auto">
                <a:xfrm>
                  <a:off x="475" y="3039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5" name="Line 313"/>
                <p:cNvSpPr>
                  <a:spLocks noChangeShapeType="1"/>
                </p:cNvSpPr>
                <p:nvPr/>
              </p:nvSpPr>
              <p:spPr bwMode="auto">
                <a:xfrm>
                  <a:off x="487" y="3039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6" name="Line 314"/>
                <p:cNvSpPr>
                  <a:spLocks noChangeShapeType="1"/>
                </p:cNvSpPr>
                <p:nvPr/>
              </p:nvSpPr>
              <p:spPr bwMode="auto">
                <a:xfrm>
                  <a:off x="498" y="3039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7" name="Line 315"/>
                <p:cNvSpPr>
                  <a:spLocks noChangeShapeType="1"/>
                </p:cNvSpPr>
                <p:nvPr/>
              </p:nvSpPr>
              <p:spPr bwMode="auto">
                <a:xfrm>
                  <a:off x="440" y="3076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8" name="Line 316"/>
                <p:cNvSpPr>
                  <a:spLocks noChangeShapeType="1"/>
                </p:cNvSpPr>
                <p:nvPr/>
              </p:nvSpPr>
              <p:spPr bwMode="auto">
                <a:xfrm>
                  <a:off x="455" y="3076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69" name="Line 317"/>
                <p:cNvSpPr>
                  <a:spLocks noChangeShapeType="1"/>
                </p:cNvSpPr>
                <p:nvPr/>
              </p:nvSpPr>
              <p:spPr bwMode="auto">
                <a:xfrm>
                  <a:off x="468" y="3076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0" name="Line 318"/>
                <p:cNvSpPr>
                  <a:spLocks noChangeShapeType="1"/>
                </p:cNvSpPr>
                <p:nvPr/>
              </p:nvSpPr>
              <p:spPr bwMode="auto">
                <a:xfrm>
                  <a:off x="476" y="3076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1" name="Line 319"/>
                <p:cNvSpPr>
                  <a:spLocks noChangeShapeType="1"/>
                </p:cNvSpPr>
                <p:nvPr/>
              </p:nvSpPr>
              <p:spPr bwMode="auto">
                <a:xfrm>
                  <a:off x="488" y="3076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2" name="Line 320"/>
                <p:cNvSpPr>
                  <a:spLocks noChangeShapeType="1"/>
                </p:cNvSpPr>
                <p:nvPr/>
              </p:nvSpPr>
              <p:spPr bwMode="auto">
                <a:xfrm>
                  <a:off x="499" y="3076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3" name="Line 321"/>
                <p:cNvSpPr>
                  <a:spLocks noChangeShapeType="1"/>
                </p:cNvSpPr>
                <p:nvPr/>
              </p:nvSpPr>
              <p:spPr bwMode="auto">
                <a:xfrm>
                  <a:off x="440" y="3112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4" name="Line 322"/>
                <p:cNvSpPr>
                  <a:spLocks noChangeShapeType="1"/>
                </p:cNvSpPr>
                <p:nvPr/>
              </p:nvSpPr>
              <p:spPr bwMode="auto">
                <a:xfrm>
                  <a:off x="455" y="3112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5" name="Line 323"/>
                <p:cNvSpPr>
                  <a:spLocks noChangeShapeType="1"/>
                </p:cNvSpPr>
                <p:nvPr/>
              </p:nvSpPr>
              <p:spPr bwMode="auto">
                <a:xfrm>
                  <a:off x="468" y="3112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076" name="Line 324"/>
                <p:cNvSpPr>
                  <a:spLocks noChangeShapeType="1"/>
                </p:cNvSpPr>
                <p:nvPr/>
              </p:nvSpPr>
              <p:spPr bwMode="auto">
                <a:xfrm>
                  <a:off x="476" y="3112"/>
                  <a:ext cx="0" cy="9"/>
                </a:xfrm>
                <a:prstGeom prst="line">
                  <a:avLst/>
                </a:prstGeom>
                <a:grp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59077" name="Rectangle 325"/>
            <p:cNvSpPr>
              <a:spLocks noChangeArrowheads="1"/>
            </p:cNvSpPr>
            <p:nvPr/>
          </p:nvSpPr>
          <p:spPr bwMode="auto">
            <a:xfrm>
              <a:off x="1002" y="2871"/>
              <a:ext cx="56" cy="129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078" name="Line 326"/>
            <p:cNvSpPr>
              <a:spLocks noChangeShapeType="1"/>
            </p:cNvSpPr>
            <p:nvPr/>
          </p:nvSpPr>
          <p:spPr bwMode="auto">
            <a:xfrm>
              <a:off x="1014" y="2871"/>
              <a:ext cx="0" cy="129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79" name="Line 327"/>
            <p:cNvSpPr>
              <a:spLocks noChangeShapeType="1"/>
            </p:cNvSpPr>
            <p:nvPr/>
          </p:nvSpPr>
          <p:spPr bwMode="auto">
            <a:xfrm>
              <a:off x="1026" y="2871"/>
              <a:ext cx="0" cy="129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0" name="Line 328"/>
            <p:cNvSpPr>
              <a:spLocks noChangeShapeType="1"/>
            </p:cNvSpPr>
            <p:nvPr/>
          </p:nvSpPr>
          <p:spPr bwMode="auto">
            <a:xfrm>
              <a:off x="1035" y="2871"/>
              <a:ext cx="0" cy="129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1" name="Line 329"/>
            <p:cNvSpPr>
              <a:spLocks noChangeShapeType="1"/>
            </p:cNvSpPr>
            <p:nvPr/>
          </p:nvSpPr>
          <p:spPr bwMode="auto">
            <a:xfrm>
              <a:off x="1047" y="2871"/>
              <a:ext cx="0" cy="129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9082" name="Group 330"/>
          <p:cNvGrpSpPr>
            <a:grpSpLocks/>
          </p:cNvGrpSpPr>
          <p:nvPr/>
        </p:nvGrpSpPr>
        <p:grpSpPr bwMode="auto">
          <a:xfrm>
            <a:off x="3482778" y="924515"/>
            <a:ext cx="5270501" cy="2624138"/>
            <a:chOff x="1109" y="1164"/>
            <a:chExt cx="3320" cy="1653"/>
          </a:xfrm>
        </p:grpSpPr>
        <p:sp>
          <p:nvSpPr>
            <p:cNvPr id="459083" name="Freeform 331"/>
            <p:cNvSpPr>
              <a:spLocks/>
            </p:cNvSpPr>
            <p:nvPr/>
          </p:nvSpPr>
          <p:spPr bwMode="auto">
            <a:xfrm>
              <a:off x="2296" y="1746"/>
              <a:ext cx="817" cy="490"/>
            </a:xfrm>
            <a:custGeom>
              <a:avLst/>
              <a:gdLst>
                <a:gd name="T0" fmla="*/ 817 w 817"/>
                <a:gd name="T1" fmla="*/ 235 h 490"/>
                <a:gd name="T2" fmla="*/ 0 w 817"/>
                <a:gd name="T3" fmla="*/ 490 h 490"/>
                <a:gd name="T4" fmla="*/ 44 w 817"/>
                <a:gd name="T5" fmla="*/ 83 h 490"/>
                <a:gd name="T6" fmla="*/ 145 w 817"/>
                <a:gd name="T7" fmla="*/ 19 h 490"/>
                <a:gd name="T8" fmla="*/ 182 w 817"/>
                <a:gd name="T9" fmla="*/ 0 h 490"/>
                <a:gd name="T10" fmla="*/ 817 w 817"/>
                <a:gd name="T11" fmla="*/ 23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7" h="490">
                  <a:moveTo>
                    <a:pt x="817" y="235"/>
                  </a:moveTo>
                  <a:lnTo>
                    <a:pt x="0" y="490"/>
                  </a:lnTo>
                  <a:lnTo>
                    <a:pt x="44" y="83"/>
                  </a:lnTo>
                  <a:lnTo>
                    <a:pt x="145" y="19"/>
                  </a:lnTo>
                  <a:lnTo>
                    <a:pt x="182" y="0"/>
                  </a:lnTo>
                  <a:lnTo>
                    <a:pt x="817" y="235"/>
                  </a:ln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4" name="Freeform 332"/>
            <p:cNvSpPr>
              <a:spLocks/>
            </p:cNvSpPr>
            <p:nvPr/>
          </p:nvSpPr>
          <p:spPr bwMode="auto">
            <a:xfrm>
              <a:off x="2184" y="2126"/>
              <a:ext cx="158" cy="173"/>
            </a:xfrm>
            <a:custGeom>
              <a:avLst/>
              <a:gdLst>
                <a:gd name="T0" fmla="*/ 158 w 158"/>
                <a:gd name="T1" fmla="*/ 101 h 173"/>
                <a:gd name="T2" fmla="*/ 134 w 158"/>
                <a:gd name="T3" fmla="*/ 0 h 173"/>
                <a:gd name="T4" fmla="*/ 58 w 158"/>
                <a:gd name="T5" fmla="*/ 29 h 173"/>
                <a:gd name="T6" fmla="*/ 0 w 158"/>
                <a:gd name="T7" fmla="*/ 173 h 173"/>
                <a:gd name="T8" fmla="*/ 158 w 158"/>
                <a:gd name="T9" fmla="*/ 10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3">
                  <a:moveTo>
                    <a:pt x="158" y="101"/>
                  </a:moveTo>
                  <a:lnTo>
                    <a:pt x="134" y="0"/>
                  </a:lnTo>
                  <a:lnTo>
                    <a:pt x="58" y="29"/>
                  </a:lnTo>
                  <a:lnTo>
                    <a:pt x="0" y="173"/>
                  </a:lnTo>
                  <a:lnTo>
                    <a:pt x="158" y="101"/>
                  </a:lnTo>
                  <a:close/>
                </a:path>
              </a:pathLst>
            </a:custGeom>
            <a:solidFill>
              <a:srgbClr val="B2B2B2"/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5" name="Freeform 333"/>
            <p:cNvSpPr>
              <a:spLocks/>
            </p:cNvSpPr>
            <p:nvPr/>
          </p:nvSpPr>
          <p:spPr bwMode="auto">
            <a:xfrm>
              <a:off x="2334" y="1895"/>
              <a:ext cx="30" cy="327"/>
            </a:xfrm>
            <a:custGeom>
              <a:avLst/>
              <a:gdLst>
                <a:gd name="T0" fmla="*/ 0 w 36"/>
                <a:gd name="T1" fmla="*/ 0 h 330"/>
                <a:gd name="T2" fmla="*/ 36 w 36"/>
                <a:gd name="T3" fmla="*/ 6 h 330"/>
                <a:gd name="T4" fmla="*/ 18 w 36"/>
                <a:gd name="T5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30">
                  <a:moveTo>
                    <a:pt x="0" y="0"/>
                  </a:moveTo>
                  <a:lnTo>
                    <a:pt x="36" y="6"/>
                  </a:lnTo>
                  <a:lnTo>
                    <a:pt x="18" y="33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6" name="Freeform 334"/>
            <p:cNvSpPr>
              <a:spLocks/>
            </p:cNvSpPr>
            <p:nvPr/>
          </p:nvSpPr>
          <p:spPr bwMode="auto">
            <a:xfrm rot="-1638901">
              <a:off x="1412" y="2670"/>
              <a:ext cx="265" cy="147"/>
            </a:xfrm>
            <a:custGeom>
              <a:avLst/>
              <a:gdLst>
                <a:gd name="T0" fmla="*/ 319 w 319"/>
                <a:gd name="T1" fmla="*/ 155 h 177"/>
                <a:gd name="T2" fmla="*/ 269 w 319"/>
                <a:gd name="T3" fmla="*/ 111 h 177"/>
                <a:gd name="T4" fmla="*/ 131 w 319"/>
                <a:gd name="T5" fmla="*/ 0 h 177"/>
                <a:gd name="T6" fmla="*/ 46 w 319"/>
                <a:gd name="T7" fmla="*/ 3 h 177"/>
                <a:gd name="T8" fmla="*/ 1 w 319"/>
                <a:gd name="T9" fmla="*/ 24 h 177"/>
                <a:gd name="T10" fmla="*/ 50 w 319"/>
                <a:gd name="T11" fmla="*/ 39 h 177"/>
                <a:gd name="T12" fmla="*/ 128 w 319"/>
                <a:gd name="T13" fmla="*/ 33 h 177"/>
                <a:gd name="T14" fmla="*/ 245 w 319"/>
                <a:gd name="T15" fmla="*/ 132 h 177"/>
                <a:gd name="T16" fmla="*/ 283 w 319"/>
                <a:gd name="T1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177">
                  <a:moveTo>
                    <a:pt x="319" y="155"/>
                  </a:moveTo>
                  <a:lnTo>
                    <a:pt x="269" y="111"/>
                  </a:lnTo>
                  <a:lnTo>
                    <a:pt x="131" y="0"/>
                  </a:lnTo>
                  <a:lnTo>
                    <a:pt x="46" y="3"/>
                  </a:lnTo>
                  <a:cubicBezTo>
                    <a:pt x="24" y="7"/>
                    <a:pt x="0" y="18"/>
                    <a:pt x="1" y="24"/>
                  </a:cubicBezTo>
                  <a:cubicBezTo>
                    <a:pt x="0" y="30"/>
                    <a:pt x="29" y="38"/>
                    <a:pt x="50" y="39"/>
                  </a:cubicBezTo>
                  <a:lnTo>
                    <a:pt x="128" y="33"/>
                  </a:lnTo>
                  <a:lnTo>
                    <a:pt x="245" y="132"/>
                  </a:lnTo>
                  <a:lnTo>
                    <a:pt x="283" y="177"/>
                  </a:lnTo>
                </a:path>
              </a:pathLst>
            </a:custGeom>
            <a:solidFill>
              <a:srgbClr val="B2B2B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7" name="Freeform 335"/>
            <p:cNvSpPr>
              <a:spLocks/>
            </p:cNvSpPr>
            <p:nvPr/>
          </p:nvSpPr>
          <p:spPr bwMode="auto">
            <a:xfrm rot="19961099" flipH="1">
              <a:off x="2098" y="1779"/>
              <a:ext cx="536" cy="55"/>
            </a:xfrm>
            <a:custGeom>
              <a:avLst/>
              <a:gdLst>
                <a:gd name="T0" fmla="*/ 0 w 645"/>
                <a:gd name="T1" fmla="*/ 33 h 66"/>
                <a:gd name="T2" fmla="*/ 15 w 645"/>
                <a:gd name="T3" fmla="*/ 1 h 66"/>
                <a:gd name="T4" fmla="*/ 645 w 645"/>
                <a:gd name="T5" fmla="*/ 25 h 66"/>
                <a:gd name="T6" fmla="*/ 518 w 645"/>
                <a:gd name="T7" fmla="*/ 63 h 66"/>
                <a:gd name="T8" fmla="*/ 306 w 645"/>
                <a:gd name="T9" fmla="*/ 33 h 66"/>
                <a:gd name="T10" fmla="*/ 0 w 645"/>
                <a:gd name="T11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5" h="66">
                  <a:moveTo>
                    <a:pt x="0" y="33"/>
                  </a:moveTo>
                  <a:cubicBezTo>
                    <a:pt x="8" y="12"/>
                    <a:pt x="2" y="29"/>
                    <a:pt x="15" y="1"/>
                  </a:cubicBezTo>
                  <a:cubicBezTo>
                    <a:pt x="122" y="0"/>
                    <a:pt x="561" y="15"/>
                    <a:pt x="645" y="25"/>
                  </a:cubicBezTo>
                  <a:cubicBezTo>
                    <a:pt x="612" y="49"/>
                    <a:pt x="567" y="60"/>
                    <a:pt x="518" y="63"/>
                  </a:cubicBezTo>
                  <a:cubicBezTo>
                    <a:pt x="469" y="66"/>
                    <a:pt x="393" y="36"/>
                    <a:pt x="306" y="33"/>
                  </a:cubicBezTo>
                  <a:cubicBezTo>
                    <a:pt x="219" y="30"/>
                    <a:pt x="84" y="33"/>
                    <a:pt x="0" y="33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8" name="Freeform 336"/>
            <p:cNvSpPr>
              <a:spLocks/>
            </p:cNvSpPr>
            <p:nvPr/>
          </p:nvSpPr>
          <p:spPr bwMode="auto">
            <a:xfrm rot="19961099" flipH="1">
              <a:off x="2563" y="1569"/>
              <a:ext cx="661" cy="494"/>
            </a:xfrm>
            <a:custGeom>
              <a:avLst/>
              <a:gdLst>
                <a:gd name="T0" fmla="*/ 0 w 797"/>
                <a:gd name="T1" fmla="*/ 595 h 595"/>
                <a:gd name="T2" fmla="*/ 264 w 797"/>
                <a:gd name="T3" fmla="*/ 595 h 595"/>
                <a:gd name="T4" fmla="*/ 797 w 797"/>
                <a:gd name="T5" fmla="*/ 0 h 595"/>
                <a:gd name="T6" fmla="*/ 682 w 797"/>
                <a:gd name="T7" fmla="*/ 5 h 595"/>
                <a:gd name="T8" fmla="*/ 0 w 797"/>
                <a:gd name="T9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595">
                  <a:moveTo>
                    <a:pt x="0" y="595"/>
                  </a:moveTo>
                  <a:lnTo>
                    <a:pt x="264" y="595"/>
                  </a:lnTo>
                  <a:lnTo>
                    <a:pt x="797" y="0"/>
                  </a:lnTo>
                  <a:lnTo>
                    <a:pt x="682" y="5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89" name="Freeform 337"/>
            <p:cNvSpPr>
              <a:spLocks/>
            </p:cNvSpPr>
            <p:nvPr/>
          </p:nvSpPr>
          <p:spPr bwMode="auto">
            <a:xfrm rot="19961099" flipH="1">
              <a:off x="1109" y="2209"/>
              <a:ext cx="2732" cy="421"/>
            </a:xfrm>
            <a:custGeom>
              <a:avLst/>
              <a:gdLst>
                <a:gd name="T0" fmla="*/ 3292 w 3292"/>
                <a:gd name="T1" fmla="*/ 401 h 507"/>
                <a:gd name="T2" fmla="*/ 2897 w 3292"/>
                <a:gd name="T3" fmla="*/ 454 h 507"/>
                <a:gd name="T4" fmla="*/ 2519 w 3292"/>
                <a:gd name="T5" fmla="*/ 473 h 507"/>
                <a:gd name="T6" fmla="*/ 244 w 3292"/>
                <a:gd name="T7" fmla="*/ 507 h 507"/>
                <a:gd name="T8" fmla="*/ 4 w 3292"/>
                <a:gd name="T9" fmla="*/ 488 h 507"/>
                <a:gd name="T10" fmla="*/ 47 w 3292"/>
                <a:gd name="T11" fmla="*/ 449 h 507"/>
                <a:gd name="T12" fmla="*/ 15 w 3292"/>
                <a:gd name="T13" fmla="*/ 318 h 507"/>
                <a:gd name="T14" fmla="*/ 91 w 3292"/>
                <a:gd name="T15" fmla="*/ 200 h 507"/>
                <a:gd name="T16" fmla="*/ 119 w 3292"/>
                <a:gd name="T17" fmla="*/ 104 h 507"/>
                <a:gd name="T18" fmla="*/ 316 w 3292"/>
                <a:gd name="T19" fmla="*/ 46 h 507"/>
                <a:gd name="T20" fmla="*/ 983 w 3292"/>
                <a:gd name="T21" fmla="*/ 36 h 507"/>
                <a:gd name="T22" fmla="*/ 1538 w 3292"/>
                <a:gd name="T23" fmla="*/ 0 h 507"/>
                <a:gd name="T24" fmla="*/ 1613 w 3292"/>
                <a:gd name="T25" fmla="*/ 200 h 507"/>
                <a:gd name="T26" fmla="*/ 2175 w 3292"/>
                <a:gd name="T27" fmla="*/ 232 h 507"/>
                <a:gd name="T28" fmla="*/ 2267 w 3292"/>
                <a:gd name="T29" fmla="*/ 4 h 507"/>
                <a:gd name="T30" fmla="*/ 2291 w 3292"/>
                <a:gd name="T31" fmla="*/ 14 h 507"/>
                <a:gd name="T32" fmla="*/ 2193 w 3292"/>
                <a:gd name="T33" fmla="*/ 231 h 507"/>
                <a:gd name="T34" fmla="*/ 2553 w 3292"/>
                <a:gd name="T35" fmla="*/ 242 h 507"/>
                <a:gd name="T36" fmla="*/ 2615 w 3292"/>
                <a:gd name="T37" fmla="*/ 150 h 507"/>
                <a:gd name="T38" fmla="*/ 3005 w 3292"/>
                <a:gd name="T39" fmla="*/ 282 h 507"/>
                <a:gd name="T40" fmla="*/ 3292 w 3292"/>
                <a:gd name="T41" fmla="*/ 40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92" h="507">
                  <a:moveTo>
                    <a:pt x="3292" y="401"/>
                  </a:moveTo>
                  <a:cubicBezTo>
                    <a:pt x="3211" y="420"/>
                    <a:pt x="3025" y="440"/>
                    <a:pt x="2897" y="454"/>
                  </a:cubicBezTo>
                  <a:cubicBezTo>
                    <a:pt x="2769" y="468"/>
                    <a:pt x="2795" y="466"/>
                    <a:pt x="2519" y="473"/>
                  </a:cubicBezTo>
                  <a:cubicBezTo>
                    <a:pt x="2243" y="480"/>
                    <a:pt x="663" y="505"/>
                    <a:pt x="244" y="507"/>
                  </a:cubicBezTo>
                  <a:lnTo>
                    <a:pt x="4" y="488"/>
                  </a:lnTo>
                  <a:lnTo>
                    <a:pt x="47" y="449"/>
                  </a:lnTo>
                  <a:cubicBezTo>
                    <a:pt x="49" y="421"/>
                    <a:pt x="0" y="405"/>
                    <a:pt x="15" y="318"/>
                  </a:cubicBezTo>
                  <a:cubicBezTo>
                    <a:pt x="30" y="231"/>
                    <a:pt x="74" y="236"/>
                    <a:pt x="91" y="200"/>
                  </a:cubicBezTo>
                  <a:cubicBezTo>
                    <a:pt x="108" y="164"/>
                    <a:pt x="81" y="130"/>
                    <a:pt x="119" y="104"/>
                  </a:cubicBezTo>
                  <a:cubicBezTo>
                    <a:pt x="167" y="46"/>
                    <a:pt x="171" y="59"/>
                    <a:pt x="316" y="46"/>
                  </a:cubicBezTo>
                  <a:lnTo>
                    <a:pt x="983" y="36"/>
                  </a:lnTo>
                  <a:cubicBezTo>
                    <a:pt x="983" y="36"/>
                    <a:pt x="1260" y="18"/>
                    <a:pt x="1538" y="0"/>
                  </a:cubicBezTo>
                  <a:cubicBezTo>
                    <a:pt x="1536" y="66"/>
                    <a:pt x="1524" y="124"/>
                    <a:pt x="1613" y="200"/>
                  </a:cubicBezTo>
                  <a:cubicBezTo>
                    <a:pt x="1787" y="217"/>
                    <a:pt x="1976" y="223"/>
                    <a:pt x="2175" y="232"/>
                  </a:cubicBezTo>
                  <a:cubicBezTo>
                    <a:pt x="2190" y="154"/>
                    <a:pt x="2173" y="69"/>
                    <a:pt x="2267" y="4"/>
                  </a:cubicBezTo>
                  <a:cubicBezTo>
                    <a:pt x="2317" y="17"/>
                    <a:pt x="2265" y="8"/>
                    <a:pt x="2291" y="14"/>
                  </a:cubicBezTo>
                  <a:cubicBezTo>
                    <a:pt x="2264" y="49"/>
                    <a:pt x="2218" y="49"/>
                    <a:pt x="2193" y="231"/>
                  </a:cubicBezTo>
                  <a:cubicBezTo>
                    <a:pt x="2291" y="240"/>
                    <a:pt x="2478" y="246"/>
                    <a:pt x="2553" y="242"/>
                  </a:cubicBezTo>
                  <a:cubicBezTo>
                    <a:pt x="2579" y="170"/>
                    <a:pt x="2583" y="170"/>
                    <a:pt x="2615" y="150"/>
                  </a:cubicBezTo>
                  <a:cubicBezTo>
                    <a:pt x="2665" y="166"/>
                    <a:pt x="2900" y="244"/>
                    <a:pt x="3005" y="282"/>
                  </a:cubicBezTo>
                  <a:cubicBezTo>
                    <a:pt x="3110" y="320"/>
                    <a:pt x="3196" y="358"/>
                    <a:pt x="3292" y="401"/>
                  </a:cubicBez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0" name="Freeform 338"/>
            <p:cNvSpPr>
              <a:spLocks/>
            </p:cNvSpPr>
            <p:nvPr/>
          </p:nvSpPr>
          <p:spPr bwMode="auto">
            <a:xfrm rot="19961099" flipH="1">
              <a:off x="2279" y="2445"/>
              <a:ext cx="1020" cy="161"/>
            </a:xfrm>
            <a:custGeom>
              <a:avLst/>
              <a:gdLst>
                <a:gd name="T0" fmla="*/ 48 w 1229"/>
                <a:gd name="T1" fmla="*/ 96 h 195"/>
                <a:gd name="T2" fmla="*/ 708 w 1229"/>
                <a:gd name="T3" fmla="*/ 184 h 195"/>
                <a:gd name="T4" fmla="*/ 1109 w 1229"/>
                <a:gd name="T5" fmla="*/ 162 h 195"/>
                <a:gd name="T6" fmla="*/ 1229 w 1229"/>
                <a:gd name="T7" fmla="*/ 87 h 195"/>
                <a:gd name="T8" fmla="*/ 1110 w 1229"/>
                <a:gd name="T9" fmla="*/ 9 h 195"/>
                <a:gd name="T10" fmla="*/ 1042 w 1229"/>
                <a:gd name="T11" fmla="*/ 0 h 195"/>
                <a:gd name="T12" fmla="*/ 34 w 1229"/>
                <a:gd name="T13" fmla="*/ 5 h 195"/>
                <a:gd name="T14" fmla="*/ 0 w 1229"/>
                <a:gd name="T15" fmla="*/ 82 h 195"/>
                <a:gd name="T16" fmla="*/ 48 w 1229"/>
                <a:gd name="T17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9" h="195">
                  <a:moveTo>
                    <a:pt x="48" y="96"/>
                  </a:moveTo>
                  <a:cubicBezTo>
                    <a:pt x="166" y="113"/>
                    <a:pt x="531" y="173"/>
                    <a:pt x="708" y="184"/>
                  </a:cubicBezTo>
                  <a:cubicBezTo>
                    <a:pt x="885" y="195"/>
                    <a:pt x="1022" y="178"/>
                    <a:pt x="1109" y="162"/>
                  </a:cubicBezTo>
                  <a:cubicBezTo>
                    <a:pt x="1196" y="146"/>
                    <a:pt x="1229" y="112"/>
                    <a:pt x="1229" y="87"/>
                  </a:cubicBezTo>
                  <a:lnTo>
                    <a:pt x="1110" y="9"/>
                  </a:lnTo>
                  <a:lnTo>
                    <a:pt x="1042" y="0"/>
                  </a:lnTo>
                  <a:lnTo>
                    <a:pt x="34" y="5"/>
                  </a:lnTo>
                  <a:lnTo>
                    <a:pt x="0" y="82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1" name="Freeform 339"/>
            <p:cNvSpPr>
              <a:spLocks/>
            </p:cNvSpPr>
            <p:nvPr/>
          </p:nvSpPr>
          <p:spPr bwMode="auto">
            <a:xfrm rot="19961099" flipH="1">
              <a:off x="2660" y="2160"/>
              <a:ext cx="1545" cy="614"/>
            </a:xfrm>
            <a:custGeom>
              <a:avLst/>
              <a:gdLst>
                <a:gd name="T0" fmla="*/ 667 w 1861"/>
                <a:gd name="T1" fmla="*/ 0 h 739"/>
                <a:gd name="T2" fmla="*/ 1861 w 1861"/>
                <a:gd name="T3" fmla="*/ 4 h 739"/>
                <a:gd name="T4" fmla="*/ 202 w 1861"/>
                <a:gd name="T5" fmla="*/ 739 h 739"/>
                <a:gd name="T6" fmla="*/ 0 w 1861"/>
                <a:gd name="T7" fmla="*/ 710 h 739"/>
                <a:gd name="T8" fmla="*/ 667 w 1861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1" h="739">
                  <a:moveTo>
                    <a:pt x="667" y="0"/>
                  </a:moveTo>
                  <a:lnTo>
                    <a:pt x="1861" y="4"/>
                  </a:lnTo>
                  <a:lnTo>
                    <a:pt x="202" y="739"/>
                  </a:lnTo>
                  <a:lnTo>
                    <a:pt x="0" y="7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2" name="Freeform 340"/>
            <p:cNvSpPr>
              <a:spLocks/>
            </p:cNvSpPr>
            <p:nvPr/>
          </p:nvSpPr>
          <p:spPr bwMode="auto">
            <a:xfrm rot="19961099" flipH="1">
              <a:off x="3587" y="1917"/>
              <a:ext cx="637" cy="588"/>
            </a:xfrm>
            <a:custGeom>
              <a:avLst/>
              <a:gdLst>
                <a:gd name="T0" fmla="*/ 100 w 768"/>
                <a:gd name="T1" fmla="*/ 708 h 708"/>
                <a:gd name="T2" fmla="*/ 0 w 768"/>
                <a:gd name="T3" fmla="*/ 692 h 708"/>
                <a:gd name="T4" fmla="*/ 543 w 768"/>
                <a:gd name="T5" fmla="*/ 0 h 708"/>
                <a:gd name="T6" fmla="*/ 768 w 768"/>
                <a:gd name="T7" fmla="*/ 0 h 708"/>
                <a:gd name="T8" fmla="*/ 100 w 768"/>
                <a:gd name="T9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708">
                  <a:moveTo>
                    <a:pt x="100" y="708"/>
                  </a:moveTo>
                  <a:lnTo>
                    <a:pt x="0" y="692"/>
                  </a:lnTo>
                  <a:lnTo>
                    <a:pt x="543" y="0"/>
                  </a:lnTo>
                  <a:lnTo>
                    <a:pt x="768" y="0"/>
                  </a:lnTo>
                  <a:lnTo>
                    <a:pt x="100" y="708"/>
                  </a:ln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3" name="Freeform 341"/>
            <p:cNvSpPr>
              <a:spLocks/>
            </p:cNvSpPr>
            <p:nvPr/>
          </p:nvSpPr>
          <p:spPr bwMode="auto">
            <a:xfrm rot="19961099" flipH="1">
              <a:off x="2324" y="2651"/>
              <a:ext cx="145" cy="136"/>
            </a:xfrm>
            <a:custGeom>
              <a:avLst/>
              <a:gdLst>
                <a:gd name="T0" fmla="*/ 46 w 175"/>
                <a:gd name="T1" fmla="*/ 8 h 164"/>
                <a:gd name="T2" fmla="*/ 2 w 175"/>
                <a:gd name="T3" fmla="*/ 48 h 164"/>
                <a:gd name="T4" fmla="*/ 60 w 175"/>
                <a:gd name="T5" fmla="*/ 156 h 164"/>
                <a:gd name="T6" fmla="*/ 174 w 175"/>
                <a:gd name="T7" fmla="*/ 94 h 164"/>
                <a:gd name="T8" fmla="*/ 46 w 175"/>
                <a:gd name="T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64">
                  <a:moveTo>
                    <a:pt x="46" y="8"/>
                  </a:moveTo>
                  <a:cubicBezTo>
                    <a:pt x="17" y="0"/>
                    <a:pt x="0" y="23"/>
                    <a:pt x="2" y="48"/>
                  </a:cubicBezTo>
                  <a:cubicBezTo>
                    <a:pt x="4" y="73"/>
                    <a:pt x="31" y="148"/>
                    <a:pt x="60" y="156"/>
                  </a:cubicBezTo>
                  <a:cubicBezTo>
                    <a:pt x="89" y="164"/>
                    <a:pt x="175" y="119"/>
                    <a:pt x="174" y="94"/>
                  </a:cubicBezTo>
                  <a:cubicBezTo>
                    <a:pt x="173" y="69"/>
                    <a:pt x="75" y="16"/>
                    <a:pt x="46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18900000" scaled="1"/>
            </a:gra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4" name="Freeform 342">
              <a:hlinkClick r:id="rId4"/>
            </p:cNvPr>
            <p:cNvSpPr>
              <a:spLocks/>
            </p:cNvSpPr>
            <p:nvPr/>
          </p:nvSpPr>
          <p:spPr bwMode="auto">
            <a:xfrm rot="19961099" flipH="1">
              <a:off x="3908" y="2376"/>
              <a:ext cx="521" cy="114"/>
            </a:xfrm>
            <a:custGeom>
              <a:avLst/>
              <a:gdLst>
                <a:gd name="T0" fmla="*/ 0 w 627"/>
                <a:gd name="T1" fmla="*/ 38 h 138"/>
                <a:gd name="T2" fmla="*/ 68 w 627"/>
                <a:gd name="T3" fmla="*/ 2 h 138"/>
                <a:gd name="T4" fmla="*/ 186 w 627"/>
                <a:gd name="T5" fmla="*/ 25 h 138"/>
                <a:gd name="T6" fmla="*/ 437 w 627"/>
                <a:gd name="T7" fmla="*/ 64 h 138"/>
                <a:gd name="T8" fmla="*/ 591 w 627"/>
                <a:gd name="T9" fmla="*/ 80 h 138"/>
                <a:gd name="T10" fmla="*/ 627 w 627"/>
                <a:gd name="T11" fmla="*/ 126 h 138"/>
                <a:gd name="T12" fmla="*/ 615 w 627"/>
                <a:gd name="T13" fmla="*/ 138 h 138"/>
                <a:gd name="T14" fmla="*/ 0 w 627"/>
                <a:gd name="T15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138">
                  <a:moveTo>
                    <a:pt x="0" y="38"/>
                  </a:moveTo>
                  <a:cubicBezTo>
                    <a:pt x="5" y="16"/>
                    <a:pt x="38" y="4"/>
                    <a:pt x="68" y="2"/>
                  </a:cubicBezTo>
                  <a:cubicBezTo>
                    <a:pt x="98" y="0"/>
                    <a:pt x="122" y="15"/>
                    <a:pt x="186" y="25"/>
                  </a:cubicBezTo>
                  <a:lnTo>
                    <a:pt x="437" y="64"/>
                  </a:lnTo>
                  <a:cubicBezTo>
                    <a:pt x="504" y="73"/>
                    <a:pt x="578" y="73"/>
                    <a:pt x="591" y="80"/>
                  </a:cubicBezTo>
                  <a:cubicBezTo>
                    <a:pt x="604" y="87"/>
                    <a:pt x="625" y="117"/>
                    <a:pt x="627" y="126"/>
                  </a:cubicBezTo>
                  <a:lnTo>
                    <a:pt x="615" y="138"/>
                  </a:lnTo>
                  <a:cubicBezTo>
                    <a:pt x="511" y="123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5" name="Freeform 343"/>
            <p:cNvSpPr>
              <a:spLocks/>
            </p:cNvSpPr>
            <p:nvPr/>
          </p:nvSpPr>
          <p:spPr bwMode="auto">
            <a:xfrm rot="19961099" flipH="1">
              <a:off x="1694" y="2521"/>
              <a:ext cx="345" cy="192"/>
            </a:xfrm>
            <a:custGeom>
              <a:avLst/>
              <a:gdLst>
                <a:gd name="T0" fmla="*/ 0 w 416"/>
                <a:gd name="T1" fmla="*/ 219 h 231"/>
                <a:gd name="T2" fmla="*/ 93 w 416"/>
                <a:gd name="T3" fmla="*/ 0 h 231"/>
                <a:gd name="T4" fmla="*/ 416 w 416"/>
                <a:gd name="T5" fmla="*/ 133 h 231"/>
                <a:gd name="T6" fmla="*/ 351 w 416"/>
                <a:gd name="T7" fmla="*/ 231 h 231"/>
                <a:gd name="T8" fmla="*/ 0 w 416"/>
                <a:gd name="T9" fmla="*/ 21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31">
                  <a:moveTo>
                    <a:pt x="0" y="219"/>
                  </a:moveTo>
                  <a:cubicBezTo>
                    <a:pt x="1" y="161"/>
                    <a:pt x="19" y="50"/>
                    <a:pt x="93" y="0"/>
                  </a:cubicBezTo>
                  <a:cubicBezTo>
                    <a:pt x="249" y="59"/>
                    <a:pt x="290" y="79"/>
                    <a:pt x="416" y="133"/>
                  </a:cubicBezTo>
                  <a:cubicBezTo>
                    <a:pt x="367" y="170"/>
                    <a:pt x="376" y="184"/>
                    <a:pt x="351" y="231"/>
                  </a:cubicBezTo>
                  <a:cubicBezTo>
                    <a:pt x="285" y="231"/>
                    <a:pt x="74" y="225"/>
                    <a:pt x="0" y="219"/>
                  </a:cubicBezTo>
                  <a:close/>
                </a:path>
              </a:pathLst>
            </a:custGeom>
            <a:solidFill>
              <a:srgbClr val="336600">
                <a:alpha val="39999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6" name="Freeform 344"/>
            <p:cNvSpPr>
              <a:spLocks/>
            </p:cNvSpPr>
            <p:nvPr/>
          </p:nvSpPr>
          <p:spPr bwMode="auto">
            <a:xfrm rot="19961099" flipH="1">
              <a:off x="2356" y="1889"/>
              <a:ext cx="1408" cy="175"/>
            </a:xfrm>
            <a:custGeom>
              <a:avLst/>
              <a:gdLst>
                <a:gd name="T0" fmla="*/ 23 w 1696"/>
                <a:gd name="T1" fmla="*/ 135 h 212"/>
                <a:gd name="T2" fmla="*/ 117 w 1696"/>
                <a:gd name="T3" fmla="*/ 179 h 212"/>
                <a:gd name="T4" fmla="*/ 121 w 1696"/>
                <a:gd name="T5" fmla="*/ 212 h 212"/>
                <a:gd name="T6" fmla="*/ 275 w 1696"/>
                <a:gd name="T7" fmla="*/ 203 h 212"/>
                <a:gd name="T8" fmla="*/ 928 w 1696"/>
                <a:gd name="T9" fmla="*/ 198 h 212"/>
                <a:gd name="T10" fmla="*/ 1350 w 1696"/>
                <a:gd name="T11" fmla="*/ 179 h 212"/>
                <a:gd name="T12" fmla="*/ 1696 w 1696"/>
                <a:gd name="T13" fmla="*/ 203 h 212"/>
                <a:gd name="T14" fmla="*/ 1619 w 1696"/>
                <a:gd name="T15" fmla="*/ 6 h 212"/>
                <a:gd name="T16" fmla="*/ 1173 w 1696"/>
                <a:gd name="T17" fmla="*/ 73 h 212"/>
                <a:gd name="T18" fmla="*/ 837 w 1696"/>
                <a:gd name="T19" fmla="*/ 78 h 212"/>
                <a:gd name="T20" fmla="*/ 136 w 1696"/>
                <a:gd name="T21" fmla="*/ 83 h 212"/>
                <a:gd name="T22" fmla="*/ 23 w 1696"/>
                <a:gd name="T23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6" h="212">
                  <a:moveTo>
                    <a:pt x="23" y="135"/>
                  </a:moveTo>
                  <a:cubicBezTo>
                    <a:pt x="27" y="195"/>
                    <a:pt x="100" y="163"/>
                    <a:pt x="117" y="179"/>
                  </a:cubicBezTo>
                  <a:lnTo>
                    <a:pt x="121" y="212"/>
                  </a:lnTo>
                  <a:lnTo>
                    <a:pt x="275" y="203"/>
                  </a:lnTo>
                  <a:cubicBezTo>
                    <a:pt x="275" y="203"/>
                    <a:pt x="749" y="202"/>
                    <a:pt x="928" y="198"/>
                  </a:cubicBezTo>
                  <a:cubicBezTo>
                    <a:pt x="1107" y="194"/>
                    <a:pt x="1222" y="178"/>
                    <a:pt x="1350" y="179"/>
                  </a:cubicBezTo>
                  <a:cubicBezTo>
                    <a:pt x="1478" y="180"/>
                    <a:pt x="1631" y="205"/>
                    <a:pt x="1696" y="203"/>
                  </a:cubicBezTo>
                  <a:cubicBezTo>
                    <a:pt x="1616" y="130"/>
                    <a:pt x="1592" y="82"/>
                    <a:pt x="1619" y="6"/>
                  </a:cubicBezTo>
                  <a:cubicBezTo>
                    <a:pt x="1550" y="0"/>
                    <a:pt x="1303" y="61"/>
                    <a:pt x="1173" y="73"/>
                  </a:cubicBezTo>
                  <a:cubicBezTo>
                    <a:pt x="1043" y="85"/>
                    <a:pt x="1010" y="77"/>
                    <a:pt x="837" y="78"/>
                  </a:cubicBezTo>
                  <a:lnTo>
                    <a:pt x="136" y="83"/>
                  </a:lnTo>
                  <a:cubicBezTo>
                    <a:pt x="0" y="93"/>
                    <a:pt x="19" y="75"/>
                    <a:pt x="23" y="135"/>
                  </a:cubicBez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7" name="Freeform 345"/>
            <p:cNvSpPr>
              <a:spLocks/>
            </p:cNvSpPr>
            <p:nvPr/>
          </p:nvSpPr>
          <p:spPr bwMode="auto">
            <a:xfrm rot="19961099" flipH="1">
              <a:off x="2839" y="1271"/>
              <a:ext cx="1108" cy="507"/>
            </a:xfrm>
            <a:custGeom>
              <a:avLst/>
              <a:gdLst>
                <a:gd name="T0" fmla="*/ 514 w 1335"/>
                <a:gd name="T1" fmla="*/ 592 h 611"/>
                <a:gd name="T2" fmla="*/ 111 w 1335"/>
                <a:gd name="T3" fmla="*/ 160 h 611"/>
                <a:gd name="T4" fmla="*/ 34 w 1335"/>
                <a:gd name="T5" fmla="*/ 151 h 611"/>
                <a:gd name="T6" fmla="*/ 1 w 1335"/>
                <a:gd name="T7" fmla="*/ 89 h 611"/>
                <a:gd name="T8" fmla="*/ 41 w 1335"/>
                <a:gd name="T9" fmla="*/ 85 h 611"/>
                <a:gd name="T10" fmla="*/ 15 w 1335"/>
                <a:gd name="T11" fmla="*/ 55 h 611"/>
                <a:gd name="T12" fmla="*/ 117 w 1335"/>
                <a:gd name="T13" fmla="*/ 5 h 611"/>
                <a:gd name="T14" fmla="*/ 255 w 1335"/>
                <a:gd name="T15" fmla="*/ 83 h 611"/>
                <a:gd name="T16" fmla="*/ 360 w 1335"/>
                <a:gd name="T17" fmla="*/ 83 h 611"/>
                <a:gd name="T18" fmla="*/ 401 w 1335"/>
                <a:gd name="T19" fmla="*/ 147 h 611"/>
                <a:gd name="T20" fmla="*/ 379 w 1335"/>
                <a:gd name="T21" fmla="*/ 155 h 611"/>
                <a:gd name="T22" fmla="*/ 960 w 1335"/>
                <a:gd name="T23" fmla="*/ 487 h 611"/>
                <a:gd name="T24" fmla="*/ 1114 w 1335"/>
                <a:gd name="T25" fmla="*/ 554 h 611"/>
                <a:gd name="T26" fmla="*/ 1335 w 1335"/>
                <a:gd name="T27" fmla="*/ 611 h 611"/>
                <a:gd name="T28" fmla="*/ 936 w 1335"/>
                <a:gd name="T29" fmla="*/ 611 h 611"/>
                <a:gd name="T30" fmla="*/ 547 w 1335"/>
                <a:gd name="T31" fmla="*/ 611 h 611"/>
                <a:gd name="T32" fmla="*/ 514 w 1335"/>
                <a:gd name="T33" fmla="*/ 59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5" h="611">
                  <a:moveTo>
                    <a:pt x="514" y="592"/>
                  </a:moveTo>
                  <a:cubicBezTo>
                    <a:pt x="514" y="592"/>
                    <a:pt x="312" y="376"/>
                    <a:pt x="111" y="160"/>
                  </a:cubicBezTo>
                  <a:cubicBezTo>
                    <a:pt x="83" y="159"/>
                    <a:pt x="95" y="157"/>
                    <a:pt x="34" y="151"/>
                  </a:cubicBezTo>
                  <a:cubicBezTo>
                    <a:pt x="16" y="139"/>
                    <a:pt x="0" y="100"/>
                    <a:pt x="1" y="89"/>
                  </a:cubicBezTo>
                  <a:lnTo>
                    <a:pt x="41" y="85"/>
                  </a:lnTo>
                  <a:lnTo>
                    <a:pt x="15" y="55"/>
                  </a:lnTo>
                  <a:cubicBezTo>
                    <a:pt x="28" y="42"/>
                    <a:pt x="77" y="0"/>
                    <a:pt x="117" y="5"/>
                  </a:cubicBezTo>
                  <a:cubicBezTo>
                    <a:pt x="157" y="10"/>
                    <a:pt x="206" y="71"/>
                    <a:pt x="255" y="83"/>
                  </a:cubicBezTo>
                  <a:cubicBezTo>
                    <a:pt x="295" y="96"/>
                    <a:pt x="336" y="72"/>
                    <a:pt x="360" y="83"/>
                  </a:cubicBezTo>
                  <a:cubicBezTo>
                    <a:pt x="379" y="93"/>
                    <a:pt x="398" y="135"/>
                    <a:pt x="401" y="147"/>
                  </a:cubicBezTo>
                  <a:lnTo>
                    <a:pt x="379" y="155"/>
                  </a:lnTo>
                  <a:lnTo>
                    <a:pt x="960" y="487"/>
                  </a:lnTo>
                  <a:lnTo>
                    <a:pt x="1114" y="554"/>
                  </a:lnTo>
                  <a:lnTo>
                    <a:pt x="1335" y="611"/>
                  </a:lnTo>
                  <a:lnTo>
                    <a:pt x="936" y="611"/>
                  </a:lnTo>
                  <a:lnTo>
                    <a:pt x="547" y="611"/>
                  </a:lnTo>
                  <a:lnTo>
                    <a:pt x="514" y="592"/>
                  </a:lnTo>
                  <a:close/>
                </a:path>
              </a:pathLst>
            </a:custGeom>
            <a:solidFill>
              <a:srgbClr val="B2B2B2">
                <a:alpha val="70000"/>
              </a:srgbClr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8" name="Freeform 346"/>
            <p:cNvSpPr>
              <a:spLocks/>
            </p:cNvSpPr>
            <p:nvPr/>
          </p:nvSpPr>
          <p:spPr bwMode="auto">
            <a:xfrm rot="19961099" flipH="1">
              <a:off x="2086" y="2570"/>
              <a:ext cx="673" cy="60"/>
            </a:xfrm>
            <a:custGeom>
              <a:avLst/>
              <a:gdLst>
                <a:gd name="T0" fmla="*/ 0 w 811"/>
                <a:gd name="T1" fmla="*/ 0 h 72"/>
                <a:gd name="T2" fmla="*/ 384 w 811"/>
                <a:gd name="T3" fmla="*/ 62 h 72"/>
                <a:gd name="T4" fmla="*/ 557 w 811"/>
                <a:gd name="T5" fmla="*/ 58 h 72"/>
                <a:gd name="T6" fmla="*/ 667 w 811"/>
                <a:gd name="T7" fmla="*/ 34 h 72"/>
                <a:gd name="T8" fmla="*/ 811 w 811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" h="72">
                  <a:moveTo>
                    <a:pt x="0" y="0"/>
                  </a:moveTo>
                  <a:cubicBezTo>
                    <a:pt x="145" y="26"/>
                    <a:pt x="291" y="52"/>
                    <a:pt x="384" y="62"/>
                  </a:cubicBezTo>
                  <a:cubicBezTo>
                    <a:pt x="477" y="72"/>
                    <a:pt x="510" y="63"/>
                    <a:pt x="557" y="58"/>
                  </a:cubicBezTo>
                  <a:cubicBezTo>
                    <a:pt x="604" y="53"/>
                    <a:pt x="625" y="38"/>
                    <a:pt x="667" y="34"/>
                  </a:cubicBezTo>
                  <a:cubicBezTo>
                    <a:pt x="709" y="30"/>
                    <a:pt x="760" y="32"/>
                    <a:pt x="811" y="34"/>
                  </a:cubicBezTo>
                </a:path>
              </a:pathLst>
            </a:custGeom>
            <a:noFill/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099" name="Freeform 347"/>
            <p:cNvSpPr>
              <a:spLocks/>
            </p:cNvSpPr>
            <p:nvPr/>
          </p:nvSpPr>
          <p:spPr bwMode="auto">
            <a:xfrm rot="19961099" flipH="1">
              <a:off x="2455" y="2430"/>
              <a:ext cx="502" cy="180"/>
            </a:xfrm>
            <a:custGeom>
              <a:avLst/>
              <a:gdLst>
                <a:gd name="T0" fmla="*/ 235 w 605"/>
                <a:gd name="T1" fmla="*/ 0 h 217"/>
                <a:gd name="T2" fmla="*/ 0 w 605"/>
                <a:gd name="T3" fmla="*/ 198 h 217"/>
                <a:gd name="T4" fmla="*/ 178 w 605"/>
                <a:gd name="T5" fmla="*/ 217 h 217"/>
                <a:gd name="T6" fmla="*/ 605 w 605"/>
                <a:gd name="T7" fmla="*/ 78 h 217"/>
                <a:gd name="T8" fmla="*/ 420 w 605"/>
                <a:gd name="T9" fmla="*/ 12 h 217"/>
                <a:gd name="T10" fmla="*/ 235 w 60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217">
                  <a:moveTo>
                    <a:pt x="235" y="0"/>
                  </a:moveTo>
                  <a:lnTo>
                    <a:pt x="0" y="198"/>
                  </a:lnTo>
                  <a:lnTo>
                    <a:pt x="178" y="217"/>
                  </a:lnTo>
                  <a:cubicBezTo>
                    <a:pt x="178" y="217"/>
                    <a:pt x="565" y="112"/>
                    <a:pt x="605" y="78"/>
                  </a:cubicBezTo>
                  <a:cubicBezTo>
                    <a:pt x="528" y="30"/>
                    <a:pt x="484" y="23"/>
                    <a:pt x="420" y="12"/>
                  </a:cubicBezTo>
                  <a:cubicBezTo>
                    <a:pt x="356" y="1"/>
                    <a:pt x="235" y="0"/>
                    <a:pt x="235" y="0"/>
                  </a:cubicBezTo>
                  <a:close/>
                </a:path>
              </a:pathLst>
            </a:custGeom>
            <a:solidFill>
              <a:srgbClr val="B2B2B2"/>
            </a:solidFill>
            <a:ln w="31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00" name="Line 348"/>
            <p:cNvSpPr>
              <a:spLocks noChangeShapeType="1"/>
            </p:cNvSpPr>
            <p:nvPr/>
          </p:nvSpPr>
          <p:spPr bwMode="auto">
            <a:xfrm rot="-1638901" flipH="1" flipV="1">
              <a:off x="3217" y="2075"/>
              <a:ext cx="534" cy="8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01" name="Line 349"/>
            <p:cNvSpPr>
              <a:spLocks noChangeShapeType="1"/>
            </p:cNvSpPr>
            <p:nvPr/>
          </p:nvSpPr>
          <p:spPr bwMode="auto">
            <a:xfrm rot="-1638901" flipH="1" flipV="1">
              <a:off x="3538" y="1267"/>
              <a:ext cx="204" cy="2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02" name="Line 350"/>
            <p:cNvSpPr>
              <a:spLocks noChangeShapeType="1"/>
            </p:cNvSpPr>
            <p:nvPr/>
          </p:nvSpPr>
          <p:spPr bwMode="auto">
            <a:xfrm rot="19961099" flipH="1">
              <a:off x="3619" y="1164"/>
              <a:ext cx="142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59103" name="Group 351"/>
            <p:cNvGrpSpPr>
              <a:grpSpLocks/>
            </p:cNvGrpSpPr>
            <p:nvPr/>
          </p:nvGrpSpPr>
          <p:grpSpPr bwMode="auto">
            <a:xfrm rot="19961099" flipH="1">
              <a:off x="3853" y="2307"/>
              <a:ext cx="102" cy="77"/>
              <a:chOff x="3820" y="3423"/>
              <a:chExt cx="159" cy="129"/>
            </a:xfrm>
          </p:grpSpPr>
          <p:sp>
            <p:nvSpPr>
              <p:cNvPr id="459104" name="Oval 352"/>
              <p:cNvSpPr>
                <a:spLocks noChangeArrowheads="1"/>
              </p:cNvSpPr>
              <p:nvPr/>
            </p:nvSpPr>
            <p:spPr bwMode="auto">
              <a:xfrm>
                <a:off x="3820" y="3423"/>
                <a:ext cx="159" cy="129"/>
              </a:xfrm>
              <a:prstGeom prst="ellipse">
                <a:avLst/>
              </a:prstGeom>
              <a:solidFill>
                <a:srgbClr val="CC3300">
                  <a:alpha val="7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105" name="Oval 353"/>
              <p:cNvSpPr>
                <a:spLocks noChangeArrowheads="1"/>
              </p:cNvSpPr>
              <p:nvPr/>
            </p:nvSpPr>
            <p:spPr bwMode="auto">
              <a:xfrm>
                <a:off x="3849" y="3452"/>
                <a:ext cx="100" cy="72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106" name="Oval 354"/>
              <p:cNvSpPr>
                <a:spLocks noChangeArrowheads="1"/>
              </p:cNvSpPr>
              <p:nvPr/>
            </p:nvSpPr>
            <p:spPr bwMode="auto">
              <a:xfrm>
                <a:off x="3871" y="3474"/>
                <a:ext cx="61" cy="32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59107" name="Group 355"/>
            <p:cNvGrpSpPr>
              <a:grpSpLocks/>
            </p:cNvGrpSpPr>
            <p:nvPr/>
          </p:nvGrpSpPr>
          <p:grpSpPr bwMode="auto">
            <a:xfrm rot="19961099" flipH="1">
              <a:off x="2439" y="1833"/>
              <a:ext cx="102" cy="77"/>
              <a:chOff x="3820" y="3423"/>
              <a:chExt cx="159" cy="129"/>
            </a:xfrm>
          </p:grpSpPr>
          <p:sp>
            <p:nvSpPr>
              <p:cNvPr id="459108" name="Oval 356"/>
              <p:cNvSpPr>
                <a:spLocks noChangeArrowheads="1"/>
              </p:cNvSpPr>
              <p:nvPr/>
            </p:nvSpPr>
            <p:spPr bwMode="auto">
              <a:xfrm>
                <a:off x="3820" y="3423"/>
                <a:ext cx="159" cy="129"/>
              </a:xfrm>
              <a:prstGeom prst="ellipse">
                <a:avLst/>
              </a:prstGeom>
              <a:solidFill>
                <a:srgbClr val="CC3300">
                  <a:alpha val="7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109" name="Oval 357"/>
              <p:cNvSpPr>
                <a:spLocks noChangeArrowheads="1"/>
              </p:cNvSpPr>
              <p:nvPr/>
            </p:nvSpPr>
            <p:spPr bwMode="auto">
              <a:xfrm>
                <a:off x="3849" y="3452"/>
                <a:ext cx="100" cy="72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110" name="Oval 358"/>
              <p:cNvSpPr>
                <a:spLocks noChangeArrowheads="1"/>
              </p:cNvSpPr>
              <p:nvPr/>
            </p:nvSpPr>
            <p:spPr bwMode="auto">
              <a:xfrm>
                <a:off x="3871" y="3474"/>
                <a:ext cx="61" cy="32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59111" name="Group 359"/>
            <p:cNvGrpSpPr>
              <a:grpSpLocks/>
            </p:cNvGrpSpPr>
            <p:nvPr/>
          </p:nvGrpSpPr>
          <p:grpSpPr bwMode="auto">
            <a:xfrm rot="19961099" flipH="1">
              <a:off x="1919" y="2265"/>
              <a:ext cx="627" cy="244"/>
              <a:chOff x="4309" y="1503"/>
              <a:chExt cx="755" cy="294"/>
            </a:xfrm>
          </p:grpSpPr>
          <p:sp>
            <p:nvSpPr>
              <p:cNvPr id="459112" name="Freeform 360"/>
              <p:cNvSpPr>
                <a:spLocks/>
              </p:cNvSpPr>
              <p:nvPr/>
            </p:nvSpPr>
            <p:spPr bwMode="auto">
              <a:xfrm>
                <a:off x="4309" y="1503"/>
                <a:ext cx="755" cy="294"/>
              </a:xfrm>
              <a:custGeom>
                <a:avLst/>
                <a:gdLst>
                  <a:gd name="T0" fmla="*/ 109 w 755"/>
                  <a:gd name="T1" fmla="*/ 261 h 294"/>
                  <a:gd name="T2" fmla="*/ 33 w 755"/>
                  <a:gd name="T3" fmla="*/ 62 h 294"/>
                  <a:gd name="T4" fmla="*/ 755 w 755"/>
                  <a:gd name="T5" fmla="*/ 69 h 294"/>
                  <a:gd name="T6" fmla="*/ 664 w 755"/>
                  <a:gd name="T7" fmla="*/ 294 h 294"/>
                  <a:gd name="T8" fmla="*/ 109 w 755"/>
                  <a:gd name="T9" fmla="*/ 26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5" h="294">
                    <a:moveTo>
                      <a:pt x="109" y="261"/>
                    </a:moveTo>
                    <a:cubicBezTo>
                      <a:pt x="40" y="188"/>
                      <a:pt x="0" y="152"/>
                      <a:pt x="33" y="62"/>
                    </a:cubicBezTo>
                    <a:cubicBezTo>
                      <a:pt x="288" y="0"/>
                      <a:pt x="650" y="29"/>
                      <a:pt x="755" y="69"/>
                    </a:cubicBezTo>
                    <a:cubicBezTo>
                      <a:pt x="695" y="91"/>
                      <a:pt x="670" y="214"/>
                      <a:pt x="664" y="294"/>
                    </a:cubicBezTo>
                    <a:cubicBezTo>
                      <a:pt x="481" y="276"/>
                      <a:pt x="275" y="275"/>
                      <a:pt x="109" y="261"/>
                    </a:cubicBezTo>
                    <a:close/>
                  </a:path>
                </a:pathLst>
              </a:custGeom>
              <a:solidFill>
                <a:srgbClr val="336600">
                  <a:alpha val="37000"/>
                </a:srgbClr>
              </a:solidFill>
              <a:ln w="31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113" name="Freeform 361"/>
              <p:cNvSpPr>
                <a:spLocks/>
              </p:cNvSpPr>
              <p:nvPr/>
            </p:nvSpPr>
            <p:spPr bwMode="auto">
              <a:xfrm>
                <a:off x="4612" y="1529"/>
                <a:ext cx="74" cy="251"/>
              </a:xfrm>
              <a:custGeom>
                <a:avLst/>
                <a:gdLst>
                  <a:gd name="T0" fmla="*/ 26 w 74"/>
                  <a:gd name="T1" fmla="*/ 249 h 251"/>
                  <a:gd name="T2" fmla="*/ 3 w 74"/>
                  <a:gd name="T3" fmla="*/ 81 h 251"/>
                  <a:gd name="T4" fmla="*/ 45 w 74"/>
                  <a:gd name="T5" fmla="*/ 2 h 251"/>
                  <a:gd name="T6" fmla="*/ 66 w 74"/>
                  <a:gd name="T7" fmla="*/ 0 h 251"/>
                  <a:gd name="T8" fmla="*/ 17 w 74"/>
                  <a:gd name="T9" fmla="*/ 76 h 251"/>
                  <a:gd name="T10" fmla="*/ 45 w 74"/>
                  <a:gd name="T11" fmla="*/ 205 h 251"/>
                  <a:gd name="T12" fmla="*/ 74 w 74"/>
                  <a:gd name="T1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51">
                    <a:moveTo>
                      <a:pt x="26" y="249"/>
                    </a:moveTo>
                    <a:cubicBezTo>
                      <a:pt x="47" y="237"/>
                      <a:pt x="0" y="122"/>
                      <a:pt x="3" y="81"/>
                    </a:cubicBezTo>
                    <a:cubicBezTo>
                      <a:pt x="7" y="35"/>
                      <a:pt x="13" y="20"/>
                      <a:pt x="45" y="2"/>
                    </a:cubicBezTo>
                    <a:cubicBezTo>
                      <a:pt x="62" y="2"/>
                      <a:pt x="55" y="1"/>
                      <a:pt x="66" y="0"/>
                    </a:cubicBezTo>
                    <a:cubicBezTo>
                      <a:pt x="30" y="17"/>
                      <a:pt x="20" y="35"/>
                      <a:pt x="17" y="76"/>
                    </a:cubicBezTo>
                    <a:cubicBezTo>
                      <a:pt x="14" y="117"/>
                      <a:pt x="42" y="188"/>
                      <a:pt x="45" y="205"/>
                    </a:cubicBezTo>
                    <a:cubicBezTo>
                      <a:pt x="45" y="205"/>
                      <a:pt x="50" y="240"/>
                      <a:pt x="74" y="251"/>
                    </a:cubicBezTo>
                  </a:path>
                </a:pathLst>
              </a:custGeom>
              <a:solidFill>
                <a:schemeClr val="folHlink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59114" name="Freeform 362"/>
            <p:cNvSpPr>
              <a:spLocks/>
            </p:cNvSpPr>
            <p:nvPr/>
          </p:nvSpPr>
          <p:spPr bwMode="auto">
            <a:xfrm rot="19961099" flipH="1">
              <a:off x="2985" y="2258"/>
              <a:ext cx="943" cy="438"/>
            </a:xfrm>
            <a:custGeom>
              <a:avLst/>
              <a:gdLst>
                <a:gd name="T0" fmla="*/ 19 w 1137"/>
                <a:gd name="T1" fmla="*/ 528 h 528"/>
                <a:gd name="T2" fmla="*/ 0 w 1137"/>
                <a:gd name="T3" fmla="*/ 495 h 528"/>
                <a:gd name="T4" fmla="*/ 1065 w 1137"/>
                <a:gd name="T5" fmla="*/ 0 h 528"/>
                <a:gd name="T6" fmla="*/ 1137 w 1137"/>
                <a:gd name="T7" fmla="*/ 3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7" h="528">
                  <a:moveTo>
                    <a:pt x="19" y="528"/>
                  </a:moveTo>
                  <a:lnTo>
                    <a:pt x="0" y="495"/>
                  </a:lnTo>
                  <a:lnTo>
                    <a:pt x="1065" y="0"/>
                  </a:lnTo>
                  <a:lnTo>
                    <a:pt x="1137" y="39"/>
                  </a:ln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15" name="Line 363"/>
            <p:cNvSpPr>
              <a:spLocks noChangeShapeType="1"/>
            </p:cNvSpPr>
            <p:nvPr/>
          </p:nvSpPr>
          <p:spPr bwMode="auto">
            <a:xfrm rot="19961099" flipH="1">
              <a:off x="3455" y="2458"/>
              <a:ext cx="43" cy="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16" name="Line 364"/>
            <p:cNvSpPr>
              <a:spLocks noChangeShapeType="1"/>
            </p:cNvSpPr>
            <p:nvPr/>
          </p:nvSpPr>
          <p:spPr bwMode="auto">
            <a:xfrm rot="19961099" flipH="1">
              <a:off x="3805" y="2173"/>
              <a:ext cx="1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17" name="Line 365"/>
            <p:cNvSpPr>
              <a:spLocks noChangeShapeType="1"/>
            </p:cNvSpPr>
            <p:nvPr/>
          </p:nvSpPr>
          <p:spPr bwMode="auto">
            <a:xfrm rot="19961099" flipH="1">
              <a:off x="2799" y="1832"/>
              <a:ext cx="1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18" name="Line 366"/>
            <p:cNvSpPr>
              <a:spLocks noChangeShapeType="1"/>
            </p:cNvSpPr>
            <p:nvPr/>
          </p:nvSpPr>
          <p:spPr bwMode="auto">
            <a:xfrm rot="-1638901">
              <a:off x="1425" y="2726"/>
              <a:ext cx="5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19" name="Freeform 367"/>
            <p:cNvSpPr>
              <a:spLocks/>
            </p:cNvSpPr>
            <p:nvPr/>
          </p:nvSpPr>
          <p:spPr bwMode="auto">
            <a:xfrm>
              <a:off x="3526" y="1280"/>
              <a:ext cx="192" cy="403"/>
            </a:xfrm>
            <a:custGeom>
              <a:avLst/>
              <a:gdLst>
                <a:gd name="T0" fmla="*/ 192 w 192"/>
                <a:gd name="T1" fmla="*/ 0 h 403"/>
                <a:gd name="T2" fmla="*/ 110 w 192"/>
                <a:gd name="T3" fmla="*/ 38 h 403"/>
                <a:gd name="T4" fmla="*/ 0 w 192"/>
                <a:gd name="T5" fmla="*/ 403 h 403"/>
                <a:gd name="T6" fmla="*/ 96 w 192"/>
                <a:gd name="T7" fmla="*/ 35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403">
                  <a:moveTo>
                    <a:pt x="192" y="0"/>
                  </a:moveTo>
                  <a:lnTo>
                    <a:pt x="110" y="38"/>
                  </a:lnTo>
                  <a:lnTo>
                    <a:pt x="0" y="403"/>
                  </a:lnTo>
                  <a:lnTo>
                    <a:pt x="96" y="35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20" name="Freeform 368"/>
            <p:cNvSpPr>
              <a:spLocks/>
            </p:cNvSpPr>
            <p:nvPr/>
          </p:nvSpPr>
          <p:spPr bwMode="auto">
            <a:xfrm rot="663305">
              <a:off x="3530" y="2159"/>
              <a:ext cx="158" cy="62"/>
            </a:xfrm>
            <a:custGeom>
              <a:avLst/>
              <a:gdLst>
                <a:gd name="T0" fmla="*/ 225 w 652"/>
                <a:gd name="T1" fmla="*/ 19 h 331"/>
                <a:gd name="T2" fmla="*/ 62 w 652"/>
                <a:gd name="T3" fmla="*/ 216 h 331"/>
                <a:gd name="T4" fmla="*/ 460 w 652"/>
                <a:gd name="T5" fmla="*/ 312 h 331"/>
                <a:gd name="T6" fmla="*/ 609 w 652"/>
                <a:gd name="T7" fmla="*/ 144 h 331"/>
                <a:gd name="T8" fmla="*/ 225 w 652"/>
                <a:gd name="T9" fmla="*/ 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31">
                  <a:moveTo>
                    <a:pt x="225" y="19"/>
                  </a:moveTo>
                  <a:cubicBezTo>
                    <a:pt x="129" y="0"/>
                    <a:pt x="0" y="197"/>
                    <a:pt x="62" y="216"/>
                  </a:cubicBezTo>
                  <a:cubicBezTo>
                    <a:pt x="160" y="248"/>
                    <a:pt x="359" y="297"/>
                    <a:pt x="460" y="312"/>
                  </a:cubicBezTo>
                  <a:cubicBezTo>
                    <a:pt x="552" y="331"/>
                    <a:pt x="571" y="211"/>
                    <a:pt x="609" y="144"/>
                  </a:cubicBezTo>
                  <a:cubicBezTo>
                    <a:pt x="652" y="78"/>
                    <a:pt x="294" y="37"/>
                    <a:pt x="225" y="19"/>
                  </a:cubicBezTo>
                  <a:close/>
                </a:path>
              </a:pathLst>
            </a:custGeom>
            <a:solidFill>
              <a:srgbClr val="C0C0C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21" name="Freeform 369"/>
            <p:cNvSpPr>
              <a:spLocks/>
            </p:cNvSpPr>
            <p:nvPr/>
          </p:nvSpPr>
          <p:spPr bwMode="auto">
            <a:xfrm rot="663305">
              <a:off x="3353" y="2212"/>
              <a:ext cx="158" cy="62"/>
            </a:xfrm>
            <a:custGeom>
              <a:avLst/>
              <a:gdLst>
                <a:gd name="T0" fmla="*/ 225 w 652"/>
                <a:gd name="T1" fmla="*/ 19 h 331"/>
                <a:gd name="T2" fmla="*/ 62 w 652"/>
                <a:gd name="T3" fmla="*/ 216 h 331"/>
                <a:gd name="T4" fmla="*/ 460 w 652"/>
                <a:gd name="T5" fmla="*/ 312 h 331"/>
                <a:gd name="T6" fmla="*/ 609 w 652"/>
                <a:gd name="T7" fmla="*/ 144 h 331"/>
                <a:gd name="T8" fmla="*/ 225 w 652"/>
                <a:gd name="T9" fmla="*/ 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31">
                  <a:moveTo>
                    <a:pt x="225" y="19"/>
                  </a:moveTo>
                  <a:cubicBezTo>
                    <a:pt x="129" y="0"/>
                    <a:pt x="0" y="197"/>
                    <a:pt x="62" y="216"/>
                  </a:cubicBezTo>
                  <a:cubicBezTo>
                    <a:pt x="160" y="248"/>
                    <a:pt x="359" y="297"/>
                    <a:pt x="460" y="312"/>
                  </a:cubicBezTo>
                  <a:cubicBezTo>
                    <a:pt x="552" y="331"/>
                    <a:pt x="571" y="211"/>
                    <a:pt x="609" y="144"/>
                  </a:cubicBezTo>
                  <a:cubicBezTo>
                    <a:pt x="652" y="78"/>
                    <a:pt x="294" y="37"/>
                    <a:pt x="225" y="19"/>
                  </a:cubicBezTo>
                  <a:close/>
                </a:path>
              </a:pathLst>
            </a:custGeom>
            <a:solidFill>
              <a:srgbClr val="C0C0C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59122" name="Group 370"/>
            <p:cNvGrpSpPr>
              <a:grpSpLocks/>
            </p:cNvGrpSpPr>
            <p:nvPr/>
          </p:nvGrpSpPr>
          <p:grpSpPr bwMode="auto">
            <a:xfrm rot="3134851" flipH="1">
              <a:off x="3544" y="1878"/>
              <a:ext cx="102" cy="77"/>
              <a:chOff x="3820" y="3423"/>
              <a:chExt cx="159" cy="129"/>
            </a:xfrm>
          </p:grpSpPr>
          <p:sp>
            <p:nvSpPr>
              <p:cNvPr id="459123" name="Oval 371"/>
              <p:cNvSpPr>
                <a:spLocks noChangeArrowheads="1"/>
              </p:cNvSpPr>
              <p:nvPr/>
            </p:nvSpPr>
            <p:spPr bwMode="auto">
              <a:xfrm>
                <a:off x="3820" y="3423"/>
                <a:ext cx="159" cy="129"/>
              </a:xfrm>
              <a:prstGeom prst="ellipse">
                <a:avLst/>
              </a:prstGeom>
              <a:solidFill>
                <a:srgbClr val="CC3300">
                  <a:alpha val="7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124" name="Oval 372"/>
              <p:cNvSpPr>
                <a:spLocks noChangeArrowheads="1"/>
              </p:cNvSpPr>
              <p:nvPr/>
            </p:nvSpPr>
            <p:spPr bwMode="auto">
              <a:xfrm>
                <a:off x="3849" y="3452"/>
                <a:ext cx="100" cy="72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125" name="Oval 373"/>
              <p:cNvSpPr>
                <a:spLocks noChangeArrowheads="1"/>
              </p:cNvSpPr>
              <p:nvPr/>
            </p:nvSpPr>
            <p:spPr bwMode="auto">
              <a:xfrm>
                <a:off x="3871" y="3474"/>
                <a:ext cx="61" cy="32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59126" name="Group 374"/>
          <p:cNvGrpSpPr>
            <a:grpSpLocks/>
          </p:cNvGrpSpPr>
          <p:nvPr/>
        </p:nvGrpSpPr>
        <p:grpSpPr bwMode="auto">
          <a:xfrm rot="19961099" flipH="1">
            <a:off x="4397375" y="3371850"/>
            <a:ext cx="141288" cy="128588"/>
            <a:chOff x="4664" y="2396"/>
            <a:chExt cx="108" cy="9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9127" name="Oval 375"/>
            <p:cNvSpPr>
              <a:spLocks noChangeArrowheads="1"/>
            </p:cNvSpPr>
            <p:nvPr/>
          </p:nvSpPr>
          <p:spPr bwMode="auto">
            <a:xfrm>
              <a:off x="4716" y="2396"/>
              <a:ext cx="56" cy="5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28" name="Freeform 376"/>
            <p:cNvSpPr>
              <a:spLocks/>
            </p:cNvSpPr>
            <p:nvPr/>
          </p:nvSpPr>
          <p:spPr bwMode="auto">
            <a:xfrm>
              <a:off x="4664" y="2442"/>
              <a:ext cx="53" cy="50"/>
            </a:xfrm>
            <a:custGeom>
              <a:avLst/>
              <a:gdLst>
                <a:gd name="T0" fmla="*/ 0 w 53"/>
                <a:gd name="T1" fmla="*/ 35 h 50"/>
                <a:gd name="T2" fmla="*/ 13 w 53"/>
                <a:gd name="T3" fmla="*/ 0 h 50"/>
                <a:gd name="T4" fmla="*/ 53 w 53"/>
                <a:gd name="T5" fmla="*/ 16 h 50"/>
                <a:gd name="T6" fmla="*/ 53 w 53"/>
                <a:gd name="T7" fmla="*/ 50 h 50"/>
                <a:gd name="T8" fmla="*/ 0 w 53"/>
                <a:gd name="T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35"/>
                  </a:moveTo>
                  <a:lnTo>
                    <a:pt x="13" y="0"/>
                  </a:lnTo>
                  <a:lnTo>
                    <a:pt x="53" y="16"/>
                  </a:lnTo>
                  <a:lnTo>
                    <a:pt x="53" y="5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29" name="Freeform 377"/>
            <p:cNvSpPr>
              <a:spLocks/>
            </p:cNvSpPr>
            <p:nvPr/>
          </p:nvSpPr>
          <p:spPr bwMode="auto">
            <a:xfrm>
              <a:off x="4677" y="2420"/>
              <a:ext cx="56" cy="34"/>
            </a:xfrm>
            <a:custGeom>
              <a:avLst/>
              <a:gdLst>
                <a:gd name="T0" fmla="*/ 0 w 56"/>
                <a:gd name="T1" fmla="*/ 21 h 34"/>
                <a:gd name="T2" fmla="*/ 23 w 56"/>
                <a:gd name="T3" fmla="*/ 0 h 34"/>
                <a:gd name="T4" fmla="*/ 56 w 56"/>
                <a:gd name="T5" fmla="*/ 13 h 34"/>
                <a:gd name="T6" fmla="*/ 35 w 56"/>
                <a:gd name="T7" fmla="*/ 34 h 34"/>
                <a:gd name="T8" fmla="*/ 0 w 56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4">
                  <a:moveTo>
                    <a:pt x="0" y="21"/>
                  </a:moveTo>
                  <a:lnTo>
                    <a:pt x="23" y="0"/>
                  </a:lnTo>
                  <a:lnTo>
                    <a:pt x="56" y="13"/>
                  </a:lnTo>
                  <a:lnTo>
                    <a:pt x="35" y="3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30" name="Freeform 378"/>
            <p:cNvSpPr>
              <a:spLocks/>
            </p:cNvSpPr>
            <p:nvPr/>
          </p:nvSpPr>
          <p:spPr bwMode="auto">
            <a:xfrm>
              <a:off x="4718" y="2432"/>
              <a:ext cx="30" cy="61"/>
            </a:xfrm>
            <a:custGeom>
              <a:avLst/>
              <a:gdLst>
                <a:gd name="T0" fmla="*/ 0 w 30"/>
                <a:gd name="T1" fmla="*/ 22 h 61"/>
                <a:gd name="T2" fmla="*/ 0 w 30"/>
                <a:gd name="T3" fmla="*/ 61 h 61"/>
                <a:gd name="T4" fmla="*/ 30 w 30"/>
                <a:gd name="T5" fmla="*/ 34 h 61"/>
                <a:gd name="T6" fmla="*/ 16 w 3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1">
                  <a:moveTo>
                    <a:pt x="0" y="22"/>
                  </a:moveTo>
                  <a:lnTo>
                    <a:pt x="0" y="61"/>
                  </a:lnTo>
                  <a:lnTo>
                    <a:pt x="30" y="34"/>
                  </a:lnTo>
                  <a:lnTo>
                    <a:pt x="16" y="0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9131" name="Freeform 379"/>
          <p:cNvSpPr>
            <a:spLocks/>
          </p:cNvSpPr>
          <p:nvPr/>
        </p:nvSpPr>
        <p:spPr bwMode="auto">
          <a:xfrm>
            <a:off x="4659313" y="4171950"/>
            <a:ext cx="2243137" cy="1447800"/>
          </a:xfrm>
          <a:custGeom>
            <a:avLst/>
            <a:gdLst>
              <a:gd name="T0" fmla="*/ 24 w 1413"/>
              <a:gd name="T1" fmla="*/ 354 h 912"/>
              <a:gd name="T2" fmla="*/ 96 w 1413"/>
              <a:gd name="T3" fmla="*/ 300 h 912"/>
              <a:gd name="T4" fmla="*/ 195 w 1413"/>
              <a:gd name="T5" fmla="*/ 621 h 912"/>
              <a:gd name="T6" fmla="*/ 123 w 1413"/>
              <a:gd name="T7" fmla="*/ 678 h 912"/>
              <a:gd name="T8" fmla="*/ 135 w 1413"/>
              <a:gd name="T9" fmla="*/ 696 h 912"/>
              <a:gd name="T10" fmla="*/ 204 w 1413"/>
              <a:gd name="T11" fmla="*/ 645 h 912"/>
              <a:gd name="T12" fmla="*/ 549 w 1413"/>
              <a:gd name="T13" fmla="*/ 834 h 912"/>
              <a:gd name="T14" fmla="*/ 507 w 1413"/>
              <a:gd name="T15" fmla="*/ 906 h 912"/>
              <a:gd name="T16" fmla="*/ 534 w 1413"/>
              <a:gd name="T17" fmla="*/ 912 h 912"/>
              <a:gd name="T18" fmla="*/ 576 w 1413"/>
              <a:gd name="T19" fmla="*/ 834 h 912"/>
              <a:gd name="T20" fmla="*/ 1365 w 1413"/>
              <a:gd name="T21" fmla="*/ 837 h 912"/>
              <a:gd name="T22" fmla="*/ 1335 w 1413"/>
              <a:gd name="T23" fmla="*/ 909 h 912"/>
              <a:gd name="T24" fmla="*/ 1362 w 1413"/>
              <a:gd name="T25" fmla="*/ 909 h 912"/>
              <a:gd name="T26" fmla="*/ 1413 w 1413"/>
              <a:gd name="T27" fmla="*/ 801 h 912"/>
              <a:gd name="T28" fmla="*/ 987 w 1413"/>
              <a:gd name="T29" fmla="*/ 798 h 912"/>
              <a:gd name="T30" fmla="*/ 1086 w 1413"/>
              <a:gd name="T31" fmla="*/ 717 h 912"/>
              <a:gd name="T32" fmla="*/ 981 w 1413"/>
              <a:gd name="T33" fmla="*/ 585 h 912"/>
              <a:gd name="T34" fmla="*/ 837 w 1413"/>
              <a:gd name="T35" fmla="*/ 585 h 912"/>
              <a:gd name="T36" fmla="*/ 561 w 1413"/>
              <a:gd name="T37" fmla="*/ 792 h 912"/>
              <a:gd name="T38" fmla="*/ 516 w 1413"/>
              <a:gd name="T39" fmla="*/ 777 h 912"/>
              <a:gd name="T40" fmla="*/ 576 w 1413"/>
              <a:gd name="T41" fmla="*/ 732 h 912"/>
              <a:gd name="T42" fmla="*/ 0 w 1413"/>
              <a:gd name="T43" fmla="*/ 12 h 912"/>
              <a:gd name="T44" fmla="*/ 15 w 1413"/>
              <a:gd name="T45" fmla="*/ 0 h 912"/>
              <a:gd name="T46" fmla="*/ 357 w 1413"/>
              <a:gd name="T47" fmla="*/ 435 h 912"/>
              <a:gd name="T48" fmla="*/ 507 w 1413"/>
              <a:gd name="T49" fmla="*/ 336 h 912"/>
              <a:gd name="T50" fmla="*/ 639 w 1413"/>
              <a:gd name="T51" fmla="*/ 483 h 912"/>
              <a:gd name="T52" fmla="*/ 825 w 1413"/>
              <a:gd name="T53" fmla="*/ 516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13" h="912">
                <a:moveTo>
                  <a:pt x="24" y="354"/>
                </a:moveTo>
                <a:lnTo>
                  <a:pt x="96" y="300"/>
                </a:lnTo>
                <a:lnTo>
                  <a:pt x="195" y="621"/>
                </a:lnTo>
                <a:lnTo>
                  <a:pt x="123" y="678"/>
                </a:lnTo>
                <a:lnTo>
                  <a:pt x="135" y="696"/>
                </a:lnTo>
                <a:lnTo>
                  <a:pt x="204" y="645"/>
                </a:lnTo>
                <a:lnTo>
                  <a:pt x="549" y="834"/>
                </a:lnTo>
                <a:lnTo>
                  <a:pt x="507" y="906"/>
                </a:lnTo>
                <a:lnTo>
                  <a:pt x="534" y="912"/>
                </a:lnTo>
                <a:lnTo>
                  <a:pt x="576" y="834"/>
                </a:lnTo>
                <a:lnTo>
                  <a:pt x="1365" y="837"/>
                </a:lnTo>
                <a:lnTo>
                  <a:pt x="1335" y="909"/>
                </a:lnTo>
                <a:lnTo>
                  <a:pt x="1362" y="909"/>
                </a:lnTo>
                <a:lnTo>
                  <a:pt x="1413" y="801"/>
                </a:lnTo>
                <a:lnTo>
                  <a:pt x="987" y="798"/>
                </a:lnTo>
                <a:lnTo>
                  <a:pt x="1086" y="717"/>
                </a:lnTo>
                <a:lnTo>
                  <a:pt x="981" y="585"/>
                </a:lnTo>
                <a:lnTo>
                  <a:pt x="837" y="585"/>
                </a:lnTo>
                <a:lnTo>
                  <a:pt x="561" y="792"/>
                </a:lnTo>
                <a:lnTo>
                  <a:pt x="516" y="777"/>
                </a:lnTo>
                <a:lnTo>
                  <a:pt x="576" y="732"/>
                </a:lnTo>
                <a:lnTo>
                  <a:pt x="0" y="12"/>
                </a:lnTo>
                <a:lnTo>
                  <a:pt x="15" y="0"/>
                </a:lnTo>
                <a:lnTo>
                  <a:pt x="357" y="435"/>
                </a:lnTo>
                <a:lnTo>
                  <a:pt x="507" y="336"/>
                </a:lnTo>
                <a:lnTo>
                  <a:pt x="639" y="483"/>
                </a:lnTo>
                <a:lnTo>
                  <a:pt x="825" y="516"/>
                </a:lnTo>
              </a:path>
            </a:pathLst>
          </a:custGeom>
          <a:noFill/>
          <a:ln w="31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32" name="Freeform 380"/>
          <p:cNvSpPr>
            <a:spLocks/>
          </p:cNvSpPr>
          <p:nvPr/>
        </p:nvSpPr>
        <p:spPr bwMode="auto">
          <a:xfrm>
            <a:off x="4859338" y="4371975"/>
            <a:ext cx="2424112" cy="1166813"/>
          </a:xfrm>
          <a:custGeom>
            <a:avLst/>
            <a:gdLst>
              <a:gd name="T0" fmla="*/ 57 w 1527"/>
              <a:gd name="T1" fmla="*/ 0 h 735"/>
              <a:gd name="T2" fmla="*/ 33 w 1527"/>
              <a:gd name="T3" fmla="*/ 24 h 735"/>
              <a:gd name="T4" fmla="*/ 225 w 1527"/>
              <a:gd name="T5" fmla="*/ 183 h 735"/>
              <a:gd name="T6" fmla="*/ 0 w 1527"/>
              <a:gd name="T7" fmla="*/ 321 h 735"/>
              <a:gd name="T8" fmla="*/ 12 w 1527"/>
              <a:gd name="T9" fmla="*/ 381 h 735"/>
              <a:gd name="T10" fmla="*/ 264 w 1527"/>
              <a:gd name="T11" fmla="*/ 228 h 735"/>
              <a:gd name="T12" fmla="*/ 402 w 1527"/>
              <a:gd name="T13" fmla="*/ 363 h 735"/>
              <a:gd name="T14" fmla="*/ 438 w 1527"/>
              <a:gd name="T15" fmla="*/ 642 h 735"/>
              <a:gd name="T16" fmla="*/ 774 w 1527"/>
              <a:gd name="T17" fmla="*/ 435 h 735"/>
              <a:gd name="T18" fmla="*/ 1176 w 1527"/>
              <a:gd name="T19" fmla="*/ 528 h 735"/>
              <a:gd name="T20" fmla="*/ 1086 w 1527"/>
              <a:gd name="T21" fmla="*/ 660 h 735"/>
              <a:gd name="T22" fmla="*/ 1482 w 1527"/>
              <a:gd name="T23" fmla="*/ 735 h 735"/>
              <a:gd name="T24" fmla="*/ 1527 w 1527"/>
              <a:gd name="T25" fmla="*/ 67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7" h="735">
                <a:moveTo>
                  <a:pt x="57" y="0"/>
                </a:moveTo>
                <a:lnTo>
                  <a:pt x="33" y="24"/>
                </a:lnTo>
                <a:lnTo>
                  <a:pt x="225" y="183"/>
                </a:lnTo>
                <a:lnTo>
                  <a:pt x="0" y="321"/>
                </a:lnTo>
                <a:lnTo>
                  <a:pt x="12" y="381"/>
                </a:lnTo>
                <a:lnTo>
                  <a:pt x="264" y="228"/>
                </a:lnTo>
                <a:lnTo>
                  <a:pt x="402" y="363"/>
                </a:lnTo>
                <a:lnTo>
                  <a:pt x="438" y="642"/>
                </a:lnTo>
                <a:lnTo>
                  <a:pt x="774" y="435"/>
                </a:lnTo>
                <a:lnTo>
                  <a:pt x="1176" y="528"/>
                </a:lnTo>
                <a:lnTo>
                  <a:pt x="1086" y="660"/>
                </a:lnTo>
                <a:lnTo>
                  <a:pt x="1482" y="735"/>
                </a:lnTo>
                <a:lnTo>
                  <a:pt x="1527" y="67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33" name="Freeform 381"/>
          <p:cNvSpPr>
            <a:spLocks/>
          </p:cNvSpPr>
          <p:nvPr/>
        </p:nvSpPr>
        <p:spPr bwMode="auto">
          <a:xfrm>
            <a:off x="5842000" y="5308600"/>
            <a:ext cx="442913" cy="374650"/>
          </a:xfrm>
          <a:custGeom>
            <a:avLst/>
            <a:gdLst>
              <a:gd name="T0" fmla="*/ 26 w 240"/>
              <a:gd name="T1" fmla="*/ 102 h 200"/>
              <a:gd name="T2" fmla="*/ 0 w 240"/>
              <a:gd name="T3" fmla="*/ 178 h 200"/>
              <a:gd name="T4" fmla="*/ 56 w 240"/>
              <a:gd name="T5" fmla="*/ 200 h 200"/>
              <a:gd name="T6" fmla="*/ 202 w 240"/>
              <a:gd name="T7" fmla="*/ 92 h 200"/>
              <a:gd name="T8" fmla="*/ 240 w 240"/>
              <a:gd name="T9" fmla="*/ 12 h 200"/>
              <a:gd name="T10" fmla="*/ 174 w 240"/>
              <a:gd name="T11" fmla="*/ 0 h 200"/>
              <a:gd name="T12" fmla="*/ 26 w 240"/>
              <a:gd name="T13" fmla="*/ 10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00">
                <a:moveTo>
                  <a:pt x="26" y="102"/>
                </a:moveTo>
                <a:lnTo>
                  <a:pt x="0" y="178"/>
                </a:lnTo>
                <a:lnTo>
                  <a:pt x="56" y="200"/>
                </a:lnTo>
                <a:lnTo>
                  <a:pt x="202" y="92"/>
                </a:lnTo>
                <a:lnTo>
                  <a:pt x="240" y="12"/>
                </a:lnTo>
                <a:lnTo>
                  <a:pt x="174" y="0"/>
                </a:lnTo>
                <a:lnTo>
                  <a:pt x="26" y="102"/>
                </a:lnTo>
                <a:close/>
              </a:path>
            </a:pathLst>
          </a:custGeom>
          <a:solidFill>
            <a:srgbClr val="B2B2B2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34" name="Freeform 382"/>
          <p:cNvSpPr>
            <a:spLocks/>
          </p:cNvSpPr>
          <p:nvPr/>
        </p:nvSpPr>
        <p:spPr bwMode="auto">
          <a:xfrm>
            <a:off x="5676900" y="5154613"/>
            <a:ext cx="539750" cy="365125"/>
          </a:xfrm>
          <a:custGeom>
            <a:avLst/>
            <a:gdLst>
              <a:gd name="T0" fmla="*/ 24 w 280"/>
              <a:gd name="T1" fmla="*/ 106 h 188"/>
              <a:gd name="T2" fmla="*/ 0 w 280"/>
              <a:gd name="T3" fmla="*/ 188 h 188"/>
              <a:gd name="T4" fmla="*/ 108 w 280"/>
              <a:gd name="T5" fmla="*/ 180 h 188"/>
              <a:gd name="T6" fmla="*/ 252 w 280"/>
              <a:gd name="T7" fmla="*/ 76 h 188"/>
              <a:gd name="T8" fmla="*/ 280 w 280"/>
              <a:gd name="T9" fmla="*/ 0 h 188"/>
              <a:gd name="T10" fmla="*/ 182 w 280"/>
              <a:gd name="T11" fmla="*/ 0 h 188"/>
              <a:gd name="T12" fmla="*/ 24 w 280"/>
              <a:gd name="T13" fmla="*/ 10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188">
                <a:moveTo>
                  <a:pt x="24" y="106"/>
                </a:moveTo>
                <a:lnTo>
                  <a:pt x="0" y="188"/>
                </a:lnTo>
                <a:lnTo>
                  <a:pt x="108" y="180"/>
                </a:lnTo>
                <a:lnTo>
                  <a:pt x="252" y="76"/>
                </a:lnTo>
                <a:lnTo>
                  <a:pt x="280" y="0"/>
                </a:lnTo>
                <a:lnTo>
                  <a:pt x="182" y="0"/>
                </a:lnTo>
                <a:lnTo>
                  <a:pt x="24" y="106"/>
                </a:lnTo>
                <a:close/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9135" name="Group 383"/>
          <p:cNvGrpSpPr>
            <a:grpSpLocks/>
          </p:cNvGrpSpPr>
          <p:nvPr/>
        </p:nvGrpSpPr>
        <p:grpSpPr bwMode="auto">
          <a:xfrm>
            <a:off x="5722938" y="5156200"/>
            <a:ext cx="441325" cy="325438"/>
            <a:chOff x="1440" y="2364"/>
            <a:chExt cx="630" cy="504"/>
          </a:xfrm>
        </p:grpSpPr>
        <p:sp>
          <p:nvSpPr>
            <p:cNvPr id="459136" name="Freeform 384"/>
            <p:cNvSpPr>
              <a:spLocks/>
            </p:cNvSpPr>
            <p:nvPr/>
          </p:nvSpPr>
          <p:spPr bwMode="auto">
            <a:xfrm>
              <a:off x="1440" y="2385"/>
              <a:ext cx="594" cy="483"/>
            </a:xfrm>
            <a:custGeom>
              <a:avLst/>
              <a:gdLst>
                <a:gd name="T0" fmla="*/ 10 w 594"/>
                <a:gd name="T1" fmla="*/ 476 h 483"/>
                <a:gd name="T2" fmla="*/ 34 w 594"/>
                <a:gd name="T3" fmla="*/ 441 h 483"/>
                <a:gd name="T4" fmla="*/ 135 w 594"/>
                <a:gd name="T5" fmla="*/ 312 h 483"/>
                <a:gd name="T6" fmla="*/ 372 w 594"/>
                <a:gd name="T7" fmla="*/ 126 h 483"/>
                <a:gd name="T8" fmla="*/ 588 w 594"/>
                <a:gd name="T9" fmla="*/ 15 h 483"/>
                <a:gd name="T10" fmla="*/ 429 w 594"/>
                <a:gd name="T11" fmla="*/ 204 h 483"/>
                <a:gd name="T12" fmla="*/ 180 w 594"/>
                <a:gd name="T13" fmla="*/ 393 h 483"/>
                <a:gd name="T14" fmla="*/ 45 w 594"/>
                <a:gd name="T15" fmla="*/ 456 h 483"/>
                <a:gd name="T16" fmla="*/ 10 w 594"/>
                <a:gd name="T17" fmla="*/ 47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483">
                  <a:moveTo>
                    <a:pt x="10" y="476"/>
                  </a:moveTo>
                  <a:cubicBezTo>
                    <a:pt x="0" y="462"/>
                    <a:pt x="12" y="468"/>
                    <a:pt x="34" y="441"/>
                  </a:cubicBezTo>
                  <a:cubicBezTo>
                    <a:pt x="55" y="414"/>
                    <a:pt x="79" y="364"/>
                    <a:pt x="135" y="312"/>
                  </a:cubicBezTo>
                  <a:cubicBezTo>
                    <a:pt x="191" y="260"/>
                    <a:pt x="297" y="175"/>
                    <a:pt x="372" y="126"/>
                  </a:cubicBezTo>
                  <a:cubicBezTo>
                    <a:pt x="416" y="93"/>
                    <a:pt x="549" y="0"/>
                    <a:pt x="588" y="15"/>
                  </a:cubicBezTo>
                  <a:cubicBezTo>
                    <a:pt x="594" y="48"/>
                    <a:pt x="492" y="141"/>
                    <a:pt x="429" y="204"/>
                  </a:cubicBezTo>
                  <a:cubicBezTo>
                    <a:pt x="363" y="263"/>
                    <a:pt x="244" y="351"/>
                    <a:pt x="180" y="393"/>
                  </a:cubicBezTo>
                  <a:cubicBezTo>
                    <a:pt x="116" y="435"/>
                    <a:pt x="73" y="442"/>
                    <a:pt x="45" y="456"/>
                  </a:cubicBezTo>
                  <a:cubicBezTo>
                    <a:pt x="17" y="470"/>
                    <a:pt x="15" y="483"/>
                    <a:pt x="10" y="476"/>
                  </a:cubicBezTo>
                  <a:close/>
                </a:path>
              </a:pathLst>
            </a:custGeom>
            <a:solidFill>
              <a:srgbClr val="008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37" name="Freeform 385"/>
            <p:cNvSpPr>
              <a:spLocks/>
            </p:cNvSpPr>
            <p:nvPr/>
          </p:nvSpPr>
          <p:spPr bwMode="auto">
            <a:xfrm>
              <a:off x="1925" y="2364"/>
              <a:ext cx="79" cy="103"/>
            </a:xfrm>
            <a:custGeom>
              <a:avLst/>
              <a:gdLst>
                <a:gd name="T0" fmla="*/ 0 w 79"/>
                <a:gd name="T1" fmla="*/ 103 h 103"/>
                <a:gd name="T2" fmla="*/ 79 w 79"/>
                <a:gd name="T3" fmla="*/ 42 h 103"/>
                <a:gd name="T4" fmla="*/ 52 w 79"/>
                <a:gd name="T5" fmla="*/ 0 h 103"/>
                <a:gd name="T6" fmla="*/ 21 w 79"/>
                <a:gd name="T7" fmla="*/ 12 h 103"/>
                <a:gd name="T8" fmla="*/ 0 w 79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3">
                  <a:moveTo>
                    <a:pt x="0" y="103"/>
                  </a:moveTo>
                  <a:lnTo>
                    <a:pt x="79" y="42"/>
                  </a:lnTo>
                  <a:lnTo>
                    <a:pt x="52" y="0"/>
                  </a:lnTo>
                  <a:lnTo>
                    <a:pt x="21" y="1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8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38" name="Freeform 386"/>
            <p:cNvSpPr>
              <a:spLocks/>
            </p:cNvSpPr>
            <p:nvPr/>
          </p:nvSpPr>
          <p:spPr bwMode="auto">
            <a:xfrm>
              <a:off x="1952" y="2433"/>
              <a:ext cx="118" cy="65"/>
            </a:xfrm>
            <a:custGeom>
              <a:avLst/>
              <a:gdLst>
                <a:gd name="T0" fmla="*/ 0 w 118"/>
                <a:gd name="T1" fmla="*/ 65 h 65"/>
                <a:gd name="T2" fmla="*/ 79 w 118"/>
                <a:gd name="T3" fmla="*/ 56 h 65"/>
                <a:gd name="T4" fmla="*/ 118 w 118"/>
                <a:gd name="T5" fmla="*/ 12 h 65"/>
                <a:gd name="T6" fmla="*/ 73 w 118"/>
                <a:gd name="T7" fmla="*/ 0 h 65"/>
                <a:gd name="T8" fmla="*/ 0 w 118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5">
                  <a:moveTo>
                    <a:pt x="0" y="65"/>
                  </a:moveTo>
                  <a:lnTo>
                    <a:pt x="79" y="56"/>
                  </a:lnTo>
                  <a:lnTo>
                    <a:pt x="118" y="12"/>
                  </a:lnTo>
                  <a:lnTo>
                    <a:pt x="7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9139" name="Group 387"/>
          <p:cNvGrpSpPr>
            <a:grpSpLocks/>
          </p:cNvGrpSpPr>
          <p:nvPr/>
        </p:nvGrpSpPr>
        <p:grpSpPr bwMode="auto">
          <a:xfrm rot="-23659395">
            <a:off x="5464175" y="4840288"/>
            <a:ext cx="768350" cy="374650"/>
            <a:chOff x="3238" y="2989"/>
            <a:chExt cx="1402" cy="663"/>
          </a:xfrm>
        </p:grpSpPr>
        <p:sp>
          <p:nvSpPr>
            <p:cNvPr id="459140" name="Oval 388"/>
            <p:cNvSpPr>
              <a:spLocks noChangeArrowheads="1"/>
            </p:cNvSpPr>
            <p:nvPr/>
          </p:nvSpPr>
          <p:spPr bwMode="auto">
            <a:xfrm>
              <a:off x="3238" y="3025"/>
              <a:ext cx="225" cy="479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41" name="Freeform 389"/>
            <p:cNvSpPr>
              <a:spLocks/>
            </p:cNvSpPr>
            <p:nvPr/>
          </p:nvSpPr>
          <p:spPr bwMode="auto">
            <a:xfrm>
              <a:off x="3872" y="3046"/>
              <a:ext cx="323" cy="447"/>
            </a:xfrm>
            <a:custGeom>
              <a:avLst/>
              <a:gdLst>
                <a:gd name="T0" fmla="*/ 0 w 547"/>
                <a:gd name="T1" fmla="*/ 29 h 863"/>
                <a:gd name="T2" fmla="*/ 432 w 547"/>
                <a:gd name="T3" fmla="*/ 11 h 863"/>
                <a:gd name="T4" fmla="*/ 547 w 547"/>
                <a:gd name="T5" fmla="*/ 412 h 863"/>
                <a:gd name="T6" fmla="*/ 432 w 547"/>
                <a:gd name="T7" fmla="*/ 863 h 863"/>
                <a:gd name="T8" fmla="*/ 0 w 547"/>
                <a:gd name="T9" fmla="*/ 821 h 863"/>
                <a:gd name="T10" fmla="*/ 136 w 547"/>
                <a:gd name="T11" fmla="*/ 422 h 863"/>
                <a:gd name="T12" fmla="*/ 0 w 547"/>
                <a:gd name="T13" fmla="*/ 29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63">
                  <a:moveTo>
                    <a:pt x="0" y="29"/>
                  </a:moveTo>
                  <a:cubicBezTo>
                    <a:pt x="228" y="5"/>
                    <a:pt x="114" y="23"/>
                    <a:pt x="432" y="11"/>
                  </a:cubicBezTo>
                  <a:cubicBezTo>
                    <a:pt x="497" y="0"/>
                    <a:pt x="544" y="176"/>
                    <a:pt x="547" y="412"/>
                  </a:cubicBezTo>
                  <a:cubicBezTo>
                    <a:pt x="542" y="556"/>
                    <a:pt x="523" y="795"/>
                    <a:pt x="432" y="863"/>
                  </a:cubicBezTo>
                  <a:cubicBezTo>
                    <a:pt x="300" y="851"/>
                    <a:pt x="156" y="845"/>
                    <a:pt x="0" y="821"/>
                  </a:cubicBezTo>
                  <a:cubicBezTo>
                    <a:pt x="85" y="824"/>
                    <a:pt x="136" y="549"/>
                    <a:pt x="136" y="422"/>
                  </a:cubicBezTo>
                  <a:cubicBezTo>
                    <a:pt x="136" y="295"/>
                    <a:pt x="82" y="7"/>
                    <a:pt x="0" y="29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2" name="Freeform 390"/>
            <p:cNvSpPr>
              <a:spLocks/>
            </p:cNvSpPr>
            <p:nvPr/>
          </p:nvSpPr>
          <p:spPr bwMode="auto">
            <a:xfrm rot="-2572733">
              <a:off x="3339" y="3137"/>
              <a:ext cx="66" cy="157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3" name="Freeform 391"/>
            <p:cNvSpPr>
              <a:spLocks/>
            </p:cNvSpPr>
            <p:nvPr/>
          </p:nvSpPr>
          <p:spPr bwMode="auto">
            <a:xfrm>
              <a:off x="3631" y="3392"/>
              <a:ext cx="283" cy="244"/>
            </a:xfrm>
            <a:custGeom>
              <a:avLst/>
              <a:gdLst>
                <a:gd name="T0" fmla="*/ 24 w 480"/>
                <a:gd name="T1" fmla="*/ 304 h 472"/>
                <a:gd name="T2" fmla="*/ 88 w 480"/>
                <a:gd name="T3" fmla="*/ 440 h 472"/>
                <a:gd name="T4" fmla="*/ 288 w 480"/>
                <a:gd name="T5" fmla="*/ 472 h 472"/>
                <a:gd name="T6" fmla="*/ 480 w 480"/>
                <a:gd name="T7" fmla="*/ 280 h 472"/>
                <a:gd name="T8" fmla="*/ 480 w 480"/>
                <a:gd name="T9" fmla="*/ 0 h 472"/>
                <a:gd name="T10" fmla="*/ 272 w 480"/>
                <a:gd name="T11" fmla="*/ 0 h 472"/>
                <a:gd name="T12" fmla="*/ 208 w 480"/>
                <a:gd name="T13" fmla="*/ 168 h 472"/>
                <a:gd name="T14" fmla="*/ 0 w 480"/>
                <a:gd name="T15" fmla="*/ 216 h 472"/>
                <a:gd name="T16" fmla="*/ 24 w 480"/>
                <a:gd name="T17" fmla="*/ 3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472">
                  <a:moveTo>
                    <a:pt x="24" y="304"/>
                  </a:moveTo>
                  <a:lnTo>
                    <a:pt x="88" y="440"/>
                  </a:lnTo>
                  <a:lnTo>
                    <a:pt x="288" y="472"/>
                  </a:lnTo>
                  <a:lnTo>
                    <a:pt x="480" y="280"/>
                  </a:lnTo>
                  <a:lnTo>
                    <a:pt x="480" y="0"/>
                  </a:lnTo>
                  <a:lnTo>
                    <a:pt x="272" y="0"/>
                  </a:lnTo>
                  <a:lnTo>
                    <a:pt x="208" y="168"/>
                  </a:lnTo>
                  <a:lnTo>
                    <a:pt x="0" y="216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4" name="Freeform 392"/>
            <p:cNvSpPr>
              <a:spLocks/>
            </p:cNvSpPr>
            <p:nvPr/>
          </p:nvSpPr>
          <p:spPr bwMode="auto">
            <a:xfrm rot="-885757">
              <a:off x="3314" y="3086"/>
              <a:ext cx="100" cy="158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5" name="Freeform 393"/>
            <p:cNvSpPr>
              <a:spLocks/>
            </p:cNvSpPr>
            <p:nvPr/>
          </p:nvSpPr>
          <p:spPr bwMode="auto">
            <a:xfrm>
              <a:off x="3352" y="3043"/>
              <a:ext cx="90" cy="158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6" name="Freeform 394"/>
            <p:cNvSpPr>
              <a:spLocks/>
            </p:cNvSpPr>
            <p:nvPr/>
          </p:nvSpPr>
          <p:spPr bwMode="auto">
            <a:xfrm rot="17704993">
              <a:off x="3338" y="3159"/>
              <a:ext cx="47" cy="179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7" name="Freeform 395"/>
            <p:cNvSpPr>
              <a:spLocks/>
            </p:cNvSpPr>
            <p:nvPr/>
          </p:nvSpPr>
          <p:spPr bwMode="auto">
            <a:xfrm rot="1470959" flipV="1">
              <a:off x="3322" y="3222"/>
              <a:ext cx="89" cy="127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8" name="Freeform 396"/>
            <p:cNvSpPr>
              <a:spLocks/>
            </p:cNvSpPr>
            <p:nvPr/>
          </p:nvSpPr>
          <p:spPr bwMode="auto">
            <a:xfrm rot="1249254">
              <a:off x="3408" y="3069"/>
              <a:ext cx="90" cy="158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49" name="Freeform 397"/>
            <p:cNvSpPr>
              <a:spLocks/>
            </p:cNvSpPr>
            <p:nvPr/>
          </p:nvSpPr>
          <p:spPr bwMode="auto">
            <a:xfrm rot="12759634">
              <a:off x="3338" y="3272"/>
              <a:ext cx="89" cy="157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0" name="Freeform 398"/>
            <p:cNvSpPr>
              <a:spLocks/>
            </p:cNvSpPr>
            <p:nvPr/>
          </p:nvSpPr>
          <p:spPr bwMode="auto">
            <a:xfrm>
              <a:off x="3321" y="3176"/>
              <a:ext cx="175" cy="148"/>
            </a:xfrm>
            <a:custGeom>
              <a:avLst/>
              <a:gdLst>
                <a:gd name="T0" fmla="*/ 222 w 274"/>
                <a:gd name="T1" fmla="*/ 0 h 286"/>
                <a:gd name="T2" fmla="*/ 0 w 274"/>
                <a:gd name="T3" fmla="*/ 150 h 286"/>
                <a:gd name="T4" fmla="*/ 234 w 274"/>
                <a:gd name="T5" fmla="*/ 282 h 286"/>
                <a:gd name="T6" fmla="*/ 240 w 274"/>
                <a:gd name="T7" fmla="*/ 126 h 286"/>
                <a:gd name="T8" fmla="*/ 222 w 274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86">
                  <a:moveTo>
                    <a:pt x="222" y="0"/>
                  </a:moveTo>
                  <a:cubicBezTo>
                    <a:pt x="182" y="4"/>
                    <a:pt x="0" y="102"/>
                    <a:pt x="0" y="150"/>
                  </a:cubicBezTo>
                  <a:cubicBezTo>
                    <a:pt x="0" y="204"/>
                    <a:pt x="194" y="286"/>
                    <a:pt x="234" y="282"/>
                  </a:cubicBezTo>
                  <a:cubicBezTo>
                    <a:pt x="274" y="278"/>
                    <a:pt x="242" y="173"/>
                    <a:pt x="240" y="126"/>
                  </a:cubicBezTo>
                  <a:cubicBezTo>
                    <a:pt x="234" y="84"/>
                    <a:pt x="264" y="0"/>
                    <a:pt x="222" y="0"/>
                  </a:cubicBezTo>
                  <a:close/>
                </a:path>
              </a:pathLst>
            </a:custGeom>
            <a:solidFill>
              <a:srgbClr val="5F5F5F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1" name="Freeform 399"/>
            <p:cNvSpPr>
              <a:spLocks/>
            </p:cNvSpPr>
            <p:nvPr/>
          </p:nvSpPr>
          <p:spPr bwMode="auto">
            <a:xfrm rot="11432994">
              <a:off x="3395" y="3299"/>
              <a:ext cx="89" cy="185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2" name="Freeform 400"/>
            <p:cNvSpPr>
              <a:spLocks/>
            </p:cNvSpPr>
            <p:nvPr/>
          </p:nvSpPr>
          <p:spPr bwMode="auto">
            <a:xfrm rot="10529211">
              <a:off x="3440" y="3278"/>
              <a:ext cx="90" cy="157"/>
            </a:xfrm>
            <a:custGeom>
              <a:avLst/>
              <a:gdLst>
                <a:gd name="T0" fmla="*/ 0 w 152"/>
                <a:gd name="T1" fmla="*/ 0 h 304"/>
                <a:gd name="T2" fmla="*/ 80 w 152"/>
                <a:gd name="T3" fmla="*/ 304 h 304"/>
                <a:gd name="T4" fmla="*/ 152 w 152"/>
                <a:gd name="T5" fmla="*/ 288 h 304"/>
                <a:gd name="T6" fmla="*/ 96 w 152"/>
                <a:gd name="T7" fmla="*/ 0 h 304"/>
                <a:gd name="T8" fmla="*/ 0 w 152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4">
                  <a:moveTo>
                    <a:pt x="0" y="0"/>
                  </a:moveTo>
                  <a:lnTo>
                    <a:pt x="80" y="304"/>
                  </a:lnTo>
                  <a:lnTo>
                    <a:pt x="152" y="288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3" name="Freeform 401"/>
            <p:cNvSpPr>
              <a:spLocks/>
            </p:cNvSpPr>
            <p:nvPr/>
          </p:nvSpPr>
          <p:spPr bwMode="auto">
            <a:xfrm>
              <a:off x="3355" y="3024"/>
              <a:ext cx="1285" cy="479"/>
            </a:xfrm>
            <a:custGeom>
              <a:avLst/>
              <a:gdLst>
                <a:gd name="T0" fmla="*/ 0 w 1285"/>
                <a:gd name="T1" fmla="*/ 0 h 479"/>
                <a:gd name="T2" fmla="*/ 495 w 1285"/>
                <a:gd name="T3" fmla="*/ 37 h 479"/>
                <a:gd name="T4" fmla="*/ 747 w 1285"/>
                <a:gd name="T5" fmla="*/ 25 h 479"/>
                <a:gd name="T6" fmla="*/ 989 w 1285"/>
                <a:gd name="T7" fmla="*/ 56 h 479"/>
                <a:gd name="T8" fmla="*/ 1125 w 1285"/>
                <a:gd name="T9" fmla="*/ 104 h 479"/>
                <a:gd name="T10" fmla="*/ 1269 w 1285"/>
                <a:gd name="T11" fmla="*/ 240 h 479"/>
                <a:gd name="T12" fmla="*/ 1173 w 1285"/>
                <a:gd name="T13" fmla="*/ 392 h 479"/>
                <a:gd name="T14" fmla="*/ 1005 w 1285"/>
                <a:gd name="T15" fmla="*/ 440 h 479"/>
                <a:gd name="T16" fmla="*/ 768 w 1285"/>
                <a:gd name="T17" fmla="*/ 473 h 479"/>
                <a:gd name="T18" fmla="*/ 506 w 1285"/>
                <a:gd name="T19" fmla="*/ 451 h 479"/>
                <a:gd name="T20" fmla="*/ 4 w 1285"/>
                <a:gd name="T21" fmla="*/ 479 h 479"/>
                <a:gd name="T22" fmla="*/ 110 w 1285"/>
                <a:gd name="T23" fmla="*/ 233 h 479"/>
                <a:gd name="T24" fmla="*/ 0 w 1285"/>
                <a:gd name="T2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5" h="479">
                  <a:moveTo>
                    <a:pt x="0" y="0"/>
                  </a:moveTo>
                  <a:cubicBezTo>
                    <a:pt x="244" y="22"/>
                    <a:pt x="495" y="37"/>
                    <a:pt x="495" y="37"/>
                  </a:cubicBezTo>
                  <a:lnTo>
                    <a:pt x="747" y="25"/>
                  </a:lnTo>
                  <a:lnTo>
                    <a:pt x="989" y="56"/>
                  </a:lnTo>
                  <a:lnTo>
                    <a:pt x="1125" y="104"/>
                  </a:lnTo>
                  <a:cubicBezTo>
                    <a:pt x="1172" y="135"/>
                    <a:pt x="1253" y="144"/>
                    <a:pt x="1269" y="240"/>
                  </a:cubicBezTo>
                  <a:cubicBezTo>
                    <a:pt x="1285" y="336"/>
                    <a:pt x="1217" y="363"/>
                    <a:pt x="1173" y="392"/>
                  </a:cubicBezTo>
                  <a:lnTo>
                    <a:pt x="1005" y="440"/>
                  </a:lnTo>
                  <a:lnTo>
                    <a:pt x="768" y="473"/>
                  </a:lnTo>
                  <a:lnTo>
                    <a:pt x="506" y="451"/>
                  </a:lnTo>
                  <a:cubicBezTo>
                    <a:pt x="379" y="452"/>
                    <a:pt x="209" y="473"/>
                    <a:pt x="4" y="479"/>
                  </a:cubicBezTo>
                  <a:cubicBezTo>
                    <a:pt x="64" y="476"/>
                    <a:pt x="113" y="286"/>
                    <a:pt x="110" y="233"/>
                  </a:cubicBezTo>
                  <a:cubicBezTo>
                    <a:pt x="106" y="180"/>
                    <a:pt x="60" y="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4" name="Freeform 402"/>
            <p:cNvSpPr>
              <a:spLocks/>
            </p:cNvSpPr>
            <p:nvPr/>
          </p:nvSpPr>
          <p:spPr bwMode="auto">
            <a:xfrm>
              <a:off x="3494" y="3006"/>
              <a:ext cx="123" cy="520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5" name="Freeform 403"/>
            <p:cNvSpPr>
              <a:spLocks/>
            </p:cNvSpPr>
            <p:nvPr/>
          </p:nvSpPr>
          <p:spPr bwMode="auto">
            <a:xfrm>
              <a:off x="3602" y="3014"/>
              <a:ext cx="123" cy="516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6" name="Freeform 404"/>
            <p:cNvSpPr>
              <a:spLocks/>
            </p:cNvSpPr>
            <p:nvPr/>
          </p:nvSpPr>
          <p:spPr bwMode="auto">
            <a:xfrm>
              <a:off x="3668" y="3015"/>
              <a:ext cx="123" cy="515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7" name="Freeform 405"/>
            <p:cNvSpPr>
              <a:spLocks/>
            </p:cNvSpPr>
            <p:nvPr/>
          </p:nvSpPr>
          <p:spPr bwMode="auto">
            <a:xfrm>
              <a:off x="3735" y="3022"/>
              <a:ext cx="122" cy="508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8" name="Freeform 406"/>
            <p:cNvSpPr>
              <a:spLocks/>
            </p:cNvSpPr>
            <p:nvPr/>
          </p:nvSpPr>
          <p:spPr bwMode="auto">
            <a:xfrm>
              <a:off x="3782" y="3025"/>
              <a:ext cx="122" cy="501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59" name="Freeform 407"/>
            <p:cNvSpPr>
              <a:spLocks/>
            </p:cNvSpPr>
            <p:nvPr/>
          </p:nvSpPr>
          <p:spPr bwMode="auto">
            <a:xfrm>
              <a:off x="3843" y="3032"/>
              <a:ext cx="123" cy="498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60" name="Freeform 408"/>
            <p:cNvSpPr>
              <a:spLocks/>
            </p:cNvSpPr>
            <p:nvPr/>
          </p:nvSpPr>
          <p:spPr bwMode="auto">
            <a:xfrm>
              <a:off x="4294" y="3049"/>
              <a:ext cx="120" cy="458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61" name="Freeform 409"/>
            <p:cNvSpPr>
              <a:spLocks/>
            </p:cNvSpPr>
            <p:nvPr/>
          </p:nvSpPr>
          <p:spPr bwMode="auto">
            <a:xfrm>
              <a:off x="3345" y="2989"/>
              <a:ext cx="148" cy="545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62" name="Freeform 410"/>
            <p:cNvSpPr>
              <a:spLocks/>
            </p:cNvSpPr>
            <p:nvPr/>
          </p:nvSpPr>
          <p:spPr bwMode="auto">
            <a:xfrm>
              <a:off x="3427" y="3496"/>
              <a:ext cx="315" cy="156"/>
            </a:xfrm>
            <a:custGeom>
              <a:avLst/>
              <a:gdLst>
                <a:gd name="T0" fmla="*/ 78 w 534"/>
                <a:gd name="T1" fmla="*/ 42 h 300"/>
                <a:gd name="T2" fmla="*/ 6 w 534"/>
                <a:gd name="T3" fmla="*/ 60 h 300"/>
                <a:gd name="T4" fmla="*/ 84 w 534"/>
                <a:gd name="T5" fmla="*/ 84 h 300"/>
                <a:gd name="T6" fmla="*/ 36 w 534"/>
                <a:gd name="T7" fmla="*/ 108 h 300"/>
                <a:gd name="T8" fmla="*/ 60 w 534"/>
                <a:gd name="T9" fmla="*/ 270 h 300"/>
                <a:gd name="T10" fmla="*/ 96 w 534"/>
                <a:gd name="T11" fmla="*/ 144 h 300"/>
                <a:gd name="T12" fmla="*/ 126 w 534"/>
                <a:gd name="T13" fmla="*/ 168 h 300"/>
                <a:gd name="T14" fmla="*/ 126 w 534"/>
                <a:gd name="T15" fmla="*/ 264 h 300"/>
                <a:gd name="T16" fmla="*/ 192 w 534"/>
                <a:gd name="T17" fmla="*/ 246 h 300"/>
                <a:gd name="T18" fmla="*/ 228 w 534"/>
                <a:gd name="T19" fmla="*/ 276 h 300"/>
                <a:gd name="T20" fmla="*/ 324 w 534"/>
                <a:gd name="T21" fmla="*/ 288 h 300"/>
                <a:gd name="T22" fmla="*/ 420 w 534"/>
                <a:gd name="T23" fmla="*/ 300 h 300"/>
                <a:gd name="T24" fmla="*/ 522 w 534"/>
                <a:gd name="T25" fmla="*/ 246 h 300"/>
                <a:gd name="T26" fmla="*/ 474 w 534"/>
                <a:gd name="T27" fmla="*/ 222 h 300"/>
                <a:gd name="T28" fmla="*/ 450 w 534"/>
                <a:gd name="T29" fmla="*/ 156 h 300"/>
                <a:gd name="T30" fmla="*/ 534 w 534"/>
                <a:gd name="T31" fmla="*/ 90 h 300"/>
                <a:gd name="T32" fmla="*/ 528 w 534"/>
                <a:gd name="T33" fmla="*/ 18 h 300"/>
                <a:gd name="T34" fmla="*/ 468 w 534"/>
                <a:gd name="T35" fmla="*/ 0 h 300"/>
                <a:gd name="T36" fmla="*/ 378 w 534"/>
                <a:gd name="T37" fmla="*/ 0 h 300"/>
                <a:gd name="T38" fmla="*/ 186 w 534"/>
                <a:gd name="T39" fmla="*/ 6 h 300"/>
                <a:gd name="T40" fmla="*/ 78 w 534"/>
                <a:gd name="T41" fmla="*/ 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300">
                  <a:moveTo>
                    <a:pt x="78" y="42"/>
                  </a:moveTo>
                  <a:lnTo>
                    <a:pt x="6" y="60"/>
                  </a:lnTo>
                  <a:lnTo>
                    <a:pt x="84" y="84"/>
                  </a:lnTo>
                  <a:lnTo>
                    <a:pt x="36" y="108"/>
                  </a:lnTo>
                  <a:cubicBezTo>
                    <a:pt x="54" y="272"/>
                    <a:pt x="0" y="270"/>
                    <a:pt x="60" y="270"/>
                  </a:cubicBezTo>
                  <a:lnTo>
                    <a:pt x="96" y="144"/>
                  </a:lnTo>
                  <a:lnTo>
                    <a:pt x="126" y="168"/>
                  </a:lnTo>
                  <a:lnTo>
                    <a:pt x="126" y="264"/>
                  </a:lnTo>
                  <a:lnTo>
                    <a:pt x="192" y="246"/>
                  </a:lnTo>
                  <a:lnTo>
                    <a:pt x="228" y="276"/>
                  </a:lnTo>
                  <a:lnTo>
                    <a:pt x="324" y="288"/>
                  </a:lnTo>
                  <a:lnTo>
                    <a:pt x="420" y="300"/>
                  </a:lnTo>
                  <a:lnTo>
                    <a:pt x="522" y="246"/>
                  </a:lnTo>
                  <a:lnTo>
                    <a:pt x="474" y="222"/>
                  </a:lnTo>
                  <a:lnTo>
                    <a:pt x="450" y="156"/>
                  </a:lnTo>
                  <a:lnTo>
                    <a:pt x="534" y="90"/>
                  </a:lnTo>
                  <a:lnTo>
                    <a:pt x="528" y="18"/>
                  </a:lnTo>
                  <a:lnTo>
                    <a:pt x="468" y="0"/>
                  </a:lnTo>
                  <a:lnTo>
                    <a:pt x="378" y="0"/>
                  </a:lnTo>
                  <a:lnTo>
                    <a:pt x="186" y="6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63" name="AutoShape 411"/>
            <p:cNvSpPr>
              <a:spLocks noChangeArrowheads="1"/>
            </p:cNvSpPr>
            <p:nvPr/>
          </p:nvSpPr>
          <p:spPr bwMode="auto">
            <a:xfrm>
              <a:off x="3582" y="3518"/>
              <a:ext cx="110" cy="2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64" name="AutoShape 412"/>
            <p:cNvSpPr>
              <a:spLocks noChangeArrowheads="1"/>
            </p:cNvSpPr>
            <p:nvPr/>
          </p:nvSpPr>
          <p:spPr bwMode="auto">
            <a:xfrm>
              <a:off x="3611" y="3571"/>
              <a:ext cx="33" cy="41"/>
            </a:xfrm>
            <a:prstGeom prst="plus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65" name="AutoShape 413"/>
            <p:cNvSpPr>
              <a:spLocks noChangeArrowheads="1"/>
            </p:cNvSpPr>
            <p:nvPr/>
          </p:nvSpPr>
          <p:spPr bwMode="auto">
            <a:xfrm>
              <a:off x="3497" y="3540"/>
              <a:ext cx="46" cy="37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66" name="AutoShape 414"/>
            <p:cNvSpPr>
              <a:spLocks noChangeArrowheads="1"/>
            </p:cNvSpPr>
            <p:nvPr/>
          </p:nvSpPr>
          <p:spPr bwMode="auto">
            <a:xfrm rot="16200000">
              <a:off x="3397" y="3539"/>
              <a:ext cx="56" cy="79"/>
            </a:xfrm>
            <a:prstGeom prst="can">
              <a:avLst>
                <a:gd name="adj" fmla="val 35268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67" name="AutoShape 415"/>
            <p:cNvSpPr>
              <a:spLocks noChangeArrowheads="1"/>
            </p:cNvSpPr>
            <p:nvPr/>
          </p:nvSpPr>
          <p:spPr bwMode="auto">
            <a:xfrm rot="16200000">
              <a:off x="3564" y="3544"/>
              <a:ext cx="33" cy="56"/>
            </a:xfrm>
            <a:prstGeom prst="can">
              <a:avLst>
                <a:gd name="adj" fmla="val 42424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68" name="AutoShape 416"/>
            <p:cNvSpPr>
              <a:spLocks noChangeArrowheads="1"/>
            </p:cNvSpPr>
            <p:nvPr/>
          </p:nvSpPr>
          <p:spPr bwMode="auto">
            <a:xfrm rot="16200000">
              <a:off x="3655" y="3613"/>
              <a:ext cx="25" cy="48"/>
            </a:xfrm>
            <a:prstGeom prst="can">
              <a:avLst>
                <a:gd name="adj" fmla="val 48000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59169" name="Group 417"/>
            <p:cNvGrpSpPr>
              <a:grpSpLocks/>
            </p:cNvGrpSpPr>
            <p:nvPr/>
          </p:nvGrpSpPr>
          <p:grpSpPr bwMode="auto">
            <a:xfrm>
              <a:off x="3900" y="3442"/>
              <a:ext cx="298" cy="139"/>
              <a:chOff x="3544" y="1704"/>
              <a:chExt cx="506" cy="268"/>
            </a:xfrm>
          </p:grpSpPr>
          <p:sp>
            <p:nvSpPr>
              <p:cNvPr id="459170" name="Freeform 418"/>
              <p:cNvSpPr>
                <a:spLocks/>
              </p:cNvSpPr>
              <p:nvPr/>
            </p:nvSpPr>
            <p:spPr bwMode="auto">
              <a:xfrm>
                <a:off x="3544" y="1720"/>
                <a:ext cx="280" cy="248"/>
              </a:xfrm>
              <a:custGeom>
                <a:avLst/>
                <a:gdLst>
                  <a:gd name="T0" fmla="*/ 0 w 280"/>
                  <a:gd name="T1" fmla="*/ 160 h 248"/>
                  <a:gd name="T2" fmla="*/ 104 w 280"/>
                  <a:gd name="T3" fmla="*/ 248 h 248"/>
                  <a:gd name="T4" fmla="*/ 280 w 280"/>
                  <a:gd name="T5" fmla="*/ 128 h 248"/>
                  <a:gd name="T6" fmla="*/ 268 w 280"/>
                  <a:gd name="T7" fmla="*/ 112 h 248"/>
                  <a:gd name="T8" fmla="*/ 208 w 280"/>
                  <a:gd name="T9" fmla="*/ 0 h 248"/>
                  <a:gd name="T10" fmla="*/ 0 w 280"/>
                  <a:gd name="T11" fmla="*/ 1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248">
                    <a:moveTo>
                      <a:pt x="0" y="160"/>
                    </a:moveTo>
                    <a:lnTo>
                      <a:pt x="104" y="248"/>
                    </a:lnTo>
                    <a:lnTo>
                      <a:pt x="280" y="128"/>
                    </a:lnTo>
                    <a:lnTo>
                      <a:pt x="268" y="112"/>
                    </a:lnTo>
                    <a:lnTo>
                      <a:pt x="208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171" name="Freeform 419"/>
              <p:cNvSpPr>
                <a:spLocks/>
              </p:cNvSpPr>
              <p:nvPr/>
            </p:nvSpPr>
            <p:spPr bwMode="auto">
              <a:xfrm>
                <a:off x="3752" y="1704"/>
                <a:ext cx="298" cy="148"/>
              </a:xfrm>
              <a:custGeom>
                <a:avLst/>
                <a:gdLst>
                  <a:gd name="T0" fmla="*/ 0 w 298"/>
                  <a:gd name="T1" fmla="*/ 8 h 148"/>
                  <a:gd name="T2" fmla="*/ 64 w 298"/>
                  <a:gd name="T3" fmla="*/ 148 h 148"/>
                  <a:gd name="T4" fmla="*/ 298 w 298"/>
                  <a:gd name="T5" fmla="*/ 144 h 148"/>
                  <a:gd name="T6" fmla="*/ 284 w 298"/>
                  <a:gd name="T7" fmla="*/ 0 h 148"/>
                  <a:gd name="T8" fmla="*/ 0 w 298"/>
                  <a:gd name="T9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148">
                    <a:moveTo>
                      <a:pt x="0" y="8"/>
                    </a:moveTo>
                    <a:lnTo>
                      <a:pt x="64" y="148"/>
                    </a:lnTo>
                    <a:lnTo>
                      <a:pt x="298" y="144"/>
                    </a:lnTo>
                    <a:lnTo>
                      <a:pt x="28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172" name="Freeform 420"/>
              <p:cNvSpPr>
                <a:spLocks/>
              </p:cNvSpPr>
              <p:nvPr/>
            </p:nvSpPr>
            <p:spPr bwMode="auto">
              <a:xfrm>
                <a:off x="3652" y="1848"/>
                <a:ext cx="392" cy="124"/>
              </a:xfrm>
              <a:custGeom>
                <a:avLst/>
                <a:gdLst>
                  <a:gd name="T0" fmla="*/ 164 w 392"/>
                  <a:gd name="T1" fmla="*/ 8 h 124"/>
                  <a:gd name="T2" fmla="*/ 0 w 392"/>
                  <a:gd name="T3" fmla="*/ 124 h 124"/>
                  <a:gd name="T4" fmla="*/ 248 w 392"/>
                  <a:gd name="T5" fmla="*/ 96 h 124"/>
                  <a:gd name="T6" fmla="*/ 392 w 392"/>
                  <a:gd name="T7" fmla="*/ 0 h 124"/>
                  <a:gd name="T8" fmla="*/ 164 w 392"/>
                  <a:gd name="T9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24">
                    <a:moveTo>
                      <a:pt x="164" y="8"/>
                    </a:moveTo>
                    <a:lnTo>
                      <a:pt x="0" y="124"/>
                    </a:lnTo>
                    <a:lnTo>
                      <a:pt x="248" y="96"/>
                    </a:lnTo>
                    <a:lnTo>
                      <a:pt x="392" y="0"/>
                    </a:lnTo>
                    <a:lnTo>
                      <a:pt x="164" y="8"/>
                    </a:lnTo>
                    <a:close/>
                  </a:path>
                </a:pathLst>
              </a:custGeom>
              <a:solidFill>
                <a:srgbClr val="996633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59173" name="Freeform 421"/>
            <p:cNvSpPr>
              <a:spLocks/>
            </p:cNvSpPr>
            <p:nvPr/>
          </p:nvSpPr>
          <p:spPr bwMode="auto">
            <a:xfrm>
              <a:off x="3687" y="3089"/>
              <a:ext cx="760" cy="402"/>
            </a:xfrm>
            <a:custGeom>
              <a:avLst/>
              <a:gdLst>
                <a:gd name="T0" fmla="*/ 0 w 1288"/>
                <a:gd name="T1" fmla="*/ 776 h 776"/>
                <a:gd name="T2" fmla="*/ 128 w 1288"/>
                <a:gd name="T3" fmla="*/ 688 h 776"/>
                <a:gd name="T4" fmla="*/ 1104 w 1288"/>
                <a:gd name="T5" fmla="*/ 672 h 776"/>
                <a:gd name="T6" fmla="*/ 1288 w 1288"/>
                <a:gd name="T7" fmla="*/ 496 h 776"/>
                <a:gd name="T8" fmla="*/ 1288 w 1288"/>
                <a:gd name="T9" fmla="*/ 208 h 776"/>
                <a:gd name="T10" fmla="*/ 1176 w 1288"/>
                <a:gd name="T11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8" h="776">
                  <a:moveTo>
                    <a:pt x="0" y="776"/>
                  </a:moveTo>
                  <a:lnTo>
                    <a:pt x="128" y="688"/>
                  </a:lnTo>
                  <a:lnTo>
                    <a:pt x="1104" y="672"/>
                  </a:lnTo>
                  <a:lnTo>
                    <a:pt x="1288" y="496"/>
                  </a:lnTo>
                  <a:lnTo>
                    <a:pt x="1288" y="208"/>
                  </a:lnTo>
                  <a:lnTo>
                    <a:pt x="1176" y="0"/>
                  </a:ln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74" name="Freeform 422"/>
            <p:cNvSpPr>
              <a:spLocks/>
            </p:cNvSpPr>
            <p:nvPr/>
          </p:nvSpPr>
          <p:spPr bwMode="auto">
            <a:xfrm>
              <a:off x="3673" y="3081"/>
              <a:ext cx="760" cy="402"/>
            </a:xfrm>
            <a:custGeom>
              <a:avLst/>
              <a:gdLst>
                <a:gd name="T0" fmla="*/ 0 w 1288"/>
                <a:gd name="T1" fmla="*/ 776 h 776"/>
                <a:gd name="T2" fmla="*/ 128 w 1288"/>
                <a:gd name="T3" fmla="*/ 688 h 776"/>
                <a:gd name="T4" fmla="*/ 1104 w 1288"/>
                <a:gd name="T5" fmla="*/ 672 h 776"/>
                <a:gd name="T6" fmla="*/ 1288 w 1288"/>
                <a:gd name="T7" fmla="*/ 496 h 776"/>
                <a:gd name="T8" fmla="*/ 1288 w 1288"/>
                <a:gd name="T9" fmla="*/ 208 h 776"/>
                <a:gd name="T10" fmla="*/ 1176 w 1288"/>
                <a:gd name="T11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8" h="776">
                  <a:moveTo>
                    <a:pt x="0" y="776"/>
                  </a:moveTo>
                  <a:lnTo>
                    <a:pt x="128" y="688"/>
                  </a:lnTo>
                  <a:lnTo>
                    <a:pt x="1104" y="672"/>
                  </a:lnTo>
                  <a:lnTo>
                    <a:pt x="1288" y="496"/>
                  </a:lnTo>
                  <a:lnTo>
                    <a:pt x="1288" y="208"/>
                  </a:lnTo>
                  <a:lnTo>
                    <a:pt x="1176" y="0"/>
                  </a:ln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75" name="AutoShape 423"/>
            <p:cNvSpPr>
              <a:spLocks noChangeArrowheads="1"/>
            </p:cNvSpPr>
            <p:nvPr/>
          </p:nvSpPr>
          <p:spPr bwMode="auto">
            <a:xfrm rot="16200000">
              <a:off x="3756" y="3376"/>
              <a:ext cx="56" cy="173"/>
            </a:xfrm>
            <a:prstGeom prst="can">
              <a:avLst>
                <a:gd name="adj" fmla="val 7723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76" name="AutoShape 424"/>
            <p:cNvSpPr>
              <a:spLocks noChangeArrowheads="1"/>
            </p:cNvSpPr>
            <p:nvPr/>
          </p:nvSpPr>
          <p:spPr bwMode="auto">
            <a:xfrm rot="16200000">
              <a:off x="3794" y="3331"/>
              <a:ext cx="56" cy="173"/>
            </a:xfrm>
            <a:prstGeom prst="can">
              <a:avLst>
                <a:gd name="adj" fmla="val 7723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77" name="AutoShape 425"/>
            <p:cNvSpPr>
              <a:spLocks noChangeArrowheads="1"/>
            </p:cNvSpPr>
            <p:nvPr/>
          </p:nvSpPr>
          <p:spPr bwMode="auto">
            <a:xfrm rot="16200000">
              <a:off x="3841" y="3399"/>
              <a:ext cx="36" cy="116"/>
            </a:xfrm>
            <a:prstGeom prst="can">
              <a:avLst>
                <a:gd name="adj" fmla="val 80556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78" name="AutoShape 426"/>
            <p:cNvSpPr>
              <a:spLocks noChangeArrowheads="1"/>
            </p:cNvSpPr>
            <p:nvPr/>
          </p:nvSpPr>
          <p:spPr bwMode="auto">
            <a:xfrm rot="16200000">
              <a:off x="3800" y="3334"/>
              <a:ext cx="52" cy="88"/>
            </a:xfrm>
            <a:prstGeom prst="can">
              <a:avLst>
                <a:gd name="adj" fmla="val 42308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79" name="AutoShape 427"/>
            <p:cNvSpPr>
              <a:spLocks noChangeArrowheads="1"/>
            </p:cNvSpPr>
            <p:nvPr/>
          </p:nvSpPr>
          <p:spPr bwMode="auto">
            <a:xfrm rot="16200000">
              <a:off x="3862" y="3387"/>
              <a:ext cx="32" cy="59"/>
            </a:xfrm>
            <a:prstGeom prst="can">
              <a:avLst>
                <a:gd name="adj" fmla="val 46094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180" name="Freeform 428"/>
            <p:cNvSpPr>
              <a:spLocks/>
            </p:cNvSpPr>
            <p:nvPr/>
          </p:nvSpPr>
          <p:spPr bwMode="auto">
            <a:xfrm>
              <a:off x="4092" y="3025"/>
              <a:ext cx="123" cy="500"/>
            </a:xfrm>
            <a:custGeom>
              <a:avLst/>
              <a:gdLst>
                <a:gd name="T0" fmla="*/ 0 w 208"/>
                <a:gd name="T1" fmla="*/ 58 h 1008"/>
                <a:gd name="T2" fmla="*/ 208 w 208"/>
                <a:gd name="T3" fmla="*/ 506 h 1008"/>
                <a:gd name="T4" fmla="*/ 15 w 208"/>
                <a:gd name="T5" fmla="*/ 95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1008">
                  <a:moveTo>
                    <a:pt x="0" y="58"/>
                  </a:moveTo>
                  <a:cubicBezTo>
                    <a:pt x="95" y="0"/>
                    <a:pt x="208" y="258"/>
                    <a:pt x="208" y="506"/>
                  </a:cubicBezTo>
                  <a:cubicBezTo>
                    <a:pt x="208" y="754"/>
                    <a:pt x="107" y="1008"/>
                    <a:pt x="15" y="954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9181" name="Freeform 429"/>
          <p:cNvSpPr>
            <a:spLocks/>
          </p:cNvSpPr>
          <p:nvPr/>
        </p:nvSpPr>
        <p:spPr bwMode="auto">
          <a:xfrm>
            <a:off x="5721350" y="5186363"/>
            <a:ext cx="390525" cy="247650"/>
          </a:xfrm>
          <a:custGeom>
            <a:avLst/>
            <a:gdLst>
              <a:gd name="T0" fmla="*/ 0 w 246"/>
              <a:gd name="T1" fmla="*/ 87 h 156"/>
              <a:gd name="T2" fmla="*/ 123 w 246"/>
              <a:gd name="T3" fmla="*/ 156 h 156"/>
              <a:gd name="T4" fmla="*/ 146 w 246"/>
              <a:gd name="T5" fmla="*/ 141 h 156"/>
              <a:gd name="T6" fmla="*/ 144 w 246"/>
              <a:gd name="T7" fmla="*/ 134 h 156"/>
              <a:gd name="T8" fmla="*/ 125 w 246"/>
              <a:gd name="T9" fmla="*/ 144 h 156"/>
              <a:gd name="T10" fmla="*/ 65 w 246"/>
              <a:gd name="T11" fmla="*/ 111 h 156"/>
              <a:gd name="T12" fmla="*/ 92 w 246"/>
              <a:gd name="T13" fmla="*/ 92 h 156"/>
              <a:gd name="T14" fmla="*/ 93 w 246"/>
              <a:gd name="T15" fmla="*/ 108 h 156"/>
              <a:gd name="T16" fmla="*/ 102 w 246"/>
              <a:gd name="T17" fmla="*/ 101 h 156"/>
              <a:gd name="T18" fmla="*/ 101 w 246"/>
              <a:gd name="T19" fmla="*/ 83 h 156"/>
              <a:gd name="T20" fmla="*/ 155 w 246"/>
              <a:gd name="T21" fmla="*/ 48 h 156"/>
              <a:gd name="T22" fmla="*/ 156 w 246"/>
              <a:gd name="T23" fmla="*/ 65 h 156"/>
              <a:gd name="T24" fmla="*/ 167 w 246"/>
              <a:gd name="T25" fmla="*/ 59 h 156"/>
              <a:gd name="T26" fmla="*/ 167 w 246"/>
              <a:gd name="T27" fmla="*/ 44 h 156"/>
              <a:gd name="T28" fmla="*/ 174 w 246"/>
              <a:gd name="T29" fmla="*/ 33 h 156"/>
              <a:gd name="T30" fmla="*/ 224 w 246"/>
              <a:gd name="T31" fmla="*/ 59 h 156"/>
              <a:gd name="T32" fmla="*/ 213 w 246"/>
              <a:gd name="T33" fmla="*/ 69 h 156"/>
              <a:gd name="T34" fmla="*/ 222 w 246"/>
              <a:gd name="T35" fmla="*/ 78 h 156"/>
              <a:gd name="T36" fmla="*/ 246 w 246"/>
              <a:gd name="T37" fmla="*/ 60 h 156"/>
              <a:gd name="T38" fmla="*/ 128 w 246"/>
              <a:gd name="T39" fmla="*/ 0 h 156"/>
              <a:gd name="T40" fmla="*/ 108 w 246"/>
              <a:gd name="T41" fmla="*/ 17 h 156"/>
              <a:gd name="T42" fmla="*/ 116 w 246"/>
              <a:gd name="T43" fmla="*/ 21 h 156"/>
              <a:gd name="T44" fmla="*/ 131 w 246"/>
              <a:gd name="T45" fmla="*/ 11 h 156"/>
              <a:gd name="T46" fmla="*/ 161 w 246"/>
              <a:gd name="T47" fmla="*/ 24 h 156"/>
              <a:gd name="T48" fmla="*/ 159 w 246"/>
              <a:gd name="T49" fmla="*/ 32 h 156"/>
              <a:gd name="T50" fmla="*/ 53 w 246"/>
              <a:gd name="T51" fmla="*/ 108 h 156"/>
              <a:gd name="T52" fmla="*/ 17 w 246"/>
              <a:gd name="T53" fmla="*/ 84 h 156"/>
              <a:gd name="T54" fmla="*/ 32 w 246"/>
              <a:gd name="T55" fmla="*/ 72 h 156"/>
              <a:gd name="T56" fmla="*/ 26 w 246"/>
              <a:gd name="T57" fmla="*/ 65 h 156"/>
              <a:gd name="T58" fmla="*/ 0 w 246"/>
              <a:gd name="T59" fmla="*/ 8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6" h="156">
                <a:moveTo>
                  <a:pt x="0" y="87"/>
                </a:moveTo>
                <a:lnTo>
                  <a:pt x="123" y="156"/>
                </a:lnTo>
                <a:lnTo>
                  <a:pt x="146" y="141"/>
                </a:lnTo>
                <a:lnTo>
                  <a:pt x="144" y="134"/>
                </a:lnTo>
                <a:lnTo>
                  <a:pt x="125" y="144"/>
                </a:lnTo>
                <a:lnTo>
                  <a:pt x="65" y="111"/>
                </a:lnTo>
                <a:lnTo>
                  <a:pt x="92" y="92"/>
                </a:lnTo>
                <a:lnTo>
                  <a:pt x="93" y="108"/>
                </a:lnTo>
                <a:lnTo>
                  <a:pt x="102" y="101"/>
                </a:lnTo>
                <a:lnTo>
                  <a:pt x="101" y="83"/>
                </a:lnTo>
                <a:lnTo>
                  <a:pt x="155" y="48"/>
                </a:lnTo>
                <a:lnTo>
                  <a:pt x="156" y="65"/>
                </a:lnTo>
                <a:lnTo>
                  <a:pt x="167" y="59"/>
                </a:lnTo>
                <a:lnTo>
                  <a:pt x="167" y="44"/>
                </a:lnTo>
                <a:lnTo>
                  <a:pt x="174" y="33"/>
                </a:lnTo>
                <a:lnTo>
                  <a:pt x="224" y="59"/>
                </a:lnTo>
                <a:lnTo>
                  <a:pt x="213" y="69"/>
                </a:lnTo>
                <a:lnTo>
                  <a:pt x="222" y="78"/>
                </a:lnTo>
                <a:lnTo>
                  <a:pt x="246" y="60"/>
                </a:lnTo>
                <a:lnTo>
                  <a:pt x="128" y="0"/>
                </a:lnTo>
                <a:lnTo>
                  <a:pt x="108" y="17"/>
                </a:lnTo>
                <a:lnTo>
                  <a:pt x="116" y="21"/>
                </a:lnTo>
                <a:lnTo>
                  <a:pt x="131" y="11"/>
                </a:lnTo>
                <a:lnTo>
                  <a:pt x="161" y="24"/>
                </a:lnTo>
                <a:lnTo>
                  <a:pt x="159" y="32"/>
                </a:lnTo>
                <a:lnTo>
                  <a:pt x="53" y="108"/>
                </a:lnTo>
                <a:lnTo>
                  <a:pt x="17" y="84"/>
                </a:lnTo>
                <a:lnTo>
                  <a:pt x="32" y="72"/>
                </a:lnTo>
                <a:lnTo>
                  <a:pt x="26" y="65"/>
                </a:lnTo>
                <a:lnTo>
                  <a:pt x="0" y="87"/>
                </a:lnTo>
                <a:close/>
              </a:path>
            </a:pathLst>
          </a:custGeom>
          <a:solidFill>
            <a:srgbClr val="5F5F5F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9182" name="Group 430"/>
          <p:cNvGrpSpPr>
            <a:grpSpLocks/>
          </p:cNvGrpSpPr>
          <p:nvPr/>
        </p:nvGrpSpPr>
        <p:grpSpPr bwMode="auto">
          <a:xfrm>
            <a:off x="4500563" y="4076700"/>
            <a:ext cx="3313112" cy="1693863"/>
            <a:chOff x="3247" y="2179"/>
            <a:chExt cx="2087" cy="106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9183" name="Freeform 431">
              <a:hlinkClick r:id="rId5"/>
            </p:cNvPr>
            <p:cNvSpPr>
              <a:spLocks/>
            </p:cNvSpPr>
            <p:nvPr/>
          </p:nvSpPr>
          <p:spPr bwMode="auto">
            <a:xfrm>
              <a:off x="3247" y="2179"/>
              <a:ext cx="2087" cy="1067"/>
            </a:xfrm>
            <a:custGeom>
              <a:avLst/>
              <a:gdLst>
                <a:gd name="T0" fmla="*/ 0 w 2087"/>
                <a:gd name="T1" fmla="*/ 133 h 1067"/>
                <a:gd name="T2" fmla="*/ 217 w 2087"/>
                <a:gd name="T3" fmla="*/ 1039 h 1067"/>
                <a:gd name="T4" fmla="*/ 2002 w 2087"/>
                <a:gd name="T5" fmla="*/ 1067 h 1067"/>
                <a:gd name="T6" fmla="*/ 2087 w 2087"/>
                <a:gd name="T7" fmla="*/ 860 h 1067"/>
                <a:gd name="T8" fmla="*/ 1048 w 2087"/>
                <a:gd name="T9" fmla="*/ 633 h 1067"/>
                <a:gd name="T10" fmla="*/ 1114 w 2087"/>
                <a:gd name="T11" fmla="*/ 454 h 1067"/>
                <a:gd name="T12" fmla="*/ 1020 w 2087"/>
                <a:gd name="T13" fmla="*/ 416 h 1067"/>
                <a:gd name="T14" fmla="*/ 793 w 2087"/>
                <a:gd name="T15" fmla="*/ 482 h 1067"/>
                <a:gd name="T16" fmla="*/ 161 w 2087"/>
                <a:gd name="T17" fmla="*/ 0 h 1067"/>
                <a:gd name="T18" fmla="*/ 0 w 2087"/>
                <a:gd name="T19" fmla="*/ 133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7" h="1067">
                  <a:moveTo>
                    <a:pt x="0" y="133"/>
                  </a:moveTo>
                  <a:lnTo>
                    <a:pt x="217" y="1039"/>
                  </a:lnTo>
                  <a:lnTo>
                    <a:pt x="2002" y="1067"/>
                  </a:lnTo>
                  <a:lnTo>
                    <a:pt x="2087" y="860"/>
                  </a:lnTo>
                  <a:lnTo>
                    <a:pt x="1048" y="633"/>
                  </a:lnTo>
                  <a:lnTo>
                    <a:pt x="1114" y="454"/>
                  </a:lnTo>
                  <a:lnTo>
                    <a:pt x="1020" y="416"/>
                  </a:lnTo>
                  <a:lnTo>
                    <a:pt x="793" y="482"/>
                  </a:lnTo>
                  <a:lnTo>
                    <a:pt x="161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5000"/>
              </a:schemeClr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184" name="Freeform 432"/>
            <p:cNvSpPr>
              <a:spLocks/>
            </p:cNvSpPr>
            <p:nvPr/>
          </p:nvSpPr>
          <p:spPr bwMode="auto">
            <a:xfrm>
              <a:off x="3550" y="2598"/>
              <a:ext cx="804" cy="518"/>
            </a:xfrm>
            <a:custGeom>
              <a:avLst/>
              <a:gdLst>
                <a:gd name="T0" fmla="*/ 243 w 804"/>
                <a:gd name="T1" fmla="*/ 518 h 518"/>
                <a:gd name="T2" fmla="*/ 257 w 804"/>
                <a:gd name="T3" fmla="*/ 350 h 518"/>
                <a:gd name="T4" fmla="*/ 200 w 804"/>
                <a:gd name="T5" fmla="*/ 360 h 518"/>
                <a:gd name="T6" fmla="*/ 204 w 804"/>
                <a:gd name="T7" fmla="*/ 321 h 518"/>
                <a:gd name="T8" fmla="*/ 22 w 804"/>
                <a:gd name="T9" fmla="*/ 408 h 518"/>
                <a:gd name="T10" fmla="*/ 334 w 804"/>
                <a:gd name="T11" fmla="*/ 124 h 518"/>
                <a:gd name="T12" fmla="*/ 713 w 804"/>
                <a:gd name="T13" fmla="*/ 0 h 518"/>
                <a:gd name="T14" fmla="*/ 804 w 804"/>
                <a:gd name="T15" fmla="*/ 4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4" h="518">
                  <a:moveTo>
                    <a:pt x="243" y="518"/>
                  </a:moveTo>
                  <a:lnTo>
                    <a:pt x="257" y="350"/>
                  </a:lnTo>
                  <a:lnTo>
                    <a:pt x="200" y="360"/>
                  </a:lnTo>
                  <a:lnTo>
                    <a:pt x="204" y="321"/>
                  </a:lnTo>
                  <a:cubicBezTo>
                    <a:pt x="174" y="329"/>
                    <a:pt x="0" y="441"/>
                    <a:pt x="22" y="408"/>
                  </a:cubicBezTo>
                  <a:cubicBezTo>
                    <a:pt x="66" y="365"/>
                    <a:pt x="219" y="192"/>
                    <a:pt x="334" y="124"/>
                  </a:cubicBezTo>
                  <a:cubicBezTo>
                    <a:pt x="449" y="56"/>
                    <a:pt x="657" y="3"/>
                    <a:pt x="713" y="0"/>
                  </a:cubicBezTo>
                  <a:lnTo>
                    <a:pt x="804" y="43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1000"/>
              </a:schemeClr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9185" name="Freeform 433"/>
          <p:cNvSpPr>
            <a:spLocks/>
          </p:cNvSpPr>
          <p:nvPr/>
        </p:nvSpPr>
        <p:spPr bwMode="auto">
          <a:xfrm>
            <a:off x="5324475" y="5595938"/>
            <a:ext cx="285750" cy="133350"/>
          </a:xfrm>
          <a:custGeom>
            <a:avLst/>
            <a:gdLst>
              <a:gd name="T0" fmla="*/ 0 w 180"/>
              <a:gd name="T1" fmla="*/ 80 h 84"/>
              <a:gd name="T2" fmla="*/ 52 w 180"/>
              <a:gd name="T3" fmla="*/ 0 h 84"/>
              <a:gd name="T4" fmla="*/ 180 w 180"/>
              <a:gd name="T5" fmla="*/ 32 h 84"/>
              <a:gd name="T6" fmla="*/ 160 w 180"/>
              <a:gd name="T7" fmla="*/ 84 h 84"/>
              <a:gd name="T8" fmla="*/ 0 w 180"/>
              <a:gd name="T9" fmla="*/ 8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84">
                <a:moveTo>
                  <a:pt x="0" y="80"/>
                </a:moveTo>
                <a:lnTo>
                  <a:pt x="52" y="0"/>
                </a:lnTo>
                <a:lnTo>
                  <a:pt x="180" y="32"/>
                </a:lnTo>
                <a:lnTo>
                  <a:pt x="160" y="84"/>
                </a:lnTo>
                <a:lnTo>
                  <a:pt x="0" y="80"/>
                </a:lnTo>
                <a:close/>
              </a:path>
            </a:pathLst>
          </a:custGeom>
          <a:solidFill>
            <a:srgbClr val="808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86" name="Freeform 434"/>
          <p:cNvSpPr>
            <a:spLocks/>
          </p:cNvSpPr>
          <p:nvPr/>
        </p:nvSpPr>
        <p:spPr bwMode="auto">
          <a:xfrm>
            <a:off x="4740275" y="5189538"/>
            <a:ext cx="165100" cy="222250"/>
          </a:xfrm>
          <a:custGeom>
            <a:avLst/>
            <a:gdLst>
              <a:gd name="T0" fmla="*/ 0 w 104"/>
              <a:gd name="T1" fmla="*/ 24 h 140"/>
              <a:gd name="T2" fmla="*/ 44 w 104"/>
              <a:gd name="T3" fmla="*/ 0 h 140"/>
              <a:gd name="T4" fmla="*/ 104 w 104"/>
              <a:gd name="T5" fmla="*/ 84 h 140"/>
              <a:gd name="T6" fmla="*/ 28 w 104"/>
              <a:gd name="T7" fmla="*/ 140 h 140"/>
              <a:gd name="T8" fmla="*/ 0 w 104"/>
              <a:gd name="T9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40">
                <a:moveTo>
                  <a:pt x="0" y="24"/>
                </a:moveTo>
                <a:lnTo>
                  <a:pt x="44" y="0"/>
                </a:lnTo>
                <a:lnTo>
                  <a:pt x="104" y="84"/>
                </a:lnTo>
                <a:lnTo>
                  <a:pt x="28" y="140"/>
                </a:lnTo>
                <a:lnTo>
                  <a:pt x="0" y="24"/>
                </a:lnTo>
                <a:close/>
              </a:path>
            </a:pathLst>
          </a:custGeom>
          <a:solidFill>
            <a:srgbClr val="808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87" name="Freeform 435"/>
          <p:cNvSpPr>
            <a:spLocks/>
          </p:cNvSpPr>
          <p:nvPr/>
        </p:nvSpPr>
        <p:spPr bwMode="auto">
          <a:xfrm>
            <a:off x="4562475" y="4281488"/>
            <a:ext cx="209550" cy="812800"/>
          </a:xfrm>
          <a:custGeom>
            <a:avLst/>
            <a:gdLst>
              <a:gd name="T0" fmla="*/ 0 w 132"/>
              <a:gd name="T1" fmla="*/ 20 h 512"/>
              <a:gd name="T2" fmla="*/ 120 w 132"/>
              <a:gd name="T3" fmla="*/ 512 h 512"/>
              <a:gd name="T4" fmla="*/ 132 w 132"/>
              <a:gd name="T5" fmla="*/ 488 h 512"/>
              <a:gd name="T6" fmla="*/ 16 w 132"/>
              <a:gd name="T7" fmla="*/ 0 h 512"/>
              <a:gd name="T8" fmla="*/ 0 w 132"/>
              <a:gd name="T9" fmla="*/ 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512">
                <a:moveTo>
                  <a:pt x="0" y="20"/>
                </a:moveTo>
                <a:lnTo>
                  <a:pt x="120" y="512"/>
                </a:lnTo>
                <a:lnTo>
                  <a:pt x="132" y="488"/>
                </a:lnTo>
                <a:lnTo>
                  <a:pt x="16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CC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88" name="Freeform 436"/>
          <p:cNvSpPr>
            <a:spLocks/>
          </p:cNvSpPr>
          <p:nvPr/>
        </p:nvSpPr>
        <p:spPr bwMode="auto">
          <a:xfrm>
            <a:off x="5730875" y="5614988"/>
            <a:ext cx="1758950" cy="50800"/>
          </a:xfrm>
          <a:custGeom>
            <a:avLst/>
            <a:gdLst>
              <a:gd name="T0" fmla="*/ 0 w 1108"/>
              <a:gd name="T1" fmla="*/ 24 h 32"/>
              <a:gd name="T2" fmla="*/ 1108 w 1108"/>
              <a:gd name="T3" fmla="*/ 32 h 32"/>
              <a:gd name="T4" fmla="*/ 1108 w 1108"/>
              <a:gd name="T5" fmla="*/ 8 h 32"/>
              <a:gd name="T6" fmla="*/ 4 w 1108"/>
              <a:gd name="T7" fmla="*/ 0 h 32"/>
              <a:gd name="T8" fmla="*/ 0 w 1108"/>
              <a:gd name="T9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8" h="32">
                <a:moveTo>
                  <a:pt x="0" y="24"/>
                </a:moveTo>
                <a:lnTo>
                  <a:pt x="1108" y="32"/>
                </a:lnTo>
                <a:lnTo>
                  <a:pt x="1108" y="8"/>
                </a:lnTo>
                <a:lnTo>
                  <a:pt x="4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CC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89" name="Freeform 437"/>
          <p:cNvSpPr>
            <a:spLocks/>
          </p:cNvSpPr>
          <p:nvPr/>
        </p:nvSpPr>
        <p:spPr bwMode="auto">
          <a:xfrm>
            <a:off x="4765557" y="4137025"/>
            <a:ext cx="541337" cy="444500"/>
          </a:xfrm>
          <a:custGeom>
            <a:avLst/>
            <a:gdLst>
              <a:gd name="T0" fmla="*/ 45 w 341"/>
              <a:gd name="T1" fmla="*/ 0 h 280"/>
              <a:gd name="T2" fmla="*/ 0 w 341"/>
              <a:gd name="T3" fmla="*/ 40 h 280"/>
              <a:gd name="T4" fmla="*/ 250 w 341"/>
              <a:gd name="T5" fmla="*/ 280 h 280"/>
              <a:gd name="T6" fmla="*/ 341 w 341"/>
              <a:gd name="T7" fmla="*/ 22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1" h="280">
                <a:moveTo>
                  <a:pt x="45" y="0"/>
                </a:moveTo>
                <a:lnTo>
                  <a:pt x="0" y="40"/>
                </a:lnTo>
                <a:lnTo>
                  <a:pt x="250" y="280"/>
                </a:lnTo>
                <a:lnTo>
                  <a:pt x="341" y="227"/>
                </a:ln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90" name="Freeform 438"/>
          <p:cNvSpPr>
            <a:spLocks/>
          </p:cNvSpPr>
          <p:nvPr/>
        </p:nvSpPr>
        <p:spPr bwMode="auto">
          <a:xfrm>
            <a:off x="6732508" y="5227705"/>
            <a:ext cx="844550" cy="241300"/>
          </a:xfrm>
          <a:custGeom>
            <a:avLst/>
            <a:gdLst>
              <a:gd name="T0" fmla="*/ 54 w 532"/>
              <a:gd name="T1" fmla="*/ 0 h 152"/>
              <a:gd name="T2" fmla="*/ 0 w 532"/>
              <a:gd name="T3" fmla="*/ 76 h 152"/>
              <a:gd name="T4" fmla="*/ 498 w 532"/>
              <a:gd name="T5" fmla="*/ 152 h 152"/>
              <a:gd name="T6" fmla="*/ 532 w 532"/>
              <a:gd name="T7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2" h="152">
                <a:moveTo>
                  <a:pt x="54" y="0"/>
                </a:moveTo>
                <a:lnTo>
                  <a:pt x="0" y="76"/>
                </a:lnTo>
                <a:lnTo>
                  <a:pt x="498" y="152"/>
                </a:lnTo>
                <a:lnTo>
                  <a:pt x="532" y="105"/>
                </a:ln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9192" name="Rectangle 440"/>
          <p:cNvSpPr>
            <a:spLocks noGrp="1" noChangeArrowheads="1"/>
          </p:cNvSpPr>
          <p:nvPr>
            <p:ph type="title"/>
          </p:nvPr>
        </p:nvSpPr>
        <p:spPr>
          <a:xfrm>
            <a:off x="995141" y="223742"/>
            <a:ext cx="7597626" cy="478656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>A </a:t>
            </a:r>
            <a:r>
              <a:rPr lang="fr-FR" altLang="fr-FR" dirty="0" err="1" smtClean="0"/>
              <a:t>wide</a:t>
            </a:r>
            <a:r>
              <a:rPr lang="fr-FR" altLang="fr-FR" dirty="0" smtClean="0"/>
              <a:t> range of </a:t>
            </a:r>
            <a:r>
              <a:rPr lang="fr-FR" altLang="fr-FR" dirty="0" err="1" smtClean="0"/>
              <a:t>technical</a:t>
            </a:r>
            <a:r>
              <a:rPr lang="fr-FR" altLang="fr-FR" dirty="0" smtClean="0"/>
              <a:t> expertise</a:t>
            </a:r>
            <a:endParaRPr lang="fr-FR" altLang="fr-FR" dirty="0"/>
          </a:p>
        </p:txBody>
      </p:sp>
      <p:sp>
        <p:nvSpPr>
          <p:cNvPr id="459193" name="Rectangle 441"/>
          <p:cNvSpPr>
            <a:spLocks noGrp="1" noChangeArrowheads="1"/>
          </p:cNvSpPr>
          <p:nvPr>
            <p:ph type="body" sz="quarter" idx="11"/>
          </p:nvPr>
        </p:nvSpPr>
        <p:spPr>
          <a:xfrm>
            <a:off x="167676" y="935245"/>
            <a:ext cx="7496001" cy="5289451"/>
          </a:xfrm>
        </p:spPr>
        <p:txBody>
          <a:bodyPr>
            <a:noAutofit/>
          </a:bodyPr>
          <a:lstStyle/>
          <a:p>
            <a:r>
              <a:rPr lang="fr-FR" altLang="fr-FR" dirty="0" err="1" smtClean="0"/>
              <a:t>Example</a:t>
            </a:r>
            <a:r>
              <a:rPr lang="fr-FR" altLang="fr-FR" dirty="0" smtClean="0"/>
              <a:t> : </a:t>
            </a:r>
            <a:r>
              <a:rPr lang="fr-FR" altLang="fr-FR" dirty="0" err="1" smtClean="0"/>
              <a:t>Underpinning</a:t>
            </a:r>
            <a:r>
              <a:rPr lang="fr-FR" altLang="fr-FR" dirty="0" smtClean="0"/>
              <a:t> technologies for </a:t>
            </a:r>
            <a:r>
              <a:rPr lang="fr-FR" altLang="fr-FR" dirty="0" err="1" smtClean="0"/>
              <a:t>aicraft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systems</a:t>
            </a:r>
            <a:r>
              <a:rPr lang="fr-FR" altLang="fr-FR" dirty="0" smtClean="0"/>
              <a:t> </a:t>
            </a:r>
          </a:p>
          <a:p>
            <a:pPr lvl="1"/>
            <a:r>
              <a:rPr lang="fr-FR" altLang="fr-FR" dirty="0" err="1" smtClean="0"/>
              <a:t>Military</a:t>
            </a:r>
            <a:r>
              <a:rPr lang="fr-FR" altLang="fr-FR" dirty="0" smtClean="0"/>
              <a:t> jet </a:t>
            </a:r>
            <a:r>
              <a:rPr lang="fr-FR" altLang="fr-FR" dirty="0" err="1" smtClean="0"/>
              <a:t>engine</a:t>
            </a:r>
            <a:r>
              <a:rPr lang="fr-FR" altLang="fr-FR" dirty="0" smtClean="0"/>
              <a:t> architecture</a:t>
            </a:r>
          </a:p>
          <a:p>
            <a:pPr lvl="1"/>
            <a:r>
              <a:rPr lang="fr-FR" altLang="fr-FR" dirty="0" smtClean="0"/>
              <a:t>Combat </a:t>
            </a:r>
            <a:r>
              <a:rPr lang="fr-FR" altLang="fr-FR" dirty="0" err="1" smtClean="0"/>
              <a:t>aircraft</a:t>
            </a:r>
            <a:r>
              <a:rPr lang="fr-FR" altLang="fr-FR" dirty="0" smtClean="0"/>
              <a:t> architecture</a:t>
            </a:r>
          </a:p>
          <a:p>
            <a:pPr lvl="1"/>
            <a:r>
              <a:rPr lang="fr-FR" altLang="fr-FR" dirty="0" smtClean="0"/>
              <a:t>Structural technologies</a:t>
            </a:r>
          </a:p>
          <a:p>
            <a:pPr lvl="1"/>
            <a:r>
              <a:rPr lang="fr-FR" altLang="fr-FR" dirty="0" err="1" smtClean="0"/>
              <a:t>Modular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avionics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Innovative</a:t>
            </a:r>
            <a:r>
              <a:rPr lang="fr-FR" altLang="fr-FR" dirty="0" smtClean="0"/>
              <a:t> MMI concepts</a:t>
            </a:r>
          </a:p>
          <a:p>
            <a:pPr lvl="1"/>
            <a:r>
              <a:rPr lang="fr-FR" altLang="fr-FR" dirty="0" err="1" smtClean="0"/>
              <a:t>Stealthy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antennas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EM </a:t>
            </a:r>
            <a:r>
              <a:rPr lang="fr-FR" altLang="fr-FR" dirty="0" err="1" smtClean="0"/>
              <a:t>hardening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Sensors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pooling</a:t>
            </a:r>
            <a:r>
              <a:rPr lang="fr-FR" altLang="fr-FR" dirty="0" smtClean="0"/>
              <a:t> and sharing</a:t>
            </a:r>
          </a:p>
          <a:p>
            <a:pPr lvl="1"/>
            <a:r>
              <a:rPr lang="fr-FR" altLang="fr-FR" dirty="0" err="1" smtClean="0"/>
              <a:t>Low</a:t>
            </a:r>
            <a:r>
              <a:rPr lang="fr-FR" altLang="fr-FR" dirty="0" smtClean="0"/>
              <a:t> observables</a:t>
            </a:r>
          </a:p>
          <a:p>
            <a:pPr lvl="1"/>
            <a:r>
              <a:rPr lang="fr-FR" altLang="fr-FR" dirty="0" smtClean="0"/>
              <a:t>Stores </a:t>
            </a:r>
            <a:r>
              <a:rPr lang="fr-FR" altLang="fr-FR" dirty="0" err="1" smtClean="0"/>
              <a:t>integration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349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9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9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9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9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9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9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9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9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9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59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5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5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5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9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9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923" grpId="0" animBg="1"/>
      <p:bldP spid="459131" grpId="0" animBg="1"/>
      <p:bldP spid="459132" grpId="0" animBg="1"/>
      <p:bldP spid="459133" grpId="0" animBg="1"/>
      <p:bldP spid="459134" grpId="0" animBg="1"/>
      <p:bldP spid="459181" grpId="0" animBg="1"/>
      <p:bldP spid="459185" grpId="0" animBg="1"/>
      <p:bldP spid="459186" grpId="0" animBg="1"/>
      <p:bldP spid="459187" grpId="0" animBg="1"/>
      <p:bldP spid="459188" grpId="0" animBg="1"/>
      <p:bldP spid="459189" grpId="0" animBg="1"/>
      <p:bldP spid="459190" grpId="0" animBg="1"/>
      <p:bldP spid="4591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1085004" y="116632"/>
            <a:ext cx="8139654" cy="496987"/>
          </a:xfrm>
          <a:prstGeom prst="rect">
            <a:avLst/>
          </a:prstGeom>
        </p:spPr>
        <p:txBody>
          <a:bodyPr lIns="107287" tIns="53643" rIns="107287" bIns="53643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cap="small" dirty="0" smtClean="0"/>
              <a:t>25 TECHNICAL SPECIALITIES</a:t>
            </a:r>
            <a:endParaRPr lang="fr-FR" sz="3800" b="1" cap="smal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709671"/>
            <a:ext cx="876617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emplate>2017_gabarit_presentation_dga_format_classique_0_0</Template>
  <TotalTime>204</TotalTime>
  <Words>444</Words>
  <Application>Microsoft Office PowerPoint</Application>
  <PresentationFormat>Affichage à l'écran (4:3)</PresentationFormat>
  <Paragraphs>140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2017_gabarit_presentation_dga_format_classique</vt:lpstr>
      <vt:lpstr>Présentation PowerPoint</vt:lpstr>
      <vt:lpstr>Dga Position and MIssions</vt:lpstr>
      <vt:lpstr>Program eXpertise</vt:lpstr>
      <vt:lpstr>Présentation PowerPoint</vt:lpstr>
      <vt:lpstr>DGA Matrix organization</vt:lpstr>
      <vt:lpstr>DGA TEChnical TEST AND EXPERTISE SITES</vt:lpstr>
      <vt:lpstr>11 TECHNICAL COMPETENCE FIELDS</vt:lpstr>
      <vt:lpstr>A wide range of technical expertise</vt:lpstr>
      <vt:lpstr>Présentation PowerPoint</vt:lpstr>
      <vt:lpstr>25 technical specialities</vt:lpstr>
      <vt:lpstr>A key meeting : the technical comMitEE</vt:lpstr>
      <vt:lpstr>QUESTIONS ?</vt:lpstr>
    </vt:vector>
  </TitlesOfParts>
  <Company>Ministère de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MALET Didier IGA 1CL</dc:creator>
  <cp:lastModifiedBy>MUNIZ Flavia</cp:lastModifiedBy>
  <cp:revision>20</cp:revision>
  <dcterms:created xsi:type="dcterms:W3CDTF">2018-10-23T09:29:33Z</dcterms:created>
  <dcterms:modified xsi:type="dcterms:W3CDTF">2018-11-05T12:06:16Z</dcterms:modified>
</cp:coreProperties>
</file>