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3004800" cy="9753600"/>
  <p:notesSz cx="7099300" cy="10234613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-375889"/>
              <a:satOff val="-9195"/>
              <a:lumOff val="-14901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7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39D60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hueOff val="708446"/>
              <a:satOff val="-4821"/>
              <a:lumOff val="-14251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1">
              <a:hueOff val="-113918"/>
              <a:satOff val="19024"/>
              <a:lumOff val="19749"/>
              <a:alpha val="35000"/>
            </a:scheme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38AA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6"/>
              <a:satOff val="13972"/>
              <a:lumOff val="-24493"/>
            </a:schemeClr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4"/>
              <a:satOff val="6343"/>
              <a:lumOff val="-13963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6635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9C3BA">
              <a:alpha val="3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978" y="-120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</p:spPr>
        <p:txBody>
          <a:bodyPr lIns="99048" tIns="49524" rIns="99048" bIns="49524"/>
          <a:lstStyle/>
          <a:p>
            <a:endParaRPr/>
          </a:p>
        </p:txBody>
      </p:sp>
      <p:sp>
        <p:nvSpPr>
          <p:cNvPr id="131" name="Shape 131"/>
          <p:cNvSpPr>
            <a:spLocks noGrp="1"/>
          </p:cNvSpPr>
          <p:nvPr>
            <p:ph type="body" sz="quarter" idx="1"/>
          </p:nvPr>
        </p:nvSpPr>
        <p:spPr>
          <a:xfrm>
            <a:off x="946574" y="4861441"/>
            <a:ext cx="5206153" cy="4605576"/>
          </a:xfrm>
          <a:prstGeom prst="rect">
            <a:avLst/>
          </a:prstGeom>
        </p:spPr>
        <p:txBody>
          <a:bodyPr lIns="99048" tIns="49524" rIns="99048" bIns="49524"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508000" y="6591300"/>
            <a:ext cx="11999453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4" name="Shape 14"/>
          <p:cNvSpPr/>
          <p:nvPr/>
        </p:nvSpPr>
        <p:spPr>
          <a:xfrm>
            <a:off x="508000" y="4089400"/>
            <a:ext cx="12000019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5" name="Shape 15"/>
          <p:cNvSpPr/>
          <p:nvPr/>
        </p:nvSpPr>
        <p:spPr>
          <a:xfrm flipV="1">
            <a:off x="7994302" y="4526255"/>
            <a:ext cx="1" cy="1642759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6" name="Shape 16"/>
          <p:cNvSpPr>
            <a:spLocks noGrp="1"/>
          </p:cNvSpPr>
          <p:nvPr>
            <p:ph type="body" sz="quarter" idx="13"/>
          </p:nvPr>
        </p:nvSpPr>
        <p:spPr>
          <a:xfrm>
            <a:off x="508000" y="3505200"/>
            <a:ext cx="7200900" cy="508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sz="2400" i="1"/>
            </a:lvl1pPr>
          </a:lstStyle>
          <a:p>
            <a:r>
              <a:t>Lorem Ipsum Dolor</a:t>
            </a:r>
          </a:p>
        </p:txBody>
      </p:sp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508000" y="4140200"/>
            <a:ext cx="7200900" cy="2413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r>
              <a:t>Title Text</a:t>
            </a:r>
          </a:p>
        </p:txBody>
      </p:sp>
      <p:sp>
        <p:nvSpPr>
          <p:cNvPr id="18" name="Shape 18"/>
          <p:cNvSpPr>
            <a:spLocks noGrp="1"/>
          </p:cNvSpPr>
          <p:nvPr>
            <p:ph type="body" sz="quarter" idx="1"/>
          </p:nvPr>
        </p:nvSpPr>
        <p:spPr>
          <a:xfrm>
            <a:off x="8280400" y="4140200"/>
            <a:ext cx="4241800" cy="2413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400"/>
            </a:lvl1pPr>
            <a:lvl2pPr marL="0" indent="228600">
              <a:spcBef>
                <a:spcPts val="0"/>
              </a:spcBef>
              <a:buClrTx/>
              <a:buSzTx/>
              <a:buFontTx/>
              <a:buNone/>
              <a:defRPr sz="2400"/>
            </a:lvl2pPr>
            <a:lvl3pPr marL="0" indent="457200">
              <a:spcBef>
                <a:spcPts val="0"/>
              </a:spcBef>
              <a:buClrTx/>
              <a:buSzTx/>
              <a:buFontTx/>
              <a:buNone/>
              <a:defRPr sz="2400"/>
            </a:lvl3pPr>
            <a:lvl4pPr marL="0" indent="685800">
              <a:spcBef>
                <a:spcPts val="0"/>
              </a:spcBef>
              <a:buClrTx/>
              <a:buSzTx/>
              <a:buFontTx/>
              <a:buNone/>
              <a:defRPr sz="2400"/>
            </a:lvl4pPr>
            <a:lvl5pPr marL="0" indent="914400">
              <a:spcBef>
                <a:spcPts val="0"/>
              </a:spcBef>
              <a:buClrTx/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" name="Shape 1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/>
          <p:nvPr/>
        </p:nvSpPr>
        <p:spPr>
          <a:xfrm flipV="1">
            <a:off x="7994302" y="7053555"/>
            <a:ext cx="1" cy="1642759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7" name="Shape 27"/>
          <p:cNvSpPr/>
          <p:nvPr/>
        </p:nvSpPr>
        <p:spPr>
          <a:xfrm>
            <a:off x="508000" y="9131300"/>
            <a:ext cx="11999453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8" name="Shape 28"/>
          <p:cNvSpPr/>
          <p:nvPr/>
        </p:nvSpPr>
        <p:spPr>
          <a:xfrm>
            <a:off x="508000" y="6629400"/>
            <a:ext cx="12000019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9" name="Shape 29"/>
          <p:cNvSpPr/>
          <p:nvPr/>
        </p:nvSpPr>
        <p:spPr>
          <a:xfrm flipV="1">
            <a:off x="7994302" y="7053555"/>
            <a:ext cx="1" cy="1642759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3"/>
          </p:nvPr>
        </p:nvSpPr>
        <p:spPr>
          <a:xfrm>
            <a:off x="508000" y="6096000"/>
            <a:ext cx="7200900" cy="508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sz="2400" i="1"/>
            </a:lvl1pPr>
          </a:lstStyle>
          <a:p>
            <a:r>
              <a:t>Lorem Ipsum Dolor</a:t>
            </a:r>
          </a:p>
        </p:txBody>
      </p:sp>
      <p:sp>
        <p:nvSpPr>
          <p:cNvPr id="31" name="Shape 31"/>
          <p:cNvSpPr>
            <a:spLocks noGrp="1"/>
          </p:cNvSpPr>
          <p:nvPr>
            <p:ph type="pic" idx="14"/>
          </p:nvPr>
        </p:nvSpPr>
        <p:spPr>
          <a:xfrm>
            <a:off x="596900" y="633461"/>
            <a:ext cx="11811000" cy="52070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508000" y="6680200"/>
            <a:ext cx="7200900" cy="2413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r>
              <a:t>Title Text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sz="quarter" idx="1"/>
          </p:nvPr>
        </p:nvSpPr>
        <p:spPr>
          <a:xfrm>
            <a:off x="8280400" y="6680200"/>
            <a:ext cx="4241800" cy="2413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400"/>
            </a:lvl1pPr>
            <a:lvl2pPr marL="0" indent="228600">
              <a:spcBef>
                <a:spcPts val="0"/>
              </a:spcBef>
              <a:buClrTx/>
              <a:buSzTx/>
              <a:buFontTx/>
              <a:buNone/>
              <a:defRPr sz="2400"/>
            </a:lvl2pPr>
            <a:lvl3pPr marL="0" indent="457200">
              <a:spcBef>
                <a:spcPts val="0"/>
              </a:spcBef>
              <a:buClrTx/>
              <a:buSzTx/>
              <a:buFontTx/>
              <a:buNone/>
              <a:defRPr sz="2400"/>
            </a:lvl3pPr>
            <a:lvl4pPr marL="0" indent="685800">
              <a:spcBef>
                <a:spcPts val="0"/>
              </a:spcBef>
              <a:buClrTx/>
              <a:buSzTx/>
              <a:buFontTx/>
              <a:buNone/>
              <a:defRPr sz="2400"/>
            </a:lvl4pPr>
            <a:lvl5pPr marL="0" indent="914400">
              <a:spcBef>
                <a:spcPts val="0"/>
              </a:spcBef>
              <a:buClrTx/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/>
          </p:cNvSpPr>
          <p:nvPr>
            <p:ph type="title"/>
          </p:nvPr>
        </p:nvSpPr>
        <p:spPr>
          <a:xfrm>
            <a:off x="508000" y="3670300"/>
            <a:ext cx="11988800" cy="2413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2" name="Shape 4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/>
        </p:nvSpPr>
        <p:spPr>
          <a:xfrm>
            <a:off x="508000" y="4876800"/>
            <a:ext cx="5676374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0" name="Shape 50"/>
          <p:cNvSpPr/>
          <p:nvPr/>
        </p:nvSpPr>
        <p:spPr>
          <a:xfrm>
            <a:off x="508000" y="2768600"/>
            <a:ext cx="5676316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1" name="Shape 51"/>
          <p:cNvSpPr>
            <a:spLocks noGrp="1"/>
          </p:cNvSpPr>
          <p:nvPr>
            <p:ph type="body" sz="quarter" idx="13"/>
          </p:nvPr>
        </p:nvSpPr>
        <p:spPr>
          <a:xfrm>
            <a:off x="508000" y="2171700"/>
            <a:ext cx="5676900" cy="5080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sz="2400" i="1"/>
            </a:lvl1pPr>
          </a:lstStyle>
          <a:p>
            <a:r>
              <a:t>Lorem Ipsum Dolor</a:t>
            </a:r>
          </a:p>
        </p:txBody>
      </p:sp>
      <p:sp>
        <p:nvSpPr>
          <p:cNvPr id="52" name="Shape 52"/>
          <p:cNvSpPr>
            <a:spLocks noGrp="1"/>
          </p:cNvSpPr>
          <p:nvPr>
            <p:ph type="pic" sz="half" idx="14"/>
          </p:nvPr>
        </p:nvSpPr>
        <p:spPr>
          <a:xfrm>
            <a:off x="6818219" y="647699"/>
            <a:ext cx="5588001" cy="83312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53" name="Shape 53"/>
          <p:cNvSpPr>
            <a:spLocks noGrp="1"/>
          </p:cNvSpPr>
          <p:nvPr>
            <p:ph type="title"/>
          </p:nvPr>
        </p:nvSpPr>
        <p:spPr>
          <a:xfrm>
            <a:off x="508000" y="2806700"/>
            <a:ext cx="5676900" cy="2032000"/>
          </a:xfrm>
          <a:prstGeom prst="rect">
            <a:avLst/>
          </a:prstGeom>
        </p:spPr>
        <p:txBody>
          <a:bodyPr/>
          <a:lstStyle>
            <a:lvl1pPr algn="l">
              <a:defRPr sz="5600"/>
            </a:lvl1pPr>
          </a:lstStyle>
          <a:p>
            <a:r>
              <a:t>Title Text</a:t>
            </a:r>
          </a:p>
        </p:txBody>
      </p:sp>
      <p:sp>
        <p:nvSpPr>
          <p:cNvPr id="54" name="Shape 54"/>
          <p:cNvSpPr>
            <a:spLocks noGrp="1"/>
          </p:cNvSpPr>
          <p:nvPr>
            <p:ph type="body" sz="quarter" idx="1"/>
          </p:nvPr>
        </p:nvSpPr>
        <p:spPr>
          <a:xfrm>
            <a:off x="508000" y="5029200"/>
            <a:ext cx="5676900" cy="40132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400"/>
            </a:lvl1pPr>
            <a:lvl2pPr marL="0" indent="228600">
              <a:spcBef>
                <a:spcPts val="0"/>
              </a:spcBef>
              <a:buClrTx/>
              <a:buSzTx/>
              <a:buFontTx/>
              <a:buNone/>
              <a:defRPr sz="2400"/>
            </a:lvl2pPr>
            <a:lvl3pPr marL="0" indent="457200">
              <a:spcBef>
                <a:spcPts val="0"/>
              </a:spcBef>
              <a:buClrTx/>
              <a:buSzTx/>
              <a:buFontTx/>
              <a:buNone/>
              <a:defRPr sz="2400"/>
            </a:lvl3pPr>
            <a:lvl4pPr marL="0" indent="685800">
              <a:spcBef>
                <a:spcPts val="0"/>
              </a:spcBef>
              <a:buClrTx/>
              <a:buSzTx/>
              <a:buFontTx/>
              <a:buNone/>
              <a:defRPr sz="2400"/>
            </a:lvl4pPr>
            <a:lvl5pPr marL="0" indent="914400">
              <a:spcBef>
                <a:spcPts val="0"/>
              </a:spcBef>
              <a:buClrTx/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" name="Shape 5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3" name="Shape 6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1" name="Shape 7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2" name="Shape 7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/>
          </p:cNvSpPr>
          <p:nvPr>
            <p:ph type="pic" sz="half" idx="13"/>
          </p:nvPr>
        </p:nvSpPr>
        <p:spPr>
          <a:xfrm>
            <a:off x="6819900" y="2654300"/>
            <a:ext cx="5588000" cy="6350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0" name="Shape 8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1" name="Shape 81"/>
          <p:cNvSpPr>
            <a:spLocks noGrp="1"/>
          </p:cNvSpPr>
          <p:nvPr>
            <p:ph type="body" sz="half" idx="1"/>
          </p:nvPr>
        </p:nvSpPr>
        <p:spPr>
          <a:xfrm>
            <a:off x="508000" y="2730500"/>
            <a:ext cx="5816600" cy="6350000"/>
          </a:xfrm>
          <a:prstGeom prst="rect">
            <a:avLst/>
          </a:prstGeom>
        </p:spPr>
        <p:txBody>
          <a:bodyPr/>
          <a:lstStyle>
            <a:lvl1pPr marL="393700" indent="-393700">
              <a:spcBef>
                <a:spcPts val="1800"/>
              </a:spcBef>
              <a:buSzPct val="65000"/>
              <a:defRPr sz="3000"/>
            </a:lvl1pPr>
            <a:lvl2pPr marL="787400" indent="-393700">
              <a:spcBef>
                <a:spcPts val="1800"/>
              </a:spcBef>
              <a:buSzPct val="65000"/>
              <a:defRPr sz="3000"/>
            </a:lvl2pPr>
            <a:lvl3pPr marL="1181100" indent="-393700">
              <a:spcBef>
                <a:spcPts val="1800"/>
              </a:spcBef>
              <a:buSzPct val="65000"/>
              <a:defRPr sz="3000"/>
            </a:lvl3pPr>
            <a:lvl4pPr marL="1574800" indent="-393700">
              <a:spcBef>
                <a:spcPts val="1800"/>
              </a:spcBef>
              <a:buSzPct val="65000"/>
              <a:defRPr sz="3000"/>
            </a:lvl4pPr>
            <a:lvl5pPr marL="1968500" indent="-393700">
              <a:spcBef>
                <a:spcPts val="1800"/>
              </a:spcBef>
              <a:buSzPct val="65000"/>
              <a:defRPr sz="3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2" name="Shape 8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/>
          </p:cNvSpPr>
          <p:nvPr>
            <p:ph type="body" idx="1"/>
          </p:nvPr>
        </p:nvSpPr>
        <p:spPr>
          <a:xfrm>
            <a:off x="508000" y="1270000"/>
            <a:ext cx="11988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0" name="Shape 9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/>
          </p:cNvSpPr>
          <p:nvPr>
            <p:ph type="pic" sz="quarter" idx="13"/>
          </p:nvPr>
        </p:nvSpPr>
        <p:spPr>
          <a:xfrm>
            <a:off x="6856319" y="4772799"/>
            <a:ext cx="5499101" cy="42291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8" name="Shape 98"/>
          <p:cNvSpPr>
            <a:spLocks noGrp="1"/>
          </p:cNvSpPr>
          <p:nvPr>
            <p:ph type="pic" sz="quarter" idx="14"/>
          </p:nvPr>
        </p:nvSpPr>
        <p:spPr>
          <a:xfrm>
            <a:off x="6860562" y="609600"/>
            <a:ext cx="5499101" cy="35306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9" name="Shape 99"/>
          <p:cNvSpPr>
            <a:spLocks noGrp="1"/>
          </p:cNvSpPr>
          <p:nvPr>
            <p:ph type="pic" sz="half" idx="15"/>
          </p:nvPr>
        </p:nvSpPr>
        <p:spPr>
          <a:xfrm>
            <a:off x="557119" y="609599"/>
            <a:ext cx="5588001" cy="83947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0" name="Shape 10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/>
          </p:cNvSpPr>
          <p:nvPr>
            <p:ph type="body" sz="quarter" idx="13"/>
          </p:nvPr>
        </p:nvSpPr>
        <p:spPr>
          <a:xfrm>
            <a:off x="533400" y="5969000"/>
            <a:ext cx="11938000" cy="6096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1200"/>
              </a:spcBef>
              <a:buClrTx/>
              <a:buSzTx/>
              <a:buFontTx/>
              <a:buNone/>
              <a:defRPr sz="3000" i="1"/>
            </a:lvl1pPr>
          </a:lstStyle>
          <a:p>
            <a:r>
              <a:t>–Johnny Appleseed</a:t>
            </a:r>
          </a:p>
        </p:txBody>
      </p:sp>
      <p:sp>
        <p:nvSpPr>
          <p:cNvPr id="108" name="Shape 108"/>
          <p:cNvSpPr>
            <a:spLocks noGrp="1"/>
          </p:cNvSpPr>
          <p:nvPr>
            <p:ph type="body" sz="quarter" idx="14"/>
          </p:nvPr>
        </p:nvSpPr>
        <p:spPr>
          <a:xfrm>
            <a:off x="1270000" y="4254500"/>
            <a:ext cx="10464800" cy="7112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FontTx/>
              <a:buNone/>
            </a:lvl1pPr>
          </a:lstStyle>
          <a:p>
            <a:r>
              <a:t>“Type a quote here.” </a:t>
            </a:r>
          </a:p>
        </p:txBody>
      </p:sp>
      <p:sp>
        <p:nvSpPr>
          <p:cNvPr id="109" name="Shape 10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08000" y="2171700"/>
            <a:ext cx="1199729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" name="Shape 3"/>
          <p:cNvSpPr/>
          <p:nvPr/>
        </p:nvSpPr>
        <p:spPr>
          <a:xfrm>
            <a:off x="508000" y="635000"/>
            <a:ext cx="1199729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" name="Shape 4"/>
          <p:cNvSpPr>
            <a:spLocks noGrp="1"/>
          </p:cNvSpPr>
          <p:nvPr>
            <p:ph type="title"/>
          </p:nvPr>
        </p:nvSpPr>
        <p:spPr>
          <a:xfrm>
            <a:off x="508000" y="800100"/>
            <a:ext cx="11988800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Shape 5"/>
          <p:cNvSpPr>
            <a:spLocks noGrp="1"/>
          </p:cNvSpPr>
          <p:nvPr>
            <p:ph type="body" idx="1"/>
          </p:nvPr>
        </p:nvSpPr>
        <p:spPr>
          <a:xfrm>
            <a:off x="508000" y="2628900"/>
            <a:ext cx="11988800" cy="609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hape 6"/>
          <p:cNvSpPr>
            <a:spLocks noGrp="1"/>
          </p:cNvSpPr>
          <p:nvPr>
            <p:ph type="sldNum" sz="quarter" idx="2"/>
          </p:nvPr>
        </p:nvSpPr>
        <p:spPr>
          <a:xfrm>
            <a:off x="6324599" y="9258300"/>
            <a:ext cx="342901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>
                <a:solidFill>
                  <a:srgbClr val="4C4946"/>
                </a:solidFill>
              </a:defRPr>
            </a:lvl1pPr>
          </a:lstStyle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1pPr>
      <a:lvl2pPr marL="0" marR="0" indent="2286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2pPr>
      <a:lvl3pPr marL="0" marR="0" indent="4572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3pPr>
      <a:lvl4pPr marL="0" marR="0" indent="6858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4pPr>
      <a:lvl5pPr marL="0" marR="0" indent="9144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5pPr>
      <a:lvl6pPr marL="0" marR="0" indent="11430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6pPr>
      <a:lvl7pPr marL="0" marR="0" indent="13716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7pPr>
      <a:lvl8pPr marL="0" marR="0" indent="16002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8pPr>
      <a:lvl9pPr marL="0" marR="0" indent="18288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7000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1pPr>
      <a:lvl2pPr marL="9398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2pPr>
      <a:lvl3pPr marL="14097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3pPr>
      <a:lvl4pPr marL="18796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4pPr>
      <a:lvl5pPr marL="23495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5pPr>
      <a:lvl6pPr marL="28194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6pPr>
      <a:lvl7pPr marL="32893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7pPr>
      <a:lvl8pPr marL="37592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8pPr>
      <a:lvl9pPr marL="42291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3600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censo@enap.gov.br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Casa Civil/MP/ENAP</a:t>
            </a:r>
          </a:p>
        </p:txBody>
      </p:sp>
      <p:sp>
        <p:nvSpPr>
          <p:cNvPr id="134" name="Shape 134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>
            <a:noAutofit/>
          </a:bodyPr>
          <a:lstStyle>
            <a:lvl1pPr defTabSz="403097">
              <a:spcBef>
                <a:spcPts val="1100"/>
              </a:spcBef>
              <a:defRPr sz="4830"/>
            </a:lvl1pPr>
          </a:lstStyle>
          <a:p>
            <a:r>
              <a:rPr sz="4600" dirty="0" err="1"/>
              <a:t>Pesquisa</a:t>
            </a:r>
            <a:r>
              <a:rPr sz="4600" dirty="0"/>
              <a:t> </a:t>
            </a:r>
            <a:r>
              <a:rPr sz="4600" dirty="0" err="1"/>
              <a:t>sobre</a:t>
            </a:r>
            <a:r>
              <a:rPr sz="4600" dirty="0"/>
              <a:t> </a:t>
            </a:r>
            <a:r>
              <a:rPr sz="4600" dirty="0" err="1"/>
              <a:t>Serviços</a:t>
            </a:r>
            <a:r>
              <a:rPr sz="4600" dirty="0"/>
              <a:t> </a:t>
            </a:r>
            <a:r>
              <a:rPr sz="4600" dirty="0" err="1"/>
              <a:t>Públicos</a:t>
            </a:r>
            <a:r>
              <a:rPr sz="4600" dirty="0"/>
              <a:t> de </a:t>
            </a:r>
            <a:r>
              <a:rPr sz="4600" dirty="0" err="1"/>
              <a:t>Atendimento</a:t>
            </a:r>
            <a:r>
              <a:rPr sz="4600" dirty="0"/>
              <a:t> </a:t>
            </a:r>
            <a:r>
              <a:rPr sz="4600" dirty="0" err="1"/>
              <a:t>da</a:t>
            </a:r>
            <a:r>
              <a:rPr sz="4600" dirty="0"/>
              <a:t> </a:t>
            </a:r>
            <a:r>
              <a:rPr sz="4600" dirty="0" err="1"/>
              <a:t>Administração</a:t>
            </a:r>
            <a:r>
              <a:rPr sz="4600" dirty="0"/>
              <a:t> </a:t>
            </a:r>
            <a:r>
              <a:rPr sz="4600" dirty="0" err="1"/>
              <a:t>Pública</a:t>
            </a:r>
            <a:r>
              <a:rPr sz="4600" dirty="0"/>
              <a:t> Federal</a:t>
            </a:r>
          </a:p>
        </p:txBody>
      </p:sp>
      <p:sp>
        <p:nvSpPr>
          <p:cNvPr id="135" name="Shape 135"/>
          <p:cNvSpPr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Reunião de Orientação </a:t>
            </a:r>
          </a:p>
          <a:p>
            <a:r>
              <a:t>16 de março de 2017.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38" name="Espaço Reservado para Imagem 137"/>
          <p:cNvPicPr>
            <a:picLocks noGrp="1"/>
          </p:cNvPicPr>
          <p:nvPr>
            <p:ph type="pic" idx="14"/>
          </p:nvPr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469900" y="544561"/>
            <a:ext cx="12065000" cy="5537201"/>
          </a:xfrm>
          <a:prstGeom prst="rect">
            <a:avLst/>
          </a:prstGeom>
        </p:spPr>
      </p:pic>
      <p:sp>
        <p:nvSpPr>
          <p:cNvPr id="139" name="Shape 13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490727">
              <a:spcBef>
                <a:spcPts val="1300"/>
              </a:spcBef>
              <a:defRPr sz="5880"/>
            </a:lvl1pPr>
          </a:lstStyle>
          <a:p>
            <a:r>
              <a:t>O que são Serviços Público de Atendimento?</a:t>
            </a:r>
          </a:p>
        </p:txBody>
      </p:sp>
      <p:sp>
        <p:nvSpPr>
          <p:cNvPr id="140" name="Shape 14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Conceito do Decreto Nº 8.936 e o utilizado na pesquisa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advClick="1" p14:dur="2500">
        <p14:doors dir="ver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Serviços </a:t>
            </a:r>
            <a:r>
              <a:rPr>
                <a:solidFill>
                  <a:srgbClr val="D93E32"/>
                </a:solidFill>
              </a:rPr>
              <a:t>públicos</a:t>
            </a:r>
          </a:p>
        </p:txBody>
      </p:sp>
      <p:sp>
        <p:nvSpPr>
          <p:cNvPr id="143" name="Shape 14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Multiplicidade de conceitos.</a:t>
            </a:r>
          </a:p>
          <a:p>
            <a:r>
              <a:t>Decreto Nº 8.936, de 19 de dezembro de 2016:</a:t>
            </a:r>
          </a:p>
          <a:p>
            <a:pPr marL="0" indent="0">
              <a:buSzTx/>
              <a:buNone/>
            </a:pPr>
            <a:r>
              <a:t>“A </a:t>
            </a:r>
            <a:r>
              <a:rPr>
                <a:solidFill>
                  <a:srgbClr val="D93E32"/>
                </a:solidFill>
              </a:rPr>
              <a:t>ação</a:t>
            </a:r>
            <a:r>
              <a:t> dos órgãos e das entidades da administração pública federal para atender, direta ou indiretamente, às demandas da sociedade relativas ao exercício de direito ou a cumprimento de dever”.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fast" advClick="1" p14:dur="750">
        <p:pull dir="l"/>
      </p:transition>
    </mc:Choice>
    <mc:Fallback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sz="5500" dirty="0" err="1"/>
              <a:t>Serviços</a:t>
            </a:r>
            <a:r>
              <a:rPr sz="5500" dirty="0"/>
              <a:t> </a:t>
            </a:r>
            <a:r>
              <a:rPr sz="5500" dirty="0" err="1"/>
              <a:t>Públicos</a:t>
            </a:r>
            <a:r>
              <a:rPr sz="5500" dirty="0"/>
              <a:t> de </a:t>
            </a:r>
            <a:r>
              <a:rPr sz="5500" dirty="0" err="1"/>
              <a:t>Atendimento</a:t>
            </a:r>
            <a:endParaRPr sz="5500" dirty="0"/>
          </a:p>
        </p:txBody>
      </p:sp>
      <p:sp>
        <p:nvSpPr>
          <p:cNvPr id="146" name="Shape 14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42900" indent="-342900" defTabSz="457200">
              <a:spcBef>
                <a:spcPts val="0"/>
              </a:spcBef>
              <a:buClrTx/>
              <a:buSzTx/>
              <a:buFontTx/>
              <a:buNone/>
              <a:defRPr sz="4400" i="1">
                <a:solidFill>
                  <a:srgbClr val="FF26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 err="1">
                <a:solidFill>
                  <a:srgbClr val="000000"/>
                </a:solidFill>
              </a:rPr>
              <a:t>Processos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/>
              <a:t>normatizados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que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realizam</a:t>
            </a:r>
            <a:r>
              <a:rPr dirty="0">
                <a:solidFill>
                  <a:srgbClr val="000000"/>
                </a:solidFill>
              </a:rPr>
              <a:t> a </a:t>
            </a:r>
            <a:r>
              <a:rPr dirty="0" err="1"/>
              <a:t>entrega</a:t>
            </a:r>
            <a:r>
              <a:rPr dirty="0">
                <a:solidFill>
                  <a:srgbClr val="000000"/>
                </a:solidFill>
              </a:rPr>
              <a:t> de um </a:t>
            </a:r>
            <a:r>
              <a:rPr dirty="0" err="1"/>
              <a:t>produto</a:t>
            </a:r>
            <a:r>
              <a:rPr dirty="0"/>
              <a:t> </a:t>
            </a:r>
            <a:r>
              <a:rPr dirty="0" err="1"/>
              <a:t>ou</a:t>
            </a:r>
            <a:r>
              <a:rPr dirty="0"/>
              <a:t> </a:t>
            </a:r>
            <a:r>
              <a:rPr dirty="0" err="1"/>
              <a:t>benefício</a:t>
            </a:r>
            <a:r>
              <a:rPr dirty="0">
                <a:solidFill>
                  <a:srgbClr val="000000"/>
                </a:solidFill>
              </a:rPr>
              <a:t> a um(a) </a:t>
            </a:r>
            <a:r>
              <a:rPr dirty="0" err="1">
                <a:solidFill>
                  <a:srgbClr val="000000"/>
                </a:solidFill>
              </a:rPr>
              <a:t>usuário</a:t>
            </a:r>
            <a:r>
              <a:rPr dirty="0">
                <a:solidFill>
                  <a:srgbClr val="000000"/>
                </a:solidFill>
              </a:rPr>
              <a:t>(a) final, </a:t>
            </a:r>
            <a:r>
              <a:rPr dirty="0" err="1"/>
              <a:t>diretamente</a:t>
            </a:r>
            <a:r>
              <a:rPr dirty="0"/>
              <a:t> </a:t>
            </a:r>
            <a:r>
              <a:rPr dirty="0" err="1"/>
              <a:t>ou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meio</a:t>
            </a:r>
            <a:r>
              <a:rPr dirty="0"/>
              <a:t> de </a:t>
            </a:r>
            <a:r>
              <a:rPr dirty="0" err="1"/>
              <a:t>intermediários</a:t>
            </a:r>
            <a:r>
              <a:rPr dirty="0"/>
              <a:t>(as)</a:t>
            </a:r>
            <a:r>
              <a:rPr dirty="0">
                <a:solidFill>
                  <a:srgbClr val="000000"/>
                </a:solidFill>
              </a:rPr>
              <a:t>, a </a:t>
            </a:r>
            <a:r>
              <a:rPr dirty="0" err="1">
                <a:solidFill>
                  <a:srgbClr val="000000"/>
                </a:solidFill>
              </a:rPr>
              <a:t>partir</a:t>
            </a:r>
            <a:r>
              <a:rPr dirty="0">
                <a:solidFill>
                  <a:srgbClr val="000000"/>
                </a:solidFill>
              </a:rPr>
              <a:t> de </a:t>
            </a:r>
            <a:r>
              <a:rPr dirty="0" err="1">
                <a:solidFill>
                  <a:srgbClr val="000000"/>
                </a:solidFill>
              </a:rPr>
              <a:t>uma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ou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mais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/>
              <a:t>interações</a:t>
            </a:r>
            <a:r>
              <a:rPr dirty="0">
                <a:solidFill>
                  <a:srgbClr val="000000"/>
                </a:solidFill>
              </a:rPr>
              <a:t> entre </a:t>
            </a:r>
            <a:r>
              <a:rPr dirty="0" err="1"/>
              <a:t>Poder</a:t>
            </a:r>
            <a:r>
              <a:rPr dirty="0"/>
              <a:t> </a:t>
            </a:r>
            <a:r>
              <a:rPr dirty="0" err="1"/>
              <a:t>Público</a:t>
            </a:r>
            <a:r>
              <a:rPr dirty="0"/>
              <a:t> e </a:t>
            </a:r>
            <a:r>
              <a:rPr dirty="0" err="1"/>
              <a:t>usuários</a:t>
            </a:r>
            <a:r>
              <a:rPr dirty="0"/>
              <a:t>(as</a:t>
            </a:r>
            <a:r>
              <a:rPr dirty="0" smtClean="0"/>
              <a:t>)</a:t>
            </a:r>
            <a:r>
              <a:rPr dirty="0" smtClean="0">
                <a:solidFill>
                  <a:srgbClr val="000000"/>
                </a:solidFill>
              </a:rPr>
              <a:t>.</a:t>
            </a:r>
            <a:endParaRPr lang="pt-BR" dirty="0" smtClean="0">
              <a:solidFill>
                <a:srgbClr val="000000"/>
              </a:solidFill>
            </a:endParaRPr>
          </a:p>
          <a:p>
            <a:pPr marL="342900" indent="-342900" defTabSz="457200">
              <a:spcBef>
                <a:spcPts val="0"/>
              </a:spcBef>
              <a:buClrTx/>
              <a:buSzTx/>
              <a:buFontTx/>
              <a:buNone/>
              <a:defRPr sz="4400" i="1">
                <a:solidFill>
                  <a:srgbClr val="FF26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lang="pt-BR" dirty="0" smtClean="0">
              <a:solidFill>
                <a:srgbClr val="000000"/>
              </a:solidFill>
            </a:endParaRPr>
          </a:p>
          <a:p>
            <a:pPr marL="342900" indent="-342900" defTabSz="457200">
              <a:spcBef>
                <a:spcPts val="0"/>
              </a:spcBef>
              <a:buClrTx/>
              <a:buSzTx/>
              <a:buFontTx/>
              <a:buNone/>
              <a:defRPr sz="4400" i="1">
                <a:solidFill>
                  <a:srgbClr val="FF26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pt-BR" dirty="0" smtClean="0">
                <a:solidFill>
                  <a:srgbClr val="000000"/>
                </a:solidFill>
              </a:rPr>
              <a:t>Esse estágio da pesquisa abrange somente a administração pública direta do governo federal.</a:t>
            </a:r>
            <a:endParaRPr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advClick="1" p14:dur="2000">
        <p14:doors dir="ver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Requisitos</a:t>
            </a:r>
          </a:p>
        </p:txBody>
      </p:sp>
      <p:sp>
        <p:nvSpPr>
          <p:cNvPr id="149" name="Shape 149"/>
          <p:cNvSpPr/>
          <p:nvPr/>
        </p:nvSpPr>
        <p:spPr>
          <a:xfrm>
            <a:off x="6603826" y="4015457"/>
            <a:ext cx="2476848" cy="1605658"/>
          </a:xfrm>
          <a:prstGeom prst="ellipse">
            <a:avLst/>
          </a:prstGeom>
          <a:gradFill>
            <a:gsLst>
              <a:gs pos="0">
                <a:schemeClr val="accent3">
                  <a:hueOff val="708446"/>
                  <a:satOff val="-4821"/>
                  <a:lumOff val="-14251"/>
                </a:schemeClr>
              </a:gs>
              <a:gs pos="100000">
                <a:schemeClr val="accent3">
                  <a:hueOff val="-72299"/>
                  <a:satOff val="19597"/>
                  <a:lumOff val="11238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500"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</a:defRPr>
            </a:lvl1pPr>
          </a:lstStyle>
          <a:p>
            <a:r>
              <a:t>Competência</a:t>
            </a:r>
          </a:p>
        </p:txBody>
      </p:sp>
      <p:sp>
        <p:nvSpPr>
          <p:cNvPr id="150" name="Shape 150"/>
          <p:cNvSpPr/>
          <p:nvPr/>
        </p:nvSpPr>
        <p:spPr>
          <a:xfrm>
            <a:off x="3924126" y="4018185"/>
            <a:ext cx="2476848" cy="1605658"/>
          </a:xfrm>
          <a:prstGeom prst="ellipse">
            <a:avLst/>
          </a:prstGeom>
          <a:gradFill>
            <a:gsLst>
              <a:gs pos="0">
                <a:schemeClr val="accent3">
                  <a:hueOff val="708446"/>
                  <a:satOff val="-4821"/>
                  <a:lumOff val="-14251"/>
                </a:schemeClr>
              </a:gs>
              <a:gs pos="100000">
                <a:schemeClr val="accent3">
                  <a:hueOff val="-72299"/>
                  <a:satOff val="19597"/>
                  <a:lumOff val="11238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600"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</a:defRPr>
            </a:lvl1pPr>
          </a:lstStyle>
          <a:p>
            <a:r>
              <a:t>Impacto</a:t>
            </a:r>
          </a:p>
        </p:txBody>
      </p:sp>
      <p:sp>
        <p:nvSpPr>
          <p:cNvPr id="151" name="Shape 151"/>
          <p:cNvSpPr/>
          <p:nvPr/>
        </p:nvSpPr>
        <p:spPr>
          <a:xfrm>
            <a:off x="2298526" y="5770785"/>
            <a:ext cx="2476848" cy="1605658"/>
          </a:xfrm>
          <a:prstGeom prst="ellipse">
            <a:avLst/>
          </a:prstGeom>
          <a:gradFill>
            <a:gsLst>
              <a:gs pos="0">
                <a:schemeClr val="accent3">
                  <a:hueOff val="708446"/>
                  <a:satOff val="-4821"/>
                  <a:lumOff val="-14251"/>
                </a:schemeClr>
              </a:gs>
              <a:gs pos="100000">
                <a:schemeClr val="accent3">
                  <a:hueOff val="-72299"/>
                  <a:satOff val="19597"/>
                  <a:lumOff val="11238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500"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</a:defRPr>
            </a:lvl1pPr>
          </a:lstStyle>
          <a:p>
            <a:r>
              <a:t>Suficiência</a:t>
            </a:r>
          </a:p>
        </p:txBody>
      </p:sp>
      <p:sp>
        <p:nvSpPr>
          <p:cNvPr id="152" name="Shape 152"/>
          <p:cNvSpPr/>
          <p:nvPr/>
        </p:nvSpPr>
        <p:spPr>
          <a:xfrm>
            <a:off x="4978226" y="5729957"/>
            <a:ext cx="2476848" cy="1605658"/>
          </a:xfrm>
          <a:prstGeom prst="ellipse">
            <a:avLst/>
          </a:prstGeom>
          <a:gradFill>
            <a:gsLst>
              <a:gs pos="0">
                <a:schemeClr val="accent3">
                  <a:hueOff val="708446"/>
                  <a:satOff val="-4821"/>
                  <a:lumOff val="-14251"/>
                </a:schemeClr>
              </a:gs>
              <a:gs pos="100000">
                <a:schemeClr val="accent3">
                  <a:hueOff val="-72299"/>
                  <a:satOff val="19597"/>
                  <a:lumOff val="11238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</a:defRPr>
            </a:lvl1pPr>
          </a:lstStyle>
          <a:p>
            <a:r>
              <a:t>Finalidade</a:t>
            </a:r>
          </a:p>
        </p:txBody>
      </p:sp>
      <p:sp>
        <p:nvSpPr>
          <p:cNvPr id="153" name="Shape 153"/>
          <p:cNvSpPr/>
          <p:nvPr/>
        </p:nvSpPr>
        <p:spPr>
          <a:xfrm>
            <a:off x="1244426" y="3977357"/>
            <a:ext cx="2476848" cy="1605658"/>
          </a:xfrm>
          <a:prstGeom prst="ellipse">
            <a:avLst/>
          </a:prstGeom>
          <a:gradFill>
            <a:gsLst>
              <a:gs pos="0">
                <a:schemeClr val="accent3">
                  <a:hueOff val="708446"/>
                  <a:satOff val="-4821"/>
                  <a:lumOff val="-14251"/>
                </a:schemeClr>
              </a:gs>
              <a:gs pos="100000">
                <a:schemeClr val="accent3">
                  <a:hueOff val="-72299"/>
                  <a:satOff val="19597"/>
                  <a:lumOff val="11238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300"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</a:defRPr>
            </a:lvl1pPr>
          </a:lstStyle>
          <a:p>
            <a:r>
              <a:t>Individualização</a:t>
            </a:r>
          </a:p>
        </p:txBody>
      </p:sp>
      <p:sp>
        <p:nvSpPr>
          <p:cNvPr id="154" name="Shape 154"/>
          <p:cNvSpPr/>
          <p:nvPr/>
        </p:nvSpPr>
        <p:spPr>
          <a:xfrm>
            <a:off x="7657926" y="5770785"/>
            <a:ext cx="2476848" cy="1605658"/>
          </a:xfrm>
          <a:prstGeom prst="ellipse">
            <a:avLst/>
          </a:prstGeom>
          <a:gradFill>
            <a:gsLst>
              <a:gs pos="0">
                <a:schemeClr val="accent3">
                  <a:hueOff val="708446"/>
                  <a:satOff val="-4821"/>
                  <a:lumOff val="-14251"/>
                </a:schemeClr>
              </a:gs>
              <a:gs pos="100000">
                <a:schemeClr val="accent3">
                  <a:hueOff val="-72299"/>
                  <a:satOff val="19597"/>
                  <a:lumOff val="11238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300"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</a:defRPr>
            </a:lvl1pPr>
          </a:lstStyle>
          <a:p>
            <a:r>
              <a:t>Padronização</a:t>
            </a:r>
          </a:p>
        </p:txBody>
      </p:sp>
      <p:sp>
        <p:nvSpPr>
          <p:cNvPr id="155" name="Shape 155"/>
          <p:cNvSpPr/>
          <p:nvPr/>
        </p:nvSpPr>
        <p:spPr>
          <a:xfrm>
            <a:off x="9283526" y="4018185"/>
            <a:ext cx="2476848" cy="1605658"/>
          </a:xfrm>
          <a:prstGeom prst="ellipse">
            <a:avLst/>
          </a:prstGeom>
          <a:gradFill>
            <a:gsLst>
              <a:gs pos="0">
                <a:schemeClr val="accent3">
                  <a:hueOff val="708446"/>
                  <a:satOff val="-4821"/>
                  <a:lumOff val="-14251"/>
                </a:schemeClr>
              </a:gs>
              <a:gs pos="100000">
                <a:schemeClr val="accent3">
                  <a:hueOff val="-72299"/>
                  <a:satOff val="19597"/>
                  <a:lumOff val="11238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600"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</a:defRPr>
            </a:lvl1pPr>
          </a:lstStyle>
          <a:p>
            <a:r>
              <a:t>Interação</a:t>
            </a:r>
          </a:p>
        </p:txBody>
      </p:sp>
      <p:sp>
        <p:nvSpPr>
          <p:cNvPr id="156" name="Shape 156"/>
          <p:cNvSpPr/>
          <p:nvPr/>
        </p:nvSpPr>
        <p:spPr>
          <a:xfrm>
            <a:off x="2377897" y="8223250"/>
            <a:ext cx="8249006" cy="95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1600"/>
              </a:spcBef>
              <a:defRPr sz="5600">
                <a:solidFill>
                  <a:srgbClr val="D93E2B"/>
                </a:solidFill>
                <a:latin typeface="+mn-lt"/>
                <a:ea typeface="+mn-ea"/>
                <a:cs typeface="+mn-cs"/>
                <a:sym typeface="Bodoni SvtyTwo ITC TT-Book"/>
              </a:defRPr>
            </a:lvl1pPr>
          </a:lstStyle>
          <a:p>
            <a:r>
              <a:rPr dirty="0" err="1"/>
              <a:t>Detalhes</a:t>
            </a:r>
            <a:r>
              <a:rPr dirty="0"/>
              <a:t> no material de </a:t>
            </a:r>
            <a:r>
              <a:rPr dirty="0" err="1"/>
              <a:t>apoio</a:t>
            </a:r>
            <a:r>
              <a:rPr dirty="0"/>
              <a:t>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advClick="1" p14:dur="1500">
        <p14:doors dir="ver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309625">
              <a:spcBef>
                <a:spcPts val="800"/>
              </a:spcBef>
              <a:defRPr sz="4505"/>
            </a:lvl1pPr>
          </a:lstStyle>
          <a:p>
            <a:r>
              <a:t>Estrutura básica aos Serviços Públicos de Atendimento</a:t>
            </a:r>
          </a:p>
        </p:txBody>
      </p:sp>
      <p:pic>
        <p:nvPicPr>
          <p:cNvPr id="159" name="pasted-image.pdf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920750" y="3314700"/>
            <a:ext cx="11163300" cy="4724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advClick="1" p14:dur="1500">
        <p14:doors dir="ver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502412">
              <a:spcBef>
                <a:spcPts val="1300"/>
              </a:spcBef>
              <a:defRPr sz="6020"/>
            </a:lvl1pPr>
          </a:lstStyle>
          <a:p>
            <a:r>
              <a:t>Processos de Trabalho dos Respondentes</a:t>
            </a:r>
          </a:p>
        </p:txBody>
      </p:sp>
      <p:pic>
        <p:nvPicPr>
          <p:cNvPr id="162" name="pasted-image.pdf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827553" y="2867025"/>
            <a:ext cx="11349694" cy="56197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fast" advClick="1" p14:dur="750">
        <p14:doors dir="vert"/>
      </p:transition>
    </mc:Choice>
    <mc:Fallback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t>Qual a estrutura do questionário?</a:t>
            </a:r>
          </a:p>
        </p:txBody>
      </p:sp>
      <p:sp>
        <p:nvSpPr>
          <p:cNvPr id="165" name="Shape 16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Parte I – Características básicas do serviço público de atendimento.</a:t>
            </a:r>
          </a:p>
          <a:p>
            <a:r>
              <a:t>Parte II – Prestação do serviço e dos recursos disponíveis.</a:t>
            </a:r>
          </a:p>
          <a:p>
            <a:r>
              <a:t>Parte III – Identificação, dados e nível de digitalização dos serviços.</a:t>
            </a:r>
          </a:p>
          <a:p>
            <a:r>
              <a:t>Parte IV – Detalhamento da interação com os usuários.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advClick="1" p14:dur="1500">
        <p14:doors dir="ver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pasted-image.pdf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962150" y="1695450"/>
            <a:ext cx="9156700" cy="5905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advClick="1" p14:dur="1500">
        <p14:doors dir="ver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Dúvidas</a:t>
            </a:r>
          </a:p>
        </p:txBody>
      </p:sp>
      <p:sp>
        <p:nvSpPr>
          <p:cNvPr id="170" name="Shape 17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  <a:defRPr sz="6000" u="sng">
                <a:hlinkClick r:id="rId2"/>
              </a:defRPr>
            </a:lvl1pPr>
          </a:lstStyle>
          <a:p>
            <a:pPr>
              <a:defRPr u="none"/>
            </a:pPr>
            <a:r>
              <a:rPr u="sng">
                <a:hlinkClick r:id="rId2"/>
              </a:rPr>
              <a:t>censo@enap.gov.br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advClick="1" p14:dur="1500">
        <p14:doors dir="vert"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New_Template4">
  <a:themeElements>
    <a:clrScheme name="New_Template4">
      <a:dk1>
        <a:srgbClr val="414141"/>
      </a:dk1>
      <a:lt1>
        <a:srgbClr val="004141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33948" dir="2700000" rotWithShape="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New_Template4">
  <a:themeElements>
    <a:clrScheme name="New_Template4">
      <a:dk1>
        <a:srgbClr val="000000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33948" dir="2700000" rotWithShape="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185</Words>
  <Application>Microsoft Office PowerPoint</Application>
  <PresentationFormat>Personalizar</PresentationFormat>
  <Paragraphs>32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1" baseType="lpstr">
      <vt:lpstr>New_Template4</vt:lpstr>
      <vt:lpstr>Pesquisa sobre Serviços Públicos de Atendimento da Administração Pública Federal</vt:lpstr>
      <vt:lpstr>O que são Serviços Público de Atendimento?</vt:lpstr>
      <vt:lpstr>Serviços públicos</vt:lpstr>
      <vt:lpstr>Serviços Públicos de Atendimento</vt:lpstr>
      <vt:lpstr>Requisitos</vt:lpstr>
      <vt:lpstr>Estrutura básica aos Serviços Públicos de Atendimento</vt:lpstr>
      <vt:lpstr>Processos de Trabalho dos Respondentes</vt:lpstr>
      <vt:lpstr>Qual a estrutura do questionário?</vt:lpstr>
      <vt:lpstr>Slide 9</vt:lpstr>
      <vt:lpstr>Dúvidas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Pesquisa sobre Serviços Públicos de Atendimento da Administração Pública Federal</dc:title>
  <cp:lastModifiedBy>rogerio.farias</cp:lastModifiedBy>
  <cp:revision>5</cp:revision>
  <dcterms:modified xsi:type="dcterms:W3CDTF">2017-03-15T18:31:23Z</dcterms:modified>
</cp:coreProperties>
</file>