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1" r:id="rId2"/>
    <p:sldId id="312" r:id="rId3"/>
    <p:sldId id="315" r:id="rId4"/>
    <p:sldId id="316" r:id="rId5"/>
    <p:sldId id="291" r:id="rId6"/>
  </p:sldIdLst>
  <p:sldSz cx="9144000" cy="5715000" type="screen16x1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4C"/>
    <a:srgbClr val="008000"/>
    <a:srgbClr val="316B1E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5" autoAdjust="0"/>
  </p:normalViewPr>
  <p:slideViewPr>
    <p:cSldViewPr snapToGrid="0">
      <p:cViewPr varScale="1">
        <p:scale>
          <a:sx n="132" d="100"/>
          <a:sy n="13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7AE7C-7D97-4566-93C5-4E15F3059F97}" type="datetimeFigureOut">
              <a:rPr lang="pt-BR" smtClean="0"/>
              <a:t>21/07/2025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9CAC-697B-4A5E-A9E8-DDDC6A300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68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328D2385-17EA-4F7B-832C-955D22396E06}" type="datetimeFigureOut">
              <a:rPr lang="pt-BR" smtClean="0"/>
              <a:t>21/07/2025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82" y="4777636"/>
            <a:ext cx="5438711" cy="3909377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923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8D60CD7C-1CC5-4EA3-AB4F-D868983268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85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73546FD9-F5A0-5E48-12B2-4A9D6A7CB4D8}"/>
              </a:ext>
            </a:extLst>
          </p:cNvPr>
          <p:cNvSpPr/>
          <p:nvPr userDrawn="1"/>
        </p:nvSpPr>
        <p:spPr>
          <a:xfrm>
            <a:off x="191728" y="1591200"/>
            <a:ext cx="8782665" cy="1922399"/>
          </a:xfrm>
          <a:prstGeom prst="roundRect">
            <a:avLst>
              <a:gd name="adj" fmla="val 5240"/>
            </a:avLst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ffectLst>
            <a:outerShdw dist="50800" dir="3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stomShape 4"/>
          <p:cNvSpPr/>
          <p:nvPr userDrawn="1"/>
        </p:nvSpPr>
        <p:spPr>
          <a:xfrm>
            <a:off x="4723417" y="1846853"/>
            <a:ext cx="3968347" cy="122894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000" b="1" strike="noStrike" spc="-1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Hospital de Clínicas</a:t>
            </a:r>
          </a:p>
          <a:p>
            <a:pPr>
              <a:lnSpc>
                <a:spcPct val="100000"/>
              </a:lnSpc>
            </a:pPr>
            <a:endParaRPr lang="pt-BR" sz="1200" b="1" strike="noStrike" spc="-1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Universidade Federal de Uberlândia</a:t>
            </a:r>
          </a:p>
          <a:p>
            <a:pPr>
              <a:lnSpc>
                <a:spcPct val="100000"/>
              </a:lnSpc>
            </a:pPr>
            <a:r>
              <a:rPr lang="pt-BR" sz="1400" b="1" strike="noStrike" spc="-1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Empresa Brasileira de Serviços Hospitalares</a:t>
            </a:r>
          </a:p>
        </p:txBody>
      </p:sp>
      <p:cxnSp>
        <p:nvCxnSpPr>
          <p:cNvPr id="4" name="Conector reto 3"/>
          <p:cNvCxnSpPr/>
          <p:nvPr userDrawn="1"/>
        </p:nvCxnSpPr>
        <p:spPr>
          <a:xfrm flipH="1">
            <a:off x="4572000" y="1666818"/>
            <a:ext cx="7232" cy="1589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13F5C80-EF7D-DFB0-890A-33FAC434CBDF}"/>
              </a:ext>
            </a:extLst>
          </p:cNvPr>
          <p:cNvGrpSpPr/>
          <p:nvPr userDrawn="1"/>
        </p:nvGrpSpPr>
        <p:grpSpPr>
          <a:xfrm>
            <a:off x="3207988" y="5313105"/>
            <a:ext cx="2728023" cy="615747"/>
            <a:chOff x="3207989" y="5254111"/>
            <a:chExt cx="2728023" cy="615747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1522387F-447A-A0EE-FFBD-BAF103183285}"/>
                </a:ext>
              </a:extLst>
            </p:cNvPr>
            <p:cNvSpPr/>
            <p:nvPr userDrawn="1"/>
          </p:nvSpPr>
          <p:spPr>
            <a:xfrm>
              <a:off x="3207989" y="5254111"/>
              <a:ext cx="2728023" cy="6157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CEF8771-1A74-21ED-7FC6-8BD6C63B5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912" y="5346290"/>
              <a:ext cx="2300176" cy="280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PADR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63" b="1504"/>
          <a:stretch/>
        </p:blipFill>
        <p:spPr>
          <a:xfrm>
            <a:off x="6154311" y="128243"/>
            <a:ext cx="2444940" cy="325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5909FE6D-C8CD-25AB-67A8-7EF6FB60806C}"/>
              </a:ext>
            </a:extLst>
          </p:cNvPr>
          <p:cNvGrpSpPr/>
          <p:nvPr userDrawn="1"/>
        </p:nvGrpSpPr>
        <p:grpSpPr>
          <a:xfrm>
            <a:off x="6132832" y="2010659"/>
            <a:ext cx="2289600" cy="1144800"/>
            <a:chOff x="6199200" y="2541601"/>
            <a:chExt cx="2289600" cy="1144800"/>
          </a:xfrm>
        </p:grpSpPr>
        <p:sp>
          <p:nvSpPr>
            <p:cNvPr id="5" name="Retângulo Arredondado 4"/>
            <p:cNvSpPr/>
            <p:nvPr userDrawn="1"/>
          </p:nvSpPr>
          <p:spPr>
            <a:xfrm>
              <a:off x="6199200" y="2541601"/>
              <a:ext cx="2289600" cy="1144800"/>
            </a:xfrm>
            <a:prstGeom prst="roundRect">
              <a:avLst>
                <a:gd name="adj" fmla="val 5240"/>
              </a:avLst>
            </a:prstGeom>
            <a:solidFill>
              <a:schemeClr val="tx2">
                <a:lumMod val="20000"/>
                <a:lumOff val="80000"/>
                <a:alpha val="77000"/>
              </a:schemeClr>
            </a:solidFill>
            <a:ln>
              <a:noFill/>
            </a:ln>
            <a:effectLst>
              <a:outerShdw dist="50800" dir="36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Agrupar 5"/>
            <p:cNvGrpSpPr/>
            <p:nvPr userDrawn="1"/>
          </p:nvGrpSpPr>
          <p:grpSpPr>
            <a:xfrm>
              <a:off x="6288011" y="2667135"/>
              <a:ext cx="2062821" cy="893731"/>
              <a:chOff x="5665315" y="1279388"/>
              <a:chExt cx="2914245" cy="1311685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5BFF9EE7-3852-45EF-B94B-79FFF83664A9}"/>
                  </a:ext>
                </a:extLst>
              </p:cNvPr>
              <p:cNvSpPr/>
              <p:nvPr/>
            </p:nvSpPr>
            <p:spPr>
              <a:xfrm>
                <a:off x="5898670" y="2229708"/>
                <a:ext cx="2493821" cy="36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dirty="0">
                    <a:solidFill>
                      <a:schemeClr val="accent5">
                        <a:lumMod val="50000"/>
                      </a:schemeClr>
                    </a:solidFill>
                    <a:latin typeface="Helvetica 65 Medium" panose="02000503050000090004" pitchFamily="2" charset="0"/>
                    <a:cs typeface="Arial" panose="020B0604020202020204" pitchFamily="34" charset="0"/>
                  </a:rPr>
                  <a:t>@</a:t>
                </a:r>
                <a:r>
                  <a:rPr lang="pt-BR" sz="1000" b="1" dirty="0" err="1">
                    <a:solidFill>
                      <a:schemeClr val="accent5">
                        <a:lumMod val="50000"/>
                      </a:schemeClr>
                    </a:solidFill>
                    <a:latin typeface="Helvetica 65 Medium" panose="02000503050000090004" pitchFamily="2" charset="0"/>
                    <a:cs typeface="Arial" panose="020B0604020202020204" pitchFamily="34" charset="0"/>
                  </a:rPr>
                  <a:t>hospitaldeclinicasdaufu</a:t>
                </a:r>
                <a:endParaRPr lang="pt-BR" sz="1000" b="1" dirty="0">
                  <a:solidFill>
                    <a:schemeClr val="accent5">
                      <a:lumMod val="50000"/>
                    </a:schemeClr>
                  </a:solidFill>
                  <a:latin typeface="Helvetica 65 Medium" panose="02000503050000090004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46778EE5-68B0-4A95-AD83-E2CAD02A9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109"/>
              <a:stretch/>
            </p:blipFill>
            <p:spPr>
              <a:xfrm>
                <a:off x="8144771" y="1333767"/>
                <a:ext cx="434789" cy="396505"/>
              </a:xfrm>
              <a:prstGeom prst="rect">
                <a:avLst/>
              </a:prstGeom>
            </p:spPr>
          </p:pic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8838536B-8313-4F8A-8ED4-4C7E8CA4C053}"/>
                  </a:ext>
                </a:extLst>
              </p:cNvPr>
              <p:cNvSpPr/>
              <p:nvPr/>
            </p:nvSpPr>
            <p:spPr>
              <a:xfrm>
                <a:off x="5665315" y="1279388"/>
                <a:ext cx="2530055" cy="361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dirty="0">
                    <a:solidFill>
                      <a:schemeClr val="accent5">
                        <a:lumMod val="50000"/>
                      </a:schemeClr>
                    </a:solidFill>
                    <a:latin typeface="Helvetica 65 Medium" panose="02000503050000090004" pitchFamily="2" charset="0"/>
                    <a:cs typeface="Arial" panose="020B0604020202020204" pitchFamily="34" charset="0"/>
                  </a:rPr>
                  <a:t>www.hc-ufu.ebserh.gov.br</a:t>
                </a:r>
              </a:p>
            </p:txBody>
          </p:sp>
          <p:grpSp>
            <p:nvGrpSpPr>
              <p:cNvPr id="10" name="Agrupar 9"/>
              <p:cNvGrpSpPr/>
              <p:nvPr/>
            </p:nvGrpSpPr>
            <p:grpSpPr>
              <a:xfrm>
                <a:off x="6492570" y="1754547"/>
                <a:ext cx="1432032" cy="364555"/>
                <a:chOff x="6523835" y="2027569"/>
                <a:chExt cx="1432032" cy="364555"/>
              </a:xfrm>
            </p:grpSpPr>
            <p:pic>
              <p:nvPicPr>
                <p:cNvPr id="11" name="Imagem 10">
                  <a:extLst>
                    <a:ext uri="{FF2B5EF4-FFF2-40B4-BE49-F238E27FC236}">
                      <a16:creationId xmlns:a16="http://schemas.microsoft.com/office/drawing/2014/main" id="{8FBBE06A-B720-4FEA-93E2-C8CA8266A4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97" r="52090"/>
                <a:stretch/>
              </p:blipFill>
              <p:spPr>
                <a:xfrm>
                  <a:off x="7586313" y="2027569"/>
                  <a:ext cx="369554" cy="361368"/>
                </a:xfrm>
                <a:prstGeom prst="rect">
                  <a:avLst/>
                </a:prstGeom>
              </p:spPr>
            </p:pic>
            <p:pic>
              <p:nvPicPr>
                <p:cNvPr id="12" name="Imagem 11">
                  <a:extLst>
                    <a:ext uri="{FF2B5EF4-FFF2-40B4-BE49-F238E27FC236}">
                      <a16:creationId xmlns:a16="http://schemas.microsoft.com/office/drawing/2014/main" id="{8FBBE06A-B720-4FEA-93E2-C8CA8266A4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371"/>
                <a:stretch/>
              </p:blipFill>
              <p:spPr>
                <a:xfrm>
                  <a:off x="7035848" y="2027569"/>
                  <a:ext cx="376168" cy="361368"/>
                </a:xfrm>
                <a:prstGeom prst="rect">
                  <a:avLst/>
                </a:prstGeom>
              </p:spPr>
            </p:pic>
            <p:pic>
              <p:nvPicPr>
                <p:cNvPr id="13" name="Imagem 12">
                  <a:extLst>
                    <a:ext uri="{FF2B5EF4-FFF2-40B4-BE49-F238E27FC236}">
                      <a16:creationId xmlns:a16="http://schemas.microsoft.com/office/drawing/2014/main" id="{8FBBE06A-B720-4FEA-93E2-C8CA8266A4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47" r="25461"/>
                <a:stretch/>
              </p:blipFill>
              <p:spPr>
                <a:xfrm>
                  <a:off x="6523835" y="2030757"/>
                  <a:ext cx="388302" cy="36136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4" name="Retângulo Arredondado 13"/>
          <p:cNvSpPr/>
          <p:nvPr userDrawn="1"/>
        </p:nvSpPr>
        <p:spPr>
          <a:xfrm>
            <a:off x="311608" y="337021"/>
            <a:ext cx="4575136" cy="4660227"/>
          </a:xfrm>
          <a:prstGeom prst="roundRect">
            <a:avLst>
              <a:gd name="adj" fmla="val 3227"/>
            </a:avLst>
          </a:prstGeom>
          <a:solidFill>
            <a:schemeClr val="tx2">
              <a:lumMod val="20000"/>
              <a:lumOff val="80000"/>
              <a:alpha val="77000"/>
            </a:schemeClr>
          </a:solidFill>
          <a:ln>
            <a:noFill/>
          </a:ln>
          <a:effectLst>
            <a:outerShdw dist="50800" dir="3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F801AB2-FCFB-2F1B-63E7-94FCACAD4B61}"/>
              </a:ext>
            </a:extLst>
          </p:cNvPr>
          <p:cNvGrpSpPr/>
          <p:nvPr userDrawn="1"/>
        </p:nvGrpSpPr>
        <p:grpSpPr>
          <a:xfrm>
            <a:off x="5905423" y="5320479"/>
            <a:ext cx="2728023" cy="615747"/>
            <a:chOff x="3207989" y="5254111"/>
            <a:chExt cx="2728023" cy="615747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A7F1730-9C40-F53D-82DB-87685077B7EF}"/>
                </a:ext>
              </a:extLst>
            </p:cNvPr>
            <p:cNvSpPr/>
            <p:nvPr userDrawn="1"/>
          </p:nvSpPr>
          <p:spPr>
            <a:xfrm>
              <a:off x="3207989" y="5254111"/>
              <a:ext cx="2728023" cy="6157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71D0C1-2840-B48D-0A4B-6A0156B77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912" y="5346290"/>
              <a:ext cx="2300176" cy="280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9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55520" y="-120240"/>
            <a:ext cx="30456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84" name="CustomShape 2"/>
          <p:cNvSpPr/>
          <p:nvPr/>
        </p:nvSpPr>
        <p:spPr>
          <a:xfrm>
            <a:off x="155520" y="-120240"/>
            <a:ext cx="30456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85" name="CustomShape 3"/>
          <p:cNvSpPr/>
          <p:nvPr/>
        </p:nvSpPr>
        <p:spPr>
          <a:xfrm>
            <a:off x="155520" y="1859175"/>
            <a:ext cx="4232366" cy="64183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3500" b="1" strike="noStrike" spc="-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Título</a:t>
            </a:r>
            <a:r>
              <a:rPr lang="pt-BR" sz="3500" b="1" strike="noStrike" spc="-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pt-BR" sz="3500" b="1" strike="noStrike" spc="-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aqui</a:t>
            </a:r>
          </a:p>
        </p:txBody>
      </p:sp>
      <p:sp>
        <p:nvSpPr>
          <p:cNvPr id="8" name="CustomShape 3"/>
          <p:cNvSpPr/>
          <p:nvPr/>
        </p:nvSpPr>
        <p:spPr>
          <a:xfrm>
            <a:off x="155520" y="2508102"/>
            <a:ext cx="4232366" cy="576791"/>
          </a:xfrm>
          <a:prstGeom prst="rect">
            <a:avLst/>
          </a:prstGeom>
          <a:noFill/>
          <a:ln>
            <a:noFill/>
          </a:ln>
          <a:effectLst>
            <a:outerShdw dir="12840000" sx="1000" sy="1000" algn="ctr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3200" b="1" strike="noStrike" spc="-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Subtítulo</a:t>
            </a:r>
            <a:endParaRPr lang="pt-BR" sz="3200" b="0" strike="noStrike" spc="-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4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47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3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0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 descr="Hospital de Clínicas de Uberlândia, Universidade Federal de Uberlândia, Ebserh"/>
          <p:cNvSpPr>
            <a:spLocks noChangeAspect="1" noChangeArrowheads="1"/>
          </p:cNvSpPr>
          <p:nvPr/>
        </p:nvSpPr>
        <p:spPr bwMode="auto">
          <a:xfrm>
            <a:off x="597218" y="177403"/>
            <a:ext cx="274320" cy="228601"/>
          </a:xfrm>
          <a:prstGeom prst="rect">
            <a:avLst/>
          </a:prstGeom>
          <a:noFill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pt-BR" sz="1620"/>
          </a:p>
        </p:txBody>
      </p:sp>
      <p:sp>
        <p:nvSpPr>
          <p:cNvPr id="34822" name="AutoShape 6" descr="Hospital de Clínicas de Uberlândia, Universidade Federal de Uberlândia, Ebserh"/>
          <p:cNvSpPr>
            <a:spLocks noChangeAspect="1" noChangeArrowheads="1"/>
          </p:cNvSpPr>
          <p:nvPr/>
        </p:nvSpPr>
        <p:spPr bwMode="auto">
          <a:xfrm>
            <a:off x="597218" y="177403"/>
            <a:ext cx="274320" cy="228601"/>
          </a:xfrm>
          <a:prstGeom prst="rect">
            <a:avLst/>
          </a:prstGeom>
          <a:noFill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pt-BR" sz="162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92334" y="406004"/>
            <a:ext cx="4264925" cy="46921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Unidade de COMPLETAR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chemeClr val="bg1">
                  <a:lumMod val="50000"/>
                </a:schemeClr>
              </a:solidFill>
              <a:latin typeface="Helvetica 65 Medium" panose="02000503050000090004" pitchFamily="2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Nome do profissional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Cargo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0" dirty="0">
                <a:latin typeface="Helvetica 65 Medium" panose="02000503050000090004" pitchFamily="2" charset="0"/>
                <a:ea typeface="+mj-ea"/>
                <a:cs typeface="Arial" panose="020B0604020202020204" pitchFamily="34" charset="0"/>
              </a:rPr>
              <a:t>email@ebserh.gov.br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chemeClr val="bg1">
                  <a:lumMod val="50000"/>
                </a:schemeClr>
              </a:solidFill>
              <a:latin typeface="Helvetica 65 Medium" panose="02000503050000090004" pitchFamily="2" charset="0"/>
              <a:ea typeface="+mj-ea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Nome do profissional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Cargo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0" dirty="0">
                <a:latin typeface="Helvetica 65 Medium" panose="02000503050000090004" pitchFamily="2" charset="0"/>
                <a:cs typeface="Arial" panose="020B0604020202020204" pitchFamily="34" charset="0"/>
              </a:rPr>
              <a:t>email@ebserh.gov.br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Nome do profissional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Cargo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0" dirty="0">
                <a:latin typeface="Helvetica 65 Medium" panose="02000503050000090004" pitchFamily="2" charset="0"/>
                <a:cs typeface="Arial" panose="020B0604020202020204" pitchFamily="34" charset="0"/>
              </a:rPr>
              <a:t>email@ebserh.gov.br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Nome do profissional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Helvetica 65 Medium" panose="02000503050000090004" pitchFamily="2" charset="0"/>
                <a:cs typeface="Arial" panose="020B0604020202020204" pitchFamily="34" charset="0"/>
              </a:rPr>
              <a:t>Cargo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0" dirty="0">
                <a:latin typeface="Helvetica 65 Medium" panose="02000503050000090004" pitchFamily="2" charset="0"/>
                <a:cs typeface="Arial" panose="020B0604020202020204" pitchFamily="34" charset="0"/>
              </a:rPr>
              <a:t>email@ebserh.gov.br</a:t>
            </a:r>
          </a:p>
        </p:txBody>
      </p:sp>
    </p:spTree>
    <p:extLst>
      <p:ext uri="{BB962C8B-B14F-4D97-AF65-F5344CB8AC3E}">
        <p14:creationId xmlns:p14="http://schemas.microsoft.com/office/powerpoint/2010/main" val="2554168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HC-UF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2" id="{3D3850ED-5153-4C0A-8232-5787ECFBF66F}" vid="{2C6BD7CF-C1E7-4EAF-B7BA-9EEFF56B4C7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download</Template>
  <TotalTime>17</TotalTime>
  <Words>50</Words>
  <Application>Microsoft Office PowerPoint</Application>
  <PresentationFormat>Apresentação na tela (16:10)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Helvetica 65 Medium</vt:lpstr>
      <vt:lpstr>TEMA HC-UFU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Leidiane Cristina Campos Da Fonseca Ramos</dc:creator>
  <dc:description/>
  <cp:lastModifiedBy>Leidiane Cristina Campos Da Fonseca Ramos</cp:lastModifiedBy>
  <cp:revision>1</cp:revision>
  <cp:lastPrinted>2022-07-04T19:51:33Z</cp:lastPrinted>
  <dcterms:created xsi:type="dcterms:W3CDTF">2025-07-21T12:54:18Z</dcterms:created>
  <dcterms:modified xsi:type="dcterms:W3CDTF">2025-07-21T13:12:16Z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0x0101004C052BAEA4121B48A99CFE475EADFF05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Apresentação na tela (16:10)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30</vt:i4>
  </property>
</Properties>
</file>