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83" r:id="rId4"/>
    <p:sldId id="266" r:id="rId5"/>
    <p:sldId id="276" r:id="rId6"/>
    <p:sldId id="277" r:id="rId7"/>
    <p:sldId id="275" r:id="rId8"/>
    <p:sldId id="278" r:id="rId9"/>
    <p:sldId id="279" r:id="rId10"/>
    <p:sldId id="282" r:id="rId11"/>
    <p:sldId id="284" r:id="rId12"/>
  </p:sldIdLst>
  <p:sldSz cx="12192000" cy="6858000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BC"/>
    <a:srgbClr val="FFFF66"/>
    <a:srgbClr val="E3F9E6"/>
    <a:srgbClr val="4EA72E"/>
    <a:srgbClr val="E3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2" autoAdjust="0"/>
    <p:restoredTop sz="94660"/>
  </p:normalViewPr>
  <p:slideViewPr>
    <p:cSldViewPr snapToGrid="0">
      <p:cViewPr>
        <p:scale>
          <a:sx n="100" d="100"/>
          <a:sy n="100" d="100"/>
        </p:scale>
        <p:origin x="49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992AB-02C2-4E68-A1F6-0D60EE8333E6}" type="datetimeFigureOut">
              <a:rPr lang="pt-BR" smtClean="0"/>
              <a:t>05/02/2026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59CF9-A863-410A-91D7-428969ACC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86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59CF9-A863-410A-91D7-428969ACCF4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312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6ABFB-9F16-83BB-1858-649E3FA3E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52A679C-D4EB-5641-B985-4EB1D587C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286ECC0-2033-61A7-2E58-20A4A161C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3281F5-EEDD-0A2E-766D-9A8DCEED5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59CF9-A863-410A-91D7-428969ACCF4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63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09F44-A0EF-F9A4-DDE3-367B0E609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B450D11-176F-CA9E-752B-2511AB76C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06F3D23-0C6B-DC0E-60F6-31EB1EB8D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025F4D-71A2-4893-D7D5-76240EF38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59CF9-A863-410A-91D7-428969ACCF4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52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A4B33-8DEA-2CCA-FCA4-C827D3380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DF871B6-B605-92A4-6A1A-23CBA35A9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44AF913-1F55-EAA4-8BBA-FD104A0DC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064D92-4016-6BB2-4252-DD7748F56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59CF9-A863-410A-91D7-428969ACCF4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54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EF18C-D430-F67F-D468-AC555CAE0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B5EE0A0-F37B-3783-989E-88DB17376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CA440BA-7040-3DC2-4DE4-F3147DB65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7F8D94-A8D5-89CC-D947-D079646EF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59CF9-A863-410A-91D7-428969ACCF4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41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AD4F8-5408-01F5-3A1D-D9F8489CF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FBF796-C3A7-9C42-8FEB-4F24E6FB9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789EA32-82AE-38FD-7E40-F5FD967E6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B48C5E-AC11-A5F4-50C7-9719C8067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59CF9-A863-410A-91D7-428969ACCF4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84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3352F-8AFA-614A-1FD2-56D71E4F4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7F6060-59F6-7609-7E0B-01E6E972CE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D8AE4E1-390E-EF5D-F5C8-861696E28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4B0EC9-DCA5-A88B-9BB5-4FBCCF546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59CF9-A863-410A-91D7-428969ACCF4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25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FC08D-9098-2B6E-8F61-826036D56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CB5F825-7676-BD46-3B3D-72977520B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62D24B3-206F-B573-72B1-9AF1709A0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91EA4E-C5C7-DC92-31A1-C44FD9205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59CF9-A863-410A-91D7-428969ACCF4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3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22FAB-F714-F608-35C6-49E1A1C5D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4150A52-9E23-4C46-40D4-6020BFAD4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5BE0D1F-BE2B-B78A-4C15-C4834E5D2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32E1EA-7B2A-80F7-C308-5FBC7CF10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59CF9-A863-410A-91D7-428969ACCF4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280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18FEF-7EE2-595D-2763-AD146C7D4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22EED7F-4CB4-34EB-87D9-DF39F32BC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2B1F089-5889-F7B1-BFE2-62A897D5C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D38B58-140E-7805-17E9-2C3424D7D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59CF9-A863-410A-91D7-428969ACCF4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04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AB1DF-7BE7-0128-068F-7424F9831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E1C6C0A-FEE6-60D5-7FE0-5D8094C88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EACADB4-E242-A013-89D3-1178B389C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5A2B0A-43D0-8758-F226-866228802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59CF9-A863-410A-91D7-428969ACCF4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21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C83FD-C1DE-4A78-A4C7-9A4DE24B8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D2BE26-77C4-957A-A548-639F54667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9725AA-2DEA-DDC9-E858-8FF863E0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5ADF-9CE3-41DB-8B26-89B08106D872}" type="datetime1">
              <a:rPr lang="pt-BR" smtClean="0"/>
              <a:t>05/02/2026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3CA2F3-FC9A-699F-A69D-013364CC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9117C7-4EE4-1997-0703-C08910F3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5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51085-6736-D629-4837-B6377705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B67DFD-984C-CAE1-B90F-10C503378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30BCBE-EE32-8D4F-9954-B92A59F7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F80D-2D67-4D27-B594-B454375AB860}" type="datetime1">
              <a:rPr lang="pt-BR" smtClean="0"/>
              <a:t>05/02/2026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F9ED7C-4DA4-19A5-EE16-49473B1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BA65A8-CE87-A87A-9A44-765F1D54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71EA9A-323C-1E98-B50F-33A58E910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2E36AC-BE17-1A24-F9D6-643412C47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C79F2A-559C-10F6-5869-E4008353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A9D3-FFEF-4EC0-B8BB-EA74CA1A530B}" type="datetime1">
              <a:rPr lang="pt-BR" smtClean="0"/>
              <a:t>05/02/2026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793956-279F-4440-9C02-9DD4B005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3A60C7-DEAC-0116-ACE6-C1157A4F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33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75B70-A648-386B-CAD7-F0D75A57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C5DEE0-B179-B826-A503-34306422F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85E06C-3137-7EC5-8B2A-93A7EE2E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03BF-9F91-475D-9648-4E77680ECB68}" type="datetime1">
              <a:rPr lang="pt-BR" smtClean="0"/>
              <a:t>05/02/2026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DB7D0-68A2-BA77-EDB3-3FB76CD2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CD7999-95B8-F723-CCA2-F9446291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47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809A5-F31A-C5B9-3F4C-45E5D96C8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628C44-5895-6D79-ECE5-0162D9C6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C1D417-FE6E-8915-E842-C0C40F89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EF30-4353-4411-9C57-8A0D2871F1BE}" type="datetime1">
              <a:rPr lang="pt-BR" smtClean="0"/>
              <a:t>05/02/2026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9B07BA-0CB3-C050-134F-9FEE73EB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156E77-6F1D-13B1-EE26-BAA0343F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71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01372-01FF-4CA8-801E-95F29D0F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318999-8299-EDF0-41CB-7FA9115B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1B9F80-07B2-2D14-DBDA-699C01B3F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3209E7-375A-7D60-253C-6DB74BEC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EE79-3C1F-4486-95F4-E99380AEEF08}" type="datetime1">
              <a:rPr lang="pt-BR" smtClean="0"/>
              <a:t>05/02/2026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7CC1C5-BC08-5091-3C05-5CC30E95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69A0C6-C754-0339-F787-39A417C7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40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B407D-83A7-F10C-7450-0C7D8D70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BF06E8-3A80-41E8-1BF2-3F0B77332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7C461F-A640-5ABF-92A5-BF89A9FF9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1E7EB1-B954-5F2C-0A31-DFE495AC5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4AC1B20-DC6F-CC3D-796E-C2A9DB710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40925A7-4DE5-5D8A-1C82-8B83F578F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542F-5A89-4B8C-AAA9-79C7B39192E5}" type="datetime1">
              <a:rPr lang="pt-BR" smtClean="0"/>
              <a:t>05/02/2026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B408DB-F14B-2ECD-0EB0-B33DEA41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F3AB26-4763-E99E-E20D-89A82B36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13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5AC57-0100-A9C1-CECF-D9B446B3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B65B02-6E8A-78E2-7802-04523332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0C69-3EAE-4861-9D63-F8F18A94E753}" type="datetime1">
              <a:rPr lang="pt-BR" smtClean="0"/>
              <a:t>05/02/2026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46C8CA-BBC0-C50D-A913-87EFCC62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1E90284-1C60-0CE4-79F1-A00CE963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5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E71EBD0-B392-C95C-595D-0E26AA1C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C130-0F41-49CC-843C-5EF4441A46C2}" type="datetime1">
              <a:rPr lang="pt-BR" smtClean="0"/>
              <a:t>05/02/2026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CC0D99-8887-F7C3-0D65-8373B82B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540BE2-EF9F-0272-0DF3-9D502352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39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37950-384B-1BC2-F2E3-9EF2B0C2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2497D3-8F8C-23DC-8197-14604475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8035AA-1924-66BC-D9DD-DA8760ED8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DC957E-CDF4-7F27-F9D1-D7144ED3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64FD-2D3F-4F9F-8949-E2FE53AF5C86}" type="datetime1">
              <a:rPr lang="pt-BR" smtClean="0"/>
              <a:t>05/02/2026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D9BB10-F414-ADBE-3310-37C1F641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D91B56-CFC3-C8A3-F85E-28602873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40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09801-00F9-A7AB-20C1-B22E06EF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26FDCF-9F45-EBD6-B5FB-2D72EDB6D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AF7D28-D5C3-9D2A-5EBA-642361DCC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BC69C5-5FBB-1058-C700-BB2F4F3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4484-0386-4756-A20D-DED4B09EBAF6}" type="datetime1">
              <a:rPr lang="pt-BR" smtClean="0"/>
              <a:t>05/02/2026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46FAB9-7A05-4693-8C4C-639BD43B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73574C-7D54-2FA8-7987-AA024E0D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79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4AB5334-3018-0448-8486-80C5104F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3D2FF2-9518-02B8-235F-07A300925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3CBBC1-1F9C-D056-A538-6BF6B791C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FE42B-BF17-4491-B2D5-858D7288B114}" type="datetime1">
              <a:rPr lang="pt-BR" smtClean="0"/>
              <a:t>05/02/2026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268D8A-0DB6-8D92-F1FB-5D30AA1AE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01DB7C-A843-2FF0-1099-57FBF29C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B05520-3CF6-48E9-BEF3-7A0BDBA3EC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67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pp.powerbi.com/view?r=eyJrIjoiOTIzZWRmOWUtYzUyYS00YWM4LWEwNmUtY2EyOWIwZjFhMGM5IiwidCI6IjY0ZDM0ZGRkLWFmZjAtNGQ5NS1iN2YxLTA3MzRhNWM4NDVlNSJ9" TargetMode="External"/><Relationship Id="rId4" Type="http://schemas.openxmlformats.org/officeDocument/2006/relationships/hyperlink" Target="https://app.powerbi.com/view?r=eyJrIjoiZWIwMjU1M2QtYWNhNC00M2I3LWFiYTAtNTJhNmFlZDIwYTE3IiwidCI6IjY0ZDM0ZGRkLWFmZjAtNGQ5NS1iN2YxLTA3MzRhNWM4NDVlNSJ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F6D671-095E-F3E8-8A2E-49C5C734F45C}"/>
              </a:ext>
            </a:extLst>
          </p:cNvPr>
          <p:cNvSpPr txBox="1"/>
          <p:nvPr/>
        </p:nvSpPr>
        <p:spPr>
          <a:xfrm>
            <a:off x="838199" y="3734215"/>
            <a:ext cx="5343525" cy="239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83" dirty="0">
                <a:solidFill>
                  <a:schemeClr val="tx1"/>
                </a:solidFill>
                <a:latin typeface="+mj-lt"/>
                <a:ea typeface="+mj-ea"/>
                <a:cs typeface="+mj-cs"/>
                <a:sym typeface="Poppins Ultra-Bold"/>
              </a:rPr>
              <a:t>PESQUISA DE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83" dirty="0">
                <a:solidFill>
                  <a:schemeClr val="tx1"/>
                </a:solidFill>
                <a:latin typeface="+mj-lt"/>
                <a:ea typeface="+mj-ea"/>
                <a:cs typeface="+mj-cs"/>
                <a:sym typeface="Poppins Ultra-Bold"/>
              </a:rPr>
              <a:t>SATISFAÇÃO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83" dirty="0">
                <a:solidFill>
                  <a:schemeClr val="tx1"/>
                </a:solidFill>
                <a:latin typeface="+mj-lt"/>
                <a:ea typeface="+mj-ea"/>
                <a:cs typeface="+mj-cs"/>
                <a:sym typeface="Poppins Ultra-Bold"/>
              </a:rPr>
              <a:t>DO USUÁRIO -</a:t>
            </a:r>
            <a:r>
              <a:rPr lang="en-US" sz="4400" b="1" spc="-83" dirty="0">
                <a:latin typeface="+mj-lt"/>
                <a:ea typeface="+mj-ea"/>
                <a:cs typeface="+mj-cs"/>
                <a:sym typeface="Poppins Ultra-Bold"/>
              </a:rPr>
              <a:t>PSU </a:t>
            </a:r>
            <a:r>
              <a:rPr lang="en-US" sz="6500" b="1" kern="1200" spc="-83" dirty="0">
                <a:solidFill>
                  <a:schemeClr val="tx1"/>
                </a:solidFill>
                <a:latin typeface="+mj-lt"/>
                <a:ea typeface="+mj-ea"/>
                <a:cs typeface="+mj-cs"/>
                <a:sym typeface="Poppins Ultra-Bold"/>
              </a:rPr>
              <a:t>2025</a:t>
            </a:r>
            <a:endParaRPr lang="en-US" sz="6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0C875179-29FD-EE07-33E6-A1FDBB85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5" y="1010417"/>
            <a:ext cx="9875259" cy="1555353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C082A440-39E8-9E0E-47B2-22AF74CB7D17}"/>
              </a:ext>
            </a:extLst>
          </p:cNvPr>
          <p:cNvSpPr txBox="1"/>
          <p:nvPr/>
        </p:nvSpPr>
        <p:spPr>
          <a:xfrm>
            <a:off x="6479212" y="4933976"/>
            <a:ext cx="5723021" cy="165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ym typeface="Open San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Painel</a:t>
            </a:r>
            <a:r>
              <a:rPr lang="en-US" sz="2000" dirty="0"/>
              <a:t> PSU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2024 e 2025: </a:t>
            </a:r>
            <a:r>
              <a:rPr lang="en-US" sz="2000" u="sng" dirty="0">
                <a:hlinkClick r:id="rId4"/>
              </a:rPr>
              <a:t>Microsoft Power BI</a:t>
            </a:r>
            <a:endParaRPr lang="en-US" sz="2000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2023: </a:t>
            </a:r>
            <a:r>
              <a:rPr lang="en-US" sz="2000" dirty="0">
                <a:hlinkClick r:id="rId5"/>
              </a:rPr>
              <a:t>Microsoft Power BI</a:t>
            </a:r>
            <a:endParaRPr lang="en-US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FEBE76-FFA5-6440-33FE-B46E65A8537E}"/>
              </a:ext>
            </a:extLst>
          </p:cNvPr>
          <p:cNvSpPr txBox="1"/>
          <p:nvPr/>
        </p:nvSpPr>
        <p:spPr>
          <a:xfrm>
            <a:off x="876867" y="6008014"/>
            <a:ext cx="3733800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dirty="0">
                <a:sym typeface="Open Sans"/>
              </a:rPr>
              <a:t>ANÁLISE DOS RESULTADOS</a:t>
            </a:r>
          </a:p>
        </p:txBody>
      </p:sp>
    </p:spTree>
    <p:extLst>
      <p:ext uri="{BB962C8B-B14F-4D97-AF65-F5344CB8AC3E}">
        <p14:creationId xmlns:p14="http://schemas.microsoft.com/office/powerpoint/2010/main" val="385412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E7FA9-E3F6-64AB-3818-654C60694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26BF284-207E-25E0-5D2C-A3EA567E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37" t="27140" r="71244" b="50634"/>
          <a:stretch>
            <a:fillRect/>
          </a:stretch>
        </p:blipFill>
        <p:spPr>
          <a:xfrm>
            <a:off x="776564" y="4536368"/>
            <a:ext cx="3218112" cy="17840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74FD556-8D9F-0B71-0B79-4552208665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37" t="6805" r="8907" b="81054"/>
          <a:stretch>
            <a:fillRect/>
          </a:stretch>
        </p:blipFill>
        <p:spPr>
          <a:xfrm>
            <a:off x="0" y="27708"/>
            <a:ext cx="12192000" cy="102061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4658AF-EA75-C0BF-4BC6-902EDCEDF1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89"/>
          <a:stretch>
            <a:fillRect/>
          </a:stretch>
        </p:blipFill>
        <p:spPr>
          <a:xfrm>
            <a:off x="594713" y="1610086"/>
            <a:ext cx="7907428" cy="181891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26D285A-6F3C-A4CE-18DA-86E06B7D6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481" y="1610086"/>
            <a:ext cx="3285359" cy="1818914"/>
          </a:xfrm>
          <a:prstGeom prst="rect">
            <a:avLst/>
          </a:prstGeom>
        </p:spPr>
      </p:pic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6B8A80B3-F0B8-D700-A097-21ED0AC74FDC}"/>
              </a:ext>
            </a:extLst>
          </p:cNvPr>
          <p:cNvSpPr txBox="1">
            <a:spLocks/>
          </p:cNvSpPr>
          <p:nvPr/>
        </p:nvSpPr>
        <p:spPr>
          <a:xfrm>
            <a:off x="594713" y="1196716"/>
            <a:ext cx="2909886" cy="346011"/>
          </a:xfrm>
          <a:prstGeom prst="rect">
            <a:avLst/>
          </a:prstGeom>
          <a:gradFill>
            <a:gsLst>
              <a:gs pos="34464">
                <a:schemeClr val="accent6">
                  <a:lumMod val="20000"/>
                  <a:lumOff val="80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/>
              <a:t>RESULTADOS 2023</a:t>
            </a:r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1D5FF37E-91A0-D4E3-E5C4-A533B594740F}"/>
              </a:ext>
            </a:extLst>
          </p:cNvPr>
          <p:cNvSpPr txBox="1">
            <a:spLocks/>
          </p:cNvSpPr>
          <p:nvPr/>
        </p:nvSpPr>
        <p:spPr>
          <a:xfrm>
            <a:off x="766403" y="4028462"/>
            <a:ext cx="2909886" cy="346011"/>
          </a:xfrm>
          <a:prstGeom prst="rect">
            <a:avLst/>
          </a:prstGeo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/>
              <a:t>RESULTADOS 2024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79DCA5-640C-34A5-1FB1-24FA6494B953}"/>
              </a:ext>
            </a:extLst>
          </p:cNvPr>
          <p:cNvSpPr txBox="1"/>
          <p:nvPr/>
        </p:nvSpPr>
        <p:spPr>
          <a:xfrm>
            <a:off x="855229" y="2135334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10,12%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7DAD2F1-85EF-3F14-989B-041488E878EA}"/>
              </a:ext>
            </a:extLst>
          </p:cNvPr>
          <p:cNvSpPr txBox="1"/>
          <p:nvPr/>
        </p:nvSpPr>
        <p:spPr>
          <a:xfrm>
            <a:off x="1607127" y="3358883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17,8%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D259D9-B121-72E7-87BA-056F289685BF}"/>
              </a:ext>
            </a:extLst>
          </p:cNvPr>
          <p:cNvSpPr txBox="1"/>
          <p:nvPr/>
        </p:nvSpPr>
        <p:spPr>
          <a:xfrm>
            <a:off x="2221346" y="1950143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26,9%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9E958D4-716D-BFF6-6306-7DBC579CD967}"/>
              </a:ext>
            </a:extLst>
          </p:cNvPr>
          <p:cNvSpPr txBox="1"/>
          <p:nvPr/>
        </p:nvSpPr>
        <p:spPr>
          <a:xfrm>
            <a:off x="2854622" y="3368443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42,7%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CCA6103-4174-D6D2-0399-B21EA90BEB1C}"/>
              </a:ext>
            </a:extLst>
          </p:cNvPr>
          <p:cNvSpPr txBox="1"/>
          <p:nvPr/>
        </p:nvSpPr>
        <p:spPr>
          <a:xfrm>
            <a:off x="3587463" y="2200518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3,2%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E89990-3EF2-7014-1EAD-C17EAA6020D5}"/>
              </a:ext>
            </a:extLst>
          </p:cNvPr>
          <p:cNvSpPr txBox="1"/>
          <p:nvPr/>
        </p:nvSpPr>
        <p:spPr>
          <a:xfrm>
            <a:off x="4794538" y="2046629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13,4%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33DD1DC-C49B-1843-C0DE-B0FA61870353}"/>
              </a:ext>
            </a:extLst>
          </p:cNvPr>
          <p:cNvSpPr txBox="1"/>
          <p:nvPr/>
        </p:nvSpPr>
        <p:spPr>
          <a:xfrm>
            <a:off x="6298334" y="1892740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22,4%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2781030-29DC-949B-C515-65403B6C20A6}"/>
              </a:ext>
            </a:extLst>
          </p:cNvPr>
          <p:cNvSpPr txBox="1"/>
          <p:nvPr/>
        </p:nvSpPr>
        <p:spPr>
          <a:xfrm>
            <a:off x="5546436" y="3387391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32%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2BC7AC-83FB-50CC-E352-341F2688CB7F}"/>
              </a:ext>
            </a:extLst>
          </p:cNvPr>
          <p:cNvSpPr txBox="1"/>
          <p:nvPr/>
        </p:nvSpPr>
        <p:spPr>
          <a:xfrm>
            <a:off x="7678083" y="2104031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10%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F95899F-3E30-F1C0-6B70-652D60BFB1A9}"/>
              </a:ext>
            </a:extLst>
          </p:cNvPr>
          <p:cNvSpPr txBox="1"/>
          <p:nvPr/>
        </p:nvSpPr>
        <p:spPr>
          <a:xfrm>
            <a:off x="6967748" y="3484136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22,4%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7E3C3E3-E17B-2298-E17E-28A8B67DDB04}"/>
              </a:ext>
            </a:extLst>
          </p:cNvPr>
          <p:cNvSpPr txBox="1"/>
          <p:nvPr/>
        </p:nvSpPr>
        <p:spPr>
          <a:xfrm>
            <a:off x="8659630" y="3367974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30,42%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2A23845-2101-9CC3-8495-6DCA4DE58255}"/>
              </a:ext>
            </a:extLst>
          </p:cNvPr>
          <p:cNvSpPr txBox="1"/>
          <p:nvPr/>
        </p:nvSpPr>
        <p:spPr>
          <a:xfrm>
            <a:off x="9947486" y="1997519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15,3%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499C12A-663E-74D3-E471-1CE54FC345AB}"/>
              </a:ext>
            </a:extLst>
          </p:cNvPr>
          <p:cNvSpPr txBox="1"/>
          <p:nvPr/>
        </p:nvSpPr>
        <p:spPr>
          <a:xfrm>
            <a:off x="10633788" y="3367351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21,96%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763227E-4192-E189-B9F1-8717D6D33366}"/>
              </a:ext>
            </a:extLst>
          </p:cNvPr>
          <p:cNvSpPr txBox="1"/>
          <p:nvPr/>
        </p:nvSpPr>
        <p:spPr>
          <a:xfrm>
            <a:off x="11221338" y="2135333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7,4%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3EFAFF7-900F-ECBA-652A-773B2DD22C64}"/>
              </a:ext>
            </a:extLst>
          </p:cNvPr>
          <p:cNvSpPr txBox="1"/>
          <p:nvPr/>
        </p:nvSpPr>
        <p:spPr>
          <a:xfrm>
            <a:off x="9485677" y="3367352"/>
            <a:ext cx="751898" cy="307777"/>
          </a:xfrm>
          <a:prstGeom prst="rect">
            <a:avLst/>
          </a:prstGeom>
          <a:solidFill>
            <a:srgbClr val="E3F9E6"/>
          </a:solidFill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4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24,9%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0C1A59D-3390-6877-8E14-73275E3882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119" t="26718" r="29562" b="51858"/>
          <a:stretch>
            <a:fillRect/>
          </a:stretch>
        </p:blipFill>
        <p:spPr>
          <a:xfrm>
            <a:off x="8689093" y="4195212"/>
            <a:ext cx="3218112" cy="212525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4F3BC35-1189-0B02-3F26-C7FA5CD3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969" t="27140" r="48970" b="50634"/>
          <a:stretch>
            <a:fillRect/>
          </a:stretch>
        </p:blipFill>
        <p:spPr>
          <a:xfrm>
            <a:off x="4573317" y="4244375"/>
            <a:ext cx="3881554" cy="2076087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1141219B-70DC-35EB-8F95-07953C698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27" y="6410523"/>
            <a:ext cx="3449546" cy="538992"/>
          </a:xfrm>
          <a:prstGeom prst="rect">
            <a:avLst/>
          </a:prstGeom>
        </p:spPr>
      </p:pic>
      <p:sp>
        <p:nvSpPr>
          <p:cNvPr id="28" name="Espaço Reservado para Número de Slide 27">
            <a:extLst>
              <a:ext uri="{FF2B5EF4-FFF2-40B4-BE49-F238E27FC236}">
                <a16:creationId xmlns:a16="http://schemas.microsoft.com/office/drawing/2014/main" id="{441A247E-3DF5-9704-E42F-C163CB0E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46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6F5D-399D-E4E7-0D6C-466936ED5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6BBDCF-2236-4185-9B24-C3CF527186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37" t="6805" r="8907" b="81054"/>
          <a:stretch>
            <a:fillRect/>
          </a:stretch>
        </p:blipFill>
        <p:spPr>
          <a:xfrm>
            <a:off x="0" y="27708"/>
            <a:ext cx="12192000" cy="1020618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6983AFF4-DBC8-41B5-5766-67C1F12F3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27" y="6410523"/>
            <a:ext cx="3449546" cy="538992"/>
          </a:xfrm>
          <a:prstGeom prst="rect">
            <a:avLst/>
          </a:prstGeom>
        </p:spPr>
      </p:pic>
      <p:sp>
        <p:nvSpPr>
          <p:cNvPr id="28" name="Espaço Reservado para Número de Slide 27">
            <a:extLst>
              <a:ext uri="{FF2B5EF4-FFF2-40B4-BE49-F238E27FC236}">
                <a16:creationId xmlns:a16="http://schemas.microsoft.com/office/drawing/2014/main" id="{F2CB728C-CB89-D511-D691-C682B249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11</a:t>
            </a:fld>
            <a:endParaRPr lang="pt-BR"/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BA45A5DB-7F30-3DF1-D50D-8C539511214E}"/>
              </a:ext>
            </a:extLst>
          </p:cNvPr>
          <p:cNvSpPr txBox="1">
            <a:spLocks/>
          </p:cNvSpPr>
          <p:nvPr/>
        </p:nvSpPr>
        <p:spPr>
          <a:xfrm>
            <a:off x="766403" y="1462788"/>
            <a:ext cx="3218875" cy="1075605"/>
          </a:xfrm>
          <a:prstGeom prst="rect">
            <a:avLst/>
          </a:prstGeom>
          <a:gradFill>
            <a:gsLst>
              <a:gs pos="39000">
                <a:srgbClr val="FFFF66"/>
              </a:gs>
              <a:gs pos="6337">
                <a:srgbClr val="F4FABC"/>
              </a:gs>
              <a:gs pos="95000">
                <a:srgbClr val="F4FABC"/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rgbClr val="F4FABC"/>
              </a:gs>
              <a:gs pos="29000">
                <a:srgbClr val="F4FABC"/>
              </a:gs>
              <a:gs pos="19000">
                <a:srgbClr val="F4FABC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RESULTADOS </a:t>
            </a:r>
          </a:p>
          <a:p>
            <a:r>
              <a:rPr lang="pt-BR" sz="3600" dirty="0"/>
              <a:t>2025</a:t>
            </a:r>
          </a:p>
        </p:txBody>
      </p:sp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9E9937EB-E97D-503B-A7CB-B8F0E2051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03" y="3190875"/>
            <a:ext cx="10885422" cy="198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6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A42D-74D1-DAAD-DA00-541ED531C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46EC89-F2BC-1D9E-3C8F-66C50E89A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3228" y="1227644"/>
            <a:ext cx="2990274" cy="461679"/>
          </a:xfr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pt-BR" sz="2600" dirty="0"/>
              <a:t>RESULTADOS</a:t>
            </a:r>
            <a:r>
              <a:rPr lang="pt-BR" dirty="0"/>
              <a:t> </a:t>
            </a:r>
            <a:r>
              <a:rPr lang="pt-BR" sz="3600" dirty="0"/>
              <a:t>2024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9D546C91-6348-7A7A-3202-3D59A85AD2C6}"/>
              </a:ext>
            </a:extLst>
          </p:cNvPr>
          <p:cNvSpPr/>
          <p:nvPr/>
        </p:nvSpPr>
        <p:spPr>
          <a:xfrm>
            <a:off x="4630527" y="2244437"/>
            <a:ext cx="2990274" cy="2669895"/>
          </a:xfrm>
          <a:prstGeom prst="rect">
            <a:avLst/>
          </a:prstGeom>
          <a:solidFill>
            <a:srgbClr val="E3F6FD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3F67B1E-96F1-31FA-5485-B0A79A19C615}"/>
              </a:ext>
            </a:extLst>
          </p:cNvPr>
          <p:cNvSpPr/>
          <p:nvPr/>
        </p:nvSpPr>
        <p:spPr>
          <a:xfrm>
            <a:off x="862014" y="2244437"/>
            <a:ext cx="2990274" cy="2660659"/>
          </a:xfrm>
          <a:prstGeom prst="rect">
            <a:avLst/>
          </a:prstGeom>
          <a:solidFill>
            <a:srgbClr val="E3F9E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E6E805FD-05B2-DF3F-63A1-34159AF27E1A}"/>
              </a:ext>
            </a:extLst>
          </p:cNvPr>
          <p:cNvSpPr txBox="1">
            <a:spLocks/>
          </p:cNvSpPr>
          <p:nvPr/>
        </p:nvSpPr>
        <p:spPr>
          <a:xfrm>
            <a:off x="862014" y="1207007"/>
            <a:ext cx="2990274" cy="461679"/>
          </a:xfrm>
          <a:prstGeom prst="rect">
            <a:avLst/>
          </a:prstGeom>
          <a:gradFill>
            <a:gsLst>
              <a:gs pos="34464">
                <a:schemeClr val="accent6">
                  <a:lumMod val="20000"/>
                  <a:lumOff val="80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RESULTADOS </a:t>
            </a:r>
            <a:r>
              <a:rPr lang="pt-BR" sz="3200" dirty="0"/>
              <a:t>2023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409309E-AA20-3AF4-1405-5DAB9C76268A}"/>
              </a:ext>
            </a:extLst>
          </p:cNvPr>
          <p:cNvSpPr/>
          <p:nvPr/>
        </p:nvSpPr>
        <p:spPr>
          <a:xfrm>
            <a:off x="8424442" y="2253673"/>
            <a:ext cx="2990274" cy="2669895"/>
          </a:xfrm>
          <a:prstGeom prst="rect">
            <a:avLst/>
          </a:prstGeom>
          <a:gradFill>
            <a:gsLst>
              <a:gs pos="0">
                <a:srgbClr val="F4FABC"/>
              </a:gs>
              <a:gs pos="15000">
                <a:srgbClr val="F4FABC"/>
              </a:gs>
              <a:gs pos="48000">
                <a:srgbClr val="FFFF66"/>
              </a:gs>
              <a:gs pos="82000">
                <a:srgbClr val="F4FABC"/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5E96D51B-4CCA-B8E6-8492-4C4A3F686316}"/>
              </a:ext>
            </a:extLst>
          </p:cNvPr>
          <p:cNvSpPr txBox="1">
            <a:spLocks/>
          </p:cNvSpPr>
          <p:nvPr/>
        </p:nvSpPr>
        <p:spPr>
          <a:xfrm>
            <a:off x="8424442" y="1207006"/>
            <a:ext cx="2990274" cy="461679"/>
          </a:xfrm>
          <a:prstGeom prst="rect">
            <a:avLst/>
          </a:prstGeom>
          <a:gradFill>
            <a:gsLst>
              <a:gs pos="0">
                <a:srgbClr val="F4FABC"/>
              </a:gs>
              <a:gs pos="15000">
                <a:srgbClr val="F4FABC"/>
              </a:gs>
              <a:gs pos="48000">
                <a:srgbClr val="FFFF00"/>
              </a:gs>
              <a:gs pos="82000">
                <a:srgbClr val="F4FABC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dirty="0"/>
              <a:t>RESULTADOS</a:t>
            </a:r>
            <a:r>
              <a:rPr lang="pt-BR" dirty="0"/>
              <a:t> </a:t>
            </a:r>
            <a:r>
              <a:rPr lang="pt-BR" sz="3600" dirty="0"/>
              <a:t>2025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5311A65-5A4A-3DC7-141E-B46D2A0F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673"/>
          <a:stretch>
            <a:fillRect/>
          </a:stretch>
        </p:blipFill>
        <p:spPr>
          <a:xfrm>
            <a:off x="1508545" y="2408801"/>
            <a:ext cx="1697211" cy="106860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FB53723-681F-D4AB-01A2-195C419C16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4487"/>
          <a:stretch>
            <a:fillRect/>
          </a:stretch>
        </p:blipFill>
        <p:spPr>
          <a:xfrm>
            <a:off x="4959653" y="2459712"/>
            <a:ext cx="2027317" cy="11820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1" name="Imagem 20" descr="Diagrama&#10;&#10;O conteúdo gerado por IA pode estar incorreto.">
            <a:extLst>
              <a:ext uri="{FF2B5EF4-FFF2-40B4-BE49-F238E27FC236}">
                <a16:creationId xmlns:a16="http://schemas.microsoft.com/office/drawing/2014/main" id="{179364AE-5691-7961-F073-42BF5200B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622" y="2360524"/>
            <a:ext cx="1910722" cy="1456102"/>
          </a:xfrm>
          <a:prstGeom prst="rect">
            <a:avLst/>
          </a:prstGeom>
        </p:spPr>
      </p:pic>
      <p:pic>
        <p:nvPicPr>
          <p:cNvPr id="28" name="Imagem 27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6BD5A584-2390-2286-483B-BA03AE7C0E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40260"/>
          <a:stretch>
            <a:fillRect/>
          </a:stretch>
        </p:blipFill>
        <p:spPr>
          <a:xfrm>
            <a:off x="-1" y="-28026"/>
            <a:ext cx="12192000" cy="1020618"/>
          </a:xfrm>
          <a:prstGeom prst="rect">
            <a:avLst/>
          </a:prstGeom>
        </p:spPr>
      </p:pic>
      <p:pic>
        <p:nvPicPr>
          <p:cNvPr id="4" name="Imagem 3" descr="Placa branca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8DD7CB6D-4801-BA16-DF7F-57AEC3297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4240" y="4055165"/>
            <a:ext cx="1315746" cy="755665"/>
          </a:xfrm>
          <a:prstGeom prst="rect">
            <a:avLst/>
          </a:prstGeom>
        </p:spPr>
      </p:pic>
      <p:pic>
        <p:nvPicPr>
          <p:cNvPr id="5" name="Espaço Reservado para Conteúdo 19">
            <a:extLst>
              <a:ext uri="{FF2B5EF4-FFF2-40B4-BE49-F238E27FC236}">
                <a16:creationId xmlns:a16="http://schemas.microsoft.com/office/drawing/2014/main" id="{85F220A7-4E5D-19B8-9C2B-09540069CD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68012"/>
          <a:stretch>
            <a:fillRect/>
          </a:stretch>
        </p:blipFill>
        <p:spPr>
          <a:xfrm>
            <a:off x="6138364" y="4004886"/>
            <a:ext cx="1392870" cy="83489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508B216-DCB5-A48C-E754-945CDA42A3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70" t="69046" r="6173"/>
          <a:stretch>
            <a:fillRect/>
          </a:stretch>
        </p:blipFill>
        <p:spPr>
          <a:xfrm>
            <a:off x="2357150" y="3942427"/>
            <a:ext cx="1341112" cy="86840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9B9E159-6D75-7D41-7606-99AF5D1D8191}"/>
              </a:ext>
            </a:extLst>
          </p:cNvPr>
          <p:cNvSpPr txBox="1"/>
          <p:nvPr/>
        </p:nvSpPr>
        <p:spPr>
          <a:xfrm>
            <a:off x="1184910" y="4142297"/>
            <a:ext cx="754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Meta 371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566DEA9-9880-0D99-C654-862E6ACBA8CF}"/>
              </a:ext>
            </a:extLst>
          </p:cNvPr>
          <p:cNvSpPr txBox="1"/>
          <p:nvPr/>
        </p:nvSpPr>
        <p:spPr>
          <a:xfrm>
            <a:off x="4998372" y="4126395"/>
            <a:ext cx="738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Meta 213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127BA8-A8F3-F83A-2EF5-CBC4EBC6FBFE}"/>
              </a:ext>
            </a:extLst>
          </p:cNvPr>
          <p:cNvSpPr txBox="1"/>
          <p:nvPr/>
        </p:nvSpPr>
        <p:spPr>
          <a:xfrm>
            <a:off x="8841513" y="4142297"/>
            <a:ext cx="738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Meta 195</a:t>
            </a:r>
          </a:p>
        </p:txBody>
      </p:sp>
      <p:pic>
        <p:nvPicPr>
          <p:cNvPr id="14" name="Imagem 13" descr="Texto&#10;&#10;O conteúdo gerado por IA pode estar incorreto.">
            <a:extLst>
              <a:ext uri="{FF2B5EF4-FFF2-40B4-BE49-F238E27FC236}">
                <a16:creationId xmlns:a16="http://schemas.microsoft.com/office/drawing/2014/main" id="{65C69A64-E56E-386B-33EB-33CC1AB15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27" y="6410523"/>
            <a:ext cx="3449546" cy="538992"/>
          </a:xfrm>
          <a:prstGeom prst="rect">
            <a:avLst/>
          </a:prstGeom>
        </p:spPr>
      </p:pic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68681B25-E3E7-F864-09ED-789E9BAC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19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4510C-07BD-E7C0-AEAC-CEA9DC45E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8F0A62-AF71-3622-7E14-2560A889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3228" y="1227644"/>
            <a:ext cx="2990274" cy="461679"/>
          </a:xfr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pt-BR" sz="2600" dirty="0"/>
              <a:t>RESULTADOS</a:t>
            </a:r>
            <a:r>
              <a:rPr lang="pt-BR" dirty="0"/>
              <a:t> </a:t>
            </a:r>
            <a:r>
              <a:rPr lang="pt-BR" sz="3600" dirty="0"/>
              <a:t>2024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CF7DFA-9195-AFF7-9AB4-08FB1BEC4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897"/>
            <a:ext cx="12192000" cy="978467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B3BA65F-0260-AE8B-C1CC-7C82F6D16BA6}"/>
              </a:ext>
            </a:extLst>
          </p:cNvPr>
          <p:cNvGrpSpPr/>
          <p:nvPr/>
        </p:nvGrpSpPr>
        <p:grpSpPr>
          <a:xfrm>
            <a:off x="4643228" y="2244437"/>
            <a:ext cx="2990274" cy="2669895"/>
            <a:chOff x="6190518" y="1828800"/>
            <a:chExt cx="5164870" cy="4544877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468E966D-C567-1C27-775D-7B300244D3E7}"/>
                </a:ext>
              </a:extLst>
            </p:cNvPr>
            <p:cNvSpPr/>
            <p:nvPr/>
          </p:nvSpPr>
          <p:spPr>
            <a:xfrm>
              <a:off x="6190518" y="1828800"/>
              <a:ext cx="5164870" cy="4544877"/>
            </a:xfrm>
            <a:prstGeom prst="rect">
              <a:avLst/>
            </a:prstGeom>
            <a:solidFill>
              <a:srgbClr val="E3F6FD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B6791E8C-693A-BAEE-AE49-D9BB12E5F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614"/>
            <a:stretch>
              <a:fillRect/>
            </a:stretch>
          </p:blipFill>
          <p:spPr>
            <a:xfrm>
              <a:off x="7504120" y="2052957"/>
              <a:ext cx="2458201" cy="3209612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9644504-1DA9-715D-9AB8-54E45A82E603}"/>
              </a:ext>
            </a:extLst>
          </p:cNvPr>
          <p:cNvGrpSpPr/>
          <p:nvPr/>
        </p:nvGrpSpPr>
        <p:grpSpPr>
          <a:xfrm>
            <a:off x="836612" y="2253673"/>
            <a:ext cx="2990274" cy="2660659"/>
            <a:chOff x="854931" y="1828800"/>
            <a:chExt cx="5164870" cy="4544877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3022211-325B-957C-E697-00BAEA51DD93}"/>
                </a:ext>
              </a:extLst>
            </p:cNvPr>
            <p:cNvSpPr/>
            <p:nvPr/>
          </p:nvSpPr>
          <p:spPr>
            <a:xfrm>
              <a:off x="854931" y="1828800"/>
              <a:ext cx="5164870" cy="4544877"/>
            </a:xfrm>
            <a:prstGeom prst="rect">
              <a:avLst/>
            </a:prstGeom>
            <a:solidFill>
              <a:srgbClr val="E3F9E6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FD72F532-9D18-6FDE-CBCA-7065E44B0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11943" y="2052957"/>
              <a:ext cx="2475756" cy="3209612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</p:pic>
      </p:grp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DBF30269-605F-6B09-D845-E2E888500907}"/>
              </a:ext>
            </a:extLst>
          </p:cNvPr>
          <p:cNvSpPr txBox="1">
            <a:spLocks/>
          </p:cNvSpPr>
          <p:nvPr/>
        </p:nvSpPr>
        <p:spPr>
          <a:xfrm>
            <a:off x="862014" y="1207007"/>
            <a:ext cx="2990274" cy="461679"/>
          </a:xfrm>
          <a:prstGeom prst="rect">
            <a:avLst/>
          </a:prstGeom>
          <a:gradFill>
            <a:gsLst>
              <a:gs pos="34464">
                <a:schemeClr val="accent6">
                  <a:lumMod val="20000"/>
                  <a:lumOff val="80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RESULTADOS </a:t>
            </a:r>
            <a:r>
              <a:rPr lang="pt-BR" sz="3200" dirty="0"/>
              <a:t>2023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2E89519-FB5A-03B8-DCB6-A233AABC1D92}"/>
              </a:ext>
            </a:extLst>
          </p:cNvPr>
          <p:cNvSpPr/>
          <p:nvPr/>
        </p:nvSpPr>
        <p:spPr>
          <a:xfrm>
            <a:off x="8424442" y="2253673"/>
            <a:ext cx="2990274" cy="2669895"/>
          </a:xfrm>
          <a:prstGeom prst="rect">
            <a:avLst/>
          </a:prstGeom>
          <a:gradFill>
            <a:gsLst>
              <a:gs pos="0">
                <a:srgbClr val="F4FABC"/>
              </a:gs>
              <a:gs pos="15000">
                <a:srgbClr val="F4FABC"/>
              </a:gs>
              <a:gs pos="48000">
                <a:srgbClr val="FFFF00"/>
              </a:gs>
              <a:gs pos="82000">
                <a:srgbClr val="F4FABC"/>
              </a:gs>
            </a:gsLst>
            <a:lin ang="5400000" scaled="1"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B0B3E00E-15C4-3C21-B039-B1CCD9883181}"/>
              </a:ext>
            </a:extLst>
          </p:cNvPr>
          <p:cNvSpPr txBox="1">
            <a:spLocks/>
          </p:cNvSpPr>
          <p:nvPr/>
        </p:nvSpPr>
        <p:spPr>
          <a:xfrm>
            <a:off x="8424442" y="1207006"/>
            <a:ext cx="2990274" cy="461679"/>
          </a:xfrm>
          <a:prstGeom prst="rect">
            <a:avLst/>
          </a:prstGeom>
          <a:gradFill>
            <a:gsLst>
              <a:gs pos="0">
                <a:srgbClr val="F4FABC"/>
              </a:gs>
              <a:gs pos="15000">
                <a:srgbClr val="F4FABC"/>
              </a:gs>
              <a:gs pos="48000">
                <a:srgbClr val="FFFF00"/>
              </a:gs>
              <a:gs pos="82000">
                <a:srgbClr val="F4FABC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dirty="0"/>
              <a:t>RESULTADOS</a:t>
            </a:r>
            <a:r>
              <a:rPr lang="pt-BR" dirty="0"/>
              <a:t> </a:t>
            </a:r>
            <a:r>
              <a:rPr lang="pt-BR" sz="3600" dirty="0"/>
              <a:t>2025</a:t>
            </a:r>
          </a:p>
        </p:txBody>
      </p:sp>
      <p:pic>
        <p:nvPicPr>
          <p:cNvPr id="5" name="Imagem 4" descr="Diagrama, Texto&#10;&#10;O conteúdo gerado por IA pode estar incorreto.">
            <a:extLst>
              <a:ext uri="{FF2B5EF4-FFF2-40B4-BE49-F238E27FC236}">
                <a16:creationId xmlns:a16="http://schemas.microsoft.com/office/drawing/2014/main" id="{91A8CD7D-6FCC-1FFB-50A5-363775E032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113" b="3752"/>
          <a:stretch>
            <a:fillRect/>
          </a:stretch>
        </p:blipFill>
        <p:spPr>
          <a:xfrm>
            <a:off x="9172241" y="2376118"/>
            <a:ext cx="1494676" cy="188549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D5ED19E7-FE40-BB0A-6E90-309D20508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27" y="6410523"/>
            <a:ext cx="3449546" cy="538992"/>
          </a:xfrm>
          <a:prstGeom prst="rect">
            <a:avLst/>
          </a:prstGeom>
        </p:spPr>
      </p:pic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1827BBD6-207A-2E5C-925B-8FBC74F9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56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E387E-999E-E696-66BD-1A1071D0E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A4F43B1-2A05-C560-7ACF-230F0B0B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250"/>
            <a:ext cx="12192000" cy="986820"/>
          </a:xfrm>
          <a:prstGeom prst="rect">
            <a:avLst/>
          </a:prstGeom>
        </p:spPr>
      </p:pic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56FC6D4A-05E0-9FEB-5A3F-125DB20BD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039" y="1170004"/>
            <a:ext cx="3218875" cy="1075605"/>
          </a:xfr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pt-BR" dirty="0"/>
              <a:t>RESULTADOS </a:t>
            </a:r>
          </a:p>
          <a:p>
            <a:r>
              <a:rPr lang="pt-BR" sz="3600" dirty="0"/>
              <a:t>2024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F92DFA0-68DA-A80F-381E-11A382BC56AF}"/>
              </a:ext>
            </a:extLst>
          </p:cNvPr>
          <p:cNvGrpSpPr/>
          <p:nvPr/>
        </p:nvGrpSpPr>
        <p:grpSpPr>
          <a:xfrm>
            <a:off x="628072" y="1159594"/>
            <a:ext cx="3218875" cy="1075605"/>
            <a:chOff x="862014" y="567878"/>
            <a:chExt cx="5183188" cy="1769835"/>
          </a:xfrm>
        </p:grpSpPr>
        <p:sp>
          <p:nvSpPr>
            <p:cNvPr id="14" name="Espaço Reservado para Texto 4">
              <a:extLst>
                <a:ext uri="{FF2B5EF4-FFF2-40B4-BE49-F238E27FC236}">
                  <a16:creationId xmlns:a16="http://schemas.microsoft.com/office/drawing/2014/main" id="{8F878040-0AA4-D0D9-F1AE-6132D274C100}"/>
                </a:ext>
              </a:extLst>
            </p:cNvPr>
            <p:cNvSpPr txBox="1">
              <a:spLocks/>
            </p:cNvSpPr>
            <p:nvPr/>
          </p:nvSpPr>
          <p:spPr>
            <a:xfrm>
              <a:off x="862014" y="567878"/>
              <a:ext cx="5183188" cy="1769835"/>
            </a:xfrm>
            <a:prstGeom prst="rect">
              <a:avLst/>
            </a:prstGeom>
            <a:gradFill>
              <a:gsLst>
                <a:gs pos="34464">
                  <a:schemeClr val="accent6">
                    <a:lumMod val="20000"/>
                    <a:lumOff val="80000"/>
                  </a:schemeClr>
                </a:gs>
                <a:gs pos="95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">
                  <a:schemeClr val="accent4">
                    <a:lumMod val="20000"/>
                    <a:lumOff val="80000"/>
                  </a:schemeClr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3"/>
              </a:solidFill>
            </a:ln>
          </p:spPr>
          <p:txBody>
            <a:bodyPr vert="horz" lIns="91440" tIns="45720" rIns="91440" bIns="45720" rtlCol="0" anchor="b">
              <a:normAutofit fontScale="250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800"/>
                </a:spcBef>
              </a:pPr>
              <a:r>
                <a:rPr lang="pt-BR" sz="9600" dirty="0"/>
                <a:t>RESULTADOS</a:t>
              </a:r>
            </a:p>
            <a:p>
              <a:pPr>
                <a:spcBef>
                  <a:spcPts val="1800"/>
                </a:spcBef>
              </a:pPr>
              <a:r>
                <a:rPr lang="pt-BR" dirty="0"/>
                <a:t> </a:t>
              </a:r>
              <a:r>
                <a:rPr lang="pt-BR" sz="14400" dirty="0"/>
                <a:t>2023</a:t>
              </a: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6295867D-388B-09AB-AC25-0358DF323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0183" y="857104"/>
              <a:ext cx="1916587" cy="1219267"/>
            </a:xfrm>
            <a:prstGeom prst="rect">
              <a:avLst/>
            </a:prstGeom>
          </p:spPr>
        </p:pic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5C4F70CA-2D08-3AA7-2B9C-57E69D94AD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61"/>
          <a:stretch>
            <a:fillRect/>
          </a:stretch>
        </p:blipFill>
        <p:spPr>
          <a:xfrm>
            <a:off x="6347222" y="1350821"/>
            <a:ext cx="1202871" cy="751411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F7561B-24E7-4EF8-56E9-B31009BBA4DB}"/>
              </a:ext>
            </a:extLst>
          </p:cNvPr>
          <p:cNvSpPr txBox="1">
            <a:spLocks/>
          </p:cNvSpPr>
          <p:nvPr/>
        </p:nvSpPr>
        <p:spPr>
          <a:xfrm>
            <a:off x="8214982" y="1170004"/>
            <a:ext cx="3218875" cy="1075605"/>
          </a:xfrm>
          <a:prstGeom prst="rect">
            <a:avLst/>
          </a:prstGeom>
          <a:gradFill>
            <a:gsLst>
              <a:gs pos="39000">
                <a:srgbClr val="FFFF66"/>
              </a:gs>
              <a:gs pos="6337">
                <a:srgbClr val="F4FABC"/>
              </a:gs>
              <a:gs pos="95000">
                <a:srgbClr val="F4FABC"/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rgbClr val="F4FABC"/>
              </a:gs>
              <a:gs pos="29000">
                <a:srgbClr val="F4FABC"/>
              </a:gs>
              <a:gs pos="19000">
                <a:srgbClr val="F4FABC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RESULTADOS </a:t>
            </a:r>
          </a:p>
          <a:p>
            <a:r>
              <a:rPr lang="pt-BR" sz="3600" dirty="0"/>
              <a:t>2025</a:t>
            </a:r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C4EDD09D-371E-8230-64AE-4C832ACA5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27" y="6410523"/>
            <a:ext cx="3449546" cy="53899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46D95C-F7FF-8A92-B042-085842C2CE90}"/>
              </a:ext>
            </a:extLst>
          </p:cNvPr>
          <p:cNvSpPr txBox="1"/>
          <p:nvPr/>
        </p:nvSpPr>
        <p:spPr>
          <a:xfrm>
            <a:off x="6591301" y="293566"/>
            <a:ext cx="5607664" cy="707886"/>
          </a:xfrm>
          <a:prstGeom prst="rect">
            <a:avLst/>
          </a:prstGeo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Avaliação: 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ATENDIMENTO NA INTERNAÇÃO</a:t>
            </a:r>
          </a:p>
        </p:txBody>
      </p:sp>
      <p:pic>
        <p:nvPicPr>
          <p:cNvPr id="13" name="Imagem 12" descr="Placa branca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97165017-44D7-910D-D64B-A31ECCF0A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0984" y="1350821"/>
            <a:ext cx="1202872" cy="7514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2111958C-D387-4EB2-2DA6-056AB6E4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4</a:t>
            </a:fld>
            <a:endParaRPr lang="pt-BR"/>
          </a:p>
        </p:txBody>
      </p:sp>
      <p:graphicFrame>
        <p:nvGraphicFramePr>
          <p:cNvPr id="17" name="Espaço Reservado para Conteúdo 3">
            <a:extLst>
              <a:ext uri="{FF2B5EF4-FFF2-40B4-BE49-F238E27FC236}">
                <a16:creationId xmlns:a16="http://schemas.microsoft.com/office/drawing/2014/main" id="{0279FD14-49F8-F8D2-BE72-9BA4692A1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330158"/>
              </p:ext>
            </p:extLst>
          </p:nvPr>
        </p:nvGraphicFramePr>
        <p:xfrm>
          <a:off x="1833558" y="2629356"/>
          <a:ext cx="9520242" cy="30690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53227">
                  <a:extLst>
                    <a:ext uri="{9D8B030D-6E8A-4147-A177-3AD203B41FA5}">
                      <a16:colId xmlns:a16="http://schemas.microsoft.com/office/drawing/2014/main" val="4001425955"/>
                    </a:ext>
                  </a:extLst>
                </a:gridCol>
                <a:gridCol w="1189005">
                  <a:extLst>
                    <a:ext uri="{9D8B030D-6E8A-4147-A177-3AD203B41FA5}">
                      <a16:colId xmlns:a16="http://schemas.microsoft.com/office/drawing/2014/main" val="2745073450"/>
                    </a:ext>
                  </a:extLst>
                </a:gridCol>
                <a:gridCol w="1189005">
                  <a:extLst>
                    <a:ext uri="{9D8B030D-6E8A-4147-A177-3AD203B41FA5}">
                      <a16:colId xmlns:a16="http://schemas.microsoft.com/office/drawing/2014/main" val="443766253"/>
                    </a:ext>
                  </a:extLst>
                </a:gridCol>
                <a:gridCol w="1189005">
                  <a:extLst>
                    <a:ext uri="{9D8B030D-6E8A-4147-A177-3AD203B41FA5}">
                      <a16:colId xmlns:a16="http://schemas.microsoft.com/office/drawing/2014/main" val="913341819"/>
                    </a:ext>
                  </a:extLst>
                </a:gridCol>
              </a:tblGrid>
              <a:tr h="5318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Itens Avaliados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60649"/>
                  </a:ext>
                </a:extLst>
              </a:tr>
              <a:tr h="35251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Atendimento da equipe médica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9,49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9,58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9,69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857122"/>
                  </a:ext>
                </a:extLst>
              </a:tr>
              <a:tr h="50797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Atendimento da recepção e portaria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8,83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9,01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9,29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08289"/>
                  </a:ext>
                </a:extLst>
              </a:tr>
              <a:tr h="35251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Atendimento dos demais profissionais de saúde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9,27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9,46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9,42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54590"/>
                  </a:ext>
                </a:extLst>
              </a:tr>
              <a:tr h="35251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Estrutura das áreas de internação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8,46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8,13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8,13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141729"/>
                  </a:ext>
                </a:extLst>
              </a:tr>
              <a:tr h="60721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Orientação para realização de procedimentos e tratamentos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9,12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9,28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9,68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63601"/>
                  </a:ext>
                </a:extLst>
              </a:tr>
              <a:tr h="35251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Orientações para alta hospitalar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8,89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9,44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9,71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41644"/>
                  </a:ext>
                </a:extLst>
              </a:tr>
            </a:tbl>
          </a:graphicData>
        </a:graphic>
      </p:graphicFrame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866D4EB2-E5FB-AC88-7447-E029FA0DF3AD}"/>
              </a:ext>
            </a:extLst>
          </p:cNvPr>
          <p:cNvSpPr/>
          <p:nvPr/>
        </p:nvSpPr>
        <p:spPr>
          <a:xfrm>
            <a:off x="9144000" y="4476750"/>
            <a:ext cx="95250" cy="2095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Baixo 21">
            <a:extLst>
              <a:ext uri="{FF2B5EF4-FFF2-40B4-BE49-F238E27FC236}">
                <a16:creationId xmlns:a16="http://schemas.microsoft.com/office/drawing/2014/main" id="{30A55E4B-C80B-FFE1-06EC-94E83784C4A5}"/>
              </a:ext>
            </a:extLst>
          </p:cNvPr>
          <p:cNvSpPr/>
          <p:nvPr/>
        </p:nvSpPr>
        <p:spPr>
          <a:xfrm>
            <a:off x="10358442" y="4091429"/>
            <a:ext cx="95250" cy="2095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83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B0EDC-11D1-8D11-BFC9-5419A51EA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8AF550-9853-D1C2-A02F-0D2C580EE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962317"/>
          </a:xfrm>
          <a:prstGeom prst="rect">
            <a:avLst/>
          </a:prstGeom>
        </p:spPr>
      </p:pic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F433359C-7587-9B46-54E0-3AD16437C4BA}"/>
              </a:ext>
            </a:extLst>
          </p:cNvPr>
          <p:cNvSpPr txBox="1">
            <a:spLocks/>
          </p:cNvSpPr>
          <p:nvPr/>
        </p:nvSpPr>
        <p:spPr>
          <a:xfrm>
            <a:off x="4389039" y="1170004"/>
            <a:ext cx="3218875" cy="1075605"/>
          </a:xfrm>
          <a:prstGeom prst="rect">
            <a:avLst/>
          </a:prstGeo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RESULTADOS </a:t>
            </a:r>
          </a:p>
          <a:p>
            <a:r>
              <a:rPr lang="pt-BR" sz="3600"/>
              <a:t>2024</a:t>
            </a:r>
            <a:endParaRPr lang="pt-BR" sz="3600" dirty="0"/>
          </a:p>
        </p:txBody>
      </p:sp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589F6F19-CEE2-85D6-C4F5-49142C51A0A0}"/>
              </a:ext>
            </a:extLst>
          </p:cNvPr>
          <p:cNvSpPr txBox="1">
            <a:spLocks/>
          </p:cNvSpPr>
          <p:nvPr/>
        </p:nvSpPr>
        <p:spPr>
          <a:xfrm>
            <a:off x="628072" y="1159594"/>
            <a:ext cx="3218875" cy="1075605"/>
          </a:xfrm>
          <a:prstGeom prst="rect">
            <a:avLst/>
          </a:prstGeom>
          <a:gradFill>
            <a:gsLst>
              <a:gs pos="34464">
                <a:schemeClr val="accent6">
                  <a:lumMod val="20000"/>
                  <a:lumOff val="80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BR" sz="9600" dirty="0"/>
              <a:t>RESULTADOS</a:t>
            </a:r>
          </a:p>
          <a:p>
            <a:pPr>
              <a:spcBef>
                <a:spcPts val="1800"/>
              </a:spcBef>
            </a:pPr>
            <a:r>
              <a:rPr lang="pt-BR" dirty="0"/>
              <a:t> </a:t>
            </a:r>
            <a:r>
              <a:rPr lang="pt-BR" sz="14400" dirty="0"/>
              <a:t>2023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C2554188-E3A4-D6CE-78BC-28C64C2D6BDF}"/>
              </a:ext>
            </a:extLst>
          </p:cNvPr>
          <p:cNvSpPr txBox="1">
            <a:spLocks/>
          </p:cNvSpPr>
          <p:nvPr/>
        </p:nvSpPr>
        <p:spPr>
          <a:xfrm>
            <a:off x="8214982" y="1170004"/>
            <a:ext cx="3218875" cy="1075605"/>
          </a:xfrm>
          <a:prstGeom prst="rect">
            <a:avLst/>
          </a:prstGeom>
          <a:gradFill>
            <a:gsLst>
              <a:gs pos="39000">
                <a:srgbClr val="FFFF66"/>
              </a:gs>
              <a:gs pos="6337">
                <a:srgbClr val="F4FABC"/>
              </a:gs>
              <a:gs pos="95000">
                <a:srgbClr val="F4FABC"/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rgbClr val="F4FABC"/>
              </a:gs>
              <a:gs pos="29000">
                <a:srgbClr val="F4FABC"/>
              </a:gs>
              <a:gs pos="19000">
                <a:srgbClr val="F4FABC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RESULTADOS </a:t>
            </a:r>
          </a:p>
          <a:p>
            <a:r>
              <a:rPr lang="pt-BR" sz="3600" dirty="0"/>
              <a:t>2025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E96E24E-5DD0-1C82-2CDA-B7728854D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27" y="1335369"/>
            <a:ext cx="1171370" cy="741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9AF6184-09FC-829D-18DB-FB4B8EC87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024" y="1346377"/>
            <a:ext cx="1173947" cy="729991"/>
          </a:xfrm>
          <a:prstGeom prst="rect">
            <a:avLst/>
          </a:prstGeom>
        </p:spPr>
      </p:pic>
      <p:pic>
        <p:nvPicPr>
          <p:cNvPr id="19" name="Imagem 18" descr="Texto&#10;&#10;O conteúdo gerado por IA pode estar incorreto.">
            <a:extLst>
              <a:ext uri="{FF2B5EF4-FFF2-40B4-BE49-F238E27FC236}">
                <a16:creationId xmlns:a16="http://schemas.microsoft.com/office/drawing/2014/main" id="{BB73F942-D5D4-CFD2-D397-1A4CF3C488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27" y="6410523"/>
            <a:ext cx="3449546" cy="538992"/>
          </a:xfrm>
          <a:prstGeom prst="rect">
            <a:avLst/>
          </a:prstGeom>
        </p:spPr>
      </p:pic>
      <p:sp>
        <p:nvSpPr>
          <p:cNvPr id="20" name="Espaço Reservado para Número de Slide 19">
            <a:extLst>
              <a:ext uri="{FF2B5EF4-FFF2-40B4-BE49-F238E27FC236}">
                <a16:creationId xmlns:a16="http://schemas.microsoft.com/office/drawing/2014/main" id="{C013350A-C9C2-B85E-4D38-9EFD6D02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5</a:t>
            </a:fld>
            <a:endParaRPr lang="pt-BR"/>
          </a:p>
        </p:txBody>
      </p:sp>
      <p:graphicFrame>
        <p:nvGraphicFramePr>
          <p:cNvPr id="21" name="Espaço Reservado para Conteúdo 3">
            <a:extLst>
              <a:ext uri="{FF2B5EF4-FFF2-40B4-BE49-F238E27FC236}">
                <a16:creationId xmlns:a16="http://schemas.microsoft.com/office/drawing/2014/main" id="{BEE474B7-D2F7-A881-90CF-91D65D70E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207"/>
              </p:ext>
            </p:extLst>
          </p:nvPr>
        </p:nvGraphicFramePr>
        <p:xfrm>
          <a:off x="1836751" y="2603045"/>
          <a:ext cx="9597105" cy="28435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49810">
                  <a:extLst>
                    <a:ext uri="{9D8B030D-6E8A-4147-A177-3AD203B41FA5}">
                      <a16:colId xmlns:a16="http://schemas.microsoft.com/office/drawing/2014/main" val="4001425955"/>
                    </a:ext>
                  </a:extLst>
                </a:gridCol>
                <a:gridCol w="1315765">
                  <a:extLst>
                    <a:ext uri="{9D8B030D-6E8A-4147-A177-3AD203B41FA5}">
                      <a16:colId xmlns:a16="http://schemas.microsoft.com/office/drawing/2014/main" val="2745073450"/>
                    </a:ext>
                  </a:extLst>
                </a:gridCol>
                <a:gridCol w="1315765">
                  <a:extLst>
                    <a:ext uri="{9D8B030D-6E8A-4147-A177-3AD203B41FA5}">
                      <a16:colId xmlns:a16="http://schemas.microsoft.com/office/drawing/2014/main" val="443766253"/>
                    </a:ext>
                  </a:extLst>
                </a:gridCol>
                <a:gridCol w="1315765">
                  <a:extLst>
                    <a:ext uri="{9D8B030D-6E8A-4147-A177-3AD203B41FA5}">
                      <a16:colId xmlns:a16="http://schemas.microsoft.com/office/drawing/2014/main" val="3482247683"/>
                    </a:ext>
                  </a:extLst>
                </a:gridCol>
              </a:tblGrid>
              <a:tr h="5345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Itens Avaliados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60649"/>
                  </a:ext>
                </a:extLst>
              </a:tr>
              <a:tr h="3746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Atendimento da equipe médica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8,92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9,34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9,44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857122"/>
                  </a:ext>
                </a:extLst>
              </a:tr>
              <a:tr h="53984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Atendimento da recepção e portaria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7,91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8,66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8,81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08289"/>
                  </a:ext>
                </a:extLst>
              </a:tr>
              <a:tr h="3746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Atendimento dos demais profissionais de saúde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8,37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8,92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8,95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54590"/>
                  </a:ext>
                </a:extLst>
              </a:tr>
              <a:tr h="3746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Estrutura das áreas do ambulatório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6,05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7,08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8,12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141729"/>
                  </a:ext>
                </a:extLst>
              </a:tr>
              <a:tr h="64532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Orientação para realização de procedimentos e tratamentos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8,21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8,73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9,18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63601"/>
                  </a:ext>
                </a:extLst>
              </a:tr>
            </a:tbl>
          </a:graphicData>
        </a:graphic>
      </p:graphicFrame>
      <p:pic>
        <p:nvPicPr>
          <p:cNvPr id="23" name="Imagem 22" descr="Placa branca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CCC0188B-606D-019E-E128-3955E9D7F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8138" y="1346377"/>
            <a:ext cx="1165718" cy="829453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4201ED5F-B226-00FA-AF7D-B88CF9CB6626}"/>
              </a:ext>
            </a:extLst>
          </p:cNvPr>
          <p:cNvSpPr txBox="1"/>
          <p:nvPr/>
        </p:nvSpPr>
        <p:spPr>
          <a:xfrm>
            <a:off x="6591301" y="293566"/>
            <a:ext cx="5607664" cy="707886"/>
          </a:xfrm>
          <a:prstGeom prst="rect">
            <a:avLst/>
          </a:prstGeo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Avaliação: 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ATENDIMENTO NO AMBULATÓRIO</a:t>
            </a:r>
          </a:p>
        </p:txBody>
      </p:sp>
    </p:spTree>
    <p:extLst>
      <p:ext uri="{BB962C8B-B14F-4D97-AF65-F5344CB8AC3E}">
        <p14:creationId xmlns:p14="http://schemas.microsoft.com/office/powerpoint/2010/main" val="188478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8D1CB-15C8-0B0B-A9D0-10F4F40DA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AF11FA-F1E6-1B55-7B74-ED0894207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0270"/>
          </a:xfrm>
          <a:prstGeom prst="rect">
            <a:avLst/>
          </a:prstGeom>
        </p:spPr>
      </p:pic>
      <p:graphicFrame>
        <p:nvGraphicFramePr>
          <p:cNvPr id="12" name="Espaço Reservado para Conteúdo 3">
            <a:extLst>
              <a:ext uri="{FF2B5EF4-FFF2-40B4-BE49-F238E27FC236}">
                <a16:creationId xmlns:a16="http://schemas.microsoft.com/office/drawing/2014/main" id="{D69136A2-7492-1967-47F1-B3D24C72E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443738"/>
              </p:ext>
            </p:extLst>
          </p:nvPr>
        </p:nvGraphicFramePr>
        <p:xfrm>
          <a:off x="1969394" y="2539440"/>
          <a:ext cx="9464462" cy="36165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18348">
                  <a:extLst>
                    <a:ext uri="{9D8B030D-6E8A-4147-A177-3AD203B41FA5}">
                      <a16:colId xmlns:a16="http://schemas.microsoft.com/office/drawing/2014/main" val="4001425955"/>
                    </a:ext>
                  </a:extLst>
                </a:gridCol>
                <a:gridCol w="1182038">
                  <a:extLst>
                    <a:ext uri="{9D8B030D-6E8A-4147-A177-3AD203B41FA5}">
                      <a16:colId xmlns:a16="http://schemas.microsoft.com/office/drawing/2014/main" val="2745073450"/>
                    </a:ext>
                  </a:extLst>
                </a:gridCol>
                <a:gridCol w="1182038">
                  <a:extLst>
                    <a:ext uri="{9D8B030D-6E8A-4147-A177-3AD203B41FA5}">
                      <a16:colId xmlns:a16="http://schemas.microsoft.com/office/drawing/2014/main" val="443766253"/>
                    </a:ext>
                  </a:extLst>
                </a:gridCol>
                <a:gridCol w="1182038">
                  <a:extLst>
                    <a:ext uri="{9D8B030D-6E8A-4147-A177-3AD203B41FA5}">
                      <a16:colId xmlns:a16="http://schemas.microsoft.com/office/drawing/2014/main" val="4258628161"/>
                    </a:ext>
                  </a:extLst>
                </a:gridCol>
              </a:tblGrid>
              <a:tr h="39884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Itens Avaliados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60649"/>
                  </a:ext>
                </a:extLst>
              </a:tr>
              <a:tr h="34922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Conforto das áreas de recepção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6,53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7,67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7,75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857122"/>
                  </a:ext>
                </a:extLst>
              </a:tr>
              <a:tr h="50322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Conservação do ambiente, em geral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6,81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7,36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7,77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08289"/>
                  </a:ext>
                </a:extLst>
              </a:tr>
              <a:tr h="34922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Conservação dos móveis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6,64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7,38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7,57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54590"/>
                  </a:ext>
                </a:extLst>
              </a:tr>
              <a:tr h="34922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Estrutura dos banheiros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6,04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6,87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7,05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141729"/>
                  </a:ext>
                </a:extLst>
              </a:tr>
              <a:tr h="34922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Iluminação dos ambientes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7,58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8,61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9,08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63601"/>
                  </a:ext>
                </a:extLst>
              </a:tr>
              <a:tr h="34922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Sinalização do local de atendimento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7,16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7,55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7,87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41644"/>
                  </a:ext>
                </a:extLst>
              </a:tr>
              <a:tr h="60154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Sinalização e estrutura de acessibilidade (calçadas, rampas, banheiros adaptados)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6,92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7,41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7,95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3566"/>
                  </a:ext>
                </a:extLst>
              </a:tr>
              <a:tr h="34922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Temperatura e ventilação dos ambientes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5,85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ptos Narrow" panose="020B0004020202020204" pitchFamily="34" charset="0"/>
                        </a:rPr>
                        <a:t>5,73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ptos Narrow" panose="020B0004020202020204" pitchFamily="34" charset="0"/>
                        </a:rPr>
                        <a:t>6,35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87196"/>
                  </a:ext>
                </a:extLst>
              </a:tr>
            </a:tbl>
          </a:graphicData>
        </a:graphic>
      </p:graphicFrame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BA6AEE07-401F-B6B5-65EC-163A542AC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039" y="1170004"/>
            <a:ext cx="3218875" cy="1075605"/>
          </a:xfr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pt-BR" dirty="0"/>
              <a:t>RESULTADOS </a:t>
            </a:r>
          </a:p>
          <a:p>
            <a:r>
              <a:rPr lang="pt-BR" sz="3600" dirty="0"/>
              <a:t>2024</a:t>
            </a:r>
          </a:p>
        </p:txBody>
      </p:sp>
      <p:sp>
        <p:nvSpPr>
          <p:cNvPr id="13" name="Espaço Reservado para Texto 4">
            <a:extLst>
              <a:ext uri="{FF2B5EF4-FFF2-40B4-BE49-F238E27FC236}">
                <a16:creationId xmlns:a16="http://schemas.microsoft.com/office/drawing/2014/main" id="{15CCAE34-A671-5013-E829-5D13F7ABFDD8}"/>
              </a:ext>
            </a:extLst>
          </p:cNvPr>
          <p:cNvSpPr txBox="1">
            <a:spLocks/>
          </p:cNvSpPr>
          <p:nvPr/>
        </p:nvSpPr>
        <p:spPr>
          <a:xfrm>
            <a:off x="628072" y="1159594"/>
            <a:ext cx="3218875" cy="1075605"/>
          </a:xfrm>
          <a:prstGeom prst="rect">
            <a:avLst/>
          </a:prstGeom>
          <a:gradFill>
            <a:gsLst>
              <a:gs pos="34464">
                <a:schemeClr val="accent6">
                  <a:lumMod val="20000"/>
                  <a:lumOff val="80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BR" sz="9600" dirty="0"/>
              <a:t>RESULTADOS</a:t>
            </a:r>
          </a:p>
          <a:p>
            <a:pPr>
              <a:spcBef>
                <a:spcPts val="1800"/>
              </a:spcBef>
            </a:pPr>
            <a:r>
              <a:rPr lang="pt-BR" dirty="0"/>
              <a:t> </a:t>
            </a:r>
            <a:r>
              <a:rPr lang="pt-BR" sz="14400" dirty="0"/>
              <a:t>2023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1EEE94A5-CA88-8EF8-ED40-22C2F250C83A}"/>
              </a:ext>
            </a:extLst>
          </p:cNvPr>
          <p:cNvSpPr txBox="1">
            <a:spLocks/>
          </p:cNvSpPr>
          <p:nvPr/>
        </p:nvSpPr>
        <p:spPr>
          <a:xfrm>
            <a:off x="8214982" y="1170004"/>
            <a:ext cx="3218875" cy="1075605"/>
          </a:xfrm>
          <a:prstGeom prst="rect">
            <a:avLst/>
          </a:prstGeom>
          <a:gradFill>
            <a:gsLst>
              <a:gs pos="39000">
                <a:srgbClr val="FFFF66"/>
              </a:gs>
              <a:gs pos="6337">
                <a:srgbClr val="F4FABC"/>
              </a:gs>
              <a:gs pos="95000">
                <a:srgbClr val="F4FABC"/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rgbClr val="F4FABC"/>
              </a:gs>
              <a:gs pos="29000">
                <a:srgbClr val="F4FABC"/>
              </a:gs>
              <a:gs pos="19000">
                <a:srgbClr val="F4FABC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RESULTADOS </a:t>
            </a:r>
          </a:p>
          <a:p>
            <a:r>
              <a:rPr lang="pt-BR" sz="3600" dirty="0"/>
              <a:t>2025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AFA8B12-4D4C-C621-E41E-EC85DCCA5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54" y="1303176"/>
            <a:ext cx="1256093" cy="79905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688206E-AAAD-0C7C-157A-A27EB088C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766" y="1303176"/>
            <a:ext cx="1198148" cy="799056"/>
          </a:xfrm>
          <a:prstGeom prst="rect">
            <a:avLst/>
          </a:prstGeom>
        </p:spPr>
      </p:pic>
      <p:pic>
        <p:nvPicPr>
          <p:cNvPr id="19" name="Imagem 18" descr="Texto&#10;&#10;O conteúdo gerado por IA pode estar incorreto.">
            <a:extLst>
              <a:ext uri="{FF2B5EF4-FFF2-40B4-BE49-F238E27FC236}">
                <a16:creationId xmlns:a16="http://schemas.microsoft.com/office/drawing/2014/main" id="{D09BC956-629B-62ED-A9F4-9F3FB6BCA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27" y="6410523"/>
            <a:ext cx="3449546" cy="538992"/>
          </a:xfrm>
          <a:prstGeom prst="rect">
            <a:avLst/>
          </a:prstGeom>
        </p:spPr>
      </p:pic>
      <p:sp>
        <p:nvSpPr>
          <p:cNvPr id="20" name="Espaço Reservado para Número de Slide 19">
            <a:extLst>
              <a:ext uri="{FF2B5EF4-FFF2-40B4-BE49-F238E27FC236}">
                <a16:creationId xmlns:a16="http://schemas.microsoft.com/office/drawing/2014/main" id="{1E7475CC-0DB0-C02C-D544-71C2BE0D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6</a:t>
            </a:fld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C6EF053-AE59-6564-FF71-52E5C9F12152}"/>
              </a:ext>
            </a:extLst>
          </p:cNvPr>
          <p:cNvSpPr txBox="1"/>
          <p:nvPr/>
        </p:nvSpPr>
        <p:spPr>
          <a:xfrm>
            <a:off x="7105651" y="309381"/>
            <a:ext cx="5086349" cy="707886"/>
          </a:xfrm>
          <a:prstGeom prst="rect">
            <a:avLst/>
          </a:prstGeo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Avaliação: 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ESTRUTURA</a:t>
            </a:r>
          </a:p>
        </p:txBody>
      </p:sp>
      <p:pic>
        <p:nvPicPr>
          <p:cNvPr id="23" name="Imagem 22" descr="Texto&#10;&#10;O conteúdo gerado por IA pode estar incorreto.">
            <a:extLst>
              <a:ext uri="{FF2B5EF4-FFF2-40B4-BE49-F238E27FC236}">
                <a16:creationId xmlns:a16="http://schemas.microsoft.com/office/drawing/2014/main" id="{7258D479-965B-624F-DA3D-1A4884DB2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7174" y="1303176"/>
            <a:ext cx="1229058" cy="8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6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CAFF5-7DCA-264D-2E8E-272F1B06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FE952937-E072-0538-1554-06CCC1EE5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20618"/>
          </a:xfrm>
          <a:prstGeom prst="rect">
            <a:avLst/>
          </a:prstGeom>
        </p:spPr>
      </p:pic>
      <p:graphicFrame>
        <p:nvGraphicFramePr>
          <p:cNvPr id="19" name="Espaço Reservado para Conteúdo 3">
            <a:extLst>
              <a:ext uri="{FF2B5EF4-FFF2-40B4-BE49-F238E27FC236}">
                <a16:creationId xmlns:a16="http://schemas.microsoft.com/office/drawing/2014/main" id="{09E145D8-F6D2-18C8-7ACA-CD5E7EE350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717391"/>
              </p:ext>
            </p:extLst>
          </p:nvPr>
        </p:nvGraphicFramePr>
        <p:xfrm>
          <a:off x="1969394" y="2610998"/>
          <a:ext cx="9464462" cy="36568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18348">
                  <a:extLst>
                    <a:ext uri="{9D8B030D-6E8A-4147-A177-3AD203B41FA5}">
                      <a16:colId xmlns:a16="http://schemas.microsoft.com/office/drawing/2014/main" val="4001425955"/>
                    </a:ext>
                  </a:extLst>
                </a:gridCol>
                <a:gridCol w="1182038">
                  <a:extLst>
                    <a:ext uri="{9D8B030D-6E8A-4147-A177-3AD203B41FA5}">
                      <a16:colId xmlns:a16="http://schemas.microsoft.com/office/drawing/2014/main" val="2745073450"/>
                    </a:ext>
                  </a:extLst>
                </a:gridCol>
                <a:gridCol w="1182038">
                  <a:extLst>
                    <a:ext uri="{9D8B030D-6E8A-4147-A177-3AD203B41FA5}">
                      <a16:colId xmlns:a16="http://schemas.microsoft.com/office/drawing/2014/main" val="443766253"/>
                    </a:ext>
                  </a:extLst>
                </a:gridCol>
                <a:gridCol w="1182038">
                  <a:extLst>
                    <a:ext uri="{9D8B030D-6E8A-4147-A177-3AD203B41FA5}">
                      <a16:colId xmlns:a16="http://schemas.microsoft.com/office/drawing/2014/main" val="3565438351"/>
                    </a:ext>
                  </a:extLst>
                </a:gridCol>
              </a:tblGrid>
              <a:tr h="5138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Itens Avaliados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60649"/>
                  </a:ext>
                </a:extLst>
              </a:tr>
              <a:tr h="36032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Aparência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8,76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u="none" strike="noStrike" dirty="0">
                          <a:solidFill>
                            <a:srgbClr val="4EA72E"/>
                          </a:solidFill>
                          <a:effectLst/>
                        </a:rPr>
                        <a:t>8,92</a:t>
                      </a:r>
                      <a:endParaRPr lang="pt-BR" sz="2000" b="1" i="0" u="none" strike="noStrike" dirty="0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8,87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857122"/>
                  </a:ext>
                </a:extLst>
              </a:tr>
              <a:tr h="62066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Gentileza e educação dos funcionários que entregam as refeições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9,22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u="none" strike="noStrike" dirty="0">
                          <a:solidFill>
                            <a:srgbClr val="4EA72E"/>
                          </a:solidFill>
                          <a:effectLst/>
                        </a:rPr>
                        <a:t>9,61</a:t>
                      </a:r>
                      <a:endParaRPr lang="pt-BR" sz="2000" b="1" i="0" u="none" strike="noStrike" dirty="0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9,81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08289"/>
                  </a:ext>
                </a:extLst>
              </a:tr>
              <a:tr h="36032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Pontualidade na entrega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8,84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u="none" strike="noStrike" dirty="0">
                          <a:solidFill>
                            <a:srgbClr val="4EA72E"/>
                          </a:solidFill>
                          <a:effectLst/>
                        </a:rPr>
                        <a:t>9,27</a:t>
                      </a:r>
                      <a:endParaRPr lang="pt-BR" sz="2000" b="1" i="0" u="none" strike="noStrike" dirty="0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9,56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54590"/>
                  </a:ext>
                </a:extLst>
              </a:tr>
              <a:tr h="36032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Qualidade da embalagem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9,09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u="none" strike="noStrike" dirty="0">
                          <a:solidFill>
                            <a:srgbClr val="4EA72E"/>
                          </a:solidFill>
                          <a:effectLst/>
                        </a:rPr>
                        <a:t>9,43</a:t>
                      </a:r>
                      <a:endParaRPr lang="pt-BR" sz="2000" b="1" i="0" u="none" strike="noStrike" dirty="0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9,55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141729"/>
                  </a:ext>
                </a:extLst>
              </a:tr>
              <a:tr h="36032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Quantidade de alimento em cada refeição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8,69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u="none" strike="noStrike" dirty="0">
                          <a:solidFill>
                            <a:srgbClr val="4EA72E"/>
                          </a:solidFill>
                          <a:effectLst/>
                        </a:rPr>
                        <a:t>9,15</a:t>
                      </a:r>
                      <a:endParaRPr lang="pt-BR" sz="2000" b="1" i="0" u="none" strike="noStrike" dirty="0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8,88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63601"/>
                  </a:ext>
                </a:extLst>
              </a:tr>
              <a:tr h="36032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Sabor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7,93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u="none" strike="noStrike" dirty="0">
                          <a:solidFill>
                            <a:srgbClr val="4EA72E"/>
                          </a:solidFill>
                          <a:effectLst/>
                        </a:rPr>
                        <a:t>8,65</a:t>
                      </a:r>
                      <a:endParaRPr lang="pt-BR" sz="2000" b="1" i="0" u="none" strike="noStrike" dirty="0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8,84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41644"/>
                  </a:ext>
                </a:extLst>
              </a:tr>
              <a:tr h="36032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Temperatura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7,86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u="none" strike="noStrike" dirty="0">
                          <a:solidFill>
                            <a:srgbClr val="4EA72E"/>
                          </a:solidFill>
                          <a:effectLst/>
                        </a:rPr>
                        <a:t>8,59</a:t>
                      </a:r>
                      <a:endParaRPr lang="pt-BR" sz="2000" b="1" i="0" u="none" strike="noStrike" dirty="0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8,86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3566"/>
                  </a:ext>
                </a:extLst>
              </a:tr>
              <a:tr h="36032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Variedade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8,26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u="none" strike="noStrike" dirty="0">
                          <a:solidFill>
                            <a:srgbClr val="4EA72E"/>
                          </a:solidFill>
                          <a:effectLst/>
                        </a:rPr>
                        <a:t>8,66</a:t>
                      </a:r>
                      <a:endParaRPr lang="pt-BR" sz="2000" b="1" i="0" u="none" strike="noStrike" dirty="0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8,89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87196"/>
                  </a:ext>
                </a:extLst>
              </a:tr>
            </a:tbl>
          </a:graphicData>
        </a:graphic>
      </p:graphicFrame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C49D72A1-0E3F-46AD-1A8B-ECBBD21E5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039" y="1170004"/>
            <a:ext cx="3218875" cy="1075605"/>
          </a:xfr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pt-BR" dirty="0"/>
              <a:t>RESULTADOS </a:t>
            </a:r>
          </a:p>
          <a:p>
            <a:r>
              <a:rPr lang="pt-BR" sz="3600" dirty="0"/>
              <a:t>2024</a:t>
            </a:r>
          </a:p>
        </p:txBody>
      </p:sp>
      <p:sp>
        <p:nvSpPr>
          <p:cNvPr id="13" name="Espaço Reservado para Texto 4">
            <a:extLst>
              <a:ext uri="{FF2B5EF4-FFF2-40B4-BE49-F238E27FC236}">
                <a16:creationId xmlns:a16="http://schemas.microsoft.com/office/drawing/2014/main" id="{5287DAF0-B590-D2E2-71E7-7BBCC18659FA}"/>
              </a:ext>
            </a:extLst>
          </p:cNvPr>
          <p:cNvSpPr txBox="1">
            <a:spLocks/>
          </p:cNvSpPr>
          <p:nvPr/>
        </p:nvSpPr>
        <p:spPr>
          <a:xfrm>
            <a:off x="628072" y="1159594"/>
            <a:ext cx="3218875" cy="1075605"/>
          </a:xfrm>
          <a:prstGeom prst="rect">
            <a:avLst/>
          </a:prstGeom>
          <a:gradFill>
            <a:gsLst>
              <a:gs pos="34464">
                <a:schemeClr val="accent6">
                  <a:lumMod val="20000"/>
                  <a:lumOff val="80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BR" sz="9600" dirty="0"/>
              <a:t>RESULTADOS</a:t>
            </a:r>
          </a:p>
          <a:p>
            <a:pPr>
              <a:spcBef>
                <a:spcPts val="1800"/>
              </a:spcBef>
            </a:pPr>
            <a:r>
              <a:rPr lang="pt-BR" dirty="0"/>
              <a:t> </a:t>
            </a:r>
            <a:r>
              <a:rPr lang="pt-BR" sz="14400" dirty="0"/>
              <a:t>2023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1EC685D1-3430-0BA3-9BB4-42C4B893A7E6}"/>
              </a:ext>
            </a:extLst>
          </p:cNvPr>
          <p:cNvSpPr txBox="1">
            <a:spLocks/>
          </p:cNvSpPr>
          <p:nvPr/>
        </p:nvSpPr>
        <p:spPr>
          <a:xfrm>
            <a:off x="8214982" y="1170004"/>
            <a:ext cx="3218875" cy="1075605"/>
          </a:xfrm>
          <a:prstGeom prst="rect">
            <a:avLst/>
          </a:prstGeom>
          <a:gradFill>
            <a:gsLst>
              <a:gs pos="39000">
                <a:srgbClr val="FFFF66"/>
              </a:gs>
              <a:gs pos="6337">
                <a:srgbClr val="F4FABC"/>
              </a:gs>
              <a:gs pos="95000">
                <a:srgbClr val="F4FABC"/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rgbClr val="F4FABC"/>
              </a:gs>
              <a:gs pos="29000">
                <a:srgbClr val="F4FABC"/>
              </a:gs>
              <a:gs pos="19000">
                <a:srgbClr val="F4FABC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RESULTADOS </a:t>
            </a:r>
          </a:p>
          <a:p>
            <a:r>
              <a:rPr lang="pt-BR" sz="3600" dirty="0"/>
              <a:t>2025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4BD22FB-5DF5-8A23-4C18-249FE7F81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614" y="1303176"/>
            <a:ext cx="1167357" cy="79905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220600E-BA63-397D-0AE4-BEF7587A0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51" y="1303176"/>
            <a:ext cx="1206863" cy="799056"/>
          </a:xfrm>
          <a:prstGeom prst="rect">
            <a:avLst/>
          </a:prstGeom>
        </p:spPr>
      </p:pic>
      <p:pic>
        <p:nvPicPr>
          <p:cNvPr id="20" name="Imagem 19" descr="Texto&#10;&#10;O conteúdo gerado por IA pode estar incorreto.">
            <a:extLst>
              <a:ext uri="{FF2B5EF4-FFF2-40B4-BE49-F238E27FC236}">
                <a16:creationId xmlns:a16="http://schemas.microsoft.com/office/drawing/2014/main" id="{C3412A9D-FC0A-40F4-F21A-536C9E648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27" y="6410523"/>
            <a:ext cx="3449546" cy="538992"/>
          </a:xfrm>
          <a:prstGeom prst="rect">
            <a:avLst/>
          </a:prstGeom>
        </p:spPr>
      </p:pic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CCE3EA7D-3376-75F6-3622-1CD774A6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7</a:t>
            </a:fld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18EFD34-8EDE-BF3F-F7DD-CE620FEA8D88}"/>
              </a:ext>
            </a:extLst>
          </p:cNvPr>
          <p:cNvSpPr txBox="1"/>
          <p:nvPr/>
        </p:nvSpPr>
        <p:spPr>
          <a:xfrm>
            <a:off x="7105651" y="309381"/>
            <a:ext cx="5086349" cy="707886"/>
          </a:xfrm>
          <a:prstGeom prst="rect">
            <a:avLst/>
          </a:prstGeo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Avaliação: 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REFEIÇÕES</a:t>
            </a:r>
          </a:p>
        </p:txBody>
      </p:sp>
      <p:pic>
        <p:nvPicPr>
          <p:cNvPr id="24" name="Imagem 23" descr="Texto&#10;&#10;O conteúdo gerado por IA pode estar incorreto.">
            <a:extLst>
              <a:ext uri="{FF2B5EF4-FFF2-40B4-BE49-F238E27FC236}">
                <a16:creationId xmlns:a16="http://schemas.microsoft.com/office/drawing/2014/main" id="{B04FE6AB-9D46-719B-EAC3-B51D64352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906" y="1303176"/>
            <a:ext cx="1166950" cy="8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7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FD895-2288-22B4-B8BE-30D30FB07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7C5D29-4485-E660-65EF-F7A7132F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81425"/>
          </a:xfrm>
          <a:prstGeom prst="rect">
            <a:avLst/>
          </a:prstGeom>
        </p:spPr>
      </p:pic>
      <p:graphicFrame>
        <p:nvGraphicFramePr>
          <p:cNvPr id="12" name="Espaço Reservado para Conteúdo 3">
            <a:extLst>
              <a:ext uri="{FF2B5EF4-FFF2-40B4-BE49-F238E27FC236}">
                <a16:creationId xmlns:a16="http://schemas.microsoft.com/office/drawing/2014/main" id="{99445FCA-8FB7-4D16-D51F-9E7DE6FDC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608073"/>
              </p:ext>
            </p:extLst>
          </p:nvPr>
        </p:nvGraphicFramePr>
        <p:xfrm>
          <a:off x="1969394" y="2474337"/>
          <a:ext cx="9464462" cy="39647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18348">
                  <a:extLst>
                    <a:ext uri="{9D8B030D-6E8A-4147-A177-3AD203B41FA5}">
                      <a16:colId xmlns:a16="http://schemas.microsoft.com/office/drawing/2014/main" val="4001425955"/>
                    </a:ext>
                  </a:extLst>
                </a:gridCol>
                <a:gridCol w="1182038">
                  <a:extLst>
                    <a:ext uri="{9D8B030D-6E8A-4147-A177-3AD203B41FA5}">
                      <a16:colId xmlns:a16="http://schemas.microsoft.com/office/drawing/2014/main" val="2745073450"/>
                    </a:ext>
                  </a:extLst>
                </a:gridCol>
                <a:gridCol w="1182038">
                  <a:extLst>
                    <a:ext uri="{9D8B030D-6E8A-4147-A177-3AD203B41FA5}">
                      <a16:colId xmlns:a16="http://schemas.microsoft.com/office/drawing/2014/main" val="443766253"/>
                    </a:ext>
                  </a:extLst>
                </a:gridCol>
                <a:gridCol w="1182038">
                  <a:extLst>
                    <a:ext uri="{9D8B030D-6E8A-4147-A177-3AD203B41FA5}">
                      <a16:colId xmlns:a16="http://schemas.microsoft.com/office/drawing/2014/main" val="3164767506"/>
                    </a:ext>
                  </a:extLst>
                </a:gridCol>
              </a:tblGrid>
              <a:tr h="4941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Itens Avaliados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60649"/>
                  </a:ext>
                </a:extLst>
              </a:tr>
              <a:tr h="3674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Frequência de retirada do lixo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8,70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9,17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857122"/>
                  </a:ext>
                </a:extLst>
              </a:tr>
              <a:tr h="6329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Gentileza e educação dos funcionários da limpeza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8,46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9,19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9,65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08289"/>
                  </a:ext>
                </a:extLst>
              </a:tr>
              <a:tr h="6329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Limpeza da roupa fornecida (lençol, fronha, toalha, cobertor, pijama ou camisola)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9,18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9,70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54590"/>
                  </a:ext>
                </a:extLst>
              </a:tr>
              <a:tr h="3674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Limpeza do banheiro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6,72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7,64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8,91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141729"/>
                  </a:ext>
                </a:extLst>
              </a:tr>
              <a:tr h="3674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Limpeza geral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7,63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8,20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9,12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63601"/>
                  </a:ext>
                </a:extLst>
              </a:tr>
              <a:tr h="3674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Qualidade e conforto da roupa fornecida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8,51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9,18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9,63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41644"/>
                  </a:ext>
                </a:extLst>
              </a:tr>
              <a:tr h="3674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Rapidez e agilidade da limpeza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7,48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8,24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9,00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3566"/>
                  </a:ext>
                </a:extLst>
              </a:tr>
              <a:tr h="3674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Troca e reposição da roupa fornecida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8,62</a:t>
                      </a:r>
                    </a:p>
                  </a:txBody>
                  <a:tcPr marL="9525" marR="9525" marT="9525" marB="0" anchor="b">
                    <a:solidFill>
                      <a:srgbClr val="E3F9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9,13</a:t>
                      </a:r>
                    </a:p>
                  </a:txBody>
                  <a:tcPr marL="9525" marR="9525" marT="9525" marB="0" anchor="b"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9,65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87196"/>
                  </a:ext>
                </a:extLst>
              </a:tr>
            </a:tbl>
          </a:graphicData>
        </a:graphic>
      </p:graphicFrame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308D39C-BB33-2677-6E37-97738B4C8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039" y="1170004"/>
            <a:ext cx="3218875" cy="1075605"/>
          </a:xfr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pt-BR" dirty="0"/>
              <a:t>RESULTADOS </a:t>
            </a:r>
          </a:p>
          <a:p>
            <a:r>
              <a:rPr lang="pt-BR" sz="3600" dirty="0"/>
              <a:t>2024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8D8DBB11-8AB5-96C1-BF51-5B1199AFFB05}"/>
              </a:ext>
            </a:extLst>
          </p:cNvPr>
          <p:cNvSpPr txBox="1">
            <a:spLocks/>
          </p:cNvSpPr>
          <p:nvPr/>
        </p:nvSpPr>
        <p:spPr>
          <a:xfrm>
            <a:off x="628072" y="1159594"/>
            <a:ext cx="3218875" cy="1075605"/>
          </a:xfrm>
          <a:prstGeom prst="rect">
            <a:avLst/>
          </a:prstGeom>
          <a:gradFill>
            <a:gsLst>
              <a:gs pos="34464">
                <a:schemeClr val="accent6">
                  <a:lumMod val="20000"/>
                  <a:lumOff val="80000"/>
                </a:schemeClr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pt-BR" sz="9600" dirty="0"/>
              <a:t>RESULTADOS</a:t>
            </a:r>
          </a:p>
          <a:p>
            <a:pPr>
              <a:spcBef>
                <a:spcPts val="1800"/>
              </a:spcBef>
            </a:pPr>
            <a:r>
              <a:rPr lang="pt-BR" dirty="0"/>
              <a:t> </a:t>
            </a:r>
            <a:r>
              <a:rPr lang="pt-BR" sz="14400" dirty="0"/>
              <a:t>2023</a:t>
            </a:r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B30FD851-4196-52EE-B954-C5674E79B3EF}"/>
              </a:ext>
            </a:extLst>
          </p:cNvPr>
          <p:cNvSpPr txBox="1">
            <a:spLocks/>
          </p:cNvSpPr>
          <p:nvPr/>
        </p:nvSpPr>
        <p:spPr>
          <a:xfrm>
            <a:off x="8214982" y="1170004"/>
            <a:ext cx="3218875" cy="1075605"/>
          </a:xfrm>
          <a:prstGeom prst="rect">
            <a:avLst/>
          </a:prstGeom>
          <a:gradFill>
            <a:gsLst>
              <a:gs pos="39000">
                <a:srgbClr val="FFFF66"/>
              </a:gs>
              <a:gs pos="6337">
                <a:srgbClr val="F4FABC"/>
              </a:gs>
              <a:gs pos="95000">
                <a:srgbClr val="F4FABC"/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rgbClr val="F4FABC"/>
              </a:gs>
              <a:gs pos="29000">
                <a:srgbClr val="F4FABC"/>
              </a:gs>
              <a:gs pos="19000">
                <a:srgbClr val="F4FABC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RESULTADOS </a:t>
            </a:r>
          </a:p>
          <a:p>
            <a:r>
              <a:rPr lang="pt-BR" sz="3600" dirty="0"/>
              <a:t>2025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6BBF90-A55D-F424-A69C-D55FA4BEF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613" y="1303176"/>
            <a:ext cx="1167358" cy="7990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A6B3DDB-E89B-A458-266D-61AF26C0E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51" y="1297981"/>
            <a:ext cx="1206863" cy="804251"/>
          </a:xfrm>
          <a:prstGeom prst="rect">
            <a:avLst/>
          </a:prstGeom>
        </p:spPr>
      </p:pic>
      <p:pic>
        <p:nvPicPr>
          <p:cNvPr id="18" name="Imagem 17" descr="Texto&#10;&#10;O conteúdo gerado por IA pode estar incorreto.">
            <a:extLst>
              <a:ext uri="{FF2B5EF4-FFF2-40B4-BE49-F238E27FC236}">
                <a16:creationId xmlns:a16="http://schemas.microsoft.com/office/drawing/2014/main" id="{67574B7B-80F7-1CE2-3B4D-ECAB23CDD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27" y="6410523"/>
            <a:ext cx="3449546" cy="538992"/>
          </a:xfrm>
          <a:prstGeom prst="rect">
            <a:avLst/>
          </a:prstGeom>
        </p:spPr>
      </p:pic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0EB39158-42D9-5413-9239-1490020E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8</a:t>
            </a:fld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9F80A54-4685-A27A-C1B9-D624E01A9BCE}"/>
              </a:ext>
            </a:extLst>
          </p:cNvPr>
          <p:cNvSpPr txBox="1"/>
          <p:nvPr/>
        </p:nvSpPr>
        <p:spPr>
          <a:xfrm>
            <a:off x="6584336" y="345228"/>
            <a:ext cx="5607664" cy="707886"/>
          </a:xfrm>
          <a:prstGeom prst="rect">
            <a:avLst/>
          </a:prstGeo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Avaliação: 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ROUPA / LIMPEZA / LIXO</a:t>
            </a:r>
          </a:p>
        </p:txBody>
      </p:sp>
      <p:pic>
        <p:nvPicPr>
          <p:cNvPr id="22" name="Imagem 21" descr="Placa branca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2418460C-2E1D-4FED-8B0A-B1FAF12131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4703" y="1303176"/>
            <a:ext cx="1200579" cy="7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25333-C87F-872D-767B-EDF5D5843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3C1BD5B8-1D00-5E27-0650-A240A213696C}"/>
              </a:ext>
            </a:extLst>
          </p:cNvPr>
          <p:cNvGrpSpPr/>
          <p:nvPr/>
        </p:nvGrpSpPr>
        <p:grpSpPr>
          <a:xfrm>
            <a:off x="0" y="-27250"/>
            <a:ext cx="12192001" cy="1074751"/>
            <a:chOff x="0" y="-27250"/>
            <a:chExt cx="12192001" cy="107475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B86326F-3380-61AC-3614-138F3D28D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7250"/>
              <a:ext cx="12192000" cy="1067672"/>
            </a:xfrm>
            <a:prstGeom prst="rect">
              <a:avLst/>
            </a:prstGeom>
          </p:spPr>
        </p:pic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3C9E1C69-3A3F-7866-83F6-2D16645602D7}"/>
                </a:ext>
              </a:extLst>
            </p:cNvPr>
            <p:cNvSpPr txBox="1"/>
            <p:nvPr/>
          </p:nvSpPr>
          <p:spPr>
            <a:xfrm>
              <a:off x="6521986" y="429674"/>
              <a:ext cx="1685580" cy="461665"/>
            </a:xfrm>
            <a:prstGeom prst="rect">
              <a:avLst/>
            </a:prstGeom>
            <a:solidFill>
              <a:srgbClr val="E3F6FD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Avaliação:</a:t>
              </a:r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D17DBD7-71F8-49F2-E152-12EBFB82E744}"/>
                </a:ext>
              </a:extLst>
            </p:cNvPr>
            <p:cNvSpPr txBox="1"/>
            <p:nvPr/>
          </p:nvSpPr>
          <p:spPr>
            <a:xfrm>
              <a:off x="8117595" y="339615"/>
              <a:ext cx="4074406" cy="707886"/>
            </a:xfrm>
            <a:prstGeom prst="rect">
              <a:avLst/>
            </a:prstGeom>
            <a:solidFill>
              <a:srgbClr val="E3F6FD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Segurança/Portaria/Controle de Acesso</a:t>
              </a:r>
            </a:p>
          </p:txBody>
        </p:sp>
      </p:grpSp>
      <p:graphicFrame>
        <p:nvGraphicFramePr>
          <p:cNvPr id="13" name="Espaço Reservado para Conteúdo 3">
            <a:extLst>
              <a:ext uri="{FF2B5EF4-FFF2-40B4-BE49-F238E27FC236}">
                <a16:creationId xmlns:a16="http://schemas.microsoft.com/office/drawing/2014/main" id="{464A46CE-F925-AF21-CBEB-E310D2A07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366348"/>
              </p:ext>
            </p:extLst>
          </p:nvPr>
        </p:nvGraphicFramePr>
        <p:xfrm>
          <a:off x="2544897" y="3036665"/>
          <a:ext cx="7777908" cy="17855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88112">
                  <a:extLst>
                    <a:ext uri="{9D8B030D-6E8A-4147-A177-3AD203B41FA5}">
                      <a16:colId xmlns:a16="http://schemas.microsoft.com/office/drawing/2014/main" val="4001425955"/>
                    </a:ext>
                  </a:extLst>
                </a:gridCol>
                <a:gridCol w="1144898">
                  <a:extLst>
                    <a:ext uri="{9D8B030D-6E8A-4147-A177-3AD203B41FA5}">
                      <a16:colId xmlns:a16="http://schemas.microsoft.com/office/drawing/2014/main" val="2745073450"/>
                    </a:ext>
                  </a:extLst>
                </a:gridCol>
                <a:gridCol w="1144898">
                  <a:extLst>
                    <a:ext uri="{9D8B030D-6E8A-4147-A177-3AD203B41FA5}">
                      <a16:colId xmlns:a16="http://schemas.microsoft.com/office/drawing/2014/main" val="3366464788"/>
                    </a:ext>
                  </a:extLst>
                </a:gridCol>
              </a:tblGrid>
              <a:tr h="58322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Itens Avaliados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60649"/>
                  </a:ext>
                </a:extLst>
              </a:tr>
              <a:tr h="58322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Segurança no ambiente do hospital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9,27</a:t>
                      </a:r>
                      <a:endParaRPr lang="pt-BR" sz="2000" b="1" i="0" u="none" strike="noStrike" dirty="0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8,77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857122"/>
                  </a:ext>
                </a:extLst>
              </a:tr>
              <a:tr h="58322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u="none" strike="noStrike" dirty="0">
                          <a:effectLst/>
                        </a:rPr>
                        <a:t>Acesso controlado e identificado na entrada do hospital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u="none" strike="noStrike" dirty="0">
                          <a:effectLst/>
                        </a:rPr>
                        <a:t>9,32</a:t>
                      </a:r>
                      <a:endParaRPr lang="pt-BR" sz="2000" b="1" i="0" u="none" strike="noStrike" dirty="0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1" i="0" u="none" strike="noStrike" dirty="0">
                          <a:solidFill>
                            <a:srgbClr val="4EA72E"/>
                          </a:solidFill>
                          <a:effectLst/>
                          <a:latin typeface="Aptos Narrow" panose="020B0004020202020204" pitchFamily="34" charset="0"/>
                        </a:rPr>
                        <a:t>8,83</a:t>
                      </a:r>
                    </a:p>
                  </a:txBody>
                  <a:tcPr marL="9525" marR="9525" marT="9525" marB="0" anchor="b">
                    <a:solidFill>
                      <a:srgbClr val="F4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98357"/>
                  </a:ext>
                </a:extLst>
              </a:tr>
            </a:tbl>
          </a:graphicData>
        </a:graphic>
      </p:graphicFrame>
      <p:pic>
        <p:nvPicPr>
          <p:cNvPr id="2" name="Imagem 1" descr="Texto&#10;&#10;O conteúdo gerado por IA pode estar incorreto.">
            <a:extLst>
              <a:ext uri="{FF2B5EF4-FFF2-40B4-BE49-F238E27FC236}">
                <a16:creationId xmlns:a16="http://schemas.microsoft.com/office/drawing/2014/main" id="{3C023C7C-78FD-E807-E507-0614F126A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27" y="6410523"/>
            <a:ext cx="3449546" cy="538992"/>
          </a:xfrm>
          <a:prstGeom prst="rect">
            <a:avLst/>
          </a:prstGeom>
        </p:spPr>
      </p:pic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EE8182AC-1B8A-3569-A10B-157703B5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5520-3CF6-48E9-BEF3-7A0BDBA3ECC8}" type="slidenum">
              <a:rPr lang="pt-BR" smtClean="0"/>
              <a:t>9</a:t>
            </a:fld>
            <a:endParaRPr lang="pt-BR"/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5D113B3-71DB-2CB5-C0BC-9E2B82ED1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039" y="1170004"/>
            <a:ext cx="3218875" cy="1075605"/>
          </a:xfr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pt-BR" dirty="0"/>
              <a:t>RESULTADOS </a:t>
            </a:r>
          </a:p>
          <a:p>
            <a:r>
              <a:rPr lang="pt-BR" sz="3600" dirty="0"/>
              <a:t>2024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7CEE285E-9E3C-63DC-AAAB-D1B1D3EE495F}"/>
              </a:ext>
            </a:extLst>
          </p:cNvPr>
          <p:cNvSpPr txBox="1">
            <a:spLocks/>
          </p:cNvSpPr>
          <p:nvPr/>
        </p:nvSpPr>
        <p:spPr>
          <a:xfrm>
            <a:off x="8214982" y="1170004"/>
            <a:ext cx="3218875" cy="1075605"/>
          </a:xfrm>
          <a:prstGeom prst="rect">
            <a:avLst/>
          </a:prstGeom>
          <a:gradFill>
            <a:gsLst>
              <a:gs pos="39000">
                <a:srgbClr val="FFFF66"/>
              </a:gs>
              <a:gs pos="6337">
                <a:srgbClr val="F4FABC"/>
              </a:gs>
              <a:gs pos="95000">
                <a:srgbClr val="F4FABC"/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rgbClr val="F4FABC"/>
              </a:gs>
              <a:gs pos="29000">
                <a:srgbClr val="F4FABC"/>
              </a:gs>
              <a:gs pos="19000">
                <a:srgbClr val="F4FABC"/>
              </a:gs>
            </a:gsLst>
            <a:lin ang="5400000" scaled="1"/>
          </a:gradFill>
          <a:ln>
            <a:solidFill>
              <a:schemeClr val="accent3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RESULTADOS </a:t>
            </a:r>
          </a:p>
          <a:p>
            <a:r>
              <a:rPr lang="pt-BR" sz="3600" dirty="0"/>
              <a:t>2025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F6B40AE-61EC-D005-ECA7-75F9601E4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190" y="1249880"/>
            <a:ext cx="1296724" cy="90564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BC33D6-3E11-091E-A920-B68E78F8A39A}"/>
              </a:ext>
            </a:extLst>
          </p:cNvPr>
          <p:cNvSpPr txBox="1"/>
          <p:nvPr/>
        </p:nvSpPr>
        <p:spPr>
          <a:xfrm>
            <a:off x="6584337" y="332536"/>
            <a:ext cx="5607664" cy="707886"/>
          </a:xfrm>
          <a:prstGeom prst="rect">
            <a:avLst/>
          </a:prstGeom>
          <a:gradFill>
            <a:gsLst>
              <a:gs pos="34464">
                <a:srgbClr val="D8F2FC"/>
              </a:gs>
              <a:gs pos="95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Avaliação: SEGURANÇA / PORTARIA /   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                  CONTROLE DE ACESSO</a:t>
            </a:r>
          </a:p>
        </p:txBody>
      </p:sp>
      <p:pic>
        <p:nvPicPr>
          <p:cNvPr id="19" name="Imagem 18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E7145B4F-35C4-AF28-906A-C886AB322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709" y="1249880"/>
            <a:ext cx="1174091" cy="9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46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509</Words>
  <Application>Microsoft Office PowerPoint</Application>
  <PresentationFormat>Widescreen</PresentationFormat>
  <Paragraphs>274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Aptos Narrow</vt:lpstr>
      <vt:lpstr>Arial</vt:lpstr>
      <vt:lpstr>Arial Black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Marilene Davis Lanes</dc:creator>
  <cp:lastModifiedBy>Marilene Davis Lanes</cp:lastModifiedBy>
  <cp:revision>18</cp:revision>
  <cp:lastPrinted>2026-02-05T14:09:35Z</cp:lastPrinted>
  <dcterms:created xsi:type="dcterms:W3CDTF">2025-09-29T14:38:31Z</dcterms:created>
  <dcterms:modified xsi:type="dcterms:W3CDTF">2026-02-05T15:40:27Z</dcterms:modified>
</cp:coreProperties>
</file>