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4" r:id="rId1"/>
  </p:sldMasterIdLst>
  <p:notesMasterIdLst>
    <p:notesMasterId r:id="rId40"/>
  </p:notesMasterIdLst>
  <p:sldIdLst>
    <p:sldId id="257" r:id="rId2"/>
    <p:sldId id="258" r:id="rId3"/>
    <p:sldId id="259" r:id="rId4"/>
    <p:sldId id="260" r:id="rId5"/>
    <p:sldId id="261" r:id="rId6"/>
    <p:sldId id="262" r:id="rId7"/>
    <p:sldId id="263" r:id="rId8"/>
    <p:sldId id="307" r:id="rId9"/>
    <p:sldId id="264" r:id="rId10"/>
    <p:sldId id="265" r:id="rId11"/>
    <p:sldId id="266" r:id="rId12"/>
    <p:sldId id="267" r:id="rId13"/>
    <p:sldId id="268" r:id="rId14"/>
    <p:sldId id="269" r:id="rId15"/>
    <p:sldId id="270" r:id="rId16"/>
    <p:sldId id="271" r:id="rId17"/>
    <p:sldId id="272" r:id="rId18"/>
    <p:sldId id="273" r:id="rId19"/>
    <p:sldId id="276" r:id="rId20"/>
    <p:sldId id="274" r:id="rId21"/>
    <p:sldId id="275" r:id="rId22"/>
    <p:sldId id="277" r:id="rId23"/>
    <p:sldId id="278" r:id="rId24"/>
    <p:sldId id="279" r:id="rId25"/>
    <p:sldId id="280" r:id="rId26"/>
    <p:sldId id="281" r:id="rId27"/>
    <p:sldId id="282" r:id="rId28"/>
    <p:sldId id="284" r:id="rId29"/>
    <p:sldId id="285" r:id="rId30"/>
    <p:sldId id="286" r:id="rId31"/>
    <p:sldId id="287" r:id="rId32"/>
    <p:sldId id="288" r:id="rId33"/>
    <p:sldId id="289" r:id="rId34"/>
    <p:sldId id="290" r:id="rId35"/>
    <p:sldId id="291" r:id="rId36"/>
    <p:sldId id="292" r:id="rId37"/>
    <p:sldId id="293" r:id="rId38"/>
    <p:sldId id="294" r:id="rId3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CC00CC"/>
    <a:srgbClr val="FF0000"/>
    <a:srgbClr val="FF33CC"/>
    <a:srgbClr val="008000"/>
    <a:srgbClr val="660066"/>
    <a:srgbClr val="9900CC"/>
    <a:srgbClr val="009999"/>
    <a:srgbClr val="33CCCC"/>
    <a:srgbClr val="EE12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Estilo Médio 4 - Ênfas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23C344-BD30-45F5-989D-5244CB7DBE1B}" type="datetimeFigureOut">
              <a:rPr lang="pt-BR" smtClean="0"/>
              <a:t>11/02/2016</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4DF860-BF5F-4B21-BDD7-8F1D7017B00A}" type="slidenum">
              <a:rPr lang="pt-BR" smtClean="0"/>
              <a:t>‹nº›</a:t>
            </a:fld>
            <a:endParaRPr lang="pt-BR"/>
          </a:p>
        </p:txBody>
      </p:sp>
    </p:spTree>
    <p:extLst>
      <p:ext uri="{BB962C8B-B14F-4D97-AF65-F5344CB8AC3E}">
        <p14:creationId xmlns:p14="http://schemas.microsoft.com/office/powerpoint/2010/main" val="4039732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5D4DF860-BF5F-4B21-BDD7-8F1D7017B00A}" type="slidenum">
              <a:rPr lang="pt-BR" smtClean="0"/>
              <a:t>27</a:t>
            </a:fld>
            <a:endParaRPr lang="pt-BR"/>
          </a:p>
        </p:txBody>
      </p:sp>
    </p:spTree>
    <p:extLst>
      <p:ext uri="{BB962C8B-B14F-4D97-AF65-F5344CB8AC3E}">
        <p14:creationId xmlns:p14="http://schemas.microsoft.com/office/powerpoint/2010/main" val="555037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66"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90"/>
          <p:cNvGrpSpPr>
            <a:grpSpLocks/>
          </p:cNvGrpSpPr>
          <p:nvPr/>
        </p:nvGrpSpPr>
        <p:grpSpPr bwMode="auto">
          <a:xfrm>
            <a:off x="4765" y="5589626"/>
            <a:ext cx="5067302" cy="1268398"/>
            <a:chOff x="16865" y="4817936"/>
            <a:chExt cx="5067302" cy="1268398"/>
          </a:xfrm>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
        <p:nvSpPr>
          <p:cNvPr id="2" name="図形 1"/>
          <p:cNvSpPr>
            <a:spLocks noGrp="1"/>
          </p:cNvSpPr>
          <p:nvPr>
            <p:ph type="ctrTitle"/>
          </p:nvPr>
        </p:nvSpPr>
        <p:spPr>
          <a:xfrm>
            <a:off x="642910" y="2214554"/>
            <a:ext cx="7772400" cy="1470025"/>
          </a:xfrm>
        </p:spPr>
        <p:txBody>
          <a:bodyPr/>
          <a:lstStyle/>
          <a:p>
            <a:r>
              <a:rPr kumimoji="1" lang="pt-BR" altLang="ja-JP" smtClean="0"/>
              <a:t>Clique para editar o título mestre</a:t>
            </a:r>
            <a:endParaRPr kumimoji="1" lang="ja-JP" altLang="en-US"/>
          </a:p>
        </p:txBody>
      </p:sp>
      <p:sp>
        <p:nvSpPr>
          <p:cNvPr id="8" name="図形 7"/>
          <p:cNvSpPr>
            <a:spLocks noGrp="1"/>
          </p:cNvSpPr>
          <p:nvPr>
            <p:ph type="subTitle" idx="1"/>
          </p:nvPr>
        </p:nvSpPr>
        <p:spPr>
          <a:xfrm>
            <a:off x="642910" y="3699318"/>
            <a:ext cx="7772400" cy="900122"/>
          </a:xfrm>
        </p:spPr>
        <p:txBody>
          <a:bodyPr/>
          <a:lstStyle>
            <a:lvl1pPr marL="0" indent="0" algn="ctr">
              <a:buNone/>
              <a:defRPr baseline="0">
                <a:solidFill>
                  <a:schemeClr val="tx2">
                    <a:shade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pt-BR" altLang="ja-JP" smtClean="0"/>
              <a:t>Clique para editar o estilo do subtítulo mestre</a:t>
            </a:r>
            <a:endParaRPr kumimoji="1" lang="ja-JP" altLang="en-US" dirty="0"/>
          </a:p>
        </p:txBody>
      </p:sp>
      <p:sp>
        <p:nvSpPr>
          <p:cNvPr id="12" name="図形 11"/>
          <p:cNvSpPr>
            <a:spLocks noGrp="1"/>
          </p:cNvSpPr>
          <p:nvPr>
            <p:ph type="dt" sz="half" idx="10"/>
          </p:nvPr>
        </p:nvSpPr>
        <p:spPr>
          <a:xfrm>
            <a:off x="4471200" y="6492874"/>
            <a:ext cx="1530000" cy="365125"/>
          </a:xfrm>
        </p:spPr>
        <p:txBody>
          <a:bodyPr/>
          <a:lstStyle/>
          <a:p>
            <a:fld id="{E779F719-5D29-49C3-BD76-81203336E7B0}" type="datetimeFigureOut">
              <a:rPr lang="pt-BR" smtClean="0"/>
              <a:t>11/02/2016</a:t>
            </a:fld>
            <a:endParaRPr lang="pt-BR"/>
          </a:p>
        </p:txBody>
      </p:sp>
      <p:sp>
        <p:nvSpPr>
          <p:cNvPr id="11" name="図形 10"/>
          <p:cNvSpPr>
            <a:spLocks noGrp="1"/>
          </p:cNvSpPr>
          <p:nvPr>
            <p:ph type="ftr" sz="quarter" idx="11"/>
          </p:nvPr>
        </p:nvSpPr>
        <p:spPr>
          <a:xfrm>
            <a:off x="6048000" y="6492875"/>
            <a:ext cx="2394000" cy="365125"/>
          </a:xfrm>
        </p:spPr>
        <p:txBody>
          <a:bodyPr/>
          <a:lstStyle/>
          <a:p>
            <a:endParaRPr lang="pt-BR"/>
          </a:p>
        </p:txBody>
      </p:sp>
      <p:sp>
        <p:nvSpPr>
          <p:cNvPr id="18" name="図形 17"/>
          <p:cNvSpPr>
            <a:spLocks noGrp="1"/>
          </p:cNvSpPr>
          <p:nvPr>
            <p:ph type="sldNum" sz="quarter" idx="12"/>
          </p:nvPr>
        </p:nvSpPr>
        <p:spPr>
          <a:xfrm>
            <a:off x="8499632" y="6492875"/>
            <a:ext cx="644400" cy="365125"/>
          </a:xfrm>
        </p:spPr>
        <p:txBody>
          <a:bodyPr/>
          <a:lstStyle/>
          <a:p>
            <a:fld id="{A54A389D-A95B-4D7C-AC90-EF883CEC53F4}" type="slidenum">
              <a:rPr lang="pt-BR" smtClean="0"/>
              <a:t>‹nº›</a:t>
            </a:fld>
            <a:endParaRPr lang="pt-BR"/>
          </a:p>
        </p:txBody>
      </p:sp>
      <p:sp>
        <p:nvSpPr>
          <p:cNvPr id="10" name="図形 9"/>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rgbClr val="FFFFFF">
              <a:alpha val="2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grpSp>
        <p:nvGrpSpPr>
          <p:cNvPr id="4" name="グループ化 12"/>
          <p:cNvGrpSpPr>
            <a:grpSpLocks/>
          </p:cNvGrpSpPr>
          <p:nvPr/>
        </p:nvGrpSpPr>
        <p:grpSpPr bwMode="auto">
          <a:xfrm>
            <a:off x="4000496" y="0"/>
            <a:ext cx="5143504" cy="2000240"/>
            <a:chOff x="2168" y="0"/>
            <a:chExt cx="3576" cy="1384"/>
          </a:xfrm>
        </p:grpSpPr>
        <p:sp>
          <p:nvSpPr>
            <p:cNvPr id="14" name="図形 13"/>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58" name="図形 57"/>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図形 1"/>
          <p:cNvSpPr>
            <a:spLocks noGrp="1"/>
          </p:cNvSpPr>
          <p:nvPr>
            <p:ph type="title"/>
          </p:nvPr>
        </p:nvSpPr>
        <p:spPr>
          <a:xfrm>
            <a:off x="457200" y="285728"/>
            <a:ext cx="8229600" cy="1143000"/>
          </a:xfrm>
        </p:spPr>
        <p:txBody>
          <a:bodyPr/>
          <a:lstStyle/>
          <a:p>
            <a:r>
              <a:rPr kumimoji="1" lang="pt-BR" altLang="ja-JP" smtClean="0"/>
              <a:t>Clique para editar o título mestre</a:t>
            </a:r>
            <a:endParaRPr kumimoji="1" lang="ja-JP" altLang="en-US"/>
          </a:p>
        </p:txBody>
      </p:sp>
      <p:sp>
        <p:nvSpPr>
          <p:cNvPr id="3" name="図形 2"/>
          <p:cNvSpPr>
            <a:spLocks noGrp="1"/>
          </p:cNvSpPr>
          <p:nvPr>
            <p:ph type="body" orient="vert" idx="1"/>
          </p:nvPr>
        </p:nvSpPr>
        <p:spPr>
          <a:xfrm>
            <a:off x="466696" y="1500178"/>
            <a:ext cx="8247600" cy="4857780"/>
          </a:xfrm>
        </p:spPr>
        <p:txBody>
          <a:bodyPr vert="eaVert"/>
          <a:lstStyle/>
          <a:p>
            <a:pPr lvl="0"/>
            <a:r>
              <a:rPr kumimoji="1" lang="pt-BR" altLang="ja-JP" smtClean="0"/>
              <a:t>Clique para editar o texto mestre</a:t>
            </a:r>
          </a:p>
          <a:p>
            <a:pPr lvl="1"/>
            <a:r>
              <a:rPr kumimoji="1" lang="pt-BR" altLang="ja-JP" smtClean="0"/>
              <a:t>Segundo nível</a:t>
            </a:r>
          </a:p>
          <a:p>
            <a:pPr lvl="2"/>
            <a:r>
              <a:rPr kumimoji="1" lang="pt-BR" altLang="ja-JP" smtClean="0"/>
              <a:t>Terceiro nível</a:t>
            </a:r>
          </a:p>
          <a:p>
            <a:pPr lvl="3"/>
            <a:r>
              <a:rPr kumimoji="1" lang="pt-BR" altLang="ja-JP" smtClean="0"/>
              <a:t>Quarto nível</a:t>
            </a:r>
          </a:p>
          <a:p>
            <a:pPr lvl="4"/>
            <a:r>
              <a:rPr kumimoji="1" lang="pt-BR" altLang="ja-JP" smtClean="0"/>
              <a:t>Quinto nível</a:t>
            </a:r>
            <a:endParaRPr kumimoji="1" lang="ja-JP" altLang="en-US" dirty="0"/>
          </a:p>
        </p:txBody>
      </p:sp>
      <p:sp>
        <p:nvSpPr>
          <p:cNvPr id="4" name="図形 3"/>
          <p:cNvSpPr>
            <a:spLocks noGrp="1"/>
          </p:cNvSpPr>
          <p:nvPr>
            <p:ph type="dt" sz="half" idx="10"/>
          </p:nvPr>
        </p:nvSpPr>
        <p:spPr>
          <a:xfrm>
            <a:off x="4471200" y="6494400"/>
            <a:ext cx="1530000" cy="365125"/>
          </a:xfrm>
        </p:spPr>
        <p:txBody>
          <a:bodyPr/>
          <a:lstStyle/>
          <a:p>
            <a:fld id="{E779F719-5D29-49C3-BD76-81203336E7B0}" type="datetimeFigureOut">
              <a:rPr lang="pt-BR" smtClean="0"/>
              <a:t>11/02/2016</a:t>
            </a:fld>
            <a:endParaRPr lang="pt-BR"/>
          </a:p>
        </p:txBody>
      </p:sp>
      <p:sp>
        <p:nvSpPr>
          <p:cNvPr id="5" name="図形 4"/>
          <p:cNvSpPr>
            <a:spLocks noGrp="1"/>
          </p:cNvSpPr>
          <p:nvPr>
            <p:ph type="ftr" sz="quarter" idx="11"/>
          </p:nvPr>
        </p:nvSpPr>
        <p:spPr>
          <a:xfrm>
            <a:off x="6048000" y="6494400"/>
            <a:ext cx="2394000" cy="365125"/>
          </a:xfrm>
        </p:spPr>
        <p:txBody>
          <a:bodyPr/>
          <a:lstStyle/>
          <a:p>
            <a:endParaRPr lang="pt-BR"/>
          </a:p>
        </p:txBody>
      </p:sp>
      <p:sp>
        <p:nvSpPr>
          <p:cNvPr id="6" name="図形 5"/>
          <p:cNvSpPr>
            <a:spLocks noGrp="1"/>
          </p:cNvSpPr>
          <p:nvPr>
            <p:ph type="sldNum" sz="quarter" idx="12"/>
          </p:nvPr>
        </p:nvSpPr>
        <p:spPr>
          <a:xfrm>
            <a:off x="8499600" y="6494400"/>
            <a:ext cx="644400" cy="365125"/>
          </a:xfrm>
        </p:spPr>
        <p:txBody>
          <a:bodyPr/>
          <a:lstStyle/>
          <a:p>
            <a:fld id="{A54A389D-A95B-4D7C-AC90-EF883CEC53F4}"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29400" y="274640"/>
            <a:ext cx="2057400" cy="6083318"/>
          </a:xfrm>
        </p:spPr>
        <p:txBody>
          <a:bodyPr vert="eaVert"/>
          <a:lstStyle/>
          <a:p>
            <a:r>
              <a:rPr kumimoji="1" lang="pt-BR" altLang="ja-JP" smtClean="0"/>
              <a:t>Clique para editar o título mestre</a:t>
            </a:r>
            <a:endParaRPr kumimoji="1" lang="ja-JP" altLang="en-US" dirty="0"/>
          </a:p>
        </p:txBody>
      </p:sp>
      <p:sp>
        <p:nvSpPr>
          <p:cNvPr id="3" name="図形 2"/>
          <p:cNvSpPr>
            <a:spLocks noGrp="1"/>
          </p:cNvSpPr>
          <p:nvPr>
            <p:ph type="body" orient="vert" idx="1"/>
          </p:nvPr>
        </p:nvSpPr>
        <p:spPr>
          <a:xfrm>
            <a:off x="457200" y="274639"/>
            <a:ext cx="6019800" cy="6083319"/>
          </a:xfrm>
        </p:spPr>
        <p:txBody>
          <a:bodyPr vert="eaVert"/>
          <a:lstStyle/>
          <a:p>
            <a:pPr lvl="0"/>
            <a:r>
              <a:rPr kumimoji="1" lang="pt-BR" altLang="ja-JP" smtClean="0"/>
              <a:t>Clique para editar o texto mestre</a:t>
            </a:r>
          </a:p>
          <a:p>
            <a:pPr lvl="1"/>
            <a:r>
              <a:rPr kumimoji="1" lang="pt-BR" altLang="ja-JP" smtClean="0"/>
              <a:t>Segundo nível</a:t>
            </a:r>
          </a:p>
          <a:p>
            <a:pPr lvl="2"/>
            <a:r>
              <a:rPr kumimoji="1" lang="pt-BR" altLang="ja-JP" smtClean="0"/>
              <a:t>Terceiro nível</a:t>
            </a:r>
          </a:p>
          <a:p>
            <a:pPr lvl="3"/>
            <a:r>
              <a:rPr kumimoji="1" lang="pt-BR" altLang="ja-JP" smtClean="0"/>
              <a:t>Quarto nível</a:t>
            </a:r>
          </a:p>
          <a:p>
            <a:pPr lvl="4"/>
            <a:r>
              <a:rPr kumimoji="1" lang="pt-BR" altLang="ja-JP" smtClean="0"/>
              <a:t>Quinto nível</a:t>
            </a:r>
            <a:endParaRPr kumimoji="1" lang="ja-JP" altLang="en-US"/>
          </a:p>
        </p:txBody>
      </p:sp>
      <p:sp>
        <p:nvSpPr>
          <p:cNvPr id="4" name="図形 3"/>
          <p:cNvSpPr>
            <a:spLocks noGrp="1"/>
          </p:cNvSpPr>
          <p:nvPr>
            <p:ph type="dt" sz="half" idx="10"/>
          </p:nvPr>
        </p:nvSpPr>
        <p:spPr>
          <a:xfrm>
            <a:off x="4471200" y="6494400"/>
            <a:ext cx="1530000" cy="365125"/>
          </a:xfrm>
        </p:spPr>
        <p:txBody>
          <a:bodyPr/>
          <a:lstStyle/>
          <a:p>
            <a:fld id="{E779F719-5D29-49C3-BD76-81203336E7B0}" type="datetimeFigureOut">
              <a:rPr lang="pt-BR" smtClean="0"/>
              <a:t>11/02/2016</a:t>
            </a:fld>
            <a:endParaRPr lang="pt-BR"/>
          </a:p>
        </p:txBody>
      </p:sp>
      <p:sp>
        <p:nvSpPr>
          <p:cNvPr id="5" name="図形 4"/>
          <p:cNvSpPr>
            <a:spLocks noGrp="1"/>
          </p:cNvSpPr>
          <p:nvPr>
            <p:ph type="ftr" sz="quarter" idx="11"/>
          </p:nvPr>
        </p:nvSpPr>
        <p:spPr>
          <a:xfrm>
            <a:off x="6048000" y="6494400"/>
            <a:ext cx="2394000" cy="365125"/>
          </a:xfrm>
        </p:spPr>
        <p:txBody>
          <a:bodyPr/>
          <a:lstStyle/>
          <a:p>
            <a:endParaRPr lang="pt-BR"/>
          </a:p>
        </p:txBody>
      </p:sp>
      <p:sp>
        <p:nvSpPr>
          <p:cNvPr id="6" name="図形 5"/>
          <p:cNvSpPr>
            <a:spLocks noGrp="1"/>
          </p:cNvSpPr>
          <p:nvPr>
            <p:ph type="sldNum" sz="quarter" idx="12"/>
          </p:nvPr>
        </p:nvSpPr>
        <p:spPr>
          <a:xfrm>
            <a:off x="8499600" y="6494400"/>
            <a:ext cx="644400" cy="365125"/>
          </a:xfrm>
        </p:spPr>
        <p:txBody>
          <a:bodyPr/>
          <a:lstStyle/>
          <a:p>
            <a:fld id="{A54A389D-A95B-4D7C-AC90-EF883CEC53F4}" type="slidenum">
              <a:rPr lang="pt-BR" smtClean="0"/>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kumimoji="1" lang="pt-BR" altLang="ja-JP" smtClean="0"/>
              <a:t>Clique para editar o título mestre</a:t>
            </a:r>
            <a:endParaRPr kumimoji="1" lang="ja-JP"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pt-BR" altLang="ja-JP" smtClean="0"/>
              <a:t>Clique para editar o estilo do subtítulo mestre</a:t>
            </a:r>
            <a:endParaRPr kumimoji="1" lang="ja-JP" altLang="en-US"/>
          </a:p>
        </p:txBody>
      </p:sp>
      <p:sp>
        <p:nvSpPr>
          <p:cNvPr id="4" name="Date Placeholder 3"/>
          <p:cNvSpPr>
            <a:spLocks noGrp="1"/>
          </p:cNvSpPr>
          <p:nvPr>
            <p:ph type="dt" sz="half" idx="10"/>
          </p:nvPr>
        </p:nvSpPr>
        <p:spPr/>
        <p:txBody>
          <a:bodyPr/>
          <a:lstStyle/>
          <a:p>
            <a:fld id="{E779F719-5D29-49C3-BD76-81203336E7B0}" type="datetimeFigureOut">
              <a:rPr lang="pt-BR" smtClean="0"/>
              <a:t>11/02/2016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A54A389D-A95B-4D7C-AC90-EF883CEC53F4}"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pt-BR" altLang="ja-JP" smtClean="0"/>
              <a:t>Clique para editar o título mestre</a:t>
            </a:r>
            <a:endParaRPr kumimoji="1" lang="ja-JP" altLang="en-US"/>
          </a:p>
        </p:txBody>
      </p:sp>
      <p:sp>
        <p:nvSpPr>
          <p:cNvPr id="3" name="図形 2"/>
          <p:cNvSpPr>
            <a:spLocks noGrp="1"/>
          </p:cNvSpPr>
          <p:nvPr>
            <p:ph idx="1"/>
          </p:nvPr>
        </p:nvSpPr>
        <p:spPr>
          <a:xfrm>
            <a:off x="466696" y="1857370"/>
            <a:ext cx="8248708" cy="4429151"/>
          </a:xfrm>
        </p:spPr>
        <p:txBody>
          <a:bodyPr/>
          <a:lstStyle/>
          <a:p>
            <a:pPr lvl="0"/>
            <a:r>
              <a:rPr kumimoji="1" lang="pt-BR" altLang="ja-JP" smtClean="0"/>
              <a:t>Clique para editar o texto mestre</a:t>
            </a:r>
          </a:p>
          <a:p>
            <a:pPr lvl="1"/>
            <a:r>
              <a:rPr kumimoji="1" lang="pt-BR" altLang="ja-JP" smtClean="0"/>
              <a:t>Segundo nível</a:t>
            </a:r>
          </a:p>
          <a:p>
            <a:pPr lvl="2"/>
            <a:r>
              <a:rPr kumimoji="1" lang="pt-BR" altLang="ja-JP" smtClean="0"/>
              <a:t>Terceiro nível</a:t>
            </a:r>
          </a:p>
          <a:p>
            <a:pPr lvl="3"/>
            <a:r>
              <a:rPr kumimoji="1" lang="pt-BR" altLang="ja-JP" smtClean="0"/>
              <a:t>Quarto nível</a:t>
            </a:r>
          </a:p>
          <a:p>
            <a:pPr lvl="4"/>
            <a:r>
              <a:rPr kumimoji="1" lang="pt-BR" altLang="ja-JP" smtClean="0"/>
              <a:t>Quinto nível</a:t>
            </a:r>
            <a:endParaRPr kumimoji="1" lang="ja-JP" altLang="en-US" dirty="0"/>
          </a:p>
        </p:txBody>
      </p:sp>
      <p:sp>
        <p:nvSpPr>
          <p:cNvPr id="4" name="図形 3"/>
          <p:cNvSpPr>
            <a:spLocks noGrp="1"/>
          </p:cNvSpPr>
          <p:nvPr>
            <p:ph type="dt" sz="half" idx="10"/>
          </p:nvPr>
        </p:nvSpPr>
        <p:spPr/>
        <p:txBody>
          <a:bodyPr/>
          <a:lstStyle/>
          <a:p>
            <a:fld id="{E779F719-5D29-49C3-BD76-81203336E7B0}" type="datetimeFigureOut">
              <a:rPr lang="pt-BR" smtClean="0"/>
              <a:t>11/02/2016</a:t>
            </a:fld>
            <a:endParaRPr lang="pt-BR"/>
          </a:p>
        </p:txBody>
      </p:sp>
      <p:sp>
        <p:nvSpPr>
          <p:cNvPr id="5" name="図形 4"/>
          <p:cNvSpPr>
            <a:spLocks noGrp="1"/>
          </p:cNvSpPr>
          <p:nvPr>
            <p:ph type="ftr" sz="quarter" idx="11"/>
          </p:nvPr>
        </p:nvSpPr>
        <p:spPr/>
        <p:txBody>
          <a:bodyPr/>
          <a:lstStyle/>
          <a:p>
            <a:endParaRPr lang="pt-BR"/>
          </a:p>
        </p:txBody>
      </p:sp>
      <p:sp>
        <p:nvSpPr>
          <p:cNvPr id="6" name="図形 5"/>
          <p:cNvSpPr>
            <a:spLocks noGrp="1"/>
          </p:cNvSpPr>
          <p:nvPr>
            <p:ph type="sldNum" sz="quarter" idx="12"/>
          </p:nvPr>
        </p:nvSpPr>
        <p:spPr/>
        <p:txBody>
          <a:bodyPr/>
          <a:lstStyle/>
          <a:p>
            <a:fld id="{A54A389D-A95B-4D7C-AC90-EF883CEC53F4}"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図形 1"/>
          <p:cNvSpPr>
            <a:spLocks noGrp="1"/>
          </p:cNvSpPr>
          <p:nvPr>
            <p:ph type="title"/>
          </p:nvPr>
        </p:nvSpPr>
        <p:spPr>
          <a:xfrm>
            <a:off x="828676" y="3357551"/>
            <a:ext cx="6815158" cy="1362075"/>
          </a:xfrm>
        </p:spPr>
        <p:txBody>
          <a:bodyPr anchor="t"/>
          <a:lstStyle>
            <a:lvl1pPr algn="l">
              <a:defRPr sz="4000" b="1" cap="all"/>
            </a:lvl1pPr>
          </a:lstStyle>
          <a:p>
            <a:r>
              <a:rPr kumimoji="1" lang="pt-BR" altLang="ja-JP" smtClean="0"/>
              <a:t>Clique para editar o título mestre</a:t>
            </a:r>
            <a:endParaRPr kumimoji="1" lang="ja-JP" altLang="en-US"/>
          </a:p>
        </p:txBody>
      </p:sp>
      <p:sp>
        <p:nvSpPr>
          <p:cNvPr id="3" name="図形 2"/>
          <p:cNvSpPr>
            <a:spLocks noGrp="1"/>
          </p:cNvSpPr>
          <p:nvPr>
            <p:ph type="body" idx="1"/>
          </p:nvPr>
        </p:nvSpPr>
        <p:spPr>
          <a:xfrm>
            <a:off x="828676" y="1857364"/>
            <a:ext cx="6815158" cy="1500187"/>
          </a:xfrm>
        </p:spPr>
        <p:txBody>
          <a:bodyPr anchor="b"/>
          <a:lstStyle>
            <a:lvl1pPr marL="0" indent="0">
              <a:buNone/>
              <a:defRPr sz="2000" baseline="0">
                <a:solidFill>
                  <a:schemeClr val="tx2">
                    <a:shade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pt-BR" altLang="ja-JP" smtClean="0"/>
              <a:t>Clique para editar o texto mestre</a:t>
            </a:r>
          </a:p>
          <a:p>
            <a:pPr lvl="1"/>
            <a:r>
              <a:rPr kumimoji="1" lang="pt-BR" altLang="ja-JP" smtClean="0"/>
              <a:t>Segundo nível</a:t>
            </a:r>
          </a:p>
          <a:p>
            <a:pPr lvl="2"/>
            <a:r>
              <a:rPr kumimoji="1" lang="pt-BR" altLang="ja-JP" smtClean="0"/>
              <a:t>Terceiro nível</a:t>
            </a:r>
          </a:p>
          <a:p>
            <a:pPr lvl="3"/>
            <a:r>
              <a:rPr kumimoji="1" lang="pt-BR" altLang="ja-JP" smtClean="0"/>
              <a:t>Quarto nível</a:t>
            </a:r>
          </a:p>
          <a:p>
            <a:pPr lvl="4"/>
            <a:r>
              <a:rPr kumimoji="1" lang="pt-BR" altLang="ja-JP" smtClean="0"/>
              <a:t>Quinto nível</a:t>
            </a:r>
            <a:endParaRPr lang="ja-JP" dirty="0"/>
          </a:p>
        </p:txBody>
      </p:sp>
      <p:sp>
        <p:nvSpPr>
          <p:cNvPr id="4" name="図形 3"/>
          <p:cNvSpPr>
            <a:spLocks noGrp="1"/>
          </p:cNvSpPr>
          <p:nvPr>
            <p:ph type="dt" sz="half" idx="10"/>
          </p:nvPr>
        </p:nvSpPr>
        <p:spPr>
          <a:xfrm>
            <a:off x="4471200" y="6494400"/>
            <a:ext cx="1530000" cy="365125"/>
          </a:xfrm>
        </p:spPr>
        <p:txBody>
          <a:bodyPr/>
          <a:lstStyle/>
          <a:p>
            <a:fld id="{E779F719-5D29-49C3-BD76-81203336E7B0}" type="datetimeFigureOut">
              <a:rPr lang="pt-BR" smtClean="0"/>
              <a:t>11/02/2016</a:t>
            </a:fld>
            <a:endParaRPr lang="pt-BR"/>
          </a:p>
        </p:txBody>
      </p:sp>
      <p:sp>
        <p:nvSpPr>
          <p:cNvPr id="5" name="図形 4"/>
          <p:cNvSpPr>
            <a:spLocks noGrp="1"/>
          </p:cNvSpPr>
          <p:nvPr>
            <p:ph type="ftr" sz="quarter" idx="11"/>
          </p:nvPr>
        </p:nvSpPr>
        <p:spPr>
          <a:xfrm>
            <a:off x="6048000" y="6492874"/>
            <a:ext cx="2395534" cy="365125"/>
          </a:xfrm>
        </p:spPr>
        <p:txBody>
          <a:bodyPr/>
          <a:lstStyle/>
          <a:p>
            <a:endParaRPr lang="pt-BR"/>
          </a:p>
        </p:txBody>
      </p:sp>
      <p:sp>
        <p:nvSpPr>
          <p:cNvPr id="6" name="図形 5"/>
          <p:cNvSpPr>
            <a:spLocks noGrp="1"/>
          </p:cNvSpPr>
          <p:nvPr>
            <p:ph type="sldNum" sz="quarter" idx="12"/>
          </p:nvPr>
        </p:nvSpPr>
        <p:spPr>
          <a:xfrm>
            <a:off x="8499600" y="6492875"/>
            <a:ext cx="644400" cy="365125"/>
          </a:xfrm>
        </p:spPr>
        <p:txBody>
          <a:bodyPr/>
          <a:lstStyle/>
          <a:p>
            <a:fld id="{A54A389D-A95B-4D7C-AC90-EF883CEC53F4}"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pt-BR" altLang="ja-JP" smtClean="0"/>
              <a:t>Clique para editar o título mestre</a:t>
            </a:r>
            <a:endParaRPr kumimoji="1" lang="ja-JP" altLang="en-US"/>
          </a:p>
        </p:txBody>
      </p:sp>
      <p:sp>
        <p:nvSpPr>
          <p:cNvPr id="3" name="図形 2"/>
          <p:cNvSpPr>
            <a:spLocks noGrp="1"/>
          </p:cNvSpPr>
          <p:nvPr>
            <p:ph sz="half" idx="1"/>
          </p:nvPr>
        </p:nvSpPr>
        <p:spPr>
          <a:xfrm>
            <a:off x="457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pt-BR" altLang="ja-JP" smtClean="0"/>
              <a:t>Clique para editar o texto mestre</a:t>
            </a:r>
          </a:p>
          <a:p>
            <a:pPr lvl="1"/>
            <a:r>
              <a:rPr kumimoji="1" lang="pt-BR" altLang="ja-JP" smtClean="0"/>
              <a:t>Segundo nível</a:t>
            </a:r>
          </a:p>
          <a:p>
            <a:pPr lvl="2"/>
            <a:r>
              <a:rPr kumimoji="1" lang="pt-BR" altLang="ja-JP" smtClean="0"/>
              <a:t>Terceiro nível</a:t>
            </a:r>
          </a:p>
          <a:p>
            <a:pPr lvl="3"/>
            <a:r>
              <a:rPr kumimoji="1" lang="pt-BR" altLang="ja-JP" smtClean="0"/>
              <a:t>Quarto nível</a:t>
            </a:r>
          </a:p>
          <a:p>
            <a:pPr lvl="4"/>
            <a:r>
              <a:rPr kumimoji="1" lang="pt-BR" altLang="ja-JP" smtClean="0"/>
              <a:t>Quinto nível</a:t>
            </a:r>
            <a:endParaRPr kumimoji="1" lang="ja-JP" altLang="en-US" dirty="0"/>
          </a:p>
        </p:txBody>
      </p:sp>
      <p:sp>
        <p:nvSpPr>
          <p:cNvPr id="4" name="図形 3"/>
          <p:cNvSpPr>
            <a:spLocks noGrp="1"/>
          </p:cNvSpPr>
          <p:nvPr>
            <p:ph sz="half" idx="2"/>
          </p:nvPr>
        </p:nvSpPr>
        <p:spPr>
          <a:xfrm>
            <a:off x="4648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pt-BR" altLang="ja-JP" smtClean="0"/>
              <a:t>Clique para editar o texto mestre</a:t>
            </a:r>
          </a:p>
          <a:p>
            <a:pPr lvl="1"/>
            <a:r>
              <a:rPr kumimoji="1" lang="pt-BR" altLang="ja-JP" smtClean="0"/>
              <a:t>Segundo nível</a:t>
            </a:r>
          </a:p>
          <a:p>
            <a:pPr lvl="2"/>
            <a:r>
              <a:rPr kumimoji="1" lang="pt-BR" altLang="ja-JP" smtClean="0"/>
              <a:t>Terceiro nível</a:t>
            </a:r>
          </a:p>
          <a:p>
            <a:pPr lvl="3"/>
            <a:r>
              <a:rPr kumimoji="1" lang="pt-BR" altLang="ja-JP" smtClean="0"/>
              <a:t>Quarto nível</a:t>
            </a:r>
          </a:p>
          <a:p>
            <a:pPr lvl="4"/>
            <a:r>
              <a:rPr kumimoji="1" lang="pt-BR" altLang="ja-JP" smtClean="0"/>
              <a:t>Quinto nível</a:t>
            </a:r>
            <a:endParaRPr kumimoji="1" lang="ja-JP" altLang="en-US" dirty="0"/>
          </a:p>
        </p:txBody>
      </p:sp>
      <p:sp>
        <p:nvSpPr>
          <p:cNvPr id="5" name="図形 4"/>
          <p:cNvSpPr>
            <a:spLocks noGrp="1"/>
          </p:cNvSpPr>
          <p:nvPr>
            <p:ph type="dt" sz="half" idx="10"/>
          </p:nvPr>
        </p:nvSpPr>
        <p:spPr>
          <a:xfrm>
            <a:off x="4471200" y="6494400"/>
            <a:ext cx="1530000" cy="365125"/>
          </a:xfrm>
        </p:spPr>
        <p:txBody>
          <a:bodyPr/>
          <a:lstStyle/>
          <a:p>
            <a:fld id="{E779F719-5D29-49C3-BD76-81203336E7B0}" type="datetimeFigureOut">
              <a:rPr lang="pt-BR" smtClean="0"/>
              <a:t>11/02/2016</a:t>
            </a:fld>
            <a:endParaRPr lang="pt-BR"/>
          </a:p>
        </p:txBody>
      </p:sp>
      <p:sp>
        <p:nvSpPr>
          <p:cNvPr id="6" name="図形 5"/>
          <p:cNvSpPr>
            <a:spLocks noGrp="1"/>
          </p:cNvSpPr>
          <p:nvPr>
            <p:ph type="ftr" sz="quarter" idx="11"/>
          </p:nvPr>
        </p:nvSpPr>
        <p:spPr>
          <a:xfrm>
            <a:off x="6048000" y="6494400"/>
            <a:ext cx="2395534" cy="365125"/>
          </a:xfrm>
        </p:spPr>
        <p:txBody>
          <a:bodyPr/>
          <a:lstStyle/>
          <a:p>
            <a:endParaRPr lang="pt-BR"/>
          </a:p>
        </p:txBody>
      </p:sp>
      <p:sp>
        <p:nvSpPr>
          <p:cNvPr id="7" name="図形 6"/>
          <p:cNvSpPr>
            <a:spLocks noGrp="1"/>
          </p:cNvSpPr>
          <p:nvPr>
            <p:ph type="sldNum" sz="quarter" idx="12"/>
          </p:nvPr>
        </p:nvSpPr>
        <p:spPr>
          <a:xfrm>
            <a:off x="8499600" y="6494400"/>
            <a:ext cx="644400" cy="365125"/>
          </a:xfrm>
        </p:spPr>
        <p:txBody>
          <a:bodyPr/>
          <a:lstStyle/>
          <a:p>
            <a:fld id="{A54A389D-A95B-4D7C-AC90-EF883CEC53F4}"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13" name="正方形/長方形 12"/>
          <p:cNvSpPr/>
          <p:nvPr/>
        </p:nvSpPr>
        <p:spPr>
          <a:xfrm>
            <a:off x="0"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図形 1"/>
          <p:cNvSpPr>
            <a:spLocks noGrp="1"/>
          </p:cNvSpPr>
          <p:nvPr>
            <p:ph type="title"/>
          </p:nvPr>
        </p:nvSpPr>
        <p:spPr>
          <a:xfrm>
            <a:off x="457200" y="428604"/>
            <a:ext cx="8229600" cy="1143000"/>
          </a:xfrm>
        </p:spPr>
        <p:txBody>
          <a:bodyPr/>
          <a:lstStyle>
            <a:lvl1pPr>
              <a:defRPr/>
            </a:lvl1pPr>
          </a:lstStyle>
          <a:p>
            <a:r>
              <a:rPr kumimoji="1" lang="pt-BR" altLang="ja-JP" smtClean="0"/>
              <a:t>Clique para editar o título mestre</a:t>
            </a:r>
            <a:endParaRPr kumimoji="1" lang="ja-JP" altLang="en-US"/>
          </a:p>
        </p:txBody>
      </p:sp>
      <p:sp>
        <p:nvSpPr>
          <p:cNvPr id="3" name="図形 2"/>
          <p:cNvSpPr>
            <a:spLocks noGrp="1"/>
          </p:cNvSpPr>
          <p:nvPr>
            <p:ph type="body" idx="1"/>
          </p:nvPr>
        </p:nvSpPr>
        <p:spPr>
          <a:xfrm>
            <a:off x="457200" y="132079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pt-BR" altLang="ja-JP" smtClean="0"/>
              <a:t>Clique para editar o texto mestre</a:t>
            </a:r>
          </a:p>
          <a:p>
            <a:pPr lvl="1"/>
            <a:r>
              <a:rPr kumimoji="1" lang="pt-BR" altLang="ja-JP" smtClean="0"/>
              <a:t>Segundo nível</a:t>
            </a:r>
          </a:p>
          <a:p>
            <a:pPr lvl="2"/>
            <a:r>
              <a:rPr kumimoji="1" lang="pt-BR" altLang="ja-JP" smtClean="0"/>
              <a:t>Terceiro nível</a:t>
            </a:r>
          </a:p>
          <a:p>
            <a:pPr lvl="3"/>
            <a:r>
              <a:rPr kumimoji="1" lang="pt-BR" altLang="ja-JP" smtClean="0"/>
              <a:t>Quarto nível</a:t>
            </a:r>
          </a:p>
          <a:p>
            <a:pPr lvl="4"/>
            <a:r>
              <a:rPr kumimoji="1" lang="pt-BR" altLang="ja-JP" smtClean="0"/>
              <a:t>Quinto nível</a:t>
            </a:r>
            <a:endParaRPr lang="ja-JP" dirty="0"/>
          </a:p>
        </p:txBody>
      </p:sp>
      <p:sp>
        <p:nvSpPr>
          <p:cNvPr id="4" name="図形 3"/>
          <p:cNvSpPr>
            <a:spLocks noGrp="1"/>
          </p:cNvSpPr>
          <p:nvPr>
            <p:ph sz="half" idx="2"/>
          </p:nvPr>
        </p:nvSpPr>
        <p:spPr>
          <a:xfrm>
            <a:off x="457200" y="196056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pt-BR" altLang="ja-JP" smtClean="0"/>
              <a:t>Clique para editar o texto mestre</a:t>
            </a:r>
          </a:p>
          <a:p>
            <a:pPr lvl="1"/>
            <a:r>
              <a:rPr kumimoji="1" lang="pt-BR" altLang="ja-JP" smtClean="0"/>
              <a:t>Segundo nível</a:t>
            </a:r>
          </a:p>
          <a:p>
            <a:pPr lvl="2"/>
            <a:r>
              <a:rPr kumimoji="1" lang="pt-BR" altLang="ja-JP" smtClean="0"/>
              <a:t>Terceiro nível</a:t>
            </a:r>
          </a:p>
          <a:p>
            <a:pPr lvl="3"/>
            <a:r>
              <a:rPr kumimoji="1" lang="pt-BR" altLang="ja-JP" smtClean="0"/>
              <a:t>Quarto nível</a:t>
            </a:r>
          </a:p>
          <a:p>
            <a:pPr lvl="4"/>
            <a:r>
              <a:rPr kumimoji="1" lang="pt-BR" altLang="ja-JP" smtClean="0"/>
              <a:t>Quinto nível</a:t>
            </a:r>
            <a:endParaRPr kumimoji="1" lang="ja-JP" altLang="en-US"/>
          </a:p>
        </p:txBody>
      </p:sp>
      <p:sp>
        <p:nvSpPr>
          <p:cNvPr id="5" name="図形 4"/>
          <p:cNvSpPr>
            <a:spLocks noGrp="1"/>
          </p:cNvSpPr>
          <p:nvPr>
            <p:ph type="body" sz="quarter" idx="3"/>
          </p:nvPr>
        </p:nvSpPr>
        <p:spPr>
          <a:xfrm>
            <a:off x="4645025" y="1320799"/>
            <a:ext cx="4039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pt-BR" altLang="ja-JP" smtClean="0"/>
              <a:t>Clique para editar o texto mestre</a:t>
            </a:r>
          </a:p>
          <a:p>
            <a:pPr lvl="1"/>
            <a:r>
              <a:rPr kumimoji="1" lang="pt-BR" altLang="ja-JP" smtClean="0"/>
              <a:t>Segundo nível</a:t>
            </a:r>
          </a:p>
          <a:p>
            <a:pPr lvl="2"/>
            <a:r>
              <a:rPr kumimoji="1" lang="pt-BR" altLang="ja-JP" smtClean="0"/>
              <a:t>Terceiro nível</a:t>
            </a:r>
          </a:p>
          <a:p>
            <a:pPr lvl="3"/>
            <a:r>
              <a:rPr kumimoji="1" lang="pt-BR" altLang="ja-JP" smtClean="0"/>
              <a:t>Quarto nível</a:t>
            </a:r>
          </a:p>
          <a:p>
            <a:pPr lvl="4"/>
            <a:r>
              <a:rPr kumimoji="1" lang="pt-BR" altLang="ja-JP" smtClean="0"/>
              <a:t>Quinto nível</a:t>
            </a:r>
            <a:endParaRPr lang="ja-JP"/>
          </a:p>
        </p:txBody>
      </p:sp>
      <p:sp>
        <p:nvSpPr>
          <p:cNvPr id="6" name="図形 5"/>
          <p:cNvSpPr>
            <a:spLocks noGrp="1"/>
          </p:cNvSpPr>
          <p:nvPr>
            <p:ph sz="quarter" idx="4"/>
          </p:nvPr>
        </p:nvSpPr>
        <p:spPr>
          <a:xfrm>
            <a:off x="4645025" y="1960561"/>
            <a:ext cx="4039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pt-BR" altLang="ja-JP" smtClean="0"/>
              <a:t>Clique para editar o texto mestre</a:t>
            </a:r>
          </a:p>
          <a:p>
            <a:pPr lvl="1"/>
            <a:r>
              <a:rPr kumimoji="1" lang="pt-BR" altLang="ja-JP" smtClean="0"/>
              <a:t>Segundo nível</a:t>
            </a:r>
          </a:p>
          <a:p>
            <a:pPr lvl="2"/>
            <a:r>
              <a:rPr kumimoji="1" lang="pt-BR" altLang="ja-JP" smtClean="0"/>
              <a:t>Terceiro nível</a:t>
            </a:r>
          </a:p>
          <a:p>
            <a:pPr lvl="3"/>
            <a:r>
              <a:rPr kumimoji="1" lang="pt-BR" altLang="ja-JP" smtClean="0"/>
              <a:t>Quarto nível</a:t>
            </a:r>
          </a:p>
          <a:p>
            <a:pPr lvl="4"/>
            <a:r>
              <a:rPr kumimoji="1" lang="pt-BR" altLang="ja-JP" smtClean="0"/>
              <a:t>Quinto nível</a:t>
            </a:r>
            <a:endParaRPr kumimoji="1" lang="ja-JP" altLang="en-US"/>
          </a:p>
        </p:txBody>
      </p:sp>
      <p:sp>
        <p:nvSpPr>
          <p:cNvPr id="7" name="図形 6"/>
          <p:cNvSpPr>
            <a:spLocks noGrp="1"/>
          </p:cNvSpPr>
          <p:nvPr>
            <p:ph type="dt" sz="half" idx="10"/>
          </p:nvPr>
        </p:nvSpPr>
        <p:spPr>
          <a:xfrm>
            <a:off x="4471200" y="6494400"/>
            <a:ext cx="1530000" cy="365125"/>
          </a:xfrm>
        </p:spPr>
        <p:txBody>
          <a:bodyPr/>
          <a:lstStyle/>
          <a:p>
            <a:fld id="{E779F719-5D29-49C3-BD76-81203336E7B0}" type="datetimeFigureOut">
              <a:rPr lang="pt-BR" smtClean="0"/>
              <a:t>11/02/2016</a:t>
            </a:fld>
            <a:endParaRPr lang="pt-BR"/>
          </a:p>
        </p:txBody>
      </p:sp>
      <p:sp>
        <p:nvSpPr>
          <p:cNvPr id="8" name="図形 7"/>
          <p:cNvSpPr>
            <a:spLocks noGrp="1"/>
          </p:cNvSpPr>
          <p:nvPr>
            <p:ph type="ftr" sz="quarter" idx="11"/>
          </p:nvPr>
        </p:nvSpPr>
        <p:spPr>
          <a:xfrm>
            <a:off x="6048000" y="6494400"/>
            <a:ext cx="2394000" cy="365125"/>
          </a:xfrm>
        </p:spPr>
        <p:txBody>
          <a:bodyPr/>
          <a:lstStyle/>
          <a:p>
            <a:endParaRPr lang="pt-BR"/>
          </a:p>
        </p:txBody>
      </p:sp>
      <p:sp>
        <p:nvSpPr>
          <p:cNvPr id="9" name="図形 8"/>
          <p:cNvSpPr>
            <a:spLocks noGrp="1"/>
          </p:cNvSpPr>
          <p:nvPr>
            <p:ph type="sldNum" sz="quarter" idx="12"/>
          </p:nvPr>
        </p:nvSpPr>
        <p:spPr>
          <a:xfrm>
            <a:off x="8499600" y="6494400"/>
            <a:ext cx="644400" cy="365125"/>
          </a:xfrm>
        </p:spPr>
        <p:txBody>
          <a:bodyPr/>
          <a:lstStyle/>
          <a:p>
            <a:fld id="{A54A389D-A95B-4D7C-AC90-EF883CEC53F4}" type="slidenum">
              <a:rPr lang="pt-BR" smtClean="0"/>
              <a:t>‹nº›</a:t>
            </a:fld>
            <a:endParaRPr lang="pt-BR"/>
          </a:p>
        </p:txBody>
      </p:sp>
      <p:grpSp>
        <p:nvGrpSpPr>
          <p:cNvPr id="10" name="グループ化 11"/>
          <p:cNvGrpSpPr>
            <a:grpSpLocks/>
          </p:cNvGrpSpPr>
          <p:nvPr/>
        </p:nvGrpSpPr>
        <p:grpSpPr bwMode="auto">
          <a:xfrm>
            <a:off x="4765" y="5589626"/>
            <a:ext cx="5067302" cy="1268398"/>
            <a:chOff x="16865" y="4817936"/>
            <a:chExt cx="5067302" cy="1268398"/>
          </a:xfrm>
        </p:grpSpPr>
        <p:sp>
          <p:nvSpPr>
            <p:cNvPr id="15" name="図形 14"/>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図形 17"/>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図形 1"/>
          <p:cNvSpPr>
            <a:spLocks noGrp="1"/>
          </p:cNvSpPr>
          <p:nvPr>
            <p:ph type="title"/>
          </p:nvPr>
        </p:nvSpPr>
        <p:spPr>
          <a:xfrm>
            <a:off x="528638" y="2501900"/>
            <a:ext cx="8229600" cy="1143000"/>
          </a:xfrm>
        </p:spPr>
        <p:txBody>
          <a:bodyPr/>
          <a:lstStyle/>
          <a:p>
            <a:r>
              <a:rPr kumimoji="1" lang="pt-BR" altLang="ja-JP" smtClean="0"/>
              <a:t>Clique para editar o título mestre</a:t>
            </a:r>
            <a:endParaRPr kumimoji="1" lang="ja-JP" altLang="en-US"/>
          </a:p>
        </p:txBody>
      </p:sp>
      <p:sp>
        <p:nvSpPr>
          <p:cNvPr id="3" name="図形 2"/>
          <p:cNvSpPr>
            <a:spLocks noGrp="1"/>
          </p:cNvSpPr>
          <p:nvPr>
            <p:ph type="dt" sz="half" idx="10"/>
          </p:nvPr>
        </p:nvSpPr>
        <p:spPr/>
        <p:txBody>
          <a:bodyPr/>
          <a:lstStyle/>
          <a:p>
            <a:fld id="{E779F719-5D29-49C3-BD76-81203336E7B0}" type="datetimeFigureOut">
              <a:rPr lang="pt-BR" smtClean="0"/>
              <a:t>11/02/2016</a:t>
            </a:fld>
            <a:endParaRPr lang="pt-BR"/>
          </a:p>
        </p:txBody>
      </p:sp>
      <p:sp>
        <p:nvSpPr>
          <p:cNvPr id="4" name="図形 3"/>
          <p:cNvSpPr>
            <a:spLocks noGrp="1"/>
          </p:cNvSpPr>
          <p:nvPr>
            <p:ph type="ftr" sz="quarter" idx="11"/>
          </p:nvPr>
        </p:nvSpPr>
        <p:spPr/>
        <p:txBody>
          <a:bodyPr/>
          <a:lstStyle/>
          <a:p>
            <a:endParaRPr lang="pt-BR"/>
          </a:p>
        </p:txBody>
      </p:sp>
      <p:sp>
        <p:nvSpPr>
          <p:cNvPr id="5" name="図形 4"/>
          <p:cNvSpPr>
            <a:spLocks noGrp="1"/>
          </p:cNvSpPr>
          <p:nvPr>
            <p:ph type="sldNum" sz="quarter" idx="12"/>
          </p:nvPr>
        </p:nvSpPr>
        <p:spPr/>
        <p:txBody>
          <a:bodyPr/>
          <a:lstStyle/>
          <a:p>
            <a:fld id="{A54A389D-A95B-4D7C-AC90-EF883CEC53F4}"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fld id="{E779F719-5D29-49C3-BD76-81203336E7B0}" type="datetimeFigureOut">
              <a:rPr lang="pt-BR" smtClean="0"/>
              <a:t>11/02/2016</a:t>
            </a:fld>
            <a:endParaRPr lang="pt-BR"/>
          </a:p>
        </p:txBody>
      </p:sp>
      <p:sp>
        <p:nvSpPr>
          <p:cNvPr id="3" name="図形 2"/>
          <p:cNvSpPr>
            <a:spLocks noGrp="1"/>
          </p:cNvSpPr>
          <p:nvPr>
            <p:ph type="ftr" sz="quarter" idx="11"/>
          </p:nvPr>
        </p:nvSpPr>
        <p:spPr/>
        <p:txBody>
          <a:bodyPr/>
          <a:lstStyle/>
          <a:p>
            <a:endParaRPr lang="pt-BR"/>
          </a:p>
        </p:txBody>
      </p:sp>
      <p:sp>
        <p:nvSpPr>
          <p:cNvPr id="4" name="図形 3"/>
          <p:cNvSpPr>
            <a:spLocks noGrp="1"/>
          </p:cNvSpPr>
          <p:nvPr>
            <p:ph type="sldNum" sz="quarter" idx="12"/>
          </p:nvPr>
        </p:nvSpPr>
        <p:spPr/>
        <p:txBody>
          <a:bodyPr/>
          <a:lstStyle/>
          <a:p>
            <a:fld id="{A54A389D-A95B-4D7C-AC90-EF883CEC53F4}"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図形 1"/>
          <p:cNvSpPr>
            <a:spLocks noGrp="1"/>
          </p:cNvSpPr>
          <p:nvPr>
            <p:ph type="title"/>
          </p:nvPr>
        </p:nvSpPr>
        <p:spPr>
          <a:xfrm>
            <a:off x="447647" y="785794"/>
            <a:ext cx="2767032" cy="1162050"/>
          </a:xfrm>
        </p:spPr>
        <p:txBody>
          <a:bodyPr anchor="b"/>
          <a:lstStyle>
            <a:lvl1pPr algn="l">
              <a:defRPr sz="2000" b="1"/>
            </a:lvl1pPr>
          </a:lstStyle>
          <a:p>
            <a:r>
              <a:rPr kumimoji="1" lang="pt-BR" altLang="ja-JP" smtClean="0"/>
              <a:t>Clique para editar o título mestre</a:t>
            </a:r>
            <a:endParaRPr kumimoji="1" lang="ja-JP" altLang="en-US"/>
          </a:p>
        </p:txBody>
      </p:sp>
      <p:sp>
        <p:nvSpPr>
          <p:cNvPr id="3" name="図形 2"/>
          <p:cNvSpPr>
            <a:spLocks noGrp="1"/>
          </p:cNvSpPr>
          <p:nvPr>
            <p:ph idx="1"/>
          </p:nvPr>
        </p:nvSpPr>
        <p:spPr>
          <a:xfrm>
            <a:off x="3357554" y="785794"/>
            <a:ext cx="4572032" cy="56436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pt-BR" altLang="ja-JP" smtClean="0"/>
              <a:t>Clique para editar o texto mestre</a:t>
            </a:r>
          </a:p>
          <a:p>
            <a:pPr lvl="1"/>
            <a:r>
              <a:rPr kumimoji="1" lang="pt-BR" altLang="ja-JP" smtClean="0"/>
              <a:t>Segundo nível</a:t>
            </a:r>
          </a:p>
          <a:p>
            <a:pPr lvl="2"/>
            <a:r>
              <a:rPr kumimoji="1" lang="pt-BR" altLang="ja-JP" smtClean="0"/>
              <a:t>Terceiro nível</a:t>
            </a:r>
          </a:p>
          <a:p>
            <a:pPr lvl="3"/>
            <a:r>
              <a:rPr kumimoji="1" lang="pt-BR" altLang="ja-JP" smtClean="0"/>
              <a:t>Quarto nível</a:t>
            </a:r>
          </a:p>
          <a:p>
            <a:pPr lvl="4"/>
            <a:r>
              <a:rPr kumimoji="1" lang="pt-BR" altLang="ja-JP" smtClean="0"/>
              <a:t>Quinto nível</a:t>
            </a:r>
            <a:endParaRPr kumimoji="1" lang="ja-JP" altLang="en-US" dirty="0"/>
          </a:p>
        </p:txBody>
      </p:sp>
      <p:sp>
        <p:nvSpPr>
          <p:cNvPr id="4" name="図形 3"/>
          <p:cNvSpPr>
            <a:spLocks noGrp="1"/>
          </p:cNvSpPr>
          <p:nvPr>
            <p:ph type="body" sz="half" idx="2"/>
          </p:nvPr>
        </p:nvSpPr>
        <p:spPr>
          <a:xfrm>
            <a:off x="457202" y="2000240"/>
            <a:ext cx="2767032" cy="44291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pt-BR" altLang="ja-JP" smtClean="0"/>
              <a:t>Clique para editar o texto mestre</a:t>
            </a:r>
          </a:p>
          <a:p>
            <a:pPr lvl="1"/>
            <a:r>
              <a:rPr kumimoji="1" lang="pt-BR" altLang="ja-JP" smtClean="0"/>
              <a:t>Segundo nível</a:t>
            </a:r>
          </a:p>
          <a:p>
            <a:pPr lvl="2"/>
            <a:r>
              <a:rPr kumimoji="1" lang="pt-BR" altLang="ja-JP" smtClean="0"/>
              <a:t>Terceiro nível</a:t>
            </a:r>
          </a:p>
          <a:p>
            <a:pPr lvl="3"/>
            <a:r>
              <a:rPr kumimoji="1" lang="pt-BR" altLang="ja-JP" smtClean="0"/>
              <a:t>Quarto nível</a:t>
            </a:r>
          </a:p>
          <a:p>
            <a:pPr lvl="4"/>
            <a:r>
              <a:rPr kumimoji="1" lang="pt-BR" altLang="ja-JP" smtClean="0"/>
              <a:t>Quinto nível</a:t>
            </a:r>
            <a:endParaRPr lang="ja-JP" dirty="0"/>
          </a:p>
        </p:txBody>
      </p:sp>
      <p:sp>
        <p:nvSpPr>
          <p:cNvPr id="5" name="図形 4"/>
          <p:cNvSpPr>
            <a:spLocks noGrp="1"/>
          </p:cNvSpPr>
          <p:nvPr>
            <p:ph type="dt" sz="half" idx="10"/>
          </p:nvPr>
        </p:nvSpPr>
        <p:spPr>
          <a:xfrm>
            <a:off x="4471200" y="6494400"/>
            <a:ext cx="1530000" cy="365125"/>
          </a:xfrm>
        </p:spPr>
        <p:txBody>
          <a:bodyPr/>
          <a:lstStyle/>
          <a:p>
            <a:fld id="{E779F719-5D29-49C3-BD76-81203336E7B0}" type="datetimeFigureOut">
              <a:rPr lang="pt-BR" smtClean="0"/>
              <a:t>11/02/2016</a:t>
            </a:fld>
            <a:endParaRPr lang="pt-BR"/>
          </a:p>
        </p:txBody>
      </p:sp>
      <p:sp>
        <p:nvSpPr>
          <p:cNvPr id="6" name="図形 5"/>
          <p:cNvSpPr>
            <a:spLocks noGrp="1"/>
          </p:cNvSpPr>
          <p:nvPr>
            <p:ph type="ftr" sz="quarter" idx="11"/>
          </p:nvPr>
        </p:nvSpPr>
        <p:spPr>
          <a:xfrm>
            <a:off x="6048000" y="6494400"/>
            <a:ext cx="2394000" cy="365125"/>
          </a:xfrm>
        </p:spPr>
        <p:txBody>
          <a:bodyPr/>
          <a:lstStyle/>
          <a:p>
            <a:endParaRPr lang="pt-BR"/>
          </a:p>
        </p:txBody>
      </p:sp>
      <p:sp>
        <p:nvSpPr>
          <p:cNvPr id="7" name="図形 6"/>
          <p:cNvSpPr>
            <a:spLocks noGrp="1"/>
          </p:cNvSpPr>
          <p:nvPr>
            <p:ph type="sldNum" sz="quarter" idx="12"/>
          </p:nvPr>
        </p:nvSpPr>
        <p:spPr>
          <a:xfrm>
            <a:off x="8499600" y="6494400"/>
            <a:ext cx="644400" cy="365125"/>
          </a:xfrm>
        </p:spPr>
        <p:txBody>
          <a:bodyPr/>
          <a:lstStyle/>
          <a:p>
            <a:fld id="{A54A389D-A95B-4D7C-AC90-EF883CEC53F4}"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9" name="図形 8"/>
          <p:cNvSpPr>
            <a:spLocks noGrp="1"/>
          </p:cNvSpPr>
          <p:nvPr>
            <p:ph type="dt" sz="half" idx="10"/>
          </p:nvPr>
        </p:nvSpPr>
        <p:spPr>
          <a:xfrm>
            <a:off x="4471200" y="6494400"/>
            <a:ext cx="1530000" cy="365125"/>
          </a:xfrm>
        </p:spPr>
        <p:txBody>
          <a:bodyPr/>
          <a:lstStyle/>
          <a:p>
            <a:fld id="{E779F719-5D29-49C3-BD76-81203336E7B0}" type="datetimeFigureOut">
              <a:rPr lang="pt-BR" smtClean="0"/>
              <a:t>11/02/2016</a:t>
            </a:fld>
            <a:endParaRPr lang="pt-BR"/>
          </a:p>
        </p:txBody>
      </p:sp>
      <p:sp>
        <p:nvSpPr>
          <p:cNvPr id="10" name="図形 9"/>
          <p:cNvSpPr>
            <a:spLocks noGrp="1"/>
          </p:cNvSpPr>
          <p:nvPr>
            <p:ph type="ftr" sz="quarter" idx="11"/>
          </p:nvPr>
        </p:nvSpPr>
        <p:spPr>
          <a:xfrm>
            <a:off x="6048000" y="6494400"/>
            <a:ext cx="2394000" cy="365125"/>
          </a:xfrm>
        </p:spPr>
        <p:txBody>
          <a:bodyPr/>
          <a:lstStyle/>
          <a:p>
            <a:endParaRPr lang="pt-BR"/>
          </a:p>
        </p:txBody>
      </p:sp>
      <p:sp>
        <p:nvSpPr>
          <p:cNvPr id="11" name="図形 10"/>
          <p:cNvSpPr>
            <a:spLocks noGrp="1"/>
          </p:cNvSpPr>
          <p:nvPr>
            <p:ph type="sldNum" sz="quarter" idx="12"/>
          </p:nvPr>
        </p:nvSpPr>
        <p:spPr>
          <a:xfrm>
            <a:off x="8499600" y="6494400"/>
            <a:ext cx="644400" cy="365125"/>
          </a:xfrm>
        </p:spPr>
        <p:txBody>
          <a:bodyPr/>
          <a:lstStyle/>
          <a:p>
            <a:fld id="{A54A389D-A95B-4D7C-AC90-EF883CEC53F4}" type="slidenum">
              <a:rPr lang="pt-BR" smtClean="0"/>
              <a:t>‹nº›</a:t>
            </a:fld>
            <a:endParaRPr lang="pt-BR"/>
          </a:p>
        </p:txBody>
      </p:sp>
      <p:sp>
        <p:nvSpPr>
          <p:cNvPr id="2" name="図形 1"/>
          <p:cNvSpPr>
            <a:spLocks noGrp="1"/>
          </p:cNvSpPr>
          <p:nvPr>
            <p:ph type="title"/>
          </p:nvPr>
        </p:nvSpPr>
        <p:spPr>
          <a:xfrm>
            <a:off x="2214546" y="285728"/>
            <a:ext cx="4786346" cy="541338"/>
          </a:xfrm>
        </p:spPr>
        <p:txBody>
          <a:bodyPr anchor="b"/>
          <a:lstStyle>
            <a:lvl1pPr algn="ctr">
              <a:defRPr sz="2000" b="1"/>
            </a:lvl1pPr>
          </a:lstStyle>
          <a:p>
            <a:r>
              <a:rPr kumimoji="1" lang="pt-BR" altLang="ja-JP" smtClean="0"/>
              <a:t>Clique para editar o título mestre</a:t>
            </a:r>
            <a:endParaRPr kumimoji="1" lang="ja-JP" altLang="en-US" dirty="0"/>
          </a:p>
        </p:txBody>
      </p:sp>
      <p:sp useBgFill="1">
        <p:nvSpPr>
          <p:cNvPr id="3" name="図形 2"/>
          <p:cNvSpPr>
            <a:spLocks noGrp="1"/>
          </p:cNvSpPr>
          <p:nvPr>
            <p:ph type="pic" idx="1"/>
          </p:nvPr>
        </p:nvSpPr>
        <p:spPr>
          <a:xfrm>
            <a:off x="2433623" y="1142984"/>
            <a:ext cx="4357718" cy="3438395"/>
          </a:xfrm>
          <a:noFill/>
          <a:ln w="254000" cap="flat" cmpd="sng">
            <a:gradFill>
              <a:gsLst>
                <a:gs pos="0">
                  <a:schemeClr val="bg1"/>
                </a:gs>
                <a:gs pos="100000">
                  <a:schemeClr val="bg1">
                    <a:alpha val="50000"/>
                  </a:schemeClr>
                </a:gs>
              </a:gsLst>
              <a:lin ang="5400000" scaled="1"/>
            </a:gradFill>
            <a:prstDash val="solid"/>
            <a:beve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pt-BR" altLang="ja-JP" smtClean="0"/>
              <a:t>Clique no ícone para adicionar uma imagem</a:t>
            </a:r>
            <a:endParaRPr kumimoji="1" lang="ja-JP" altLang="en-US" dirty="0"/>
          </a:p>
        </p:txBody>
      </p:sp>
      <p:sp>
        <p:nvSpPr>
          <p:cNvPr id="4" name="図形 3"/>
          <p:cNvSpPr>
            <a:spLocks noGrp="1"/>
          </p:cNvSpPr>
          <p:nvPr>
            <p:ph type="body" sz="half" idx="2"/>
          </p:nvPr>
        </p:nvSpPr>
        <p:spPr>
          <a:xfrm>
            <a:off x="1928794" y="4929199"/>
            <a:ext cx="5642016" cy="104140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pt-BR" altLang="ja-JP" smtClean="0"/>
              <a:t>Clique para editar o texto mestre</a:t>
            </a:r>
          </a:p>
          <a:p>
            <a:pPr lvl="1"/>
            <a:r>
              <a:rPr kumimoji="1" lang="pt-BR" altLang="ja-JP" smtClean="0"/>
              <a:t>Segundo nível</a:t>
            </a:r>
          </a:p>
          <a:p>
            <a:pPr lvl="2"/>
            <a:r>
              <a:rPr kumimoji="1" lang="pt-BR" altLang="ja-JP" smtClean="0"/>
              <a:t>Terceiro nível</a:t>
            </a:r>
          </a:p>
          <a:p>
            <a:pPr lvl="3"/>
            <a:r>
              <a:rPr kumimoji="1" lang="pt-BR" altLang="ja-JP" smtClean="0"/>
              <a:t>Quarto nível</a:t>
            </a:r>
          </a:p>
          <a:p>
            <a:pPr lvl="4"/>
            <a:r>
              <a:rPr kumimoji="1" lang="pt-BR" altLang="ja-JP" smtClean="0"/>
              <a:t>Quinto nível</a:t>
            </a:r>
            <a:endParaRPr 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6" name="図形 165"/>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chemeClr val="bg2">
              <a:lumMod val="20000"/>
              <a:lumOff val="80000"/>
              <a:alpha val="2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正方形/長方形 17"/>
          <p:cNvSpPr>
            <a:spLocks noGrp="1"/>
          </p:cNvSpPr>
          <p:nvPr>
            <p:ph type="body" idx="1"/>
          </p:nvPr>
        </p:nvSpPr>
        <p:spPr>
          <a:xfrm>
            <a:off x="466696" y="1857370"/>
            <a:ext cx="8248708" cy="4500589"/>
          </a:xfrm>
          <a:prstGeom prst="rect">
            <a:avLst/>
          </a:prstGeom>
        </p:spPr>
        <p:txBody>
          <a:bodyPr vert="horz" rtlCol="0">
            <a:normAutofit/>
          </a:bodyPr>
          <a:lstStyle/>
          <a:p>
            <a:pPr lvl="0"/>
            <a:r>
              <a:rPr kumimoji="1" lang="ja-JP" altLang="en-US" dirty="0" smtClean="0"/>
              <a:t>マスタ テキストの書式設定</a:t>
            </a:r>
            <a:endParaRPr lang="ja-JP" dirty="0"/>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p>
          <a:p>
            <a:pPr lvl="5"/>
            <a:r>
              <a:rPr kumimoji="1" lang="ja-JP" altLang="en-US" dirty="0" smtClean="0"/>
              <a:t>第</a:t>
            </a:r>
            <a:r>
              <a:rPr kumimoji="1" lang="en-US" altLang="ja-JP" dirty="0" smtClean="0"/>
              <a:t>6</a:t>
            </a:r>
            <a:r>
              <a:rPr kumimoji="1" lang="ja-JP" altLang="en-US" dirty="0" smtClean="0"/>
              <a:t>レベル</a:t>
            </a:r>
          </a:p>
          <a:p>
            <a:pPr lvl="6"/>
            <a:r>
              <a:rPr kumimoji="1" lang="ja-JP" altLang="en-US" dirty="0" smtClean="0"/>
              <a:t>第</a:t>
            </a:r>
            <a:r>
              <a:rPr kumimoji="1" lang="en-US" altLang="ja-JP" dirty="0" smtClean="0"/>
              <a:t>7</a:t>
            </a:r>
            <a:r>
              <a:rPr kumimoji="1" lang="ja-JP" altLang="en-US" dirty="0" smtClean="0"/>
              <a:t>レベル</a:t>
            </a:r>
          </a:p>
          <a:p>
            <a:pPr lvl="7"/>
            <a:r>
              <a:rPr kumimoji="1" lang="ja-JP" altLang="en-US" dirty="0" smtClean="0"/>
              <a:t>第</a:t>
            </a:r>
            <a:r>
              <a:rPr kumimoji="1" lang="en-US" altLang="ja-JP" dirty="0" smtClean="0"/>
              <a:t>8</a:t>
            </a:r>
            <a:r>
              <a:rPr kumimoji="1" lang="ja-JP" altLang="en-US" dirty="0" smtClean="0"/>
              <a:t>レベル</a:t>
            </a:r>
          </a:p>
          <a:p>
            <a:pPr lvl="8"/>
            <a:r>
              <a:rPr kumimoji="1" lang="ja-JP" altLang="en-US" dirty="0" smtClean="0"/>
              <a:t>第</a:t>
            </a:r>
            <a:r>
              <a:rPr kumimoji="1" lang="en-US" altLang="ja-JP" dirty="0" smtClean="0"/>
              <a:t>9</a:t>
            </a:r>
            <a:r>
              <a:rPr kumimoji="1" lang="ja-JP" altLang="en-US" dirty="0" smtClean="0"/>
              <a:t>レベル</a:t>
            </a:r>
          </a:p>
        </p:txBody>
      </p:sp>
      <p:sp>
        <p:nvSpPr>
          <p:cNvPr id="29" name="正方形/長方形 28"/>
          <p:cNvSpPr>
            <a:spLocks noGrp="1"/>
          </p:cNvSpPr>
          <p:nvPr>
            <p:ph type="dt" sz="half" idx="2"/>
          </p:nvPr>
        </p:nvSpPr>
        <p:spPr>
          <a:xfrm>
            <a:off x="4471958" y="6492899"/>
            <a:ext cx="1528802" cy="365125"/>
          </a:xfrm>
          <a:prstGeom prst="rect">
            <a:avLst/>
          </a:prstGeom>
        </p:spPr>
        <p:txBody>
          <a:bodyPr vert="horz" rtlCol="0" anchor="ctr"/>
          <a:lstStyle>
            <a:lvl1pPr algn="l">
              <a:defRPr sz="1200">
                <a:solidFill>
                  <a:srgbClr val="000000"/>
                </a:solidFill>
              </a:defRPr>
            </a:lvl1pPr>
          </a:lstStyle>
          <a:p>
            <a:fld id="{E779F719-5D29-49C3-BD76-81203336E7B0}" type="datetimeFigureOut">
              <a:rPr lang="pt-BR" smtClean="0"/>
              <a:t>11/02/2016</a:t>
            </a:fld>
            <a:endParaRPr lang="pt-BR"/>
          </a:p>
        </p:txBody>
      </p:sp>
      <p:sp>
        <p:nvSpPr>
          <p:cNvPr id="4" name="正方形/長方形 3"/>
          <p:cNvSpPr>
            <a:spLocks noGrp="1"/>
          </p:cNvSpPr>
          <p:nvPr>
            <p:ph type="ftr" sz="quarter" idx="3"/>
          </p:nvPr>
        </p:nvSpPr>
        <p:spPr>
          <a:xfrm>
            <a:off x="6048632" y="6492899"/>
            <a:ext cx="2395534" cy="365125"/>
          </a:xfrm>
          <a:prstGeom prst="rect">
            <a:avLst/>
          </a:prstGeom>
        </p:spPr>
        <p:txBody>
          <a:bodyPr vert="horz" rtlCol="0" anchor="ctr"/>
          <a:lstStyle>
            <a:lvl1pPr algn="ctr">
              <a:defRPr sz="1200">
                <a:solidFill>
                  <a:srgbClr val="000000"/>
                </a:solidFill>
              </a:defRPr>
            </a:lvl1pPr>
          </a:lstStyle>
          <a:p>
            <a:endParaRPr lang="pt-BR"/>
          </a:p>
        </p:txBody>
      </p:sp>
      <p:sp>
        <p:nvSpPr>
          <p:cNvPr id="10" name="正方形/長方形 9"/>
          <p:cNvSpPr>
            <a:spLocks noGrp="1"/>
          </p:cNvSpPr>
          <p:nvPr>
            <p:ph type="sldNum" sz="quarter" idx="4"/>
          </p:nvPr>
        </p:nvSpPr>
        <p:spPr>
          <a:xfrm>
            <a:off x="8501090" y="6492900"/>
            <a:ext cx="642942" cy="365125"/>
          </a:xfrm>
          <a:prstGeom prst="rect">
            <a:avLst/>
          </a:prstGeom>
        </p:spPr>
        <p:txBody>
          <a:bodyPr vert="horz" rtlCol="0" anchor="ctr"/>
          <a:lstStyle>
            <a:lvl1pPr algn="r">
              <a:defRPr sz="1200">
                <a:solidFill>
                  <a:srgbClr val="000000"/>
                </a:solidFill>
              </a:defRPr>
            </a:lvl1pPr>
          </a:lstStyle>
          <a:p>
            <a:fld id="{A54A389D-A95B-4D7C-AC90-EF883CEC53F4}" type="slidenum">
              <a:rPr lang="pt-BR" smtClean="0"/>
              <a:t>‹nº›</a:t>
            </a:fld>
            <a:endParaRPr lang="pt-BR"/>
          </a:p>
        </p:txBody>
      </p:sp>
      <p:sp>
        <p:nvSpPr>
          <p:cNvPr id="186" name="正方形/長方形 185"/>
          <p:cNvSpPr>
            <a:spLocks noChangeArrowheads="1"/>
          </p:cNvSpPr>
          <p:nvPr/>
        </p:nvSpPr>
        <p:spPr bwMode="auto">
          <a:xfrm>
            <a:off x="8469297" y="5716564"/>
            <a:ext cx="0" cy="369332"/>
          </a:xfrm>
          <a:prstGeom prst="rect">
            <a:avLst/>
          </a:prstGeom>
          <a:solidFill>
            <a:srgbClr val="FFFFFF">
              <a:alpha val="25098"/>
            </a:srgbClr>
          </a:solidFill>
          <a:ln w="9525" cap="flat" cmpd="sng" algn="ctr">
            <a:noFill/>
            <a:prstDash val="solid"/>
            <a:miter lim="800000"/>
            <a:headEnd type="none" w="med" len="med"/>
            <a:tailEnd type="none" w="med" len="med"/>
          </a:ln>
          <a:effectLst/>
        </p:spPr>
        <p:txBody>
          <a:bodyPr vert="horz" wrap="square" lIns="0" tIns="0" rIns="0" bIns="0" anchor="t" compatLnSpc="1">
            <a:spAutoFit/>
          </a:bodyPr>
          <a:lstStyle/>
          <a:p>
            <a:pPr algn="l" fontAlgn="base">
              <a:spcBef>
                <a:spcPct val="0"/>
              </a:spcBef>
              <a:spcAft>
                <a:spcPct val="0"/>
              </a:spcAft>
            </a:pPr>
            <a:endParaRPr kumimoji="1" lang="ja-JP" altLang="ja-JP" sz="2400">
              <a:solidFill>
                <a:schemeClr val="tx1">
                  <a:alpha val="100000"/>
                </a:schemeClr>
              </a:solidFill>
              <a:latin typeface="Arial"/>
              <a:ea typeface="ＭＳ Ｐゴシック"/>
            </a:endParaRPr>
          </a:p>
        </p:txBody>
      </p:sp>
      <p:sp>
        <p:nvSpPr>
          <p:cNvPr id="22" name="正方形/長方形 21"/>
          <p:cNvSpPr>
            <a:spLocks noGrp="1"/>
          </p:cNvSpPr>
          <p:nvPr>
            <p:ph type="title"/>
          </p:nvPr>
        </p:nvSpPr>
        <p:spPr>
          <a:xfrm>
            <a:off x="457200" y="642918"/>
            <a:ext cx="8229600" cy="1143000"/>
          </a:xfrm>
          <a:prstGeom prst="rect">
            <a:avLst/>
          </a:prstGeom>
        </p:spPr>
        <p:txBody>
          <a:bodyPr vert="horz" rtlCol="0" anchor="ctr">
            <a:normAutofit/>
          </a:bodyPr>
          <a:lstStyle/>
          <a:p>
            <a:r>
              <a:rPr kumimoji="1" lang="ja-JP" altLang="en-US" dirty="0" smtClean="0"/>
              <a:t>マスタ タイトルの書式設定</a:t>
            </a:r>
            <a:endParaRPr kumimoji="1" lang="ja-JP" altLang="en-US" dirty="0"/>
          </a:p>
        </p:txBody>
      </p:sp>
      <p:grpSp>
        <p:nvGrpSpPr>
          <p:cNvPr id="2" name="グループ化 11"/>
          <p:cNvGrpSpPr>
            <a:grpSpLocks/>
          </p:cNvGrpSpPr>
          <p:nvPr/>
        </p:nvGrpSpPr>
        <p:grpSpPr bwMode="auto">
          <a:xfrm>
            <a:off x="4000496" y="0"/>
            <a:ext cx="5143504" cy="2000240"/>
            <a:chOff x="2168" y="0"/>
            <a:chExt cx="3576" cy="1384"/>
          </a:xfrm>
        </p:grpSpPr>
        <p:sp>
          <p:nvSpPr>
            <p:cNvPr id="13" name="図形 12"/>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 name="図形 13"/>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82" name="図形 81"/>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0" name="図形 89"/>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grpSp>
        <p:nvGrpSpPr>
          <p:cNvPr id="3" name="グループ化 90"/>
          <p:cNvGrpSpPr>
            <a:grpSpLocks/>
          </p:cNvGrpSpPr>
          <p:nvPr/>
        </p:nvGrpSpPr>
        <p:grpSpPr bwMode="auto">
          <a:xfrm>
            <a:off x="4765" y="5589626"/>
            <a:ext cx="5067302" cy="1268398"/>
            <a:chOff x="16865" y="4817936"/>
            <a:chExt cx="5067302" cy="1268398"/>
          </a:xfrm>
          <a:noFill/>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 bg1="lt1" tx1="dk1" bg2="lt2" tx2="dk2" accent1="accent1" accent2="accent2" accent3="accent3" accent4="accent4" accent5="accent5" accent6="accent6" hlink="hlink" folHlink="folHlink"/>
  <p:sldLayoutIdLst>
    <p:sldLayoutId id="2147484035"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 id="2147484046" r:id="rId12"/>
  </p:sldLayoutIdLst>
  <p:txStyles>
    <p:titleStyle>
      <a:lvl1pPr algn="ctr" rtl="0" eaLnBrk="1" latinLnBrk="0" hangingPunct="1">
        <a:spcBef>
          <a:spcPct val="0"/>
        </a:spcBef>
        <a:buNone/>
        <a:defRPr kumimoji="1" sz="4400" baseline="0">
          <a:solidFill>
            <a:schemeClr val="tx2"/>
          </a:solidFill>
          <a:effectLst>
            <a:glow rad="101600">
              <a:schemeClr val="bg1">
                <a:alpha val="60000"/>
              </a:schemeClr>
            </a:glo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55000"/>
        <a:buFont typeface="Wingdings"/>
        <a:buChar char="p"/>
        <a:defRPr kumimoji="1" sz="3200" baseline="0">
          <a:solidFill>
            <a:schemeClr val="bg2">
              <a:lumMod val="25000"/>
            </a:schemeClr>
          </a:solidFill>
          <a:latin typeface="+mn-lt"/>
          <a:ea typeface="+mn-ea"/>
          <a:cs typeface="+mn-cs"/>
        </a:defRPr>
      </a:lvl1pPr>
      <a:lvl2pPr marL="742950" indent="-285750" algn="l" rtl="0" eaLnBrk="1" latinLnBrk="0" hangingPunct="1">
        <a:spcBef>
          <a:spcPct val="20000"/>
        </a:spcBef>
        <a:buClr>
          <a:schemeClr val="accent2"/>
        </a:buClr>
        <a:buSzPct val="50000"/>
        <a:buFont typeface="Wingdings"/>
        <a:buChar char="n"/>
        <a:defRPr kumimoji="1" sz="2800" baseline="0">
          <a:solidFill>
            <a:schemeClr val="bg2">
              <a:lumMod val="25000"/>
            </a:schemeClr>
          </a:solidFill>
          <a:latin typeface="+mn-lt"/>
          <a:ea typeface="+mn-ea"/>
          <a:cs typeface="+mn-cs"/>
        </a:defRPr>
      </a:lvl2pPr>
      <a:lvl3pPr marL="1143000" indent="-228600" algn="l" rtl="0" eaLnBrk="1" latinLnBrk="0" hangingPunct="1">
        <a:spcBef>
          <a:spcPct val="20000"/>
        </a:spcBef>
        <a:buClr>
          <a:schemeClr val="accent3"/>
        </a:buClr>
        <a:buSzPct val="48000"/>
        <a:buFont typeface="Wingdings"/>
        <a:buChar char="n"/>
        <a:defRPr kumimoji="1" sz="2400" baseline="0">
          <a:solidFill>
            <a:schemeClr val="bg2">
              <a:lumMod val="25000"/>
            </a:schemeClr>
          </a:solidFill>
          <a:latin typeface="+mn-lt"/>
          <a:ea typeface="+mn-ea"/>
          <a:cs typeface="+mn-cs"/>
        </a:defRPr>
      </a:lvl3pPr>
      <a:lvl4pPr marL="1600200" indent="-228600" algn="l" rtl="0" eaLnBrk="1" latinLnBrk="0" hangingPunct="1">
        <a:spcBef>
          <a:spcPct val="20000"/>
        </a:spcBef>
        <a:buClr>
          <a:schemeClr val="accent4"/>
        </a:buClr>
        <a:buSzPct val="45000"/>
        <a:buFont typeface="Wingdings"/>
        <a:buChar char="n"/>
        <a:defRPr kumimoji="1" sz="2000" baseline="0">
          <a:solidFill>
            <a:schemeClr val="bg2">
              <a:lumMod val="25000"/>
            </a:schemeClr>
          </a:solidFill>
          <a:latin typeface="+mn-lt"/>
          <a:ea typeface="+mn-ea"/>
          <a:cs typeface="+mn-cs"/>
        </a:defRPr>
      </a:lvl4pPr>
      <a:lvl5pPr marL="2057400" indent="-228600" algn="l" rtl="0" eaLnBrk="1" latinLnBrk="0" hangingPunct="1">
        <a:spcBef>
          <a:spcPct val="20000"/>
        </a:spcBef>
        <a:buClr>
          <a:schemeClr val="accent5"/>
        </a:buClr>
        <a:buSzPct val="40000"/>
        <a:buFont typeface="Wingdings"/>
        <a:buChar char="n"/>
        <a:defRPr kumimoji="1" sz="2000" baseline="0">
          <a:solidFill>
            <a:schemeClr val="bg2">
              <a:lumMod val="25000"/>
            </a:schemeClr>
          </a:solidFill>
          <a:latin typeface="+mn-lt"/>
          <a:ea typeface="+mn-ea"/>
          <a:cs typeface="+mn-cs"/>
        </a:defRPr>
      </a:lvl5pPr>
      <a:lvl6pPr marL="25146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6pPr>
      <a:lvl7pPr marL="29718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7pPr>
      <a:lvl8pPr marL="34290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8pPr>
      <a:lvl9pPr marL="38862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portalsaude.saude.gov.br/images/PROTOCOLO%20DE%20ATENDIMENTO%20PARA%20MICROCEFALIA.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395536" y="188640"/>
            <a:ext cx="8229600" cy="792088"/>
          </a:xfrm>
        </p:spPr>
        <p:style>
          <a:lnRef idx="1">
            <a:schemeClr val="accent2"/>
          </a:lnRef>
          <a:fillRef idx="3">
            <a:schemeClr val="accent2"/>
          </a:fillRef>
          <a:effectRef idx="2">
            <a:schemeClr val="accent2"/>
          </a:effectRef>
          <a:fontRef idx="minor">
            <a:schemeClr val="lt1"/>
          </a:fontRef>
        </p:style>
        <p:txBody>
          <a:bodyPr>
            <a:normAutofit fontScale="90000"/>
            <a:scene3d>
              <a:camera prst="orthographicFront"/>
              <a:lightRig rig="soft" dir="t">
                <a:rot lat="0" lon="0" rev="10800000"/>
              </a:lightRig>
            </a:scene3d>
            <a:sp3d>
              <a:bevelT w="27940" h="12700"/>
              <a:contourClr>
                <a:srgbClr val="DDDDDD"/>
              </a:contourClr>
            </a:sp3d>
          </a:bodyPr>
          <a:lstStyle/>
          <a:p>
            <a:r>
              <a:rPr lang="pt-BR" b="1" spc="150" dirty="0" smtClean="0">
                <a:ln w="11430"/>
                <a:solidFill>
                  <a:srgbClr val="F8F8F8"/>
                </a:solidFill>
                <a:effectLst>
                  <a:outerShdw blurRad="25400" algn="tl" rotWithShape="0">
                    <a:srgbClr val="000000">
                      <a:alpha val="43000"/>
                    </a:srgbClr>
                  </a:outerShdw>
                </a:effectLst>
              </a:rPr>
              <a:t/>
            </a:r>
            <a:br>
              <a:rPr lang="pt-BR" b="1" spc="150" dirty="0" smtClean="0">
                <a:ln w="11430"/>
                <a:solidFill>
                  <a:srgbClr val="F8F8F8"/>
                </a:solidFill>
                <a:effectLst>
                  <a:outerShdw blurRad="25400" algn="tl" rotWithShape="0">
                    <a:srgbClr val="000000">
                      <a:alpha val="43000"/>
                    </a:srgbClr>
                  </a:outerShdw>
                </a:effectLst>
              </a:rPr>
            </a:br>
            <a:r>
              <a:rPr lang="pt-BR" b="1" spc="150" dirty="0" smtClean="0">
                <a:ln w="11430"/>
                <a:solidFill>
                  <a:srgbClr val="F8F8F8"/>
                </a:solidFill>
                <a:effectLst>
                  <a:outerShdw blurRad="25400" algn="tl" rotWithShape="0">
                    <a:srgbClr val="000000">
                      <a:alpha val="43000"/>
                    </a:srgbClr>
                  </a:outerShdw>
                </a:effectLst>
              </a:rPr>
              <a:t>DENGUE</a:t>
            </a:r>
            <a:r>
              <a:rPr lang="pt-BR" b="1" spc="150" dirty="0">
                <a:ln w="11430"/>
                <a:solidFill>
                  <a:srgbClr val="F8F8F8"/>
                </a:solidFill>
                <a:effectLst>
                  <a:outerShdw blurRad="25400" algn="tl" rotWithShape="0">
                    <a:srgbClr val="000000">
                      <a:alpha val="43000"/>
                    </a:srgbClr>
                  </a:outerShdw>
                </a:effectLst>
              </a:rPr>
              <a:t/>
            </a:r>
            <a:br>
              <a:rPr lang="pt-BR" b="1" spc="150" dirty="0">
                <a:ln w="11430"/>
                <a:solidFill>
                  <a:srgbClr val="F8F8F8"/>
                </a:solidFill>
                <a:effectLst>
                  <a:outerShdw blurRad="25400" algn="tl" rotWithShape="0">
                    <a:srgbClr val="000000">
                      <a:alpha val="43000"/>
                    </a:srgbClr>
                  </a:outerShdw>
                </a:effectLst>
              </a:rPr>
            </a:br>
            <a:endParaRPr lang="pt-BR" b="1" spc="150" dirty="0">
              <a:ln w="11430"/>
              <a:solidFill>
                <a:srgbClr val="F8F8F8"/>
              </a:solidFill>
              <a:effectLst>
                <a:outerShdw blurRad="25400" algn="tl" rotWithShape="0">
                  <a:srgbClr val="000000">
                    <a:alpha val="43000"/>
                  </a:srgbClr>
                </a:outerShdw>
              </a:effectLst>
            </a:endParaRPr>
          </a:p>
        </p:txBody>
      </p:sp>
      <p:sp>
        <p:nvSpPr>
          <p:cNvPr id="2" name="Espaço Reservado para Conteúdo 1"/>
          <p:cNvSpPr>
            <a:spLocks noGrp="1"/>
          </p:cNvSpPr>
          <p:nvPr>
            <p:ph idx="1"/>
          </p:nvPr>
        </p:nvSpPr>
        <p:spPr>
          <a:xfrm>
            <a:off x="251520" y="1495516"/>
            <a:ext cx="5730482" cy="4813804"/>
          </a:xfrm>
        </p:spPr>
        <p:txBody>
          <a:bodyPr>
            <a:normAutofit/>
          </a:bodyPr>
          <a:lstStyle/>
          <a:p>
            <a:r>
              <a:rPr lang="pt-BR" b="1" dirty="0"/>
              <a:t>O que é a Dengue?</a:t>
            </a:r>
            <a:endParaRPr lang="pt-BR" dirty="0"/>
          </a:p>
          <a:p>
            <a:pPr algn="just"/>
            <a:r>
              <a:rPr lang="pt-BR" dirty="0"/>
              <a:t>A dengue é uma doença viral transmitida pelo mosquito Aedes aegypti. No Brasil, foi identificada pela primeira vez em 1986. Estima-se que 50 milhões de infecções por dengue ocorram anualmente no mundo.</a:t>
            </a:r>
          </a:p>
          <a:p>
            <a:endParaRPr lang="pt-BR" dirty="0"/>
          </a:p>
        </p:txBody>
      </p:sp>
      <p:pic>
        <p:nvPicPr>
          <p:cNvPr id="5" name="Imagem 4" descr="Aedes aegypti mrfiza"/>
          <p:cNvPicPr/>
          <p:nvPr/>
        </p:nvPicPr>
        <p:blipFill>
          <a:blip r:embed="rId2">
            <a:extLst>
              <a:ext uri="{28A0092B-C50C-407E-A947-70E740481C1C}">
                <a14:useLocalDpi xmlns:a14="http://schemas.microsoft.com/office/drawing/2010/main" val="0"/>
              </a:ext>
            </a:extLst>
          </a:blip>
          <a:srcRect/>
          <a:stretch>
            <a:fillRect/>
          </a:stretch>
        </p:blipFill>
        <p:spPr bwMode="auto">
          <a:xfrm rot="811834">
            <a:off x="6156176" y="2780928"/>
            <a:ext cx="2486025" cy="1609725"/>
          </a:xfrm>
          <a:prstGeom prst="rect">
            <a:avLst/>
          </a:prstGeom>
          <a:noFill/>
          <a:ln>
            <a:noFill/>
          </a:ln>
        </p:spPr>
      </p:pic>
    </p:spTree>
    <p:extLst>
      <p:ext uri="{BB962C8B-B14F-4D97-AF65-F5344CB8AC3E}">
        <p14:creationId xmlns:p14="http://schemas.microsoft.com/office/powerpoint/2010/main" val="63863978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out)">
                                      <p:cBhvr>
                                        <p:cTn id="7" dur="2000"/>
                                        <p:tgtEl>
                                          <p:spTgt spid="3"/>
                                        </p:tgtEl>
                                      </p:cBhvr>
                                    </p:animEffect>
                                  </p:childTnLst>
                                </p:cTn>
                              </p:par>
                              <p:par>
                                <p:cTn id="8" presetID="16" presetClass="entr" presetSubtype="37"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barn(outVertical)">
                                      <p:cBhvr>
                                        <p:cTn id="10" dur="1250"/>
                                        <p:tgtEl>
                                          <p:spTgt spid="2">
                                            <p:txEl>
                                              <p:pRg st="0" end="0"/>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barn(outVertical)">
                                      <p:cBhvr>
                                        <p:cTn id="13" dur="125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77500" lnSpcReduction="20000"/>
          </a:bodyPr>
          <a:lstStyle/>
          <a:p>
            <a:r>
              <a:rPr lang="pt-BR" b="1" dirty="0"/>
              <a:t>Cuidados para o público em geral?</a:t>
            </a:r>
          </a:p>
          <a:p>
            <a:r>
              <a:rPr lang="pt-BR" b="1" dirty="0"/>
              <a:t>Prevenção/Proteção</a:t>
            </a:r>
            <a:r>
              <a:rPr lang="pt-BR" dirty="0"/>
              <a:t/>
            </a:r>
            <a:br>
              <a:rPr lang="pt-BR" dirty="0"/>
            </a:br>
            <a:r>
              <a:rPr lang="pt-BR" dirty="0"/>
              <a:t>› Utilize telas em janelas e portas, use roupas compridas – calças e blusas – e, se vestir roupas que deixem áreas do corpo expostas, aplique repelente nessas áreas.</a:t>
            </a:r>
            <a:br>
              <a:rPr lang="pt-BR" dirty="0"/>
            </a:br>
            <a:r>
              <a:rPr lang="pt-BR" dirty="0"/>
              <a:t>› Fique, preferencialmente, em locais com telas de proteção, mosquiteiros ou outras barreiras disponíveis.</a:t>
            </a:r>
          </a:p>
          <a:p>
            <a:r>
              <a:rPr lang="pt-BR" b="1" dirty="0"/>
              <a:t>Cuidados</a:t>
            </a:r>
            <a:r>
              <a:rPr lang="pt-BR" dirty="0"/>
              <a:t/>
            </a:r>
            <a:br>
              <a:rPr lang="pt-BR" dirty="0"/>
            </a:br>
            <a:r>
              <a:rPr lang="pt-BR" dirty="0"/>
              <a:t>› Caso observe o aparecimento de manchas vermelhas na pele, olhos avermelhados ou febre, busque um serviço de saúde para atendimento.</a:t>
            </a:r>
            <a:br>
              <a:rPr lang="pt-BR" dirty="0"/>
            </a:br>
            <a:r>
              <a:rPr lang="pt-BR" dirty="0"/>
              <a:t>› Não tome qualquer medicamento por conta própria.</a:t>
            </a:r>
            <a:br>
              <a:rPr lang="pt-BR" dirty="0"/>
            </a:br>
            <a:r>
              <a:rPr lang="pt-BR" dirty="0"/>
              <a:t>› Procure orientação sobre planejamento reprodutivo e os métodos contraceptivos nas Unidades Básicas de Saúde.</a:t>
            </a:r>
          </a:p>
          <a:p>
            <a:r>
              <a:rPr lang="pt-BR" b="1" dirty="0"/>
              <a:t>Informação</a:t>
            </a:r>
            <a:r>
              <a:rPr lang="pt-BR" dirty="0"/>
              <a:t/>
            </a:r>
            <a:br>
              <a:rPr lang="pt-BR" dirty="0"/>
            </a:br>
            <a:r>
              <a:rPr lang="pt-BR" dirty="0"/>
              <a:t>› Utilize informações dos sites institucionais, como o do Ministério da Saúde e das Secretarias de Saúde.</a:t>
            </a:r>
            <a:br>
              <a:rPr lang="pt-BR" dirty="0"/>
            </a:br>
            <a:r>
              <a:rPr lang="pt-BR" dirty="0"/>
              <a:t>› Se deseja engravidar: busque orientação com um </a:t>
            </a:r>
            <a:r>
              <a:rPr lang="pt-BR" dirty="0" smtClean="0"/>
              <a:t>profissional </a:t>
            </a:r>
            <a:r>
              <a:rPr lang="pt-BR" dirty="0"/>
              <a:t>de saúde e tire todas as dúvidas para avaliar sua decisão.</a:t>
            </a:r>
            <a:br>
              <a:rPr lang="pt-BR" dirty="0"/>
            </a:br>
            <a:r>
              <a:rPr lang="pt-BR" dirty="0"/>
              <a:t>› Se não deseja engravidar: busque métodos contraceptivos em uma Unidade Básica de Saúde.</a:t>
            </a:r>
          </a:p>
          <a:p>
            <a:endParaRPr lang="pt-BR" dirty="0"/>
          </a:p>
        </p:txBody>
      </p:sp>
    </p:spTree>
    <p:extLst>
      <p:ext uri="{BB962C8B-B14F-4D97-AF65-F5344CB8AC3E}">
        <p14:creationId xmlns:p14="http://schemas.microsoft.com/office/powerpoint/2010/main" val="147259338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1250"/>
                                        <p:tgtEl>
                                          <p:spTgt spid="3">
                                            <p:txEl>
                                              <p:pRg st="0" end="0"/>
                                            </p:txEl>
                                          </p:spTgt>
                                        </p:tgtEl>
                                      </p:cBhvr>
                                    </p:animEffect>
                                  </p:childTnLst>
                                </p:cTn>
                              </p:par>
                            </p:childTnLst>
                          </p:cTn>
                        </p:par>
                        <p:par>
                          <p:cTn id="8" fill="hold">
                            <p:stCondLst>
                              <p:cond delay="1250"/>
                            </p:stCondLst>
                            <p:childTnLst>
                              <p:par>
                                <p:cTn id="9" presetID="14" presetClass="entr" presetSubtype="1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1" dur="1250"/>
                                        <p:tgtEl>
                                          <p:spTgt spid="3">
                                            <p:txEl>
                                              <p:pRg st="1" end="1"/>
                                            </p:txEl>
                                          </p:spTgt>
                                        </p:tgtEl>
                                      </p:cBhvr>
                                    </p:animEffect>
                                  </p:childTnLst>
                                </p:cTn>
                              </p:par>
                            </p:childTnLst>
                          </p:cTn>
                        </p:par>
                        <p:par>
                          <p:cTn id="12" fill="hold">
                            <p:stCondLst>
                              <p:cond delay="2500"/>
                            </p:stCondLst>
                            <p:childTnLst>
                              <p:par>
                                <p:cTn id="13" presetID="14" presetClass="entr" presetSubtype="1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1250"/>
                                        <p:tgtEl>
                                          <p:spTgt spid="3">
                                            <p:txEl>
                                              <p:pRg st="2" end="2"/>
                                            </p:txEl>
                                          </p:spTgt>
                                        </p:tgtEl>
                                      </p:cBhvr>
                                    </p:animEffect>
                                  </p:childTnLst>
                                </p:cTn>
                              </p:par>
                            </p:childTnLst>
                          </p:cTn>
                        </p:par>
                        <p:par>
                          <p:cTn id="16" fill="hold">
                            <p:stCondLst>
                              <p:cond delay="3750"/>
                            </p:stCondLst>
                            <p:childTnLst>
                              <p:par>
                                <p:cTn id="17" presetID="14" presetClass="entr" presetSubtype="1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9" dur="125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741368"/>
          </a:xfrm>
        </p:spPr>
        <p:txBody>
          <a:bodyPr>
            <a:normAutofit fontScale="47500" lnSpcReduction="20000"/>
          </a:bodyPr>
          <a:lstStyle/>
          <a:p>
            <a:r>
              <a:rPr lang="pt-BR" dirty="0"/>
              <a:t> </a:t>
            </a:r>
            <a:r>
              <a:rPr lang="pt-BR" b="1" dirty="0"/>
              <a:t> Cuidados para a gestante?</a:t>
            </a:r>
          </a:p>
          <a:p>
            <a:r>
              <a:rPr lang="pt-BR" b="1" dirty="0"/>
              <a:t>Prevenção/Proteção</a:t>
            </a:r>
            <a:r>
              <a:rPr lang="pt-BR" dirty="0"/>
              <a:t/>
            </a:r>
            <a:br>
              <a:rPr lang="pt-BR" dirty="0"/>
            </a:br>
            <a:r>
              <a:rPr lang="pt-BR" dirty="0"/>
              <a:t>› Utilize telas em janelas e portas, use roupas compridas – calças e blusas – e, se vestir roupas que deixem áreas do corpo expostas, aplique repelente nessas áreas.</a:t>
            </a:r>
            <a:br>
              <a:rPr lang="pt-BR" dirty="0"/>
            </a:br>
            <a:r>
              <a:rPr lang="pt-BR" dirty="0"/>
              <a:t>› Fique, preferencialmente, em locais com telas de proteção, mosquiteiros ou outras barreiras disponíveis.</a:t>
            </a:r>
            <a:br>
              <a:rPr lang="pt-BR" dirty="0"/>
            </a:br>
            <a:r>
              <a:rPr lang="pt-BR" dirty="0"/>
              <a:t/>
            </a:r>
            <a:br>
              <a:rPr lang="pt-BR" dirty="0"/>
            </a:br>
            <a:r>
              <a:rPr lang="pt-BR" b="1" dirty="0"/>
              <a:t>Cuidados</a:t>
            </a:r>
            <a:r>
              <a:rPr lang="pt-BR" dirty="0"/>
              <a:t/>
            </a:r>
            <a:br>
              <a:rPr lang="pt-BR" dirty="0"/>
            </a:br>
            <a:r>
              <a:rPr lang="pt-BR" dirty="0"/>
              <a:t>› Busque uma Unidade Básica de Saúde para iniciar o pré-natal assim que descobrir a gravidez e compareça às consultas regularmente.</a:t>
            </a:r>
            <a:br>
              <a:rPr lang="pt-BR" dirty="0"/>
            </a:br>
            <a:r>
              <a:rPr lang="pt-BR" dirty="0"/>
              <a:t>› Vá às consultas às consultas uma vez por mês até a 28ª semana de gravidez; a cada quinze dias entre a 28ª e a 36ª semana; e semanalmente do início da 36ª semana até o nascimento do bebê.</a:t>
            </a:r>
            <a:br>
              <a:rPr lang="pt-BR" dirty="0"/>
            </a:br>
            <a:r>
              <a:rPr lang="pt-BR" dirty="0"/>
              <a:t>› Tome todas as vacinas indicadas para gestantes.</a:t>
            </a:r>
            <a:br>
              <a:rPr lang="pt-BR" dirty="0"/>
            </a:br>
            <a:r>
              <a:rPr lang="pt-BR" dirty="0"/>
              <a:t>› Em caso de febre ou dor, procure um serviço de saúde. Não tome qualquer medicamento por conta própria.</a:t>
            </a:r>
            <a:br>
              <a:rPr lang="pt-BR" dirty="0"/>
            </a:br>
            <a:r>
              <a:rPr lang="pt-BR" dirty="0"/>
              <a:t/>
            </a:r>
            <a:br>
              <a:rPr lang="pt-BR" dirty="0"/>
            </a:br>
            <a:r>
              <a:rPr lang="pt-BR" b="1" dirty="0"/>
              <a:t>Informação</a:t>
            </a:r>
            <a:r>
              <a:rPr lang="pt-BR" dirty="0"/>
              <a:t/>
            </a:r>
            <a:br>
              <a:rPr lang="pt-BR" dirty="0"/>
            </a:br>
            <a:r>
              <a:rPr lang="pt-BR" dirty="0"/>
              <a:t>› Se tiver dúvida, fale com o seu médico ou com um </a:t>
            </a:r>
            <a:r>
              <a:rPr lang="pt-BR" dirty="0" err="1"/>
              <a:t>profi</a:t>
            </a:r>
            <a:r>
              <a:rPr lang="pt-BR" dirty="0"/>
              <a:t> </a:t>
            </a:r>
            <a:r>
              <a:rPr lang="pt-BR" dirty="0" err="1"/>
              <a:t>ssional</a:t>
            </a:r>
            <a:r>
              <a:rPr lang="pt-BR" dirty="0"/>
              <a:t> de saúde.</a:t>
            </a:r>
            <a:br>
              <a:rPr lang="pt-BR" dirty="0"/>
            </a:br>
            <a:r>
              <a:rPr lang="pt-BR" dirty="0"/>
              <a:t>› Relate ao seu médico qualquer sintoma ou medicamento usado durante a gestação.</a:t>
            </a:r>
            <a:br>
              <a:rPr lang="pt-BR" dirty="0"/>
            </a:br>
            <a:r>
              <a:rPr lang="pt-BR" dirty="0"/>
              <a:t>› Leve sempre consigo a Caderneta da Gestante, pois nela consta todo seu histórico de gestação.</a:t>
            </a:r>
          </a:p>
          <a:p>
            <a:r>
              <a:rPr lang="pt-BR" dirty="0"/>
              <a:t>› Proteger o ambiente com telas em janelas e portas, e procurar manter o bebê com uso contínuo de roupas compridas – calças e blusas.</a:t>
            </a:r>
            <a:br>
              <a:rPr lang="pt-BR" dirty="0"/>
            </a:br>
            <a:r>
              <a:rPr lang="pt-BR" dirty="0"/>
              <a:t>› Manter o bebê em locais com telas de proteção, mosquiteiros ou outras barreiras disponíveis.</a:t>
            </a:r>
            <a:br>
              <a:rPr lang="pt-BR" dirty="0"/>
            </a:br>
            <a:r>
              <a:rPr lang="pt-BR" dirty="0"/>
              <a:t>› A amamentação é indicada até o 2º ano de vida ou mais, sendo exclusiva nos primeiros 6 meses de vida.</a:t>
            </a:r>
            <a:br>
              <a:rPr lang="pt-BR" dirty="0"/>
            </a:br>
            <a:r>
              <a:rPr lang="pt-BR" dirty="0"/>
              <a:t>› Caso se observem manchas vermelhas na pele, olhos avermelhados ou febre, procurar um serviço de saúde.</a:t>
            </a:r>
            <a:br>
              <a:rPr lang="pt-BR" dirty="0"/>
            </a:br>
            <a:r>
              <a:rPr lang="pt-BR" dirty="0"/>
              <a:t>› Não dar ao bebê qualquer medicamento por conta própria.</a:t>
            </a:r>
            <a:br>
              <a:rPr lang="pt-BR" dirty="0"/>
            </a:br>
            <a:r>
              <a:rPr lang="pt-BR" dirty="0"/>
              <a:t/>
            </a:r>
            <a:br>
              <a:rPr lang="pt-BR" dirty="0"/>
            </a:br>
            <a:r>
              <a:rPr lang="pt-BR" b="1" dirty="0"/>
              <a:t>Informação</a:t>
            </a:r>
            <a:r>
              <a:rPr lang="pt-BR" dirty="0"/>
              <a:t/>
            </a:r>
            <a:br>
              <a:rPr lang="pt-BR" dirty="0"/>
            </a:br>
            <a:r>
              <a:rPr lang="pt-BR" dirty="0"/>
              <a:t>› Após o nascimento, o bebê será avaliado pelo </a:t>
            </a:r>
            <a:r>
              <a:rPr lang="pt-BR" dirty="0" err="1"/>
              <a:t>profi</a:t>
            </a:r>
            <a:r>
              <a:rPr lang="pt-BR" dirty="0"/>
              <a:t> </a:t>
            </a:r>
            <a:r>
              <a:rPr lang="pt-BR" dirty="0" err="1"/>
              <a:t>ssional</a:t>
            </a:r>
            <a:r>
              <a:rPr lang="pt-BR" dirty="0"/>
              <a:t> de saúde na maternidade. A medição da cabeça do bebê (perímetro cefálico) faz parte dessa avaliação.</a:t>
            </a:r>
            <a:br>
              <a:rPr lang="pt-BR" dirty="0"/>
            </a:br>
            <a:r>
              <a:rPr lang="pt-BR" dirty="0"/>
              <a:t>› Além dos testes de Triagem Neonatal de Rotina (teste de orelhinha, teste do pezinho e teste do olhinho), poderão ser realizados outros exames.</a:t>
            </a:r>
            <a:br>
              <a:rPr lang="pt-BR" dirty="0"/>
            </a:br>
            <a:r>
              <a:rPr lang="pt-BR" dirty="0"/>
              <a:t>› Leve seu bebê a uma Unidade Básica de Saúde para o acompanhamento do crescimento e desenvolvimento conforme o calendário de consulta de puericultura.</a:t>
            </a:r>
            <a:br>
              <a:rPr lang="pt-BR" dirty="0"/>
            </a:br>
            <a:r>
              <a:rPr lang="pt-BR" dirty="0"/>
              <a:t>› Mantenha a vacinação em dia, de acordo com o calendário vacinal da Caderneta da Criança.</a:t>
            </a:r>
          </a:p>
          <a:p>
            <a:endParaRPr lang="pt-BR" dirty="0"/>
          </a:p>
        </p:txBody>
      </p:sp>
    </p:spTree>
    <p:extLst>
      <p:ext uri="{BB962C8B-B14F-4D97-AF65-F5344CB8AC3E}">
        <p14:creationId xmlns:p14="http://schemas.microsoft.com/office/powerpoint/2010/main" val="1949821199"/>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2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250"/>
                            </p:stCondLst>
                            <p:childTnLst>
                              <p:par>
                                <p:cTn id="10" presetID="2" presetClass="entr" presetSubtype="12"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12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3" dur="12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500"/>
                            </p:stCondLst>
                            <p:childTnLst>
                              <p:par>
                                <p:cTn id="15" presetID="2" presetClass="entr" presetSubtype="12"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12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8" dur="12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9503" y="116632"/>
            <a:ext cx="9144000" cy="6741368"/>
          </a:xfrm>
        </p:spPr>
        <p:txBody>
          <a:bodyPr>
            <a:normAutofit fontScale="70000" lnSpcReduction="20000"/>
          </a:bodyPr>
          <a:lstStyle/>
          <a:p>
            <a:r>
              <a:rPr lang="pt-BR" b="1" dirty="0"/>
              <a:t>Cuidados com o Recém-nascido?</a:t>
            </a:r>
          </a:p>
          <a:p>
            <a:r>
              <a:rPr lang="pt-BR" dirty="0"/>
              <a:t>› Proteger o ambiente com telas em janelas e portas, e procurar manter o bebê com uso contínuo de roupas compridas – calças e blusas.</a:t>
            </a:r>
            <a:br>
              <a:rPr lang="pt-BR" dirty="0"/>
            </a:br>
            <a:r>
              <a:rPr lang="pt-BR" dirty="0"/>
              <a:t>› Manter o bebê em locais com telas de proteção, mosquiteiros ou outras barreiras disponíveis.</a:t>
            </a:r>
            <a:br>
              <a:rPr lang="pt-BR" dirty="0"/>
            </a:br>
            <a:r>
              <a:rPr lang="pt-BR" dirty="0"/>
              <a:t>› A amamentação é indicada até o 2º ano de vida ou mais, sendo exclusiva nos primeiros 6 meses de vida.</a:t>
            </a:r>
            <a:br>
              <a:rPr lang="pt-BR" dirty="0"/>
            </a:br>
            <a:r>
              <a:rPr lang="pt-BR" dirty="0"/>
              <a:t>› Caso se observem manchas vermelhas na pele, olhos avermelhados ou febre, procurar um serviço de saúde.</a:t>
            </a:r>
            <a:br>
              <a:rPr lang="pt-BR" dirty="0"/>
            </a:br>
            <a:r>
              <a:rPr lang="pt-BR" dirty="0"/>
              <a:t>› Não dar ao bebê qualquer medicamento por conta própria.</a:t>
            </a:r>
            <a:br>
              <a:rPr lang="pt-BR" dirty="0"/>
            </a:br>
            <a:r>
              <a:rPr lang="pt-BR" dirty="0"/>
              <a:t>› Leve seu bebê a uma Unidade Básica de Saúde para o acompanhamento do crescimento e desenvolvimento conforme o calendário de consulta de puericultura.</a:t>
            </a:r>
            <a:br>
              <a:rPr lang="pt-BR" dirty="0"/>
            </a:br>
            <a:r>
              <a:rPr lang="pt-BR" dirty="0"/>
              <a:t>› Mantenha a vacinação em dia, de acordo com o calendário vacinal da Caderneta da Criança.</a:t>
            </a:r>
            <a:br>
              <a:rPr lang="pt-BR" dirty="0"/>
            </a:br>
            <a:r>
              <a:rPr lang="pt-BR" dirty="0"/>
              <a:t/>
            </a:r>
            <a:br>
              <a:rPr lang="pt-BR" dirty="0"/>
            </a:br>
            <a:r>
              <a:rPr lang="pt-BR" b="1" dirty="0"/>
              <a:t>Informação</a:t>
            </a:r>
            <a:r>
              <a:rPr lang="pt-BR" dirty="0"/>
              <a:t/>
            </a:r>
            <a:br>
              <a:rPr lang="pt-BR" dirty="0"/>
            </a:br>
            <a:r>
              <a:rPr lang="pt-BR" dirty="0"/>
              <a:t>› Além do acompanhamento de rotina na Unidade Básica de Saúde, seu bebê precisa ser encaminhado para a estimulação precoce.</a:t>
            </a:r>
            <a:br>
              <a:rPr lang="pt-BR" dirty="0"/>
            </a:br>
            <a:r>
              <a:rPr lang="pt-BR" dirty="0"/>
              <a:t>› Caso o bebê apresente alterações ou complicações (neurológicas, motoras ou respiratórias, entre outras), o acompanhamento por diferentes especialistas poderá ser necessário, a depender de cada</a:t>
            </a:r>
            <a:br>
              <a:rPr lang="pt-BR" dirty="0"/>
            </a:br>
            <a:r>
              <a:rPr lang="pt-BR" dirty="0"/>
              <a:t>caso.</a:t>
            </a:r>
          </a:p>
          <a:p>
            <a:endParaRPr lang="pt-BR" dirty="0"/>
          </a:p>
        </p:txBody>
      </p:sp>
    </p:spTree>
    <p:extLst>
      <p:ext uri="{BB962C8B-B14F-4D97-AF65-F5344CB8AC3E}">
        <p14:creationId xmlns:p14="http://schemas.microsoft.com/office/powerpoint/2010/main" val="3166071198"/>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2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25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1250"/>
                            </p:stCondLst>
                            <p:childTnLst>
                              <p:par>
                                <p:cTn id="10" presetID="2" presetClass="entr" presetSubtype="9"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12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3" dur="125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183" y="116632"/>
            <a:ext cx="9144000" cy="6624736"/>
          </a:xfrm>
        </p:spPr>
        <p:txBody>
          <a:bodyPr>
            <a:normAutofit fontScale="70000" lnSpcReduction="20000"/>
          </a:bodyPr>
          <a:lstStyle/>
          <a:p>
            <a:r>
              <a:rPr lang="pt-BR" b="1" dirty="0"/>
              <a:t>Cuidados com o Recém-nascido com Microcefalia?</a:t>
            </a:r>
          </a:p>
          <a:p>
            <a:r>
              <a:rPr lang="pt-BR" dirty="0"/>
              <a:t>Proteger o ambiente com telas em janelas e portas, e procurar manter o bebê com uso contínuo de roupas compridas – calças e blusas.</a:t>
            </a:r>
            <a:br>
              <a:rPr lang="pt-BR" dirty="0"/>
            </a:br>
            <a:r>
              <a:rPr lang="pt-BR" dirty="0"/>
              <a:t>› Manter o bebê em locais com telas de proteção, mosquiteiros ou outras barreiras disponíveis.</a:t>
            </a:r>
            <a:br>
              <a:rPr lang="pt-BR" dirty="0"/>
            </a:br>
            <a:r>
              <a:rPr lang="pt-BR" dirty="0"/>
              <a:t>› A amamentação é indicada até o 2º ano de vida ou mais, sendo exclusiva nos primeiros 6 meses de vida.</a:t>
            </a:r>
            <a:br>
              <a:rPr lang="pt-BR" dirty="0"/>
            </a:br>
            <a:r>
              <a:rPr lang="pt-BR" dirty="0"/>
              <a:t>› Caso se observem manchas vermelhas na pele, olhos avermelhados ou febre, procurar um serviço de saúde.</a:t>
            </a:r>
            <a:br>
              <a:rPr lang="pt-BR" dirty="0"/>
            </a:br>
            <a:r>
              <a:rPr lang="pt-BR" dirty="0"/>
              <a:t>› Não dar ao bebê qualquer medicamento por conta própria.</a:t>
            </a:r>
            <a:br>
              <a:rPr lang="pt-BR" dirty="0"/>
            </a:br>
            <a:r>
              <a:rPr lang="pt-BR" dirty="0"/>
              <a:t>› Leve seu bebê a uma Unidade Básica de Saúde para o acompanhamento do crescimento e desenvolvimento conforme o calendário de consulta de puericultura.</a:t>
            </a:r>
            <a:br>
              <a:rPr lang="pt-BR" dirty="0"/>
            </a:br>
            <a:r>
              <a:rPr lang="pt-BR" dirty="0"/>
              <a:t>› Mantenha a vacinação em dia, de acordo com o calendário vacinal da Caderneta da Criança.</a:t>
            </a:r>
            <a:br>
              <a:rPr lang="pt-BR" dirty="0"/>
            </a:br>
            <a:r>
              <a:rPr lang="pt-BR" dirty="0"/>
              <a:t/>
            </a:r>
            <a:br>
              <a:rPr lang="pt-BR" dirty="0"/>
            </a:br>
            <a:r>
              <a:rPr lang="pt-BR" dirty="0"/>
              <a:t>Informação</a:t>
            </a:r>
            <a:br>
              <a:rPr lang="pt-BR" dirty="0"/>
            </a:br>
            <a:r>
              <a:rPr lang="pt-BR" dirty="0"/>
              <a:t>› Além do acompanhamento de rotina na Unidade Básica de Saúde, seu bebê precisa ser encaminhado para a estimulação precoce.</a:t>
            </a:r>
            <a:br>
              <a:rPr lang="pt-BR" dirty="0"/>
            </a:br>
            <a:r>
              <a:rPr lang="pt-BR" dirty="0"/>
              <a:t>› Caso o bebê apresente alterações ou complicações (neurológicas, motoras ou respiratórias, entre outras), o acompanhamento por diferentes especialistas poderá ser necessário, a depender de cada</a:t>
            </a:r>
            <a:br>
              <a:rPr lang="pt-BR" dirty="0"/>
            </a:br>
            <a:r>
              <a:rPr lang="pt-BR" dirty="0"/>
              <a:t>caso.</a:t>
            </a:r>
            <a:endParaRPr lang="pt-BR" b="1" dirty="0"/>
          </a:p>
          <a:p>
            <a:endParaRPr lang="pt-BR" dirty="0"/>
          </a:p>
        </p:txBody>
      </p:sp>
    </p:spTree>
    <p:extLst>
      <p:ext uri="{BB962C8B-B14F-4D97-AF65-F5344CB8AC3E}">
        <p14:creationId xmlns:p14="http://schemas.microsoft.com/office/powerpoint/2010/main" val="383991072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25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125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1250"/>
                            </p:stCondLst>
                            <p:childTnLst>
                              <p:par>
                                <p:cTn id="10" presetID="2" presetClass="entr" presetSubtype="3"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125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3" dur="125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332656"/>
            <a:ext cx="9036496" cy="6408712"/>
          </a:xfrm>
        </p:spPr>
        <p:txBody>
          <a:bodyPr>
            <a:normAutofit fontScale="77500" lnSpcReduction="20000"/>
          </a:bodyPr>
          <a:lstStyle/>
          <a:p>
            <a:pPr algn="just"/>
            <a:r>
              <a:rPr lang="pt-BR" b="1" dirty="0"/>
              <a:t>Quais as consequências para um bebê se ele for picado e tiver </a:t>
            </a:r>
            <a:r>
              <a:rPr lang="pt-BR" b="1" dirty="0" err="1"/>
              <a:t>Zika</a:t>
            </a:r>
            <a:r>
              <a:rPr lang="pt-BR" b="1" dirty="0"/>
              <a:t>?</a:t>
            </a:r>
          </a:p>
          <a:p>
            <a:pPr algn="just"/>
            <a:r>
              <a:rPr lang="pt-BR" dirty="0"/>
              <a:t> </a:t>
            </a:r>
            <a:r>
              <a:rPr lang="pt-BR" dirty="0" smtClean="0"/>
              <a:t>Entre </a:t>
            </a:r>
            <a:r>
              <a:rPr lang="pt-BR" dirty="0"/>
              <a:t>pessoas infectadas pelo vírus </a:t>
            </a:r>
            <a:r>
              <a:rPr lang="pt-BR" dirty="0" err="1"/>
              <a:t>Zika</a:t>
            </a:r>
            <a:r>
              <a:rPr lang="pt-BR" dirty="0"/>
              <a:t> (adultos e crianças), cerca de 80% não desenvolvem sintomas, sejam adultos ou crianças. Dentre essas pessoas, apenas uma pequena parcela pode vir a desenvolver algum tipo de complicação, que deverá ser avaliada pelos médicos, uma vez que o </a:t>
            </a:r>
            <a:r>
              <a:rPr lang="pt-BR" dirty="0" err="1"/>
              <a:t>Zika</a:t>
            </a:r>
            <a:r>
              <a:rPr lang="pt-BR" dirty="0"/>
              <a:t> é uma doença nova e suas complicações ainda não foram descritas</a:t>
            </a:r>
            <a:r>
              <a:rPr lang="pt-BR" dirty="0" smtClean="0"/>
              <a:t>.</a:t>
            </a:r>
          </a:p>
          <a:p>
            <a:pPr algn="just"/>
            <a:endParaRPr lang="pt-BR" dirty="0"/>
          </a:p>
          <a:p>
            <a:pPr algn="just"/>
            <a:r>
              <a:rPr lang="pt-BR" b="1" dirty="0"/>
              <a:t>O vírus da </a:t>
            </a:r>
            <a:r>
              <a:rPr lang="pt-BR" b="1" dirty="0" err="1"/>
              <a:t>Zika</a:t>
            </a:r>
            <a:r>
              <a:rPr lang="pt-BR" b="1" dirty="0"/>
              <a:t> pode ser transmitido por relação sexual?</a:t>
            </a:r>
          </a:p>
          <a:p>
            <a:pPr algn="just"/>
            <a:r>
              <a:rPr lang="pt-BR" dirty="0"/>
              <a:t>Os estudos sobre possíveis formas de transmissão do vírus </a:t>
            </a:r>
            <a:r>
              <a:rPr lang="pt-BR" dirty="0" err="1"/>
              <a:t>Zika</a:t>
            </a:r>
            <a:r>
              <a:rPr lang="pt-BR" dirty="0"/>
              <a:t> precisam ser avaliados com mais profundidade. Essas análises devem vir acompanhadas de trabalhos científicos para que o Ministério da Saúde possa passar à população orientações seguras sobre a transmissão do vírus. O Ministério da Saúde vem acompanhando a situação do vírus </a:t>
            </a:r>
            <a:r>
              <a:rPr lang="pt-BR" dirty="0" err="1"/>
              <a:t>Zika</a:t>
            </a:r>
            <a:r>
              <a:rPr lang="pt-BR" dirty="0"/>
              <a:t> no mundo, por meio da Organização Pan-Americana de Saúde (Opas/OMS) e outros organismos internacionais.</a:t>
            </a:r>
          </a:p>
          <a:p>
            <a:endParaRPr lang="pt-BR" b="1" dirty="0">
              <a:solidFill>
                <a:srgbClr val="006600"/>
              </a:solidFill>
            </a:endParaRPr>
          </a:p>
        </p:txBody>
      </p:sp>
    </p:spTree>
    <p:extLst>
      <p:ext uri="{BB962C8B-B14F-4D97-AF65-F5344CB8AC3E}">
        <p14:creationId xmlns:p14="http://schemas.microsoft.com/office/powerpoint/2010/main" val="88147190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par>
                          <p:cTn id="21" fill="hold">
                            <p:stCondLst>
                              <p:cond delay="2000"/>
                            </p:stCondLst>
                            <p:childTnLst>
                              <p:par>
                                <p:cTn id="22" presetID="26" presetClass="entr" presetSubtype="0" fill="hold" nodeType="after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wipe(down)">
                                      <p:cBhvr>
                                        <p:cTn id="24" dur="580">
                                          <p:stCondLst>
                                            <p:cond delay="0"/>
                                          </p:stCondLst>
                                        </p:cTn>
                                        <p:tgtEl>
                                          <p:spTgt spid="3">
                                            <p:txEl>
                                              <p:pRg st="1" end="1"/>
                                            </p:txEl>
                                          </p:spTgt>
                                        </p:tgtEl>
                                      </p:cBhvr>
                                    </p:animEffect>
                                    <p:anim calcmode="lin" valueType="num">
                                      <p:cBhvr>
                                        <p:cTn id="25"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3">
                                            <p:txEl>
                                              <p:pRg st="1" end="1"/>
                                            </p:txEl>
                                          </p:spTgt>
                                        </p:tgtEl>
                                      </p:cBhvr>
                                      <p:to x="100000" y="60000"/>
                                    </p:animScale>
                                    <p:animScale>
                                      <p:cBhvr>
                                        <p:cTn id="31" dur="166" decel="50000">
                                          <p:stCondLst>
                                            <p:cond delay="676"/>
                                          </p:stCondLst>
                                        </p:cTn>
                                        <p:tgtEl>
                                          <p:spTgt spid="3">
                                            <p:txEl>
                                              <p:pRg st="1" end="1"/>
                                            </p:txEl>
                                          </p:spTgt>
                                        </p:tgtEl>
                                      </p:cBhvr>
                                      <p:to x="100000" y="100000"/>
                                    </p:animScale>
                                    <p:animScale>
                                      <p:cBhvr>
                                        <p:cTn id="32" dur="26">
                                          <p:stCondLst>
                                            <p:cond delay="1312"/>
                                          </p:stCondLst>
                                        </p:cTn>
                                        <p:tgtEl>
                                          <p:spTgt spid="3">
                                            <p:txEl>
                                              <p:pRg st="1" end="1"/>
                                            </p:txEl>
                                          </p:spTgt>
                                        </p:tgtEl>
                                      </p:cBhvr>
                                      <p:to x="100000" y="80000"/>
                                    </p:animScale>
                                    <p:animScale>
                                      <p:cBhvr>
                                        <p:cTn id="33" dur="166" decel="50000">
                                          <p:stCondLst>
                                            <p:cond delay="1338"/>
                                          </p:stCondLst>
                                        </p:cTn>
                                        <p:tgtEl>
                                          <p:spTgt spid="3">
                                            <p:txEl>
                                              <p:pRg st="1" end="1"/>
                                            </p:txEl>
                                          </p:spTgt>
                                        </p:tgtEl>
                                      </p:cBhvr>
                                      <p:to x="100000" y="100000"/>
                                    </p:animScale>
                                    <p:animScale>
                                      <p:cBhvr>
                                        <p:cTn id="34" dur="26">
                                          <p:stCondLst>
                                            <p:cond delay="1642"/>
                                          </p:stCondLst>
                                        </p:cTn>
                                        <p:tgtEl>
                                          <p:spTgt spid="3">
                                            <p:txEl>
                                              <p:pRg st="1" end="1"/>
                                            </p:txEl>
                                          </p:spTgt>
                                        </p:tgtEl>
                                      </p:cBhvr>
                                      <p:to x="100000" y="90000"/>
                                    </p:animScale>
                                    <p:animScale>
                                      <p:cBhvr>
                                        <p:cTn id="35" dur="166" decel="50000">
                                          <p:stCondLst>
                                            <p:cond delay="1668"/>
                                          </p:stCondLst>
                                        </p:cTn>
                                        <p:tgtEl>
                                          <p:spTgt spid="3">
                                            <p:txEl>
                                              <p:pRg st="1" end="1"/>
                                            </p:txEl>
                                          </p:spTgt>
                                        </p:tgtEl>
                                      </p:cBhvr>
                                      <p:to x="100000" y="100000"/>
                                    </p:animScale>
                                    <p:animScale>
                                      <p:cBhvr>
                                        <p:cTn id="36" dur="26">
                                          <p:stCondLst>
                                            <p:cond delay="1808"/>
                                          </p:stCondLst>
                                        </p:cTn>
                                        <p:tgtEl>
                                          <p:spTgt spid="3">
                                            <p:txEl>
                                              <p:pRg st="1" end="1"/>
                                            </p:txEl>
                                          </p:spTgt>
                                        </p:tgtEl>
                                      </p:cBhvr>
                                      <p:to x="100000" y="95000"/>
                                    </p:animScale>
                                    <p:animScale>
                                      <p:cBhvr>
                                        <p:cTn id="37" dur="166" decel="50000">
                                          <p:stCondLst>
                                            <p:cond delay="1834"/>
                                          </p:stCondLst>
                                        </p:cTn>
                                        <p:tgtEl>
                                          <p:spTgt spid="3">
                                            <p:txEl>
                                              <p:pRg st="1" end="1"/>
                                            </p:txEl>
                                          </p:spTgt>
                                        </p:tgtEl>
                                      </p:cBhvr>
                                      <p:to x="100000" y="100000"/>
                                    </p:animScale>
                                  </p:childTnLst>
                                </p:cTn>
                              </p:par>
                            </p:childTnLst>
                          </p:cTn>
                        </p:par>
                        <p:par>
                          <p:cTn id="38" fill="hold">
                            <p:stCondLst>
                              <p:cond delay="4000"/>
                            </p:stCondLst>
                            <p:childTnLst>
                              <p:par>
                                <p:cTn id="39" presetID="26" presetClass="entr" presetSubtype="0" fill="hold" nodeType="after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Effect transition="in" filter="wipe(down)">
                                      <p:cBhvr>
                                        <p:cTn id="41" dur="580">
                                          <p:stCondLst>
                                            <p:cond delay="0"/>
                                          </p:stCondLst>
                                        </p:cTn>
                                        <p:tgtEl>
                                          <p:spTgt spid="3">
                                            <p:txEl>
                                              <p:pRg st="3" end="3"/>
                                            </p:txEl>
                                          </p:spTgt>
                                        </p:tgtEl>
                                      </p:cBhvr>
                                    </p:animEffect>
                                    <p:anim calcmode="lin" valueType="num">
                                      <p:cBhvr>
                                        <p:cTn id="4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3" end="3"/>
                                            </p:txEl>
                                          </p:spTgt>
                                        </p:tgtEl>
                                      </p:cBhvr>
                                      <p:to x="100000" y="60000"/>
                                    </p:animScale>
                                    <p:animScale>
                                      <p:cBhvr>
                                        <p:cTn id="48" dur="166" decel="50000">
                                          <p:stCondLst>
                                            <p:cond delay="676"/>
                                          </p:stCondLst>
                                        </p:cTn>
                                        <p:tgtEl>
                                          <p:spTgt spid="3">
                                            <p:txEl>
                                              <p:pRg st="3" end="3"/>
                                            </p:txEl>
                                          </p:spTgt>
                                        </p:tgtEl>
                                      </p:cBhvr>
                                      <p:to x="100000" y="100000"/>
                                    </p:animScale>
                                    <p:animScale>
                                      <p:cBhvr>
                                        <p:cTn id="49" dur="26">
                                          <p:stCondLst>
                                            <p:cond delay="1312"/>
                                          </p:stCondLst>
                                        </p:cTn>
                                        <p:tgtEl>
                                          <p:spTgt spid="3">
                                            <p:txEl>
                                              <p:pRg st="3" end="3"/>
                                            </p:txEl>
                                          </p:spTgt>
                                        </p:tgtEl>
                                      </p:cBhvr>
                                      <p:to x="100000" y="80000"/>
                                    </p:animScale>
                                    <p:animScale>
                                      <p:cBhvr>
                                        <p:cTn id="50" dur="166" decel="50000">
                                          <p:stCondLst>
                                            <p:cond delay="1338"/>
                                          </p:stCondLst>
                                        </p:cTn>
                                        <p:tgtEl>
                                          <p:spTgt spid="3">
                                            <p:txEl>
                                              <p:pRg st="3" end="3"/>
                                            </p:txEl>
                                          </p:spTgt>
                                        </p:tgtEl>
                                      </p:cBhvr>
                                      <p:to x="100000" y="100000"/>
                                    </p:animScale>
                                    <p:animScale>
                                      <p:cBhvr>
                                        <p:cTn id="51" dur="26">
                                          <p:stCondLst>
                                            <p:cond delay="1642"/>
                                          </p:stCondLst>
                                        </p:cTn>
                                        <p:tgtEl>
                                          <p:spTgt spid="3">
                                            <p:txEl>
                                              <p:pRg st="3" end="3"/>
                                            </p:txEl>
                                          </p:spTgt>
                                        </p:tgtEl>
                                      </p:cBhvr>
                                      <p:to x="100000" y="90000"/>
                                    </p:animScale>
                                    <p:animScale>
                                      <p:cBhvr>
                                        <p:cTn id="52" dur="166" decel="50000">
                                          <p:stCondLst>
                                            <p:cond delay="1668"/>
                                          </p:stCondLst>
                                        </p:cTn>
                                        <p:tgtEl>
                                          <p:spTgt spid="3">
                                            <p:txEl>
                                              <p:pRg st="3" end="3"/>
                                            </p:txEl>
                                          </p:spTgt>
                                        </p:tgtEl>
                                      </p:cBhvr>
                                      <p:to x="100000" y="100000"/>
                                    </p:animScale>
                                    <p:animScale>
                                      <p:cBhvr>
                                        <p:cTn id="53" dur="26">
                                          <p:stCondLst>
                                            <p:cond delay="1808"/>
                                          </p:stCondLst>
                                        </p:cTn>
                                        <p:tgtEl>
                                          <p:spTgt spid="3">
                                            <p:txEl>
                                              <p:pRg st="3" end="3"/>
                                            </p:txEl>
                                          </p:spTgt>
                                        </p:tgtEl>
                                      </p:cBhvr>
                                      <p:to x="100000" y="95000"/>
                                    </p:animScale>
                                    <p:animScale>
                                      <p:cBhvr>
                                        <p:cTn id="54" dur="166" decel="50000">
                                          <p:stCondLst>
                                            <p:cond delay="1834"/>
                                          </p:stCondLst>
                                        </p:cTn>
                                        <p:tgtEl>
                                          <p:spTgt spid="3">
                                            <p:txEl>
                                              <p:pRg st="3" end="3"/>
                                            </p:txEl>
                                          </p:spTgt>
                                        </p:tgtEl>
                                      </p:cBhvr>
                                      <p:to x="100000" y="100000"/>
                                    </p:animScale>
                                  </p:childTnLst>
                                </p:cTn>
                              </p:par>
                            </p:childTnLst>
                          </p:cTn>
                        </p:par>
                        <p:par>
                          <p:cTn id="55" fill="hold">
                            <p:stCondLst>
                              <p:cond delay="6000"/>
                            </p:stCondLst>
                            <p:childTnLst>
                              <p:par>
                                <p:cTn id="56" presetID="26" presetClass="entr" presetSubtype="0" fill="hold" nodeType="afterEffect">
                                  <p:stCondLst>
                                    <p:cond delay="0"/>
                                  </p:stCondLst>
                                  <p:childTnLst>
                                    <p:set>
                                      <p:cBhvr>
                                        <p:cTn id="57" dur="1" fill="hold">
                                          <p:stCondLst>
                                            <p:cond delay="0"/>
                                          </p:stCondLst>
                                        </p:cTn>
                                        <p:tgtEl>
                                          <p:spTgt spid="3">
                                            <p:txEl>
                                              <p:pRg st="4" end="4"/>
                                            </p:txEl>
                                          </p:spTgt>
                                        </p:tgtEl>
                                        <p:attrNameLst>
                                          <p:attrName>style.visibility</p:attrName>
                                        </p:attrNameLst>
                                      </p:cBhvr>
                                      <p:to>
                                        <p:strVal val="visible"/>
                                      </p:to>
                                    </p:set>
                                    <p:animEffect transition="in" filter="wipe(down)">
                                      <p:cBhvr>
                                        <p:cTn id="58" dur="580">
                                          <p:stCondLst>
                                            <p:cond delay="0"/>
                                          </p:stCondLst>
                                        </p:cTn>
                                        <p:tgtEl>
                                          <p:spTgt spid="3">
                                            <p:txEl>
                                              <p:pRg st="4" end="4"/>
                                            </p:txEl>
                                          </p:spTgt>
                                        </p:tgtEl>
                                      </p:cBhvr>
                                    </p:animEffect>
                                    <p:anim calcmode="lin" valueType="num">
                                      <p:cBhvr>
                                        <p:cTn id="59"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0"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1"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2"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3"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4" dur="26">
                                          <p:stCondLst>
                                            <p:cond delay="650"/>
                                          </p:stCondLst>
                                        </p:cTn>
                                        <p:tgtEl>
                                          <p:spTgt spid="3">
                                            <p:txEl>
                                              <p:pRg st="4" end="4"/>
                                            </p:txEl>
                                          </p:spTgt>
                                        </p:tgtEl>
                                      </p:cBhvr>
                                      <p:to x="100000" y="60000"/>
                                    </p:animScale>
                                    <p:animScale>
                                      <p:cBhvr>
                                        <p:cTn id="65" dur="166" decel="50000">
                                          <p:stCondLst>
                                            <p:cond delay="676"/>
                                          </p:stCondLst>
                                        </p:cTn>
                                        <p:tgtEl>
                                          <p:spTgt spid="3">
                                            <p:txEl>
                                              <p:pRg st="4" end="4"/>
                                            </p:txEl>
                                          </p:spTgt>
                                        </p:tgtEl>
                                      </p:cBhvr>
                                      <p:to x="100000" y="100000"/>
                                    </p:animScale>
                                    <p:animScale>
                                      <p:cBhvr>
                                        <p:cTn id="66" dur="26">
                                          <p:stCondLst>
                                            <p:cond delay="1312"/>
                                          </p:stCondLst>
                                        </p:cTn>
                                        <p:tgtEl>
                                          <p:spTgt spid="3">
                                            <p:txEl>
                                              <p:pRg st="4" end="4"/>
                                            </p:txEl>
                                          </p:spTgt>
                                        </p:tgtEl>
                                      </p:cBhvr>
                                      <p:to x="100000" y="80000"/>
                                    </p:animScale>
                                    <p:animScale>
                                      <p:cBhvr>
                                        <p:cTn id="67" dur="166" decel="50000">
                                          <p:stCondLst>
                                            <p:cond delay="1338"/>
                                          </p:stCondLst>
                                        </p:cTn>
                                        <p:tgtEl>
                                          <p:spTgt spid="3">
                                            <p:txEl>
                                              <p:pRg st="4" end="4"/>
                                            </p:txEl>
                                          </p:spTgt>
                                        </p:tgtEl>
                                      </p:cBhvr>
                                      <p:to x="100000" y="100000"/>
                                    </p:animScale>
                                    <p:animScale>
                                      <p:cBhvr>
                                        <p:cTn id="68" dur="26">
                                          <p:stCondLst>
                                            <p:cond delay="1642"/>
                                          </p:stCondLst>
                                        </p:cTn>
                                        <p:tgtEl>
                                          <p:spTgt spid="3">
                                            <p:txEl>
                                              <p:pRg st="4" end="4"/>
                                            </p:txEl>
                                          </p:spTgt>
                                        </p:tgtEl>
                                      </p:cBhvr>
                                      <p:to x="100000" y="90000"/>
                                    </p:animScale>
                                    <p:animScale>
                                      <p:cBhvr>
                                        <p:cTn id="69" dur="166" decel="50000">
                                          <p:stCondLst>
                                            <p:cond delay="1668"/>
                                          </p:stCondLst>
                                        </p:cTn>
                                        <p:tgtEl>
                                          <p:spTgt spid="3">
                                            <p:txEl>
                                              <p:pRg st="4" end="4"/>
                                            </p:txEl>
                                          </p:spTgt>
                                        </p:tgtEl>
                                      </p:cBhvr>
                                      <p:to x="100000" y="100000"/>
                                    </p:animScale>
                                    <p:animScale>
                                      <p:cBhvr>
                                        <p:cTn id="70" dur="26">
                                          <p:stCondLst>
                                            <p:cond delay="1808"/>
                                          </p:stCondLst>
                                        </p:cTn>
                                        <p:tgtEl>
                                          <p:spTgt spid="3">
                                            <p:txEl>
                                              <p:pRg st="4" end="4"/>
                                            </p:txEl>
                                          </p:spTgt>
                                        </p:tgtEl>
                                      </p:cBhvr>
                                      <p:to x="100000" y="95000"/>
                                    </p:animScale>
                                    <p:animScale>
                                      <p:cBhvr>
                                        <p:cTn id="71"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16632"/>
            <a:ext cx="9144000" cy="6741368"/>
          </a:xfrm>
        </p:spPr>
        <p:txBody>
          <a:bodyPr>
            <a:normAutofit fontScale="85000" lnSpcReduction="20000"/>
          </a:bodyPr>
          <a:lstStyle/>
          <a:p>
            <a:pPr algn="just"/>
            <a:r>
              <a:rPr lang="pt-BR" b="1" dirty="0"/>
              <a:t>Quem já foi infectado pelo vírus da </a:t>
            </a:r>
            <a:r>
              <a:rPr lang="pt-BR" b="1" dirty="0" err="1"/>
              <a:t>Zika</a:t>
            </a:r>
            <a:r>
              <a:rPr lang="pt-BR" b="1" dirty="0"/>
              <a:t> pode ser infectado de novo?</a:t>
            </a:r>
          </a:p>
          <a:p>
            <a:pPr algn="just"/>
            <a:r>
              <a:rPr lang="pt-BR" dirty="0"/>
              <a:t>Outros vírus parecidos com o </a:t>
            </a:r>
            <a:r>
              <a:rPr lang="pt-BR" dirty="0" err="1"/>
              <a:t>Zika</a:t>
            </a:r>
            <a:r>
              <a:rPr lang="pt-BR" dirty="0"/>
              <a:t> geram imunidade para a vida inteira. Quem já teve dengue pelo vírus 1, por exemplo, não voltará a ter pelo mesmo vírus. O mesmo acontece com a febre amarela. Porém, ainda não há estudos suficientes para afirmar isso em relação ao vírus </a:t>
            </a:r>
            <a:r>
              <a:rPr lang="pt-BR" dirty="0" err="1"/>
              <a:t>Zika</a:t>
            </a:r>
            <a:r>
              <a:rPr lang="pt-BR" dirty="0" smtClean="0"/>
              <a:t>.</a:t>
            </a:r>
          </a:p>
          <a:p>
            <a:pPr algn="just"/>
            <a:endParaRPr lang="pt-BR" dirty="0"/>
          </a:p>
          <a:p>
            <a:pPr algn="just"/>
            <a:r>
              <a:rPr lang="pt-BR" b="1" dirty="0"/>
              <a:t>O que é a Microcefalia?</a:t>
            </a:r>
          </a:p>
          <a:p>
            <a:pPr algn="just"/>
            <a:r>
              <a:rPr lang="pt-BR" dirty="0"/>
              <a:t> </a:t>
            </a:r>
            <a:r>
              <a:rPr lang="pt-BR" dirty="0" smtClean="0"/>
              <a:t>Microcefalia </a:t>
            </a:r>
            <a:r>
              <a:rPr lang="pt-BR" dirty="0"/>
              <a:t>é uma malformação congênita, em que o cérebro não se desenvolve de maneira adequada. Neste caso, os bebês nascem com perímetro cefálico (PC) menor que o normal, ou seja, igual ou inferior a 32 cm. Essa malformação congênita pode ser efeito de uma série de fatores de diferentes origens, como substâncias químicas e agentes biológicos (infecciosos), como bactérias, vírus e radiação.</a:t>
            </a:r>
          </a:p>
          <a:p>
            <a:endParaRPr lang="pt-BR" b="1" dirty="0">
              <a:solidFill>
                <a:srgbClr val="006600"/>
              </a:solidFill>
            </a:endParaRPr>
          </a:p>
        </p:txBody>
      </p:sp>
    </p:spTree>
    <p:extLst>
      <p:ext uri="{BB962C8B-B14F-4D97-AF65-F5344CB8AC3E}">
        <p14:creationId xmlns:p14="http://schemas.microsoft.com/office/powerpoint/2010/main" val="383149994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par>
                          <p:cTn id="21" fill="hold">
                            <p:stCondLst>
                              <p:cond delay="2000"/>
                            </p:stCondLst>
                            <p:childTnLst>
                              <p:par>
                                <p:cTn id="22" presetID="26" presetClass="entr" presetSubtype="0" fill="hold" nodeType="after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wipe(down)">
                                      <p:cBhvr>
                                        <p:cTn id="24" dur="580">
                                          <p:stCondLst>
                                            <p:cond delay="0"/>
                                          </p:stCondLst>
                                        </p:cTn>
                                        <p:tgtEl>
                                          <p:spTgt spid="3">
                                            <p:txEl>
                                              <p:pRg st="1" end="1"/>
                                            </p:txEl>
                                          </p:spTgt>
                                        </p:tgtEl>
                                      </p:cBhvr>
                                    </p:animEffect>
                                    <p:anim calcmode="lin" valueType="num">
                                      <p:cBhvr>
                                        <p:cTn id="25"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3">
                                            <p:txEl>
                                              <p:pRg st="1" end="1"/>
                                            </p:txEl>
                                          </p:spTgt>
                                        </p:tgtEl>
                                      </p:cBhvr>
                                      <p:to x="100000" y="60000"/>
                                    </p:animScale>
                                    <p:animScale>
                                      <p:cBhvr>
                                        <p:cTn id="31" dur="166" decel="50000">
                                          <p:stCondLst>
                                            <p:cond delay="676"/>
                                          </p:stCondLst>
                                        </p:cTn>
                                        <p:tgtEl>
                                          <p:spTgt spid="3">
                                            <p:txEl>
                                              <p:pRg st="1" end="1"/>
                                            </p:txEl>
                                          </p:spTgt>
                                        </p:tgtEl>
                                      </p:cBhvr>
                                      <p:to x="100000" y="100000"/>
                                    </p:animScale>
                                    <p:animScale>
                                      <p:cBhvr>
                                        <p:cTn id="32" dur="26">
                                          <p:stCondLst>
                                            <p:cond delay="1312"/>
                                          </p:stCondLst>
                                        </p:cTn>
                                        <p:tgtEl>
                                          <p:spTgt spid="3">
                                            <p:txEl>
                                              <p:pRg st="1" end="1"/>
                                            </p:txEl>
                                          </p:spTgt>
                                        </p:tgtEl>
                                      </p:cBhvr>
                                      <p:to x="100000" y="80000"/>
                                    </p:animScale>
                                    <p:animScale>
                                      <p:cBhvr>
                                        <p:cTn id="33" dur="166" decel="50000">
                                          <p:stCondLst>
                                            <p:cond delay="1338"/>
                                          </p:stCondLst>
                                        </p:cTn>
                                        <p:tgtEl>
                                          <p:spTgt spid="3">
                                            <p:txEl>
                                              <p:pRg st="1" end="1"/>
                                            </p:txEl>
                                          </p:spTgt>
                                        </p:tgtEl>
                                      </p:cBhvr>
                                      <p:to x="100000" y="100000"/>
                                    </p:animScale>
                                    <p:animScale>
                                      <p:cBhvr>
                                        <p:cTn id="34" dur="26">
                                          <p:stCondLst>
                                            <p:cond delay="1642"/>
                                          </p:stCondLst>
                                        </p:cTn>
                                        <p:tgtEl>
                                          <p:spTgt spid="3">
                                            <p:txEl>
                                              <p:pRg st="1" end="1"/>
                                            </p:txEl>
                                          </p:spTgt>
                                        </p:tgtEl>
                                      </p:cBhvr>
                                      <p:to x="100000" y="90000"/>
                                    </p:animScale>
                                    <p:animScale>
                                      <p:cBhvr>
                                        <p:cTn id="35" dur="166" decel="50000">
                                          <p:stCondLst>
                                            <p:cond delay="1668"/>
                                          </p:stCondLst>
                                        </p:cTn>
                                        <p:tgtEl>
                                          <p:spTgt spid="3">
                                            <p:txEl>
                                              <p:pRg st="1" end="1"/>
                                            </p:txEl>
                                          </p:spTgt>
                                        </p:tgtEl>
                                      </p:cBhvr>
                                      <p:to x="100000" y="100000"/>
                                    </p:animScale>
                                    <p:animScale>
                                      <p:cBhvr>
                                        <p:cTn id="36" dur="26">
                                          <p:stCondLst>
                                            <p:cond delay="1808"/>
                                          </p:stCondLst>
                                        </p:cTn>
                                        <p:tgtEl>
                                          <p:spTgt spid="3">
                                            <p:txEl>
                                              <p:pRg st="1" end="1"/>
                                            </p:txEl>
                                          </p:spTgt>
                                        </p:tgtEl>
                                      </p:cBhvr>
                                      <p:to x="100000" y="95000"/>
                                    </p:animScale>
                                    <p:animScale>
                                      <p:cBhvr>
                                        <p:cTn id="37" dur="166" decel="50000">
                                          <p:stCondLst>
                                            <p:cond delay="1834"/>
                                          </p:stCondLst>
                                        </p:cTn>
                                        <p:tgtEl>
                                          <p:spTgt spid="3">
                                            <p:txEl>
                                              <p:pRg st="1" end="1"/>
                                            </p:txEl>
                                          </p:spTgt>
                                        </p:tgtEl>
                                      </p:cBhvr>
                                      <p:to x="100000" y="100000"/>
                                    </p:animScale>
                                  </p:childTnLst>
                                </p:cTn>
                              </p:par>
                            </p:childTnLst>
                          </p:cTn>
                        </p:par>
                        <p:par>
                          <p:cTn id="38" fill="hold">
                            <p:stCondLst>
                              <p:cond delay="4000"/>
                            </p:stCondLst>
                            <p:childTnLst>
                              <p:par>
                                <p:cTn id="39" presetID="26" presetClass="entr" presetSubtype="0" fill="hold" nodeType="after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Effect transition="in" filter="wipe(down)">
                                      <p:cBhvr>
                                        <p:cTn id="41" dur="580">
                                          <p:stCondLst>
                                            <p:cond delay="0"/>
                                          </p:stCondLst>
                                        </p:cTn>
                                        <p:tgtEl>
                                          <p:spTgt spid="3">
                                            <p:txEl>
                                              <p:pRg st="3" end="3"/>
                                            </p:txEl>
                                          </p:spTgt>
                                        </p:tgtEl>
                                      </p:cBhvr>
                                    </p:animEffect>
                                    <p:anim calcmode="lin" valueType="num">
                                      <p:cBhvr>
                                        <p:cTn id="4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3" end="3"/>
                                            </p:txEl>
                                          </p:spTgt>
                                        </p:tgtEl>
                                      </p:cBhvr>
                                      <p:to x="100000" y="60000"/>
                                    </p:animScale>
                                    <p:animScale>
                                      <p:cBhvr>
                                        <p:cTn id="48" dur="166" decel="50000">
                                          <p:stCondLst>
                                            <p:cond delay="676"/>
                                          </p:stCondLst>
                                        </p:cTn>
                                        <p:tgtEl>
                                          <p:spTgt spid="3">
                                            <p:txEl>
                                              <p:pRg st="3" end="3"/>
                                            </p:txEl>
                                          </p:spTgt>
                                        </p:tgtEl>
                                      </p:cBhvr>
                                      <p:to x="100000" y="100000"/>
                                    </p:animScale>
                                    <p:animScale>
                                      <p:cBhvr>
                                        <p:cTn id="49" dur="26">
                                          <p:stCondLst>
                                            <p:cond delay="1312"/>
                                          </p:stCondLst>
                                        </p:cTn>
                                        <p:tgtEl>
                                          <p:spTgt spid="3">
                                            <p:txEl>
                                              <p:pRg st="3" end="3"/>
                                            </p:txEl>
                                          </p:spTgt>
                                        </p:tgtEl>
                                      </p:cBhvr>
                                      <p:to x="100000" y="80000"/>
                                    </p:animScale>
                                    <p:animScale>
                                      <p:cBhvr>
                                        <p:cTn id="50" dur="166" decel="50000">
                                          <p:stCondLst>
                                            <p:cond delay="1338"/>
                                          </p:stCondLst>
                                        </p:cTn>
                                        <p:tgtEl>
                                          <p:spTgt spid="3">
                                            <p:txEl>
                                              <p:pRg st="3" end="3"/>
                                            </p:txEl>
                                          </p:spTgt>
                                        </p:tgtEl>
                                      </p:cBhvr>
                                      <p:to x="100000" y="100000"/>
                                    </p:animScale>
                                    <p:animScale>
                                      <p:cBhvr>
                                        <p:cTn id="51" dur="26">
                                          <p:stCondLst>
                                            <p:cond delay="1642"/>
                                          </p:stCondLst>
                                        </p:cTn>
                                        <p:tgtEl>
                                          <p:spTgt spid="3">
                                            <p:txEl>
                                              <p:pRg st="3" end="3"/>
                                            </p:txEl>
                                          </p:spTgt>
                                        </p:tgtEl>
                                      </p:cBhvr>
                                      <p:to x="100000" y="90000"/>
                                    </p:animScale>
                                    <p:animScale>
                                      <p:cBhvr>
                                        <p:cTn id="52" dur="166" decel="50000">
                                          <p:stCondLst>
                                            <p:cond delay="1668"/>
                                          </p:stCondLst>
                                        </p:cTn>
                                        <p:tgtEl>
                                          <p:spTgt spid="3">
                                            <p:txEl>
                                              <p:pRg st="3" end="3"/>
                                            </p:txEl>
                                          </p:spTgt>
                                        </p:tgtEl>
                                      </p:cBhvr>
                                      <p:to x="100000" y="100000"/>
                                    </p:animScale>
                                    <p:animScale>
                                      <p:cBhvr>
                                        <p:cTn id="53" dur="26">
                                          <p:stCondLst>
                                            <p:cond delay="1808"/>
                                          </p:stCondLst>
                                        </p:cTn>
                                        <p:tgtEl>
                                          <p:spTgt spid="3">
                                            <p:txEl>
                                              <p:pRg st="3" end="3"/>
                                            </p:txEl>
                                          </p:spTgt>
                                        </p:tgtEl>
                                      </p:cBhvr>
                                      <p:to x="100000" y="95000"/>
                                    </p:animScale>
                                    <p:animScale>
                                      <p:cBhvr>
                                        <p:cTn id="54" dur="166" decel="50000">
                                          <p:stCondLst>
                                            <p:cond delay="1834"/>
                                          </p:stCondLst>
                                        </p:cTn>
                                        <p:tgtEl>
                                          <p:spTgt spid="3">
                                            <p:txEl>
                                              <p:pRg st="3" end="3"/>
                                            </p:txEl>
                                          </p:spTgt>
                                        </p:tgtEl>
                                      </p:cBhvr>
                                      <p:to x="100000" y="100000"/>
                                    </p:animScale>
                                  </p:childTnLst>
                                </p:cTn>
                              </p:par>
                            </p:childTnLst>
                          </p:cTn>
                        </p:par>
                        <p:par>
                          <p:cTn id="55" fill="hold">
                            <p:stCondLst>
                              <p:cond delay="6000"/>
                            </p:stCondLst>
                            <p:childTnLst>
                              <p:par>
                                <p:cTn id="56" presetID="26" presetClass="entr" presetSubtype="0" fill="hold" nodeType="afterEffect">
                                  <p:stCondLst>
                                    <p:cond delay="0"/>
                                  </p:stCondLst>
                                  <p:childTnLst>
                                    <p:set>
                                      <p:cBhvr>
                                        <p:cTn id="57" dur="1" fill="hold">
                                          <p:stCondLst>
                                            <p:cond delay="0"/>
                                          </p:stCondLst>
                                        </p:cTn>
                                        <p:tgtEl>
                                          <p:spTgt spid="3">
                                            <p:txEl>
                                              <p:pRg st="4" end="4"/>
                                            </p:txEl>
                                          </p:spTgt>
                                        </p:tgtEl>
                                        <p:attrNameLst>
                                          <p:attrName>style.visibility</p:attrName>
                                        </p:attrNameLst>
                                      </p:cBhvr>
                                      <p:to>
                                        <p:strVal val="visible"/>
                                      </p:to>
                                    </p:set>
                                    <p:animEffect transition="in" filter="wipe(down)">
                                      <p:cBhvr>
                                        <p:cTn id="58" dur="580">
                                          <p:stCondLst>
                                            <p:cond delay="0"/>
                                          </p:stCondLst>
                                        </p:cTn>
                                        <p:tgtEl>
                                          <p:spTgt spid="3">
                                            <p:txEl>
                                              <p:pRg st="4" end="4"/>
                                            </p:txEl>
                                          </p:spTgt>
                                        </p:tgtEl>
                                      </p:cBhvr>
                                    </p:animEffect>
                                    <p:anim calcmode="lin" valueType="num">
                                      <p:cBhvr>
                                        <p:cTn id="59"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0"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1"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2"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3"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4" dur="26">
                                          <p:stCondLst>
                                            <p:cond delay="650"/>
                                          </p:stCondLst>
                                        </p:cTn>
                                        <p:tgtEl>
                                          <p:spTgt spid="3">
                                            <p:txEl>
                                              <p:pRg st="4" end="4"/>
                                            </p:txEl>
                                          </p:spTgt>
                                        </p:tgtEl>
                                      </p:cBhvr>
                                      <p:to x="100000" y="60000"/>
                                    </p:animScale>
                                    <p:animScale>
                                      <p:cBhvr>
                                        <p:cTn id="65" dur="166" decel="50000">
                                          <p:stCondLst>
                                            <p:cond delay="676"/>
                                          </p:stCondLst>
                                        </p:cTn>
                                        <p:tgtEl>
                                          <p:spTgt spid="3">
                                            <p:txEl>
                                              <p:pRg st="4" end="4"/>
                                            </p:txEl>
                                          </p:spTgt>
                                        </p:tgtEl>
                                      </p:cBhvr>
                                      <p:to x="100000" y="100000"/>
                                    </p:animScale>
                                    <p:animScale>
                                      <p:cBhvr>
                                        <p:cTn id="66" dur="26">
                                          <p:stCondLst>
                                            <p:cond delay="1312"/>
                                          </p:stCondLst>
                                        </p:cTn>
                                        <p:tgtEl>
                                          <p:spTgt spid="3">
                                            <p:txEl>
                                              <p:pRg st="4" end="4"/>
                                            </p:txEl>
                                          </p:spTgt>
                                        </p:tgtEl>
                                      </p:cBhvr>
                                      <p:to x="100000" y="80000"/>
                                    </p:animScale>
                                    <p:animScale>
                                      <p:cBhvr>
                                        <p:cTn id="67" dur="166" decel="50000">
                                          <p:stCondLst>
                                            <p:cond delay="1338"/>
                                          </p:stCondLst>
                                        </p:cTn>
                                        <p:tgtEl>
                                          <p:spTgt spid="3">
                                            <p:txEl>
                                              <p:pRg st="4" end="4"/>
                                            </p:txEl>
                                          </p:spTgt>
                                        </p:tgtEl>
                                      </p:cBhvr>
                                      <p:to x="100000" y="100000"/>
                                    </p:animScale>
                                    <p:animScale>
                                      <p:cBhvr>
                                        <p:cTn id="68" dur="26">
                                          <p:stCondLst>
                                            <p:cond delay="1642"/>
                                          </p:stCondLst>
                                        </p:cTn>
                                        <p:tgtEl>
                                          <p:spTgt spid="3">
                                            <p:txEl>
                                              <p:pRg st="4" end="4"/>
                                            </p:txEl>
                                          </p:spTgt>
                                        </p:tgtEl>
                                      </p:cBhvr>
                                      <p:to x="100000" y="90000"/>
                                    </p:animScale>
                                    <p:animScale>
                                      <p:cBhvr>
                                        <p:cTn id="69" dur="166" decel="50000">
                                          <p:stCondLst>
                                            <p:cond delay="1668"/>
                                          </p:stCondLst>
                                        </p:cTn>
                                        <p:tgtEl>
                                          <p:spTgt spid="3">
                                            <p:txEl>
                                              <p:pRg st="4" end="4"/>
                                            </p:txEl>
                                          </p:spTgt>
                                        </p:tgtEl>
                                      </p:cBhvr>
                                      <p:to x="100000" y="100000"/>
                                    </p:animScale>
                                    <p:animScale>
                                      <p:cBhvr>
                                        <p:cTn id="70" dur="26">
                                          <p:stCondLst>
                                            <p:cond delay="1808"/>
                                          </p:stCondLst>
                                        </p:cTn>
                                        <p:tgtEl>
                                          <p:spTgt spid="3">
                                            <p:txEl>
                                              <p:pRg st="4" end="4"/>
                                            </p:txEl>
                                          </p:spTgt>
                                        </p:tgtEl>
                                      </p:cBhvr>
                                      <p:to x="100000" y="95000"/>
                                    </p:animScale>
                                    <p:animScale>
                                      <p:cBhvr>
                                        <p:cTn id="71"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85000" lnSpcReduction="20000"/>
          </a:bodyPr>
          <a:lstStyle/>
          <a:p>
            <a:pPr algn="just"/>
            <a:r>
              <a:rPr lang="pt-BR" b="1" dirty="0"/>
              <a:t>Já há </a:t>
            </a:r>
            <a:r>
              <a:rPr lang="pt-BR" b="1" dirty="0" smtClean="0"/>
              <a:t>confirmação de </a:t>
            </a:r>
            <a:r>
              <a:rPr lang="pt-BR" b="1" dirty="0"/>
              <a:t>que o aumento de casos de Microcefalia no Brasil é causado pelo vírus da </a:t>
            </a:r>
            <a:r>
              <a:rPr lang="pt-BR" b="1" dirty="0" err="1"/>
              <a:t>Zika</a:t>
            </a:r>
            <a:r>
              <a:rPr lang="pt-BR" b="1" dirty="0"/>
              <a:t>?</a:t>
            </a:r>
          </a:p>
          <a:p>
            <a:pPr algn="just"/>
            <a:r>
              <a:rPr lang="pt-BR" dirty="0"/>
              <a:t>O Ministério da Saúde confirmou a relação entre o vírus </a:t>
            </a:r>
            <a:r>
              <a:rPr lang="pt-BR" dirty="0" err="1"/>
              <a:t>Zika</a:t>
            </a:r>
            <a:r>
              <a:rPr lang="pt-BR" dirty="0"/>
              <a:t> e a microcefalia. O Instituto Evandro Chagas, órgão do ministério em Belém (PA), encaminhou o resultado de exames realizados em um bebê, nascida no Ceará, com microcefalia e outras malformações congênitas. Em amostras de sangue e tecidos, foi identificada a presença do vírus </a:t>
            </a:r>
            <a:r>
              <a:rPr lang="pt-BR" dirty="0" err="1"/>
              <a:t>Zika</a:t>
            </a:r>
            <a:r>
              <a:rPr lang="pt-BR" dirty="0"/>
              <a:t>. Essa é uma situação inédita na pesquisa científica mundial.</a:t>
            </a:r>
          </a:p>
          <a:p>
            <a:pPr algn="just"/>
            <a:r>
              <a:rPr lang="pt-BR" dirty="0"/>
              <a:t>As investigações sobre o tema, entretanto, continuam em andamento para esclarecer questões como a transmissão desse agente, a sua atuação no organismo humano, a infecção do feto </a:t>
            </a:r>
            <a:r>
              <a:rPr lang="pt-BR" dirty="0" smtClean="0"/>
              <a:t>é o </a:t>
            </a:r>
            <a:r>
              <a:rPr lang="pt-BR" dirty="0"/>
              <a:t>período de maior vulnerabilidade para a gestante. Em análise inicial, o risco está associado aos primeiros três meses de gravidez. O achado reforça o chamado para uma mobilização nacional para conter o mosquito transmissor, o </a:t>
            </a:r>
            <a:r>
              <a:rPr lang="pt-BR" i="1" dirty="0"/>
              <a:t>Aedes aegypti</a:t>
            </a:r>
            <a:r>
              <a:rPr lang="pt-BR" dirty="0"/>
              <a:t>, responsável pela disseminação doença.</a:t>
            </a:r>
          </a:p>
          <a:p>
            <a:endParaRPr lang="pt-BR" dirty="0">
              <a:solidFill>
                <a:srgbClr val="006600"/>
              </a:solidFill>
            </a:endParaRPr>
          </a:p>
        </p:txBody>
      </p:sp>
    </p:spTree>
    <p:extLst>
      <p:ext uri="{BB962C8B-B14F-4D97-AF65-F5344CB8AC3E}">
        <p14:creationId xmlns:p14="http://schemas.microsoft.com/office/powerpoint/2010/main" val="242489142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par>
                          <p:cTn id="21" fill="hold">
                            <p:stCondLst>
                              <p:cond delay="2000"/>
                            </p:stCondLst>
                            <p:childTnLst>
                              <p:par>
                                <p:cTn id="22" presetID="26" presetClass="entr" presetSubtype="0" fill="hold" nodeType="after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wipe(down)">
                                      <p:cBhvr>
                                        <p:cTn id="24" dur="580">
                                          <p:stCondLst>
                                            <p:cond delay="0"/>
                                          </p:stCondLst>
                                        </p:cTn>
                                        <p:tgtEl>
                                          <p:spTgt spid="3">
                                            <p:txEl>
                                              <p:pRg st="1" end="1"/>
                                            </p:txEl>
                                          </p:spTgt>
                                        </p:tgtEl>
                                      </p:cBhvr>
                                    </p:animEffect>
                                    <p:anim calcmode="lin" valueType="num">
                                      <p:cBhvr>
                                        <p:cTn id="25"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3">
                                            <p:txEl>
                                              <p:pRg st="1" end="1"/>
                                            </p:txEl>
                                          </p:spTgt>
                                        </p:tgtEl>
                                      </p:cBhvr>
                                      <p:to x="100000" y="60000"/>
                                    </p:animScale>
                                    <p:animScale>
                                      <p:cBhvr>
                                        <p:cTn id="31" dur="166" decel="50000">
                                          <p:stCondLst>
                                            <p:cond delay="676"/>
                                          </p:stCondLst>
                                        </p:cTn>
                                        <p:tgtEl>
                                          <p:spTgt spid="3">
                                            <p:txEl>
                                              <p:pRg st="1" end="1"/>
                                            </p:txEl>
                                          </p:spTgt>
                                        </p:tgtEl>
                                      </p:cBhvr>
                                      <p:to x="100000" y="100000"/>
                                    </p:animScale>
                                    <p:animScale>
                                      <p:cBhvr>
                                        <p:cTn id="32" dur="26">
                                          <p:stCondLst>
                                            <p:cond delay="1312"/>
                                          </p:stCondLst>
                                        </p:cTn>
                                        <p:tgtEl>
                                          <p:spTgt spid="3">
                                            <p:txEl>
                                              <p:pRg st="1" end="1"/>
                                            </p:txEl>
                                          </p:spTgt>
                                        </p:tgtEl>
                                      </p:cBhvr>
                                      <p:to x="100000" y="80000"/>
                                    </p:animScale>
                                    <p:animScale>
                                      <p:cBhvr>
                                        <p:cTn id="33" dur="166" decel="50000">
                                          <p:stCondLst>
                                            <p:cond delay="1338"/>
                                          </p:stCondLst>
                                        </p:cTn>
                                        <p:tgtEl>
                                          <p:spTgt spid="3">
                                            <p:txEl>
                                              <p:pRg st="1" end="1"/>
                                            </p:txEl>
                                          </p:spTgt>
                                        </p:tgtEl>
                                      </p:cBhvr>
                                      <p:to x="100000" y="100000"/>
                                    </p:animScale>
                                    <p:animScale>
                                      <p:cBhvr>
                                        <p:cTn id="34" dur="26">
                                          <p:stCondLst>
                                            <p:cond delay="1642"/>
                                          </p:stCondLst>
                                        </p:cTn>
                                        <p:tgtEl>
                                          <p:spTgt spid="3">
                                            <p:txEl>
                                              <p:pRg st="1" end="1"/>
                                            </p:txEl>
                                          </p:spTgt>
                                        </p:tgtEl>
                                      </p:cBhvr>
                                      <p:to x="100000" y="90000"/>
                                    </p:animScale>
                                    <p:animScale>
                                      <p:cBhvr>
                                        <p:cTn id="35" dur="166" decel="50000">
                                          <p:stCondLst>
                                            <p:cond delay="1668"/>
                                          </p:stCondLst>
                                        </p:cTn>
                                        <p:tgtEl>
                                          <p:spTgt spid="3">
                                            <p:txEl>
                                              <p:pRg st="1" end="1"/>
                                            </p:txEl>
                                          </p:spTgt>
                                        </p:tgtEl>
                                      </p:cBhvr>
                                      <p:to x="100000" y="100000"/>
                                    </p:animScale>
                                    <p:animScale>
                                      <p:cBhvr>
                                        <p:cTn id="36" dur="26">
                                          <p:stCondLst>
                                            <p:cond delay="1808"/>
                                          </p:stCondLst>
                                        </p:cTn>
                                        <p:tgtEl>
                                          <p:spTgt spid="3">
                                            <p:txEl>
                                              <p:pRg st="1" end="1"/>
                                            </p:txEl>
                                          </p:spTgt>
                                        </p:tgtEl>
                                      </p:cBhvr>
                                      <p:to x="100000" y="95000"/>
                                    </p:animScale>
                                    <p:animScale>
                                      <p:cBhvr>
                                        <p:cTn id="37" dur="166" decel="50000">
                                          <p:stCondLst>
                                            <p:cond delay="1834"/>
                                          </p:stCondLst>
                                        </p:cTn>
                                        <p:tgtEl>
                                          <p:spTgt spid="3">
                                            <p:txEl>
                                              <p:pRg st="1" end="1"/>
                                            </p:txEl>
                                          </p:spTgt>
                                        </p:tgtEl>
                                      </p:cBhvr>
                                      <p:to x="100000" y="100000"/>
                                    </p:animScale>
                                  </p:childTnLst>
                                </p:cTn>
                              </p:par>
                            </p:childTnLst>
                          </p:cTn>
                        </p:par>
                        <p:par>
                          <p:cTn id="38" fill="hold">
                            <p:stCondLst>
                              <p:cond delay="4000"/>
                            </p:stCondLst>
                            <p:childTnLst>
                              <p:par>
                                <p:cTn id="39" presetID="26" presetClass="entr" presetSubtype="0" fill="hold" nodeType="after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animEffect transition="in" filter="wipe(down)">
                                      <p:cBhvr>
                                        <p:cTn id="41" dur="580">
                                          <p:stCondLst>
                                            <p:cond delay="0"/>
                                          </p:stCondLst>
                                        </p:cTn>
                                        <p:tgtEl>
                                          <p:spTgt spid="3">
                                            <p:txEl>
                                              <p:pRg st="2" end="2"/>
                                            </p:txEl>
                                          </p:spTgt>
                                        </p:tgtEl>
                                      </p:cBhvr>
                                    </p:animEffect>
                                    <p:anim calcmode="lin" valueType="num">
                                      <p:cBhvr>
                                        <p:cTn id="4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2" end="2"/>
                                            </p:txEl>
                                          </p:spTgt>
                                        </p:tgtEl>
                                      </p:cBhvr>
                                      <p:to x="100000" y="60000"/>
                                    </p:animScale>
                                    <p:animScale>
                                      <p:cBhvr>
                                        <p:cTn id="48" dur="166" decel="50000">
                                          <p:stCondLst>
                                            <p:cond delay="676"/>
                                          </p:stCondLst>
                                        </p:cTn>
                                        <p:tgtEl>
                                          <p:spTgt spid="3">
                                            <p:txEl>
                                              <p:pRg st="2" end="2"/>
                                            </p:txEl>
                                          </p:spTgt>
                                        </p:tgtEl>
                                      </p:cBhvr>
                                      <p:to x="100000" y="100000"/>
                                    </p:animScale>
                                    <p:animScale>
                                      <p:cBhvr>
                                        <p:cTn id="49" dur="26">
                                          <p:stCondLst>
                                            <p:cond delay="1312"/>
                                          </p:stCondLst>
                                        </p:cTn>
                                        <p:tgtEl>
                                          <p:spTgt spid="3">
                                            <p:txEl>
                                              <p:pRg st="2" end="2"/>
                                            </p:txEl>
                                          </p:spTgt>
                                        </p:tgtEl>
                                      </p:cBhvr>
                                      <p:to x="100000" y="80000"/>
                                    </p:animScale>
                                    <p:animScale>
                                      <p:cBhvr>
                                        <p:cTn id="50" dur="166" decel="50000">
                                          <p:stCondLst>
                                            <p:cond delay="1338"/>
                                          </p:stCondLst>
                                        </p:cTn>
                                        <p:tgtEl>
                                          <p:spTgt spid="3">
                                            <p:txEl>
                                              <p:pRg st="2" end="2"/>
                                            </p:txEl>
                                          </p:spTgt>
                                        </p:tgtEl>
                                      </p:cBhvr>
                                      <p:to x="100000" y="100000"/>
                                    </p:animScale>
                                    <p:animScale>
                                      <p:cBhvr>
                                        <p:cTn id="51" dur="26">
                                          <p:stCondLst>
                                            <p:cond delay="1642"/>
                                          </p:stCondLst>
                                        </p:cTn>
                                        <p:tgtEl>
                                          <p:spTgt spid="3">
                                            <p:txEl>
                                              <p:pRg st="2" end="2"/>
                                            </p:txEl>
                                          </p:spTgt>
                                        </p:tgtEl>
                                      </p:cBhvr>
                                      <p:to x="100000" y="90000"/>
                                    </p:animScale>
                                    <p:animScale>
                                      <p:cBhvr>
                                        <p:cTn id="52" dur="166" decel="50000">
                                          <p:stCondLst>
                                            <p:cond delay="1668"/>
                                          </p:stCondLst>
                                        </p:cTn>
                                        <p:tgtEl>
                                          <p:spTgt spid="3">
                                            <p:txEl>
                                              <p:pRg st="2" end="2"/>
                                            </p:txEl>
                                          </p:spTgt>
                                        </p:tgtEl>
                                      </p:cBhvr>
                                      <p:to x="100000" y="100000"/>
                                    </p:animScale>
                                    <p:animScale>
                                      <p:cBhvr>
                                        <p:cTn id="53" dur="26">
                                          <p:stCondLst>
                                            <p:cond delay="1808"/>
                                          </p:stCondLst>
                                        </p:cTn>
                                        <p:tgtEl>
                                          <p:spTgt spid="3">
                                            <p:txEl>
                                              <p:pRg st="2" end="2"/>
                                            </p:txEl>
                                          </p:spTgt>
                                        </p:tgtEl>
                                      </p:cBhvr>
                                      <p:to x="100000" y="95000"/>
                                    </p:animScale>
                                    <p:animScale>
                                      <p:cBhvr>
                                        <p:cTn id="54"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79512" y="116632"/>
            <a:ext cx="8964487" cy="6552728"/>
          </a:xfrm>
        </p:spPr>
        <p:txBody>
          <a:bodyPr>
            <a:normAutofit fontScale="85000" lnSpcReduction="20000"/>
          </a:bodyPr>
          <a:lstStyle/>
          <a:p>
            <a:r>
              <a:rPr lang="pt-BR" b="1" dirty="0"/>
              <a:t>Como é feito o diagnóstico?</a:t>
            </a:r>
          </a:p>
          <a:p>
            <a:pPr algn="just"/>
            <a:r>
              <a:rPr lang="pt-BR" dirty="0"/>
              <a:t>Após o nascimento do recém-nascido, o primeiro exame físico é rotina nos berçários e deve ser feito em até 24 horas do nascimento. Este período é um dos principais momentos para se realizar busca ativa de possíveis anomalias congênitas. Também é possível diagnosticar a microcefalia no pré-natal. Entretanto, somente o médico que está acompanhando a grávida poderá indicar o método de imagem mais adequado. </a:t>
            </a:r>
          </a:p>
          <a:p>
            <a:pPr algn="just"/>
            <a:r>
              <a:rPr lang="pt-BR" dirty="0"/>
              <a:t>Ao nascimento, os bebês com suspeita de microcefalia serão submetidos a exame físico e medição do perímetro cefálico. São considerados microcefálicos os bebês a termo com perímetro cefálico menor de 32 centímetros. Eles serão submetidos a exames neurológicos e de imagem, sendo a Ultrassonografia </a:t>
            </a:r>
            <a:r>
              <a:rPr lang="pt-BR" dirty="0" err="1"/>
              <a:t>Transfontanela</a:t>
            </a:r>
            <a:r>
              <a:rPr lang="pt-BR" dirty="0"/>
              <a:t> a primeira opção indicada, e, a tomografia, quando a moleira estiver fechada. Entre os prematuros, são considerados microcefálicos os nascidos com perímetro cefálico menor que dois desvios padrões.</a:t>
            </a:r>
          </a:p>
          <a:p>
            <a:endParaRPr lang="pt-BR" b="1" dirty="0">
              <a:solidFill>
                <a:srgbClr val="808080"/>
              </a:solidFill>
            </a:endParaRPr>
          </a:p>
        </p:txBody>
      </p:sp>
    </p:spTree>
    <p:extLst>
      <p:ext uri="{BB962C8B-B14F-4D97-AF65-F5344CB8AC3E}">
        <p14:creationId xmlns:p14="http://schemas.microsoft.com/office/powerpoint/2010/main" val="389250804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25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125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1250"/>
                            </p:stCondLst>
                            <p:childTnLst>
                              <p:par>
                                <p:cTn id="10" presetID="2" presetClass="entr" presetSubtype="3"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125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3" dur="125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par>
                          <p:cTn id="14" fill="hold">
                            <p:stCondLst>
                              <p:cond delay="2500"/>
                            </p:stCondLst>
                            <p:childTnLst>
                              <p:par>
                                <p:cTn id="15" presetID="2" presetClass="entr" presetSubtype="3"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125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8" dur="125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70000" lnSpcReduction="20000"/>
          </a:bodyPr>
          <a:lstStyle/>
          <a:p>
            <a:pPr algn="just"/>
            <a:r>
              <a:rPr lang="pt-BR" b="1" dirty="0"/>
              <a:t>Qual o tratamento para a Microcefalia?</a:t>
            </a:r>
          </a:p>
          <a:p>
            <a:pPr algn="just"/>
            <a:r>
              <a:rPr lang="pt-BR" dirty="0"/>
              <a:t>Não há tratamento específico para a microcefalia. Existem ações de suporte que podem auxiliar no desenvolvimento do bebê e da criança, e este acompanhamento é preconizado pelo Sistema Único da Saúde (SUS). Para orientar o atendimento desde o pré-natal até o desenvolvimento da criança com microcefalia, o Ministério da Saúde desenvolveu o </a:t>
            </a:r>
            <a:r>
              <a:rPr lang="pt-BR" i="1" u="sng" dirty="0">
                <a:hlinkClick r:id="rId2"/>
              </a:rPr>
              <a:t>Protocolo de Atenção à Saúde e Resposta à Ocorrência de Microcefalia Relacionada à Infecção pelo Vírus </a:t>
            </a:r>
            <a:r>
              <a:rPr lang="pt-BR" i="1" u="sng" dirty="0" err="1">
                <a:hlinkClick r:id="rId2"/>
              </a:rPr>
              <a:t>Zika</a:t>
            </a:r>
            <a:r>
              <a:rPr lang="pt-BR" dirty="0"/>
              <a:t>. O documento prevê a mobilização de gestores, especialistas e profissionais de saúde para promover a identificação precoce e os cuidados especializados da gestante e do bebê.</a:t>
            </a:r>
          </a:p>
          <a:p>
            <a:pPr algn="just"/>
            <a:r>
              <a:rPr lang="pt-BR" dirty="0"/>
              <a:t>O Protocolo define também as diretrizes para a estimulação precoce dos nascidos com microcefalia. Todas as crianças com esta malformação congênita confirmada deverão ser inseridas no Programa de Estimulação Precoce, desde o nascimento até os três anos de idade, período em que o cérebro se desenvolve mais rapidamente.</a:t>
            </a:r>
            <a:br>
              <a:rPr lang="pt-BR" dirty="0"/>
            </a:br>
            <a:r>
              <a:rPr lang="pt-BR" dirty="0"/>
              <a:t>A estimulação precoce visa à maximização do potencial de cada criança, englobando o crescimento físico e a maturação neurológica, comportamental, cognitiva, social e afetiva, que poderão ser prejudicados pela microcefalia.</a:t>
            </a:r>
            <a:br>
              <a:rPr lang="pt-BR" dirty="0"/>
            </a:br>
            <a:r>
              <a:rPr lang="pt-BR" dirty="0"/>
              <a:t>Os nascidos com microcefalia receberão a estimulação precoce em serviços de reabilitação distribuídos em todo o país, nos Centros Especializado de Reabilitação (CER), Núcleo de Apoio à Saúde da Família (NASF) e Ambulatórios de Seguimento de Recém-Nascidos.</a:t>
            </a:r>
          </a:p>
          <a:p>
            <a:endParaRPr lang="pt-BR" dirty="0"/>
          </a:p>
        </p:txBody>
      </p:sp>
    </p:spTree>
    <p:extLst>
      <p:ext uri="{BB962C8B-B14F-4D97-AF65-F5344CB8AC3E}">
        <p14:creationId xmlns:p14="http://schemas.microsoft.com/office/powerpoint/2010/main" val="21520216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2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25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1250"/>
                            </p:stCondLst>
                            <p:childTnLst>
                              <p:par>
                                <p:cTn id="10" presetID="2" presetClass="entr" presetSubtype="9"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12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3" dur="125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par>
                          <p:cTn id="14" fill="hold">
                            <p:stCondLst>
                              <p:cond delay="2500"/>
                            </p:stCondLst>
                            <p:childTnLst>
                              <p:par>
                                <p:cTn id="15" presetID="2" presetClass="entr" presetSubtype="9"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125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8" dur="125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741368"/>
          </a:xfrm>
        </p:spPr>
        <p:txBody>
          <a:bodyPr>
            <a:normAutofit fontScale="85000" lnSpcReduction="10000"/>
          </a:bodyPr>
          <a:lstStyle/>
          <a:p>
            <a:pPr algn="just"/>
            <a:r>
              <a:rPr lang="pt-BR" b="1" dirty="0"/>
              <a:t>A Microcefalia pode levar a óbito ou deixar sequelas?</a:t>
            </a:r>
          </a:p>
          <a:p>
            <a:pPr algn="just"/>
            <a:r>
              <a:rPr lang="pt-BR" dirty="0"/>
              <a:t>Cerca de 90% das microcefalias estão associadas com retardo mental, exceto nas de origem familiar, que podem ter o desenvolvimento cognitivo normal. O tipo e o nível de gravidade da sequela vão variar caso a caso. Tratamentos realizados desde os primeiros anos melhoram o desenvolvimento e a qualidade de vida</a:t>
            </a:r>
            <a:r>
              <a:rPr lang="pt-BR" dirty="0" smtClean="0"/>
              <a:t>.</a:t>
            </a:r>
          </a:p>
          <a:p>
            <a:pPr algn="just"/>
            <a:endParaRPr lang="pt-BR" dirty="0"/>
          </a:p>
          <a:p>
            <a:pPr algn="just"/>
            <a:r>
              <a:rPr lang="pt-BR" b="1" dirty="0"/>
              <a:t>Quais estado estão apontando crescimento de casos de  Microcefalia acima da média?</a:t>
            </a:r>
          </a:p>
          <a:p>
            <a:pPr algn="just"/>
            <a:r>
              <a:rPr lang="pt-BR" dirty="0"/>
              <a:t>O Ministério da Saúde e os estados investigam 3.448 casos suspeitos de microcefalia em todo o país. O novo boletim divulgado nesta quarta-feira (27) aponta também que 270 casos já tiveram confirmação de microcefalia, sendo que 6 com relação ao vírus </a:t>
            </a:r>
            <a:r>
              <a:rPr lang="pt-BR" dirty="0" err="1"/>
              <a:t>Zika</a:t>
            </a:r>
            <a:r>
              <a:rPr lang="pt-BR" dirty="0"/>
              <a:t>. Outros 462 casos notificados já foram descartados. Ao todo, 4.180 casos suspeitos de microcefalia foram registrados até 23 de janeiro.</a:t>
            </a:r>
          </a:p>
        </p:txBody>
      </p:sp>
    </p:spTree>
    <p:extLst>
      <p:ext uri="{BB962C8B-B14F-4D97-AF65-F5344CB8AC3E}">
        <p14:creationId xmlns:p14="http://schemas.microsoft.com/office/powerpoint/2010/main" val="365350999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2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25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1250"/>
                            </p:stCondLst>
                            <p:childTnLst>
                              <p:par>
                                <p:cTn id="10" presetID="2" presetClass="entr" presetSubtype="9"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12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3" dur="125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par>
                          <p:cTn id="14" fill="hold">
                            <p:stCondLst>
                              <p:cond delay="2500"/>
                            </p:stCondLst>
                            <p:childTnLst>
                              <p:par>
                                <p:cTn id="15" presetID="2" presetClass="entr" presetSubtype="9" fill="hold" nodeType="after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12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8" dur="125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par>
                          <p:cTn id="19" fill="hold">
                            <p:stCondLst>
                              <p:cond delay="3750"/>
                            </p:stCondLst>
                            <p:childTnLst>
                              <p:par>
                                <p:cTn id="20" presetID="2" presetClass="entr" presetSubtype="9" fill="hold" nodeType="after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12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3" dur="125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79512" y="332655"/>
            <a:ext cx="8856984" cy="6299007"/>
          </a:xfrm>
        </p:spPr>
        <p:txBody>
          <a:bodyPr>
            <a:normAutofit fontScale="70000" lnSpcReduction="20000"/>
          </a:bodyPr>
          <a:lstStyle/>
          <a:p>
            <a:pPr algn="just"/>
            <a:r>
              <a:rPr lang="pt-BR" b="1" dirty="0"/>
              <a:t>Como a Dengue pode ser transmitida?</a:t>
            </a:r>
            <a:endParaRPr lang="pt-BR" dirty="0"/>
          </a:p>
          <a:p>
            <a:pPr algn="just"/>
            <a:r>
              <a:rPr lang="pt-BR" dirty="0"/>
              <a:t>A principal forma de transmissão é pela picada dos mosquitos Aedes aegypti. Há registros de transmissão vertical (gestante - bebê) e por transfusão de sangue.  Existem quatro tipos diferentes de vírus do dengue: DEN-1, DEN-2, DEN-3 e DEN-4</a:t>
            </a:r>
            <a:r>
              <a:rPr lang="pt-BR" dirty="0" smtClean="0"/>
              <a:t>.</a:t>
            </a:r>
          </a:p>
          <a:p>
            <a:pPr algn="just"/>
            <a:endParaRPr lang="pt-BR" dirty="0"/>
          </a:p>
          <a:p>
            <a:pPr algn="just"/>
            <a:r>
              <a:rPr lang="pt-BR" b="1" dirty="0"/>
              <a:t>Quais são os sintomas da Dengue?</a:t>
            </a:r>
            <a:endParaRPr lang="pt-BR" dirty="0"/>
          </a:p>
          <a:p>
            <a:pPr algn="just"/>
            <a:r>
              <a:rPr lang="pt-BR" dirty="0"/>
              <a:t>A infecção por dengue pode ser assintomática, leve ou causar doença grave, levando à morte. Normalmente, a primeira manifestação da dengue é a febre alta (39° a 40°C), de início abrupto, que geralmente dura de 2 a 7 dias, acompanhada de dor de cabeça, dores no corpo e articulações, prostração, fraqueza, dor atrás dos olhos, erupção e coceira na pele.</a:t>
            </a:r>
          </a:p>
          <a:p>
            <a:pPr algn="just"/>
            <a:r>
              <a:rPr lang="pt-BR" dirty="0"/>
              <a:t>Perda de peso, náuseas e vômitos são comuns. Na fase febril inicial da doença pode ser difícil diferenciá-la. A forma grave da doença inclui dor abdominal intensa e contínua, vômitos persistentes, sangramento de mucosas, entre outros sintomas.</a:t>
            </a:r>
          </a:p>
          <a:p>
            <a:pPr algn="just"/>
            <a:r>
              <a:rPr lang="pt-BR" dirty="0"/>
              <a:t>Ao apresentar os sintomas, é importante procurar um serviço de saúde.</a:t>
            </a:r>
          </a:p>
          <a:p>
            <a:endParaRPr lang="pt-BR" dirty="0">
              <a:solidFill>
                <a:srgbClr val="D60093"/>
              </a:solidFill>
            </a:endParaRPr>
          </a:p>
        </p:txBody>
      </p:sp>
    </p:spTree>
    <p:extLst>
      <p:ext uri="{BB962C8B-B14F-4D97-AF65-F5344CB8AC3E}">
        <p14:creationId xmlns:p14="http://schemas.microsoft.com/office/powerpoint/2010/main" val="93010613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25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25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250"/>
                                        <p:tgtEl>
                                          <p:spTgt spid="3">
                                            <p:txEl>
                                              <p:pRg st="0" end="0"/>
                                            </p:txEl>
                                          </p:spTgt>
                                        </p:tgtEl>
                                      </p:cBhvr>
                                    </p:animEffect>
                                  </p:childTnLst>
                                </p:cTn>
                              </p:par>
                            </p:childTnLst>
                          </p:cTn>
                        </p:par>
                        <p:par>
                          <p:cTn id="10" fill="hold">
                            <p:stCondLst>
                              <p:cond delay="1250"/>
                            </p:stCondLst>
                            <p:childTnLst>
                              <p:par>
                                <p:cTn id="11" presetID="53" presetClass="entr" presetSubtype="16"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25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25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5" dur="1250"/>
                                        <p:tgtEl>
                                          <p:spTgt spid="3">
                                            <p:txEl>
                                              <p:pRg st="1" end="1"/>
                                            </p:txEl>
                                          </p:spTgt>
                                        </p:tgtEl>
                                      </p:cBhvr>
                                    </p:animEffect>
                                  </p:childTnLst>
                                </p:cTn>
                              </p:par>
                            </p:childTnLst>
                          </p:cTn>
                        </p:par>
                        <p:par>
                          <p:cTn id="16" fill="hold">
                            <p:stCondLst>
                              <p:cond delay="2500"/>
                            </p:stCondLst>
                            <p:childTnLst>
                              <p:par>
                                <p:cTn id="17" presetID="53" presetClass="entr" presetSubtype="16"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25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25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1" dur="1250"/>
                                        <p:tgtEl>
                                          <p:spTgt spid="3">
                                            <p:txEl>
                                              <p:pRg st="3" end="3"/>
                                            </p:txEl>
                                          </p:spTgt>
                                        </p:tgtEl>
                                      </p:cBhvr>
                                    </p:animEffect>
                                  </p:childTnLst>
                                </p:cTn>
                              </p:par>
                            </p:childTnLst>
                          </p:cTn>
                        </p:par>
                        <p:par>
                          <p:cTn id="22" fill="hold">
                            <p:stCondLst>
                              <p:cond delay="3750"/>
                            </p:stCondLst>
                            <p:childTnLst>
                              <p:par>
                                <p:cTn id="23" presetID="53" presetClass="entr" presetSubtype="16"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125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125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7" dur="1250"/>
                                        <p:tgtEl>
                                          <p:spTgt spid="3">
                                            <p:txEl>
                                              <p:pRg st="4" end="4"/>
                                            </p:txEl>
                                          </p:spTgt>
                                        </p:tgtEl>
                                      </p:cBhvr>
                                    </p:animEffect>
                                  </p:childTnLst>
                                </p:cTn>
                              </p:par>
                            </p:childTnLst>
                          </p:cTn>
                        </p:par>
                        <p:par>
                          <p:cTn id="28" fill="hold">
                            <p:stCondLst>
                              <p:cond delay="5000"/>
                            </p:stCondLst>
                            <p:childTnLst>
                              <p:par>
                                <p:cTn id="29" presetID="53" presetClass="entr" presetSubtype="16"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25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25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3" dur="1250"/>
                                        <p:tgtEl>
                                          <p:spTgt spid="3">
                                            <p:txEl>
                                              <p:pRg st="5" end="5"/>
                                            </p:txEl>
                                          </p:spTgt>
                                        </p:tgtEl>
                                      </p:cBhvr>
                                    </p:animEffect>
                                  </p:childTnLst>
                                </p:cTn>
                              </p:par>
                            </p:childTnLst>
                          </p:cTn>
                        </p:par>
                        <p:par>
                          <p:cTn id="34" fill="hold">
                            <p:stCondLst>
                              <p:cond delay="6250"/>
                            </p:stCondLst>
                            <p:childTnLst>
                              <p:par>
                                <p:cTn id="35" presetID="53" presetClass="entr" presetSubtype="16" fill="hold" nodeType="after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25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125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9" dur="125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85000" lnSpcReduction="10000"/>
          </a:bodyPr>
          <a:lstStyle/>
          <a:p>
            <a:pPr algn="just"/>
            <a:r>
              <a:rPr lang="pt-BR" sz="2800" b="1" dirty="0"/>
              <a:t>Há registro de “surtos” de  Microcefalia em outros países?</a:t>
            </a:r>
          </a:p>
          <a:p>
            <a:pPr algn="just"/>
            <a:r>
              <a:rPr lang="pt-BR" sz="2800" dirty="0"/>
              <a:t>A Polinésia Francesa notificou um aumento incomum de pelo menos 17 casos de malformações do Sistema Nervoso Central em fetos e recém-nascidos durante 2014-2015, coincidindo com o surto de </a:t>
            </a:r>
            <a:r>
              <a:rPr lang="pt-BR" sz="2800" dirty="0" err="1"/>
              <a:t>Zika</a:t>
            </a:r>
            <a:r>
              <a:rPr lang="pt-BR" sz="2800" dirty="0"/>
              <a:t> vírus nas ilhas da Polinésia Francesa. Nenhuma das gestantes relataram sinais de infecção pelo vírus </a:t>
            </a:r>
            <a:r>
              <a:rPr lang="pt-BR" sz="2800" dirty="0" err="1"/>
              <a:t>Zika</a:t>
            </a:r>
            <a:r>
              <a:rPr lang="pt-BR" sz="2800" dirty="0"/>
              <a:t>, mas em quatro testadas foram encontrados anticorpos (</a:t>
            </a:r>
            <a:r>
              <a:rPr lang="pt-BR" sz="2800" dirty="0" err="1"/>
              <a:t>IgG</a:t>
            </a:r>
            <a:r>
              <a:rPr lang="pt-BR" sz="2800" dirty="0"/>
              <a:t>) para </a:t>
            </a:r>
            <a:r>
              <a:rPr lang="pt-BR" sz="2800" dirty="0" err="1"/>
              <a:t>flavivírus</a:t>
            </a:r>
            <a:r>
              <a:rPr lang="pt-BR" sz="2800" dirty="0"/>
              <a:t> em sorologia, sugerindo infecção assintomática. Do mesmo modo que no Brasil, as autoridades de saúde da Polinésia Francesa também acreditam que o vírus </a:t>
            </a:r>
            <a:r>
              <a:rPr lang="pt-BR" sz="2800" dirty="0" err="1"/>
              <a:t>Zika</a:t>
            </a:r>
            <a:r>
              <a:rPr lang="pt-BR" sz="2800" dirty="0"/>
              <a:t> pode estar associado às anomalias congênitas, caso as gestantes estivessem infectadas durante o primeiro ou segundo trimestre de gestação</a:t>
            </a:r>
            <a:r>
              <a:rPr lang="pt-BR" sz="2800" dirty="0" smtClean="0"/>
              <a:t>.</a:t>
            </a:r>
          </a:p>
          <a:p>
            <a:pPr algn="just"/>
            <a:endParaRPr lang="pt-BR" sz="2800" dirty="0"/>
          </a:p>
          <a:p>
            <a:pPr algn="just"/>
            <a:r>
              <a:rPr lang="pt-BR" sz="2800" b="1" dirty="0"/>
              <a:t>Qual período de gestação é mais suscetível à ação do vírus?</a:t>
            </a:r>
          </a:p>
          <a:p>
            <a:pPr algn="just"/>
            <a:r>
              <a:rPr lang="pt-BR" sz="2800" dirty="0"/>
              <a:t>Pelo relatado dos casos até o momento, as gestantes cujos bebês desenvolveram a microcefalia tiveram sintomas do vírus </a:t>
            </a:r>
            <a:r>
              <a:rPr lang="pt-BR" sz="2800" dirty="0" err="1"/>
              <a:t>Zika</a:t>
            </a:r>
            <a:r>
              <a:rPr lang="pt-BR" sz="2800" dirty="0"/>
              <a:t> no primeiro trimestre da gravidez. No entanto, o cuidado para não entrar em contato com o mosquito </a:t>
            </a:r>
            <a:r>
              <a:rPr lang="pt-BR" sz="2800" i="1" dirty="0"/>
              <a:t>Aedes aegypti</a:t>
            </a:r>
            <a:r>
              <a:rPr lang="pt-BR" sz="2800" dirty="0"/>
              <a:t> é para todo o período da gestação.</a:t>
            </a:r>
          </a:p>
        </p:txBody>
      </p:sp>
    </p:spTree>
    <p:extLst>
      <p:ext uri="{BB962C8B-B14F-4D97-AF65-F5344CB8AC3E}">
        <p14:creationId xmlns:p14="http://schemas.microsoft.com/office/powerpoint/2010/main" val="125362386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2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25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1250"/>
                            </p:stCondLst>
                            <p:childTnLst>
                              <p:par>
                                <p:cTn id="10" presetID="2" presetClass="entr" presetSubtype="9"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125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3" dur="125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par>
                          <p:cTn id="14" fill="hold">
                            <p:stCondLst>
                              <p:cond delay="2500"/>
                            </p:stCondLst>
                            <p:childTnLst>
                              <p:par>
                                <p:cTn id="15" presetID="2" presetClass="entr" presetSubtype="9" fill="hold" nodeType="after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125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8" dur="125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par>
                          <p:cTn id="19" fill="hold">
                            <p:stCondLst>
                              <p:cond delay="3750"/>
                            </p:stCondLst>
                            <p:childTnLst>
                              <p:par>
                                <p:cTn id="20" presetID="2" presetClass="entr" presetSubtype="9" fill="hold" nodeType="after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125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3" dur="125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036496" cy="6741368"/>
          </a:xfrm>
        </p:spPr>
        <p:txBody>
          <a:bodyPr>
            <a:normAutofit fontScale="62500" lnSpcReduction="20000"/>
          </a:bodyPr>
          <a:lstStyle/>
          <a:p>
            <a:pPr algn="just"/>
            <a:r>
              <a:rPr lang="pt-BR" b="1" dirty="0"/>
              <a:t>Neste momento qual a recomendação do Ministério da Saúde para as gestantes?</a:t>
            </a:r>
          </a:p>
          <a:p>
            <a:pPr algn="just"/>
            <a:r>
              <a:rPr lang="pt-BR" dirty="0"/>
              <a:t>O Ministério da Saúde reforça às gestantes que não usem medicamentos não prescritos pelos profissionais de saúde e que façam um pré-natal qualificado e todos os exames previstos nesta fase, além de relatarem aos profissionais de saúde qualquer alteração que perceberem durante a gestação. Também é importante que elas reforcem as medidas de prevenção ao mosquito </a:t>
            </a:r>
            <a:r>
              <a:rPr lang="pt-BR" i="1" dirty="0"/>
              <a:t>Aedes aegypti</a:t>
            </a:r>
            <a:r>
              <a:rPr lang="pt-BR" dirty="0"/>
              <a:t>, com o uso de repelentes indicados para o período de gestação, uso de roupas de manga comprida e todas as outras medidas para evitar o contato com mosquitos, além de evitar o acúmulo de água parada em casa ou no trabalho. Independente do destino ou motivo, toda grávida deve consultar o seu médico antes de viajar.</a:t>
            </a:r>
          </a:p>
          <a:p>
            <a:pPr algn="just"/>
            <a:r>
              <a:rPr lang="pt-BR" b="1" dirty="0"/>
              <a:t>Neste momento qual a recomendação do Ministério da Saúde para gestores e profissionais de saúde?</a:t>
            </a:r>
          </a:p>
          <a:p>
            <a:pPr algn="just"/>
            <a:r>
              <a:rPr lang="pt-BR" dirty="0"/>
              <a:t>É importante que os profissionais de saúde estejam atentos à avaliação cuidadosa do perímetro cerebral e à idade gestacional, assim como à notificação de casos suspeitos de microcefalia no registro de nascimento no Sistema de Informações sobre Nascidos Vivos (</a:t>
            </a:r>
            <a:r>
              <a:rPr lang="pt-BR" i="1" dirty="0"/>
              <a:t>SINASC</a:t>
            </a:r>
            <a:r>
              <a:rPr lang="pt-BR" dirty="0"/>
              <a:t>). Por ser uma fonte de contato direto com a população, os profissionais também devem reforçar o alerta sobre os cuidados para evitar a proliferação do mosquito da dengue, e orientar as gestantes sobre as medidas individuais de proteção contra o </a:t>
            </a:r>
            <a:r>
              <a:rPr lang="pt-BR" i="1" dirty="0" smtClean="0"/>
              <a:t>Aedes </a:t>
            </a:r>
            <a:r>
              <a:rPr lang="pt-BR" i="1" dirty="0"/>
              <a:t>aegypti</a:t>
            </a:r>
            <a:r>
              <a:rPr lang="pt-BR" dirty="0"/>
              <a:t>. </a:t>
            </a:r>
            <a:br>
              <a:rPr lang="pt-BR" dirty="0"/>
            </a:br>
            <a:r>
              <a:rPr lang="pt-BR" dirty="0"/>
              <a:t>Além da notificação no </a:t>
            </a:r>
            <a:r>
              <a:rPr lang="pt-BR" dirty="0" err="1"/>
              <a:t>Sinasc</a:t>
            </a:r>
            <a:r>
              <a:rPr lang="pt-BR" dirty="0"/>
              <a:t>, o Ministério da Saúde enviou orientação para que seja feito o registro em uma ficha específica, adotada de maneira excepcional, que trás mais detalhes dos casos que serão investigados.</a:t>
            </a:r>
          </a:p>
          <a:p>
            <a:endParaRPr lang="pt-BR" dirty="0"/>
          </a:p>
        </p:txBody>
      </p:sp>
    </p:spTree>
    <p:extLst>
      <p:ext uri="{BB962C8B-B14F-4D97-AF65-F5344CB8AC3E}">
        <p14:creationId xmlns:p14="http://schemas.microsoft.com/office/powerpoint/2010/main" val="426813059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8)">
                                      <p:cBhvr>
                                        <p:cTn id="7" dur="2000"/>
                                        <p:tgtEl>
                                          <p:spTgt spid="3">
                                            <p:txEl>
                                              <p:pRg st="0" end="0"/>
                                            </p:txEl>
                                          </p:spTgt>
                                        </p:tgtEl>
                                      </p:cBhvr>
                                    </p:animEffect>
                                  </p:childTnLst>
                                </p:cTn>
                              </p:par>
                            </p:childTnLst>
                          </p:cTn>
                        </p:par>
                        <p:par>
                          <p:cTn id="8" fill="hold">
                            <p:stCondLst>
                              <p:cond delay="2000"/>
                            </p:stCondLst>
                            <p:childTnLst>
                              <p:par>
                                <p:cTn id="9" presetID="21" presetClass="entr" presetSubtype="8"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8)">
                                      <p:cBhvr>
                                        <p:cTn id="11" dur="2000"/>
                                        <p:tgtEl>
                                          <p:spTgt spid="3">
                                            <p:txEl>
                                              <p:pRg st="1" end="1"/>
                                            </p:txEl>
                                          </p:spTgt>
                                        </p:tgtEl>
                                      </p:cBhvr>
                                    </p:animEffect>
                                  </p:childTnLst>
                                </p:cTn>
                              </p:par>
                            </p:childTnLst>
                          </p:cTn>
                        </p:par>
                        <p:par>
                          <p:cTn id="12" fill="hold">
                            <p:stCondLst>
                              <p:cond delay="4000"/>
                            </p:stCondLst>
                            <p:childTnLst>
                              <p:par>
                                <p:cTn id="13" presetID="21" presetClass="entr" presetSubtype="8"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8)">
                                      <p:cBhvr>
                                        <p:cTn id="15" dur="2000"/>
                                        <p:tgtEl>
                                          <p:spTgt spid="3">
                                            <p:txEl>
                                              <p:pRg st="2" end="2"/>
                                            </p:txEl>
                                          </p:spTgt>
                                        </p:tgtEl>
                                      </p:cBhvr>
                                    </p:animEffect>
                                  </p:childTnLst>
                                </p:cTn>
                              </p:par>
                            </p:childTnLst>
                          </p:cTn>
                        </p:par>
                        <p:par>
                          <p:cTn id="16" fill="hold">
                            <p:stCondLst>
                              <p:cond delay="6000"/>
                            </p:stCondLst>
                            <p:childTnLst>
                              <p:par>
                                <p:cTn id="17" presetID="21" presetClass="entr" presetSubtype="8"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heel(8)">
                                      <p:cBhvr>
                                        <p:cTn id="19"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85000" lnSpcReduction="20000"/>
          </a:bodyPr>
          <a:lstStyle/>
          <a:p>
            <a:pPr algn="just"/>
            <a:r>
              <a:rPr lang="pt-BR" b="1" dirty="0"/>
              <a:t>Como é o comportamento do mosquito Aedes aegypti?</a:t>
            </a:r>
          </a:p>
          <a:p>
            <a:pPr algn="just"/>
            <a:r>
              <a:rPr lang="pt-BR" dirty="0"/>
              <a:t>O Aedes aegypti é um mosquito doméstico, vive dentro de casa e perto do homem. Ele tem hábitos diurnos e alimenta-se de sangue humano, sobretudo ao amanhecer e ao entardecer. A reprodução acontece em água limpa e parada, a partir da postura de ovos pelas fêmeas. Os ovos são colocados em água limpa e parada e distribuídos por diversos criadouros – estratégia que garante a dispersão da espécie. Se a fêmea estiver infectada pelo vírus da dengue quando realizar a postura de ovos, há a possibilidade de as larvas já nascerem com o vírus – a chamada transmissão vertical</a:t>
            </a:r>
            <a:r>
              <a:rPr lang="pt-BR" dirty="0" smtClean="0"/>
              <a:t>.</a:t>
            </a:r>
          </a:p>
          <a:p>
            <a:pPr algn="just"/>
            <a:endParaRPr lang="pt-BR" dirty="0"/>
          </a:p>
          <a:p>
            <a:pPr algn="just"/>
            <a:r>
              <a:rPr lang="pt-BR" b="1" dirty="0"/>
              <a:t>Porque só a fêmea pica</a:t>
            </a:r>
            <a:r>
              <a:rPr lang="pt-BR" b="1" dirty="0" smtClean="0"/>
              <a:t>?</a:t>
            </a:r>
            <a:endParaRPr lang="pt-BR" dirty="0"/>
          </a:p>
          <a:p>
            <a:pPr algn="just"/>
            <a:r>
              <a:rPr lang="pt-BR" dirty="0"/>
              <a:t>A fêmea precisa de sangue para a produção de ovos. Tanto o macho quanto a fêmea se alimentam de substâncias que contêm açúcar (néctar, seiva, entre outros), mas como o macho não produz ovos, não necessita de sangue.</a:t>
            </a:r>
          </a:p>
          <a:p>
            <a:endParaRPr lang="pt-BR" dirty="0"/>
          </a:p>
        </p:txBody>
      </p:sp>
    </p:spTree>
    <p:extLst>
      <p:ext uri="{BB962C8B-B14F-4D97-AF65-F5344CB8AC3E}">
        <p14:creationId xmlns:p14="http://schemas.microsoft.com/office/powerpoint/2010/main" val="160426843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8)">
                                      <p:cBhvr>
                                        <p:cTn id="7" dur="2000"/>
                                        <p:tgtEl>
                                          <p:spTgt spid="3">
                                            <p:txEl>
                                              <p:pRg st="0" end="0"/>
                                            </p:txEl>
                                          </p:spTgt>
                                        </p:tgtEl>
                                      </p:cBhvr>
                                    </p:animEffect>
                                  </p:childTnLst>
                                </p:cTn>
                              </p:par>
                            </p:childTnLst>
                          </p:cTn>
                        </p:par>
                        <p:par>
                          <p:cTn id="8" fill="hold">
                            <p:stCondLst>
                              <p:cond delay="2000"/>
                            </p:stCondLst>
                            <p:childTnLst>
                              <p:par>
                                <p:cTn id="9" presetID="21" presetClass="entr" presetSubtype="8"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8)">
                                      <p:cBhvr>
                                        <p:cTn id="11" dur="2000"/>
                                        <p:tgtEl>
                                          <p:spTgt spid="3">
                                            <p:txEl>
                                              <p:pRg st="1" end="1"/>
                                            </p:txEl>
                                          </p:spTgt>
                                        </p:tgtEl>
                                      </p:cBhvr>
                                    </p:animEffect>
                                  </p:childTnLst>
                                </p:cTn>
                              </p:par>
                            </p:childTnLst>
                          </p:cTn>
                        </p:par>
                        <p:par>
                          <p:cTn id="12" fill="hold">
                            <p:stCondLst>
                              <p:cond delay="4000"/>
                            </p:stCondLst>
                            <p:childTnLst>
                              <p:par>
                                <p:cTn id="13" presetID="21" presetClass="entr" presetSubtype="8"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heel(8)">
                                      <p:cBhvr>
                                        <p:cTn id="15" dur="2000"/>
                                        <p:tgtEl>
                                          <p:spTgt spid="3">
                                            <p:txEl>
                                              <p:pRg st="3" end="3"/>
                                            </p:txEl>
                                          </p:spTgt>
                                        </p:tgtEl>
                                      </p:cBhvr>
                                    </p:animEffect>
                                  </p:childTnLst>
                                </p:cTn>
                              </p:par>
                            </p:childTnLst>
                          </p:cTn>
                        </p:par>
                        <p:par>
                          <p:cTn id="16" fill="hold">
                            <p:stCondLst>
                              <p:cond delay="6000"/>
                            </p:stCondLst>
                            <p:childTnLst>
                              <p:par>
                                <p:cTn id="17" presetID="21" presetClass="entr" presetSubtype="8"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8)">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16632"/>
            <a:ext cx="9144000" cy="6741368"/>
          </a:xfrm>
        </p:spPr>
        <p:txBody>
          <a:bodyPr>
            <a:normAutofit fontScale="85000" lnSpcReduction="20000"/>
          </a:bodyPr>
          <a:lstStyle/>
          <a:p>
            <a:pPr algn="just"/>
            <a:r>
              <a:rPr lang="pt-BR" b="1" dirty="0"/>
              <a:t>Usar calça comprida e meias pode colaborar para a prevenção à picada do mosquito?</a:t>
            </a:r>
          </a:p>
          <a:p>
            <a:pPr algn="just"/>
            <a:r>
              <a:rPr lang="pt-BR" dirty="0"/>
              <a:t>Sim, porque o </a:t>
            </a:r>
            <a:r>
              <a:rPr lang="pt-BR" i="1" dirty="0"/>
              <a:t>Aedes aegypti</a:t>
            </a:r>
            <a:r>
              <a:rPr lang="pt-BR" dirty="0"/>
              <a:t> pica as pessoas preferencialmente nas pernas e nos pés. Ele tem rejeição à claridade e é atraído pelo calor, por isso teria preferência por tecidos escuros. O importante é eliminar os criadouros do mosquito, para que ele não circule</a:t>
            </a:r>
            <a:r>
              <a:rPr lang="pt-BR" dirty="0" smtClean="0"/>
              <a:t>.</a:t>
            </a:r>
          </a:p>
          <a:p>
            <a:pPr algn="just"/>
            <a:endParaRPr lang="pt-BR" dirty="0"/>
          </a:p>
          <a:p>
            <a:pPr algn="just"/>
            <a:r>
              <a:rPr lang="pt-BR" b="1" dirty="0"/>
              <a:t>Qual a origem do mosquito Aedes aegypti? Por que esse nome?</a:t>
            </a:r>
          </a:p>
          <a:p>
            <a:pPr algn="just"/>
            <a:r>
              <a:rPr lang="pt-BR" dirty="0"/>
              <a:t>O </a:t>
            </a:r>
            <a:r>
              <a:rPr lang="pt-BR" i="1" dirty="0"/>
              <a:t>A. aegypti </a:t>
            </a:r>
            <a:r>
              <a:rPr lang="pt-BR" dirty="0"/>
              <a:t>é originário do Egito. A dispersão pelo mundo ocorreu da África: primeiro da costa leste do continente para as Américas, depois da costa oeste para a Ásia. O gênero </a:t>
            </a:r>
            <a:r>
              <a:rPr lang="pt-BR" i="1" dirty="0"/>
              <a:t>Aedes </a:t>
            </a:r>
            <a:r>
              <a:rPr lang="pt-BR" dirty="0"/>
              <a:t>só foi descrito em 1818. Logo verificou- se que a espécie </a:t>
            </a:r>
            <a:r>
              <a:rPr lang="pt-BR" i="1" dirty="0"/>
              <a:t>aegypti</a:t>
            </a:r>
            <a:r>
              <a:rPr lang="pt-BR" dirty="0"/>
              <a:t>,  descrita anos antes, apresenta características morfológicas e biológicas semelhantes às de espécies do gênero </a:t>
            </a:r>
            <a:r>
              <a:rPr lang="pt-BR" i="1" dirty="0"/>
              <a:t>Aedes</a:t>
            </a:r>
            <a:r>
              <a:rPr lang="pt-BR" dirty="0"/>
              <a:t> – e não às do já conhecido gênero </a:t>
            </a:r>
            <a:r>
              <a:rPr lang="pt-BR" i="1" dirty="0" err="1"/>
              <a:t>Culex</a:t>
            </a:r>
            <a:r>
              <a:rPr lang="pt-BR" dirty="0"/>
              <a:t>. Então, foi estabelecido o nome </a:t>
            </a:r>
            <a:r>
              <a:rPr lang="pt-BR" i="1" dirty="0"/>
              <a:t>Aedes </a:t>
            </a:r>
            <a:r>
              <a:rPr lang="pt-BR" i="1" dirty="0" err="1"/>
              <a:t>aegypti</a:t>
            </a:r>
            <a:r>
              <a:rPr lang="pt-BR" dirty="0" err="1"/>
              <a:t>.e</a:t>
            </a:r>
            <a:r>
              <a:rPr lang="pt-BR" dirty="0"/>
              <a:t>.</a:t>
            </a:r>
          </a:p>
          <a:p>
            <a:endParaRPr lang="pt-BR" dirty="0">
              <a:solidFill>
                <a:srgbClr val="CC9900"/>
              </a:solidFill>
            </a:endParaRPr>
          </a:p>
        </p:txBody>
      </p:sp>
    </p:spTree>
    <p:extLst>
      <p:ext uri="{BB962C8B-B14F-4D97-AF65-F5344CB8AC3E}">
        <p14:creationId xmlns:p14="http://schemas.microsoft.com/office/powerpoint/2010/main" val="208347198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8)">
                                      <p:cBhvr>
                                        <p:cTn id="7" dur="2000"/>
                                        <p:tgtEl>
                                          <p:spTgt spid="3">
                                            <p:txEl>
                                              <p:pRg st="0" end="0"/>
                                            </p:txEl>
                                          </p:spTgt>
                                        </p:tgtEl>
                                      </p:cBhvr>
                                    </p:animEffect>
                                  </p:childTnLst>
                                </p:cTn>
                              </p:par>
                            </p:childTnLst>
                          </p:cTn>
                        </p:par>
                        <p:par>
                          <p:cTn id="8" fill="hold">
                            <p:stCondLst>
                              <p:cond delay="2000"/>
                            </p:stCondLst>
                            <p:childTnLst>
                              <p:par>
                                <p:cTn id="9" presetID="21" presetClass="entr" presetSubtype="8"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8)">
                                      <p:cBhvr>
                                        <p:cTn id="11" dur="2000"/>
                                        <p:tgtEl>
                                          <p:spTgt spid="3">
                                            <p:txEl>
                                              <p:pRg st="1" end="1"/>
                                            </p:txEl>
                                          </p:spTgt>
                                        </p:tgtEl>
                                      </p:cBhvr>
                                    </p:animEffect>
                                  </p:childTnLst>
                                </p:cTn>
                              </p:par>
                            </p:childTnLst>
                          </p:cTn>
                        </p:par>
                        <p:par>
                          <p:cTn id="12" fill="hold">
                            <p:stCondLst>
                              <p:cond delay="4000"/>
                            </p:stCondLst>
                            <p:childTnLst>
                              <p:par>
                                <p:cTn id="13" presetID="21" presetClass="entr" presetSubtype="8"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heel(8)">
                                      <p:cBhvr>
                                        <p:cTn id="15" dur="2000"/>
                                        <p:tgtEl>
                                          <p:spTgt spid="3">
                                            <p:txEl>
                                              <p:pRg st="3" end="3"/>
                                            </p:txEl>
                                          </p:spTgt>
                                        </p:tgtEl>
                                      </p:cBhvr>
                                    </p:animEffect>
                                  </p:childTnLst>
                                </p:cTn>
                              </p:par>
                            </p:childTnLst>
                          </p:cTn>
                        </p:par>
                        <p:par>
                          <p:cTn id="16" fill="hold">
                            <p:stCondLst>
                              <p:cond delay="6000"/>
                            </p:stCondLst>
                            <p:childTnLst>
                              <p:par>
                                <p:cTn id="17" presetID="21" presetClass="entr" presetSubtype="8"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8)">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260648"/>
            <a:ext cx="9144000" cy="6408712"/>
          </a:xfrm>
        </p:spPr>
        <p:txBody>
          <a:bodyPr>
            <a:normAutofit fontScale="85000" lnSpcReduction="20000"/>
          </a:bodyPr>
          <a:lstStyle/>
          <a:p>
            <a:pPr algn="just"/>
            <a:r>
              <a:rPr lang="pt-BR" b="1" dirty="0"/>
              <a:t>Quantas pessoas um mosquito é capaz de infectar?</a:t>
            </a:r>
          </a:p>
          <a:p>
            <a:pPr algn="just"/>
            <a:r>
              <a:rPr lang="pt-BR" dirty="0"/>
              <a:t>O mosquito fêmea suga sangue para produzir ovos. Se o mosquito da dengue estiver </a:t>
            </a:r>
            <a:r>
              <a:rPr lang="pt-BR" dirty="0" err="1"/>
              <a:t>infectivo</a:t>
            </a:r>
            <a:r>
              <a:rPr lang="pt-BR" dirty="0"/>
              <a:t>, poderá transmitir o vírus da dengue neste processo. Em geral, mosquitos sugam uma só pessoa a cada lote de ovos que produzem. Mas ele é capaz de picar mais de uma pessoa para um mesmo lote de ovos que produz. Há relato de que um só mosquito da dengue </a:t>
            </a:r>
            <a:r>
              <a:rPr lang="pt-BR" dirty="0" err="1"/>
              <a:t>infectivo</a:t>
            </a:r>
            <a:r>
              <a:rPr lang="pt-BR" dirty="0"/>
              <a:t> transmitiu dengue para cinco pessoas de uma mesma família, no mesmo dia</a:t>
            </a:r>
            <a:r>
              <a:rPr lang="pt-BR" dirty="0" smtClean="0"/>
              <a:t>.</a:t>
            </a:r>
          </a:p>
          <a:p>
            <a:pPr algn="just"/>
            <a:endParaRPr lang="pt-BR" dirty="0"/>
          </a:p>
          <a:p>
            <a:pPr algn="just"/>
            <a:r>
              <a:rPr lang="pt-BR" b="1" dirty="0"/>
              <a:t>Como o Aedes aegypti chegou ao Brasil? Há registro histórico de Dengue no passado?</a:t>
            </a:r>
          </a:p>
          <a:p>
            <a:pPr algn="just"/>
            <a:r>
              <a:rPr lang="pt-BR" dirty="0"/>
              <a:t>As teorias mais aceitas indicam que o </a:t>
            </a:r>
            <a:r>
              <a:rPr lang="pt-BR" i="1" dirty="0"/>
              <a:t>A. aegypti </a:t>
            </a:r>
            <a:r>
              <a:rPr lang="pt-BR" dirty="0"/>
              <a:t>tenha se disseminado da África para o continente americano por embarcações que aportaram no Brasil para o tráfico de escravos. Há registro da ocorrência da doença em Curitiba (PR) no final do século XIX e, em Niterói (RJ), no início do século XX.</a:t>
            </a:r>
          </a:p>
          <a:p>
            <a:endParaRPr lang="pt-BR" b="1" dirty="0"/>
          </a:p>
        </p:txBody>
      </p:sp>
    </p:spTree>
    <p:extLst>
      <p:ext uri="{BB962C8B-B14F-4D97-AF65-F5344CB8AC3E}">
        <p14:creationId xmlns:p14="http://schemas.microsoft.com/office/powerpoint/2010/main" val="64663899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32"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out)">
                                      <p:cBhvr>
                                        <p:cTn id="7" dur="2000"/>
                                        <p:tgtEl>
                                          <p:spTgt spid="3">
                                            <p:txEl>
                                              <p:pRg st="0" end="0"/>
                                            </p:txEl>
                                          </p:spTgt>
                                        </p:tgtEl>
                                      </p:cBhvr>
                                    </p:animEffect>
                                  </p:childTnLst>
                                </p:cTn>
                              </p:par>
                            </p:childTnLst>
                          </p:cTn>
                        </p:par>
                        <p:par>
                          <p:cTn id="8" fill="hold">
                            <p:stCondLst>
                              <p:cond delay="2000"/>
                            </p:stCondLst>
                            <p:childTnLst>
                              <p:par>
                                <p:cTn id="9" presetID="13" presetClass="entr" presetSubtype="32"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plus(out)">
                                      <p:cBhvr>
                                        <p:cTn id="11" dur="2000"/>
                                        <p:tgtEl>
                                          <p:spTgt spid="3">
                                            <p:txEl>
                                              <p:pRg st="1" end="1"/>
                                            </p:txEl>
                                          </p:spTgt>
                                        </p:tgtEl>
                                      </p:cBhvr>
                                    </p:animEffect>
                                  </p:childTnLst>
                                </p:cTn>
                              </p:par>
                            </p:childTnLst>
                          </p:cTn>
                        </p:par>
                        <p:par>
                          <p:cTn id="12" fill="hold">
                            <p:stCondLst>
                              <p:cond delay="4000"/>
                            </p:stCondLst>
                            <p:childTnLst>
                              <p:par>
                                <p:cTn id="13" presetID="13" presetClass="entr" presetSubtype="32"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plus(out)">
                                      <p:cBhvr>
                                        <p:cTn id="15" dur="2000"/>
                                        <p:tgtEl>
                                          <p:spTgt spid="3">
                                            <p:txEl>
                                              <p:pRg st="3" end="3"/>
                                            </p:txEl>
                                          </p:spTgt>
                                        </p:tgtEl>
                                      </p:cBhvr>
                                    </p:animEffect>
                                  </p:childTnLst>
                                </p:cTn>
                              </p:par>
                            </p:childTnLst>
                          </p:cTn>
                        </p:par>
                        <p:par>
                          <p:cTn id="16" fill="hold">
                            <p:stCondLst>
                              <p:cond delay="6000"/>
                            </p:stCondLst>
                            <p:childTnLst>
                              <p:par>
                                <p:cTn id="17" presetID="13" presetClass="entr" presetSubtype="32"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plus(out)">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Conteúdo 4"/>
          <p:cNvSpPr>
            <a:spLocks noGrp="1"/>
          </p:cNvSpPr>
          <p:nvPr>
            <p:ph idx="1"/>
          </p:nvPr>
        </p:nvSpPr>
        <p:spPr>
          <a:xfrm>
            <a:off x="0" y="548680"/>
            <a:ext cx="9144000" cy="6120680"/>
          </a:xfrm>
        </p:spPr>
        <p:txBody>
          <a:bodyPr>
            <a:normAutofit fontScale="47500" lnSpcReduction="20000"/>
          </a:bodyPr>
          <a:lstStyle/>
          <a:p>
            <a:pPr algn="just"/>
            <a:r>
              <a:rPr lang="pt-BR" b="1" dirty="0"/>
              <a:t>O aumento de casos de microcefalia está relacionado ao uso de mosquitos com bactéria?</a:t>
            </a:r>
          </a:p>
          <a:p>
            <a:pPr algn="just"/>
            <a:r>
              <a:rPr lang="pt-BR" dirty="0"/>
              <a:t>Não é verdadeira a informação de relação entre a incidência do vírus </a:t>
            </a:r>
            <a:r>
              <a:rPr lang="pt-BR" dirty="0" err="1"/>
              <a:t>Zika</a:t>
            </a:r>
            <a:r>
              <a:rPr lang="pt-BR" dirty="0"/>
              <a:t> com os mosquitos portadores da bactéria </a:t>
            </a:r>
            <a:r>
              <a:rPr lang="pt-BR" dirty="0" err="1"/>
              <a:t>Wolbachia</a:t>
            </a:r>
            <a:r>
              <a:rPr lang="pt-BR" dirty="0"/>
              <a:t>. Desde 2014, a Fundação Oswaldo Cruz (Fiocruz), em parceria com o Ministério da Saúde, desenvolve o projeto “Eliminar a Dengue: Desafio Brasil” que propõe o uso de uma bactéria naturalmente encontrada no meio ambiente, inclusive no pernilongo, chamada </a:t>
            </a:r>
            <a:r>
              <a:rPr lang="pt-BR" dirty="0" err="1"/>
              <a:t>Wolbachia</a:t>
            </a:r>
            <a:r>
              <a:rPr lang="pt-BR" dirty="0"/>
              <a:t>. Quando presente no Aedes Aegypti, a bactéria é capaz de impedir a transmissão da dengue pelo mosquito.  A iniciativa, sem fins lucrativos, é uma abordagem inovadora para reduzir a transmissão do vírus da dengue pelo mosquito </a:t>
            </a:r>
            <a:r>
              <a:rPr lang="pt-BR" i="1" dirty="0"/>
              <a:t>Aedes aegypti</a:t>
            </a:r>
            <a:r>
              <a:rPr lang="pt-BR" dirty="0"/>
              <a:t> de forma natural e autossustentável. A pesquisa é inédita no Brasil e na América Latina. O estudo já foi realizado, com sucesso, na Austrália, Vietnã e Indonésia</a:t>
            </a:r>
            <a:r>
              <a:rPr lang="pt-BR" dirty="0" smtClean="0"/>
              <a:t>.</a:t>
            </a:r>
          </a:p>
          <a:p>
            <a:pPr algn="just"/>
            <a:endParaRPr lang="pt-BR" dirty="0"/>
          </a:p>
          <a:p>
            <a:pPr algn="just"/>
            <a:r>
              <a:rPr lang="pt-BR" b="1" dirty="0"/>
              <a:t>Os casos de microcefalia estão relacionados ao uso de vacinas estragadas?</a:t>
            </a:r>
          </a:p>
          <a:p>
            <a:pPr algn="just"/>
            <a:r>
              <a:rPr lang="pt-BR" dirty="0"/>
              <a:t>O Ministério da Saúde esclarece que todas as vacinas ofertadas pelo Programa Nacional de </a:t>
            </a:r>
            <a:r>
              <a:rPr lang="pt-BR" dirty="0" err="1"/>
              <a:t>Imuização</a:t>
            </a:r>
            <a:r>
              <a:rPr lang="pt-BR" dirty="0"/>
              <a:t> (PNI) são seguras e não há nenhuma evidência na literatura nacional e internacional de que possam  causar  microcefalia. O PNI é responsável pelo repasse, aos estados, dos </a:t>
            </a:r>
            <a:r>
              <a:rPr lang="pt-BR" dirty="0" err="1"/>
              <a:t>imunobiológicos</a:t>
            </a:r>
            <a:r>
              <a:rPr lang="pt-BR" dirty="0"/>
              <a:t> que fazem parte dos calendários de vacinação. Uma das ferramentas essenciais para o sucesso dos programas de imunização é a avaliação da qualidade dos </a:t>
            </a:r>
            <a:r>
              <a:rPr lang="pt-BR" dirty="0" err="1"/>
              <a:t>imunobiológicos</a:t>
            </a:r>
            <a:r>
              <a:rPr lang="pt-BR" dirty="0"/>
              <a:t>. O controle de qualidade das vacinas é realizado pelo laboratório produtor obedecendo a critérios padronizados pela Organização Mundial de Saúde (OMS). Após aprovação em testes de controle do laboratório produtor, cada lote de vacina é submetido à análise no Instituto Nacional de Controle de Qualidade em Saúde (INCQS) do Ministério da Saúde. Desde 1983, os lotes por amostragem de </a:t>
            </a:r>
            <a:r>
              <a:rPr lang="pt-BR" dirty="0" err="1"/>
              <a:t>imunobiológicos</a:t>
            </a:r>
            <a:r>
              <a:rPr lang="pt-BR" dirty="0"/>
              <a:t> adquiridos pelos programas oficiais de imunização vêm sendo analisados, garantindo sua segurança, potência e estabilidade, antes de serem utilizados na população.</a:t>
            </a:r>
          </a:p>
          <a:p>
            <a:pPr algn="just"/>
            <a:r>
              <a:rPr lang="pt-BR" dirty="0"/>
              <a:t>Destaca-se que não há relatado nesse sistema de notificação sobre microcefalia relacionada á vacinação, bem como, não existe até o momento na literatura médica nacional e internacional evidências sobre  a associação do uso de  vacinas  com a microcefalia.</a:t>
            </a:r>
          </a:p>
        </p:txBody>
      </p:sp>
    </p:spTree>
    <p:extLst>
      <p:ext uri="{BB962C8B-B14F-4D97-AF65-F5344CB8AC3E}">
        <p14:creationId xmlns:p14="http://schemas.microsoft.com/office/powerpoint/2010/main" val="384896154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32"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plus(out)">
                                      <p:cBhvr>
                                        <p:cTn id="7" dur="2000"/>
                                        <p:tgtEl>
                                          <p:spTgt spid="5">
                                            <p:txEl>
                                              <p:pRg st="0" end="0"/>
                                            </p:txEl>
                                          </p:spTgt>
                                        </p:tgtEl>
                                      </p:cBhvr>
                                    </p:animEffect>
                                  </p:childTnLst>
                                </p:cTn>
                              </p:par>
                            </p:childTnLst>
                          </p:cTn>
                        </p:par>
                        <p:par>
                          <p:cTn id="8" fill="hold">
                            <p:stCondLst>
                              <p:cond delay="2000"/>
                            </p:stCondLst>
                            <p:childTnLst>
                              <p:par>
                                <p:cTn id="9" presetID="13" presetClass="entr" presetSubtype="32"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plus(out)">
                                      <p:cBhvr>
                                        <p:cTn id="11" dur="2000"/>
                                        <p:tgtEl>
                                          <p:spTgt spid="5">
                                            <p:txEl>
                                              <p:pRg st="1" end="1"/>
                                            </p:txEl>
                                          </p:spTgt>
                                        </p:tgtEl>
                                      </p:cBhvr>
                                    </p:animEffect>
                                  </p:childTnLst>
                                </p:cTn>
                              </p:par>
                            </p:childTnLst>
                          </p:cTn>
                        </p:par>
                        <p:par>
                          <p:cTn id="12" fill="hold">
                            <p:stCondLst>
                              <p:cond delay="4000"/>
                            </p:stCondLst>
                            <p:childTnLst>
                              <p:par>
                                <p:cTn id="13" presetID="13" presetClass="entr" presetSubtype="32" fill="hold" nodeType="after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plus(out)">
                                      <p:cBhvr>
                                        <p:cTn id="15" dur="2000"/>
                                        <p:tgtEl>
                                          <p:spTgt spid="5">
                                            <p:txEl>
                                              <p:pRg st="3" end="3"/>
                                            </p:txEl>
                                          </p:spTgt>
                                        </p:tgtEl>
                                      </p:cBhvr>
                                    </p:animEffect>
                                  </p:childTnLst>
                                </p:cTn>
                              </p:par>
                            </p:childTnLst>
                          </p:cTn>
                        </p:par>
                        <p:par>
                          <p:cTn id="16" fill="hold">
                            <p:stCondLst>
                              <p:cond delay="6000"/>
                            </p:stCondLst>
                            <p:childTnLst>
                              <p:par>
                                <p:cTn id="17" presetID="13" presetClass="entr" presetSubtype="32" fill="hold" nodeType="after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plus(out)">
                                      <p:cBhvr>
                                        <p:cTn id="19" dur="2000"/>
                                        <p:tgtEl>
                                          <p:spTgt spid="5">
                                            <p:txEl>
                                              <p:pRg st="4" end="4"/>
                                            </p:txEl>
                                          </p:spTgt>
                                        </p:tgtEl>
                                      </p:cBhvr>
                                    </p:animEffect>
                                  </p:childTnLst>
                                </p:cTn>
                              </p:par>
                            </p:childTnLst>
                          </p:cTn>
                        </p:par>
                        <p:par>
                          <p:cTn id="20" fill="hold">
                            <p:stCondLst>
                              <p:cond delay="8000"/>
                            </p:stCondLst>
                            <p:childTnLst>
                              <p:par>
                                <p:cTn id="21" presetID="13" presetClass="entr" presetSubtype="32" fill="hold" nodeType="after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Effect transition="in" filter="plus(out)">
                                      <p:cBhvr>
                                        <p:cTn id="23"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8964488" cy="6858000"/>
          </a:xfrm>
        </p:spPr>
        <p:txBody>
          <a:bodyPr>
            <a:normAutofit fontScale="70000" lnSpcReduction="20000"/>
          </a:bodyPr>
          <a:lstStyle/>
          <a:p>
            <a:pPr algn="just"/>
            <a:r>
              <a:rPr lang="pt-BR" b="1" dirty="0"/>
              <a:t>O vírus </a:t>
            </a:r>
            <a:r>
              <a:rPr lang="pt-BR" b="1" dirty="0" err="1"/>
              <a:t>Zika</a:t>
            </a:r>
            <a:r>
              <a:rPr lang="pt-BR" b="1" dirty="0"/>
              <a:t> também causa </a:t>
            </a:r>
            <a:r>
              <a:rPr lang="pt-BR" b="1" dirty="0" err="1"/>
              <a:t>Guillain-Barré</a:t>
            </a:r>
            <a:r>
              <a:rPr lang="pt-BR" b="1" dirty="0"/>
              <a:t>?</a:t>
            </a:r>
          </a:p>
          <a:p>
            <a:pPr algn="just"/>
            <a:r>
              <a:rPr lang="pt-BR" dirty="0"/>
              <a:t>Síndrome de </a:t>
            </a:r>
            <a:r>
              <a:rPr lang="pt-BR" dirty="0" err="1"/>
              <a:t>Guillain-Barré</a:t>
            </a:r>
            <a:r>
              <a:rPr lang="pt-BR" dirty="0"/>
              <a:t> é uma reação a agentes infecciosos, como vírus e bactérias, e tem como sintoma a fraqueza muscular e a paralisia dos músculos. Os sintomas começam pelas pernas, podendo, em seguida, irradiar para o tronco, braços e face. A síndrome pode apresentar diferentes graus de agressividade, provocando  leve fraqueza muscular em alguns pacientes ou casos de paralisia total dos quatro membros. O principal risco provocado por esta síndrome é quando ocorre o acometimento dos músculos respiratórios, devido a dificuldade para respirar. Nesse último caso, a síndrome pode levar à morte, caso não sejam adotadas as medidas de suporte respiratório. O vírus </a:t>
            </a:r>
            <a:r>
              <a:rPr lang="pt-BR" dirty="0" err="1"/>
              <a:t>Zika</a:t>
            </a:r>
            <a:r>
              <a:rPr lang="pt-BR" dirty="0"/>
              <a:t> pode provocar também a Síndrome de </a:t>
            </a:r>
            <a:r>
              <a:rPr lang="pt-BR" dirty="0" err="1"/>
              <a:t>Guillain-barré</a:t>
            </a:r>
            <a:r>
              <a:rPr lang="pt-BR" dirty="0"/>
              <a:t>. A Síndrome de </a:t>
            </a:r>
            <a:r>
              <a:rPr lang="pt-BR" dirty="0" err="1"/>
              <a:t>Guillain-Barré</a:t>
            </a:r>
            <a:r>
              <a:rPr lang="pt-BR" dirty="0"/>
              <a:t> é uma doença rara. Assim como todas as possíveis consequências do vírus </a:t>
            </a:r>
            <a:r>
              <a:rPr lang="pt-BR" dirty="0" err="1"/>
              <a:t>Zika</a:t>
            </a:r>
            <a:r>
              <a:rPr lang="pt-BR" dirty="0"/>
              <a:t>, a ocorrência da </a:t>
            </a:r>
            <a:r>
              <a:rPr lang="pt-BR" dirty="0" err="1"/>
              <a:t>Guillain-Barré</a:t>
            </a:r>
            <a:r>
              <a:rPr lang="pt-BR" dirty="0"/>
              <a:t> relacionada ao vírus continua sendo investigada</a:t>
            </a:r>
            <a:r>
              <a:rPr lang="pt-BR" dirty="0" smtClean="0"/>
              <a:t>.</a:t>
            </a:r>
          </a:p>
          <a:p>
            <a:pPr algn="just"/>
            <a:endParaRPr lang="pt-BR" dirty="0"/>
          </a:p>
          <a:p>
            <a:pPr algn="just"/>
            <a:r>
              <a:rPr lang="pt-BR" b="1" dirty="0"/>
              <a:t>O ministério da Saúde vai distribuir repelente para </a:t>
            </a:r>
            <a:r>
              <a:rPr lang="pt-BR" b="1" dirty="0" err="1"/>
              <a:t>mulhers</a:t>
            </a:r>
            <a:r>
              <a:rPr lang="pt-BR" b="1" dirty="0"/>
              <a:t> grávidas?</a:t>
            </a:r>
          </a:p>
          <a:p>
            <a:pPr algn="just"/>
            <a:r>
              <a:rPr lang="pt-BR" dirty="0"/>
              <a:t>O Governo Federal vai distribuir repelentes para todas as grávidas inscritas no programa Bolsa Família. O Governo está em contato com os fabricantes de repelentes para definir exatamente a quantidade que o setor pode fornecer.</a:t>
            </a:r>
          </a:p>
          <a:p>
            <a:pPr algn="just"/>
            <a:endParaRPr lang="pt-BR" dirty="0"/>
          </a:p>
        </p:txBody>
      </p:sp>
    </p:spTree>
    <p:extLst>
      <p:ext uri="{BB962C8B-B14F-4D97-AF65-F5344CB8AC3E}">
        <p14:creationId xmlns:p14="http://schemas.microsoft.com/office/powerpoint/2010/main" val="241632437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45"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anim calcmode="lin" valueType="num">
                                      <p:cBhvr>
                                        <p:cTn id="14"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5"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par>
                          <p:cTn id="16" fill="hold">
                            <p:stCondLst>
                              <p:cond delay="4000"/>
                            </p:stCondLst>
                            <p:childTnLst>
                              <p:par>
                                <p:cTn id="17" presetID="45"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000"/>
                                        <p:tgtEl>
                                          <p:spTgt spid="3">
                                            <p:txEl>
                                              <p:pRg st="3" end="3"/>
                                            </p:txEl>
                                          </p:spTgt>
                                        </p:tgtEl>
                                      </p:cBhvr>
                                    </p:animEffect>
                                    <p:anim calcmode="lin" valueType="num">
                                      <p:cBhvr>
                                        <p:cTn id="20"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1"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par>
                          <p:cTn id="22" fill="hold">
                            <p:stCondLst>
                              <p:cond delay="6000"/>
                            </p:stCondLst>
                            <p:childTnLst>
                              <p:par>
                                <p:cTn id="23" presetID="45"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2000"/>
                                        <p:tgtEl>
                                          <p:spTgt spid="3">
                                            <p:txEl>
                                              <p:pRg st="4" end="4"/>
                                            </p:txEl>
                                          </p:spTgt>
                                        </p:tgtEl>
                                      </p:cBhvr>
                                    </p:animEffect>
                                    <p:anim calcmode="lin" valueType="num">
                                      <p:cBhvr>
                                        <p:cTn id="26"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260648"/>
            <a:ext cx="9144000" cy="6597352"/>
          </a:xfrm>
        </p:spPr>
        <p:txBody>
          <a:bodyPr>
            <a:normAutofit fontScale="77500" lnSpcReduction="20000"/>
          </a:bodyPr>
          <a:lstStyle/>
          <a:p>
            <a:pPr algn="just"/>
            <a:r>
              <a:rPr lang="pt-BR" b="1" dirty="0"/>
              <a:t>O Ministério da Saúde mudou o Parâmetro para identificar a microcefalia para esconder o número de casos?</a:t>
            </a:r>
          </a:p>
          <a:p>
            <a:pPr algn="just"/>
            <a:r>
              <a:rPr lang="pt-BR" dirty="0"/>
              <a:t> </a:t>
            </a:r>
          </a:p>
          <a:p>
            <a:pPr algn="just"/>
            <a:r>
              <a:rPr lang="pt-BR" dirty="0"/>
              <a:t>Todos os casos de crianças com microcefalia relacionada ao vírus </a:t>
            </a:r>
            <a:r>
              <a:rPr lang="pt-BR" dirty="0" err="1"/>
              <a:t>Zika</a:t>
            </a:r>
            <a:r>
              <a:rPr lang="pt-BR" dirty="0"/>
              <a:t> serão investigados. A mudança para o parâmetro do perímetro cefálico igual ou menor de 32 centímetros segue recomendação da Organização Mundial da Saúde (OMS) e é apoiada pela Sociedade Brasileira de Genética Médica e com o suporte da equipe do SIAT (Sistema Nacional de Informação sobre Agentes Teratogênicos). Cabe esclarecer que o Ministério da Saúde adotou a medida de 33 cm, que é totalmente normal para crianças que nascem após 37 semanas gestacionais, com o objetivo de compreender melhor a situação do aumento de casos de microcefalia. A partir da primeira triagem desses casos suspeitos, muitos dos diagnósticos realizados precocemente e preventivamente já foram descartados. Portanto, a nova medida visa agilizar os procedimentos clínicos, sem descuidar dos bebês que fizeram parte da primeira lista de casos notificados.</a:t>
            </a:r>
          </a:p>
          <a:p>
            <a:endParaRPr lang="pt-BR" b="1" dirty="0">
              <a:solidFill>
                <a:srgbClr val="996600"/>
              </a:solidFill>
            </a:endParaRPr>
          </a:p>
        </p:txBody>
      </p:sp>
    </p:spTree>
    <p:extLst>
      <p:ext uri="{BB962C8B-B14F-4D97-AF65-F5344CB8AC3E}">
        <p14:creationId xmlns:p14="http://schemas.microsoft.com/office/powerpoint/2010/main" val="267699183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45"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anim calcmode="lin" valueType="num">
                                      <p:cBhvr>
                                        <p:cTn id="14"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5"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par>
                          <p:cTn id="16" fill="hold">
                            <p:stCondLst>
                              <p:cond delay="4000"/>
                            </p:stCondLst>
                            <p:childTnLst>
                              <p:par>
                                <p:cTn id="17" presetID="45"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anim calcmode="lin" valueType="num">
                                      <p:cBhvr>
                                        <p:cTn id="20"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1"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196752"/>
            <a:ext cx="9144000" cy="5661248"/>
          </a:xfrm>
        </p:spPr>
        <p:txBody>
          <a:bodyPr>
            <a:normAutofit fontScale="70000" lnSpcReduction="20000"/>
          </a:bodyPr>
          <a:lstStyle/>
          <a:p>
            <a:pPr lvl="0" algn="just"/>
            <a:r>
              <a:rPr lang="pt-BR" dirty="0"/>
              <a:t>Evitando os mosquitos (1) </a:t>
            </a:r>
          </a:p>
          <a:p>
            <a:pPr algn="just"/>
            <a:r>
              <a:rPr lang="pt-BR" dirty="0"/>
              <a:t> </a:t>
            </a:r>
          </a:p>
          <a:p>
            <a:pPr lvl="0" algn="just"/>
            <a:r>
              <a:rPr lang="pt-BR" dirty="0"/>
              <a:t>Proteção mecânica: utilize roupas com as mangas longas e calças compridas. As roupas finas não impedem as picadas, preferir tecidos de trama mais fechada e mais grossos. Evite roupas escuras (atraem mais insetos) e as roupas que ficam muito coladas a o corpo pois elas permitem a picada. O uso de perfumes pode atrair alguns insetos e deve ser evitado nas crianças. Algumas roupas já vêm tratadas com substâncias repelentes (geralmente artigos esportivos como camisas para camping e pesca</a:t>
            </a:r>
            <a:r>
              <a:rPr lang="pt-BR" dirty="0" smtClean="0"/>
              <a:t>).</a:t>
            </a:r>
          </a:p>
          <a:p>
            <a:pPr lvl="0" algn="just"/>
            <a:endParaRPr lang="pt-BR" dirty="0"/>
          </a:p>
          <a:p>
            <a:pPr lvl="0" algn="just"/>
            <a:r>
              <a:rPr lang="pt-BR" dirty="0"/>
              <a:t>Nos períodos do nascer e do pôr do sol as janelas devem ficar fechadas, o que reduz a entrada de muitos mosquitos. Os mosquitos como o Aedes atacam mais durante as primeiras horas da manhã e no final da tarde, mas podem picar à noite se houver suficiente luz artificial. São encontrados em locais abertos e possuem predileção pelo tornozelo, então a criança deve ser protegida quando está brincando fora de casa, com roupas que cubram esta parte do corpo (2). O uso do ar condicionado ajuda a manter os mosquitos afastados.</a:t>
            </a:r>
          </a:p>
          <a:p>
            <a:endParaRPr lang="pt-BR" b="1" dirty="0">
              <a:solidFill>
                <a:srgbClr val="009999"/>
              </a:solidFill>
            </a:endParaRPr>
          </a:p>
        </p:txBody>
      </p:sp>
      <p:sp>
        <p:nvSpPr>
          <p:cNvPr id="4" name="Título 2"/>
          <p:cNvSpPr>
            <a:spLocks noGrp="1"/>
          </p:cNvSpPr>
          <p:nvPr>
            <p:ph type="title"/>
          </p:nvPr>
        </p:nvSpPr>
        <p:spPr>
          <a:xfrm>
            <a:off x="467544" y="147"/>
            <a:ext cx="8229600" cy="792088"/>
          </a:xfrm>
          <a:ln/>
        </p:spPr>
        <p:style>
          <a:lnRef idx="1">
            <a:schemeClr val="accent5"/>
          </a:lnRef>
          <a:fillRef idx="2">
            <a:schemeClr val="accent5"/>
          </a:fillRef>
          <a:effectRef idx="1">
            <a:schemeClr val="accent5"/>
          </a:effectRef>
          <a:fontRef idx="minor">
            <a:schemeClr val="dk1"/>
          </a:fontRef>
        </p:style>
        <p:txBody>
          <a:bodyPr>
            <a:normAutofit fontScale="90000"/>
            <a:scene3d>
              <a:camera prst="orthographicFront"/>
              <a:lightRig rig="flat" dir="tl"/>
            </a:scene3d>
            <a:sp3d extrusionH="57150" contourW="19050" prstMaterial="clear">
              <a:bevelT w="50800" h="50800"/>
              <a:contourClr>
                <a:schemeClr val="accent5">
                  <a:tint val="70000"/>
                  <a:satMod val="180000"/>
                  <a:alpha val="70000"/>
                </a:schemeClr>
              </a:contourClr>
            </a:sp3d>
          </a:bodyPr>
          <a:lstStyle/>
          <a:p>
            <a:r>
              <a:rPr lang="pt-BR" b="1" dirty="0" smtClean="0">
                <a:ln/>
                <a:solidFill>
                  <a:schemeClr val="accent5">
                    <a:tint val="50000"/>
                    <a:satMod val="180000"/>
                  </a:schemeClr>
                </a:solidFill>
                <a:effectLst/>
              </a:rPr>
              <a:t/>
            </a:r>
            <a:br>
              <a:rPr lang="pt-BR" b="1" dirty="0" smtClean="0">
                <a:ln/>
                <a:solidFill>
                  <a:schemeClr val="accent5">
                    <a:tint val="50000"/>
                    <a:satMod val="180000"/>
                  </a:schemeClr>
                </a:solidFill>
                <a:effectLst/>
              </a:rPr>
            </a:br>
            <a:r>
              <a:rPr lang="pt-BR" b="1" dirty="0" smtClean="0">
                <a:ln/>
                <a:solidFill>
                  <a:schemeClr val="accent5">
                    <a:tint val="50000"/>
                    <a:satMod val="180000"/>
                  </a:schemeClr>
                </a:solidFill>
                <a:effectLst/>
              </a:rPr>
              <a:t/>
            </a:r>
            <a:br>
              <a:rPr lang="pt-BR" b="1" dirty="0" smtClean="0">
                <a:ln/>
                <a:solidFill>
                  <a:schemeClr val="accent5">
                    <a:tint val="50000"/>
                    <a:satMod val="180000"/>
                  </a:schemeClr>
                </a:solidFill>
                <a:effectLst/>
              </a:rPr>
            </a:br>
            <a:r>
              <a:rPr lang="pt-BR" sz="3600" b="1" dirty="0">
                <a:effectLst/>
              </a:rPr>
              <a:t>Uso do repelente de insetos em crianças</a:t>
            </a:r>
            <a:r>
              <a:rPr lang="pt-BR" dirty="0">
                <a:effectLst/>
              </a:rPr>
              <a:t/>
            </a:r>
            <a:br>
              <a:rPr lang="pt-BR" dirty="0">
                <a:effectLst/>
              </a:rPr>
            </a:br>
            <a:r>
              <a:rPr lang="pt-BR" b="1" dirty="0">
                <a:ln/>
                <a:solidFill>
                  <a:schemeClr val="accent5">
                    <a:tint val="50000"/>
                    <a:satMod val="180000"/>
                  </a:schemeClr>
                </a:solidFill>
                <a:effectLst/>
              </a:rPr>
              <a:t/>
            </a:r>
            <a:br>
              <a:rPr lang="pt-BR" b="1" dirty="0">
                <a:ln/>
                <a:solidFill>
                  <a:schemeClr val="accent5">
                    <a:tint val="50000"/>
                    <a:satMod val="180000"/>
                  </a:schemeClr>
                </a:solidFill>
                <a:effectLst/>
              </a:rPr>
            </a:br>
            <a:endParaRPr lang="pt-BR" b="1" dirty="0">
              <a:ln/>
              <a:solidFill>
                <a:schemeClr val="accent5">
                  <a:tint val="50000"/>
                  <a:satMod val="180000"/>
                </a:schemeClr>
              </a:solidFill>
              <a:effectLst/>
            </a:endParaRPr>
          </a:p>
        </p:txBody>
      </p:sp>
    </p:spTree>
    <p:extLst>
      <p:ext uri="{BB962C8B-B14F-4D97-AF65-F5344CB8AC3E}">
        <p14:creationId xmlns:p14="http://schemas.microsoft.com/office/powerpoint/2010/main" val="39922279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out)">
                                      <p:cBhvr>
                                        <p:cTn id="7" dur="2000"/>
                                        <p:tgtEl>
                                          <p:spTgt spid="4"/>
                                        </p:tgtEl>
                                      </p:cBhvr>
                                    </p:animEffect>
                                  </p:childTnLst>
                                </p:cTn>
                              </p:par>
                            </p:childTnLst>
                          </p:cTn>
                        </p:par>
                        <p:par>
                          <p:cTn id="8" fill="hold">
                            <p:stCondLst>
                              <p:cond delay="2000"/>
                            </p:stCondLst>
                            <p:childTnLst>
                              <p:par>
                                <p:cTn id="9" presetID="2" presetClass="entr" presetSubtype="3"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1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2" dur="1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par>
                          <p:cTn id="13" fill="hold">
                            <p:stCondLst>
                              <p:cond delay="3500"/>
                            </p:stCondLst>
                            <p:childTnLst>
                              <p:par>
                                <p:cTn id="14" presetID="2" presetClass="entr" presetSubtype="3" fill="hold"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1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7" dur="1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par>
                          <p:cTn id="18" fill="hold">
                            <p:stCondLst>
                              <p:cond delay="5000"/>
                            </p:stCondLst>
                            <p:childTnLst>
                              <p:par>
                                <p:cTn id="19" presetID="2" presetClass="entr" presetSubtype="3" fill="hold"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1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2" dur="1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par>
                          <p:cTn id="23" fill="hold">
                            <p:stCondLst>
                              <p:cond delay="6500"/>
                            </p:stCondLst>
                            <p:childTnLst>
                              <p:par>
                                <p:cTn id="24" presetID="2" presetClass="entr" presetSubtype="3" fill="hold"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1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7" dur="1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16632"/>
            <a:ext cx="9144000" cy="6741368"/>
          </a:xfrm>
        </p:spPr>
        <p:txBody>
          <a:bodyPr>
            <a:normAutofit fontScale="70000" lnSpcReduction="20000"/>
          </a:bodyPr>
          <a:lstStyle/>
          <a:p>
            <a:pPr lvl="0" algn="just"/>
            <a:r>
              <a:rPr lang="pt-BR" dirty="0"/>
              <a:t>Existem produtos que podem ser utilizados nas roupas como a </a:t>
            </a:r>
            <a:r>
              <a:rPr lang="pt-BR" dirty="0" err="1"/>
              <a:t>permetrina</a:t>
            </a:r>
            <a:r>
              <a:rPr lang="pt-BR" dirty="0"/>
              <a:t> 0,5% em spray (para ser aplicada APENAS nas roupas e telas de janelas e NÃO diretamente sobre a pele). </a:t>
            </a:r>
            <a:endParaRPr lang="pt-BR" dirty="0" smtClean="0"/>
          </a:p>
          <a:p>
            <a:pPr lvl="0" algn="just"/>
            <a:endParaRPr lang="pt-BR" sz="1400" dirty="0"/>
          </a:p>
          <a:p>
            <a:pPr lvl="0" algn="just"/>
            <a:r>
              <a:rPr lang="pt-BR" dirty="0"/>
              <a:t>Instalação de telas e mosquiteiros. Eles podem ser tratados com a </a:t>
            </a:r>
            <a:r>
              <a:rPr lang="pt-BR" dirty="0" err="1"/>
              <a:t>permetrina</a:t>
            </a:r>
            <a:r>
              <a:rPr lang="pt-BR" dirty="0"/>
              <a:t> em spray ou alguns já estão disponíveis com a substância com ação repelente</a:t>
            </a:r>
            <a:r>
              <a:rPr lang="pt-BR" dirty="0" smtClean="0"/>
              <a:t>.</a:t>
            </a:r>
          </a:p>
          <a:p>
            <a:pPr lvl="0" algn="just"/>
            <a:endParaRPr lang="pt-BR" sz="1400" dirty="0"/>
          </a:p>
          <a:p>
            <a:pPr lvl="0" algn="just"/>
            <a:r>
              <a:rPr lang="pt-BR" dirty="0"/>
              <a:t>A dedetização por </a:t>
            </a:r>
            <a:r>
              <a:rPr lang="pt-BR" dirty="0" smtClean="0"/>
              <a:t>empresa </a:t>
            </a:r>
            <a:r>
              <a:rPr lang="pt-BR" dirty="0"/>
              <a:t>especializada reduz a quantidade de mosquitos na casa, mas deve-se seguir todas as orientações de tempo de afastamento da casa e limpeza após a sua realização</a:t>
            </a:r>
            <a:r>
              <a:rPr lang="pt-BR" dirty="0" smtClean="0"/>
              <a:t>.</a:t>
            </a:r>
          </a:p>
          <a:p>
            <a:pPr lvl="0" algn="just"/>
            <a:endParaRPr lang="pt-BR" sz="1300" dirty="0"/>
          </a:p>
          <a:p>
            <a:pPr lvl="0" algn="just"/>
            <a:r>
              <a:rPr lang="pt-BR" dirty="0"/>
              <a:t> Os repelentes elétricos (com liberação de inseticidas) são úteis e diminuem a entrada dos mosquitos quando colocados próximos das janelas e portas. Deve-se tomar cuidado com os repelentes líquidos que podem ser retirados da tomada pela criança e acidentalmente ingeridos. </a:t>
            </a:r>
            <a:endParaRPr lang="pt-BR" dirty="0" smtClean="0"/>
          </a:p>
          <a:p>
            <a:pPr lvl="0" algn="just"/>
            <a:endParaRPr lang="pt-BR" sz="1300" dirty="0"/>
          </a:p>
          <a:p>
            <a:pPr lvl="0" algn="just"/>
            <a:r>
              <a:rPr lang="pt-BR" dirty="0"/>
              <a:t>Aparelhos ultrassônicos ou que emitem luzes não possuem eficácia comprovada</a:t>
            </a:r>
            <a:r>
              <a:rPr lang="pt-BR" dirty="0" smtClean="0"/>
              <a:t>.</a:t>
            </a:r>
          </a:p>
          <a:p>
            <a:pPr lvl="0" algn="just"/>
            <a:endParaRPr lang="pt-BR" dirty="0"/>
          </a:p>
          <a:p>
            <a:pPr lvl="0" algn="just"/>
            <a:r>
              <a:rPr lang="pt-BR" dirty="0"/>
              <a:t>Realizar a limpeza do terreno da casa e, se possível, de terrenos, praças ou casas próximas, além da retirada de lixo e entulhos que possam acumular água parada que servem como local de criação de novos mosquitos.</a:t>
            </a:r>
          </a:p>
          <a:p>
            <a:endParaRPr lang="pt-BR" dirty="0"/>
          </a:p>
        </p:txBody>
      </p:sp>
    </p:spTree>
    <p:extLst>
      <p:ext uri="{BB962C8B-B14F-4D97-AF65-F5344CB8AC3E}">
        <p14:creationId xmlns:p14="http://schemas.microsoft.com/office/powerpoint/2010/main" val="331389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1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1500"/>
                            </p:stCondLst>
                            <p:childTnLst>
                              <p:par>
                                <p:cTn id="10" presetID="2" presetClass="entr" presetSubtype="3" fill="hold"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3" dur="1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par>
                          <p:cTn id="14" fill="hold">
                            <p:stCondLst>
                              <p:cond delay="3000"/>
                            </p:stCondLst>
                            <p:childTnLst>
                              <p:par>
                                <p:cTn id="15" presetID="2" presetClass="entr" presetSubtype="3" fill="hold" nodeType="after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1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18" dur="1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par>
                          <p:cTn id="19" fill="hold">
                            <p:stCondLst>
                              <p:cond delay="4500"/>
                            </p:stCondLst>
                            <p:childTnLst>
                              <p:par>
                                <p:cTn id="20" presetID="2" presetClass="entr" presetSubtype="3" fill="hold" nodeType="after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 calcmode="lin" valueType="num">
                                      <p:cBhvr additive="base">
                                        <p:cTn id="22" dur="1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3" dur="1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par>
                          <p:cTn id="24" fill="hold">
                            <p:stCondLst>
                              <p:cond delay="6000"/>
                            </p:stCondLst>
                            <p:childTnLst>
                              <p:par>
                                <p:cTn id="25" presetID="2" presetClass="entr" presetSubtype="3" fill="hold" nodeType="after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1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28" dur="1500" fill="hold"/>
                                        <p:tgtEl>
                                          <p:spTgt spid="3">
                                            <p:txEl>
                                              <p:pRg st="8" end="8"/>
                                            </p:txEl>
                                          </p:spTgt>
                                        </p:tgtEl>
                                        <p:attrNameLst>
                                          <p:attrName>ppt_y</p:attrName>
                                        </p:attrNameLst>
                                      </p:cBhvr>
                                      <p:tavLst>
                                        <p:tav tm="0">
                                          <p:val>
                                            <p:strVal val="0-#ppt_h/2"/>
                                          </p:val>
                                        </p:tav>
                                        <p:tav tm="100000">
                                          <p:val>
                                            <p:strVal val="#ppt_y"/>
                                          </p:val>
                                        </p:tav>
                                      </p:tavLst>
                                    </p:anim>
                                  </p:childTnLst>
                                </p:cTn>
                              </p:par>
                            </p:childTnLst>
                          </p:cTn>
                        </p:par>
                        <p:par>
                          <p:cTn id="29" fill="hold">
                            <p:stCondLst>
                              <p:cond delay="7500"/>
                            </p:stCondLst>
                            <p:childTnLst>
                              <p:par>
                                <p:cTn id="30" presetID="2" presetClass="entr" presetSubtype="3" fill="hold" nodeType="after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 calcmode="lin" valueType="num">
                                      <p:cBhvr additive="base">
                                        <p:cTn id="32" dur="1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33" dur="1500" fill="hold"/>
                                        <p:tgtEl>
                                          <p:spTgt spid="3">
                                            <p:txEl>
                                              <p:pRg st="10" end="1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07504" y="116632"/>
            <a:ext cx="9036496" cy="6721655"/>
          </a:xfrm>
        </p:spPr>
        <p:txBody>
          <a:bodyPr>
            <a:normAutofit/>
          </a:bodyPr>
          <a:lstStyle/>
          <a:p>
            <a:pPr algn="just"/>
            <a:r>
              <a:rPr lang="pt-BR" b="1" dirty="0"/>
              <a:t>Qual o tratamento para a Dengue</a:t>
            </a:r>
            <a:r>
              <a:rPr lang="pt-BR" b="1" dirty="0" smtClean="0"/>
              <a:t>?</a:t>
            </a:r>
          </a:p>
          <a:p>
            <a:pPr algn="just"/>
            <a:endParaRPr lang="pt-BR" dirty="0"/>
          </a:p>
          <a:p>
            <a:pPr algn="just"/>
            <a:r>
              <a:rPr lang="pt-BR" dirty="0" smtClean="0"/>
              <a:t>Não </a:t>
            </a:r>
            <a:r>
              <a:rPr lang="pt-BR" dirty="0"/>
              <a:t>existe tratamento específico para dengue. O tratamento é feito para aliviar os sintomas Quando aparecer os sintomas, é importante procurar um serviço de saúde mais próximo, fazer repouso e ingerir bastante líquido. Importante não tomar medicamentos por conta própria.</a:t>
            </a:r>
          </a:p>
          <a:p>
            <a:endParaRPr lang="pt-BR" dirty="0">
              <a:solidFill>
                <a:srgbClr val="D60093"/>
              </a:solidFill>
            </a:endParaRPr>
          </a:p>
        </p:txBody>
      </p:sp>
    </p:spTree>
    <p:extLst>
      <p:ext uri="{BB962C8B-B14F-4D97-AF65-F5344CB8AC3E}">
        <p14:creationId xmlns:p14="http://schemas.microsoft.com/office/powerpoint/2010/main" val="405812507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16632"/>
            <a:ext cx="9144000" cy="6741368"/>
          </a:xfrm>
        </p:spPr>
        <p:txBody>
          <a:bodyPr>
            <a:normAutofit lnSpcReduction="10000"/>
          </a:bodyPr>
          <a:lstStyle/>
          <a:p>
            <a:pPr lvl="0" algn="just"/>
            <a:r>
              <a:rPr lang="pt-BR" dirty="0"/>
              <a:t>Uso de repelentes: os repelentes tópicos podem ser usados para passeios em locais com maior número de insetos como praias, fazendas e chácaras, não devendo ser utilizado durante o sono ou por períodos prolongados. Na tabela 1 (3), constam alguns dos repelentes existentes no Brasil e suas respectivas concentrações da substância ativa. Eles atuam formando uma camada de vapor com odor que afasta os insetos. Sua eficácia pode ser alterada pela concentração da substância ativa, por substâncias exaladas pela própria pele, fragrâncias florais, umidade, gênero (menor eficácia em mulheres), de modo que um repelente não protege de maneira igual a todas as pessoas.</a:t>
            </a:r>
          </a:p>
          <a:p>
            <a:endParaRPr lang="pt-BR" dirty="0"/>
          </a:p>
        </p:txBody>
      </p:sp>
    </p:spTree>
    <p:extLst>
      <p:ext uri="{BB962C8B-B14F-4D97-AF65-F5344CB8AC3E}">
        <p14:creationId xmlns:p14="http://schemas.microsoft.com/office/powerpoint/2010/main" val="3003502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88640"/>
            <a:ext cx="8964488" cy="6669360"/>
          </a:xfrm>
        </p:spPr>
        <p:txBody>
          <a:bodyPr>
            <a:normAutofit/>
          </a:bodyPr>
          <a:lstStyle/>
          <a:p>
            <a:pPr lvl="0"/>
            <a:r>
              <a:rPr lang="pt-BR" dirty="0"/>
              <a:t>Abaixo de 6 meses - não há estudos nessa faixa etária sobre segurança dos repelentes e extrapola-se o uso dos recomendados para bebês acima de 6 meses em caso de exposição inevitável e com orientação médica. </a:t>
            </a:r>
            <a:endParaRPr lang="pt-BR" dirty="0" smtClean="0"/>
          </a:p>
          <a:p>
            <a:pPr lvl="0"/>
            <a:endParaRPr lang="pt-BR" dirty="0"/>
          </a:p>
          <a:p>
            <a:pPr lvl="0"/>
            <a:r>
              <a:rPr lang="pt-BR" dirty="0"/>
              <a:t>Acima dos 6 meses - IR3535 - protege por cerca de 4 horas. É usado na Europa há vários anos e, em concentrações de 20% é eficaz, mas os estudos diferem quanto ao período de ação contra o Aedes aegypti que parece ser muito curto.</a:t>
            </a:r>
          </a:p>
          <a:p>
            <a:endParaRPr lang="pt-BR" dirty="0"/>
          </a:p>
        </p:txBody>
      </p:sp>
    </p:spTree>
    <p:extLst>
      <p:ext uri="{BB962C8B-B14F-4D97-AF65-F5344CB8AC3E}">
        <p14:creationId xmlns:p14="http://schemas.microsoft.com/office/powerpoint/2010/main" val="256508884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out)">
                                      <p:cBhvr>
                                        <p:cTn id="7" dur="2000"/>
                                        <p:tgtEl>
                                          <p:spTgt spid="3">
                                            <p:txEl>
                                              <p:pRg st="0" end="0"/>
                                            </p:txEl>
                                          </p:spTgt>
                                        </p:tgtEl>
                                      </p:cBhvr>
                                    </p:animEffect>
                                  </p:childTnLst>
                                </p:cTn>
                              </p:par>
                            </p:childTnLst>
                          </p:cTn>
                        </p:par>
                        <p:par>
                          <p:cTn id="8" fill="hold">
                            <p:stCondLst>
                              <p:cond delay="2000"/>
                            </p:stCondLst>
                            <p:childTnLst>
                              <p:par>
                                <p:cTn id="9" presetID="6" presetClass="entr" presetSubtype="32"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circle(out)">
                                      <p:cBhvr>
                                        <p:cTn id="11"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404664"/>
            <a:ext cx="9144000" cy="6453336"/>
          </a:xfrm>
        </p:spPr>
        <p:txBody>
          <a:bodyPr>
            <a:normAutofit fontScale="70000" lnSpcReduction="20000"/>
          </a:bodyPr>
          <a:lstStyle/>
          <a:p>
            <a:pPr lvl="0" algn="just"/>
            <a:r>
              <a:rPr lang="pt-BR" dirty="0"/>
              <a:t>Acima de 2 anos - os que contém DEET são os mais utilizados. Quanto maior a </a:t>
            </a:r>
            <a:r>
              <a:rPr lang="pt-BR" dirty="0" smtClean="0"/>
              <a:t>concentração </a:t>
            </a:r>
            <a:r>
              <a:rPr lang="pt-BR" dirty="0"/>
              <a:t>da substância, mais longa é a duração do seu efeito, com um platô entre 30 e 50%. Uma formulação com cerca de 5% de DEET confere proteção por aproximadamente 90 minutos, com 7% de DEET a proteção dura quase 2 horas e com 20% de DEET a proteção é de 5 horas. A concentração máxima para uso em crianças varia de país para país: nos EUA a Academia Americana de Pediatria recomenda concentrações de até 30% para crianças acima de 2 anos. A Sociedade Canadense de Pediatria preconiza repelentes com até 10% de DEET para crianças de 6 meses a 12 anos e autores franceses, concentrações de até 30% para crianças entre 30 meses e 12 anos. Há consenso quanto a se evitar a aplicação em crianças menores de 6 meses. A maioria dos repelentes disponíveis no Brasil possuem menos de 10% de DEET. A restrição da concentração de DEET a 15% ou menor baseada na toxicidade em animais pode resultar em doses insuficientes para a prevenção de doenças potencialmente graves (4) como a Dengue e a </a:t>
            </a:r>
            <a:r>
              <a:rPr lang="pt-BR" dirty="0" err="1"/>
              <a:t>Zika</a:t>
            </a:r>
            <a:r>
              <a:rPr lang="pt-BR" dirty="0"/>
              <a:t> a. Assim, o risco da toxicidade deve ser devidamente pesado em relação ao risco da doença. A associação de baixas concentrações de DEET com outros inseticidas está em estudo e parece ser promissora para evitar a resistência aos repelentes atualmente disponíveis. (5)</a:t>
            </a:r>
          </a:p>
          <a:p>
            <a:pPr algn="just"/>
            <a:endParaRPr lang="pt-BR" b="1" dirty="0">
              <a:solidFill>
                <a:srgbClr val="4D4D4D"/>
              </a:solidFill>
            </a:endParaRPr>
          </a:p>
        </p:txBody>
      </p:sp>
    </p:spTree>
    <p:extLst>
      <p:ext uri="{BB962C8B-B14F-4D97-AF65-F5344CB8AC3E}">
        <p14:creationId xmlns:p14="http://schemas.microsoft.com/office/powerpoint/2010/main" val="360358326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out)">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88640"/>
            <a:ext cx="9144000" cy="6669360"/>
          </a:xfrm>
        </p:spPr>
        <p:txBody>
          <a:bodyPr>
            <a:normAutofit fontScale="85000" lnSpcReduction="10000"/>
          </a:bodyPr>
          <a:lstStyle/>
          <a:p>
            <a:pPr lvl="0" algn="just"/>
            <a:r>
              <a:rPr lang="pt-BR" dirty="0" err="1"/>
              <a:t>Icaridina</a:t>
            </a:r>
            <a:r>
              <a:rPr lang="pt-BR" dirty="0"/>
              <a:t> - em concentrações de 10% confere proteção por 3 a 5 horas e a 20%, de 8 a 10 horas. Deriva da pimenta e permite aplicações mais espaçadas que o DEET, com eficácia comparável. Parece ser mais potente contra o Aedes Aegypti do que o DEET e o IR3535 e está liberado para uso acima de 2 anos.</a:t>
            </a:r>
          </a:p>
          <a:p>
            <a:pPr lvl="0" algn="just"/>
            <a:r>
              <a:rPr lang="pt-BR" dirty="0"/>
              <a:t>Óleos naturais: são os mais antigos repelentes conhecidos e parecem ter eficácia razoável. Porém, por serem altamente voláteis (evaporam rápido), protegem por pouco tempo. Um estudo mostrou que o óleo de soja a 2% conferiu proteção contra o Aedes por quase 1 hora e meia. O óleo de citronela por evaporar muito rápido, fornece proteção muito curta. Óleo de </a:t>
            </a:r>
            <a:r>
              <a:rPr lang="pt-BR" dirty="0" err="1"/>
              <a:t>andiroba</a:t>
            </a:r>
            <a:r>
              <a:rPr lang="pt-BR" dirty="0"/>
              <a:t> puro mostrou ser muito menos efetivo que o DEET. Óleo de capim - limão teve seu princípio  ativo isolado (PMD) e em concentração de 30% é comparável ao DEET a 20%, sendo o mais efetivo dos óleos naturais.</a:t>
            </a:r>
          </a:p>
          <a:p>
            <a:endParaRPr lang="pt-BR" dirty="0">
              <a:solidFill>
                <a:srgbClr val="4D4D4D"/>
              </a:solidFill>
            </a:endParaRPr>
          </a:p>
        </p:txBody>
      </p:sp>
    </p:spTree>
    <p:extLst>
      <p:ext uri="{BB962C8B-B14F-4D97-AF65-F5344CB8AC3E}">
        <p14:creationId xmlns:p14="http://schemas.microsoft.com/office/powerpoint/2010/main" val="267296740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out)">
                                      <p:cBhvr>
                                        <p:cTn id="7" dur="2000"/>
                                        <p:tgtEl>
                                          <p:spTgt spid="3">
                                            <p:txEl>
                                              <p:pRg st="0" end="0"/>
                                            </p:txEl>
                                          </p:spTgt>
                                        </p:tgtEl>
                                      </p:cBhvr>
                                    </p:animEffect>
                                  </p:childTnLst>
                                </p:cTn>
                              </p:par>
                            </p:childTnLst>
                          </p:cTn>
                        </p:par>
                        <p:par>
                          <p:cTn id="8" fill="hold">
                            <p:stCondLst>
                              <p:cond delay="2000"/>
                            </p:stCondLst>
                            <p:childTnLst>
                              <p:par>
                                <p:cTn id="9" presetID="6" presetClass="entr" presetSubtype="32"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out)">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836712"/>
            <a:ext cx="9144000" cy="6021288"/>
          </a:xfrm>
        </p:spPr>
        <p:txBody>
          <a:bodyPr>
            <a:normAutofit/>
          </a:bodyPr>
          <a:lstStyle/>
          <a:p>
            <a:pPr lvl="0"/>
            <a:r>
              <a:rPr lang="pt-BR" dirty="0"/>
              <a:t>Esses produtos podem causar reações alérgicas locais e sistêmicas e devem ser usados com cautela e, referencialmente, com a orientação do Pediatra</a:t>
            </a:r>
            <a:r>
              <a:rPr lang="pt-BR" dirty="0" smtClean="0"/>
              <a:t>.</a:t>
            </a:r>
          </a:p>
          <a:p>
            <a:pPr lvl="0"/>
            <a:endParaRPr lang="pt-BR" dirty="0"/>
          </a:p>
          <a:p>
            <a:pPr lvl="0"/>
            <a:r>
              <a:rPr lang="pt-BR" dirty="0"/>
              <a:t>Atenção ao utilizar pulseiras de citronela, pois além da baixa eficácia (6) já foram relatados casos de alergia no local do contato com a pele.</a:t>
            </a:r>
          </a:p>
          <a:p>
            <a:endParaRPr lang="pt-BR" dirty="0"/>
          </a:p>
        </p:txBody>
      </p:sp>
    </p:spTree>
    <p:extLst>
      <p:ext uri="{BB962C8B-B14F-4D97-AF65-F5344CB8AC3E}">
        <p14:creationId xmlns:p14="http://schemas.microsoft.com/office/powerpoint/2010/main" val="9631480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500"/>
                                        <p:tgtEl>
                                          <p:spTgt spid="3">
                                            <p:txEl>
                                              <p:pRg st="0" end="0"/>
                                            </p:txEl>
                                          </p:spTgt>
                                        </p:tgtEl>
                                      </p:cBhvr>
                                    </p:animEffect>
                                  </p:childTnLst>
                                </p:cTn>
                              </p:par>
                            </p:childTnLst>
                          </p:cTn>
                        </p:par>
                        <p:par>
                          <p:cTn id="8" fill="hold">
                            <p:stCondLst>
                              <p:cond delay="1500"/>
                            </p:stCondLst>
                            <p:childTnLst>
                              <p:par>
                                <p:cTn id="9" presetID="22" presetClass="entr" presetSubtype="8"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left)">
                                      <p:cBhvr>
                                        <p:cTn id="11"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16632"/>
            <a:ext cx="9144000" cy="6741368"/>
          </a:xfrm>
        </p:spPr>
        <p:txBody>
          <a:bodyPr>
            <a:normAutofit lnSpcReduction="10000"/>
          </a:bodyPr>
          <a:lstStyle/>
          <a:p>
            <a:pPr lvl="0" algn="just"/>
            <a:r>
              <a:rPr lang="pt-BR" dirty="0"/>
              <a:t>Orientação quanto à aplicação dos repelentes: </a:t>
            </a:r>
          </a:p>
          <a:p>
            <a:pPr algn="just"/>
            <a:r>
              <a:rPr lang="pt-BR" dirty="0"/>
              <a:t> </a:t>
            </a:r>
          </a:p>
          <a:p>
            <a:pPr lvl="0" algn="just"/>
            <a:r>
              <a:rPr lang="pt-BR" dirty="0"/>
              <a:t>NUNCA aplicar na mão da criança para que ela mesma espalhe no corpo. Elas podem esfregar os olhos ou mesmo colocar a mão na boca.</a:t>
            </a:r>
          </a:p>
          <a:p>
            <a:pPr lvl="0" algn="just"/>
            <a:r>
              <a:rPr lang="pt-BR" dirty="0"/>
              <a:t>Aplicar a quantidade e intervalo recomendados pelo fabricante, lembrando que a maioria dos repelentes atuam até 4cm do local da aplicação. </a:t>
            </a:r>
          </a:p>
          <a:p>
            <a:pPr lvl="0" algn="just"/>
            <a:r>
              <a:rPr lang="pt-BR" dirty="0"/>
              <a:t>NÃO aplicar próximo da boca, nariz, olhos ou sobre machucados na pele e seguir as orientações do fabricante guardando a bula ou embalagem para posterior consulta, em caso de ingestão ou efeitos adversos. </a:t>
            </a:r>
          </a:p>
        </p:txBody>
      </p:sp>
    </p:spTree>
    <p:extLst>
      <p:ext uri="{BB962C8B-B14F-4D97-AF65-F5344CB8AC3E}">
        <p14:creationId xmlns:p14="http://schemas.microsoft.com/office/powerpoint/2010/main" val="14140832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500"/>
                                        <p:tgtEl>
                                          <p:spTgt spid="3">
                                            <p:txEl>
                                              <p:pRg st="0" end="0"/>
                                            </p:txEl>
                                          </p:spTgt>
                                        </p:tgtEl>
                                      </p:cBhvr>
                                    </p:animEffect>
                                  </p:childTnLst>
                                </p:cTn>
                              </p:par>
                            </p:childTnLst>
                          </p:cTn>
                        </p:par>
                        <p:par>
                          <p:cTn id="8" fill="hold">
                            <p:stCondLst>
                              <p:cond delay="1500"/>
                            </p:stCondLst>
                            <p:childTnLst>
                              <p:par>
                                <p:cTn id="9" presetID="22" presetClass="entr" presetSubtype="8"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1500"/>
                                        <p:tgtEl>
                                          <p:spTgt spid="3">
                                            <p:txEl>
                                              <p:pRg st="1" end="1"/>
                                            </p:txEl>
                                          </p:spTgt>
                                        </p:tgtEl>
                                      </p:cBhvr>
                                    </p:animEffect>
                                  </p:childTnLst>
                                </p:cTn>
                              </p:par>
                            </p:childTnLst>
                          </p:cTn>
                        </p:par>
                        <p:par>
                          <p:cTn id="12" fill="hold">
                            <p:stCondLst>
                              <p:cond delay="3000"/>
                            </p:stCondLst>
                            <p:childTnLst>
                              <p:par>
                                <p:cTn id="13" presetID="22" presetClass="entr" presetSubtype="8"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1500"/>
                                        <p:tgtEl>
                                          <p:spTgt spid="3">
                                            <p:txEl>
                                              <p:pRg st="2" end="2"/>
                                            </p:txEl>
                                          </p:spTgt>
                                        </p:tgtEl>
                                      </p:cBhvr>
                                    </p:animEffect>
                                  </p:childTnLst>
                                </p:cTn>
                              </p:par>
                            </p:childTnLst>
                          </p:cTn>
                        </p:par>
                        <p:par>
                          <p:cTn id="16" fill="hold">
                            <p:stCondLst>
                              <p:cond delay="4500"/>
                            </p:stCondLst>
                            <p:childTnLst>
                              <p:par>
                                <p:cTn id="17" presetID="22" presetClass="entr" presetSubtype="8"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1500"/>
                                        <p:tgtEl>
                                          <p:spTgt spid="3">
                                            <p:txEl>
                                              <p:pRg st="3" end="3"/>
                                            </p:txEl>
                                          </p:spTgt>
                                        </p:tgtEl>
                                      </p:cBhvr>
                                    </p:animEffect>
                                  </p:childTnLst>
                                </p:cTn>
                              </p:par>
                            </p:childTnLst>
                          </p:cTn>
                        </p:par>
                        <p:par>
                          <p:cTn id="20" fill="hold">
                            <p:stCondLst>
                              <p:cond delay="6000"/>
                            </p:stCondLst>
                            <p:childTnLst>
                              <p:par>
                                <p:cTn id="21" presetID="22" presetClass="entr" presetSubtype="8"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1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88640"/>
            <a:ext cx="9144000" cy="6669360"/>
          </a:xfrm>
        </p:spPr>
        <p:txBody>
          <a:bodyPr>
            <a:normAutofit fontScale="85000" lnSpcReduction="20000"/>
          </a:bodyPr>
          <a:lstStyle/>
          <a:p>
            <a:pPr lvl="0" algn="just"/>
            <a:r>
              <a:rPr lang="pt-BR" dirty="0"/>
              <a:t>Assim que não for mais necessário o repelente deve ser retirado com um banho com água e sabonete.</a:t>
            </a:r>
          </a:p>
          <a:p>
            <a:pPr lvl="0" algn="just"/>
            <a:r>
              <a:rPr lang="pt-BR" dirty="0"/>
              <a:t>NÃO permitir que a criança durma com o repelente aplicado. Apesar de seguro se usado corretamente o repelente é uma substância química e pode causar reações alérgicas ou intoxicações na criança quando utilizado em excesso.</a:t>
            </a:r>
          </a:p>
          <a:p>
            <a:pPr lvl="0" algn="just"/>
            <a:r>
              <a:rPr lang="pt-BR" dirty="0"/>
              <a:t>Em locais muito quentes (temperaturas maiores que 30 graus) ou em crianças que suam muito, os fabricantes recomendam reaplicações mais frequentes.</a:t>
            </a:r>
          </a:p>
          <a:p>
            <a:pPr lvl="0" algn="just"/>
            <a:r>
              <a:rPr lang="pt-BR" dirty="0"/>
              <a:t>Repelentes com hidratantes ou protetores solares devem ser evitados, pois essas associações não são recomendadas em crianças. Os repelentes reagem com os protetores solares e acabam por reduzir o efeito do protetor quando aplicados juntos. Pode-se aplicar o protetor solar e após 20 a 40 minutos realizar a aplicação do repelente escolhido. </a:t>
            </a:r>
          </a:p>
          <a:p>
            <a:pPr lvl="0" algn="just"/>
            <a:r>
              <a:rPr lang="pt-BR" dirty="0"/>
              <a:t>A apresentação em loção cremosa é mais segura do que </a:t>
            </a:r>
            <a:r>
              <a:rPr lang="pt-BR" dirty="0" smtClean="0"/>
              <a:t>a </a:t>
            </a:r>
            <a:r>
              <a:rPr lang="pt-BR" dirty="0"/>
              <a:t>apresentação em spray e deve ser preferida nas crianças. </a:t>
            </a:r>
            <a:r>
              <a:rPr lang="pt-BR" dirty="0" smtClean="0"/>
              <a:t> </a:t>
            </a:r>
            <a:endParaRPr lang="pt-BR" dirty="0">
              <a:solidFill>
                <a:srgbClr val="EE1241"/>
              </a:solidFill>
            </a:endParaRPr>
          </a:p>
        </p:txBody>
      </p:sp>
    </p:spTree>
    <p:extLst>
      <p:ext uri="{BB962C8B-B14F-4D97-AF65-F5344CB8AC3E}">
        <p14:creationId xmlns:p14="http://schemas.microsoft.com/office/powerpoint/2010/main" val="24137907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8"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1000"/>
                                        <p:tgtEl>
                                          <p:spTgt spid="3">
                                            <p:txEl>
                                              <p:pRg st="1" end="1"/>
                                            </p:txEl>
                                          </p:spTgt>
                                        </p:tgtEl>
                                      </p:cBhvr>
                                    </p:animEffect>
                                  </p:childTnLst>
                                </p:cTn>
                              </p:par>
                            </p:childTnLst>
                          </p:cTn>
                        </p:par>
                        <p:par>
                          <p:cTn id="12" fill="hold">
                            <p:stCondLst>
                              <p:cond delay="2000"/>
                            </p:stCondLst>
                            <p:childTnLst>
                              <p:par>
                                <p:cTn id="13" presetID="22" presetClass="entr" presetSubtype="8"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1000"/>
                                        <p:tgtEl>
                                          <p:spTgt spid="3">
                                            <p:txEl>
                                              <p:pRg st="2" end="2"/>
                                            </p:txEl>
                                          </p:spTgt>
                                        </p:tgtEl>
                                      </p:cBhvr>
                                    </p:animEffect>
                                  </p:childTnLst>
                                </p:cTn>
                              </p:par>
                            </p:childTnLst>
                          </p:cTn>
                        </p:par>
                        <p:par>
                          <p:cTn id="16" fill="hold">
                            <p:stCondLst>
                              <p:cond delay="3000"/>
                            </p:stCondLst>
                            <p:childTnLst>
                              <p:par>
                                <p:cTn id="17" presetID="22" presetClass="entr" presetSubtype="8"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1000"/>
                                        <p:tgtEl>
                                          <p:spTgt spid="3">
                                            <p:txEl>
                                              <p:pRg st="3" end="3"/>
                                            </p:txEl>
                                          </p:spTgt>
                                        </p:tgtEl>
                                      </p:cBhvr>
                                    </p:animEffect>
                                  </p:childTnLst>
                                </p:cTn>
                              </p:par>
                            </p:childTnLst>
                          </p:cTn>
                        </p:par>
                        <p:par>
                          <p:cTn id="20" fill="hold">
                            <p:stCondLst>
                              <p:cond delay="4000"/>
                            </p:stCondLst>
                            <p:childTnLst>
                              <p:par>
                                <p:cTn id="21" presetID="22" presetClass="entr" presetSubtype="8"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88640"/>
            <a:ext cx="9144000" cy="6669360"/>
          </a:xfrm>
        </p:spPr>
        <p:txBody>
          <a:bodyPr>
            <a:normAutofit/>
          </a:bodyPr>
          <a:lstStyle/>
          <a:p>
            <a:r>
              <a:rPr lang="pt-BR" sz="2000" b="1" dirty="0"/>
              <a:t>Tabela 1-</a:t>
            </a:r>
          </a:p>
          <a:p>
            <a:r>
              <a:rPr lang="pt-BR" sz="2000" b="1" dirty="0"/>
              <a:t>Repelentes disponíveis comercialmente no Brasil, concentrações, apresentações e tempo de ação </a:t>
            </a:r>
            <a:r>
              <a:rPr lang="pt-BR" sz="2000" b="1" dirty="0" smtClean="0"/>
              <a:t>estimado</a:t>
            </a:r>
          </a:p>
          <a:p>
            <a:endParaRPr lang="pt-BR" b="1" dirty="0">
              <a:solidFill>
                <a:srgbClr val="33CCCC"/>
              </a:solidFill>
            </a:endParaRPr>
          </a:p>
        </p:txBody>
      </p:sp>
      <p:graphicFrame>
        <p:nvGraphicFramePr>
          <p:cNvPr id="6" name="Tabela 5"/>
          <p:cNvGraphicFramePr>
            <a:graphicFrameLocks noGrp="1"/>
          </p:cNvGraphicFramePr>
          <p:nvPr>
            <p:extLst>
              <p:ext uri="{D42A27DB-BD31-4B8C-83A1-F6EECF244321}">
                <p14:modId xmlns:p14="http://schemas.microsoft.com/office/powerpoint/2010/main" val="193100191"/>
              </p:ext>
            </p:extLst>
          </p:nvPr>
        </p:nvGraphicFramePr>
        <p:xfrm>
          <a:off x="395536" y="1741647"/>
          <a:ext cx="8424936" cy="4689158"/>
        </p:xfrm>
        <a:graphic>
          <a:graphicData uri="http://schemas.openxmlformats.org/drawingml/2006/table">
            <a:tbl>
              <a:tblPr firstRow="1" firstCol="1" bandRow="1">
                <a:tableStyleId>{5C22544A-7EE6-4342-B048-85BDC9FD1C3A}</a:tableStyleId>
              </a:tblPr>
              <a:tblGrid>
                <a:gridCol w="1389572"/>
                <a:gridCol w="1389572"/>
                <a:gridCol w="1235565"/>
                <a:gridCol w="1235565"/>
                <a:gridCol w="991950"/>
                <a:gridCol w="1091356"/>
                <a:gridCol w="1091356"/>
              </a:tblGrid>
              <a:tr h="833438">
                <a:tc>
                  <a:txBody>
                    <a:bodyPr/>
                    <a:lstStyle/>
                    <a:p>
                      <a:pPr>
                        <a:lnSpc>
                          <a:spcPct val="115000"/>
                        </a:lnSpc>
                        <a:spcAft>
                          <a:spcPts val="0"/>
                        </a:spcAft>
                      </a:pPr>
                      <a:r>
                        <a:rPr lang="pt-BR" sz="1000">
                          <a:effectLst/>
                        </a:rPr>
                        <a:t>Princípio </a:t>
                      </a:r>
                      <a:endParaRPr lang="pt-BR" sz="800">
                        <a:effectLst/>
                      </a:endParaRPr>
                    </a:p>
                    <a:p>
                      <a:pPr>
                        <a:lnSpc>
                          <a:spcPct val="115000"/>
                        </a:lnSpc>
                        <a:spcAft>
                          <a:spcPts val="0"/>
                        </a:spcAft>
                      </a:pPr>
                      <a:r>
                        <a:rPr lang="pt-BR" sz="1000">
                          <a:effectLst/>
                        </a:rPr>
                        <a:t>ativo</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Produto</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Fabricante</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Apresentação</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Concentração </a:t>
                      </a:r>
                      <a:endParaRPr lang="pt-BR" sz="800">
                        <a:effectLst/>
                      </a:endParaRPr>
                    </a:p>
                    <a:p>
                      <a:pPr>
                        <a:lnSpc>
                          <a:spcPct val="115000"/>
                        </a:lnSpc>
                        <a:spcAft>
                          <a:spcPts val="0"/>
                        </a:spcAft>
                      </a:pPr>
                      <a:r>
                        <a:rPr lang="pt-BR" sz="1000">
                          <a:effectLst/>
                        </a:rPr>
                        <a:t>(%)</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Idade </a:t>
                      </a:r>
                      <a:endParaRPr lang="pt-BR" sz="800">
                        <a:effectLst/>
                      </a:endParaRPr>
                    </a:p>
                    <a:p>
                      <a:pPr>
                        <a:lnSpc>
                          <a:spcPct val="115000"/>
                        </a:lnSpc>
                        <a:spcAft>
                          <a:spcPts val="0"/>
                        </a:spcAft>
                      </a:pPr>
                      <a:r>
                        <a:rPr lang="pt-BR" sz="1000">
                          <a:effectLst/>
                        </a:rPr>
                        <a:t>Permitida*</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Tempo </a:t>
                      </a:r>
                      <a:endParaRPr lang="pt-BR" sz="800">
                        <a:effectLst/>
                      </a:endParaRPr>
                    </a:p>
                    <a:p>
                      <a:pPr>
                        <a:lnSpc>
                          <a:spcPct val="115000"/>
                        </a:lnSpc>
                        <a:spcAft>
                          <a:spcPts val="0"/>
                        </a:spcAft>
                      </a:pPr>
                      <a:r>
                        <a:rPr lang="pt-BR" sz="1000">
                          <a:effectLst/>
                        </a:rPr>
                        <a:t>de ação </a:t>
                      </a:r>
                      <a:endParaRPr lang="pt-BR" sz="800">
                        <a:effectLst/>
                      </a:endParaRPr>
                    </a:p>
                    <a:p>
                      <a:pPr>
                        <a:lnSpc>
                          <a:spcPct val="115000"/>
                        </a:lnSpc>
                        <a:spcAft>
                          <a:spcPts val="0"/>
                        </a:spcAft>
                      </a:pPr>
                      <a:r>
                        <a:rPr lang="pt-BR" sz="1000">
                          <a:effectLst/>
                        </a:rPr>
                        <a:t>estimado *</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r>
              <a:tr h="500063">
                <a:tc rowSpan="7">
                  <a:txBody>
                    <a:bodyPr/>
                    <a:lstStyle/>
                    <a:p>
                      <a:pPr>
                        <a:lnSpc>
                          <a:spcPct val="115000"/>
                        </a:lnSpc>
                        <a:spcAft>
                          <a:spcPts val="0"/>
                        </a:spcAft>
                      </a:pPr>
                      <a:r>
                        <a:rPr lang="pt-BR" sz="1000">
                          <a:effectLst/>
                        </a:rPr>
                        <a:t>DEET</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Autan</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Johnson </a:t>
                      </a:r>
                      <a:endParaRPr lang="pt-BR" sz="800">
                        <a:effectLst/>
                      </a:endParaRPr>
                    </a:p>
                    <a:p>
                      <a:pPr>
                        <a:lnSpc>
                          <a:spcPct val="115000"/>
                        </a:lnSpc>
                        <a:spcAft>
                          <a:spcPts val="0"/>
                        </a:spcAft>
                      </a:pPr>
                      <a:r>
                        <a:rPr lang="pt-BR" sz="1000">
                          <a:effectLst/>
                        </a:rPr>
                        <a:t>Ceras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aerosol</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6 – 9</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&gt;2 anos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Até 2 </a:t>
                      </a:r>
                      <a:endParaRPr lang="pt-BR" sz="800">
                        <a:effectLst/>
                      </a:endParaRPr>
                    </a:p>
                    <a:p>
                      <a:pPr>
                        <a:lnSpc>
                          <a:spcPct val="115000"/>
                        </a:lnSpc>
                        <a:spcAft>
                          <a:spcPts val="0"/>
                        </a:spcAft>
                      </a:pPr>
                      <a:r>
                        <a:rPr lang="pt-BR" sz="1000">
                          <a:effectLst/>
                        </a:rPr>
                        <a:t>horas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r>
              <a:tr h="500063">
                <a:tc vMerge="1">
                  <a:txBody>
                    <a:bodyPr/>
                    <a:lstStyle/>
                    <a:p>
                      <a:endParaRPr lang="pt-BR"/>
                    </a:p>
                  </a:txBody>
                  <a:tcPr/>
                </a:tc>
                <a:tc>
                  <a:txBody>
                    <a:bodyPr/>
                    <a:lstStyle/>
                    <a:p>
                      <a:pPr>
                        <a:lnSpc>
                          <a:spcPct val="115000"/>
                        </a:lnSpc>
                        <a:spcAft>
                          <a:spcPts val="0"/>
                        </a:spcAft>
                      </a:pPr>
                      <a:r>
                        <a:rPr lang="pt-BR" sz="1000">
                          <a:effectLst/>
                        </a:rPr>
                        <a:t>OFF</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Johnson </a:t>
                      </a:r>
                      <a:endParaRPr lang="pt-BR" sz="800">
                        <a:effectLst/>
                      </a:endParaRPr>
                    </a:p>
                    <a:p>
                      <a:pPr>
                        <a:lnSpc>
                          <a:spcPct val="115000"/>
                        </a:lnSpc>
                        <a:spcAft>
                          <a:spcPts val="0"/>
                        </a:spcAft>
                      </a:pPr>
                      <a:r>
                        <a:rPr lang="pt-BR" sz="1000">
                          <a:effectLst/>
                        </a:rPr>
                        <a:t>Ceras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Loção e </a:t>
                      </a:r>
                      <a:endParaRPr lang="pt-BR" sz="800">
                        <a:effectLst/>
                      </a:endParaRPr>
                    </a:p>
                    <a:p>
                      <a:pPr>
                        <a:lnSpc>
                          <a:spcPct val="115000"/>
                        </a:lnSpc>
                        <a:spcAft>
                          <a:spcPts val="0"/>
                        </a:spcAft>
                      </a:pPr>
                      <a:r>
                        <a:rPr lang="pt-BR" sz="1000">
                          <a:effectLst/>
                        </a:rPr>
                        <a:t>spray</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6 – 9</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&gt;2 anos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Até 2 </a:t>
                      </a:r>
                      <a:endParaRPr lang="pt-BR" sz="800">
                        <a:effectLst/>
                      </a:endParaRPr>
                    </a:p>
                    <a:p>
                      <a:pPr>
                        <a:lnSpc>
                          <a:spcPct val="115000"/>
                        </a:lnSpc>
                        <a:spcAft>
                          <a:spcPts val="0"/>
                        </a:spcAft>
                      </a:pPr>
                      <a:r>
                        <a:rPr lang="pt-BR" sz="1000">
                          <a:effectLst/>
                        </a:rPr>
                        <a:t>horas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r>
              <a:tr h="500063">
                <a:tc vMerge="1">
                  <a:txBody>
                    <a:bodyPr/>
                    <a:lstStyle/>
                    <a:p>
                      <a:endParaRPr lang="pt-BR"/>
                    </a:p>
                  </a:txBody>
                  <a:tcPr/>
                </a:tc>
                <a:tc>
                  <a:txBody>
                    <a:bodyPr/>
                    <a:lstStyle/>
                    <a:p>
                      <a:pPr>
                        <a:lnSpc>
                          <a:spcPct val="115000"/>
                        </a:lnSpc>
                        <a:spcAft>
                          <a:spcPts val="0"/>
                        </a:spcAft>
                      </a:pPr>
                      <a:r>
                        <a:rPr lang="pt-BR" sz="1000">
                          <a:effectLst/>
                        </a:rPr>
                        <a:t>OFF Kids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Johnson </a:t>
                      </a:r>
                      <a:endParaRPr lang="pt-BR" sz="800">
                        <a:effectLst/>
                      </a:endParaRPr>
                    </a:p>
                    <a:p>
                      <a:pPr>
                        <a:lnSpc>
                          <a:spcPct val="115000"/>
                        </a:lnSpc>
                        <a:spcAft>
                          <a:spcPts val="0"/>
                        </a:spcAft>
                      </a:pPr>
                      <a:r>
                        <a:rPr lang="pt-BR" sz="1000">
                          <a:effectLst/>
                        </a:rPr>
                        <a:t>Ceras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Loção</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6 – 9</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&gt;2 anos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Até</a:t>
                      </a:r>
                      <a:endParaRPr lang="pt-BR" sz="800">
                        <a:effectLst/>
                      </a:endParaRPr>
                    </a:p>
                    <a:p>
                      <a:pPr>
                        <a:lnSpc>
                          <a:spcPct val="115000"/>
                        </a:lnSpc>
                        <a:spcAft>
                          <a:spcPts val="0"/>
                        </a:spcAft>
                      </a:pPr>
                      <a:r>
                        <a:rPr lang="pt-BR" sz="1000">
                          <a:effectLst/>
                        </a:rPr>
                        <a:t>2 horas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r>
              <a:tr h="500063">
                <a:tc vMerge="1">
                  <a:txBody>
                    <a:bodyPr/>
                    <a:lstStyle/>
                    <a:p>
                      <a:endParaRPr lang="pt-BR"/>
                    </a:p>
                  </a:txBody>
                  <a:tcPr/>
                </a:tc>
                <a:tc>
                  <a:txBody>
                    <a:bodyPr/>
                    <a:lstStyle/>
                    <a:p>
                      <a:pPr>
                        <a:lnSpc>
                          <a:spcPct val="115000"/>
                        </a:lnSpc>
                        <a:spcAft>
                          <a:spcPts val="0"/>
                        </a:spcAft>
                      </a:pPr>
                      <a:r>
                        <a:rPr lang="pt-BR" sz="1000">
                          <a:effectLst/>
                        </a:rPr>
                        <a:t>OFF</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Johnson </a:t>
                      </a:r>
                      <a:endParaRPr lang="pt-BR" sz="800">
                        <a:effectLst/>
                      </a:endParaRPr>
                    </a:p>
                    <a:p>
                      <a:pPr>
                        <a:lnSpc>
                          <a:spcPct val="115000"/>
                        </a:lnSpc>
                        <a:spcAft>
                          <a:spcPts val="0"/>
                        </a:spcAft>
                      </a:pPr>
                      <a:r>
                        <a:rPr lang="pt-BR" sz="1000">
                          <a:effectLst/>
                        </a:rPr>
                        <a:t>Ceras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aerosol</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14</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&gt;12 anos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Até 6 horas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r>
              <a:tr h="500063">
                <a:tc vMerge="1">
                  <a:txBody>
                    <a:bodyPr/>
                    <a:lstStyle/>
                    <a:p>
                      <a:endParaRPr lang="pt-BR"/>
                    </a:p>
                  </a:txBody>
                  <a:tcPr/>
                </a:tc>
                <a:tc>
                  <a:txBody>
                    <a:bodyPr/>
                    <a:lstStyle/>
                    <a:p>
                      <a:pPr>
                        <a:lnSpc>
                          <a:spcPct val="115000"/>
                        </a:lnSpc>
                        <a:spcAft>
                          <a:spcPts val="0"/>
                        </a:spcAft>
                      </a:pPr>
                      <a:r>
                        <a:rPr lang="pt-BR" sz="1000">
                          <a:effectLst/>
                        </a:rPr>
                        <a:t>Super </a:t>
                      </a:r>
                      <a:endParaRPr lang="pt-BR" sz="800">
                        <a:effectLst/>
                      </a:endParaRPr>
                    </a:p>
                    <a:p>
                      <a:pPr>
                        <a:lnSpc>
                          <a:spcPct val="115000"/>
                        </a:lnSpc>
                        <a:spcAft>
                          <a:spcPts val="0"/>
                        </a:spcAft>
                      </a:pPr>
                      <a:r>
                        <a:rPr lang="pt-BR" sz="1000">
                          <a:effectLst/>
                        </a:rPr>
                        <a:t>Repelex</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Reckitt </a:t>
                      </a:r>
                      <a:endParaRPr lang="pt-BR" sz="800">
                        <a:effectLst/>
                      </a:endParaRPr>
                    </a:p>
                    <a:p>
                      <a:pPr>
                        <a:lnSpc>
                          <a:spcPct val="115000"/>
                        </a:lnSpc>
                        <a:spcAft>
                          <a:spcPts val="0"/>
                        </a:spcAft>
                      </a:pPr>
                      <a:r>
                        <a:rPr lang="pt-BR" sz="1000">
                          <a:effectLst/>
                        </a:rPr>
                        <a:t>Benckiser</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spray, loção</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14,5</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&gt;12 anos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Até 6 </a:t>
                      </a:r>
                      <a:endParaRPr lang="pt-BR" sz="800">
                        <a:effectLst/>
                      </a:endParaRPr>
                    </a:p>
                    <a:p>
                      <a:pPr>
                        <a:lnSpc>
                          <a:spcPct val="115000"/>
                        </a:lnSpc>
                        <a:spcAft>
                          <a:spcPts val="0"/>
                        </a:spcAft>
                      </a:pPr>
                      <a:r>
                        <a:rPr lang="pt-BR" sz="1000">
                          <a:effectLst/>
                        </a:rPr>
                        <a:t>horas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r>
              <a:tr h="500063">
                <a:tc vMerge="1">
                  <a:txBody>
                    <a:bodyPr/>
                    <a:lstStyle/>
                    <a:p>
                      <a:endParaRPr lang="pt-BR"/>
                    </a:p>
                  </a:txBody>
                  <a:tcPr/>
                </a:tc>
                <a:tc>
                  <a:txBody>
                    <a:bodyPr/>
                    <a:lstStyle/>
                    <a:p>
                      <a:pPr>
                        <a:lnSpc>
                          <a:spcPct val="115000"/>
                        </a:lnSpc>
                        <a:spcAft>
                          <a:spcPts val="0"/>
                        </a:spcAft>
                      </a:pPr>
                      <a:r>
                        <a:rPr lang="pt-BR" sz="1000">
                          <a:effectLst/>
                        </a:rPr>
                        <a:t>Super </a:t>
                      </a:r>
                      <a:endParaRPr lang="pt-BR" sz="800">
                        <a:effectLst/>
                      </a:endParaRPr>
                    </a:p>
                    <a:p>
                      <a:pPr>
                        <a:lnSpc>
                          <a:spcPct val="115000"/>
                        </a:lnSpc>
                        <a:spcAft>
                          <a:spcPts val="0"/>
                        </a:spcAft>
                      </a:pPr>
                      <a:r>
                        <a:rPr lang="pt-BR" sz="1000">
                          <a:effectLst/>
                        </a:rPr>
                        <a:t>Repelex</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Reckitt </a:t>
                      </a:r>
                      <a:endParaRPr lang="pt-BR" sz="800">
                        <a:effectLst/>
                      </a:endParaRPr>
                    </a:p>
                    <a:p>
                      <a:pPr>
                        <a:lnSpc>
                          <a:spcPct val="115000"/>
                        </a:lnSpc>
                        <a:spcAft>
                          <a:spcPts val="0"/>
                        </a:spcAft>
                      </a:pPr>
                      <a:r>
                        <a:rPr lang="pt-BR" sz="1000">
                          <a:effectLst/>
                        </a:rPr>
                        <a:t>Benckiser</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aerosol</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11,05</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&gt;12 anos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Até 6 </a:t>
                      </a:r>
                      <a:endParaRPr lang="pt-BR" sz="800">
                        <a:effectLst/>
                      </a:endParaRPr>
                    </a:p>
                    <a:p>
                      <a:pPr>
                        <a:lnSpc>
                          <a:spcPct val="115000"/>
                        </a:lnSpc>
                        <a:spcAft>
                          <a:spcPts val="0"/>
                        </a:spcAft>
                      </a:pPr>
                      <a:r>
                        <a:rPr lang="pt-BR" sz="1000">
                          <a:effectLst/>
                        </a:rPr>
                        <a:t>horas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r>
              <a:tr h="666750">
                <a:tc vMerge="1">
                  <a:txBody>
                    <a:bodyPr/>
                    <a:lstStyle/>
                    <a:p>
                      <a:endParaRPr lang="pt-BR"/>
                    </a:p>
                  </a:txBody>
                  <a:tcPr/>
                </a:tc>
                <a:tc>
                  <a:txBody>
                    <a:bodyPr/>
                    <a:lstStyle/>
                    <a:p>
                      <a:pPr>
                        <a:lnSpc>
                          <a:spcPct val="115000"/>
                        </a:lnSpc>
                        <a:spcAft>
                          <a:spcPts val="0"/>
                        </a:spcAft>
                      </a:pPr>
                      <a:r>
                        <a:rPr lang="pt-BR" sz="1000">
                          <a:effectLst/>
                        </a:rPr>
                        <a:t>Super </a:t>
                      </a:r>
                      <a:endParaRPr lang="pt-BR" sz="800">
                        <a:effectLst/>
                      </a:endParaRPr>
                    </a:p>
                    <a:p>
                      <a:pPr>
                        <a:lnSpc>
                          <a:spcPct val="115000"/>
                        </a:lnSpc>
                        <a:spcAft>
                          <a:spcPts val="0"/>
                        </a:spcAft>
                      </a:pPr>
                      <a:r>
                        <a:rPr lang="pt-BR" sz="1000">
                          <a:effectLst/>
                        </a:rPr>
                        <a:t>Repelex </a:t>
                      </a:r>
                      <a:endParaRPr lang="pt-BR" sz="800">
                        <a:effectLst/>
                      </a:endParaRPr>
                    </a:p>
                    <a:p>
                      <a:pPr>
                        <a:lnSpc>
                          <a:spcPct val="115000"/>
                        </a:lnSpc>
                        <a:spcAft>
                          <a:spcPts val="0"/>
                        </a:spcAft>
                      </a:pPr>
                      <a:r>
                        <a:rPr lang="pt-BR" sz="1000">
                          <a:effectLst/>
                        </a:rPr>
                        <a:t>Kids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Reckitt </a:t>
                      </a:r>
                      <a:endParaRPr lang="pt-BR" sz="800">
                        <a:effectLst/>
                      </a:endParaRPr>
                    </a:p>
                    <a:p>
                      <a:pPr>
                        <a:lnSpc>
                          <a:spcPct val="115000"/>
                        </a:lnSpc>
                        <a:spcAft>
                          <a:spcPts val="0"/>
                        </a:spcAft>
                      </a:pPr>
                      <a:r>
                        <a:rPr lang="pt-BR" sz="1000">
                          <a:effectLst/>
                        </a:rPr>
                        <a:t>Benckiser</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gel</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7,34</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a:effectLst/>
                        </a:rPr>
                        <a:t>&gt;2 anos</a:t>
                      </a:r>
                      <a:endParaRPr lang="pt-BR" sz="800">
                        <a:effectLst/>
                      </a:endParaRPr>
                    </a:p>
                    <a:p>
                      <a:pPr>
                        <a:lnSpc>
                          <a:spcPct val="115000"/>
                        </a:lnSpc>
                        <a:spcAft>
                          <a:spcPts val="0"/>
                        </a:spcAft>
                      </a:pPr>
                      <a:r>
                        <a:rPr lang="pt-BR" sz="1000">
                          <a:effectLst/>
                        </a:rPr>
                        <a:t> </a:t>
                      </a:r>
                      <a:endParaRPr lang="pt-BR" sz="800">
                        <a:effectLst/>
                        <a:latin typeface="Calibri"/>
                        <a:ea typeface="Calibri"/>
                        <a:cs typeface="Times New Roman"/>
                      </a:endParaRPr>
                    </a:p>
                  </a:txBody>
                  <a:tcPr marL="52180" marR="52180" marT="0" marB="0"/>
                </a:tc>
                <a:tc>
                  <a:txBody>
                    <a:bodyPr/>
                    <a:lstStyle/>
                    <a:p>
                      <a:pPr>
                        <a:lnSpc>
                          <a:spcPct val="115000"/>
                        </a:lnSpc>
                        <a:spcAft>
                          <a:spcPts val="0"/>
                        </a:spcAft>
                      </a:pPr>
                      <a:r>
                        <a:rPr lang="pt-BR" sz="1000" dirty="0">
                          <a:effectLst/>
                        </a:rPr>
                        <a:t>Até 4 </a:t>
                      </a:r>
                      <a:endParaRPr lang="pt-BR" sz="800" dirty="0">
                        <a:effectLst/>
                      </a:endParaRPr>
                    </a:p>
                    <a:p>
                      <a:pPr>
                        <a:lnSpc>
                          <a:spcPct val="115000"/>
                        </a:lnSpc>
                        <a:spcAft>
                          <a:spcPts val="0"/>
                        </a:spcAft>
                      </a:pPr>
                      <a:r>
                        <a:rPr lang="pt-BR" sz="1000" dirty="0">
                          <a:effectLst/>
                        </a:rPr>
                        <a:t>horas</a:t>
                      </a:r>
                      <a:endParaRPr lang="pt-BR" sz="800" dirty="0">
                        <a:effectLst/>
                      </a:endParaRPr>
                    </a:p>
                    <a:p>
                      <a:pPr>
                        <a:lnSpc>
                          <a:spcPct val="115000"/>
                        </a:lnSpc>
                        <a:spcAft>
                          <a:spcPts val="0"/>
                        </a:spcAft>
                      </a:pPr>
                      <a:r>
                        <a:rPr lang="pt-BR" sz="1000" dirty="0">
                          <a:effectLst/>
                        </a:rPr>
                        <a:t> </a:t>
                      </a:r>
                      <a:endParaRPr lang="pt-BR" sz="800" dirty="0">
                        <a:effectLst/>
                        <a:latin typeface="Calibri"/>
                        <a:ea typeface="Calibri"/>
                        <a:cs typeface="Times New Roman"/>
                      </a:endParaRPr>
                    </a:p>
                  </a:txBody>
                  <a:tcPr marL="52180" marR="52180" marT="0" marB="0"/>
                </a:tc>
              </a:tr>
            </a:tbl>
          </a:graphicData>
        </a:graphic>
      </p:graphicFrame>
    </p:spTree>
    <p:extLst>
      <p:ext uri="{BB962C8B-B14F-4D97-AF65-F5344CB8AC3E}">
        <p14:creationId xmlns:p14="http://schemas.microsoft.com/office/powerpoint/2010/main" val="53582206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5805264"/>
            <a:ext cx="9144000" cy="1052736"/>
          </a:xfrm>
        </p:spPr>
        <p:txBody>
          <a:bodyPr>
            <a:noAutofit/>
          </a:bodyPr>
          <a:lstStyle/>
          <a:p>
            <a:r>
              <a:rPr lang="pt-BR" sz="1800" dirty="0"/>
              <a:t>*informações fornecidas pelo fabricante; **informação não fornecida pela empresa fabricante.</a:t>
            </a:r>
          </a:p>
          <a:p>
            <a:r>
              <a:rPr lang="pt-BR" sz="1800" dirty="0"/>
              <a:t>Fonte: Adaptado de </a:t>
            </a:r>
            <a:r>
              <a:rPr lang="pt-BR" sz="1800" dirty="0" err="1"/>
              <a:t>Stefani</a:t>
            </a:r>
            <a:r>
              <a:rPr lang="pt-BR" sz="1800" dirty="0"/>
              <a:t> et al. (2009)</a:t>
            </a:r>
          </a:p>
        </p:txBody>
      </p:sp>
      <p:graphicFrame>
        <p:nvGraphicFramePr>
          <p:cNvPr id="5" name="Tabela 4"/>
          <p:cNvGraphicFramePr>
            <a:graphicFrameLocks noGrp="1"/>
          </p:cNvGraphicFramePr>
          <p:nvPr>
            <p:extLst>
              <p:ext uri="{D42A27DB-BD31-4B8C-83A1-F6EECF244321}">
                <p14:modId xmlns:p14="http://schemas.microsoft.com/office/powerpoint/2010/main" val="3383393384"/>
              </p:ext>
            </p:extLst>
          </p:nvPr>
        </p:nvGraphicFramePr>
        <p:xfrm>
          <a:off x="251520" y="404664"/>
          <a:ext cx="8496943" cy="5313098"/>
        </p:xfrm>
        <a:graphic>
          <a:graphicData uri="http://schemas.openxmlformats.org/drawingml/2006/table">
            <a:tbl>
              <a:tblPr firstRow="1" firstCol="1" bandRow="1">
                <a:tableStyleId>{5C22544A-7EE6-4342-B048-85BDC9FD1C3A}</a:tableStyleId>
              </a:tblPr>
              <a:tblGrid>
                <a:gridCol w="1401449"/>
                <a:gridCol w="1401449"/>
                <a:gridCol w="1246124"/>
                <a:gridCol w="1246124"/>
                <a:gridCol w="1000429"/>
                <a:gridCol w="1100684"/>
                <a:gridCol w="1100684"/>
              </a:tblGrid>
              <a:tr h="994843">
                <a:tc rowSpan="3">
                  <a:txBody>
                    <a:bodyPr/>
                    <a:lstStyle/>
                    <a:p>
                      <a:pPr>
                        <a:lnSpc>
                          <a:spcPct val="115000"/>
                        </a:lnSpc>
                        <a:spcAft>
                          <a:spcPts val="0"/>
                        </a:spcAft>
                      </a:pPr>
                      <a:r>
                        <a:rPr lang="pt-BR" sz="1250" dirty="0" err="1">
                          <a:effectLst/>
                        </a:rPr>
                        <a:t>Icaridina</a:t>
                      </a:r>
                      <a:endParaRPr lang="pt-BR" sz="1100" dirty="0">
                        <a:effectLst/>
                      </a:endParaRPr>
                    </a:p>
                    <a:p>
                      <a:pPr>
                        <a:lnSpc>
                          <a:spcPct val="115000"/>
                        </a:lnSpc>
                        <a:spcAft>
                          <a:spcPts val="0"/>
                        </a:spcAft>
                      </a:pPr>
                      <a:r>
                        <a:rPr lang="pt-BR" sz="1250" dirty="0">
                          <a:effectLst/>
                        </a:rPr>
                        <a:t> </a:t>
                      </a:r>
                      <a:endParaRPr lang="pt-BR" sz="1100" dirty="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Exposis </a:t>
                      </a:r>
                      <a:endParaRPr lang="pt-BR" sz="1100">
                        <a:effectLst/>
                      </a:endParaRPr>
                    </a:p>
                    <a:p>
                      <a:pPr>
                        <a:lnSpc>
                          <a:spcPct val="115000"/>
                        </a:lnSpc>
                        <a:spcAft>
                          <a:spcPts val="0"/>
                        </a:spcAft>
                      </a:pPr>
                      <a:r>
                        <a:rPr lang="pt-BR" sz="1250">
                          <a:effectLst/>
                        </a:rPr>
                        <a:t>Adulto</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Osler</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Gel e spray</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50</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&gt;12 anos</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Até 5 </a:t>
                      </a:r>
                      <a:endParaRPr lang="pt-BR" sz="1100">
                        <a:effectLst/>
                      </a:endParaRPr>
                    </a:p>
                    <a:p>
                      <a:pPr>
                        <a:lnSpc>
                          <a:spcPct val="115000"/>
                        </a:lnSpc>
                        <a:spcAft>
                          <a:spcPts val="0"/>
                        </a:spcAft>
                      </a:pPr>
                      <a:r>
                        <a:rPr lang="pt-BR" sz="1250">
                          <a:effectLst/>
                        </a:rPr>
                        <a:t>horas</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r>
              <a:tr h="994843">
                <a:tc vMerge="1">
                  <a:txBody>
                    <a:bodyPr/>
                    <a:lstStyle/>
                    <a:p>
                      <a:endParaRPr lang="pt-BR"/>
                    </a:p>
                  </a:txBody>
                  <a:tcPr/>
                </a:tc>
                <a:tc>
                  <a:txBody>
                    <a:bodyPr/>
                    <a:lstStyle/>
                    <a:p>
                      <a:pPr>
                        <a:lnSpc>
                          <a:spcPct val="115000"/>
                        </a:lnSpc>
                        <a:spcAft>
                          <a:spcPts val="0"/>
                        </a:spcAft>
                      </a:pPr>
                      <a:r>
                        <a:rPr lang="pt-BR" sz="1250">
                          <a:effectLst/>
                        </a:rPr>
                        <a:t>Exposis </a:t>
                      </a:r>
                      <a:endParaRPr lang="pt-BR" sz="1100">
                        <a:effectLst/>
                      </a:endParaRPr>
                    </a:p>
                    <a:p>
                      <a:pPr>
                        <a:lnSpc>
                          <a:spcPct val="115000"/>
                        </a:lnSpc>
                        <a:spcAft>
                          <a:spcPts val="0"/>
                        </a:spcAft>
                      </a:pPr>
                      <a:r>
                        <a:rPr lang="pt-BR" sz="1250">
                          <a:effectLst/>
                        </a:rPr>
                        <a:t>Extreme</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Osler</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Spray</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25</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&gt;10 anos</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Até 10 </a:t>
                      </a:r>
                      <a:endParaRPr lang="pt-BR" sz="1100">
                        <a:effectLst/>
                      </a:endParaRPr>
                    </a:p>
                    <a:p>
                      <a:pPr>
                        <a:lnSpc>
                          <a:spcPct val="115000"/>
                        </a:lnSpc>
                        <a:spcAft>
                          <a:spcPts val="0"/>
                        </a:spcAft>
                      </a:pPr>
                      <a:r>
                        <a:rPr lang="pt-BR" sz="1250">
                          <a:effectLst/>
                        </a:rPr>
                        <a:t>horas</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r>
              <a:tr h="994843">
                <a:tc vMerge="1">
                  <a:txBody>
                    <a:bodyPr/>
                    <a:lstStyle/>
                    <a:p>
                      <a:endParaRPr lang="pt-BR"/>
                    </a:p>
                  </a:txBody>
                  <a:tcPr/>
                </a:tc>
                <a:tc>
                  <a:txBody>
                    <a:bodyPr/>
                    <a:lstStyle/>
                    <a:p>
                      <a:pPr>
                        <a:lnSpc>
                          <a:spcPct val="115000"/>
                        </a:lnSpc>
                        <a:spcAft>
                          <a:spcPts val="0"/>
                        </a:spcAft>
                      </a:pPr>
                      <a:r>
                        <a:rPr lang="pt-BR" sz="1250">
                          <a:effectLst/>
                        </a:rPr>
                        <a:t>Exposis </a:t>
                      </a:r>
                      <a:endParaRPr lang="pt-BR" sz="1100">
                        <a:effectLst/>
                      </a:endParaRPr>
                    </a:p>
                    <a:p>
                      <a:pPr>
                        <a:lnSpc>
                          <a:spcPct val="115000"/>
                        </a:lnSpc>
                        <a:spcAft>
                          <a:spcPts val="0"/>
                        </a:spcAft>
                      </a:pPr>
                      <a:r>
                        <a:rPr lang="pt-BR" sz="1250">
                          <a:effectLst/>
                        </a:rPr>
                        <a:t>infantil</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Osler</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Spray</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25</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&gt;2 anos</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Até 10 </a:t>
                      </a:r>
                      <a:endParaRPr lang="pt-BR" sz="1100">
                        <a:effectLst/>
                      </a:endParaRPr>
                    </a:p>
                    <a:p>
                      <a:pPr>
                        <a:lnSpc>
                          <a:spcPct val="115000"/>
                        </a:lnSpc>
                        <a:spcAft>
                          <a:spcPts val="0"/>
                        </a:spcAft>
                      </a:pPr>
                      <a:r>
                        <a:rPr lang="pt-BR" sz="1250">
                          <a:effectLst/>
                        </a:rPr>
                        <a:t>horas</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r>
              <a:tr h="1333726">
                <a:tc>
                  <a:txBody>
                    <a:bodyPr/>
                    <a:lstStyle/>
                    <a:p>
                      <a:pPr>
                        <a:lnSpc>
                          <a:spcPct val="115000"/>
                        </a:lnSpc>
                        <a:spcAft>
                          <a:spcPts val="0"/>
                        </a:spcAft>
                      </a:pPr>
                      <a:r>
                        <a:rPr lang="pt-BR" sz="1250">
                          <a:effectLst/>
                        </a:rPr>
                        <a:t>IR3535</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Loção </a:t>
                      </a:r>
                      <a:endParaRPr lang="pt-BR" sz="1100">
                        <a:effectLst/>
                      </a:endParaRPr>
                    </a:p>
                    <a:p>
                      <a:pPr>
                        <a:lnSpc>
                          <a:spcPct val="115000"/>
                        </a:lnSpc>
                        <a:spcAft>
                          <a:spcPts val="0"/>
                        </a:spcAft>
                      </a:pPr>
                      <a:r>
                        <a:rPr lang="pt-BR" sz="1250">
                          <a:effectLst/>
                        </a:rPr>
                        <a:t>antimosquito</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Johnson &amp; </a:t>
                      </a:r>
                      <a:endParaRPr lang="pt-BR" sz="1100">
                        <a:effectLst/>
                      </a:endParaRPr>
                    </a:p>
                    <a:p>
                      <a:pPr>
                        <a:lnSpc>
                          <a:spcPct val="115000"/>
                        </a:lnSpc>
                        <a:spcAft>
                          <a:spcPts val="0"/>
                        </a:spcAft>
                      </a:pPr>
                      <a:r>
                        <a:rPr lang="pt-BR" sz="1250">
                          <a:effectLst/>
                        </a:rPr>
                        <a:t>Johnson</a:t>
                      </a:r>
                      <a:endParaRPr lang="pt-BR" sz="1100">
                        <a:effectLst/>
                      </a:endParaRPr>
                    </a:p>
                    <a:p>
                      <a:pPr>
                        <a:lnSpc>
                          <a:spcPct val="115000"/>
                        </a:lnSpc>
                        <a:spcAft>
                          <a:spcPts val="0"/>
                        </a:spcAft>
                      </a:pPr>
                      <a:r>
                        <a:rPr lang="pt-BR" sz="1250">
                          <a:effectLst/>
                        </a:rPr>
                        <a:t> </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dirty="0">
                          <a:effectLst/>
                        </a:rPr>
                        <a:t>Loção</a:t>
                      </a:r>
                      <a:endParaRPr lang="pt-BR" sz="1100" dirty="0">
                        <a:effectLst/>
                      </a:endParaRPr>
                    </a:p>
                    <a:p>
                      <a:pPr>
                        <a:lnSpc>
                          <a:spcPct val="115000"/>
                        </a:lnSpc>
                        <a:spcAft>
                          <a:spcPts val="0"/>
                        </a:spcAft>
                      </a:pPr>
                      <a:r>
                        <a:rPr lang="pt-BR" sz="1250" dirty="0">
                          <a:effectLst/>
                        </a:rPr>
                        <a:t> </a:t>
                      </a:r>
                      <a:endParaRPr lang="pt-BR" sz="1100" dirty="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&gt; 6 meses</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Até 4 </a:t>
                      </a:r>
                      <a:endParaRPr lang="pt-BR" sz="1100">
                        <a:effectLst/>
                      </a:endParaRPr>
                    </a:p>
                    <a:p>
                      <a:pPr>
                        <a:lnSpc>
                          <a:spcPct val="115000"/>
                        </a:lnSpc>
                        <a:spcAft>
                          <a:spcPts val="0"/>
                        </a:spcAft>
                      </a:pPr>
                      <a:r>
                        <a:rPr lang="pt-BR" sz="1250">
                          <a:effectLst/>
                        </a:rPr>
                        <a:t>horas</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r>
              <a:tr h="994843">
                <a:tc>
                  <a:txBody>
                    <a:bodyPr/>
                    <a:lstStyle/>
                    <a:p>
                      <a:pPr>
                        <a:lnSpc>
                          <a:spcPct val="115000"/>
                        </a:lnSpc>
                        <a:spcAft>
                          <a:spcPts val="0"/>
                        </a:spcAft>
                      </a:pPr>
                      <a:r>
                        <a:rPr lang="pt-BR" sz="1250">
                          <a:effectLst/>
                        </a:rPr>
                        <a:t>Óleo de </a:t>
                      </a:r>
                      <a:endParaRPr lang="pt-BR" sz="1100">
                        <a:effectLst/>
                      </a:endParaRPr>
                    </a:p>
                    <a:p>
                      <a:pPr>
                        <a:lnSpc>
                          <a:spcPct val="115000"/>
                        </a:lnSpc>
                        <a:spcAft>
                          <a:spcPts val="0"/>
                        </a:spcAft>
                      </a:pPr>
                      <a:r>
                        <a:rPr lang="pt-BR" sz="1250">
                          <a:effectLst/>
                        </a:rPr>
                        <a:t>citronela</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Citromim</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Weleda</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Spray</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1,2</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a:effectLst/>
                        </a:rPr>
                        <a:t>&gt;2 anos</a:t>
                      </a:r>
                      <a:endParaRPr lang="pt-BR" sz="1100">
                        <a:effectLst/>
                      </a:endParaRPr>
                    </a:p>
                    <a:p>
                      <a:pPr>
                        <a:lnSpc>
                          <a:spcPct val="115000"/>
                        </a:lnSpc>
                        <a:spcAft>
                          <a:spcPts val="0"/>
                        </a:spcAft>
                      </a:pPr>
                      <a:r>
                        <a:rPr lang="pt-BR" sz="1250">
                          <a:effectLst/>
                        </a:rPr>
                        <a:t> </a:t>
                      </a:r>
                      <a:endParaRPr lang="pt-BR" sz="1100">
                        <a:effectLst/>
                        <a:latin typeface="Calibri"/>
                        <a:ea typeface="Calibri"/>
                        <a:cs typeface="Times New Roman"/>
                      </a:endParaRPr>
                    </a:p>
                  </a:txBody>
                  <a:tcPr marL="68580" marR="68580" marT="0" marB="0"/>
                </a:tc>
                <a:tc>
                  <a:txBody>
                    <a:bodyPr/>
                    <a:lstStyle/>
                    <a:p>
                      <a:pPr>
                        <a:lnSpc>
                          <a:spcPct val="115000"/>
                        </a:lnSpc>
                        <a:spcAft>
                          <a:spcPts val="0"/>
                        </a:spcAft>
                      </a:pPr>
                      <a:r>
                        <a:rPr lang="pt-BR" sz="1250" dirty="0">
                          <a:effectLst/>
                        </a:rPr>
                        <a:t>Até 2 </a:t>
                      </a:r>
                      <a:endParaRPr lang="pt-BR" sz="1100" dirty="0">
                        <a:effectLst/>
                      </a:endParaRPr>
                    </a:p>
                    <a:p>
                      <a:pPr>
                        <a:lnSpc>
                          <a:spcPct val="115000"/>
                        </a:lnSpc>
                        <a:spcAft>
                          <a:spcPts val="0"/>
                        </a:spcAft>
                      </a:pPr>
                      <a:r>
                        <a:rPr lang="pt-BR" sz="1250" dirty="0">
                          <a:effectLst/>
                        </a:rPr>
                        <a:t>horas</a:t>
                      </a:r>
                      <a:endParaRPr lang="pt-BR" sz="1100" dirty="0">
                        <a:effectLst/>
                      </a:endParaRPr>
                    </a:p>
                    <a:p>
                      <a:pPr>
                        <a:lnSpc>
                          <a:spcPct val="115000"/>
                        </a:lnSpc>
                        <a:spcAft>
                          <a:spcPts val="0"/>
                        </a:spcAft>
                      </a:pPr>
                      <a:r>
                        <a:rPr lang="pt-BR" sz="1250" dirty="0">
                          <a:effectLst/>
                        </a:rPr>
                        <a:t> </a:t>
                      </a:r>
                      <a:endParaRPr lang="pt-BR"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4047066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23528" y="0"/>
            <a:ext cx="8568952" cy="6669360"/>
          </a:xfrm>
        </p:spPr>
        <p:txBody>
          <a:bodyPr>
            <a:normAutofit fontScale="77500" lnSpcReduction="20000"/>
          </a:bodyPr>
          <a:lstStyle/>
          <a:p>
            <a:pPr algn="just"/>
            <a:r>
              <a:rPr lang="pt-BR" b="1" dirty="0"/>
              <a:t>Como prevenir?</a:t>
            </a:r>
            <a:endParaRPr lang="pt-BR" dirty="0"/>
          </a:p>
          <a:p>
            <a:pPr algn="just"/>
            <a:r>
              <a:rPr lang="pt-BR" dirty="0"/>
              <a:t>Ainda não existe vacina ou medicamentos contra dengue. Portanto, a única forma de prevenção é acabar com o mosquito, mantendo o domicílio sempre limpo, eliminando os possíveis criadouros. Roupas que minimizem a exposição da pele durante o dia, quando os mosquitos são mais ativos, proporcionam alguma proteção às picadas e podem ser adotadas principalmente durante surtos. Repelentes e inseticidas também podem ser usados, seguindo as instruções do rótulo. Mosquiteiros proporcionam boa proteção pra aqueles que dormem durante o dia (por exemplo: bebês, pessoas acamadas e trabalhadores noturnos</a:t>
            </a:r>
            <a:r>
              <a:rPr lang="pt-BR" dirty="0" smtClean="0"/>
              <a:t>).</a:t>
            </a:r>
          </a:p>
          <a:p>
            <a:pPr algn="just"/>
            <a:endParaRPr lang="pt-BR" dirty="0"/>
          </a:p>
          <a:p>
            <a:pPr algn="just"/>
            <a:r>
              <a:rPr lang="pt-BR" b="1" dirty="0"/>
              <a:t>Como denunciar os focos de mosquito?</a:t>
            </a:r>
            <a:endParaRPr lang="pt-BR" dirty="0"/>
          </a:p>
          <a:p>
            <a:pPr algn="just"/>
            <a:r>
              <a:rPr lang="pt-BR" dirty="0"/>
              <a:t>As ações de controle da dengue ocorrem, principalmente, na esfera municipal. Quando o foco do mosquito é detectado, e não pode ser eliminado pelos moradores de um determinado local, a Secretaria Municipal de Saúde deve ser acionada.</a:t>
            </a:r>
          </a:p>
          <a:p>
            <a:endParaRPr lang="pt-BR" dirty="0"/>
          </a:p>
        </p:txBody>
      </p:sp>
    </p:spTree>
    <p:extLst>
      <p:ext uri="{BB962C8B-B14F-4D97-AF65-F5344CB8AC3E}">
        <p14:creationId xmlns:p14="http://schemas.microsoft.com/office/powerpoint/2010/main" val="2210082749"/>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37"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out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37"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arn(outVertical)">
                                      <p:cBhvr>
                                        <p:cTn id="15" dur="500"/>
                                        <p:tgtEl>
                                          <p:spTgt spid="3">
                                            <p:txEl>
                                              <p:pRg st="3" end="3"/>
                                            </p:txEl>
                                          </p:spTgt>
                                        </p:tgtEl>
                                      </p:cBhvr>
                                    </p:animEffect>
                                  </p:childTnLst>
                                </p:cTn>
                              </p:par>
                            </p:childTnLst>
                          </p:cTn>
                        </p:par>
                        <p:par>
                          <p:cTn id="16" fill="hold">
                            <p:stCondLst>
                              <p:cond delay="1500"/>
                            </p:stCondLst>
                            <p:childTnLst>
                              <p:par>
                                <p:cTn id="17" presetID="16" presetClass="entr" presetSubtype="37"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outVertical)">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124744"/>
            <a:ext cx="9144000" cy="5733256"/>
          </a:xfrm>
        </p:spPr>
        <p:txBody>
          <a:bodyPr>
            <a:normAutofit fontScale="70000" lnSpcReduction="20000"/>
          </a:bodyPr>
          <a:lstStyle/>
          <a:p>
            <a:pPr algn="just"/>
            <a:r>
              <a:rPr lang="pt-BR" b="1" dirty="0"/>
              <a:t>O que é a </a:t>
            </a:r>
            <a:r>
              <a:rPr lang="pt-BR" b="1" dirty="0" err="1"/>
              <a:t>Chikungunya</a:t>
            </a:r>
            <a:r>
              <a:rPr lang="pt-BR" b="1" dirty="0"/>
              <a:t>?</a:t>
            </a:r>
          </a:p>
          <a:p>
            <a:pPr algn="just"/>
            <a:r>
              <a:rPr lang="pt-BR" dirty="0"/>
              <a:t>A Febre </a:t>
            </a:r>
            <a:r>
              <a:rPr lang="pt-BR" dirty="0" err="1"/>
              <a:t>Chikungunya</a:t>
            </a:r>
            <a:r>
              <a:rPr lang="pt-BR" dirty="0"/>
              <a:t> é uma doença transmitida pelos mosquitos </a:t>
            </a:r>
            <a:r>
              <a:rPr lang="pt-BR" i="1" dirty="0"/>
              <a:t>Aedes aegypti e Aedes </a:t>
            </a:r>
            <a:r>
              <a:rPr lang="pt-BR" i="1" dirty="0" err="1"/>
              <a:t>albopictus</a:t>
            </a:r>
            <a:r>
              <a:rPr lang="pt-BR" i="1" dirty="0"/>
              <a:t>. </a:t>
            </a:r>
            <a:r>
              <a:rPr lang="pt-BR" dirty="0"/>
              <a:t>No Brasil, a circulação do vírus foi identificada pela primeira vez em 2014. </a:t>
            </a:r>
            <a:r>
              <a:rPr lang="pt-BR" dirty="0" err="1"/>
              <a:t>Chikungunya</a:t>
            </a:r>
            <a:r>
              <a:rPr lang="pt-BR" dirty="0"/>
              <a:t> significa "aqueles que se dobram" em </a:t>
            </a:r>
            <a:r>
              <a:rPr lang="pt-BR" i="1" dirty="0" err="1"/>
              <a:t>swahili</a:t>
            </a:r>
            <a:r>
              <a:rPr lang="pt-BR" dirty="0"/>
              <a:t>, um dos idiomas da Tanzânia. Refere-se à aparência curvada dos pacientes que foram atendidos na primeira epidemia documentada, na Tanzânia, localizada no leste da África, entre 1952 e 1953. </a:t>
            </a:r>
            <a:endParaRPr lang="pt-BR" dirty="0" smtClean="0"/>
          </a:p>
          <a:p>
            <a:pPr algn="just"/>
            <a:endParaRPr lang="pt-BR" dirty="0"/>
          </a:p>
          <a:p>
            <a:pPr algn="just"/>
            <a:r>
              <a:rPr lang="pt-BR" b="1" dirty="0"/>
              <a:t>Quais são os sintomas?</a:t>
            </a:r>
          </a:p>
          <a:p>
            <a:pPr algn="just"/>
            <a:r>
              <a:rPr lang="pt-BR" dirty="0"/>
              <a:t>Os principais sintomas são febre alta de início rápido, dores intensas nas articulações dos pés e mãos, além de dedos, tornozelos e pulsos. Pode ocorrer ainda dor de cabeça, dores nos músculos e manchas vermelhas na pele. Não é possível ter </a:t>
            </a:r>
            <a:r>
              <a:rPr lang="pt-BR" dirty="0" err="1"/>
              <a:t>chikungunya</a:t>
            </a:r>
            <a:r>
              <a:rPr lang="pt-BR" dirty="0"/>
              <a:t> mais de uma vez. Depois de infectada, a pessoa fica imune pelo resto da vida. Os sintomas iniciam entre dois e doze dias após a picada do mosquito. O mosquito adquire o vírus CHIKV ao picar uma pessoa infectada, durante o período em que o vírus está presente no organismo infectado. Cerca de 30% dos casos não apresentam sintomas.</a:t>
            </a:r>
          </a:p>
        </p:txBody>
      </p:sp>
      <p:sp>
        <p:nvSpPr>
          <p:cNvPr id="4" name="Título 2"/>
          <p:cNvSpPr>
            <a:spLocks noGrp="1"/>
          </p:cNvSpPr>
          <p:nvPr>
            <p:ph type="title"/>
          </p:nvPr>
        </p:nvSpPr>
        <p:spPr>
          <a:xfrm>
            <a:off x="539552" y="188640"/>
            <a:ext cx="8229600" cy="792088"/>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2">
              <a:shade val="50000"/>
            </a:schemeClr>
          </a:lnRef>
          <a:fillRef idx="1">
            <a:schemeClr val="accent2"/>
          </a:fillRef>
          <a:effectRef idx="0">
            <a:schemeClr val="accent2"/>
          </a:effectRef>
          <a:fontRef idx="minor">
            <a:schemeClr val="lt1"/>
          </a:fontRef>
        </p:style>
        <p:txBody>
          <a:bodyPr>
            <a:normAutofit fontScale="90000"/>
            <a:scene3d>
              <a:camera prst="orthographicFront"/>
              <a:lightRig rig="soft" dir="t">
                <a:rot lat="0" lon="0" rev="10800000"/>
              </a:lightRig>
            </a:scene3d>
            <a:sp3d>
              <a:contourClr>
                <a:srgbClr val="DDDDDD"/>
              </a:contourClr>
            </a:sp3d>
          </a:bodyPr>
          <a:lstStyle/>
          <a:p>
            <a:r>
              <a:rPr lang="pt-BR" b="1" spc="150" dirty="0" smtClean="0">
                <a:ln w="11430"/>
                <a:solidFill>
                  <a:srgbClr val="F8F8F8"/>
                </a:solidFill>
                <a:effectLst>
                  <a:outerShdw blurRad="25400" algn="tl" rotWithShape="0">
                    <a:srgbClr val="000000">
                      <a:alpha val="43000"/>
                    </a:srgbClr>
                  </a:outerShdw>
                </a:effectLst>
              </a:rPr>
              <a:t/>
            </a:r>
            <a:br>
              <a:rPr lang="pt-BR" b="1" spc="150" dirty="0" smtClean="0">
                <a:ln w="11430"/>
                <a:solidFill>
                  <a:srgbClr val="F8F8F8"/>
                </a:solidFill>
                <a:effectLst>
                  <a:outerShdw blurRad="25400" algn="tl" rotWithShape="0">
                    <a:srgbClr val="000000">
                      <a:alpha val="43000"/>
                    </a:srgbClr>
                  </a:outerShdw>
                </a:effectLst>
              </a:rPr>
            </a:br>
            <a:r>
              <a:rPr lang="pt-BR" b="1" dirty="0">
                <a:effectLst/>
              </a:rPr>
              <a:t>CHIKUNGUNYA</a:t>
            </a:r>
            <a:br>
              <a:rPr lang="pt-BR" b="1" dirty="0">
                <a:effectLst/>
              </a:rPr>
            </a:br>
            <a:endParaRPr lang="pt-BR" b="1"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1262492372"/>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out)">
                                      <p:cBhvr>
                                        <p:cTn id="7" dur="2000"/>
                                        <p:tgtEl>
                                          <p:spTgt spid="4"/>
                                        </p:tgtEl>
                                      </p:cBhvr>
                                    </p:animEffect>
                                  </p:childTnLst>
                                </p:cTn>
                              </p:par>
                            </p:childTnLst>
                          </p:cTn>
                        </p:par>
                        <p:par>
                          <p:cTn id="8" fill="hold">
                            <p:stCondLst>
                              <p:cond delay="2000"/>
                            </p:stCondLst>
                            <p:childTnLst>
                              <p:par>
                                <p:cTn id="9" presetID="16" presetClass="entr" presetSubtype="37"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arn(outVertical)">
                                      <p:cBhvr>
                                        <p:cTn id="11" dur="500"/>
                                        <p:tgtEl>
                                          <p:spTgt spid="3">
                                            <p:txEl>
                                              <p:pRg st="0" end="0"/>
                                            </p:txEl>
                                          </p:spTgt>
                                        </p:tgtEl>
                                      </p:cBhvr>
                                    </p:animEffect>
                                  </p:childTnLst>
                                </p:cTn>
                              </p:par>
                            </p:childTnLst>
                          </p:cTn>
                        </p:par>
                        <p:par>
                          <p:cTn id="12" fill="hold">
                            <p:stCondLst>
                              <p:cond delay="2500"/>
                            </p:stCondLst>
                            <p:childTnLst>
                              <p:par>
                                <p:cTn id="13" presetID="16" presetClass="entr" presetSubtype="37"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outVertical)">
                                      <p:cBhvr>
                                        <p:cTn id="15" dur="500"/>
                                        <p:tgtEl>
                                          <p:spTgt spid="3">
                                            <p:txEl>
                                              <p:pRg st="1" end="1"/>
                                            </p:txEl>
                                          </p:spTgt>
                                        </p:tgtEl>
                                      </p:cBhvr>
                                    </p:animEffect>
                                  </p:childTnLst>
                                </p:cTn>
                              </p:par>
                            </p:childTnLst>
                          </p:cTn>
                        </p:par>
                        <p:par>
                          <p:cTn id="16" fill="hold">
                            <p:stCondLst>
                              <p:cond delay="3000"/>
                            </p:stCondLst>
                            <p:childTnLst>
                              <p:par>
                                <p:cTn id="17" presetID="16" presetClass="entr" presetSubtype="37"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outVertical)">
                                      <p:cBhvr>
                                        <p:cTn id="19" dur="500"/>
                                        <p:tgtEl>
                                          <p:spTgt spid="3">
                                            <p:txEl>
                                              <p:pRg st="3" end="3"/>
                                            </p:txEl>
                                          </p:spTgt>
                                        </p:tgtEl>
                                      </p:cBhvr>
                                    </p:animEffect>
                                  </p:childTnLst>
                                </p:cTn>
                              </p:par>
                            </p:childTnLst>
                          </p:cTn>
                        </p:par>
                        <p:par>
                          <p:cTn id="20" fill="hold">
                            <p:stCondLst>
                              <p:cond delay="3500"/>
                            </p:stCondLst>
                            <p:childTnLst>
                              <p:par>
                                <p:cTn id="21" presetID="16" presetClass="entr" presetSubtype="37"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outVertical)">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16632"/>
            <a:ext cx="9144000" cy="6741368"/>
          </a:xfrm>
        </p:spPr>
        <p:txBody>
          <a:bodyPr>
            <a:normAutofit fontScale="85000" lnSpcReduction="20000"/>
          </a:bodyPr>
          <a:lstStyle/>
          <a:p>
            <a:pPr algn="just"/>
            <a:r>
              <a:rPr lang="pt-BR" b="1" dirty="0"/>
              <a:t>Como é feito o tratamento?</a:t>
            </a:r>
          </a:p>
          <a:p>
            <a:pPr algn="just"/>
            <a:r>
              <a:rPr lang="pt-BR" dirty="0"/>
              <a:t> </a:t>
            </a:r>
          </a:p>
          <a:p>
            <a:pPr algn="just"/>
            <a:r>
              <a:rPr lang="pt-BR" dirty="0"/>
              <a:t>Não existe vacina ou tratamento específico para </a:t>
            </a:r>
            <a:r>
              <a:rPr lang="pt-BR" dirty="0" err="1"/>
              <a:t>Chikungunya</a:t>
            </a:r>
            <a:r>
              <a:rPr lang="pt-BR" dirty="0"/>
              <a:t>. Os sintomas são tratados com medicação para a febre (paracetamol) e as dores articulares (</a:t>
            </a:r>
            <a:r>
              <a:rPr lang="pt-BR" dirty="0" err="1"/>
              <a:t>antiinflamatórios</a:t>
            </a:r>
            <a:r>
              <a:rPr lang="pt-BR" dirty="0"/>
              <a:t>). Não é recomendado usar o ácido </a:t>
            </a:r>
            <a:r>
              <a:rPr lang="pt-BR" dirty="0" err="1"/>
              <a:t>acetil</a:t>
            </a:r>
            <a:r>
              <a:rPr lang="pt-BR" dirty="0"/>
              <a:t> salicílico (AAS) devido ao risco de hemorragia. Recomenda‐se repouso absoluto ao paciente, que deve beber líquidos em abundância</a:t>
            </a:r>
            <a:r>
              <a:rPr lang="pt-BR" dirty="0" smtClean="0"/>
              <a:t>.</a:t>
            </a:r>
          </a:p>
          <a:p>
            <a:pPr algn="just"/>
            <a:endParaRPr lang="pt-BR" dirty="0"/>
          </a:p>
          <a:p>
            <a:pPr algn="just"/>
            <a:r>
              <a:rPr lang="pt-BR" b="1" dirty="0"/>
              <a:t>Como prevenir?</a:t>
            </a:r>
          </a:p>
          <a:p>
            <a:pPr algn="just"/>
            <a:r>
              <a:rPr lang="pt-BR" dirty="0"/>
              <a:t>Assim como a dengue, é fundamental que as pessoas reforcem as medidas de eliminação dos criadouros de mosquitos nas suas casas e na vizinhança. Quando há notificação de caso suspeito, as Secretarias Municipais de Saúde devem adotar ações de eliminação de focos do mosquito nas áreas próximas à residência e ao local de atendimento dos pacientes.</a:t>
            </a:r>
          </a:p>
          <a:p>
            <a:endParaRPr lang="pt-BR" dirty="0"/>
          </a:p>
        </p:txBody>
      </p:sp>
    </p:spTree>
    <p:extLst>
      <p:ext uri="{BB962C8B-B14F-4D97-AF65-F5344CB8AC3E}">
        <p14:creationId xmlns:p14="http://schemas.microsoft.com/office/powerpoint/2010/main" val="3785054777"/>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37"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out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37"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outVertical)">
                                      <p:cBhvr>
                                        <p:cTn id="15" dur="500"/>
                                        <p:tgtEl>
                                          <p:spTgt spid="3">
                                            <p:txEl>
                                              <p:pRg st="2" end="2"/>
                                            </p:txEl>
                                          </p:spTgt>
                                        </p:tgtEl>
                                      </p:cBhvr>
                                    </p:animEffect>
                                  </p:childTnLst>
                                </p:cTn>
                              </p:par>
                            </p:childTnLst>
                          </p:cTn>
                        </p:par>
                        <p:par>
                          <p:cTn id="16" fill="hold">
                            <p:stCondLst>
                              <p:cond delay="1500"/>
                            </p:stCondLst>
                            <p:childTnLst>
                              <p:par>
                                <p:cTn id="17" presetID="16" presetClass="entr" presetSubtype="37"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outVertical)">
                                      <p:cBhvr>
                                        <p:cTn id="19" dur="500"/>
                                        <p:tgtEl>
                                          <p:spTgt spid="3">
                                            <p:txEl>
                                              <p:pRg st="4" end="4"/>
                                            </p:txEl>
                                          </p:spTgt>
                                        </p:tgtEl>
                                      </p:cBhvr>
                                    </p:animEffect>
                                  </p:childTnLst>
                                </p:cTn>
                              </p:par>
                            </p:childTnLst>
                          </p:cTn>
                        </p:par>
                        <p:par>
                          <p:cTn id="20" fill="hold">
                            <p:stCondLst>
                              <p:cond delay="2000"/>
                            </p:stCondLst>
                            <p:childTnLst>
                              <p:par>
                                <p:cTn id="21" presetID="16" presetClass="entr" presetSubtype="37" fill="hold"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arn(outVertical)">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412776"/>
            <a:ext cx="6012160" cy="5589240"/>
          </a:xfrm>
        </p:spPr>
        <p:txBody>
          <a:bodyPr>
            <a:normAutofit fontScale="92500" lnSpcReduction="10000"/>
          </a:bodyPr>
          <a:lstStyle/>
          <a:p>
            <a:pPr algn="just"/>
            <a:r>
              <a:rPr lang="pt-BR" b="1" dirty="0"/>
              <a:t>O que é o </a:t>
            </a:r>
            <a:r>
              <a:rPr lang="pt-BR" b="1" dirty="0" err="1"/>
              <a:t>Zika</a:t>
            </a:r>
            <a:r>
              <a:rPr lang="pt-BR" b="1" dirty="0"/>
              <a:t>?</a:t>
            </a:r>
          </a:p>
          <a:p>
            <a:pPr algn="just"/>
            <a:r>
              <a:rPr lang="pt-BR" dirty="0"/>
              <a:t>O </a:t>
            </a:r>
            <a:r>
              <a:rPr lang="pt-BR" dirty="0" err="1"/>
              <a:t>Zika</a:t>
            </a:r>
            <a:r>
              <a:rPr lang="pt-BR" dirty="0"/>
              <a:t> é um vírus transmitido pelo Aedes aegypti e identificado pela primeira vez no Brasil em abril de 2015. O vírus </a:t>
            </a:r>
            <a:r>
              <a:rPr lang="pt-BR" dirty="0" err="1"/>
              <a:t>Zika</a:t>
            </a:r>
            <a:r>
              <a:rPr lang="pt-BR" dirty="0"/>
              <a:t> recebeu a mesma denominação do local de origem de sua identificação em 1947, após detecção em macacos sentinelas para monitoramento da febre amarela, na floresta </a:t>
            </a:r>
            <a:r>
              <a:rPr lang="pt-BR" dirty="0" err="1"/>
              <a:t>Zika</a:t>
            </a:r>
            <a:r>
              <a:rPr lang="pt-BR" dirty="0"/>
              <a:t>, em Uganda</a:t>
            </a:r>
            <a:r>
              <a:rPr lang="pt-BR" dirty="0" smtClean="0"/>
              <a:t>.</a:t>
            </a:r>
          </a:p>
          <a:p>
            <a:pPr algn="just"/>
            <a:endParaRPr lang="pt-BR" dirty="0"/>
          </a:p>
          <a:p>
            <a:pPr algn="just"/>
            <a:endParaRPr lang="pt-BR" b="1" dirty="0">
              <a:solidFill>
                <a:srgbClr val="0033CC"/>
              </a:solidFill>
            </a:endParaRPr>
          </a:p>
        </p:txBody>
      </p:sp>
      <p:sp>
        <p:nvSpPr>
          <p:cNvPr id="6" name="Título 2"/>
          <p:cNvSpPr>
            <a:spLocks noGrp="1"/>
          </p:cNvSpPr>
          <p:nvPr>
            <p:ph type="title"/>
          </p:nvPr>
        </p:nvSpPr>
        <p:spPr>
          <a:xfrm>
            <a:off x="539552" y="188640"/>
            <a:ext cx="8229600" cy="792088"/>
          </a:xfrm>
          <a:ln/>
        </p:spPr>
        <p:style>
          <a:lnRef idx="1">
            <a:schemeClr val="accent4"/>
          </a:lnRef>
          <a:fillRef idx="2">
            <a:schemeClr val="accent4"/>
          </a:fillRef>
          <a:effectRef idx="1">
            <a:schemeClr val="accent4"/>
          </a:effectRef>
          <a:fontRef idx="minor">
            <a:schemeClr val="dk1"/>
          </a:fontRef>
        </p:style>
        <p:txBody>
          <a:bodyPr>
            <a:normAutofit fontScale="90000"/>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r>
              <a:rPr lang="pt-BR"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
            </a:r>
            <a:br>
              <a:rPr lang="pt-BR"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br>
            <a:r>
              <a:rPr lang="pt-BR"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
            </a:r>
            <a:br>
              <a:rPr lang="pt-BR"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br>
            <a:r>
              <a:rPr lang="pt-B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ZIKA</a:t>
            </a:r>
            <a:r>
              <a:rPr lang="pt-BR"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
            </a:r>
            <a:br>
              <a:rPr lang="pt-BR"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br>
            <a:r>
              <a:rPr lang="pt-BR"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
            </a:r>
            <a:br>
              <a:rPr lang="pt-BR"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br>
            <a:endParaRPr lang="pt-BR"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pic>
        <p:nvPicPr>
          <p:cNvPr id="7" name="Imagem 6" descr="relacao-zika-microcefalia"/>
          <p:cNvPicPr/>
          <p:nvPr/>
        </p:nvPicPr>
        <p:blipFill>
          <a:blip r:embed="rId2">
            <a:extLst>
              <a:ext uri="{28A0092B-C50C-407E-A947-70E740481C1C}">
                <a14:useLocalDpi xmlns:a14="http://schemas.microsoft.com/office/drawing/2010/main" val="0"/>
              </a:ext>
            </a:extLst>
          </a:blip>
          <a:srcRect/>
          <a:stretch>
            <a:fillRect/>
          </a:stretch>
        </p:blipFill>
        <p:spPr bwMode="auto">
          <a:xfrm rot="799917">
            <a:off x="6588224" y="2253941"/>
            <a:ext cx="2076450" cy="2352675"/>
          </a:xfrm>
          <a:prstGeom prst="rect">
            <a:avLst/>
          </a:prstGeom>
          <a:noFill/>
          <a:ln>
            <a:noFill/>
          </a:ln>
        </p:spPr>
      </p:pic>
    </p:spTree>
    <p:extLst>
      <p:ext uri="{BB962C8B-B14F-4D97-AF65-F5344CB8AC3E}">
        <p14:creationId xmlns:p14="http://schemas.microsoft.com/office/powerpoint/2010/main" val="250664008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1250"/>
                                        <p:tgtEl>
                                          <p:spTgt spid="3">
                                            <p:txEl>
                                              <p:pRg st="0" end="0"/>
                                            </p:txEl>
                                          </p:spTgt>
                                        </p:tgtEl>
                                      </p:cBhvr>
                                    </p:animEffect>
                                  </p:childTnLst>
                                </p:cTn>
                              </p:par>
                            </p:childTnLst>
                          </p:cTn>
                        </p:par>
                        <p:par>
                          <p:cTn id="8" fill="hold">
                            <p:stCondLst>
                              <p:cond delay="1250"/>
                            </p:stCondLst>
                            <p:childTnLst>
                              <p:par>
                                <p:cTn id="9" presetID="14" presetClass="entr" presetSubtype="1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1" dur="1250"/>
                                        <p:tgtEl>
                                          <p:spTgt spid="3">
                                            <p:txEl>
                                              <p:pRg st="1" end="1"/>
                                            </p:txEl>
                                          </p:spTgt>
                                        </p:tgtEl>
                                      </p:cBhvr>
                                    </p:animEffect>
                                  </p:childTnLst>
                                </p:cTn>
                              </p:par>
                              <p:par>
                                <p:cTn id="12" presetID="6" presetClass="entr" presetSubtype="32" fill="hold" grpId="0"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out)">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404664"/>
            <a:ext cx="8964488" cy="6169889"/>
          </a:xfrm>
        </p:spPr>
        <p:txBody>
          <a:bodyPr>
            <a:normAutofit fontScale="85000" lnSpcReduction="20000"/>
          </a:bodyPr>
          <a:lstStyle/>
          <a:p>
            <a:pPr algn="just"/>
            <a:r>
              <a:rPr lang="pt-BR" b="1" dirty="0"/>
              <a:t>Quais são os sintomas?</a:t>
            </a:r>
          </a:p>
          <a:p>
            <a:pPr algn="just"/>
            <a:r>
              <a:rPr lang="pt-BR" dirty="0"/>
              <a:t>Cerca de 80% das pessoas infectadas pelo vírus </a:t>
            </a:r>
            <a:r>
              <a:rPr lang="pt-BR" dirty="0" err="1"/>
              <a:t>Zika</a:t>
            </a:r>
            <a:r>
              <a:rPr lang="pt-BR" dirty="0"/>
              <a:t> não desenvolvem manifestações clínicas. Os principais sintomas são dor de cabeça, febre baixa, dores leves nas articulações, manchas vermelhas na pele, coceira e vermelhidão nos olhos. Outros sintomas menos frequentes são inchaço no corpo, dor de garganta, tosse e vômitos. No geral, a evolução da doença é benigna e os sintomas desaparecem espontaneamente após 3 a 7 dias. No entanto, a dor nas articulações pode persistir por aproximadamente um mês. Formas graves e atípicas são raras, mas quando ocorrem podem, excepcionalmente, evoluir para óbito, como identificado no mês de novembro de 2015, pela primeira vez na história.</a:t>
            </a:r>
          </a:p>
          <a:p>
            <a:pPr algn="just"/>
            <a:r>
              <a:rPr lang="pt-BR" dirty="0"/>
              <a:t>Observe o aparecimento de sinais e sintomas de infecção por vírus </a:t>
            </a:r>
            <a:r>
              <a:rPr lang="pt-BR" dirty="0" err="1"/>
              <a:t>Zika</a:t>
            </a:r>
            <a:r>
              <a:rPr lang="pt-BR" dirty="0"/>
              <a:t> e busque um serviço de saúde para atendimento, caso necessário.</a:t>
            </a:r>
          </a:p>
          <a:p>
            <a:endParaRPr lang="pt-BR" dirty="0"/>
          </a:p>
        </p:txBody>
      </p:sp>
    </p:spTree>
    <p:extLst>
      <p:ext uri="{BB962C8B-B14F-4D97-AF65-F5344CB8AC3E}">
        <p14:creationId xmlns:p14="http://schemas.microsoft.com/office/powerpoint/2010/main" val="25332074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206" y="116632"/>
            <a:ext cx="9144000" cy="6741368"/>
          </a:xfrm>
        </p:spPr>
        <p:txBody>
          <a:bodyPr>
            <a:normAutofit fontScale="70000" lnSpcReduction="20000"/>
          </a:bodyPr>
          <a:lstStyle/>
          <a:p>
            <a:pPr algn="just"/>
            <a:r>
              <a:rPr lang="pt-BR" b="1" dirty="0"/>
              <a:t>Como é transmitida?</a:t>
            </a:r>
          </a:p>
          <a:p>
            <a:pPr algn="just"/>
            <a:r>
              <a:rPr lang="pt-BR" dirty="0"/>
              <a:t>O principal modo de transmissão descrito do vírus é pela picada do </a:t>
            </a:r>
            <a:r>
              <a:rPr lang="pt-BR" i="1" dirty="0"/>
              <a:t>Aedes aegypti</a:t>
            </a:r>
            <a:r>
              <a:rPr lang="pt-BR" dirty="0"/>
              <a:t>. Outras possíveis formas de transmissão do vírus </a:t>
            </a:r>
            <a:r>
              <a:rPr lang="pt-BR" dirty="0" err="1"/>
              <a:t>Zika</a:t>
            </a:r>
            <a:r>
              <a:rPr lang="pt-BR" dirty="0"/>
              <a:t> precisam ser avaliadas com mais profundidade, com base em estudos científicos. Não há evidências de transmissão do vírus </a:t>
            </a:r>
            <a:r>
              <a:rPr lang="pt-BR" dirty="0" err="1"/>
              <a:t>Zika</a:t>
            </a:r>
            <a:r>
              <a:rPr lang="pt-BR" dirty="0"/>
              <a:t> por meio do leito materno, assim como por urina, saliva e sêmen. Conforme estudos aplicados na Polinésia Francesa, não foi identificada a replicação do vírus em amostras do leite, assim como a doença não pode ser classificada como sexualmente transmissível. Também não há descrição de transmissão por saliva</a:t>
            </a:r>
            <a:r>
              <a:rPr lang="pt-BR" dirty="0" smtClean="0"/>
              <a:t>.</a:t>
            </a:r>
          </a:p>
          <a:p>
            <a:pPr algn="just"/>
            <a:endParaRPr lang="pt-BR" dirty="0"/>
          </a:p>
          <a:p>
            <a:pPr algn="just"/>
            <a:r>
              <a:rPr lang="pt-BR" b="1" dirty="0"/>
              <a:t>Qual o tratamento?</a:t>
            </a:r>
          </a:p>
          <a:p>
            <a:pPr algn="just"/>
            <a:r>
              <a:rPr lang="pt-BR" dirty="0"/>
              <a:t>Não existe tratamento específico para a infecção pelo vírus </a:t>
            </a:r>
            <a:r>
              <a:rPr lang="pt-BR" dirty="0" err="1"/>
              <a:t>Zika</a:t>
            </a:r>
            <a:r>
              <a:rPr lang="pt-BR" dirty="0"/>
              <a:t>. Também não há vacina contra o vírus. O tratamento recomendado para os casos sintomáticos é baseado no uso de </a:t>
            </a:r>
            <a:r>
              <a:rPr lang="pt-BR" dirty="0" err="1"/>
              <a:t>acetaminofeno</a:t>
            </a:r>
            <a:r>
              <a:rPr lang="pt-BR" dirty="0"/>
              <a:t> (paracetamol) ou dipirona para o controle da febre e manejo da dor. No caso de erupções pruriginosas, os anti-histamínicos podem ser considerados.</a:t>
            </a:r>
          </a:p>
          <a:p>
            <a:pPr algn="just"/>
            <a:r>
              <a:rPr lang="pt-BR" dirty="0"/>
              <a:t>Não se recomenda o uso de ácido acetilsalicílico (AAS) e outros anti-inflamatórios, em função do risco aumentado de complicações hemorrágicas descritas nas infecções por outros </a:t>
            </a:r>
            <a:r>
              <a:rPr lang="pt-BR" dirty="0" err="1"/>
              <a:t>flavivírus</a:t>
            </a:r>
            <a:r>
              <a:rPr lang="pt-BR" dirty="0"/>
              <a:t>. Os casos suspeitos devem ser tratados como dengue, devido à sua maior frequência e gravidade conhecida.</a:t>
            </a:r>
          </a:p>
          <a:p>
            <a:endParaRPr lang="pt-BR" b="1" dirty="0">
              <a:solidFill>
                <a:srgbClr val="0033CC"/>
              </a:solidFill>
            </a:endParaRPr>
          </a:p>
        </p:txBody>
      </p:sp>
    </p:spTree>
    <p:extLst>
      <p:ext uri="{BB962C8B-B14F-4D97-AF65-F5344CB8AC3E}">
        <p14:creationId xmlns:p14="http://schemas.microsoft.com/office/powerpoint/2010/main" val="233532575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1250"/>
                                        <p:tgtEl>
                                          <p:spTgt spid="3">
                                            <p:txEl>
                                              <p:pRg st="0" end="0"/>
                                            </p:txEl>
                                          </p:spTgt>
                                        </p:tgtEl>
                                      </p:cBhvr>
                                    </p:animEffect>
                                  </p:childTnLst>
                                </p:cTn>
                              </p:par>
                            </p:childTnLst>
                          </p:cTn>
                        </p:par>
                        <p:par>
                          <p:cTn id="8" fill="hold">
                            <p:stCondLst>
                              <p:cond delay="1250"/>
                            </p:stCondLst>
                            <p:childTnLst>
                              <p:par>
                                <p:cTn id="9" presetID="14" presetClass="entr" presetSubtype="1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1" dur="1250"/>
                                        <p:tgtEl>
                                          <p:spTgt spid="3">
                                            <p:txEl>
                                              <p:pRg st="1" end="1"/>
                                            </p:txEl>
                                          </p:spTgt>
                                        </p:tgtEl>
                                      </p:cBhvr>
                                    </p:animEffect>
                                  </p:childTnLst>
                                </p:cTn>
                              </p:par>
                            </p:childTnLst>
                          </p:cTn>
                        </p:par>
                        <p:par>
                          <p:cTn id="12" fill="hold">
                            <p:stCondLst>
                              <p:cond delay="2500"/>
                            </p:stCondLst>
                            <p:childTnLst>
                              <p:par>
                                <p:cTn id="13" presetID="14" presetClass="entr" presetSubtype="10"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5" dur="1250"/>
                                        <p:tgtEl>
                                          <p:spTgt spid="3">
                                            <p:txEl>
                                              <p:pRg st="3" end="3"/>
                                            </p:txEl>
                                          </p:spTgt>
                                        </p:tgtEl>
                                      </p:cBhvr>
                                    </p:animEffect>
                                  </p:childTnLst>
                                </p:cTn>
                              </p:par>
                            </p:childTnLst>
                          </p:cTn>
                        </p:par>
                        <p:par>
                          <p:cTn id="16" fill="hold">
                            <p:stCondLst>
                              <p:cond delay="3750"/>
                            </p:stCondLst>
                            <p:childTnLst>
                              <p:par>
                                <p:cTn id="17" presetID="14" presetClass="entr" presetSubtype="10"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1250"/>
                                        <p:tgtEl>
                                          <p:spTgt spid="3">
                                            <p:txEl>
                                              <p:pRg st="4" end="4"/>
                                            </p:txEl>
                                          </p:spTgt>
                                        </p:tgtEl>
                                      </p:cBhvr>
                                    </p:animEffect>
                                  </p:childTnLst>
                                </p:cTn>
                              </p:par>
                            </p:childTnLst>
                          </p:cTn>
                        </p:par>
                        <p:par>
                          <p:cTn id="20" fill="hold">
                            <p:stCondLst>
                              <p:cond delay="5000"/>
                            </p:stCondLst>
                            <p:childTnLst>
                              <p:par>
                                <p:cTn id="21" presetID="14" presetClass="entr" presetSubtype="10" fill="hold"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3" dur="125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let">
  <a:themeElements>
    <a:clrScheme name="Brooklet">
      <a:dk1>
        <a:sysClr val="windowText" lastClr="000000"/>
      </a:dk1>
      <a:lt1>
        <a:sysClr val="window" lastClr="FFFFFF"/>
      </a:lt1>
      <a:dk2>
        <a:srgbClr val="4062E3"/>
      </a:dk2>
      <a:lt2>
        <a:srgbClr val="C7E4F8"/>
      </a:lt2>
      <a:accent1>
        <a:srgbClr val="79498D"/>
      </a:accent1>
      <a:accent2>
        <a:srgbClr val="AE236A"/>
      </a:accent2>
      <a:accent3>
        <a:srgbClr val="F88941"/>
      </a:accent3>
      <a:accent4>
        <a:srgbClr val="DEC441"/>
      </a:accent4>
      <a:accent5>
        <a:srgbClr val="9FA500"/>
      </a:accent5>
      <a:accent6>
        <a:srgbClr val="707070"/>
      </a:accent6>
      <a:hlink>
        <a:srgbClr val="0000E1"/>
      </a:hlink>
      <a:folHlink>
        <a:srgbClr val="800080"/>
      </a:folHlink>
    </a:clrScheme>
    <a:fontScheme name="Brooklet">
      <a:majorFont>
        <a:latin typeface="Constantia"/>
        <a:ea typeface=""/>
        <a:cs typeface=""/>
        <a:font script="Jpan" typeface="HG明朝E"/>
        <a:font script="Hang" typeface="궁서"/>
        <a:font script="Hans" typeface="华文中宋"/>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明朝"/>
        <a:font script="Hang" typeface="맑은 고딕"/>
        <a:font script="Hans" typeface="华文楷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rooklet">
      <a:fillStyleLst>
        <a:solidFill>
          <a:schemeClr val="phClr">
            <a:tint val="100000"/>
          </a:scheme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6175" cap="flat" cmpd="sng" algn="ctr">
          <a:solidFill>
            <a:schemeClr val="phClr">
              <a:alpha val="100000"/>
            </a:schemeClr>
          </a:solidFill>
          <a:prstDash val="solid"/>
        </a:ln>
        <a:ln w="16350" cap="flat" cmpd="sng" algn="ctr">
          <a:solidFill>
            <a:schemeClr val="phClr">
              <a:alpha val="100000"/>
            </a:schemeClr>
          </a:solidFill>
          <a:prstDash val="solid"/>
        </a:ln>
        <a:ln w="29525" cap="flat" cmpd="sng" algn="ctr">
          <a:solidFill>
            <a:schemeClr val="phClr">
              <a:alpha val="100000"/>
            </a:schemeClr>
          </a:solidFill>
          <a:prstDash val="solid"/>
        </a:ln>
      </a:lnStyleLst>
      <a:effectStyleLst>
        <a:effectStyle>
          <a:effectLst>
            <a:outerShdw blurRad="63000" dist="25400" dir="16000000" rotWithShape="0">
              <a:srgbClr val="000000">
                <a:alpha val="10000"/>
              </a:srgbClr>
            </a:outerShdw>
          </a:effectLst>
          <a:scene3d>
            <a:camera prst="orthographicFront"/>
            <a:lightRig rig="soft" dir="t">
              <a:rot lat="0" lon="0" rev="0"/>
            </a:lightRig>
          </a:scene3d>
        </a:effectStyle>
        <a:effectStyle>
          <a:effectLst>
            <a:outerShdw blurRad="63000" dist="25400" dir="16000000" rotWithShape="0">
              <a:srgbClr val="000000">
                <a:alpha val="10000"/>
              </a:srgbClr>
            </a:outerShdw>
          </a:effectLst>
          <a:scene3d>
            <a:camera prst="perspectiveFront" fov="7200000"/>
            <a:lightRig rig="glow" dir="t">
              <a:rot lat="0" lon="0" rev="21000000"/>
            </a:lightRig>
          </a:scene3d>
          <a:sp3d>
            <a:bevelT w="304800" h="44450"/>
            <a:bevelB w="304800" h="44450"/>
            <a:contourClr>
              <a:schemeClr val="phClr">
                <a:shade val="60000"/>
                <a:satMod val="110000"/>
              </a:schemeClr>
            </a:contourClr>
          </a:sp3d>
        </a:effectStyle>
        <a:effectStyle>
          <a:effectLst>
            <a:outerShdw blurRad="63000" dist="25400" dir="16000000" rotWithShape="0">
              <a:srgbClr val="000000">
                <a:alpha val="10000"/>
              </a:srgbClr>
            </a:outerShdw>
          </a:effectLst>
          <a:scene3d>
            <a:camera prst="perspectiveFront" fov="0"/>
            <a:lightRig rig="glow" dir="t">
              <a:rot lat="0" lon="0" rev="21000000"/>
            </a:lightRig>
          </a:scene3d>
          <a:sp3d>
            <a:bevelT w="342900" h="38100" prst="softRound"/>
            <a:bevelB w="342900" h="38100" prst="softRound"/>
            <a:contourClr>
              <a:schemeClr val="phClr">
                <a:shade val="60000"/>
                <a:satMod val="110000"/>
              </a:schemeClr>
            </a:contourClr>
          </a:sp3d>
        </a:effectStyle>
      </a:effectStyleLst>
      <a:bgFillStyleLst>
        <a:solidFill>
          <a:schemeClr val="phClr"/>
        </a:solidFill>
        <a:gradFill>
          <a:gsLst>
            <a:gs pos="0">
              <a:schemeClr val="phClr">
                <a:tint val="75000"/>
              </a:schemeClr>
            </a:gs>
            <a:gs pos="65000">
              <a:schemeClr val="phClr">
                <a:shade val="75000"/>
              </a:schemeClr>
            </a:gs>
            <a:gs pos="100000">
              <a:schemeClr val="phClr">
                <a:shade val="75000"/>
              </a:schemeClr>
            </a:gs>
          </a:gsLst>
          <a:lin ang="16200000" scaled="1"/>
        </a:gradFill>
        <a:blipFill rotWithShape="0">
          <a:blip xmlns:r="http://schemas.openxmlformats.org/officeDocument/2006/relationships" r:embed="rId1">
            <a:duotone>
              <a:schemeClr val="phClr">
                <a:shade val="50000"/>
              </a:schemeClr>
              <a:schemeClr val="phClr">
                <a:tint val="75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TC010219410[[fn=Tema Regato]]</Template>
  <TotalTime>677</TotalTime>
  <Words>3564</Words>
  <Application>Microsoft Office PowerPoint</Application>
  <PresentationFormat>Apresentação na tela (4:3)</PresentationFormat>
  <Paragraphs>358</Paragraphs>
  <Slides>38</Slides>
  <Notes>1</Notes>
  <HiddenSlides>0</HiddenSlides>
  <MMClips>0</MMClips>
  <ScaleCrop>false</ScaleCrop>
  <HeadingPairs>
    <vt:vector size="6" baseType="variant">
      <vt:variant>
        <vt:lpstr>Fontes usadas</vt:lpstr>
      </vt:variant>
      <vt:variant>
        <vt:i4>9</vt:i4>
      </vt:variant>
      <vt:variant>
        <vt:lpstr>Tema</vt:lpstr>
      </vt:variant>
      <vt:variant>
        <vt:i4>1</vt:i4>
      </vt:variant>
      <vt:variant>
        <vt:lpstr>Títulos de slides</vt:lpstr>
      </vt:variant>
      <vt:variant>
        <vt:i4>38</vt:i4>
      </vt:variant>
    </vt:vector>
  </HeadingPairs>
  <TitlesOfParts>
    <vt:vector size="48" baseType="lpstr">
      <vt:lpstr>ＭＳ 明朝</vt:lpstr>
      <vt:lpstr>ＭＳ Ｐゴシック</vt:lpstr>
      <vt:lpstr>Arial</vt:lpstr>
      <vt:lpstr>Calibri</vt:lpstr>
      <vt:lpstr>Cambria</vt:lpstr>
      <vt:lpstr>Constantia</vt:lpstr>
      <vt:lpstr>HG明朝E</vt:lpstr>
      <vt:lpstr>Times New Roman</vt:lpstr>
      <vt:lpstr>Wingdings</vt:lpstr>
      <vt:lpstr>Brooklet</vt:lpstr>
      <vt:lpstr> DENGUE </vt:lpstr>
      <vt:lpstr>Apresentação do PowerPoint</vt:lpstr>
      <vt:lpstr>Apresentação do PowerPoint</vt:lpstr>
      <vt:lpstr>Apresentação do PowerPoint</vt:lpstr>
      <vt:lpstr> CHIKUNGUNYA </vt:lpstr>
      <vt:lpstr>Apresentação do PowerPoint</vt:lpstr>
      <vt:lpstr>  ZIKA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  Uso do repelente de insetos em crianças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SONIA</dc:creator>
  <cp:lastModifiedBy>Maria Lilian de Oliveira</cp:lastModifiedBy>
  <cp:revision>70</cp:revision>
  <dcterms:created xsi:type="dcterms:W3CDTF">2012-02-21T16:29:41Z</dcterms:created>
  <dcterms:modified xsi:type="dcterms:W3CDTF">2016-02-11T17:15:03Z</dcterms:modified>
</cp:coreProperties>
</file>