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383" y="1662457"/>
            <a:ext cx="10217426" cy="2517913"/>
          </a:xfrm>
        </p:spPr>
        <p:txBody>
          <a:bodyPr>
            <a:normAutofit fontScale="90000"/>
          </a:bodyPr>
          <a:lstStyle/>
          <a:p>
            <a:r>
              <a:rPr lang="pt-BR" sz="5000" b="1" dirty="0">
                <a:solidFill>
                  <a:srgbClr val="0066FF"/>
                </a:solidFill>
                <a:latin typeface="+mn-lt"/>
              </a:rPr>
              <a:t>TED 680/2020</a:t>
            </a:r>
            <a:br>
              <a:rPr lang="pt-BR" sz="5000" b="1" dirty="0">
                <a:solidFill>
                  <a:srgbClr val="0066FF"/>
                </a:solidFill>
                <a:latin typeface="+mn-lt"/>
              </a:rPr>
            </a:br>
            <a:r>
              <a:rPr lang="pt-BR" sz="5000" b="1" dirty="0">
                <a:solidFill>
                  <a:srgbClr val="0066FF"/>
                </a:solidFill>
                <a:latin typeface="+mn-lt"/>
              </a:rPr>
              <a:t>Aprimoramento dos critérios para seleção de ligantes e misturas asfálticas em rodovias federais</a:t>
            </a:r>
            <a:endParaRPr lang="pt-BR" sz="5000" b="1" dirty="0"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21" y="4460050"/>
            <a:ext cx="8772939" cy="999847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Coordenador</a:t>
            </a:r>
          </a:p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Prof. Dr. Francisco Thiago Sacramento Aragão - COPPE/UFRJ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5382EC-471C-4F83-AF4A-2D50DCCAF13A}"/>
              </a:ext>
            </a:extLst>
          </p:cNvPr>
          <p:cNvSpPr txBox="1">
            <a:spLocks/>
          </p:cNvSpPr>
          <p:nvPr/>
        </p:nvSpPr>
        <p:spPr>
          <a:xfrm>
            <a:off x="132521" y="5685183"/>
            <a:ext cx="8772939" cy="999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Apresentador</a:t>
            </a:r>
          </a:p>
          <a:p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Prof. Dr. Adalberto Leandro Faxina - EESC/USP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4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3307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marL="457200" lvl="0" indent="-457200">
              <a:lnSpc>
                <a:spcPts val="4000"/>
              </a:lnSpc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Avaliação de métodos internacionais em vigor ou em desenvolvimento para definir, em conjunto com o DNIT, um mais adequado para o panorama nacional</a:t>
            </a:r>
          </a:p>
          <a:p>
            <a:pPr marL="457200" lvl="0" indent="-457200">
              <a:lnSpc>
                <a:spcPts val="4000"/>
              </a:lnSpc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Identificação de parâmetros que permitam a consideração ampla de materiais (asfaltos tradicionais, modificados, reciclados, etc.) no dimensionamento de pavimentos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Estabelecimento dos princípios de seleção de cimentos asfálticos em função do clima e do tráfego</a:t>
            </a:r>
          </a:p>
        </p:txBody>
      </p:sp>
    </p:spTree>
    <p:extLst>
      <p:ext uri="{BB962C8B-B14F-4D97-AF65-F5344CB8AC3E}">
        <p14:creationId xmlns:p14="http://schemas.microsoft.com/office/powerpoint/2010/main" val="376984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5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263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lvl="0" algn="ctr"/>
            <a:r>
              <a:rPr lang="pt-BR" sz="3000" dirty="0">
                <a:solidFill>
                  <a:srgbClr val="0066FF"/>
                </a:solidFill>
              </a:rPr>
              <a:t>Além das normas de MSCR (já oficializada recentemente) e LAS (desenvolvida, mas ainda não em consulta pública), outras precisarão ser desenvolvidas quando a nova classificação baseada em desempenho for concebida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Elaboração de novas normas de ensaios para ligantes asfálticos de acordo com uma nova classificação por desempenho a ser estabelecida</a:t>
            </a:r>
          </a:p>
        </p:txBody>
      </p:sp>
    </p:spTree>
    <p:extLst>
      <p:ext uri="{BB962C8B-B14F-4D97-AF65-F5344CB8AC3E}">
        <p14:creationId xmlns:p14="http://schemas.microsoft.com/office/powerpoint/2010/main" val="269650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6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348045"/>
            <a:ext cx="10969487" cy="3530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2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marL="263525" indent="-263525" algn="just">
              <a:lnSpc>
                <a:spcPts val="2700"/>
              </a:lnSpc>
              <a:buFont typeface="+mj-lt"/>
              <a:buAutoNum type="arabicPeriod"/>
            </a:pPr>
            <a:r>
              <a:rPr lang="pt-BR" dirty="0">
                <a:solidFill>
                  <a:srgbClr val="0066FF"/>
                </a:solidFill>
              </a:rPr>
              <a:t>Organização de banco de dados com informações de ligantes e de desempenho de misturas asfálticas</a:t>
            </a:r>
          </a:p>
          <a:p>
            <a:pPr marL="263525" indent="-263525" algn="just">
              <a:lnSpc>
                <a:spcPts val="2700"/>
              </a:lnSpc>
              <a:buFont typeface="+mj-lt"/>
              <a:buAutoNum type="arabicPeriod"/>
            </a:pPr>
            <a:r>
              <a:rPr lang="pt-BR" dirty="0">
                <a:solidFill>
                  <a:srgbClr val="0066FF"/>
                </a:solidFill>
              </a:rPr>
              <a:t>Avaliação do desempenho dos ligantes e das misturas e identificação de parâmetros de ligantes que mais afetam o comportamento das misturas e dos pavimentos asfálticos</a:t>
            </a:r>
          </a:p>
          <a:p>
            <a:pPr marL="263525" indent="-263525" algn="just">
              <a:lnSpc>
                <a:spcPts val="2700"/>
              </a:lnSpc>
              <a:buFont typeface="+mj-lt"/>
              <a:buAutoNum type="arabicPeriod"/>
            </a:pPr>
            <a:r>
              <a:rPr lang="pt-BR" sz="1800" dirty="0">
                <a:solidFill>
                  <a:srgbClr val="0066FF"/>
                </a:solidFill>
              </a:rPr>
              <a:t>Definição de critérios e limites de desempenho dos ligantes de acordo com o desempenho das misturas asfálticas</a:t>
            </a:r>
          </a:p>
          <a:p>
            <a:pPr marL="263525" indent="-263525" algn="just">
              <a:lnSpc>
                <a:spcPts val="2700"/>
              </a:lnSpc>
              <a:buFont typeface="+mj-lt"/>
              <a:buAutoNum type="arabicPeriod"/>
            </a:pPr>
            <a:r>
              <a:rPr lang="pt-BR" sz="1800" spc="-30" dirty="0">
                <a:solidFill>
                  <a:srgbClr val="0066FF"/>
                </a:solidFill>
              </a:rPr>
              <a:t>Validação dos critérios e discussão sobre a sua pertinência e aplicabilidade envolvendo os atores da cadeia produtiva</a:t>
            </a:r>
          </a:p>
          <a:p>
            <a:pPr marL="800100" lvl="1" indent="-342900" algn="just">
              <a:lnSpc>
                <a:spcPts val="2700"/>
              </a:lnSpc>
              <a:buAutoNum type="alphaLcPeriod"/>
            </a:pPr>
            <a:r>
              <a:rPr lang="pt-BR" sz="1700" dirty="0">
                <a:solidFill>
                  <a:srgbClr val="0066FF"/>
                </a:solidFill>
              </a:rPr>
              <a:t>realização de dois workshops</a:t>
            </a:r>
          </a:p>
          <a:p>
            <a:pPr marL="800100" lvl="1" indent="-342900" algn="just">
              <a:lnSpc>
                <a:spcPts val="2700"/>
              </a:lnSpc>
              <a:buAutoNum type="alphaLcPeriod"/>
            </a:pPr>
            <a:r>
              <a:rPr lang="pt-BR" sz="1700" dirty="0">
                <a:solidFill>
                  <a:srgbClr val="0066FF"/>
                </a:solidFill>
              </a:rPr>
              <a:t>consolidação e apresentação da proposta final, gerando subsídios para que o DNIT se posicione com bom embasamento teórico e prático nas discussões com a ANP e os demais agentes da cadeia produtiva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Apoio para o estabelecimento da nova especificação brasileira de ligantes asfálticos para pavimentação</a:t>
            </a:r>
          </a:p>
        </p:txBody>
      </p:sp>
    </p:spTree>
    <p:extLst>
      <p:ext uri="{BB962C8B-B14F-4D97-AF65-F5344CB8AC3E}">
        <p14:creationId xmlns:p14="http://schemas.microsoft.com/office/powerpoint/2010/main" val="2437341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7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3125709"/>
            <a:ext cx="10969487" cy="263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Passo a passo de dosagem de concreto asfáltico para atender aos requisitos das classes de misturas (1 a 4) estabelecidas no </a:t>
            </a:r>
            <a:r>
              <a:rPr lang="pt-BR" sz="2400" dirty="0" err="1">
                <a:solidFill>
                  <a:srgbClr val="0066FF"/>
                </a:solidFill>
              </a:rPr>
              <a:t>MeDiNa</a:t>
            </a:r>
            <a:endParaRPr lang="pt-BR" sz="2400" dirty="0">
              <a:solidFill>
                <a:srgbClr val="0066FF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Aumento do banco de dados com resultados de ensaios modernos (módulo dinâmico e fadiga por tração direta, por exemplo) para a promoção do futuro nível B do </a:t>
            </a:r>
            <a:r>
              <a:rPr lang="pt-BR" sz="2400" dirty="0" err="1">
                <a:solidFill>
                  <a:srgbClr val="0066FF"/>
                </a:solidFill>
              </a:rPr>
              <a:t>MeDiNa</a:t>
            </a:r>
            <a:r>
              <a:rPr lang="pt-BR" sz="2400" dirty="0">
                <a:solidFill>
                  <a:srgbClr val="0066FF"/>
                </a:solidFill>
              </a:rPr>
              <a:t> (nova versão, que incluirá outros ensaios/parâmetros)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12993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27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Elaboração de procedimentos de dosagem de concreto asfáltico associados aos novos critérios de seleção de ligantes asfálticos e de caracterização mecânica de misturas asfálticas, e elaboração de critérios de recebimento na obra</a:t>
            </a:r>
          </a:p>
        </p:txBody>
      </p:sp>
    </p:spTree>
    <p:extLst>
      <p:ext uri="{BB962C8B-B14F-4D97-AF65-F5344CB8AC3E}">
        <p14:creationId xmlns:p14="http://schemas.microsoft.com/office/powerpoint/2010/main" val="1723500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8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351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lvl="0" algn="ctr">
              <a:lnSpc>
                <a:spcPts val="2800"/>
              </a:lnSpc>
            </a:pPr>
            <a:r>
              <a:rPr lang="pt-BR" sz="2400" dirty="0">
                <a:solidFill>
                  <a:srgbClr val="0066FF"/>
                </a:solidFill>
              </a:rPr>
              <a:t>Auxiliar o corpo técnico do DNIT na revisão de ao menos oito normas</a:t>
            </a:r>
          </a:p>
          <a:p>
            <a:pPr algn="just"/>
            <a:endParaRPr lang="pt-BR" sz="1500" dirty="0">
              <a:solidFill>
                <a:srgbClr val="0066FF"/>
              </a:solidFill>
            </a:endParaRPr>
          </a:p>
          <a:p>
            <a:pPr algn="ctr">
              <a:lnSpc>
                <a:spcPts val="2800"/>
              </a:lnSpc>
            </a:pPr>
            <a:r>
              <a:rPr lang="pt-BR" sz="2200" b="1" dirty="0">
                <a:solidFill>
                  <a:srgbClr val="0066FF"/>
                </a:solidFill>
              </a:rPr>
              <a:t>Em andamento</a:t>
            </a:r>
          </a:p>
          <a:p>
            <a:pPr algn="ctr">
              <a:lnSpc>
                <a:spcPts val="2800"/>
              </a:lnSpc>
            </a:pPr>
            <a:r>
              <a:rPr lang="pt-BR" sz="2200" dirty="0">
                <a:solidFill>
                  <a:srgbClr val="0066FF"/>
                </a:solidFill>
              </a:rPr>
              <a:t>Deformação permanente de misturas (CENPES/COPPE/UFC/UFRGS)</a:t>
            </a:r>
          </a:p>
          <a:p>
            <a:pPr algn="ctr">
              <a:lnSpc>
                <a:spcPts val="2800"/>
              </a:lnSpc>
            </a:pPr>
            <a:r>
              <a:rPr lang="pt-BR" sz="2200" dirty="0">
                <a:solidFill>
                  <a:srgbClr val="0066FF"/>
                </a:solidFill>
              </a:rPr>
              <a:t>Fadiga por tração direta (CENPES/COPPE/UFC/UFSM)</a:t>
            </a:r>
          </a:p>
          <a:p>
            <a:pPr algn="ctr"/>
            <a:endParaRPr lang="pt-BR" sz="1500" dirty="0">
              <a:solidFill>
                <a:srgbClr val="0066FF"/>
              </a:solidFill>
            </a:endParaRPr>
          </a:p>
          <a:p>
            <a:pPr algn="ctr">
              <a:lnSpc>
                <a:spcPts val="2800"/>
              </a:lnSpc>
            </a:pPr>
            <a:r>
              <a:rPr lang="pt-BR" sz="2200" b="1" dirty="0">
                <a:solidFill>
                  <a:srgbClr val="0066FF"/>
                </a:solidFill>
              </a:rPr>
              <a:t>Entregues ao DNIT</a:t>
            </a:r>
          </a:p>
          <a:p>
            <a:pPr algn="ctr">
              <a:lnSpc>
                <a:spcPts val="2800"/>
              </a:lnSpc>
            </a:pPr>
            <a:r>
              <a:rPr lang="pt-BR" sz="2200" dirty="0">
                <a:solidFill>
                  <a:srgbClr val="0066FF"/>
                </a:solidFill>
              </a:rPr>
              <a:t>ES de pintura de ligação (COPPE)</a:t>
            </a:r>
          </a:p>
          <a:p>
            <a:pPr algn="ctr">
              <a:lnSpc>
                <a:spcPts val="2800"/>
              </a:lnSpc>
            </a:pPr>
            <a:r>
              <a:rPr lang="pt-BR" sz="2200" dirty="0">
                <a:solidFill>
                  <a:srgbClr val="0066FF"/>
                </a:solidFill>
              </a:rPr>
              <a:t>ES de concreto asfáltico convencional (COPPE)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Auxílio na criação ou revisão de normas e especificação de misturas asfálticas especiais: módulo elevado, SMA, mistura morna, CPA, mistura com RAP, </a:t>
            </a:r>
            <a:r>
              <a:rPr lang="pt-BR" sz="2800" b="1" dirty="0" err="1">
                <a:solidFill>
                  <a:schemeClr val="accent2">
                    <a:lumMod val="50000"/>
                  </a:schemeClr>
                </a:solidFill>
                <a:latin typeface="+mn-lt"/>
              </a:rPr>
              <a:t>etc</a:t>
            </a:r>
            <a:endParaRPr lang="pt-BR" sz="2800" b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4344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9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288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 (2022-2023)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marL="342900" lvl="0" indent="-342900">
              <a:lnSpc>
                <a:spcPts val="33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66FF"/>
                </a:solidFill>
              </a:rPr>
              <a:t>2 seminários de 5 dias (32 h) sobre os novos critérios de seleção e caracterização de ligantes e misturas asfálticas</a:t>
            </a:r>
          </a:p>
          <a:p>
            <a:pPr marL="342900" lvl="0" indent="-342900">
              <a:lnSpc>
                <a:spcPts val="33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66FF"/>
                </a:solidFill>
              </a:rPr>
              <a:t>2 treinamentos práticos de 5 dias (32 h) sobre ensaios de seleção e caracterização de ligantes e misturas asfálticas</a:t>
            </a:r>
          </a:p>
          <a:p>
            <a:pPr marL="342900" lvl="0" indent="-342900">
              <a:lnSpc>
                <a:spcPts val="33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66FF"/>
                </a:solidFill>
              </a:rPr>
              <a:t>elaboração de vídeos sobre ensaios de ligantes e misturas asfálticas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Realização de cursos de treinamento para difundir os novos critérios de seleção e caracterização de ligantes e misturas asfálticas</a:t>
            </a:r>
          </a:p>
        </p:txBody>
      </p:sp>
    </p:spTree>
    <p:extLst>
      <p:ext uri="{BB962C8B-B14F-4D97-AF65-F5344CB8AC3E}">
        <p14:creationId xmlns:p14="http://schemas.microsoft.com/office/powerpoint/2010/main" val="302206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MATERIAIS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1457742"/>
            <a:ext cx="10969487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ASFALTOS (puros e modificados)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31 asfaltos do banco de dados da COPPE/UFRJ</a:t>
            </a: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10 ligantes comerciais do banco de dados da EESC/USP</a:t>
            </a: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64 asfaltos do banco de dados da Petrobras</a:t>
            </a: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40 ligantes coletados entre os distribuidores de asfalto (inclui asfaltos russos)</a:t>
            </a:r>
          </a:p>
          <a:p>
            <a:pPr algn="ctr">
              <a:lnSpc>
                <a:spcPct val="100000"/>
              </a:lnSpc>
            </a:pPr>
            <a:endParaRPr lang="pt-BR" sz="2400" dirty="0">
              <a:solidFill>
                <a:srgbClr val="00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pt-BR" sz="2400" b="1" dirty="0">
                <a:solidFill>
                  <a:srgbClr val="0066FF"/>
                </a:solidFill>
              </a:rPr>
              <a:t>AGREGADOS MINERAIS</a:t>
            </a:r>
          </a:p>
          <a:p>
            <a:pPr algn="ctr">
              <a:lnSpc>
                <a:spcPct val="100000"/>
              </a:lnSpc>
            </a:pPr>
            <a:endParaRPr lang="pt-BR" sz="1200" dirty="0">
              <a:solidFill>
                <a:srgbClr val="00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3 tipos (basalto, granito e calcário)</a:t>
            </a:r>
          </a:p>
          <a:p>
            <a:pPr algn="ctr">
              <a:lnSpc>
                <a:spcPct val="100000"/>
              </a:lnSpc>
            </a:pPr>
            <a:endParaRPr lang="pt-BR" sz="2400" dirty="0">
              <a:solidFill>
                <a:srgbClr val="00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pt-BR" sz="2400" b="1" dirty="0">
                <a:solidFill>
                  <a:srgbClr val="0066FF"/>
                </a:solidFill>
              </a:rPr>
              <a:t>Misturas asfálticas dosadas e caracterizadas mecanicamente</a:t>
            </a:r>
          </a:p>
          <a:p>
            <a:pPr algn="ctr">
              <a:lnSpc>
                <a:spcPct val="100000"/>
              </a:lnSpc>
            </a:pPr>
            <a:endParaRPr lang="pt-BR" sz="1200" dirty="0">
              <a:solidFill>
                <a:srgbClr val="00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pt-BR" sz="2400" dirty="0">
                <a:solidFill>
                  <a:srgbClr val="0066FF"/>
                </a:solidFill>
              </a:rPr>
              <a:t>40 (previsão)</a:t>
            </a:r>
          </a:p>
          <a:p>
            <a:pPr algn="ctr">
              <a:lnSpc>
                <a:spcPct val="100000"/>
              </a:lnSpc>
            </a:pPr>
            <a:endParaRPr lang="pt-BR" sz="2400" dirty="0">
              <a:solidFill>
                <a:srgbClr val="0066FF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3455759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EQUIPE EXECUTORA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838200" y="1360824"/>
            <a:ext cx="10515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pt-BR" sz="2200" b="1" dirty="0">
                <a:solidFill>
                  <a:srgbClr val="0066FF"/>
                </a:solidFill>
              </a:rPr>
              <a:t>Prof. Thiago Aragão, Ph.D.</a:t>
            </a:r>
          </a:p>
          <a:p>
            <a:pPr lvl="0" algn="ctr"/>
            <a:r>
              <a:rPr lang="pt-BR" sz="2000" dirty="0">
                <a:solidFill>
                  <a:srgbClr val="0066FF"/>
                </a:solidFill>
              </a:rPr>
              <a:t>Coordenador</a:t>
            </a:r>
          </a:p>
          <a:p>
            <a:pPr lvl="0" algn="ctr"/>
            <a:endParaRPr lang="pt-BR" sz="2200" b="1" dirty="0">
              <a:solidFill>
                <a:srgbClr val="0066FF"/>
              </a:solidFill>
            </a:endParaRPr>
          </a:p>
          <a:p>
            <a:pPr lvl="0" algn="ctr"/>
            <a:r>
              <a:rPr lang="pt-BR" sz="2200" b="1" dirty="0">
                <a:solidFill>
                  <a:srgbClr val="0066FF"/>
                </a:solidFill>
              </a:rPr>
              <a:t>Profa. Laura Motta, </a:t>
            </a:r>
            <a:r>
              <a:rPr lang="pt-BR" sz="2200" b="1" dirty="0" err="1">
                <a:solidFill>
                  <a:srgbClr val="0066FF"/>
                </a:solidFill>
              </a:rPr>
              <a:t>D.Sc</a:t>
            </a:r>
            <a:r>
              <a:rPr lang="pt-BR" sz="2200" b="1" dirty="0">
                <a:solidFill>
                  <a:srgbClr val="0066FF"/>
                </a:solidFill>
              </a:rPr>
              <a:t>.</a:t>
            </a:r>
          </a:p>
          <a:p>
            <a:pPr algn="ctr"/>
            <a:r>
              <a:rPr lang="pt-BR" sz="2200" b="1" dirty="0">
                <a:solidFill>
                  <a:srgbClr val="0066FF"/>
                </a:solidFill>
              </a:rPr>
              <a:t>Leni Leite, </a:t>
            </a:r>
            <a:r>
              <a:rPr lang="pt-BR" sz="2200" b="1" dirty="0" err="1">
                <a:solidFill>
                  <a:srgbClr val="0066FF"/>
                </a:solidFill>
              </a:rPr>
              <a:t>D.Sc</a:t>
            </a:r>
            <a:r>
              <a:rPr lang="pt-BR" sz="2200" b="1" dirty="0">
                <a:solidFill>
                  <a:srgbClr val="0066FF"/>
                </a:solidFill>
              </a:rPr>
              <a:t>.</a:t>
            </a:r>
          </a:p>
          <a:p>
            <a:pPr algn="ctr"/>
            <a:r>
              <a:rPr lang="pt-BR" sz="2200" b="1" dirty="0">
                <a:solidFill>
                  <a:srgbClr val="0066FF"/>
                </a:solidFill>
              </a:rPr>
              <a:t>Prof. Adalberto Faxina, </a:t>
            </a:r>
            <a:r>
              <a:rPr lang="pt-BR" sz="2200" b="1" dirty="0" err="1">
                <a:solidFill>
                  <a:srgbClr val="0066FF"/>
                </a:solidFill>
              </a:rPr>
              <a:t>D.Sc</a:t>
            </a:r>
            <a:r>
              <a:rPr lang="pt-BR" sz="2200" b="1" dirty="0">
                <a:solidFill>
                  <a:srgbClr val="0066FF"/>
                </a:solidFill>
              </a:rPr>
              <a:t>.</a:t>
            </a:r>
          </a:p>
          <a:p>
            <a:pPr lvl="0" algn="ctr"/>
            <a:r>
              <a:rPr lang="pt-BR" sz="2200" b="1" dirty="0">
                <a:solidFill>
                  <a:srgbClr val="0066FF"/>
                </a:solidFill>
              </a:rPr>
              <a:t>Marcos </a:t>
            </a:r>
            <a:r>
              <a:rPr lang="pt-BR" sz="2200" b="1" dirty="0" err="1">
                <a:solidFill>
                  <a:srgbClr val="0066FF"/>
                </a:solidFill>
              </a:rPr>
              <a:t>Fritzen</a:t>
            </a:r>
            <a:r>
              <a:rPr lang="pt-BR" sz="2200" b="1" dirty="0">
                <a:solidFill>
                  <a:srgbClr val="0066FF"/>
                </a:solidFill>
              </a:rPr>
              <a:t>, </a:t>
            </a:r>
            <a:r>
              <a:rPr lang="pt-BR" sz="2200" b="1" dirty="0" err="1">
                <a:solidFill>
                  <a:srgbClr val="0066FF"/>
                </a:solidFill>
              </a:rPr>
              <a:t>D.Sc</a:t>
            </a:r>
            <a:r>
              <a:rPr lang="pt-BR" sz="2200" b="1" dirty="0">
                <a:solidFill>
                  <a:srgbClr val="0066FF"/>
                </a:solidFill>
              </a:rPr>
              <a:t>.</a:t>
            </a:r>
          </a:p>
          <a:p>
            <a:pPr lvl="0" algn="ctr"/>
            <a:r>
              <a:rPr lang="pt-BR" sz="2200" b="1" dirty="0" err="1">
                <a:solidFill>
                  <a:srgbClr val="0066FF"/>
                </a:solidFill>
              </a:rPr>
              <a:t>Mariluce</a:t>
            </a:r>
            <a:r>
              <a:rPr lang="pt-BR" sz="2200" b="1" dirty="0">
                <a:solidFill>
                  <a:srgbClr val="0066FF"/>
                </a:solidFill>
              </a:rPr>
              <a:t> Ubaldo, </a:t>
            </a:r>
            <a:r>
              <a:rPr lang="pt-BR" sz="2200" b="1" dirty="0" err="1">
                <a:solidFill>
                  <a:srgbClr val="0066FF"/>
                </a:solidFill>
              </a:rPr>
              <a:t>M.Sc</a:t>
            </a:r>
            <a:r>
              <a:rPr lang="pt-BR" sz="2200" b="1" dirty="0">
                <a:solidFill>
                  <a:srgbClr val="0066FF"/>
                </a:solidFill>
              </a:rPr>
              <a:t>.</a:t>
            </a:r>
          </a:p>
          <a:p>
            <a:pPr lvl="0" algn="ctr"/>
            <a:r>
              <a:rPr lang="pt-BR" sz="2200" b="1" dirty="0">
                <a:solidFill>
                  <a:srgbClr val="0066FF"/>
                </a:solidFill>
              </a:rPr>
              <a:t>Técnicos de laboratório (contratados)</a:t>
            </a:r>
          </a:p>
          <a:p>
            <a:pPr lvl="0" algn="ctr"/>
            <a:r>
              <a:rPr lang="pt-BR" sz="2200" b="1" dirty="0">
                <a:solidFill>
                  <a:srgbClr val="0066FF"/>
                </a:solidFill>
              </a:rPr>
              <a:t>Bolsistas de pós-graduação</a:t>
            </a:r>
          </a:p>
          <a:p>
            <a:pPr lvl="0" algn="ctr"/>
            <a:r>
              <a:rPr lang="pt-BR" sz="2000" dirty="0">
                <a:solidFill>
                  <a:srgbClr val="0066FF"/>
                </a:solidFill>
              </a:rPr>
              <a:t>Equipe</a:t>
            </a:r>
          </a:p>
          <a:p>
            <a:pPr lvl="0" algn="ctr"/>
            <a:endParaRPr lang="pt-BR" sz="2200" b="1" dirty="0">
              <a:solidFill>
                <a:srgbClr val="0066FF"/>
              </a:solidFill>
            </a:endParaRPr>
          </a:p>
          <a:p>
            <a:pPr algn="ctr"/>
            <a:r>
              <a:rPr lang="pt-BR" sz="2200" b="1" dirty="0" err="1">
                <a:solidFill>
                  <a:srgbClr val="0066FF"/>
                </a:solidFill>
              </a:rPr>
              <a:t>Luis</a:t>
            </a:r>
            <a:r>
              <a:rPr lang="pt-BR" sz="2200" b="1" dirty="0">
                <a:solidFill>
                  <a:srgbClr val="0066FF"/>
                </a:solidFill>
              </a:rPr>
              <a:t> Nascimento, Ph.D.</a:t>
            </a:r>
          </a:p>
          <a:p>
            <a:pPr algn="ctr"/>
            <a:r>
              <a:rPr lang="pt-BR" sz="2000" dirty="0">
                <a:solidFill>
                  <a:srgbClr val="0066FF"/>
                </a:solidFill>
              </a:rPr>
              <a:t>Colaborador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179541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JUSTICATIVA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2" y="1272213"/>
            <a:ext cx="11449879" cy="44208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b="1" dirty="0" err="1">
                <a:solidFill>
                  <a:srgbClr val="0066FF"/>
                </a:solidFill>
              </a:rPr>
              <a:t>MeDiNa</a:t>
            </a:r>
            <a:r>
              <a:rPr lang="pt-BR" sz="3000" b="1" dirty="0">
                <a:solidFill>
                  <a:srgbClr val="0066FF"/>
                </a:solidFill>
              </a:rPr>
              <a:t> – Método de Dimensionamento  Nacional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rgbClr val="0066FF"/>
                </a:solidFill>
              </a:rPr>
              <a:t>método </a:t>
            </a:r>
            <a:r>
              <a:rPr lang="pt-BR" sz="2400" dirty="0" err="1">
                <a:solidFill>
                  <a:srgbClr val="0066FF"/>
                </a:solidFill>
              </a:rPr>
              <a:t>mecanístico</a:t>
            </a:r>
            <a:r>
              <a:rPr lang="pt-BR" sz="2400" dirty="0">
                <a:solidFill>
                  <a:srgbClr val="0066FF"/>
                </a:solidFill>
              </a:rPr>
              <a:t>-empírico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rgbClr val="0066FF"/>
                </a:solidFill>
              </a:rPr>
              <a:t>mudança na forma de considerar as camadas asfálticas (4 classes de desempenho à fadiga)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rgbClr val="0066FF"/>
                </a:solidFill>
              </a:rPr>
              <a:t>método atribui maior valor ao ligante asfáltico</a:t>
            </a:r>
          </a:p>
          <a:p>
            <a:pPr algn="ctr"/>
            <a:endParaRPr lang="pt-BR" sz="1500" dirty="0">
              <a:solidFill>
                <a:srgbClr val="0066FF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3000" b="1" dirty="0">
                <a:solidFill>
                  <a:srgbClr val="0066FF"/>
                </a:solidFill>
              </a:rPr>
              <a:t>O que falta?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rgbClr val="0066FF"/>
                </a:solidFill>
              </a:rPr>
              <a:t>deixar para trás a seleção do asfalto usando critérios empíricos e migrar para uma especificação que selecione os asfaltos conforme seu desempenho mecânico em pista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77201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OBJETIVOS GERAIS - 1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2" y="1550505"/>
            <a:ext cx="10969487" cy="4175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dirty="0">
                <a:solidFill>
                  <a:srgbClr val="0066FF"/>
                </a:solidFill>
              </a:rPr>
              <a:t>Disponibilizar apoio técnico especializado para formular, junto com o Instituto de Pesquisas Rodoviárias e a Diretoria de Planejamento e Pesquisa do DNIT, pesquisas e desenvolvimento de procedimentos para </a:t>
            </a:r>
            <a:r>
              <a:rPr lang="pt-BR" sz="3000" dirty="0">
                <a:solidFill>
                  <a:schemeClr val="accent2">
                    <a:lumMod val="75000"/>
                  </a:schemeClr>
                </a:solidFill>
              </a:rPr>
              <a:t>caracterizar adequadamente os cimentos asfálticos</a:t>
            </a:r>
            <a:r>
              <a:rPr lang="pt-BR" sz="3000" dirty="0">
                <a:solidFill>
                  <a:srgbClr val="0066FF"/>
                </a:solidFill>
              </a:rPr>
              <a:t>, convencionais ou modificados, nacionais ou importados, que estejam disponíveis para as obras de pavimentação nas rodovias federais</a:t>
            </a:r>
            <a:endParaRPr lang="pt-BR" sz="30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77536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OBJETIVOS GERAIS - 2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2" y="1550505"/>
            <a:ext cx="10969487" cy="3483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dirty="0">
                <a:solidFill>
                  <a:srgbClr val="0066FF"/>
                </a:solidFill>
              </a:rPr>
              <a:t>Avaliar as características dos ligantes asfálticos em algumas misturas asfálticas regionais sob o ponto de vista das classes definidas no método </a:t>
            </a:r>
            <a:r>
              <a:rPr lang="pt-BR" sz="3000" dirty="0" err="1">
                <a:solidFill>
                  <a:srgbClr val="0066FF"/>
                </a:solidFill>
              </a:rPr>
              <a:t>MeDiNa</a:t>
            </a:r>
            <a:r>
              <a:rPr lang="pt-BR" sz="3000" dirty="0">
                <a:solidFill>
                  <a:srgbClr val="0066FF"/>
                </a:solidFill>
              </a:rPr>
              <a:t>, </a:t>
            </a:r>
            <a:r>
              <a:rPr lang="pt-BR" sz="3000" dirty="0">
                <a:solidFill>
                  <a:schemeClr val="accent2">
                    <a:lumMod val="75000"/>
                  </a:schemeClr>
                </a:solidFill>
              </a:rPr>
              <a:t>com elaboração de proposição de especificações, normas e manuais</a:t>
            </a:r>
            <a:r>
              <a:rPr lang="pt-BR" sz="30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pt-BR" sz="3000" dirty="0">
                <a:solidFill>
                  <a:srgbClr val="0066FF"/>
                </a:solidFill>
              </a:rPr>
              <a:t>adequados para analisar o efeito de cada produto em estruturas de pavimentos asfálticos novos ou a serem restaurados</a:t>
            </a:r>
            <a:endParaRPr lang="pt-BR" sz="30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249993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RESULTADOS ESPERADOS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284921" y="2186609"/>
            <a:ext cx="11622157" cy="2098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dirty="0">
                <a:solidFill>
                  <a:srgbClr val="0066FF"/>
                </a:solidFill>
              </a:rPr>
              <a:t>Estabelecer uma nova especificação de ligantes asfálticos por desempenho, baseada em ensaios reológicos, que irá contribuir na seleção do ligante adequado ao tipo de obra em função do tráfego e clima</a:t>
            </a:r>
            <a:endParaRPr lang="pt-BR" sz="30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</p:spTree>
    <p:extLst>
      <p:ext uri="{BB962C8B-B14F-4D97-AF65-F5344CB8AC3E}">
        <p14:creationId xmlns:p14="http://schemas.microsoft.com/office/powerpoint/2010/main" val="189263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CRONOGRAMA DE ATIVIDADES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C7C6486-931B-4C41-8483-86065FDE81F5}"/>
              </a:ext>
            </a:extLst>
          </p:cNvPr>
          <p:cNvSpPr/>
          <p:nvPr/>
        </p:nvSpPr>
        <p:spPr>
          <a:xfrm>
            <a:off x="447411" y="1285462"/>
            <a:ext cx="397718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META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F54E151-37D2-44CC-9F47-9EF3D2BF508C}"/>
              </a:ext>
            </a:extLst>
          </p:cNvPr>
          <p:cNvSpPr/>
          <p:nvPr/>
        </p:nvSpPr>
        <p:spPr>
          <a:xfrm>
            <a:off x="4472221" y="1286771"/>
            <a:ext cx="126135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ANO 1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B3F8B97-3F5A-41FD-BBAC-BB2E7C25C175}"/>
              </a:ext>
            </a:extLst>
          </p:cNvPr>
          <p:cNvSpPr/>
          <p:nvPr/>
        </p:nvSpPr>
        <p:spPr>
          <a:xfrm>
            <a:off x="5781200" y="1286772"/>
            <a:ext cx="126135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ANO 2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E886243-11D9-4922-A490-4FA49A489EE8}"/>
              </a:ext>
            </a:extLst>
          </p:cNvPr>
          <p:cNvSpPr/>
          <p:nvPr/>
        </p:nvSpPr>
        <p:spPr>
          <a:xfrm>
            <a:off x="7090179" y="1286775"/>
            <a:ext cx="126135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ANO 3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F2366A6-3F27-4C68-B6ED-9C8C03733904}"/>
              </a:ext>
            </a:extLst>
          </p:cNvPr>
          <p:cNvSpPr/>
          <p:nvPr/>
        </p:nvSpPr>
        <p:spPr>
          <a:xfrm>
            <a:off x="8399157" y="1286774"/>
            <a:ext cx="126135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ANO 4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E92CAB9-91FB-4D6D-9A54-796C93CF4581}"/>
              </a:ext>
            </a:extLst>
          </p:cNvPr>
          <p:cNvSpPr/>
          <p:nvPr/>
        </p:nvSpPr>
        <p:spPr>
          <a:xfrm>
            <a:off x="9708134" y="1286773"/>
            <a:ext cx="126135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ANO 5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BE4BE6BA-3788-4F01-B8A0-AE0D2B8DAFC7}"/>
              </a:ext>
            </a:extLst>
          </p:cNvPr>
          <p:cNvSpPr/>
          <p:nvPr/>
        </p:nvSpPr>
        <p:spPr>
          <a:xfrm>
            <a:off x="952498" y="1732327"/>
            <a:ext cx="3472099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revisão bibliográfica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B46FADB-1978-4A7B-9D87-DFACDCDBB094}"/>
              </a:ext>
            </a:extLst>
          </p:cNvPr>
          <p:cNvSpPr/>
          <p:nvPr/>
        </p:nvSpPr>
        <p:spPr>
          <a:xfrm>
            <a:off x="952498" y="2170072"/>
            <a:ext cx="3472100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spc="-3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avaliação dos métodos vigentes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3257DA5-E928-43CC-A52F-F1F79F623647}"/>
              </a:ext>
            </a:extLst>
          </p:cNvPr>
          <p:cNvSpPr/>
          <p:nvPr/>
        </p:nvSpPr>
        <p:spPr>
          <a:xfrm>
            <a:off x="952497" y="2607817"/>
            <a:ext cx="3472101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spc="-3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avaliação das ES vigentes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588C3564-934C-453B-AC8B-DAF1BD16ECA6}"/>
              </a:ext>
            </a:extLst>
          </p:cNvPr>
          <p:cNvSpPr/>
          <p:nvPr/>
        </p:nvSpPr>
        <p:spPr>
          <a:xfrm>
            <a:off x="952496" y="3045562"/>
            <a:ext cx="3472101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spc="-3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princípios da seleção de asfaltos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1F973383-9E95-422E-B78E-DFFD904A4B93}"/>
              </a:ext>
            </a:extLst>
          </p:cNvPr>
          <p:cNvSpPr/>
          <p:nvPr/>
        </p:nvSpPr>
        <p:spPr>
          <a:xfrm>
            <a:off x="952495" y="3483307"/>
            <a:ext cx="3472102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spc="-6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elaboração de normas de ensaios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7D60D186-21C7-456C-BE3E-42A381603520}"/>
              </a:ext>
            </a:extLst>
          </p:cNvPr>
          <p:cNvSpPr/>
          <p:nvPr/>
        </p:nvSpPr>
        <p:spPr>
          <a:xfrm>
            <a:off x="952493" y="3915072"/>
            <a:ext cx="347210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spc="-8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fundamentos da nova especificação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37295EED-36C9-4973-B59C-1800D161A778}"/>
              </a:ext>
            </a:extLst>
          </p:cNvPr>
          <p:cNvSpPr/>
          <p:nvPr/>
        </p:nvSpPr>
        <p:spPr>
          <a:xfrm>
            <a:off x="952492" y="4352817"/>
            <a:ext cx="347210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procedimentos para misturas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198C40F8-300A-46A7-9854-B1AAD719D39E}"/>
              </a:ext>
            </a:extLst>
          </p:cNvPr>
          <p:cNvSpPr/>
          <p:nvPr/>
        </p:nvSpPr>
        <p:spPr>
          <a:xfrm>
            <a:off x="952492" y="4802922"/>
            <a:ext cx="3472104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misturas asfálticas especiais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F32C3E1-7A23-4B5A-A2C9-EA25356D8391}"/>
              </a:ext>
            </a:extLst>
          </p:cNvPr>
          <p:cNvSpPr/>
          <p:nvPr/>
        </p:nvSpPr>
        <p:spPr>
          <a:xfrm>
            <a:off x="952492" y="5240667"/>
            <a:ext cx="3472104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cursos de treinamento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6637D4EE-B210-4A64-945B-BB785E8B4E39}"/>
              </a:ext>
            </a:extLst>
          </p:cNvPr>
          <p:cNvSpPr/>
          <p:nvPr/>
        </p:nvSpPr>
        <p:spPr>
          <a:xfrm>
            <a:off x="4472221" y="1732327"/>
            <a:ext cx="1261353" cy="390525"/>
          </a:xfrm>
          <a:prstGeom prst="rect">
            <a:avLst/>
          </a:prstGeom>
          <a:solidFill>
            <a:srgbClr val="00B0F0"/>
          </a:solidFill>
          <a:ln>
            <a:solidFill>
              <a:srgbClr val="00B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034A0809-0698-4431-BF32-D0E1CB9E8B04}"/>
              </a:ext>
            </a:extLst>
          </p:cNvPr>
          <p:cNvSpPr/>
          <p:nvPr/>
        </p:nvSpPr>
        <p:spPr>
          <a:xfrm>
            <a:off x="4472221" y="2170071"/>
            <a:ext cx="1261829" cy="39052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752A176E-A7E8-4BEF-928D-C4E407AE3B35}"/>
              </a:ext>
            </a:extLst>
          </p:cNvPr>
          <p:cNvSpPr/>
          <p:nvPr/>
        </p:nvSpPr>
        <p:spPr>
          <a:xfrm>
            <a:off x="5153025" y="2605128"/>
            <a:ext cx="1256342" cy="38809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E1E187E0-F4E9-47FB-8217-F10264EECA52}"/>
              </a:ext>
            </a:extLst>
          </p:cNvPr>
          <p:cNvSpPr/>
          <p:nvPr/>
        </p:nvSpPr>
        <p:spPr>
          <a:xfrm>
            <a:off x="5153025" y="3045136"/>
            <a:ext cx="1261351" cy="3905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6BE385A6-10AF-4438-A016-B7DFC7D2984D}"/>
              </a:ext>
            </a:extLst>
          </p:cNvPr>
          <p:cNvSpPr/>
          <p:nvPr/>
        </p:nvSpPr>
        <p:spPr>
          <a:xfrm>
            <a:off x="6409366" y="3488680"/>
            <a:ext cx="3934784" cy="38515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EF10177B-7F10-4E62-971F-F4B262B7D319}"/>
              </a:ext>
            </a:extLst>
          </p:cNvPr>
          <p:cNvSpPr/>
          <p:nvPr/>
        </p:nvSpPr>
        <p:spPr>
          <a:xfrm>
            <a:off x="6409366" y="3914776"/>
            <a:ext cx="3924434" cy="390526"/>
          </a:xfrm>
          <a:prstGeom prst="rect">
            <a:avLst/>
          </a:prstGeom>
          <a:solidFill>
            <a:srgbClr val="C491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795B29B0-19E3-4352-9932-4CB2B512C2D6}"/>
              </a:ext>
            </a:extLst>
          </p:cNvPr>
          <p:cNvSpPr/>
          <p:nvPr/>
        </p:nvSpPr>
        <p:spPr>
          <a:xfrm>
            <a:off x="6414376" y="4352925"/>
            <a:ext cx="3919424" cy="390417"/>
          </a:xfrm>
          <a:prstGeom prst="rect">
            <a:avLst/>
          </a:prstGeom>
          <a:solidFill>
            <a:srgbClr val="C491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574AD0A5-C339-4825-BB9E-726A6B4C9549}"/>
              </a:ext>
            </a:extLst>
          </p:cNvPr>
          <p:cNvSpPr/>
          <p:nvPr/>
        </p:nvSpPr>
        <p:spPr>
          <a:xfrm>
            <a:off x="7090179" y="4800600"/>
            <a:ext cx="3879307" cy="392847"/>
          </a:xfrm>
          <a:prstGeom prst="rect">
            <a:avLst/>
          </a:prstGeom>
          <a:solidFill>
            <a:srgbClr val="C491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B92E8DA0-7755-464B-99A6-606E089EE3FD}"/>
              </a:ext>
            </a:extLst>
          </p:cNvPr>
          <p:cNvSpPr/>
          <p:nvPr/>
        </p:nvSpPr>
        <p:spPr>
          <a:xfrm>
            <a:off x="4478301" y="5245847"/>
            <a:ext cx="6491185" cy="385152"/>
          </a:xfrm>
          <a:prstGeom prst="rect">
            <a:avLst/>
          </a:prstGeom>
          <a:solidFill>
            <a:srgbClr val="C491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088F90BA-A5F8-43DF-98E0-8A7B21E9F665}"/>
              </a:ext>
            </a:extLst>
          </p:cNvPr>
          <p:cNvSpPr/>
          <p:nvPr/>
        </p:nvSpPr>
        <p:spPr>
          <a:xfrm>
            <a:off x="1640121" y="5848826"/>
            <a:ext cx="556979" cy="390525"/>
          </a:xfrm>
          <a:prstGeom prst="rect">
            <a:avLst/>
          </a:prstGeom>
          <a:solidFill>
            <a:srgbClr val="00B0F0"/>
          </a:solidFill>
          <a:ln>
            <a:solidFill>
              <a:srgbClr val="00B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33236174-F5AF-49FC-AFE5-64A314FD2217}"/>
              </a:ext>
            </a:extLst>
          </p:cNvPr>
          <p:cNvSpPr/>
          <p:nvPr/>
        </p:nvSpPr>
        <p:spPr>
          <a:xfrm>
            <a:off x="2224321" y="5848826"/>
            <a:ext cx="1344379" cy="3905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b="1" spc="-60" dirty="0">
                <a:solidFill>
                  <a:schemeClr val="tx1"/>
                </a:solidFill>
              </a:rPr>
              <a:t>CUMPRIDAS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71B70FA1-D147-4559-AC60-94E94D5D9870}"/>
              </a:ext>
            </a:extLst>
          </p:cNvPr>
          <p:cNvSpPr/>
          <p:nvPr/>
        </p:nvSpPr>
        <p:spPr>
          <a:xfrm>
            <a:off x="4065821" y="5876444"/>
            <a:ext cx="556979" cy="3905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5278D717-0AD4-42F4-8C4C-0CBD528A9916}"/>
              </a:ext>
            </a:extLst>
          </p:cNvPr>
          <p:cNvSpPr/>
          <p:nvPr/>
        </p:nvSpPr>
        <p:spPr>
          <a:xfrm>
            <a:off x="4650022" y="5876444"/>
            <a:ext cx="1841500" cy="3905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b="1" spc="-60" dirty="0">
                <a:solidFill>
                  <a:schemeClr val="tx1"/>
                </a:solidFill>
              </a:rPr>
              <a:t>EM ANDAMENTO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3C741079-B8FC-43F3-8AA3-B61209179B32}"/>
              </a:ext>
            </a:extLst>
          </p:cNvPr>
          <p:cNvSpPr/>
          <p:nvPr/>
        </p:nvSpPr>
        <p:spPr>
          <a:xfrm>
            <a:off x="7063021" y="5920094"/>
            <a:ext cx="556979" cy="390525"/>
          </a:xfrm>
          <a:prstGeom prst="rect">
            <a:avLst/>
          </a:prstGeom>
          <a:solidFill>
            <a:srgbClr val="C491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b="1" spc="-6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EE90283B-92E1-4E97-82EB-53F5496F10D3}"/>
              </a:ext>
            </a:extLst>
          </p:cNvPr>
          <p:cNvSpPr/>
          <p:nvPr/>
        </p:nvSpPr>
        <p:spPr>
          <a:xfrm>
            <a:off x="7647221" y="5920094"/>
            <a:ext cx="1255479" cy="3905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b="1" spc="-60" dirty="0">
                <a:solidFill>
                  <a:schemeClr val="tx1"/>
                </a:solidFill>
              </a:rPr>
              <a:t>PREVISTAS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FFA03CAF-756B-46C7-B7BF-D8740C61D8FC}"/>
              </a:ext>
            </a:extLst>
          </p:cNvPr>
          <p:cNvSpPr/>
          <p:nvPr/>
        </p:nvSpPr>
        <p:spPr>
          <a:xfrm>
            <a:off x="447411" y="1743827"/>
            <a:ext cx="457463" cy="37761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D0BBF87D-EFA4-40F1-8856-BCA9CCB43D47}"/>
              </a:ext>
            </a:extLst>
          </p:cNvPr>
          <p:cNvSpPr/>
          <p:nvPr/>
        </p:nvSpPr>
        <p:spPr>
          <a:xfrm>
            <a:off x="447410" y="2170071"/>
            <a:ext cx="457463" cy="39052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C9EBFEC7-8D60-4BD5-A544-C218BDE3FA61}"/>
              </a:ext>
            </a:extLst>
          </p:cNvPr>
          <p:cNvSpPr/>
          <p:nvPr/>
        </p:nvSpPr>
        <p:spPr>
          <a:xfrm>
            <a:off x="447410" y="2605127"/>
            <a:ext cx="457463" cy="38809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6C93A016-BCE4-4F6B-9913-3DDC78AEC39F}"/>
              </a:ext>
            </a:extLst>
          </p:cNvPr>
          <p:cNvSpPr/>
          <p:nvPr/>
        </p:nvSpPr>
        <p:spPr>
          <a:xfrm>
            <a:off x="447410" y="3045136"/>
            <a:ext cx="457463" cy="38809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72AC9932-F880-4465-BEEB-BFF48CABB7FB}"/>
              </a:ext>
            </a:extLst>
          </p:cNvPr>
          <p:cNvSpPr/>
          <p:nvPr/>
        </p:nvSpPr>
        <p:spPr>
          <a:xfrm>
            <a:off x="447410" y="3486150"/>
            <a:ext cx="457463" cy="38768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79642651-D827-4841-9438-740DEFFBCDBE}"/>
              </a:ext>
            </a:extLst>
          </p:cNvPr>
          <p:cNvSpPr/>
          <p:nvPr/>
        </p:nvSpPr>
        <p:spPr>
          <a:xfrm>
            <a:off x="447410" y="3917620"/>
            <a:ext cx="457463" cy="38768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93C5A1D5-3FEC-4259-9E5C-D803A657C11E}"/>
              </a:ext>
            </a:extLst>
          </p:cNvPr>
          <p:cNvSpPr/>
          <p:nvPr/>
        </p:nvSpPr>
        <p:spPr>
          <a:xfrm>
            <a:off x="447410" y="4353837"/>
            <a:ext cx="457463" cy="38768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7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015EC904-DFFA-4969-9A4D-AD10F2F1F9F2}"/>
              </a:ext>
            </a:extLst>
          </p:cNvPr>
          <p:cNvSpPr/>
          <p:nvPr/>
        </p:nvSpPr>
        <p:spPr>
          <a:xfrm>
            <a:off x="447410" y="4800600"/>
            <a:ext cx="457463" cy="38768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8</a:t>
            </a: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59F63408-FCB7-45C7-8493-38DDED14431E}"/>
              </a:ext>
            </a:extLst>
          </p:cNvPr>
          <p:cNvSpPr/>
          <p:nvPr/>
        </p:nvSpPr>
        <p:spPr>
          <a:xfrm>
            <a:off x="447410" y="5237047"/>
            <a:ext cx="457463" cy="38768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98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3146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1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385392"/>
            <a:ext cx="10969487" cy="3307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marL="514350" indent="-514350">
              <a:lnSpc>
                <a:spcPts val="4000"/>
              </a:lnSpc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Levantamento sobre métodos de ensaio em ligantes e misturas para fundamentar a proposição de critérios de uma especificação baseada em desempenho</a:t>
            </a:r>
          </a:p>
          <a:p>
            <a:pPr marL="514350" indent="-514350">
              <a:lnSpc>
                <a:spcPts val="4000"/>
              </a:lnSpc>
              <a:buFont typeface="+mj-lt"/>
              <a:buAutoNum type="arabicPeriod"/>
            </a:pPr>
            <a:r>
              <a:rPr lang="pt-BR" sz="2400" dirty="0">
                <a:solidFill>
                  <a:srgbClr val="0066FF"/>
                </a:solidFill>
              </a:rPr>
              <a:t>Foco tanto em pesquisas estrangeiras quanto na experiência nacional, acumulada por universidades e órgãos rodoviários, sobre características dos materiais e acompanhamento de defeitos em pavimentos reais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838200" y="1375259"/>
            <a:ext cx="1051560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Revisão bibliográfica</a:t>
            </a:r>
          </a:p>
        </p:txBody>
      </p:sp>
    </p:spTree>
    <p:extLst>
      <p:ext uri="{BB962C8B-B14F-4D97-AF65-F5344CB8AC3E}">
        <p14:creationId xmlns:p14="http://schemas.microsoft.com/office/powerpoint/2010/main" val="3438213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2174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lvl="0" algn="ctr"/>
            <a:r>
              <a:rPr lang="pt-BR" sz="3000" dirty="0">
                <a:solidFill>
                  <a:srgbClr val="0066FF"/>
                </a:solidFill>
              </a:rPr>
              <a:t>Identificação de aspectos de normas do DNIT vigentes que carecem de modernização para viabilizar o desenvolvimento de especificações mais adequadas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ts val="3500"/>
              </a:lnSpc>
            </a:pPr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Análise crítica dos métodos de avaliação de ligantes asfálticos e das especificações de materiais asfálticos em vigor no IPR/DNIT</a:t>
            </a:r>
          </a:p>
        </p:txBody>
      </p:sp>
    </p:spTree>
    <p:extLst>
      <p:ext uri="{BB962C8B-B14F-4D97-AF65-F5344CB8AC3E}">
        <p14:creationId xmlns:p14="http://schemas.microsoft.com/office/powerpoint/2010/main" val="278712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META 3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59AD6A8-389A-4C29-99BF-82D773081352}"/>
              </a:ext>
            </a:extLst>
          </p:cNvPr>
          <p:cNvSpPr txBox="1"/>
          <p:nvPr/>
        </p:nvSpPr>
        <p:spPr>
          <a:xfrm>
            <a:off x="384313" y="2862471"/>
            <a:ext cx="10969487" cy="1774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pt-BR" sz="2700" b="1" dirty="0">
                <a:solidFill>
                  <a:srgbClr val="0066FF"/>
                </a:solidFill>
              </a:rPr>
              <a:t>ENTREGAS</a:t>
            </a:r>
          </a:p>
          <a:p>
            <a:pPr algn="ctr"/>
            <a:endParaRPr lang="pt-BR" sz="1200" b="1" dirty="0">
              <a:solidFill>
                <a:srgbClr val="0066FF"/>
              </a:solidFill>
            </a:endParaRPr>
          </a:p>
          <a:p>
            <a:pPr lvl="0" algn="ctr"/>
            <a:r>
              <a:rPr lang="pt-BR" sz="3000" dirty="0">
                <a:solidFill>
                  <a:srgbClr val="0066FF"/>
                </a:solidFill>
              </a:rPr>
              <a:t>Análise criteriosa das especificações vigentes, de forma a embasar as mudanças necessárias para o atual momento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29E1E5-0AD2-4B88-BC8F-0034D25942BF}"/>
              </a:ext>
            </a:extLst>
          </p:cNvPr>
          <p:cNvSpPr txBox="1">
            <a:spLocks/>
          </p:cNvSpPr>
          <p:nvPr/>
        </p:nvSpPr>
        <p:spPr>
          <a:xfrm>
            <a:off x="0" y="6268278"/>
            <a:ext cx="10515600" cy="6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7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TED 680/2020 - Aprimoramento dos critérios para seleção de ligantes e misturas asfálticas em rodovias federais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881752-5E58-49FA-B50E-9412D433A968}"/>
              </a:ext>
            </a:extLst>
          </p:cNvPr>
          <p:cNvSpPr txBox="1">
            <a:spLocks/>
          </p:cNvSpPr>
          <p:nvPr/>
        </p:nvSpPr>
        <p:spPr>
          <a:xfrm>
            <a:off x="225288" y="1375259"/>
            <a:ext cx="11767930" cy="92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500"/>
              </a:lnSpc>
            </a:pPr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Análise crítica das especificações de serviço, pertinentes ao tema, em vigor no IPR/DNIT, de interesse direto no escopo do projeto</a:t>
            </a:r>
          </a:p>
        </p:txBody>
      </p:sp>
    </p:spTree>
    <p:extLst>
      <p:ext uri="{BB962C8B-B14F-4D97-AF65-F5344CB8AC3E}">
        <p14:creationId xmlns:p14="http://schemas.microsoft.com/office/powerpoint/2010/main" val="2942747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1373</Words>
  <Application>Microsoft Office PowerPoint</Application>
  <PresentationFormat>Widescreen</PresentationFormat>
  <Paragraphs>155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do Office</vt:lpstr>
      <vt:lpstr>TED 680/2020 Aprimoramento dos critérios para seleção de ligantes e misturas asfálticas em rodovias federais</vt:lpstr>
      <vt:lpstr>JUSTICATIVA</vt:lpstr>
      <vt:lpstr>OBJETIVOS GERAIS - 1</vt:lpstr>
      <vt:lpstr>OBJETIVOS GERAIS - 2</vt:lpstr>
      <vt:lpstr>RESULTADOS ESPERADOS</vt:lpstr>
      <vt:lpstr>CRONOGRAMA DE ATIVIDADES</vt:lpstr>
      <vt:lpstr>META 1</vt:lpstr>
      <vt:lpstr>META 2</vt:lpstr>
      <vt:lpstr>META 3</vt:lpstr>
      <vt:lpstr>META 4</vt:lpstr>
      <vt:lpstr>META 5</vt:lpstr>
      <vt:lpstr>META 6</vt:lpstr>
      <vt:lpstr>META 7</vt:lpstr>
      <vt:lpstr>META 8</vt:lpstr>
      <vt:lpstr>META 9</vt:lpstr>
      <vt:lpstr>MATERIAIS</vt:lpstr>
      <vt:lpstr>EQUIPE EXECUTORA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23</cp:revision>
  <dcterms:created xsi:type="dcterms:W3CDTF">2022-03-04T12:39:06Z</dcterms:created>
  <dcterms:modified xsi:type="dcterms:W3CDTF">2022-03-31T09:58:22Z</dcterms:modified>
</cp:coreProperties>
</file>