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74" r:id="rId3"/>
    <p:sldId id="259" r:id="rId4"/>
    <p:sldId id="275" r:id="rId5"/>
    <p:sldId id="276" r:id="rId6"/>
    <p:sldId id="277" r:id="rId7"/>
    <p:sldId id="279" r:id="rId8"/>
    <p:sldId id="280" r:id="rId9"/>
    <p:sldId id="278" r:id="rId10"/>
    <p:sldId id="281" r:id="rId11"/>
    <p:sldId id="282" r:id="rId12"/>
    <p:sldId id="273" r:id="rId13"/>
    <p:sldId id="284" r:id="rId14"/>
    <p:sldId id="283" r:id="rId1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6E77D7-1632-43DC-8285-82BF9A4111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37253EC-64BF-424F-ADEC-5B5DB91AD3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5411894-4E72-425A-8246-BC135A4FE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F8A17E-FB54-4FBD-8D1B-8A41D3AAC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CD0172-6152-412F-AD1A-57EC78CB7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6311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A93400-C558-43E1-BAC4-A12EFE5AA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EE0B996-E885-474D-8D9A-65363A1400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EAADAE3-A843-441B-8A62-730F778F2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4FA384-2A9F-4384-B0D5-5B63AEC7C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03CC029-ECE6-4EAC-BF18-87163A88E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7482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BAE1E56-B353-4E99-BD02-89963933D5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E8E0182-44FC-4E16-9CBB-B098403CC0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0D1E96B-46DB-4965-AB5A-D3735014F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D9AAC7-C3AC-4282-819B-C7D48EF3E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04EA375-8F8B-486E-96F6-C2F8280C0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1198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3DB2C3D-7BE1-4EF4-BB1C-3C0E68C18D5D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41BCF43-7B33-4869-AE13-89C8C928E8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8185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B703E5-2A29-47AE-85D5-7850D2117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3E0798-C12E-47C5-AB55-8542634F8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61296DE-6511-40F3-A2B6-E9BDC4C08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9FC4522-B445-4368-B34C-BD261CE75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BFE492-306F-4052-B72C-9B06D9DEB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5720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536169-2F47-4A3B-8170-A48FDEB72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C0D26BD-2FCA-4969-BD06-53CB29FA4A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4D0070B-B926-426A-B477-5C4C7FB13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55D83DE-194C-499C-8842-61B4DDF03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65B098-C182-4501-847C-F11D2C7A5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334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8F56E1-E8C1-4B36-AA90-B881BC3A5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EE6EA4-FD3F-4B90-9022-F43F7AF2F2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6F44919-FEBD-4B92-B8D4-E6D3E8C78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7E8CD96-70E6-490A-B62A-9551E52B2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0B7E887-53DA-4498-B891-7A50191F8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539AA22-3DEB-435F-8706-856AE147A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0766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87A9E1-3D66-42FA-9CE6-5C3480C4F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7B7BACD-9851-4E73-AC98-9C83E643F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ABF0582-DE7C-47BE-B8F0-3C364E723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B1542C2-CA34-48E4-95A7-0F790F9088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F2789AB-739D-4221-B5F1-267EE89DC7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0AB6852-1B4A-450C-BA16-B82F6475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65EED2F-F1F5-4602-B7B5-37D7A2CE3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FD25586-3474-4730-A463-2F2FD37D2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5726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32F841-88C9-4F41-A1C6-97C7AA813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FA66904-B528-4F9A-8E75-53B6D59A1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9E1677D-2A73-4B5D-BF58-9C9B514AD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4D83D8C-1F03-49DC-A055-56C2AF649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2561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84D2C5F-4406-4E46-92EF-542EC9F60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6924C0B-AA71-40BD-AA4B-94402E3BC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0F7416D-F206-4495-9969-C67E178B1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6159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37FE45-8843-4A2F-A352-E59A6A902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A71197-B7D9-4363-A1FB-600523854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B315C35-B351-44B5-8E01-5820B392AD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BCBC8FF-20E6-4EAE-A3D7-1557E2838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59B1DF8-7A0C-4DE7-976F-685189155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96C49BB-7989-4EAC-B2AC-B3AD84023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6978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3BC473-23EA-45E2-8AFB-F217DBB59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2A544C9-8CD5-471B-B4EE-B82D6ECAFF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4E99241-AC02-4564-91F8-6362D98296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52278FC-3B56-4D85-BA2C-59413BC46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B370DD1-4D89-4BF2-83B3-FBCCDD364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E80DDAE-472A-4C53-9630-EC142DF86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2469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2E4566A-041C-4F4D-AFD2-1B94AD043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6584696-6805-4494-B6F3-DAC76CBE3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3CAE9A5-EE82-47CC-9CEC-0E91994417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83374E-5746-48AB-B13E-C9D61286EC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A5F1ED6-5EE3-4D3E-AF6C-D3F7076500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2003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13" Type="http://schemas.openxmlformats.org/officeDocument/2006/relationships/image" Target="../media/image49.png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12" Type="http://schemas.openxmlformats.org/officeDocument/2006/relationships/image" Target="../media/image48.png"/><Relationship Id="rId2" Type="http://schemas.openxmlformats.org/officeDocument/2006/relationships/image" Target="../media/image38.png"/><Relationship Id="rId16" Type="http://schemas.openxmlformats.org/officeDocument/2006/relationships/image" Target="../media/image5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2.jpeg"/><Relationship Id="rId11" Type="http://schemas.openxmlformats.org/officeDocument/2006/relationships/image" Target="../media/image47.jpeg"/><Relationship Id="rId5" Type="http://schemas.openxmlformats.org/officeDocument/2006/relationships/image" Target="../media/image41.jpeg"/><Relationship Id="rId15" Type="http://schemas.openxmlformats.org/officeDocument/2006/relationships/image" Target="../media/image51.png"/><Relationship Id="rId10" Type="http://schemas.openxmlformats.org/officeDocument/2006/relationships/image" Target="../media/image46.jpeg"/><Relationship Id="rId4" Type="http://schemas.openxmlformats.org/officeDocument/2006/relationships/image" Target="../media/image40.jpeg"/><Relationship Id="rId9" Type="http://schemas.openxmlformats.org/officeDocument/2006/relationships/image" Target="../media/image45.jpeg"/><Relationship Id="rId14" Type="http://schemas.openxmlformats.org/officeDocument/2006/relationships/image" Target="../media/image5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9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010339" y="1533465"/>
            <a:ext cx="902208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 smtClean="0">
                <a:cs typeface="Times New Roman" panose="02020603050405020304" pitchFamily="18" charset="0"/>
              </a:rPr>
              <a:t>TED </a:t>
            </a:r>
            <a:r>
              <a:rPr lang="pt-BR" sz="3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nº </a:t>
            </a:r>
            <a:r>
              <a:rPr lang="pt-BR" sz="36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702/2020:</a:t>
            </a:r>
          </a:p>
          <a:p>
            <a:pPr algn="ctr"/>
            <a:endParaRPr lang="pt-BR" sz="3600" dirty="0" smtClean="0"/>
          </a:p>
          <a:p>
            <a:pPr algn="ctr"/>
            <a:r>
              <a:rPr lang="pt-BR" sz="2800" dirty="0" smtClean="0"/>
              <a:t>AVALIAÇÃO </a:t>
            </a:r>
            <a:r>
              <a:rPr lang="pt-BR" sz="2800" dirty="0"/>
              <a:t>DO COMPORTAMENTO VISCOELÁSTICO LINEAR DE MISTURAS ASFÁLTICAS NO DIMENSIONAMENTO DE PAVIMENTOS RODOVIÁRIOS SUBMETIDOS A CARREGAMENTO DINÂMICO</a:t>
            </a:r>
            <a:endParaRPr lang="pt-BR" sz="28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ctr"/>
            <a:endParaRPr lang="pt-BR" sz="40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ctr"/>
            <a:endParaRPr lang="pt-BR" sz="4000" dirty="0">
              <a:cs typeface="Times New Roman" panose="02020603050405020304" pitchFamily="18" charset="0"/>
            </a:endParaRPr>
          </a:p>
        </p:txBody>
      </p:sp>
      <p:pic>
        <p:nvPicPr>
          <p:cNvPr id="3" name="Picture 2" descr="Universidade Federal de Santa Catarina – Wikipédia, a enciclopédia livr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549" y="4941394"/>
            <a:ext cx="1515580" cy="1494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4CDAC1BA-25B3-4E13-B8D2-C41B7F8CA1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8129" y="5059688"/>
            <a:ext cx="2060466" cy="1503358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8595" y="5176984"/>
            <a:ext cx="2679524" cy="1386062"/>
          </a:xfrm>
          <a:prstGeom prst="rect">
            <a:avLst/>
          </a:prstGeom>
        </p:spPr>
      </p:pic>
      <p:pic>
        <p:nvPicPr>
          <p:cNvPr id="7" name="Imagem 6" descr="Desenho com traços pretos em fundo branco&#10;&#10;Descrição gerada automaticamente">
            <a:extLst>
              <a:ext uri="{FF2B5EF4-FFF2-40B4-BE49-F238E27FC236}">
                <a16:creationId xmlns:a16="http://schemas.microsoft.com/office/drawing/2014/main" id="{C816CAC7-12B1-4954-97DC-9A0E549C7E7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6006" y="5268316"/>
            <a:ext cx="2001659" cy="108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90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413A6E4-C040-4B1A-A793-4789057135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810" y="1045774"/>
            <a:ext cx="11734800" cy="4544867"/>
          </a:xfrm>
        </p:spPr>
        <p:txBody>
          <a:bodyPr>
            <a:normAutofit/>
          </a:bodyPr>
          <a:lstStyle/>
          <a:p>
            <a:pPr lvl="1"/>
            <a:r>
              <a:rPr lang="pt-BR" sz="2000" dirty="0" smtClean="0"/>
              <a:t>Calibrações (LabPav – Florianópolis):</a:t>
            </a:r>
          </a:p>
          <a:p>
            <a:pPr lvl="1"/>
            <a:endParaRPr lang="pt-BR" sz="6200" dirty="0"/>
          </a:p>
          <a:p>
            <a:pPr lvl="1"/>
            <a:endParaRPr lang="pt-BR" dirty="0"/>
          </a:p>
          <a:p>
            <a:pPr marL="914400" lvl="2" indent="0">
              <a:buNone/>
            </a:pPr>
            <a:r>
              <a:rPr lang="pt-BR" dirty="0" smtClean="0"/>
              <a:t>  </a:t>
            </a:r>
          </a:p>
          <a:p>
            <a:pPr marL="914400" lvl="2" indent="0">
              <a:buNone/>
            </a:pPr>
            <a:r>
              <a:rPr lang="pt-BR" dirty="0"/>
              <a:t>			</a:t>
            </a:r>
          </a:p>
          <a:p>
            <a:pPr lvl="3"/>
            <a:endParaRPr lang="pt-BR" dirty="0"/>
          </a:p>
          <a:p>
            <a:pPr marL="1371600" lvl="3" indent="0">
              <a:buNone/>
            </a:pPr>
            <a:endParaRPr lang="pt-BR" dirty="0"/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D64B44ED-919F-42C0-96DD-05C376B99FDE}"/>
              </a:ext>
            </a:extLst>
          </p:cNvPr>
          <p:cNvSpPr txBox="1"/>
          <p:nvPr/>
        </p:nvSpPr>
        <p:spPr>
          <a:xfrm>
            <a:off x="455851" y="175558"/>
            <a:ext cx="112802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chemeClr val="bg1"/>
                </a:solidFill>
              </a:rPr>
              <a:t>Considerações Iniciais</a:t>
            </a:r>
          </a:p>
        </p:txBody>
      </p:sp>
      <p:pic>
        <p:nvPicPr>
          <p:cNvPr id="8" name="Imagem 7"/>
          <p:cNvPicPr/>
          <p:nvPr/>
        </p:nvPicPr>
        <p:blipFill rotWithShape="1">
          <a:blip r:embed="rId2"/>
          <a:srcRect l="12376"/>
          <a:stretch/>
        </p:blipFill>
        <p:spPr bwMode="auto">
          <a:xfrm>
            <a:off x="292810" y="1682211"/>
            <a:ext cx="2862217" cy="187043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Imagem 8"/>
          <p:cNvPicPr/>
          <p:nvPr/>
        </p:nvPicPr>
        <p:blipFill>
          <a:blip r:embed="rId3"/>
          <a:stretch>
            <a:fillRect/>
          </a:stretch>
        </p:blipFill>
        <p:spPr>
          <a:xfrm>
            <a:off x="292809" y="3762103"/>
            <a:ext cx="2862217" cy="2645589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6214" y="2194559"/>
            <a:ext cx="2848495" cy="3641185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5896" y="2194559"/>
            <a:ext cx="2462745" cy="3641187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84953" y="1167694"/>
            <a:ext cx="2834558" cy="367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710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413A6E4-C040-4B1A-A793-4789057135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810" y="1045774"/>
            <a:ext cx="11734800" cy="4544867"/>
          </a:xfrm>
        </p:spPr>
        <p:txBody>
          <a:bodyPr>
            <a:normAutofit/>
          </a:bodyPr>
          <a:lstStyle/>
          <a:p>
            <a:pPr lvl="1"/>
            <a:r>
              <a:rPr lang="pt-BR" sz="2000" dirty="0" smtClean="0"/>
              <a:t>Ensaios:</a:t>
            </a:r>
          </a:p>
          <a:p>
            <a:pPr lvl="1"/>
            <a:endParaRPr lang="pt-BR" sz="6200" dirty="0"/>
          </a:p>
          <a:p>
            <a:pPr lvl="1"/>
            <a:endParaRPr lang="pt-BR" dirty="0"/>
          </a:p>
          <a:p>
            <a:pPr marL="914400" lvl="2" indent="0">
              <a:buNone/>
            </a:pPr>
            <a:r>
              <a:rPr lang="pt-BR" dirty="0" smtClean="0"/>
              <a:t>  </a:t>
            </a:r>
          </a:p>
          <a:p>
            <a:pPr marL="914400" lvl="2" indent="0">
              <a:buNone/>
            </a:pPr>
            <a:r>
              <a:rPr lang="pt-BR" dirty="0"/>
              <a:t>			</a:t>
            </a:r>
          </a:p>
          <a:p>
            <a:pPr lvl="3"/>
            <a:endParaRPr lang="pt-BR" dirty="0"/>
          </a:p>
          <a:p>
            <a:pPr marL="1371600" lvl="3" indent="0">
              <a:buNone/>
            </a:pPr>
            <a:endParaRPr lang="pt-BR" dirty="0"/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D64B44ED-919F-42C0-96DD-05C376B99FDE}"/>
              </a:ext>
            </a:extLst>
          </p:cNvPr>
          <p:cNvSpPr txBox="1"/>
          <p:nvPr/>
        </p:nvSpPr>
        <p:spPr>
          <a:xfrm>
            <a:off x="455851" y="175558"/>
            <a:ext cx="112802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chemeClr val="bg1"/>
                </a:solidFill>
              </a:rPr>
              <a:t>Considerações Iniciais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001" y="1637208"/>
            <a:ext cx="3548718" cy="4580709"/>
          </a:xfrm>
          <a:prstGeom prst="rect">
            <a:avLst/>
          </a:prstGeom>
        </p:spPr>
      </p:pic>
      <p:grpSp>
        <p:nvGrpSpPr>
          <p:cNvPr id="5" name="Agrupar 4"/>
          <p:cNvGrpSpPr/>
          <p:nvPr/>
        </p:nvGrpSpPr>
        <p:grpSpPr>
          <a:xfrm>
            <a:off x="3942837" y="420243"/>
            <a:ext cx="2651535" cy="3355134"/>
            <a:chOff x="4306615" y="2105140"/>
            <a:chExt cx="2651535" cy="3355134"/>
          </a:xfrm>
        </p:grpSpPr>
        <p:pic>
          <p:nvPicPr>
            <p:cNvPr id="11" name="Imagem 10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4070091" y="2341664"/>
              <a:ext cx="1822423" cy="1349375"/>
            </a:xfrm>
            <a:prstGeom prst="rect">
              <a:avLst/>
            </a:prstGeom>
          </p:spPr>
        </p:pic>
        <p:pic>
          <p:nvPicPr>
            <p:cNvPr id="13" name="Imagem 12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5395859" y="2365275"/>
              <a:ext cx="1822422" cy="1302158"/>
            </a:xfrm>
            <a:prstGeom prst="rect">
              <a:avLst/>
            </a:prstGeom>
          </p:spPr>
        </p:pic>
        <p:pic>
          <p:nvPicPr>
            <p:cNvPr id="15" name="Imagem 14"/>
            <p:cNvPicPr/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5" t="1" r="8443" b="23760"/>
            <a:stretch/>
          </p:blipFill>
          <p:spPr bwMode="auto">
            <a:xfrm>
              <a:off x="4306616" y="3927564"/>
              <a:ext cx="2651534" cy="153271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pic>
        <p:nvPicPr>
          <p:cNvPr id="16" name="Picture 342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706" y="418498"/>
            <a:ext cx="2034540" cy="27241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" name="Grupo 8"/>
          <p:cNvGrpSpPr/>
          <p:nvPr/>
        </p:nvGrpSpPr>
        <p:grpSpPr>
          <a:xfrm>
            <a:off x="8804246" y="1140909"/>
            <a:ext cx="3034922" cy="1615369"/>
            <a:chOff x="0" y="0"/>
            <a:chExt cx="3806190" cy="1739265"/>
          </a:xfrm>
        </p:grpSpPr>
        <p:pic>
          <p:nvPicPr>
            <p:cNvPr id="18" name="Picture 344"/>
            <p:cNvPicPr/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36" r="20438"/>
            <a:stretch/>
          </p:blipFill>
          <p:spPr bwMode="auto">
            <a:xfrm>
              <a:off x="0" y="0"/>
              <a:ext cx="1233805" cy="1739265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9" name="Picture 345"/>
            <p:cNvPicPr/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19" r="10001"/>
            <a:stretch/>
          </p:blipFill>
          <p:spPr bwMode="auto">
            <a:xfrm>
              <a:off x="1233805" y="0"/>
              <a:ext cx="1275715" cy="1739265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0" name="Picture 346"/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09520" y="0"/>
              <a:ext cx="1296670" cy="173926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upo 7"/>
          <p:cNvGrpSpPr/>
          <p:nvPr/>
        </p:nvGrpSpPr>
        <p:grpSpPr>
          <a:xfrm>
            <a:off x="3942837" y="5068648"/>
            <a:ext cx="3494282" cy="1322681"/>
            <a:chOff x="0" y="0"/>
            <a:chExt cx="5210175" cy="1898015"/>
          </a:xfrm>
        </p:grpSpPr>
        <p:pic>
          <p:nvPicPr>
            <p:cNvPr id="22" name="Imagem 21"/>
            <p:cNvPicPr/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32" b="8466"/>
            <a:stretch>
              <a:fillRect/>
            </a:stretch>
          </p:blipFill>
          <p:spPr bwMode="auto">
            <a:xfrm>
              <a:off x="0" y="0"/>
              <a:ext cx="2673985" cy="18980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" name="Imagem 22"/>
            <p:cNvPicPr/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73985" y="0"/>
              <a:ext cx="2536190" cy="189801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4" name="Agrupar 23"/>
          <p:cNvGrpSpPr/>
          <p:nvPr/>
        </p:nvGrpSpPr>
        <p:grpSpPr>
          <a:xfrm>
            <a:off x="3942838" y="3871756"/>
            <a:ext cx="3494281" cy="1211648"/>
            <a:chOff x="0" y="0"/>
            <a:chExt cx="6070747" cy="1963997"/>
          </a:xfrm>
        </p:grpSpPr>
        <p:pic>
          <p:nvPicPr>
            <p:cNvPr id="25" name="Imagem 24"/>
            <p:cNvPicPr/>
            <p:nvPr/>
          </p:nvPicPr>
          <p:blipFill rotWithShape="1">
            <a:blip r:embed="rId12"/>
            <a:srcRect l="6250" t="3205" b="6090"/>
            <a:stretch/>
          </p:blipFill>
          <p:spPr bwMode="auto">
            <a:xfrm>
              <a:off x="0" y="0"/>
              <a:ext cx="2708709" cy="1963997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6" name="Imagem 25"/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2708710" y="0"/>
              <a:ext cx="1874982" cy="1963997"/>
            </a:xfrm>
            <a:prstGeom prst="rect">
              <a:avLst/>
            </a:prstGeom>
          </p:spPr>
        </p:pic>
        <p:pic>
          <p:nvPicPr>
            <p:cNvPr id="27" name="Imagem 26"/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4583693" y="0"/>
              <a:ext cx="1487054" cy="1963997"/>
            </a:xfrm>
            <a:prstGeom prst="rect">
              <a:avLst/>
            </a:prstGeom>
          </p:spPr>
        </p:pic>
      </p:grpSp>
      <p:pic>
        <p:nvPicPr>
          <p:cNvPr id="28" name="Imagem 27"/>
          <p:cNvPicPr/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9533" y="3214974"/>
            <a:ext cx="4309635" cy="15486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Imagem 28"/>
          <p:cNvPicPr/>
          <p:nvPr/>
        </p:nvPicPr>
        <p:blipFill>
          <a:blip r:embed="rId16"/>
          <a:stretch>
            <a:fillRect/>
          </a:stretch>
        </p:blipFill>
        <p:spPr>
          <a:xfrm>
            <a:off x="8108494" y="4763589"/>
            <a:ext cx="1575856" cy="2020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84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3310" y="0"/>
            <a:ext cx="4900653" cy="6858000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228937" y="1069219"/>
            <a:ext cx="26901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dirty="0" smtClean="0"/>
              <a:t>Status Quo</a:t>
            </a:r>
          </a:p>
          <a:p>
            <a:pPr lvl="1"/>
            <a:r>
              <a:rPr lang="pt-BR" sz="2000" dirty="0"/>
              <a:t> </a:t>
            </a:r>
            <a:r>
              <a:rPr lang="pt-BR" sz="2000" dirty="0" smtClean="0"/>
              <a:t>     em 31/03/2022:</a:t>
            </a:r>
            <a:endParaRPr lang="pt-BR" sz="2000" dirty="0"/>
          </a:p>
        </p:txBody>
      </p:sp>
      <p:cxnSp>
        <p:nvCxnSpPr>
          <p:cNvPr id="5" name="Conector reto 4"/>
          <p:cNvCxnSpPr/>
          <p:nvPr/>
        </p:nvCxnSpPr>
        <p:spPr>
          <a:xfrm flipH="1">
            <a:off x="3743325" y="447675"/>
            <a:ext cx="1276350" cy="295275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/>
          <p:cNvCxnSpPr/>
          <p:nvPr/>
        </p:nvCxnSpPr>
        <p:spPr>
          <a:xfrm>
            <a:off x="3743325" y="438150"/>
            <a:ext cx="1304925" cy="333375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/>
          <p:cNvCxnSpPr/>
          <p:nvPr/>
        </p:nvCxnSpPr>
        <p:spPr>
          <a:xfrm flipH="1">
            <a:off x="5343525" y="495300"/>
            <a:ext cx="2466976" cy="19050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>
            <a:off x="5343525" y="495300"/>
            <a:ext cx="2466976" cy="19050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/>
          <p:cNvCxnSpPr/>
          <p:nvPr/>
        </p:nvCxnSpPr>
        <p:spPr>
          <a:xfrm>
            <a:off x="5343525" y="866775"/>
            <a:ext cx="2486025" cy="28575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to 19"/>
          <p:cNvCxnSpPr/>
          <p:nvPr/>
        </p:nvCxnSpPr>
        <p:spPr>
          <a:xfrm flipH="1">
            <a:off x="5343525" y="866775"/>
            <a:ext cx="2476501" cy="28575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to 21"/>
          <p:cNvCxnSpPr/>
          <p:nvPr/>
        </p:nvCxnSpPr>
        <p:spPr>
          <a:xfrm>
            <a:off x="6586537" y="2286000"/>
            <a:ext cx="1319213" cy="13335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to 24"/>
          <p:cNvCxnSpPr/>
          <p:nvPr/>
        </p:nvCxnSpPr>
        <p:spPr>
          <a:xfrm flipH="1">
            <a:off x="6577014" y="2286000"/>
            <a:ext cx="1328736" cy="13335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to 27"/>
          <p:cNvCxnSpPr/>
          <p:nvPr/>
        </p:nvCxnSpPr>
        <p:spPr>
          <a:xfrm>
            <a:off x="6596062" y="2552700"/>
            <a:ext cx="1319213" cy="13335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to 28"/>
          <p:cNvCxnSpPr/>
          <p:nvPr/>
        </p:nvCxnSpPr>
        <p:spPr>
          <a:xfrm flipH="1">
            <a:off x="6586539" y="2543175"/>
            <a:ext cx="1328736" cy="13335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to 29"/>
          <p:cNvCxnSpPr/>
          <p:nvPr/>
        </p:nvCxnSpPr>
        <p:spPr>
          <a:xfrm flipH="1">
            <a:off x="6605589" y="2781300"/>
            <a:ext cx="1328736" cy="13335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to 30"/>
          <p:cNvCxnSpPr/>
          <p:nvPr/>
        </p:nvCxnSpPr>
        <p:spPr>
          <a:xfrm>
            <a:off x="6615112" y="2771775"/>
            <a:ext cx="1319213" cy="13335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Elipse 26"/>
          <p:cNvSpPr/>
          <p:nvPr/>
        </p:nvSpPr>
        <p:spPr>
          <a:xfrm>
            <a:off x="7534275" y="1876425"/>
            <a:ext cx="276225" cy="409575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Seta em Curva para a Esquerda 36"/>
          <p:cNvSpPr/>
          <p:nvPr/>
        </p:nvSpPr>
        <p:spPr>
          <a:xfrm>
            <a:off x="7810500" y="1995487"/>
            <a:ext cx="838200" cy="1309688"/>
          </a:xfrm>
          <a:prstGeom prst="curvedLeftArrow">
            <a:avLst/>
          </a:prstGeom>
          <a:noFill/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cxnSp>
        <p:nvCxnSpPr>
          <p:cNvPr id="39" name="Conector reto 38"/>
          <p:cNvCxnSpPr/>
          <p:nvPr/>
        </p:nvCxnSpPr>
        <p:spPr>
          <a:xfrm flipH="1">
            <a:off x="5224464" y="2543175"/>
            <a:ext cx="1328736" cy="13335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to 39"/>
          <p:cNvCxnSpPr/>
          <p:nvPr/>
        </p:nvCxnSpPr>
        <p:spPr>
          <a:xfrm>
            <a:off x="5214937" y="2552700"/>
            <a:ext cx="1319213" cy="13335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Chave Direita 37"/>
          <p:cNvSpPr/>
          <p:nvPr/>
        </p:nvSpPr>
        <p:spPr>
          <a:xfrm>
            <a:off x="8693963" y="4042767"/>
            <a:ext cx="142875" cy="371476"/>
          </a:xfrm>
          <a:prstGeom prst="rightBrac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CaixaDeTexto 40"/>
          <p:cNvSpPr txBox="1"/>
          <p:nvPr/>
        </p:nvSpPr>
        <p:spPr>
          <a:xfrm>
            <a:off x="8943976" y="3876675"/>
            <a:ext cx="30575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Para GB:</a:t>
            </a:r>
          </a:p>
          <a:p>
            <a:r>
              <a:rPr lang="pt-BR" sz="1400" dirty="0" smtClean="0"/>
              <a:t>Traços prontos, aguardando o início dos ensaios!</a:t>
            </a:r>
          </a:p>
          <a:p>
            <a:endParaRPr lang="pt-BR" sz="1400" dirty="0"/>
          </a:p>
          <a:p>
            <a:r>
              <a:rPr lang="pt-BR" sz="1400" dirty="0" smtClean="0"/>
              <a:t>Para EME:</a:t>
            </a:r>
            <a:br>
              <a:rPr lang="pt-BR" sz="1400" dirty="0" smtClean="0"/>
            </a:br>
            <a:r>
              <a:rPr lang="pt-BR" sz="1400" dirty="0" smtClean="0"/>
              <a:t>Aguardando a definição do teor de</a:t>
            </a:r>
          </a:p>
          <a:p>
            <a:r>
              <a:rPr lang="pt-BR" sz="1400" dirty="0"/>
              <a:t>l</a:t>
            </a:r>
            <a:r>
              <a:rPr lang="pt-BR" sz="1400" dirty="0" smtClean="0"/>
              <a:t>igante selecionado!</a:t>
            </a:r>
            <a:endParaRPr lang="pt-BR" sz="1400" dirty="0"/>
          </a:p>
        </p:txBody>
      </p:sp>
      <p:cxnSp>
        <p:nvCxnSpPr>
          <p:cNvPr id="49" name="Conector reto 48"/>
          <p:cNvCxnSpPr/>
          <p:nvPr/>
        </p:nvCxnSpPr>
        <p:spPr>
          <a:xfrm>
            <a:off x="3705225" y="838200"/>
            <a:ext cx="1331595" cy="318679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ector reto 55"/>
          <p:cNvCxnSpPr/>
          <p:nvPr/>
        </p:nvCxnSpPr>
        <p:spPr>
          <a:xfrm flipH="1">
            <a:off x="3762376" y="838200"/>
            <a:ext cx="1266824" cy="314325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CaixaDeTexto 59"/>
          <p:cNvSpPr txBox="1"/>
          <p:nvPr/>
        </p:nvSpPr>
        <p:spPr>
          <a:xfrm>
            <a:off x="609937" y="2311181"/>
            <a:ext cx="27714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Para EME: início em breve</a:t>
            </a:r>
          </a:p>
          <a:p>
            <a:r>
              <a:rPr lang="pt-BR" dirty="0" smtClean="0"/>
              <a:t>         Traços prontos!</a:t>
            </a:r>
            <a:endParaRPr lang="pt-BR" dirty="0"/>
          </a:p>
        </p:txBody>
      </p:sp>
      <p:sp>
        <p:nvSpPr>
          <p:cNvPr id="61" name="Seta em Curva para Baixo 60"/>
          <p:cNvSpPr/>
          <p:nvPr/>
        </p:nvSpPr>
        <p:spPr>
          <a:xfrm>
            <a:off x="2428875" y="1842083"/>
            <a:ext cx="1466850" cy="404120"/>
          </a:xfrm>
          <a:prstGeom prst="curved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024" name="Seta em Curva para Cima 1023"/>
          <p:cNvSpPr/>
          <p:nvPr/>
        </p:nvSpPr>
        <p:spPr>
          <a:xfrm>
            <a:off x="2428875" y="2981325"/>
            <a:ext cx="1466850" cy="400050"/>
          </a:xfrm>
          <a:prstGeom prst="curvedUp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66" name="Chave Direita 65"/>
          <p:cNvSpPr/>
          <p:nvPr/>
        </p:nvSpPr>
        <p:spPr>
          <a:xfrm>
            <a:off x="8698313" y="3305175"/>
            <a:ext cx="138526" cy="625738"/>
          </a:xfrm>
          <a:prstGeom prst="rightBrac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25" name="CaixaDeTexto 1024"/>
          <p:cNvSpPr txBox="1"/>
          <p:nvPr/>
        </p:nvSpPr>
        <p:spPr>
          <a:xfrm>
            <a:off x="8952408" y="3305175"/>
            <a:ext cx="29794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Granulares peneirados, aguardando a montagem dos traços!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2997936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937" y="1069219"/>
            <a:ext cx="11798486" cy="3170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dirty="0" smtClean="0"/>
              <a:t>Entregas já realizadas até março/2022: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pt-BR" sz="2000" dirty="0" smtClean="0"/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t-BR" sz="2000" dirty="0" smtClean="0"/>
              <a:t>Produto I: Relatório Técnico sobre Metodologia de Formulação de Misturas Asfálticas – agosto 2021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pt-BR" sz="2000" dirty="0" smtClean="0"/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t-BR" sz="2000" dirty="0" smtClean="0"/>
              <a:t>Relatórios Gerenciais (quadrimestrais):</a:t>
            </a:r>
            <a:endParaRPr lang="pt-BR" sz="2000" dirty="0"/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pt-BR" sz="2000" dirty="0"/>
              <a:t>1ª apresentação gerencial semestral: 29 de julho de 2021 – RG01 e RG02. </a:t>
            </a:r>
            <a:endParaRPr lang="pt-BR" sz="2000" dirty="0" smtClean="0"/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pt-BR" sz="2000" dirty="0" smtClean="0"/>
              <a:t>2ª </a:t>
            </a:r>
            <a:r>
              <a:rPr lang="pt-BR" sz="2000" dirty="0"/>
              <a:t>apresentação gerencial semestral: 04 de fevereiro 2022 – </a:t>
            </a:r>
            <a:r>
              <a:rPr lang="pt-BR" sz="2000" dirty="0" smtClean="0"/>
              <a:t>RG03.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pt-BR" sz="2000" dirty="0" smtClean="0"/>
              <a:t>RG04 já entregue, porém, a reunião semestral ainda não ocorreu.</a:t>
            </a:r>
            <a:endParaRPr lang="pt-BR" sz="2000" dirty="0"/>
          </a:p>
        </p:txBody>
      </p:sp>
      <p:sp>
        <p:nvSpPr>
          <p:cNvPr id="6" name="Retângulo 5"/>
          <p:cNvSpPr/>
          <p:nvPr/>
        </p:nvSpPr>
        <p:spPr>
          <a:xfrm>
            <a:off x="228937" y="4591616"/>
            <a:ext cx="101914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t-BR" sz="2000" dirty="0" smtClean="0"/>
              <a:t>Minicurso (capacitação):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pt-BR" sz="2000" dirty="0"/>
              <a:t>“Caracterização de ligantes e agregados” </a:t>
            </a:r>
            <a:r>
              <a:rPr lang="pt-BR" sz="2000" dirty="0" smtClean="0"/>
              <a:t>- 22 </a:t>
            </a:r>
            <a:r>
              <a:rPr lang="pt-BR" sz="2000" dirty="0"/>
              <a:t>e 29 de novembro de </a:t>
            </a:r>
            <a:r>
              <a:rPr lang="pt-BR" sz="2000" dirty="0" smtClean="0"/>
              <a:t>2021.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3857627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blogs.correiobraziliense.com.br/vrum/wp-content/uploads/sites/51/2020/04/ayrton-senna-550x3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64" y="865732"/>
            <a:ext cx="9405256" cy="5691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5329646" y="865732"/>
            <a:ext cx="496388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i="1" dirty="0"/>
              <a:t>“No que diz respeito ao empenho, ao compromisso, ao esforço e à dedicação, não existe meio termo. Ou você faz uma coisa bem feita ou não faz</a:t>
            </a:r>
            <a:r>
              <a:rPr lang="pt-BR" sz="2800" i="1" dirty="0" smtClean="0"/>
              <a:t>.”</a:t>
            </a:r>
            <a:endParaRPr lang="pt-BR" sz="2800" i="1" dirty="0"/>
          </a:p>
        </p:txBody>
      </p:sp>
    </p:spTree>
    <p:extLst>
      <p:ext uri="{BB962C8B-B14F-4D97-AF65-F5344CB8AC3E}">
        <p14:creationId xmlns:p14="http://schemas.microsoft.com/office/powerpoint/2010/main" val="3945438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Universidade Federal de Santa Catarina – Wikipédia, a enciclopédia livr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286" y="93127"/>
            <a:ext cx="1515580" cy="1494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4CDAC1BA-25B3-4E13-B8D2-C41B7F8CA1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9554" y="1954125"/>
            <a:ext cx="2060466" cy="1503358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1136" y="3538267"/>
            <a:ext cx="2632395" cy="1361683"/>
          </a:xfrm>
          <a:prstGeom prst="rect">
            <a:avLst/>
          </a:prstGeom>
        </p:spPr>
      </p:pic>
      <p:pic>
        <p:nvPicPr>
          <p:cNvPr id="7" name="Imagem 6" descr="Desenho com traços pretos em fundo branco&#10;&#10;Descrição gerada automaticamente">
            <a:extLst>
              <a:ext uri="{FF2B5EF4-FFF2-40B4-BE49-F238E27FC236}">
                <a16:creationId xmlns:a16="http://schemas.microsoft.com/office/drawing/2014/main" id="{C816CAC7-12B1-4954-97DC-9A0E549C7E7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652" y="5223706"/>
            <a:ext cx="2001659" cy="1086102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C62C17AF-A917-4D4A-A443-CC797719C1A2}"/>
              </a:ext>
            </a:extLst>
          </p:cNvPr>
          <p:cNvSpPr txBox="1"/>
          <p:nvPr/>
        </p:nvSpPr>
        <p:spPr>
          <a:xfrm>
            <a:off x="474611" y="1752482"/>
            <a:ext cx="7585176" cy="44242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Laboratório de Transportes e Logística – Labtrans</a:t>
            </a:r>
          </a:p>
          <a:p>
            <a:pPr>
              <a:lnSpc>
                <a:spcPts val="1100"/>
              </a:lnSpc>
              <a:spcAft>
                <a:spcPts val="300"/>
              </a:spcAft>
            </a:pPr>
            <a:endParaRPr lang="pt-BR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spcAft>
                <a:spcPts val="300"/>
              </a:spcAft>
            </a:pPr>
            <a:r>
              <a:rPr lang="pt-BR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Wellington Longuini Repette - Eng. Civil, Dr. – Prof. do Departamento de Engenharia Civil</a:t>
            </a:r>
            <a:r>
              <a:rPr lang="pt-BR" sz="14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/>
            </a:r>
            <a:br>
              <a:rPr lang="pt-BR" sz="14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t-BR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Coordenação Geral do TED nº 702/2020 (UFSC-DNIT)</a:t>
            </a:r>
          </a:p>
          <a:p>
            <a:pPr>
              <a:lnSpc>
                <a:spcPct val="150000"/>
              </a:lnSpc>
              <a:spcAft>
                <a:spcPts val="300"/>
              </a:spcAft>
            </a:pPr>
            <a:r>
              <a:rPr lang="pt-BR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Gustavo Garcia Otto – Eng. Civil, Dr.</a:t>
            </a:r>
            <a:br>
              <a:rPr lang="pt-BR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t-BR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Coordenação Técnica do TED nº 702/2020 (UFSC-DNIT)</a:t>
            </a:r>
          </a:p>
          <a:p>
            <a:pPr>
              <a:lnSpc>
                <a:spcPts val="1100"/>
              </a:lnSpc>
              <a:spcAft>
                <a:spcPts val="300"/>
              </a:spcAft>
            </a:pPr>
            <a:r>
              <a:rPr lang="pt-BR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</a:p>
          <a:p>
            <a:pPr>
              <a:spcBef>
                <a:spcPts val="600"/>
              </a:spcBef>
            </a:pPr>
            <a:r>
              <a:rPr lang="pt-BR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Laboratório de Desenvolvimento e Tecnologia em Pavimentação – LDTPav</a:t>
            </a:r>
          </a:p>
          <a:p>
            <a:pPr>
              <a:spcBef>
                <a:spcPts val="600"/>
              </a:spcBef>
            </a:pPr>
            <a:endParaRPr lang="pt-BR" sz="1400" b="1" dirty="0">
              <a:solidFill>
                <a:srgbClr val="9BBB59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100"/>
              </a:lnSpc>
              <a:spcAft>
                <a:spcPts val="300"/>
              </a:spcAft>
            </a:pPr>
            <a:r>
              <a:rPr lang="pt-BR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Breno Salgado Barra - Eng. Civil, Dr. – Prof. do Departamento de Engenharias da Mobilidade</a:t>
            </a:r>
          </a:p>
          <a:p>
            <a:pPr>
              <a:lnSpc>
                <a:spcPts val="1100"/>
              </a:lnSpc>
              <a:spcAft>
                <a:spcPts val="300"/>
              </a:spcAft>
            </a:pPr>
            <a:endParaRPr lang="pt-BR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ts val="1100"/>
              </a:lnSpc>
              <a:spcAft>
                <a:spcPts val="300"/>
              </a:spcAft>
            </a:pPr>
            <a:r>
              <a:rPr lang="pt-BR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Yader Alfonso Guerrero Pérez - Eng. Civil, Dr. – Prof. do Departamento de Engenharias da Mobilidade</a:t>
            </a:r>
          </a:p>
          <a:p>
            <a:pPr>
              <a:lnSpc>
                <a:spcPts val="1100"/>
              </a:lnSpc>
              <a:spcAft>
                <a:spcPts val="300"/>
              </a:spcAft>
            </a:pPr>
            <a:r>
              <a:rPr lang="pt-BR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</a:p>
          <a:p>
            <a:pPr>
              <a:spcBef>
                <a:spcPts val="600"/>
              </a:spcBef>
            </a:pPr>
            <a:r>
              <a:rPr lang="pt-BR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Laboratório de Pavimentação – LabPav</a:t>
            </a:r>
          </a:p>
          <a:p>
            <a:pPr>
              <a:spcBef>
                <a:spcPts val="600"/>
              </a:spcBef>
            </a:pPr>
            <a:endParaRPr lang="pt-BR" sz="1400" b="1" dirty="0">
              <a:solidFill>
                <a:srgbClr val="9BBB59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100"/>
              </a:lnSpc>
              <a:spcAft>
                <a:spcPts val="300"/>
              </a:spcAft>
            </a:pPr>
            <a:r>
              <a:rPr lang="pt-BR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Luciana Rohde - Eng. Civil, Dra. – Profa. do Departamento de Engenharia Civil</a:t>
            </a:r>
          </a:p>
          <a:p>
            <a:pPr>
              <a:lnSpc>
                <a:spcPts val="1100"/>
              </a:lnSpc>
              <a:spcAft>
                <a:spcPts val="300"/>
              </a:spcAft>
            </a:pPr>
            <a:endParaRPr lang="pt-BR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ts val="1100"/>
              </a:lnSpc>
              <a:spcAft>
                <a:spcPts val="300"/>
              </a:spcAft>
            </a:pPr>
            <a:r>
              <a:rPr lang="pt-BR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João Victor Staub de Melo - Eng. Civil, Dr. – Prof. do Departamento de Engenharia Civil</a:t>
            </a:r>
          </a:p>
        </p:txBody>
      </p:sp>
    </p:spTree>
    <p:extLst>
      <p:ext uri="{BB962C8B-B14F-4D97-AF65-F5344CB8AC3E}">
        <p14:creationId xmlns:p14="http://schemas.microsoft.com/office/powerpoint/2010/main" val="668426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413A6E4-C040-4B1A-A793-4789057135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810" y="1045774"/>
            <a:ext cx="11734800" cy="4544867"/>
          </a:xfrm>
        </p:spPr>
        <p:txBody>
          <a:bodyPr>
            <a:normAutofit fontScale="62500" lnSpcReduction="20000"/>
          </a:bodyPr>
          <a:lstStyle/>
          <a:p>
            <a:pPr lvl="1"/>
            <a:r>
              <a:rPr lang="pt-BR" sz="3200" dirty="0" smtClean="0"/>
              <a:t>Considerações gerais:</a:t>
            </a:r>
          </a:p>
          <a:p>
            <a:pPr lvl="1"/>
            <a:endParaRPr lang="pt-BR" sz="6200" dirty="0"/>
          </a:p>
          <a:p>
            <a:pPr lvl="1"/>
            <a:endParaRPr lang="pt-BR" dirty="0"/>
          </a:p>
          <a:p>
            <a:pPr lvl="2"/>
            <a:r>
              <a:rPr lang="pt-BR" sz="2600" dirty="0" smtClean="0"/>
              <a:t>Início: Novembro 2020</a:t>
            </a:r>
          </a:p>
          <a:p>
            <a:pPr lvl="2"/>
            <a:r>
              <a:rPr lang="pt-BR" sz="2600" dirty="0" smtClean="0"/>
              <a:t>Término: Novembro de 2025</a:t>
            </a:r>
          </a:p>
          <a:p>
            <a:pPr lvl="2"/>
            <a:endParaRPr lang="pt-BR" sz="2600" dirty="0"/>
          </a:p>
          <a:p>
            <a:pPr lvl="2"/>
            <a:r>
              <a:rPr lang="pt-BR" sz="2600" dirty="0" smtClean="0"/>
              <a:t>Valor: R</a:t>
            </a:r>
            <a:r>
              <a:rPr lang="pt-BR" sz="2600" dirty="0"/>
              <a:t>$ </a:t>
            </a:r>
            <a:r>
              <a:rPr lang="pt-BR" sz="2600" dirty="0" smtClean="0"/>
              <a:t>5.424.132,16</a:t>
            </a:r>
          </a:p>
          <a:p>
            <a:pPr lvl="2"/>
            <a:endParaRPr lang="pt-BR" sz="2600" dirty="0"/>
          </a:p>
          <a:p>
            <a:pPr lvl="2"/>
            <a:r>
              <a:rPr lang="pt-BR" sz="2600" dirty="0" smtClean="0"/>
              <a:t>Atividades: 4 nichos</a:t>
            </a:r>
          </a:p>
          <a:p>
            <a:pPr lvl="2"/>
            <a:endParaRPr lang="pt-BR" sz="2600" dirty="0"/>
          </a:p>
          <a:p>
            <a:pPr lvl="2"/>
            <a:r>
              <a:rPr lang="pt-BR" sz="2600" dirty="0" smtClean="0"/>
              <a:t>Produtos: 4</a:t>
            </a:r>
          </a:p>
          <a:p>
            <a:pPr lvl="2"/>
            <a:endParaRPr lang="pt-BR" sz="2600" dirty="0"/>
          </a:p>
          <a:p>
            <a:pPr lvl="2"/>
            <a:r>
              <a:rPr lang="pt-BR" sz="2600" dirty="0" smtClean="0"/>
              <a:t>Capacitações: 4</a:t>
            </a:r>
          </a:p>
          <a:p>
            <a:pPr lvl="2"/>
            <a:endParaRPr lang="pt-BR" sz="6400" dirty="0"/>
          </a:p>
          <a:p>
            <a:pPr marL="914400" lvl="2" indent="0">
              <a:buNone/>
            </a:pPr>
            <a:r>
              <a:rPr lang="pt-BR" dirty="0" smtClean="0"/>
              <a:t>  </a:t>
            </a:r>
          </a:p>
          <a:p>
            <a:pPr marL="914400" lvl="2" indent="0">
              <a:buNone/>
            </a:pPr>
            <a:r>
              <a:rPr lang="pt-BR" dirty="0"/>
              <a:t>			</a:t>
            </a:r>
          </a:p>
          <a:p>
            <a:pPr lvl="3"/>
            <a:endParaRPr lang="pt-BR" dirty="0"/>
          </a:p>
          <a:p>
            <a:pPr marL="1371600" lvl="3" indent="0">
              <a:buNone/>
            </a:pPr>
            <a:endParaRPr lang="pt-BR" dirty="0"/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D64B44ED-919F-42C0-96DD-05C376B99FDE}"/>
              </a:ext>
            </a:extLst>
          </p:cNvPr>
          <p:cNvSpPr txBox="1"/>
          <p:nvPr/>
        </p:nvSpPr>
        <p:spPr>
          <a:xfrm>
            <a:off x="455851" y="175558"/>
            <a:ext cx="112802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chemeClr val="bg1"/>
                </a:solidFill>
              </a:rPr>
              <a:t>Considerações Iniciais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678" y="1045774"/>
            <a:ext cx="5742381" cy="5229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260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413A6E4-C040-4B1A-A793-4789057135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810" y="1045774"/>
            <a:ext cx="11734800" cy="4544867"/>
          </a:xfrm>
        </p:spPr>
        <p:txBody>
          <a:bodyPr>
            <a:normAutofit/>
          </a:bodyPr>
          <a:lstStyle/>
          <a:p>
            <a:pPr lvl="1"/>
            <a:r>
              <a:rPr lang="pt-BR" sz="2000" dirty="0" smtClean="0"/>
              <a:t>Fluxograma:</a:t>
            </a:r>
          </a:p>
          <a:p>
            <a:pPr lvl="1"/>
            <a:endParaRPr lang="pt-BR" sz="6200" dirty="0"/>
          </a:p>
          <a:p>
            <a:pPr lvl="1"/>
            <a:endParaRPr lang="pt-BR" dirty="0"/>
          </a:p>
          <a:p>
            <a:pPr marL="914400" lvl="2" indent="0">
              <a:buNone/>
            </a:pPr>
            <a:r>
              <a:rPr lang="pt-BR" dirty="0" smtClean="0"/>
              <a:t>  </a:t>
            </a:r>
          </a:p>
          <a:p>
            <a:pPr marL="914400" lvl="2" indent="0">
              <a:buNone/>
            </a:pPr>
            <a:r>
              <a:rPr lang="pt-BR" dirty="0"/>
              <a:t>			</a:t>
            </a:r>
          </a:p>
          <a:p>
            <a:pPr lvl="3"/>
            <a:endParaRPr lang="pt-BR" dirty="0"/>
          </a:p>
          <a:p>
            <a:pPr marL="1371600" lvl="3" indent="0">
              <a:buNone/>
            </a:pPr>
            <a:endParaRPr lang="pt-BR" dirty="0"/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D64B44ED-919F-42C0-96DD-05C376B99FDE}"/>
              </a:ext>
            </a:extLst>
          </p:cNvPr>
          <p:cNvSpPr txBox="1"/>
          <p:nvPr/>
        </p:nvSpPr>
        <p:spPr>
          <a:xfrm>
            <a:off x="455851" y="175558"/>
            <a:ext cx="112802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chemeClr val="bg1"/>
                </a:solidFill>
              </a:rPr>
              <a:t>Considerações Iniciais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5673" y="0"/>
            <a:ext cx="49006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911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413A6E4-C040-4B1A-A793-4789057135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810" y="1045774"/>
            <a:ext cx="11734800" cy="4544867"/>
          </a:xfrm>
        </p:spPr>
        <p:txBody>
          <a:bodyPr>
            <a:normAutofit/>
          </a:bodyPr>
          <a:lstStyle/>
          <a:p>
            <a:pPr lvl="1"/>
            <a:r>
              <a:rPr lang="pt-BR" sz="2000" dirty="0" smtClean="0"/>
              <a:t>Laboratórios:</a:t>
            </a:r>
          </a:p>
          <a:p>
            <a:pPr lvl="1"/>
            <a:endParaRPr lang="pt-BR" sz="6200" dirty="0"/>
          </a:p>
          <a:p>
            <a:pPr lvl="1"/>
            <a:endParaRPr lang="pt-BR" dirty="0"/>
          </a:p>
          <a:p>
            <a:pPr marL="914400" lvl="2" indent="0">
              <a:buNone/>
            </a:pPr>
            <a:r>
              <a:rPr lang="pt-BR" dirty="0" smtClean="0"/>
              <a:t>  </a:t>
            </a:r>
          </a:p>
          <a:p>
            <a:pPr marL="914400" lvl="2" indent="0">
              <a:buNone/>
            </a:pPr>
            <a:r>
              <a:rPr lang="pt-BR" dirty="0"/>
              <a:t>			</a:t>
            </a:r>
          </a:p>
          <a:p>
            <a:pPr lvl="3"/>
            <a:endParaRPr lang="pt-BR" dirty="0"/>
          </a:p>
          <a:p>
            <a:pPr marL="1371600" lvl="3" indent="0">
              <a:buNone/>
            </a:pPr>
            <a:endParaRPr lang="pt-BR" dirty="0"/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D64B44ED-919F-42C0-96DD-05C376B99FDE}"/>
              </a:ext>
            </a:extLst>
          </p:cNvPr>
          <p:cNvSpPr txBox="1"/>
          <p:nvPr/>
        </p:nvSpPr>
        <p:spPr>
          <a:xfrm>
            <a:off x="455851" y="175558"/>
            <a:ext cx="112802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chemeClr val="bg1"/>
                </a:solidFill>
              </a:rPr>
              <a:t>Considerações Iniciais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862" y="1767839"/>
            <a:ext cx="4399925" cy="3299944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3375" y="1767839"/>
            <a:ext cx="5438133" cy="3299944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2081349" y="5259977"/>
            <a:ext cx="8604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   LabPav – Florianópolis                                                                   LDTPav – Joinville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66797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413A6E4-C040-4B1A-A793-4789057135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810" y="1045774"/>
            <a:ext cx="11734800" cy="4544867"/>
          </a:xfrm>
        </p:spPr>
        <p:txBody>
          <a:bodyPr>
            <a:normAutofit/>
          </a:bodyPr>
          <a:lstStyle/>
          <a:p>
            <a:pPr lvl="1"/>
            <a:r>
              <a:rPr lang="pt-BR" sz="2000" dirty="0" smtClean="0"/>
              <a:t>Procedimentos preliminares:</a:t>
            </a:r>
          </a:p>
          <a:p>
            <a:pPr lvl="1"/>
            <a:endParaRPr lang="pt-BR" sz="6200" dirty="0"/>
          </a:p>
          <a:p>
            <a:pPr lvl="1"/>
            <a:endParaRPr lang="pt-BR" dirty="0"/>
          </a:p>
          <a:p>
            <a:pPr marL="914400" lvl="2" indent="0">
              <a:buNone/>
            </a:pPr>
            <a:r>
              <a:rPr lang="pt-BR" dirty="0" smtClean="0"/>
              <a:t>  </a:t>
            </a:r>
          </a:p>
          <a:p>
            <a:pPr marL="914400" lvl="2" indent="0">
              <a:buNone/>
            </a:pPr>
            <a:r>
              <a:rPr lang="pt-BR" dirty="0"/>
              <a:t>			</a:t>
            </a:r>
          </a:p>
          <a:p>
            <a:pPr lvl="3"/>
            <a:endParaRPr lang="pt-BR" dirty="0"/>
          </a:p>
          <a:p>
            <a:pPr marL="1371600" lvl="3" indent="0">
              <a:buNone/>
            </a:pPr>
            <a:endParaRPr lang="pt-BR" dirty="0"/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D64B44ED-919F-42C0-96DD-05C376B99FDE}"/>
              </a:ext>
            </a:extLst>
          </p:cNvPr>
          <p:cNvSpPr txBox="1"/>
          <p:nvPr/>
        </p:nvSpPr>
        <p:spPr>
          <a:xfrm>
            <a:off x="455851" y="175558"/>
            <a:ext cx="112802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chemeClr val="bg1"/>
                </a:solidFill>
              </a:rPr>
              <a:t>Considerações Iniciais</a:t>
            </a:r>
          </a:p>
        </p:txBody>
      </p:sp>
      <p:pic>
        <p:nvPicPr>
          <p:cNvPr id="13" name="Imagem 12" descr="C:\Users\keyla.shinohara\Downloads\WhatsApp Image 2021-09-21 at 10.52.56.jpe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56" r="17935" b="11695"/>
          <a:stretch/>
        </p:blipFill>
        <p:spPr bwMode="auto">
          <a:xfrm>
            <a:off x="778251" y="2333897"/>
            <a:ext cx="3534674" cy="27170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8" name="Picture 4" descr="https://lh3.googleusercontent.com/pw/AM-JKLXoeELO2VRAPGf9Hm-dGyHRM8W5rwSnIikfF6EgGSa7iEU4wAk0bTu7dHaWmTPHh9rSvsYtaHTPiOeuYhOPgPK8Q7hhuYMonXRqMJDiRtjE-3NHAm1GlAQi6lf3D9IMaath5npEsxUCnXq4-5sUocKW=w1258-h943-no?authuser=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5445" y="964426"/>
            <a:ext cx="3686643" cy="2260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lh3.googleusercontent.com/pw/AM-JKLVWnE-MvJRF2SK37o2EcLakC3ikGlFKIatqU1NB84URQ1Vp_NxXtes6tbS3Q494Vw9dSDaos8RjDVqTgFl0VgieyK7CP5Q4DAyjXvTLKo2vYGsHI2oKw4nmG9f6ZDBFDuVYT5sEgkETjuiNWDXAj_ht=w1258-h943-no?authuser=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8366" y="3448594"/>
            <a:ext cx="5405483" cy="2991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984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413A6E4-C040-4B1A-A793-4789057135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810" y="1045774"/>
            <a:ext cx="11734800" cy="4544867"/>
          </a:xfrm>
        </p:spPr>
        <p:txBody>
          <a:bodyPr>
            <a:normAutofit/>
          </a:bodyPr>
          <a:lstStyle/>
          <a:p>
            <a:pPr lvl="1"/>
            <a:r>
              <a:rPr lang="pt-BR" sz="2000" dirty="0" smtClean="0"/>
              <a:t>Procedimentos preliminares (LDTPav – Joinville):</a:t>
            </a:r>
          </a:p>
          <a:p>
            <a:pPr lvl="1"/>
            <a:endParaRPr lang="pt-BR" sz="6200" dirty="0"/>
          </a:p>
          <a:p>
            <a:pPr lvl="1"/>
            <a:endParaRPr lang="pt-BR" dirty="0"/>
          </a:p>
          <a:p>
            <a:pPr marL="914400" lvl="2" indent="0">
              <a:buNone/>
            </a:pPr>
            <a:r>
              <a:rPr lang="pt-BR" dirty="0" smtClean="0"/>
              <a:t>  </a:t>
            </a:r>
          </a:p>
          <a:p>
            <a:pPr marL="914400" lvl="2" indent="0">
              <a:buNone/>
            </a:pPr>
            <a:r>
              <a:rPr lang="pt-BR" dirty="0"/>
              <a:t>			</a:t>
            </a:r>
          </a:p>
          <a:p>
            <a:pPr lvl="3"/>
            <a:endParaRPr lang="pt-BR" dirty="0"/>
          </a:p>
          <a:p>
            <a:pPr marL="1371600" lvl="3" indent="0">
              <a:buNone/>
            </a:pPr>
            <a:endParaRPr lang="pt-BR" dirty="0"/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D64B44ED-919F-42C0-96DD-05C376B99FDE}"/>
              </a:ext>
            </a:extLst>
          </p:cNvPr>
          <p:cNvSpPr txBox="1"/>
          <p:nvPr/>
        </p:nvSpPr>
        <p:spPr>
          <a:xfrm>
            <a:off x="455851" y="175558"/>
            <a:ext cx="112802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chemeClr val="bg1"/>
                </a:solidFill>
              </a:rPr>
              <a:t>Considerações Iniciais</a:t>
            </a:r>
          </a:p>
        </p:txBody>
      </p:sp>
      <p:pic>
        <p:nvPicPr>
          <p:cNvPr id="1026" name="Picture 2" descr="https://lh3.googleusercontent.com/pw/AM-JKLUNAfLFUDlfMgRJ7JycveWYwgs9-oVDj6lycVlqE4CeFtzg1ant1fim1xl-1f6qiZ5miSmreFtIh31xnmDOqimM6l2fcsX2a2OXXTDytVkii21aBArioeS0-za2NFhJD7dnNxK8qt38wcln30iefADy=w708-h943-no?authuser=0"/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474" y="4023360"/>
            <a:ext cx="1944416" cy="2519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m 9" descr="Uma imagem contendo pessoa, no interior, homem, edifício&#10;&#10;Descrição gerada automaticamente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05" y="3932830"/>
            <a:ext cx="2051466" cy="2834640"/>
          </a:xfrm>
          <a:prstGeom prst="rect">
            <a:avLst/>
          </a:prstGeom>
        </p:spPr>
      </p:pic>
      <p:pic>
        <p:nvPicPr>
          <p:cNvPr id="11" name="Imagem 10" descr="C:\Users\keyla.shinohara\Downloads\04-IPR\RG04\WhatsApp Image 2021-11-23 at 13.28.18.jpe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168" y="1862470"/>
            <a:ext cx="3599815" cy="20237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m 11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9829" y="1041369"/>
            <a:ext cx="3080272" cy="2095059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10907" y="1742426"/>
            <a:ext cx="1802781" cy="3540774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86858" y="3221259"/>
            <a:ext cx="1969129" cy="3546211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19294" y="3266970"/>
            <a:ext cx="2806056" cy="2328076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05555" y="1041368"/>
            <a:ext cx="2664274" cy="209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228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413A6E4-C040-4B1A-A793-4789057135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810" y="1045774"/>
            <a:ext cx="11734800" cy="4544867"/>
          </a:xfrm>
        </p:spPr>
        <p:txBody>
          <a:bodyPr>
            <a:normAutofit/>
          </a:bodyPr>
          <a:lstStyle/>
          <a:p>
            <a:pPr lvl="1"/>
            <a:r>
              <a:rPr lang="pt-BR" sz="2000" dirty="0" smtClean="0"/>
              <a:t>Procedimentos preliminares (LabPav – Florianópolis):</a:t>
            </a:r>
          </a:p>
          <a:p>
            <a:pPr lvl="1"/>
            <a:endParaRPr lang="pt-BR" sz="6200" dirty="0"/>
          </a:p>
          <a:p>
            <a:pPr lvl="1"/>
            <a:endParaRPr lang="pt-BR" dirty="0"/>
          </a:p>
          <a:p>
            <a:pPr marL="914400" lvl="2" indent="0">
              <a:buNone/>
            </a:pPr>
            <a:r>
              <a:rPr lang="pt-BR" dirty="0" smtClean="0"/>
              <a:t>  </a:t>
            </a:r>
          </a:p>
          <a:p>
            <a:pPr marL="914400" lvl="2" indent="0">
              <a:buNone/>
            </a:pPr>
            <a:r>
              <a:rPr lang="pt-BR" dirty="0"/>
              <a:t>			</a:t>
            </a:r>
          </a:p>
          <a:p>
            <a:pPr lvl="3"/>
            <a:endParaRPr lang="pt-BR" dirty="0"/>
          </a:p>
          <a:p>
            <a:pPr marL="1371600" lvl="3" indent="0">
              <a:buNone/>
            </a:pPr>
            <a:endParaRPr lang="pt-BR" dirty="0"/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D64B44ED-919F-42C0-96DD-05C376B99FDE}"/>
              </a:ext>
            </a:extLst>
          </p:cNvPr>
          <p:cNvSpPr txBox="1"/>
          <p:nvPr/>
        </p:nvSpPr>
        <p:spPr>
          <a:xfrm>
            <a:off x="455851" y="175558"/>
            <a:ext cx="112802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chemeClr val="bg1"/>
                </a:solidFill>
              </a:rPr>
              <a:t>Considerações Iniciais</a:t>
            </a:r>
          </a:p>
        </p:txBody>
      </p:sp>
      <p:pic>
        <p:nvPicPr>
          <p:cNvPr id="8" name="Imagem 7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54" b="19167"/>
          <a:stretch/>
        </p:blipFill>
        <p:spPr bwMode="auto">
          <a:xfrm>
            <a:off x="3675017" y="3908785"/>
            <a:ext cx="2151529" cy="259651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Imagem 8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77" t="2343" r="7158" b="4529"/>
          <a:stretch/>
        </p:blipFill>
        <p:spPr bwMode="auto">
          <a:xfrm>
            <a:off x="3545220" y="1673870"/>
            <a:ext cx="2488746" cy="199608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Imagem 12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70" b="7583"/>
          <a:stretch/>
        </p:blipFill>
        <p:spPr bwMode="auto">
          <a:xfrm>
            <a:off x="6591897" y="3013406"/>
            <a:ext cx="2282159" cy="269070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Imagem 13"/>
          <p:cNvPicPr/>
          <p:nvPr/>
        </p:nvPicPr>
        <p:blipFill rotWithShape="1">
          <a:blip r:embed="rId5"/>
          <a:srcRect t="11675"/>
          <a:stretch/>
        </p:blipFill>
        <p:spPr bwMode="auto">
          <a:xfrm>
            <a:off x="9431383" y="1673870"/>
            <a:ext cx="2142308" cy="28807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Imagem 14"/>
          <p:cNvPicPr/>
          <p:nvPr/>
        </p:nvPicPr>
        <p:blipFill>
          <a:blip r:embed="rId6"/>
          <a:stretch>
            <a:fillRect/>
          </a:stretch>
        </p:blipFill>
        <p:spPr>
          <a:xfrm>
            <a:off x="724246" y="2496862"/>
            <a:ext cx="2159635" cy="2823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892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413A6E4-C040-4B1A-A793-4789057135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810" y="1045774"/>
            <a:ext cx="11734800" cy="4544867"/>
          </a:xfrm>
        </p:spPr>
        <p:txBody>
          <a:bodyPr>
            <a:normAutofit/>
          </a:bodyPr>
          <a:lstStyle/>
          <a:p>
            <a:pPr lvl="1"/>
            <a:r>
              <a:rPr lang="pt-BR" sz="2000" dirty="0"/>
              <a:t>Calibrações (LDTPav – Joinville):</a:t>
            </a:r>
          </a:p>
          <a:p>
            <a:pPr lvl="1"/>
            <a:endParaRPr lang="pt-BR" sz="2000" dirty="0" smtClean="0"/>
          </a:p>
          <a:p>
            <a:pPr lvl="1"/>
            <a:endParaRPr lang="pt-BR" sz="6200" dirty="0"/>
          </a:p>
          <a:p>
            <a:pPr lvl="1"/>
            <a:endParaRPr lang="pt-BR" dirty="0"/>
          </a:p>
          <a:p>
            <a:pPr marL="914400" lvl="2" indent="0">
              <a:buNone/>
            </a:pPr>
            <a:r>
              <a:rPr lang="pt-BR" dirty="0" smtClean="0"/>
              <a:t>  </a:t>
            </a:r>
          </a:p>
          <a:p>
            <a:pPr marL="914400" lvl="2" indent="0">
              <a:buNone/>
            </a:pPr>
            <a:r>
              <a:rPr lang="pt-BR" dirty="0"/>
              <a:t>			</a:t>
            </a:r>
          </a:p>
          <a:p>
            <a:pPr lvl="3"/>
            <a:endParaRPr lang="pt-BR" dirty="0"/>
          </a:p>
          <a:p>
            <a:pPr marL="1371600" lvl="3" indent="0">
              <a:buNone/>
            </a:pPr>
            <a:endParaRPr lang="pt-BR" dirty="0"/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D64B44ED-919F-42C0-96DD-05C376B99FDE}"/>
              </a:ext>
            </a:extLst>
          </p:cNvPr>
          <p:cNvSpPr txBox="1"/>
          <p:nvPr/>
        </p:nvSpPr>
        <p:spPr>
          <a:xfrm>
            <a:off x="455851" y="175558"/>
            <a:ext cx="112802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chemeClr val="bg1"/>
                </a:solidFill>
              </a:rPr>
              <a:t>Considerações Iniciais</a:t>
            </a:r>
          </a:p>
        </p:txBody>
      </p:sp>
      <p:pic>
        <p:nvPicPr>
          <p:cNvPr id="5" name="Imagem 4" descr="C:\Users\keyla.shinohara\Downloads\WhatsApp Image 2022-02-02 at 19.14.30 (1).jpeg"/>
          <p:cNvPicPr/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6" b="37059"/>
          <a:stretch/>
        </p:blipFill>
        <p:spPr bwMode="auto">
          <a:xfrm>
            <a:off x="400024" y="4104219"/>
            <a:ext cx="3174365" cy="248816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Imagem 6" descr="C:\Users\keyla.shinohara\Downloads\WhatsApp Image 2022-02-02 at 19.14.30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24" y="1487230"/>
            <a:ext cx="3174365" cy="24814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4850" y="410996"/>
            <a:ext cx="2243091" cy="3266866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2270" y="411159"/>
            <a:ext cx="2169737" cy="3266703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93805" y="3778925"/>
            <a:ext cx="6102916" cy="2919307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1050" y="1141810"/>
            <a:ext cx="2018687" cy="3299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994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1136</TotalTime>
  <Words>301</Words>
  <Application>Microsoft Office PowerPoint</Application>
  <PresentationFormat>Widescreen</PresentationFormat>
  <Paragraphs>109</Paragraphs>
  <Slides>14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Marilia Borges</dc:creator>
  <cp:lastModifiedBy>jefferson</cp:lastModifiedBy>
  <cp:revision>57</cp:revision>
  <dcterms:created xsi:type="dcterms:W3CDTF">2022-03-04T12:39:06Z</dcterms:created>
  <dcterms:modified xsi:type="dcterms:W3CDTF">2022-03-31T11:24:01Z</dcterms:modified>
</cp:coreProperties>
</file>