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618" r:id="rId5"/>
    <p:sldId id="620" r:id="rId6"/>
    <p:sldId id="625" r:id="rId7"/>
    <p:sldId id="635" r:id="rId8"/>
    <p:sldId id="636" r:id="rId9"/>
    <p:sldId id="639" r:id="rId10"/>
    <p:sldId id="617" r:id="rId11"/>
    <p:sldId id="1232" r:id="rId12"/>
    <p:sldId id="403" r:id="rId13"/>
    <p:sldId id="638" r:id="rId14"/>
    <p:sldId id="1233" r:id="rId15"/>
    <p:sldId id="1239" r:id="rId16"/>
    <p:sldId id="1240" r:id="rId17"/>
    <p:sldId id="754" r:id="rId18"/>
    <p:sldId id="323" r:id="rId19"/>
    <p:sldId id="421" r:id="rId20"/>
    <p:sldId id="1237" r:id="rId21"/>
    <p:sldId id="1238" r:id="rId22"/>
    <p:sldId id="1245" r:id="rId23"/>
    <p:sldId id="1246" r:id="rId24"/>
    <p:sldId id="1257" r:id="rId25"/>
    <p:sldId id="755" r:id="rId26"/>
    <p:sldId id="452" r:id="rId27"/>
    <p:sldId id="761" r:id="rId28"/>
    <p:sldId id="1260" r:id="rId29"/>
    <p:sldId id="1259" r:id="rId30"/>
    <p:sldId id="1264" r:id="rId31"/>
    <p:sldId id="1258" r:id="rId32"/>
    <p:sldId id="1261" r:id="rId33"/>
    <p:sldId id="1262" r:id="rId34"/>
    <p:sldId id="1263" r:id="rId35"/>
    <p:sldId id="641" r:id="rId36"/>
    <p:sldId id="300" r:id="rId37"/>
    <p:sldId id="260" r:id="rId38"/>
    <p:sldId id="301" r:id="rId39"/>
    <p:sldId id="302" r:id="rId40"/>
    <p:sldId id="303" r:id="rId41"/>
    <p:sldId id="307" r:id="rId42"/>
    <p:sldId id="308" r:id="rId43"/>
    <p:sldId id="309" r:id="rId44"/>
    <p:sldId id="310" r:id="rId45"/>
    <p:sldId id="340" r:id="rId46"/>
    <p:sldId id="1252" r:id="rId47"/>
    <p:sldId id="406" r:id="rId48"/>
    <p:sldId id="658" r:id="rId49"/>
    <p:sldId id="478" r:id="rId50"/>
    <p:sldId id="341" r:id="rId51"/>
    <p:sldId id="605" r:id="rId52"/>
    <p:sldId id="606" r:id="rId53"/>
    <p:sldId id="607" r:id="rId54"/>
    <p:sldId id="608" r:id="rId55"/>
    <p:sldId id="1254" r:id="rId56"/>
    <p:sldId id="387" r:id="rId57"/>
    <p:sldId id="265" r:id="rId58"/>
    <p:sldId id="1255" r:id="rId59"/>
    <p:sldId id="295" r:id="rId60"/>
    <p:sldId id="298" r:id="rId61"/>
    <p:sldId id="1248" r:id="rId62"/>
    <p:sldId id="405" r:id="rId63"/>
    <p:sldId id="1256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511DE-1C58-468F-9D93-F4C76C6448E3}" v="19" dt="2022-03-25T12:56:59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4E907-C2D7-4CA7-BF3B-B8B2427E5AD7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07B89-3115-4DF4-A71B-EE9393266D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24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B92ACF-6E96-4C01-AF6D-A5E1327C9269}" type="slidenum">
              <a:rPr lang="pt-BR" altLang="pt-BR">
                <a:solidFill>
                  <a:srgbClr val="000000"/>
                </a:solidFill>
              </a:rPr>
              <a:pPr/>
              <a:t>9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619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C12BC-8E0E-45D9-BB75-491EC42A395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59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2A04EC-75EC-4523-B1A1-0F1A3E1CBD46}" type="slidenum">
              <a:rPr lang="pt-BR" altLang="pt-BR" sz="1200" b="0"/>
              <a:pPr eaLnBrk="1" hangingPunct="1"/>
              <a:t>25</a:t>
            </a:fld>
            <a:endParaRPr lang="pt-BR" altLang="pt-BR" sz="1200" b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8CF6A5-0622-4561-922E-3A5213070A9D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88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9B364-BED7-4FD6-B5FF-8766CF6B9DEE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41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ECE83-314E-4D49-8B9A-CB2E3C485C79}" type="datetime1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7748-72AD-462A-96BE-CE3085962082}" type="datetime1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0128-992E-47C6-A127-409F0753FAEF}" type="datetime1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ACBA-453E-40A7-8A2E-9FBC01445A22}" type="datetime1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D9B-FEC7-43C1-B501-F9B64B6AD5EF}" type="datetime1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1AD1-AEE6-4AB4-86DE-825A03713FD4}" type="datetime1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6D5B-8B18-43AA-9245-6CF12D9F43DE}" type="datetime1">
              <a:rPr lang="pt-BR" smtClean="0"/>
              <a:t>25/03/2022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FD9C-6709-4D7F-91C7-7FBE32159CD9}" type="datetime1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C4E8-F5AF-4149-9850-8128A634E137}" type="datetime1">
              <a:rPr lang="pt-BR" smtClean="0"/>
              <a:t>25/03/2022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F5242-192E-4111-9425-843075E0136E}" type="datetime1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FB40D-2C6F-49E9-AB26-34DDFA8F4ABE}" type="datetime1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8E8C0-7667-49BF-A6EE-4EC6E4BD8421}" type="datetime1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Alguns aspectos de sistema de gerência de pavimentos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Laura Maria </a:t>
            </a:r>
            <a:r>
              <a:rPr lang="pt-BR" dirty="0" err="1"/>
              <a:t>Goretti</a:t>
            </a:r>
            <a:r>
              <a:rPr lang="pt-BR" dirty="0"/>
              <a:t> da Motta</a:t>
            </a:r>
          </a:p>
          <a:p>
            <a:r>
              <a:rPr lang="pt-BR" dirty="0"/>
              <a:t>COPPE/UFRJ</a:t>
            </a:r>
          </a:p>
          <a:p>
            <a:r>
              <a:rPr lang="pt-BR" dirty="0"/>
              <a:t>Março 2022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011E0B5-6704-4E0C-A047-2134A406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5C2C6-EDEA-49AE-B688-3442D07C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2" y="365125"/>
            <a:ext cx="7606048" cy="537315"/>
          </a:xfrm>
        </p:spPr>
        <p:txBody>
          <a:bodyPr>
            <a:normAutofit fontScale="90000"/>
          </a:bodyPr>
          <a:lstStyle/>
          <a:p>
            <a:r>
              <a:rPr lang="pt-BR" dirty="0"/>
              <a:t> Etapas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A17AA3-DE34-4F0F-88D1-0ED7D0B7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1826"/>
            <a:ext cx="10515600" cy="50951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REDE A GERENCIAR</a:t>
            </a:r>
          </a:p>
          <a:p>
            <a:r>
              <a:rPr lang="pt-BR" b="1" dirty="0"/>
              <a:t>Gerência em Nível de Rede</a:t>
            </a:r>
            <a:r>
              <a:rPr lang="pt-BR" dirty="0"/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identificação e definição da composição dos segmentos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estratégias globais de priorização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Comparação de custos versus orçamento,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Escassez de recursos: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dirty="0"/>
              <a:t>horizontes curtos de trabalho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dirty="0"/>
              <a:t>Investimentos são “fenômenos econômicos cíclicos” ao invés de méritos próprios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dirty="0"/>
              <a:t>Investimentos têm que competir com outras necessidades públicas e considerações não-técnicas podem controlar as decisões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pt-BR" dirty="0"/>
          </a:p>
          <a:p>
            <a:r>
              <a:rPr lang="pt-BR" b="1" dirty="0"/>
              <a:t>Gerência em Nível de projeto</a:t>
            </a:r>
          </a:p>
          <a:p>
            <a:pPr lvl="1"/>
            <a:r>
              <a:rPr lang="pt-BR" dirty="0"/>
              <a:t>Priorizado alguns segmentos, a solução inicial prevista pode ser aperfeiçoada</a:t>
            </a:r>
          </a:p>
          <a:p>
            <a:pPr lvl="1"/>
            <a:r>
              <a:rPr lang="pt-BR" dirty="0"/>
              <a:t>Ajustes finais procurando agregar outros aspectos (por ex. rever espessuras)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201AED-E12C-44D4-A26D-1DD62474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140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7FFFC-4A82-468A-B36D-09CEFF5B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mais...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A44407-990A-45C2-98D3-24672F342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indent="-45720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pt-BR" sz="2800" b="0" i="0" u="none" strike="noStrike" kern="1200" dirty="0"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Estabelecimento de critérios de priorização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</a:rPr>
              <a:t>Muitas demandas, poucos recursos...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BR" b="0" i="0" u="none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pt-BR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pt-BR" sz="2800" b="0" i="0" u="none" strike="noStrike" kern="1200" dirty="0"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Necessidades a cada ano </a:t>
            </a:r>
          </a:p>
          <a:p>
            <a:pPr lvl="1" fontAlgn="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</a:rPr>
              <a:t>Como otimizar as soluções para “caber” no orçamento e não comprometer demais os trechos não atendidos naquele ano</a:t>
            </a:r>
          </a:p>
          <a:p>
            <a:pPr marL="457200" lvl="1" indent="0" fontAlgn="t">
              <a:spcBef>
                <a:spcPts val="0"/>
              </a:spcBef>
              <a:buNone/>
            </a:pP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457200" indent="-45720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pt-BR" sz="2800" b="0" i="0" u="none" strike="noStrike" kern="1200" dirty="0"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Estratégias de manutenção e reabilitação (M&amp;R)</a:t>
            </a:r>
          </a:p>
          <a:p>
            <a:pPr marL="914400" lvl="1" indent="-457200" fontAlgn="t">
              <a:spcBef>
                <a:spcPts val="0"/>
              </a:spcBef>
            </a:pPr>
            <a:r>
              <a:rPr lang="pt-BR" dirty="0">
                <a:solidFill>
                  <a:srgbClr val="3333CC"/>
                </a:solidFill>
                <a:latin typeface="Times New Roman" panose="02020603050405020304" pitchFamily="18" charset="0"/>
              </a:rPr>
              <a:t>Catálogo de soluções será válido?</a:t>
            </a:r>
          </a:p>
          <a:p>
            <a:pPr marL="457200" lvl="1" indent="0" fontAlgn="t">
              <a:spcBef>
                <a:spcPts val="0"/>
              </a:spcBef>
              <a:buNone/>
            </a:pP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dirty="0">
                <a:solidFill>
                  <a:srgbClr val="002060"/>
                </a:solidFill>
              </a:rPr>
              <a:t>Importância do SGP nestas decisões!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7A08387-A427-4694-AEF4-5EDC98FB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18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082A501-53B4-4F98-BD43-DF0D47AF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Laura Motta 2022 COPPE/UFRJ</a:t>
            </a:r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0BB886-BB3E-4647-AAE2-F2841E539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81" t="14538" r="19469" b="6353"/>
          <a:stretch/>
        </p:blipFill>
        <p:spPr>
          <a:xfrm>
            <a:off x="2837259" y="332656"/>
            <a:ext cx="6517483" cy="58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3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5D01C06-7F32-44AC-81CD-E6796175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A7B354-D252-41DF-8D5C-BC683332B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5116" r="9545"/>
          <a:stretch/>
        </p:blipFill>
        <p:spPr>
          <a:xfrm>
            <a:off x="1371600" y="777978"/>
            <a:ext cx="9240982" cy="589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14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B0A0933B-E426-4D58-ABFB-06A73DCC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B0DB9D-13EF-4E30-9542-86E5C2DD9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3" t="17910" r="10796"/>
          <a:stretch/>
        </p:blipFill>
        <p:spPr>
          <a:xfrm>
            <a:off x="879763" y="651164"/>
            <a:ext cx="9399423" cy="52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38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798BB-EF7C-4235-895C-36B1EAB7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55806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Um exemplo: as decisões vieram do SGP?</a:t>
            </a:r>
            <a:br>
              <a:rPr lang="pt-BR" dirty="0"/>
            </a:br>
            <a:r>
              <a:rPr lang="pt-BR" sz="2700" dirty="0"/>
              <a:t>ICM é um critério composto? fatores?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8B258DB0-CF06-4B09-B623-E9BBD7CBF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632" y="1825625"/>
            <a:ext cx="8164735" cy="4351338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E9A294F-24A8-4482-8EC3-39E787E0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50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0AC08-5622-4864-85B7-F52BAF54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Veículos e crescimento do tráfego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7A5AA5-69D0-42F7-BD90-359F89606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470"/>
            <a:ext cx="10515600" cy="4838493"/>
          </a:xfrm>
        </p:spPr>
        <p:txBody>
          <a:bodyPr/>
          <a:lstStyle/>
          <a:p>
            <a:r>
              <a:rPr lang="pt-BR" dirty="0"/>
              <a:t>Aspecto fundamental também.</a:t>
            </a:r>
          </a:p>
          <a:p>
            <a:r>
              <a:rPr lang="pt-BR" dirty="0"/>
              <a:t>PNCT</a:t>
            </a:r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7FCD2-AF8B-45E0-90BE-F9F9B87A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D07976-DCD9-4703-BEA7-B231F8BF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8" b="31428"/>
          <a:stretch/>
        </p:blipFill>
        <p:spPr>
          <a:xfrm>
            <a:off x="6063176" y="1284716"/>
            <a:ext cx="6514514" cy="255409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7F06D65-CF54-417F-8791-5EB620054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2" t="26269" r="19693" b="31958"/>
          <a:stretch/>
        </p:blipFill>
        <p:spPr>
          <a:xfrm>
            <a:off x="1617784" y="3928501"/>
            <a:ext cx="7385539" cy="27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50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7B5D-A7CE-4971-A36E-145ED736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Irregularidade – um dos critérios 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B221B2B-25F0-499C-902A-28F7F4464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71" t="25184" r="16183" b="-1"/>
          <a:stretch/>
        </p:blipFill>
        <p:spPr>
          <a:xfrm>
            <a:off x="1725769" y="1661480"/>
            <a:ext cx="7683274" cy="3775170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342CEE-1132-4A3B-A374-B8A25E33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400">
                <a:solidFill>
                  <a:srgbClr val="000000"/>
                </a:solidFill>
                <a:latin typeface="Arial" panose="020B0604020202020204" pitchFamily="34" charset="0"/>
              </a:rPr>
              <a:t>Laura Motta</a:t>
            </a:r>
          </a:p>
        </p:txBody>
      </p:sp>
    </p:spTree>
    <p:extLst>
      <p:ext uri="{BB962C8B-B14F-4D97-AF65-F5344CB8AC3E}">
        <p14:creationId xmlns:p14="http://schemas.microsoft.com/office/powerpoint/2010/main" val="4194923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7B152BDE-A4FA-4786-B491-EBDCA91E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9005"/>
            <a:ext cx="6773719" cy="50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13F2FE-4328-4BE5-9B6C-725677F7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Área trincada + ATR      Fundamentais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581E4E-4899-494B-862C-8A98881E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19" y="2025748"/>
            <a:ext cx="4117948" cy="308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EFF73DF4-213A-4E57-80EF-482057FD7BCD}"/>
              </a:ext>
            </a:extLst>
          </p:cNvPr>
          <p:cNvSpPr/>
          <p:nvPr/>
        </p:nvSpPr>
        <p:spPr>
          <a:xfrm>
            <a:off x="5380384" y="883151"/>
            <a:ext cx="609600" cy="340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91A62DB-6DB4-4C46-8323-191A8AD44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00" y="1942676"/>
            <a:ext cx="6435000" cy="48262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 Levantamentos de Campo  </a:t>
            </a:r>
            <a:br>
              <a:rPr lang="pt-BR" dirty="0"/>
            </a:br>
            <a:r>
              <a:rPr lang="pt-BR" dirty="0"/>
              <a:t>laboratório móvel</a:t>
            </a:r>
          </a:p>
        </p:txBody>
      </p:sp>
      <p:pic>
        <p:nvPicPr>
          <p:cNvPr id="4" name="Picture 3" descr="J:\cópia C - meus documentos\PROJETOS COPPETEC\DER -MG\DER- MG\FOTOS E VIDEOS\DSC027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514460" y="2266653"/>
            <a:ext cx="1956689" cy="22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:\cópia C - meus documentos\PROJETOS COPPETEC\DER -MG\DER- MG\FOTOS E VIDEOS\DSC027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645270"/>
            <a:ext cx="2675595" cy="178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A2B8E76-6A57-460F-9A38-DC8B909A576B}"/>
              </a:ext>
            </a:extLst>
          </p:cNvPr>
          <p:cNvSpPr txBox="1"/>
          <p:nvPr/>
        </p:nvSpPr>
        <p:spPr>
          <a:xfrm>
            <a:off x="9077739" y="4890053"/>
            <a:ext cx="119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Mu- meter</a:t>
            </a:r>
          </a:p>
          <a:p>
            <a:r>
              <a:rPr lang="pt-BR" dirty="0"/>
              <a:t>(atrito)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C79A2C-7DCA-42FB-8D47-8C1D49833689}"/>
              </a:ext>
            </a:extLst>
          </p:cNvPr>
          <p:cNvSpPr txBox="1"/>
          <p:nvPr/>
        </p:nvSpPr>
        <p:spPr>
          <a:xfrm>
            <a:off x="5088835" y="2623931"/>
            <a:ext cx="2274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Irregularidade</a:t>
            </a:r>
          </a:p>
          <a:p>
            <a:r>
              <a:rPr lang="pt-BR" dirty="0"/>
              <a:t>(laser)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D1627BA-8A51-4579-B988-94B18320C90A}"/>
              </a:ext>
            </a:extLst>
          </p:cNvPr>
          <p:cNvSpPr txBox="1"/>
          <p:nvPr/>
        </p:nvSpPr>
        <p:spPr>
          <a:xfrm>
            <a:off x="5711688" y="6109252"/>
            <a:ext cx="16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Deflexão (FWD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284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altLang="pt-BR" sz="2800" b="1" dirty="0"/>
              <a:t>Infraestrutura de transportes: rodovias, ferrovias e aeroportos</a:t>
            </a:r>
          </a:p>
          <a:p>
            <a:pPr marL="0" indent="0">
              <a:buNone/>
            </a:pPr>
            <a:endParaRPr lang="pt-BR" altLang="pt-BR" sz="2800" b="1" dirty="0"/>
          </a:p>
          <a:p>
            <a:pPr marL="0" indent="0">
              <a:buNone/>
            </a:pPr>
            <a:r>
              <a:rPr lang="pt-BR" altLang="pt-BR" sz="2800" b="1" dirty="0"/>
              <a:t> de Gerência de Infraestrutura SGI – Definição</a:t>
            </a:r>
          </a:p>
          <a:p>
            <a:pPr marL="0" indent="0">
              <a:buNone/>
            </a:pPr>
            <a:endParaRPr lang="pt-BR" altLang="pt-BR" sz="2800" dirty="0"/>
          </a:p>
          <a:p>
            <a:pPr marL="0" indent="0">
              <a:buNone/>
            </a:pPr>
            <a:r>
              <a:rPr lang="pt-BR" altLang="pt-BR" sz="2800" dirty="0"/>
              <a:t>Um conjunto de técnicas ou métodos para </a:t>
            </a:r>
            <a:r>
              <a:rPr lang="pt-BR" altLang="pt-BR" sz="2800" u="sng" dirty="0"/>
              <a:t>suporte de decisões</a:t>
            </a:r>
            <a:r>
              <a:rPr lang="pt-BR" altLang="pt-BR" sz="2800" dirty="0"/>
              <a:t> e estabelecimento de  </a:t>
            </a:r>
            <a:r>
              <a:rPr lang="pt-BR" altLang="pt-BR" sz="2800" u="sng" dirty="0"/>
              <a:t>estratégias </a:t>
            </a:r>
            <a:r>
              <a:rPr lang="pt-BR" altLang="pt-BR" sz="2800" dirty="0"/>
              <a:t>efetivas e econômicas para prover e manter os ativos de infraestrutura em condições de serventia operacional.</a:t>
            </a:r>
          </a:p>
          <a:p>
            <a:pPr marL="0" indent="0">
              <a:buNone/>
            </a:pPr>
            <a:endParaRPr lang="pt-BR" altLang="pt-BR" dirty="0"/>
          </a:p>
          <a:p>
            <a:pPr marL="0" indent="0">
              <a:buNone/>
            </a:pPr>
            <a:r>
              <a:rPr lang="pt-BR" b="1" dirty="0"/>
              <a:t>Comentadas algumas aplicações</a:t>
            </a:r>
          </a:p>
          <a:p>
            <a:pPr marL="0" indent="0">
              <a:buNone/>
            </a:pPr>
            <a:endParaRPr lang="pt-BR" altLang="pt-BR" sz="2800" dirty="0"/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951F4E-7C04-40FE-94A0-FA683C32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D54E9-AA96-44FC-A291-219DD3A3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188" y="365125"/>
            <a:ext cx="8842612" cy="1325563"/>
          </a:xfrm>
        </p:spPr>
        <p:txBody>
          <a:bodyPr>
            <a:normAutofit/>
          </a:bodyPr>
          <a:lstStyle/>
          <a:p>
            <a:r>
              <a:rPr lang="pt-BR" dirty="0"/>
              <a:t>Várias configurações de veículos  </a:t>
            </a:r>
            <a:br>
              <a:rPr lang="pt-BR" dirty="0"/>
            </a:br>
            <a:r>
              <a:rPr lang="pt-BR" dirty="0"/>
              <a:t>sistemas LVC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7EDFC3-9EF2-4A13-A582-6279424D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5" name="Espaço Reservado para Conteúdo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9CF3129-550D-48FB-A8F4-CB0FD47D0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354" t="27448" r="4711" b="30796"/>
          <a:stretch/>
        </p:blipFill>
        <p:spPr bwMode="auto">
          <a:xfrm>
            <a:off x="1045048" y="1690689"/>
            <a:ext cx="7420080" cy="3758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B5D2DF4-0759-41EA-89BA-4FBC1046E094}"/>
              </a:ext>
            </a:extLst>
          </p:cNvPr>
          <p:cNvSpPr txBox="1"/>
          <p:nvPr/>
        </p:nvSpPr>
        <p:spPr>
          <a:xfrm>
            <a:off x="8742218" y="3034145"/>
            <a:ext cx="179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Reis, 2007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469C7EC-338C-4C19-B1B9-8D96DC118789}"/>
              </a:ext>
            </a:extLst>
          </p:cNvPr>
          <p:cNvSpPr txBox="1"/>
          <p:nvPr/>
        </p:nvSpPr>
        <p:spPr>
          <a:xfrm>
            <a:off x="3405809" y="5640946"/>
            <a:ext cx="1539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Procedimentos similares vem sendo aplicado por empresas nacionais </a:t>
            </a:r>
          </a:p>
          <a:p>
            <a:r>
              <a:rPr lang="pt-B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internacionais e DNIT em diversas rodovias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90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34815-E7CC-4EEB-8A0D-20568368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Levantamento visual contínuo informatizado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455CFD-3A5E-42C8-BDF5-8AEC5B8E4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17" y="1468192"/>
            <a:ext cx="10632583" cy="4708771"/>
          </a:xfrm>
        </p:spPr>
        <p:txBody>
          <a:bodyPr>
            <a:normAutofit fontScale="92500" lnSpcReduction="10000"/>
          </a:bodyPr>
          <a:lstStyle/>
          <a:p>
            <a:r>
              <a:rPr lang="pt-BR" sz="24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24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ecessário modernizar o levantamento das condições dos pavimentos para fornecer dados de entrada para o novo método de dimensionamento e para previsão de desempenho para SGP.</a:t>
            </a:r>
          </a:p>
          <a:p>
            <a:endParaRPr lang="pt-BR" sz="2400" b="1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pt-BR" sz="2400" b="1" dirty="0"/>
              <a:t>Para SGP: uma alternativa muito promissora.</a:t>
            </a:r>
          </a:p>
          <a:p>
            <a:pPr marL="0" indent="0">
              <a:buNone/>
            </a:pPr>
            <a:endParaRPr lang="pt-BR" sz="2400" b="1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pt-BR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Levantamento Visual Contínuo Informatizado (LVCI) pelo Método da Varredura de defeitos.</a:t>
            </a:r>
          </a:p>
          <a:p>
            <a:r>
              <a:rPr lang="pt-BR" sz="1800" dirty="0">
                <a:latin typeface="Verdana" panose="020B0604030504040204" pitchFamily="34" charset="0"/>
                <a:ea typeface="Times New Roman" panose="02020603050405020304" pitchFamily="18" charset="0"/>
              </a:rPr>
              <a:t>H</a:t>
            </a:r>
            <a:r>
              <a:rPr lang="pt-B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istórico de filmagens auxilia na previsão de desempenho dos pavimentos. </a:t>
            </a:r>
          </a:p>
          <a:p>
            <a:r>
              <a:rPr lang="pt-BR" sz="1800" dirty="0">
                <a:latin typeface="Verdana" panose="020B0604030504040204" pitchFamily="34" charset="0"/>
                <a:ea typeface="Times New Roman" panose="02020603050405020304" pitchFamily="18" charset="0"/>
              </a:rPr>
              <a:t>O</a:t>
            </a:r>
            <a:r>
              <a:rPr lang="pt-B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procedimento LVCI foi comparado com Normas do DNIT em trechos de uma rodovia. </a:t>
            </a:r>
          </a:p>
          <a:p>
            <a:r>
              <a:rPr lang="pt-BR" sz="1800" dirty="0"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pt-B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laboração de dados para projetos e gerência de pavimentos e definição de segmentos homogêneos.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pt-B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 modernização do procedimento de LVC aumenta a precisão dos inventários de defeitos dos pavimentos considerando toda área da faixa de tráfego ao longo da extensão do trecho avaliado.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2400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C75A25-A281-410F-A092-E6FFEA94E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74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6CB733-E4BE-4658-82CC-EBFA7B6B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321734"/>
            <a:ext cx="4327778" cy="1135737"/>
          </a:xfrm>
        </p:spPr>
        <p:txBody>
          <a:bodyPr>
            <a:normAutofit/>
          </a:bodyPr>
          <a:lstStyle/>
          <a:p>
            <a:r>
              <a:rPr lang="pt-BR" sz="3600" dirty="0"/>
              <a:t>LVCI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87FD96-B47C-4605-8019-5C095B949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5452531" cy="4393982"/>
          </a:xfrm>
        </p:spPr>
        <p:txBody>
          <a:bodyPr>
            <a:normAutofit/>
          </a:bodyPr>
          <a:lstStyle/>
          <a:p>
            <a:r>
              <a:rPr lang="pt-BR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instrumentação é composta por </a:t>
            </a:r>
            <a:r>
              <a:rPr lang="pt-BR" sz="20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odômetro</a:t>
            </a:r>
            <a:r>
              <a:rPr lang="pt-BR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digital, Global Position System (GPS), câmera filmadora digital e computador. </a:t>
            </a:r>
          </a:p>
          <a:p>
            <a:endParaRPr lang="pt-BR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996692B3-EAF0-455A-955C-31EFE51E49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759881" y="476518"/>
            <a:ext cx="5044835" cy="566835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58D07C-D455-4EF7-B747-5194D3F0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263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8D1CD62-A57B-416C-AB8B-8372A0BE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55806" cy="1325563"/>
          </a:xfrm>
        </p:spPr>
        <p:txBody>
          <a:bodyPr>
            <a:normAutofit fontScale="90000"/>
          </a:bodyPr>
          <a:lstStyle/>
          <a:p>
            <a:br>
              <a:rPr lang="pt-BR" sz="1800" b="0" dirty="0">
                <a:solidFill>
                  <a:srgbClr val="8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pt-BR" sz="1800" b="0" dirty="0">
                <a:solidFill>
                  <a:srgbClr val="8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Exemplo de apresentação do LVCI pelo Método da Varredura com uso de vídeo registro e indicação dos defeitos em sincronia com as imagens e </a:t>
            </a:r>
            <a:r>
              <a:rPr lang="pt-BR" sz="1800" b="0" dirty="0" err="1">
                <a:solidFill>
                  <a:srgbClr val="8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plani</a:t>
            </a:r>
            <a:r>
              <a:rPr lang="pt-BR" sz="1800" b="0" dirty="0">
                <a:solidFill>
                  <a:srgbClr val="8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-altimetria</a:t>
            </a:r>
            <a:br>
              <a:rPr lang="pt-BR" sz="18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A67243-6F77-4064-899E-35B45605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5B340D-E06B-4536-BF3A-36571468E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409" r="2293" b="17955"/>
          <a:stretch/>
        </p:blipFill>
        <p:spPr bwMode="auto">
          <a:xfrm>
            <a:off x="1945649" y="1417710"/>
            <a:ext cx="8300702" cy="4938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6455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9DACE-5402-4382-A90F-2241249A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Segmentação de trechos homogêneos </a:t>
            </a:r>
            <a:br>
              <a:rPr lang="pt-BR" dirty="0"/>
            </a:br>
            <a:r>
              <a:rPr lang="pt-BR" dirty="0"/>
              <a:t>– dois critérios </a:t>
            </a:r>
            <a:r>
              <a:rPr lang="pt-BR" sz="2000" dirty="0"/>
              <a:t>(Souza Jr, 2018)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2F6F6A-300A-4299-B2D2-AB5AF9845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F6EB92-1B7A-49ED-A750-DE665DF10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85" t="23247" r="25923" b="18986"/>
          <a:stretch/>
        </p:blipFill>
        <p:spPr>
          <a:xfrm>
            <a:off x="2138221" y="1690688"/>
            <a:ext cx="8018653" cy="48021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0381535-45B4-432D-A6A9-16D5C1CE6240}"/>
              </a:ext>
            </a:extLst>
          </p:cNvPr>
          <p:cNvSpPr/>
          <p:nvPr/>
        </p:nvSpPr>
        <p:spPr>
          <a:xfrm>
            <a:off x="7673009" y="4638261"/>
            <a:ext cx="1179443" cy="529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064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26" y="1366045"/>
            <a:ext cx="45624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3146426"/>
            <a:ext cx="45466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PE" dirty="0"/>
              <a:t>GPR- </a:t>
            </a:r>
            <a:r>
              <a:rPr lang="es-PE" dirty="0" err="1"/>
              <a:t>avaliação</a:t>
            </a:r>
            <a:r>
              <a:rPr lang="es-PE" dirty="0"/>
              <a:t> de </a:t>
            </a:r>
            <a:r>
              <a:rPr lang="es-PE" dirty="0" err="1"/>
              <a:t>espessuras</a:t>
            </a:r>
            <a:r>
              <a:rPr lang="es-PE" dirty="0"/>
              <a:t> das camadas</a:t>
            </a:r>
          </a:p>
        </p:txBody>
      </p:sp>
      <p:pic>
        <p:nvPicPr>
          <p:cNvPr id="5" name="Picture 2" descr="http://www2.peq.coppe.ufrj.br/Pessoal/Professores/Arge/img/copp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2950" y="5399088"/>
            <a:ext cx="950440" cy="9906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CFA0445-44E7-4473-9758-C667E122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Laura Motta 2020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798871-FA0C-4E7A-8E18-476F5980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E649C-66F2-4714-9D3F-BDB2B099CF02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1338" y="123826"/>
            <a:ext cx="8684384" cy="752475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dirty="0"/>
              <a:t>Detalhe do Sistema de Aplicação de Carga FWD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3824289" y="985838"/>
          <a:ext cx="4124325" cy="540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 do Photo Editor" r:id="rId3" imgW="3839111" imgH="5028571" progId="MSPhotoEd.3">
                  <p:embed/>
                </p:oleObj>
              </mc:Choice>
              <mc:Fallback>
                <p:oleObj name="Foto do Photo Editor" r:id="rId3" imgW="3839111" imgH="5028571" progId="MSPhotoEd.3">
                  <p:embed/>
                  <p:pic>
                    <p:nvPicPr>
                      <p:cNvPr id="30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4289" y="985838"/>
                        <a:ext cx="4124325" cy="540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6"/>
          <p:cNvSpPr>
            <a:spLocks noChangeArrowheads="1"/>
          </p:cNvSpPr>
          <p:nvPr/>
        </p:nvSpPr>
        <p:spPr bwMode="auto">
          <a:xfrm rot="-1874120">
            <a:off x="6932613" y="1595439"/>
            <a:ext cx="2794000" cy="936625"/>
          </a:xfrm>
          <a:prstGeom prst="leftArrow">
            <a:avLst>
              <a:gd name="adj1" fmla="val 51639"/>
              <a:gd name="adj2" fmla="val 67989"/>
            </a:avLst>
          </a:prstGeom>
          <a:solidFill>
            <a:srgbClr val="FF9900"/>
          </a:solidFill>
          <a:ln w="9525">
            <a:solidFill>
              <a:srgbClr val="FFEFAB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 rot="-1889772">
            <a:off x="7469188" y="1697039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/>
              <a:t>Pesos batentes</a:t>
            </a:r>
          </a:p>
        </p:txBody>
      </p:sp>
      <p:pic>
        <p:nvPicPr>
          <p:cNvPr id="6" name="Picture 2" descr="http://www2.peq.coppe.ufrj.br/Pessoal/Professores/Arge/img/copp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6475" y="5332413"/>
            <a:ext cx="950440" cy="9906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CA9A0016-1573-46EC-B069-A1EF41AA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Laura Motta 2020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AC299AB-482A-4B80-90BA-13198A13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3E35C-2B16-4617-A681-5A157E7387E4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665DD-919C-49C7-99F2-99E8FCAA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 </a:t>
            </a:r>
            <a:r>
              <a:rPr lang="pt-BR" dirty="0" err="1"/>
              <a:t>MeDiNa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76BA58-9F0B-4C68-AFF1-4BA367210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Desenvolvido um método de retroanálise com as mesmas características do método de dimensionamento: </a:t>
            </a:r>
            <a:r>
              <a:rPr lang="pt-BR" dirty="0" err="1"/>
              <a:t>BackMedina</a:t>
            </a:r>
            <a:endParaRPr lang="pt-BR" dirty="0"/>
          </a:p>
          <a:p>
            <a:r>
              <a:rPr lang="pt-BR" dirty="0"/>
              <a:t>Projeto de reforço com as mesmas características de análise do projeto de pavimento novo.</a:t>
            </a:r>
          </a:p>
          <a:p>
            <a:r>
              <a:rPr lang="pt-BR" b="1" dirty="0"/>
              <a:t>Portanto:</a:t>
            </a:r>
          </a:p>
          <a:p>
            <a:pPr lvl="1"/>
            <a:r>
              <a:rPr lang="pt-BR" sz="3600" b="1" dirty="0"/>
              <a:t>Medidas de deflexão com FWD e uso da bacia de deflexão completa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B178304-AFFC-4780-B556-61CAC184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Laura Motta 2020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616E0C7-D019-4E44-81F1-CE74C229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3E35C-2B16-4617-A681-5A157E7387E4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198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10C791D-AF08-4225-A302-971546D02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pt-BR" dirty="0"/>
              <a:t>Exemplo – Catálogo de soluções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C1DAF8D-F6E6-41F3-BBBC-A96536C1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8143C3-BB9B-4AF4-A045-DE3B806F6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0" t="14980" r="13577"/>
          <a:stretch/>
        </p:blipFill>
        <p:spPr>
          <a:xfrm>
            <a:off x="1856934" y="1153550"/>
            <a:ext cx="8679767" cy="552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17F9C8-E9C6-4782-9C87-CFA93739C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Nível de REDE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21CFBE1-4833-47FE-A53A-5B972AC8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F68058F7-8543-4AE8-8EE0-2EE5E8FE3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22" t="18012" r="12770" b="7078"/>
          <a:stretch/>
        </p:blipFill>
        <p:spPr>
          <a:xfrm>
            <a:off x="1519311" y="1304060"/>
            <a:ext cx="9495692" cy="520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70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400" dirty="0"/>
              <a:t>	Finalidades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spcBef>
                <a:spcPct val="25000"/>
              </a:spcBef>
              <a:spcAft>
                <a:spcPct val="25000"/>
              </a:spcAft>
              <a:buSzPct val="100000"/>
              <a:buFontTx/>
              <a:buChar char="•"/>
            </a:pPr>
            <a:r>
              <a:rPr lang="pt-BR" altLang="pt-BR" sz="2800" b="1" dirty="0"/>
              <a:t>Monitorar a qualidade geral do sistema de infraestrutura</a:t>
            </a:r>
          </a:p>
          <a:p>
            <a:pPr algn="just">
              <a:spcBef>
                <a:spcPct val="25000"/>
              </a:spcBef>
              <a:spcAft>
                <a:spcPct val="25000"/>
              </a:spcAft>
              <a:buSzPct val="100000"/>
              <a:buFontTx/>
              <a:buChar char="•"/>
            </a:pPr>
            <a:r>
              <a:rPr lang="pt-BR" altLang="pt-BR" sz="2800" dirty="0"/>
              <a:t>Simular estratégias de manutenção e restauração (M&amp;R)</a:t>
            </a:r>
          </a:p>
          <a:p>
            <a:pPr algn="just">
              <a:spcBef>
                <a:spcPct val="25000"/>
              </a:spcBef>
              <a:spcAft>
                <a:spcPct val="25000"/>
              </a:spcAft>
              <a:buSzPct val="100000"/>
              <a:buFontTx/>
              <a:buChar char="•"/>
            </a:pPr>
            <a:r>
              <a:rPr lang="pt-BR" altLang="pt-BR" sz="2800" dirty="0"/>
              <a:t>Otimizar investimentos em M&amp;R</a:t>
            </a:r>
          </a:p>
          <a:p>
            <a:pPr algn="just">
              <a:spcBef>
                <a:spcPct val="25000"/>
              </a:spcBef>
              <a:spcAft>
                <a:spcPct val="25000"/>
              </a:spcAft>
              <a:buSzPct val="100000"/>
              <a:buFontTx/>
              <a:buChar char="•"/>
            </a:pPr>
            <a:r>
              <a:rPr lang="pt-BR" altLang="pt-BR" sz="2800" dirty="0"/>
              <a:t>Desenvolver planos plurianuais de M&amp;R</a:t>
            </a:r>
          </a:p>
          <a:p>
            <a:pPr algn="just">
              <a:spcBef>
                <a:spcPct val="25000"/>
              </a:spcBef>
              <a:spcAft>
                <a:spcPct val="25000"/>
              </a:spcAft>
              <a:buSzPct val="100000"/>
              <a:buFontTx/>
              <a:buChar char="•"/>
            </a:pPr>
            <a:r>
              <a:rPr lang="pt-BR" altLang="pt-BR" sz="2800" dirty="0"/>
              <a:t>Avaliar alternativas de projetos</a:t>
            </a:r>
          </a:p>
          <a:p>
            <a:pPr algn="just">
              <a:spcBef>
                <a:spcPct val="25000"/>
              </a:spcBef>
              <a:spcAft>
                <a:spcPct val="25000"/>
              </a:spcAft>
              <a:buSzPct val="100000"/>
              <a:buFontTx/>
              <a:buChar char="•"/>
            </a:pPr>
            <a:r>
              <a:rPr lang="pt-BR" altLang="pt-BR" sz="2800" b="1" dirty="0"/>
              <a:t>Melhorar a eficiência do processo de decisão</a:t>
            </a:r>
          </a:p>
          <a:p>
            <a:pPr marL="0" indent="0" algn="just">
              <a:spcBef>
                <a:spcPct val="25000"/>
              </a:spcBef>
              <a:spcAft>
                <a:spcPct val="25000"/>
              </a:spcAft>
              <a:buSzPct val="100000"/>
              <a:buNone/>
            </a:pPr>
            <a:r>
              <a:rPr lang="pt-BR" dirty="0">
                <a:solidFill>
                  <a:srgbClr val="FF0000"/>
                </a:solidFill>
              </a:rPr>
              <a:t>Porque:</a:t>
            </a:r>
          </a:p>
          <a:p>
            <a:pPr algn="just">
              <a:spcBef>
                <a:spcPct val="25000"/>
              </a:spcBef>
              <a:spcAft>
                <a:spcPct val="25000"/>
              </a:spcAft>
              <a:buSzPct val="100000"/>
              <a:buFontTx/>
              <a:buChar char="•"/>
            </a:pPr>
            <a:r>
              <a:rPr lang="pt-BR" dirty="0">
                <a:solidFill>
                  <a:srgbClr val="FF0000"/>
                </a:solidFill>
              </a:rPr>
              <a:t>Deterioração inexorável: uso intenso e constante gera estruturas deficientes ou funcionalmente inadequadas, etc. </a:t>
            </a:r>
            <a:endParaRPr lang="pt-BR" altLang="pt-BR" sz="2800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E432D63-74F7-4B5D-8B6B-A7D52074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066D-FC1A-42B3-897E-D18207EE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90871" cy="955675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r>
              <a:rPr lang="pt-BR" dirty="0"/>
              <a:t>	Catálogo: Só deflexão máxima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46ABD0-90F9-4D0E-9FD9-0BE14276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5" name="Picture 5" descr="duas  bacias">
            <a:extLst>
              <a:ext uri="{FF2B5EF4-FFF2-40B4-BE49-F238E27FC236}">
                <a16:creationId xmlns:a16="http://schemas.microsoft.com/office/drawing/2014/main" id="{2E64395D-1C11-43BD-91CB-7A54D2C94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69" y="1320800"/>
            <a:ext cx="8650287" cy="54006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4579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1B9FE81-A576-4B20-9CBF-A97DD2CF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Souza Jr (2018) – Soluções do catálogo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E60278B2-0EEB-4333-AC0A-029A236A5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61" t="19147" r="24801" b="25569"/>
          <a:stretch/>
        </p:blipFill>
        <p:spPr>
          <a:xfrm>
            <a:off x="1653507" y="1450511"/>
            <a:ext cx="8433028" cy="5270964"/>
          </a:xfr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7701BBC-4925-4E85-9606-FA41FA2B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911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0B69E-B5F9-43EC-AE0C-24D2CFE2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378" y="365126"/>
            <a:ext cx="9820422" cy="560694"/>
          </a:xfrm>
        </p:spPr>
        <p:txBody>
          <a:bodyPr>
            <a:normAutofit fontScale="90000"/>
          </a:bodyPr>
          <a:lstStyle/>
          <a:p>
            <a:r>
              <a:rPr lang="pt-BR" dirty="0"/>
              <a:t>Souza Jr (2018) analisou 13 segmentos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6F2DC9EE-E83E-4E55-9F10-E10E81A4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16" t="15592" r="24802"/>
          <a:stretch/>
        </p:blipFill>
        <p:spPr>
          <a:xfrm>
            <a:off x="1533378" y="925819"/>
            <a:ext cx="8975188" cy="5251144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5D0445-AA4E-4C0C-971D-CE7A08B61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63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B80D2-4475-44BC-831E-48F11588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Conclusões Souza Jr (2018)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56249A-3F7D-4DAA-865C-0C040BABF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235"/>
            <a:ext cx="10515600" cy="4745728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/>
              <a:t>A análise pelo método </a:t>
            </a:r>
            <a:r>
              <a:rPr lang="pt-BR" b="1" dirty="0" err="1"/>
              <a:t>MeDiNa</a:t>
            </a:r>
            <a:r>
              <a:rPr lang="pt-BR" b="1" dirty="0"/>
              <a:t> da vida útil de projeto das soluções indicadas pelo catálogo de soluções do SGP do DNIT, indicaram que em 78% dos casos analisados, a vida útil de projeto estipulada em 10 anos não atendeu ao critério de fadiga, ocorrendo a ruptura precoce. </a:t>
            </a:r>
          </a:p>
          <a:p>
            <a:r>
              <a:rPr lang="pt-BR" dirty="0"/>
              <a:t>84% não chegaram em condições aceitáveis aos 4 anos, havendo casos de ruptura em menos de 1 ano. </a:t>
            </a:r>
          </a:p>
          <a:p>
            <a:r>
              <a:rPr lang="pt-BR" b="1" dirty="0"/>
              <a:t>A retroanálise permitiu estimar qual a camada mais penalizada</a:t>
            </a:r>
            <a:r>
              <a:rPr lang="pt-BR" dirty="0"/>
              <a:t> pelas cargas repetidas, e assim, qual contribuiu mais para a incidência de danos por fadiga. </a:t>
            </a:r>
          </a:p>
          <a:p>
            <a:r>
              <a:rPr lang="pt-BR" dirty="0"/>
              <a:t>Nas análises observou-se base com baixa rigidez, muito deformáveis, e a indicação de soluções como fresagem somente da camada de revestimento e posterior reforço mostraram-se inadequadas sem o tratamento da camada de base.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ED1C507-2873-4C49-B2CD-1F18E844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1511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7F20B-E7D8-40BA-AFC5-123AF954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Conclusões Souza Jr (2018)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CF6501-DD21-40C6-88B5-05FB3E440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226"/>
            <a:ext cx="10515600" cy="4798737"/>
          </a:xfrm>
        </p:spPr>
        <p:txBody>
          <a:bodyPr>
            <a:normAutofit/>
          </a:bodyPr>
          <a:lstStyle/>
          <a:p>
            <a:r>
              <a:rPr lang="pt-BR" b="1" dirty="0"/>
              <a:t>O catálogo de soluções do DNIT foi estabelecido para uso em um SGP visando o âmbito do planejamento rodoviário a nível de rede</a:t>
            </a:r>
            <a:r>
              <a:rPr lang="pt-BR" dirty="0"/>
              <a:t>.</a:t>
            </a:r>
          </a:p>
          <a:p>
            <a:pPr lvl="1"/>
            <a:r>
              <a:rPr lang="pt-BR" dirty="0"/>
              <a:t> Generalização de soluções para trechos diversos, porém com características em um padrão de enquadramento admitido no catálogo. </a:t>
            </a:r>
          </a:p>
          <a:p>
            <a:pPr lvl="1"/>
            <a:r>
              <a:rPr lang="pt-BR" dirty="0"/>
              <a:t>Observa-se soluções inadequadas indicadas a vários trechos. </a:t>
            </a:r>
          </a:p>
          <a:p>
            <a:r>
              <a:rPr lang="pt-BR" dirty="0"/>
              <a:t>O Catálogo do DNIT apresentou resultado satisfatório nos casos extremos: reparos leves e quando precisavam de reconstrução, porém nos casos intermediários não apresentou soluções que atendessem o critério de vida útil de projeto.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EE6D30C-B1BF-48F0-A58C-EE901EE3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329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02B226C-EF10-4FB7-95E4-F5712107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Passando para outros modos de transporte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E196FE-2EEB-4BD5-BBB9-C124912BF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Em termos de Pavimento:</a:t>
            </a:r>
          </a:p>
          <a:p>
            <a:r>
              <a:rPr lang="pt-BR" dirty="0"/>
              <a:t>Aeroporto:</a:t>
            </a:r>
          </a:p>
          <a:p>
            <a:pPr lvl="1"/>
            <a:r>
              <a:rPr lang="pt-BR" dirty="0"/>
              <a:t> tem estrutura de camadas semelhantes às rodovias, cargas maiores mas número de repetições menores e menos concentradas</a:t>
            </a:r>
          </a:p>
          <a:p>
            <a:r>
              <a:rPr lang="pt-BR" dirty="0"/>
              <a:t>Ferrovia:</a:t>
            </a:r>
          </a:p>
          <a:p>
            <a:pPr lvl="1"/>
            <a:r>
              <a:rPr lang="pt-BR" dirty="0"/>
              <a:t> tem estrutura em camadas diferentes (mas ainda assim “pavimento”), esforços concentrados (trilhos) e exposição do lastro e subleito ao clima.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901B25C-9692-41AB-B18D-A0F6AA62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567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938FD7C-6A79-45F1-9595-CC6BCA413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9" t="16284" r="21562"/>
          <a:stretch/>
        </p:blipFill>
        <p:spPr>
          <a:xfrm>
            <a:off x="864952" y="763523"/>
            <a:ext cx="10236637" cy="5451009"/>
          </a:xfrm>
          <a:prstGeom prst="rect">
            <a:avLst/>
          </a:prstGeom>
          <a:ln>
            <a:noFill/>
          </a:ln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9D10FAF-A5A5-4A20-BF50-FD43DCF4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/>
              <a:t>LAURA MOTTA</a:t>
            </a:r>
          </a:p>
        </p:txBody>
      </p:sp>
    </p:spTree>
    <p:extLst>
      <p:ext uri="{BB962C8B-B14F-4D97-AF65-F5344CB8AC3E}">
        <p14:creationId xmlns:p14="http://schemas.microsoft.com/office/powerpoint/2010/main" val="2095473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6BCA4-4BE2-4EEF-BE50-2EACA5EC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Exemplo de fluxograma SGP </a:t>
            </a:r>
            <a:br>
              <a:rPr lang="pt-BR" dirty="0"/>
            </a:br>
            <a:r>
              <a:rPr lang="pt-BR" dirty="0"/>
              <a:t>(pavimento de aeroporto)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966A7FA-C58B-4527-8AAC-D5DC8DD2258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6635" t="24162" r="34913" b="18579"/>
          <a:stretch/>
        </p:blipFill>
        <p:spPr bwMode="auto">
          <a:xfrm>
            <a:off x="3129566" y="1690688"/>
            <a:ext cx="6374652" cy="4802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A22E71-2797-49B3-A646-7F78EDF5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B9A986C-F920-48B2-AADC-1D25CE055B6A}"/>
              </a:ext>
            </a:extLst>
          </p:cNvPr>
          <p:cNvSpPr txBox="1"/>
          <p:nvPr/>
        </p:nvSpPr>
        <p:spPr>
          <a:xfrm>
            <a:off x="1081825" y="4546242"/>
            <a:ext cx="137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ANAC</a:t>
            </a:r>
          </a:p>
        </p:txBody>
      </p:sp>
    </p:spTree>
    <p:extLst>
      <p:ext uri="{BB962C8B-B14F-4D97-AF65-F5344CB8AC3E}">
        <p14:creationId xmlns:p14="http://schemas.microsoft.com/office/powerpoint/2010/main" val="1806796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D949CCA-F3B2-49B9-A17E-A2AF7654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798EEB1-F963-4AD5-A93D-F75BD51815C0}"/>
              </a:ext>
            </a:extLst>
          </p:cNvPr>
          <p:cNvPicPr>
            <a:picLocks noGrp="1"/>
          </p:cNvPicPr>
          <p:nvPr>
            <p:ph sz="quarter" idx="4294967295"/>
          </p:nvPr>
        </p:nvPicPr>
        <p:blipFill rotWithShape="1">
          <a:blip r:embed="rId2"/>
          <a:srcRect l="31926" t="29598" r="21684" b="17586"/>
          <a:stretch/>
        </p:blipFill>
        <p:spPr bwMode="auto">
          <a:xfrm>
            <a:off x="6506817" y="1007165"/>
            <a:ext cx="5685184" cy="4851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EC1D368-CE98-462D-93AD-568642E96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31652" r="29039" b="12707"/>
          <a:stretch/>
        </p:blipFill>
        <p:spPr>
          <a:xfrm>
            <a:off x="155332" y="530903"/>
            <a:ext cx="6240166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96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4E09D19-021A-4CB3-9650-C00DB89A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C25C2A-D38A-4F17-AF16-1D7A62617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5" t="23857" r="35845" b="6861"/>
          <a:stretch/>
        </p:blipFill>
        <p:spPr>
          <a:xfrm>
            <a:off x="1772530" y="230853"/>
            <a:ext cx="7967216" cy="60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99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1C8FD-5176-43BB-B275-6D413588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 que fazer?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C95D0D-7A7F-4615-9D9C-1B204AA1F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As agências ou órgãos responsáveis por um ativo de infraestrutura civil devem optar pela adoção (desenvolvimento ou aquisição) e implementação de um Sistema de Gerência: </a:t>
            </a:r>
          </a:p>
          <a:p>
            <a:pPr>
              <a:buFontTx/>
              <a:buChar char="-"/>
            </a:pPr>
            <a:r>
              <a:rPr lang="pt-BR" sz="3200" b="1" i="1" dirty="0"/>
              <a:t>compatível com o tamanho da rede a gerenciar </a:t>
            </a:r>
          </a:p>
          <a:p>
            <a:pPr marL="0" indent="0">
              <a:buNone/>
            </a:pPr>
            <a:r>
              <a:rPr lang="pt-BR" sz="3200" dirty="0"/>
              <a:t>- adequado à sua organização institucional e estrutura operacional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B139588-BB58-4718-8E55-EDAC1726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831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3414C62-B05A-475D-AE49-9C6E8627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2D3DB2-1A14-4C0F-B1FE-EB058AFEB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77" t="25156" r="28116" b="6861"/>
          <a:stretch/>
        </p:blipFill>
        <p:spPr>
          <a:xfrm>
            <a:off x="698753" y="288448"/>
            <a:ext cx="6217454" cy="612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B92B90E-17AF-45DF-8A83-CE826C470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23" t="18228" r="37000" b="7294"/>
          <a:stretch/>
        </p:blipFill>
        <p:spPr>
          <a:xfrm>
            <a:off x="6916207" y="449552"/>
            <a:ext cx="5148775" cy="58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02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A4D3E00-B7DA-461D-ADCC-3139244E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02A685-3C7B-467A-A2CE-EAC7F5D28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5" t="16279" r="33125" b="10758"/>
          <a:stretch/>
        </p:blipFill>
        <p:spPr>
          <a:xfrm>
            <a:off x="2729131" y="89382"/>
            <a:ext cx="6738425" cy="58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96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1A789DC-CEE8-40B4-872F-2312FAAD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55C8370-87F7-426E-98C0-662B39DE8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77" t="21042" r="26038" b="7511"/>
          <a:stretch/>
        </p:blipFill>
        <p:spPr>
          <a:xfrm>
            <a:off x="2602524" y="358088"/>
            <a:ext cx="6414868" cy="58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60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19C3897-D7D3-4D7D-A29A-F3224534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7E089F-7B3C-41CF-BD62-FB466770F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1" t="30352" r="33125" b="14439"/>
          <a:stretch/>
        </p:blipFill>
        <p:spPr>
          <a:xfrm>
            <a:off x="2560320" y="401191"/>
            <a:ext cx="7737231" cy="53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32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910E22C-4050-414E-8E24-20C4D1256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39E6E3-2CEC-4F37-9E95-ADBAA95B3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6" t="34033" r="33125" b="30028"/>
          <a:stretch/>
        </p:blipFill>
        <p:spPr>
          <a:xfrm>
            <a:off x="2459501" y="753010"/>
            <a:ext cx="7582863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49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85E6A5B-66AC-483E-B8B6-52097720C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8EC1D9-74FA-4560-979C-972B01D5C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t="29053" r="28231" b="21151"/>
          <a:stretch/>
        </p:blipFill>
        <p:spPr>
          <a:xfrm>
            <a:off x="1406769" y="783450"/>
            <a:ext cx="9158067" cy="560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26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504B851-3526-4B74-AA1C-F3CD296C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LAURA MOTTA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686DF1-476E-492D-B393-D7F202C71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6" t="16496" r="34923"/>
          <a:stretch/>
        </p:blipFill>
        <p:spPr>
          <a:xfrm>
            <a:off x="781674" y="468006"/>
            <a:ext cx="5359792" cy="60800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2F24B1-A846-4955-9D08-B8F4110BD935}"/>
              </a:ext>
            </a:extLst>
          </p:cNvPr>
          <p:cNvSpPr txBox="1"/>
          <p:nvPr/>
        </p:nvSpPr>
        <p:spPr>
          <a:xfrm>
            <a:off x="5838092" y="136525"/>
            <a:ext cx="5598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Arvore de decisão M&amp;R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D2CD0F8-CC1A-4425-BF2B-35B88C525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77" t="20393" r="31115" b="9676"/>
          <a:stretch/>
        </p:blipFill>
        <p:spPr>
          <a:xfrm>
            <a:off x="6430364" y="956603"/>
            <a:ext cx="4839152" cy="558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67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71532-92A7-4F79-AE27-0F92C4404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826" y="2859967"/>
            <a:ext cx="8680173" cy="1327720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r>
              <a:rPr lang="pt-BR" dirty="0"/>
              <a:t>Ferrovia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5BCFE8-8453-43FF-BA6D-A671FE611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114" y="3843130"/>
            <a:ext cx="9258886" cy="2305878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Peculiaridades</a:t>
            </a:r>
          </a:p>
          <a:p>
            <a:r>
              <a:rPr lang="pt-BR" dirty="0"/>
              <a:t>Diferenças para rodovias</a:t>
            </a:r>
          </a:p>
          <a:p>
            <a:r>
              <a:rPr lang="pt-BR" dirty="0"/>
              <a:t>Algumas referências SGPF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913CE8E-2152-4D96-BAC1-05D9EB39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DDD242-5F5E-4D4D-8CC1-2AF4C840C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4" t="26239" r="15308" b="31847"/>
          <a:stretch/>
        </p:blipFill>
        <p:spPr>
          <a:xfrm>
            <a:off x="2666414" y="413914"/>
            <a:ext cx="6744286" cy="272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78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3E80BBF-1E88-4B7C-8863-ACFBD2D8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pavimento ferroviário clássico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ECCD468-3EA1-47A3-B320-0D4D3DDA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Laura Motta 2020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54C65A1-ABE1-4BA0-9AFA-AC056DB1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100F-B063-4FDC-AE2A-7098C5DB9A6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2240BB-A8BB-4B5E-A620-B28CAF124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86" t="40663" r="19205" b="7073"/>
          <a:stretch/>
        </p:blipFill>
        <p:spPr>
          <a:xfrm>
            <a:off x="1814732" y="1676400"/>
            <a:ext cx="8215533" cy="45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00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D4FC2-EA37-47CC-984A-E337ADC1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274638"/>
            <a:ext cx="8075240" cy="418058"/>
          </a:xfrm>
        </p:spPr>
        <p:txBody>
          <a:bodyPr>
            <a:normAutofit fontScale="90000"/>
          </a:bodyPr>
          <a:lstStyle/>
          <a:p>
            <a:r>
              <a:rPr lang="pt-BR" dirty="0"/>
              <a:t>Trens </a:t>
            </a:r>
            <a:r>
              <a:rPr lang="pt-BR" dirty="0" err="1"/>
              <a:t>vs</a:t>
            </a:r>
            <a:r>
              <a:rPr lang="pt-BR" dirty="0"/>
              <a:t> caminhões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1A4FB59-5667-4BCA-A8EE-E2CF9B2A1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125" t="30251" r="27251" b="25236"/>
          <a:stretch/>
        </p:blipFill>
        <p:spPr>
          <a:xfrm>
            <a:off x="938666" y="1128218"/>
            <a:ext cx="6199867" cy="5400600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2D6869D-3ED2-4970-90FA-4B9B9EA793FA}"/>
              </a:ext>
            </a:extLst>
          </p:cNvPr>
          <p:cNvSpPr txBox="1"/>
          <p:nvPr/>
        </p:nvSpPr>
        <p:spPr>
          <a:xfrm>
            <a:off x="2135560" y="692697"/>
            <a:ext cx="855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latin typeface="Arial" pitchFamily="34" charset="0"/>
              </a:rPr>
              <a:t>Trilhos determinam passagem sempre no mesmo ponto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F16797-7C27-45D0-A7CD-D545366D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Laura Motta 2020</a:t>
            </a:r>
          </a:p>
        </p:txBody>
      </p:sp>
      <p:pic>
        <p:nvPicPr>
          <p:cNvPr id="6" name="Picture 2" descr="F:\Pictures\2013\Carajás\142NIKON\DSCN8682.JPG">
            <a:extLst>
              <a:ext uri="{FF2B5EF4-FFF2-40B4-BE49-F238E27FC236}">
                <a16:creationId xmlns:a16="http://schemas.microsoft.com/office/drawing/2014/main" id="{7B28DE8A-BB9B-4712-A1C1-C551E087F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7796" y="1507435"/>
            <a:ext cx="3978099" cy="2983574"/>
          </a:xfrm>
          <a:prstGeom prst="rect">
            <a:avLst/>
          </a:prstGeom>
          <a:noFill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2BED9C5-7E0D-4736-9359-974853DF397B}"/>
              </a:ext>
            </a:extLst>
          </p:cNvPr>
          <p:cNvSpPr txBox="1"/>
          <p:nvPr/>
        </p:nvSpPr>
        <p:spPr>
          <a:xfrm>
            <a:off x="7792278" y="3578087"/>
            <a:ext cx="39780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pt-BR" sz="180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pt-BR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pt-BR" sz="180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pt-BR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pt-BR" sz="180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pt-BR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pt-BR" sz="2800" dirty="0">
                <a:solidFill>
                  <a:prstClr val="black"/>
                </a:solidFill>
                <a:latin typeface="Calibri"/>
              </a:rPr>
              <a:t>Truque de Carregamento</a:t>
            </a:r>
          </a:p>
        </p:txBody>
      </p:sp>
    </p:spTree>
    <p:extLst>
      <p:ext uri="{BB962C8B-B14F-4D97-AF65-F5344CB8AC3E}">
        <p14:creationId xmlns:p14="http://schemas.microsoft.com/office/powerpoint/2010/main" val="169971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B0F2B21-9841-4A2B-9E7D-CACFA7934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EE34E72-08D2-4E35-8269-D9701B53D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64" y="0"/>
            <a:ext cx="6120679" cy="70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49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283C55C-7D9E-4D72-8986-A3F8B41E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4" y="365126"/>
            <a:ext cx="10227365" cy="628788"/>
          </a:xfrm>
        </p:spPr>
        <p:txBody>
          <a:bodyPr>
            <a:normAutofit/>
          </a:bodyPr>
          <a:lstStyle/>
          <a:p>
            <a:r>
              <a:rPr lang="pt-BR" sz="3200" dirty="0"/>
              <a:t>Muniz da Silva (2002)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194B147-B581-493B-B540-9345A994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08" y="993914"/>
            <a:ext cx="10386391" cy="5183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Fundamentos teórico-experimentais da mecânica dos pavimentos ferroviários e esboço de um sistema de gerência aplicado à manutenção da via permanente</a:t>
            </a:r>
            <a:r>
              <a:rPr lang="pt-BR" dirty="0"/>
              <a:t>.</a:t>
            </a:r>
          </a:p>
          <a:p>
            <a:pPr>
              <a:buFontTx/>
              <a:buChar char="-"/>
            </a:pPr>
            <a:r>
              <a:rPr lang="pt-BR" sz="2200" dirty="0"/>
              <a:t>Uma nova abordagem para o entendimento do funcionamento do pavimento ferroviário: Mecânica dos Pavimentos. </a:t>
            </a:r>
          </a:p>
          <a:p>
            <a:pPr>
              <a:buFontTx/>
              <a:buChar char="-"/>
            </a:pPr>
            <a:r>
              <a:rPr lang="pt-BR" sz="2200" dirty="0"/>
              <a:t>Baseando-se na resposta elástica da via à passagem dos trens, são propostos novos critérios de manutenção para a via permanente ferroviária. </a:t>
            </a:r>
          </a:p>
          <a:p>
            <a:pPr>
              <a:buFontTx/>
              <a:buChar char="-"/>
            </a:pPr>
            <a:r>
              <a:rPr lang="pt-BR" sz="2200" dirty="0"/>
              <a:t>Dois casos analisados: um ferroviário de transporte de passageiros e outro metroviário, realizados mais de cem ensaios de campo e mais de quinhentos ensaios de laboratório, alguns dos quais de forma pioneira no Brasil. </a:t>
            </a:r>
          </a:p>
          <a:p>
            <a:pPr>
              <a:buFontTx/>
              <a:buChar char="-"/>
            </a:pPr>
            <a:r>
              <a:rPr lang="pt-BR" sz="2200" dirty="0"/>
              <a:t>Combinando os princípios conceituais da Mecânica dos Pavimentos e encaminhamentos utilizados nos casos de aplicação, formulou-se uma proposição para fundamentar um Sistema de Gerência de Manutenção de Pavimentos Ferroviários.</a:t>
            </a:r>
            <a:endParaRPr lang="pt-BR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72A63D5-5B5A-4A55-84FA-3B8C88EF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086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1AB178-4CCC-447A-9BBD-8EF0C76F8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FD6F5C6-BDD1-4B23-A385-102C75663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21692" r="35269"/>
          <a:stretch/>
        </p:blipFill>
        <p:spPr>
          <a:xfrm rot="5400000">
            <a:off x="2663584" y="-1046818"/>
            <a:ext cx="6533527" cy="86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62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405AB3E-CF08-4375-9350-87CA96DE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183B98-A141-419F-BF42-54749C02F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54" t="22557" r="38846" b="18120"/>
          <a:stretch/>
        </p:blipFill>
        <p:spPr>
          <a:xfrm rot="5400000">
            <a:off x="3302009" y="-381673"/>
            <a:ext cx="5943886" cy="83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27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751A86E-C173-43EA-AB4A-20D39086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34" y="365125"/>
            <a:ext cx="10411265" cy="802493"/>
          </a:xfrm>
        </p:spPr>
        <p:txBody>
          <a:bodyPr>
            <a:normAutofit/>
          </a:bodyPr>
          <a:lstStyle/>
          <a:p>
            <a:r>
              <a:rPr lang="pt-BR" sz="2800" dirty="0"/>
              <a:t>Muniz (2002)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591B3E4-B45F-4F8C-8B85-AAE6D1052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34" y="1167618"/>
            <a:ext cx="10411266" cy="5009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Para as atividades a Nível de Rede de um Sistema de Gerência de Pavimentos Ferroviários baseado nas medições:</a:t>
            </a:r>
          </a:p>
          <a:p>
            <a:r>
              <a:rPr lang="pt-BR" sz="2200" u="sng" dirty="0"/>
              <a:t>Veículo de Avaliação de Via </a:t>
            </a:r>
            <a:r>
              <a:rPr lang="pt-BR" sz="2200" dirty="0"/>
              <a:t>para as medições de avaliação estrutural do pavimento ferroviário, dita “geometria” da via, incluindo alinhamento, nivelamento, bitola, empeno, torção. </a:t>
            </a:r>
          </a:p>
          <a:p>
            <a:r>
              <a:rPr lang="pt-BR" sz="2200" u="sng" dirty="0"/>
              <a:t>Veículo com dispositivo para localizar e identificar defeitos internos nos trilhos </a:t>
            </a:r>
            <a:r>
              <a:rPr lang="pt-BR" sz="2200" dirty="0"/>
              <a:t>(tecnologia à base de </a:t>
            </a:r>
            <a:r>
              <a:rPr lang="pt-BR" sz="2200" dirty="0" err="1"/>
              <a:t>ultra-som</a:t>
            </a:r>
            <a:r>
              <a:rPr lang="pt-BR" sz="2200" dirty="0"/>
              <a:t> ou raio X), </a:t>
            </a:r>
          </a:p>
          <a:p>
            <a:r>
              <a:rPr lang="pt-BR" sz="2200" u="sng" dirty="0"/>
              <a:t>Sistema de medição de desgaste de trilho</a:t>
            </a:r>
            <a:r>
              <a:rPr lang="pt-BR" sz="2200" dirty="0"/>
              <a:t>, envolvendo a seção integral, detectando desgastes laterais e de topo, como também perda de massa da seção como um todo. </a:t>
            </a:r>
          </a:p>
          <a:p>
            <a:r>
              <a:rPr lang="pt-BR" sz="2200" u="sng" dirty="0"/>
              <a:t>Sistema de medição da resistência da via a esforços transversais</a:t>
            </a:r>
            <a:r>
              <a:rPr lang="pt-BR" sz="2200" dirty="0"/>
              <a:t>, para medições de avaliação de segurança do pavimento ferroviário, permitindo uma qualificação do subsistema dormente-fixação.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B0AE479-ED29-4E40-B677-5F47B0DE3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5813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9FCB6EE-A2CA-472F-9634-072AE5AE0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977" t="20042" r="38814" b="16562"/>
          <a:stretch/>
        </p:blipFill>
        <p:spPr>
          <a:xfrm rot="5400000">
            <a:off x="3412642" y="-427158"/>
            <a:ext cx="5933244" cy="8637072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89BD52A-ED50-45E5-A381-8E44AE59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94BB05-6C41-4D05-A4EB-3E9975FA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30" y="365126"/>
            <a:ext cx="9949069" cy="469761"/>
          </a:xfrm>
        </p:spPr>
        <p:txBody>
          <a:bodyPr>
            <a:normAutofit fontScale="90000"/>
          </a:bodyPr>
          <a:lstStyle/>
          <a:p>
            <a:r>
              <a:rPr lang="pt-BR" sz="2800" dirty="0"/>
              <a:t>Muniz (2002)</a:t>
            </a:r>
          </a:p>
        </p:txBody>
      </p:sp>
    </p:spTree>
    <p:extLst>
      <p:ext uri="{BB962C8B-B14F-4D97-AF65-F5344CB8AC3E}">
        <p14:creationId xmlns:p14="http://schemas.microsoft.com/office/powerpoint/2010/main" val="2808867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sz="2400" dirty="0"/>
              <a:t>Um método para a estimativa da deflexão do pavimento ferroviário lastreado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t-BR" sz="2000" dirty="0"/>
              <a:t>George Wilton Albuquerque Rangel</a:t>
            </a:r>
          </a:p>
          <a:p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6" y="757873"/>
            <a:ext cx="2952328" cy="123628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77558" y="6165304"/>
            <a:ext cx="2244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17 de julho de 2017</a:t>
            </a:r>
          </a:p>
        </p:txBody>
      </p:sp>
    </p:spTree>
    <p:extLst>
      <p:ext uri="{BB962C8B-B14F-4D97-AF65-F5344CB8AC3E}">
        <p14:creationId xmlns:p14="http://schemas.microsoft.com/office/powerpoint/2010/main" val="4159580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0615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pt-BR" dirty="0"/>
              <a:t>Parâmetros de rigidez da via permanente</a:t>
            </a:r>
          </a:p>
        </p:txBody>
      </p:sp>
      <p:sp>
        <p:nvSpPr>
          <p:cNvPr id="5" name="Retângulo 4"/>
          <p:cNvSpPr/>
          <p:nvPr/>
        </p:nvSpPr>
        <p:spPr>
          <a:xfrm>
            <a:off x="4168711" y="6516052"/>
            <a:ext cx="3854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Fonte: modificado de TEIXEIRA, 2013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616" y="1195761"/>
            <a:ext cx="7056784" cy="555914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351584" y="3573016"/>
            <a:ext cx="7272808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174504" y="4538548"/>
            <a:ext cx="584299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Escolhido pela dimensão e difusão no meio acadêmico.</a:t>
            </a:r>
          </a:p>
        </p:txBody>
      </p:sp>
    </p:spTree>
    <p:extLst>
      <p:ext uri="{BB962C8B-B14F-4D97-AF65-F5344CB8AC3E}">
        <p14:creationId xmlns:p14="http://schemas.microsoft.com/office/powerpoint/2010/main" val="316345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134144"/>
            <a:ext cx="8229600" cy="990600"/>
          </a:xfrm>
        </p:spPr>
        <p:txBody>
          <a:bodyPr/>
          <a:lstStyle/>
          <a:p>
            <a:r>
              <a:rPr lang="pt-BR" dirty="0"/>
              <a:t>O sistema matricial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408" y="908720"/>
            <a:ext cx="10800000" cy="354489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795334" y="6381328"/>
            <a:ext cx="8872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Foi necessário desenvolver um programa em MATLAB para a resolução do sistema.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271464" y="5469668"/>
                <a:ext cx="8786088" cy="985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B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pt-B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den>
                              </m:f>
                            </m:e>
                          </m:rad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ad>
                            <m:rad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>
                              <m: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g>
                            <m:e>
                              <m:f>
                                <m:f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  <m:r>
                                    <a:rPr lang="pt-B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den>
                              </m:f>
                            </m:e>
                          </m:rad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ad>
                            <m:rad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>
                              <m: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g>
                            <m:e>
                              <m:f>
                                <m:f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  <m:r>
                                    <a:rPr lang="pt-B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den>
                              </m:f>
                            </m:e>
                          </m:rad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f>
                            <m:f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ML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den>
                          </m:f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  <m:f>
                            <m:f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SL</m:t>
                              </m:r>
                              <m: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MSL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den>
                          </m:f>
                          <m: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f>
                            <m:f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SU</m:t>
                              </m:r>
                              <m: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MSU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den>
                          </m:f>
                        </m:e>
                      </m:d>
                      <m:r>
                        <a:rPr lang="pt-B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def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5469668"/>
                <a:ext cx="8786088" cy="9853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1537758" y="4965432"/>
            <a:ext cx="27363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Carregamento da roda</a:t>
            </a:r>
          </a:p>
        </p:txBody>
      </p:sp>
      <p:sp>
        <p:nvSpPr>
          <p:cNvPr id="7" name="Seta: para Cima 6"/>
          <p:cNvSpPr/>
          <p:nvPr/>
        </p:nvSpPr>
        <p:spPr>
          <a:xfrm>
            <a:off x="1830878" y="4470532"/>
            <a:ext cx="288032" cy="36004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475854" y="4965432"/>
            <a:ext cx="187220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Rigidez do trilho</a:t>
            </a:r>
          </a:p>
        </p:txBody>
      </p:sp>
      <p:sp>
        <p:nvSpPr>
          <p:cNvPr id="9" name="Seta: para Cima 8"/>
          <p:cNvSpPr/>
          <p:nvPr/>
        </p:nvSpPr>
        <p:spPr>
          <a:xfrm>
            <a:off x="2768974" y="4470532"/>
            <a:ext cx="288032" cy="36004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584774" y="4965432"/>
            <a:ext cx="236287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Rigidez do dormente</a:t>
            </a:r>
          </a:p>
        </p:txBody>
      </p:sp>
      <p:sp>
        <p:nvSpPr>
          <p:cNvPr id="11" name="Seta: para Cima 10"/>
          <p:cNvSpPr/>
          <p:nvPr/>
        </p:nvSpPr>
        <p:spPr>
          <a:xfrm>
            <a:off x="3877894" y="4470532"/>
            <a:ext cx="288032" cy="36004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4348062" y="4965432"/>
            <a:ext cx="336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Espaçamento entre dormentes</a:t>
            </a:r>
          </a:p>
        </p:txBody>
      </p:sp>
      <p:sp>
        <p:nvSpPr>
          <p:cNvPr id="13" name="Seta: para Cima 12"/>
          <p:cNvSpPr/>
          <p:nvPr/>
        </p:nvSpPr>
        <p:spPr>
          <a:xfrm>
            <a:off x="4641183" y="4470532"/>
            <a:ext cx="288032" cy="36004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4842555" y="4965476"/>
            <a:ext cx="7655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Bitola</a:t>
            </a:r>
          </a:p>
        </p:txBody>
      </p:sp>
      <p:sp>
        <p:nvSpPr>
          <p:cNvPr id="15" name="Seta: para Cima 14"/>
          <p:cNvSpPr/>
          <p:nvPr/>
        </p:nvSpPr>
        <p:spPr>
          <a:xfrm>
            <a:off x="5119537" y="4461286"/>
            <a:ext cx="288032" cy="36004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612504" y="4965476"/>
            <a:ext cx="35078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Espessura e resiliência do lastro</a:t>
            </a:r>
          </a:p>
        </p:txBody>
      </p:sp>
      <p:sp>
        <p:nvSpPr>
          <p:cNvPr id="17" name="Seta: para Cima 16"/>
          <p:cNvSpPr/>
          <p:nvPr/>
        </p:nvSpPr>
        <p:spPr>
          <a:xfrm>
            <a:off x="5889487" y="4461286"/>
            <a:ext cx="288032" cy="36004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6736828" y="4965476"/>
            <a:ext cx="393117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Espessura e resiliência do sublastro</a:t>
            </a:r>
          </a:p>
        </p:txBody>
      </p:sp>
      <p:sp>
        <p:nvSpPr>
          <p:cNvPr id="19" name="Seta: para Cima 18"/>
          <p:cNvSpPr/>
          <p:nvPr/>
        </p:nvSpPr>
        <p:spPr>
          <a:xfrm>
            <a:off x="7013811" y="4461286"/>
            <a:ext cx="288032" cy="36004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7902784" y="4965476"/>
            <a:ext cx="24938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Resiliência do subleito</a:t>
            </a:r>
          </a:p>
        </p:txBody>
      </p:sp>
      <p:sp>
        <p:nvSpPr>
          <p:cNvPr id="21" name="Seta: para Cima 20"/>
          <p:cNvSpPr/>
          <p:nvPr/>
        </p:nvSpPr>
        <p:spPr>
          <a:xfrm>
            <a:off x="8179768" y="4461286"/>
            <a:ext cx="194727" cy="36004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7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350168"/>
            <a:ext cx="8229600" cy="990600"/>
          </a:xfrm>
        </p:spPr>
        <p:txBody>
          <a:bodyPr/>
          <a:lstStyle/>
          <a:p>
            <a:r>
              <a:rPr lang="pt-BR" dirty="0"/>
              <a:t>Equação formulada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384176"/>
            <a:ext cx="8229600" cy="4876800"/>
          </a:xfrm>
        </p:spPr>
        <p:txBody>
          <a:bodyPr>
            <a:normAutofit fontScale="77500" lnSpcReduction="20000"/>
          </a:bodyPr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Onde:</a:t>
            </a:r>
          </a:p>
          <a:p>
            <a:pPr lvl="1"/>
            <a:r>
              <a:rPr lang="pt-BR" dirty="0"/>
              <a:t>U = módulo de via entre 10,56 e 123,96 MPa;</a:t>
            </a:r>
          </a:p>
          <a:p>
            <a:pPr lvl="1"/>
            <a:r>
              <a:rPr lang="pt-BR" dirty="0"/>
              <a:t>Q = carregamento estático de uma roda de 125 kN a 200 kN;</a:t>
            </a:r>
          </a:p>
          <a:p>
            <a:pPr lvl="1"/>
            <a:r>
              <a:rPr lang="pt-BR" dirty="0"/>
              <a:t>I_T = momento de inércia do trilho, entre 2730,5 cm4 (TR-57) a 3850,1 cm4 (TR-68);</a:t>
            </a:r>
          </a:p>
          <a:p>
            <a:pPr lvl="1"/>
            <a:r>
              <a:rPr lang="pt-BR" dirty="0"/>
              <a:t>ED = módulo de elasticidade do dormente: 205 GPa para aço; 33 GPa para concreto; 13 GPa para madeira.</a:t>
            </a:r>
          </a:p>
          <a:p>
            <a:pPr lvl="1"/>
            <a:r>
              <a:rPr lang="pt-BR" dirty="0"/>
              <a:t>ID = momento de inércia do dormente: 270 cm4 para aço; 22183,33 cm4 para concreto; 9826 cm4 para madeira.</a:t>
            </a:r>
          </a:p>
          <a:p>
            <a:pPr lvl="1"/>
            <a:r>
              <a:rPr lang="pt-BR" dirty="0"/>
              <a:t>B = bitola entre 1 e 1,6 m;</a:t>
            </a:r>
          </a:p>
          <a:p>
            <a:pPr lvl="1"/>
            <a:r>
              <a:rPr lang="pt-BR" dirty="0"/>
              <a:t>L = espessura da camada de lastro entre 0,25 e 0,40 m;</a:t>
            </a:r>
          </a:p>
          <a:p>
            <a:pPr lvl="1"/>
            <a:r>
              <a:rPr lang="pt-BR" dirty="0"/>
              <a:t>ML = módulo de resiliência do lastro entre 300 e 500 MPa;</a:t>
            </a:r>
          </a:p>
          <a:p>
            <a:pPr lvl="1"/>
            <a:r>
              <a:rPr lang="pt-BR" dirty="0"/>
              <a:t>SL = espessura da camada de sublastro entre 0,10 e 0,20 m;</a:t>
            </a:r>
          </a:p>
          <a:p>
            <a:pPr lvl="1"/>
            <a:r>
              <a:rPr lang="pt-BR" dirty="0"/>
              <a:t>MSL = módulo de resiliência do sublastro entre 200 e 300 MPa;</a:t>
            </a:r>
          </a:p>
          <a:p>
            <a:pPr lvl="1"/>
            <a:r>
              <a:rPr lang="pt-BR" dirty="0"/>
              <a:t>MSU = módulo de resiliência do subleito entre 150 a 250 MPa;</a:t>
            </a:r>
          </a:p>
          <a:p>
            <a:pPr lvl="1"/>
            <a:r>
              <a:rPr lang="pt-BR" dirty="0" err="1"/>
              <a:t>def</a:t>
            </a:r>
            <a:r>
              <a:rPr lang="pt-BR" dirty="0"/>
              <a:t> = deflexão no topo do trilho em mm.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268760"/>
            <a:ext cx="9893874" cy="83173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F26E0BA-87DB-4E05-B3E6-C519D1F6241D}"/>
              </a:ext>
            </a:extLst>
          </p:cNvPr>
          <p:cNvSpPr/>
          <p:nvPr/>
        </p:nvSpPr>
        <p:spPr>
          <a:xfrm>
            <a:off x="1502385" y="62116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Anexo G – Comparação entre as deflexões obtidas por simulações em MEF </a:t>
            </a:r>
            <a:r>
              <a:rPr lang="pt-BR" dirty="0" err="1">
                <a:solidFill>
                  <a:srgbClr val="FF0000"/>
                </a:solidFill>
              </a:rPr>
              <a:t>vs</a:t>
            </a:r>
            <a:r>
              <a:rPr lang="pt-BR" dirty="0">
                <a:solidFill>
                  <a:srgbClr val="FF0000"/>
                </a:solidFill>
              </a:rPr>
              <a:t> deflexões obtidas pela equação proposta</a:t>
            </a:r>
          </a:p>
        </p:txBody>
      </p:sp>
    </p:spTree>
    <p:extLst>
      <p:ext uri="{BB962C8B-B14F-4D97-AF65-F5344CB8AC3E}">
        <p14:creationId xmlns:p14="http://schemas.microsoft.com/office/powerpoint/2010/main" val="34371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8CEA8D5-2B7D-4E1E-8191-F9CFD7BDD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 de propostas de SGPF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826F792-A202-4F77-A6E6-1FC3E5F6B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RODRIGUES, R.M. (1994), “Um Modelo para Análise Estrutural de Vias Permanentes Ferroviárias sobre Lastro”, X COBRAMSEF, Volume 3, pp. 755-762, Foz do Iguaçu, novembro. </a:t>
            </a:r>
          </a:p>
          <a:p>
            <a:r>
              <a:rPr lang="pt-BR" dirty="0"/>
              <a:t>Contribuição ao planejamento da manutenção preditiva da superestrutura ferroviária. TESE. Carlos A. Rodrigues. COPPE/UFRJ.2001</a:t>
            </a:r>
          </a:p>
          <a:p>
            <a:r>
              <a:rPr lang="pt-BR" dirty="0"/>
              <a:t>Fundamentos teórico-experimentais da mecânica dos pavimentos ferroviários e esboço de um sistema de gerência aplicado à manutenção da via permanente. TESE. Luiz Francisco Muniz da Silva. COPPE/UFRJ. 2002</a:t>
            </a:r>
          </a:p>
          <a:p>
            <a:r>
              <a:rPr lang="pt-BR" dirty="0"/>
              <a:t>Análise da evolução dos defeitos da via permanente da MRS para planejamento de intervenções preditivas de manutenção. Monografia Curso especialização transportes de cargas. IME. 2006.</a:t>
            </a:r>
          </a:p>
          <a:p>
            <a:r>
              <a:rPr lang="pt-BR" dirty="0"/>
              <a:t>Proposta de um Sistema de Gerência para vias férreas brasileiras. </a:t>
            </a:r>
            <a:r>
              <a:rPr lang="pt-BR" dirty="0" err="1"/>
              <a:t>Jesner</a:t>
            </a:r>
            <a:r>
              <a:rPr lang="pt-BR" dirty="0"/>
              <a:t> Sereni </a:t>
            </a:r>
            <a:r>
              <a:rPr lang="pt-BR" dirty="0" err="1"/>
              <a:t>Ildelfonso</a:t>
            </a:r>
            <a:r>
              <a:rPr lang="pt-BR" dirty="0"/>
              <a:t>. USP/SC. 2013</a:t>
            </a:r>
          </a:p>
          <a:p>
            <a:r>
              <a:rPr lang="pt-BR" dirty="0"/>
              <a:t>Sistema de Gerência de pavimentos aplicado a via permanente </a:t>
            </a:r>
            <a:r>
              <a:rPr lang="pt-BR" dirty="0" err="1"/>
              <a:t>metroferroviária</a:t>
            </a:r>
            <a:r>
              <a:rPr lang="pt-BR" dirty="0"/>
              <a:t> auxiliar por um SIG. TESE. Igor </a:t>
            </a:r>
            <a:r>
              <a:rPr lang="pt-BR" dirty="0" err="1"/>
              <a:t>Baria</a:t>
            </a:r>
            <a:r>
              <a:rPr lang="pt-BR" dirty="0"/>
              <a:t>. USP/SC. 2015. 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EA96441-AB4F-4B38-BFAE-8E857049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12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FE579-46ED-435E-8F0C-E7CE53C66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 de Dimensionamento </a:t>
            </a:r>
            <a:r>
              <a:rPr lang="pt-BR" dirty="0" err="1"/>
              <a:t>MeDiNa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643B4C-04E6-4A47-9D69-7B971701D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200" b="1" dirty="0"/>
              <a:t>Gera curva de desempenho de fadiga e de ATR</a:t>
            </a:r>
          </a:p>
          <a:p>
            <a:r>
              <a:rPr lang="pt-BR" dirty="0"/>
              <a:t>Portanto, auxilia no acompanhamento da vida útil</a:t>
            </a:r>
          </a:p>
          <a:p>
            <a:r>
              <a:rPr lang="pt-BR" dirty="0"/>
              <a:t>Pode ser adotado um “risco” do projeto</a:t>
            </a:r>
          </a:p>
          <a:p>
            <a:r>
              <a:rPr lang="pt-BR" dirty="0"/>
              <a:t>O projeto de reforço usa a mesma base de cálculo do pavimento novo</a:t>
            </a:r>
          </a:p>
          <a:p>
            <a:r>
              <a:rPr lang="pt-BR" dirty="0"/>
              <a:t>Valoriza os materiais asfálticos modificados</a:t>
            </a:r>
          </a:p>
          <a:p>
            <a:r>
              <a:rPr lang="pt-BR" dirty="0"/>
              <a:t>Valoriza as bases cimentadas</a:t>
            </a:r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E91AB8-E7AE-4D41-9DD7-6EE47466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1963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5DE75-AF42-4105-88D8-139F3A40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 de SGPF (Ferrovia)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9EF4B8-A59D-4CC2-8D98-419BE1A27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4785485"/>
          </a:xfrm>
        </p:spPr>
        <p:txBody>
          <a:bodyPr>
            <a:normAutofit fontScale="92500" lnSpcReduction="10000"/>
          </a:bodyPr>
          <a:lstStyle/>
          <a:p>
            <a:r>
              <a:rPr lang="pt-BR" sz="2400" dirty="0"/>
              <a:t>Método de análise e solução de problemas na investigação e tratamento de ocorrências ferroviárias. Guilherme H.  P. Vidal. TCC. UFJF. 2016.</a:t>
            </a:r>
          </a:p>
          <a:p>
            <a:r>
              <a:rPr lang="pt-BR" sz="2400" dirty="0"/>
              <a:t>Manutenção preditiva de infraestrutura ferroviária em um trecho da malha de SP. William R. Cordeiro, Antônio C. R. Guimarães, Maria Ester Marques. Monografia. IME. 2006.</a:t>
            </a:r>
          </a:p>
          <a:p>
            <a:r>
              <a:rPr lang="pt-BR" sz="2400" dirty="0"/>
              <a:t>Uma Abordagem Quantitativa Para a Definição da Criticidade de Ocorrências Ferroviárias na Vale. Beraldo, Rodrigo Belchior. Monografia (Especialização em Transporte Ferroviário de Cargas) – IME. 2008.</a:t>
            </a:r>
          </a:p>
          <a:p>
            <a:r>
              <a:rPr lang="pt-BR" sz="2400" dirty="0"/>
              <a:t>Acidentes ferroviários motivados por desgaste na ponta de agulha do aparelho de mudança de via. </a:t>
            </a:r>
            <a:r>
              <a:rPr lang="pt-BR" sz="2400" dirty="0" err="1"/>
              <a:t>Edegar</a:t>
            </a:r>
            <a:r>
              <a:rPr lang="pt-BR" sz="2400" dirty="0"/>
              <a:t> M. </a:t>
            </a:r>
            <a:r>
              <a:rPr lang="pt-BR" sz="2400" dirty="0" err="1"/>
              <a:t>Keretch</a:t>
            </a:r>
            <a:r>
              <a:rPr lang="pt-BR" sz="2400" dirty="0"/>
              <a:t>. Dissertação. UNICAMP. 2017.</a:t>
            </a:r>
          </a:p>
          <a:p>
            <a:r>
              <a:rPr lang="pt-BR" sz="2400" dirty="0"/>
              <a:t>Pesquisas e estudos técnicos destinados à avaliação técnica, econômico-financeira e jurídico-regulatória de soluções destinadas a viabilizar o sistema logístico ferroviário de carga entre os portos no sul/sudeste do Brasil e os portos do Chile. Corredor </a:t>
            </a:r>
            <a:r>
              <a:rPr lang="pt-BR" sz="2400" dirty="0" err="1"/>
              <a:t>Bio</a:t>
            </a:r>
            <a:r>
              <a:rPr lang="pt-BR" sz="2400" dirty="0"/>
              <a:t>´-Oceânico Ferroviário. BNDES. 2011.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6E7F38E-EC00-4C36-929E-01B7D773E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860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B7954C9-62BD-48C2-945A-29D6BF7F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 de SGP para aeroportos: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BC49E9-5239-4E4B-8FD0-AC787F285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OLIVEIRA, F. H. L. Desenvolvimento de um modelo de gerenciamento de pavimentos aeroportuários como apoio à tomada de decisão sobre estratégias de manutenção e reabilitação. Tese – UFC, 2016.</a:t>
            </a:r>
          </a:p>
          <a:p>
            <a:r>
              <a:rPr lang="pt-BR" dirty="0" err="1"/>
              <a:t>Durán</a:t>
            </a:r>
            <a:r>
              <a:rPr lang="pt-BR" dirty="0"/>
              <a:t>, J. B.C. Sistema de gerência de pavimentos aeroportuários: estudo de caso no aeroporto estadual de Araraquara. USP – SC. 2017</a:t>
            </a:r>
          </a:p>
          <a:p>
            <a:r>
              <a:rPr lang="pt-BR" dirty="0"/>
              <a:t>Uso de programa computacional para gerenciamento de pavimentos aeroportuários – Oliveira, Rodrigues e Aguiar, SITRAER (2018)</a:t>
            </a:r>
          </a:p>
          <a:p>
            <a:r>
              <a:rPr lang="pt-BR" dirty="0"/>
              <a:t>ANAC, Agencia Nacional de Aviação Civil, Manual de Sistema de Gerenciamento de pavimentos aeroportuários SGPA. 2017</a:t>
            </a:r>
          </a:p>
          <a:p>
            <a:endParaRPr lang="pt-BR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A9EF742-2ECB-4F59-BB05-DA04752DD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7820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7E7C690-ABF4-44D8-93D5-07BF0CE3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2493"/>
          </a:xfrm>
        </p:spPr>
        <p:txBody>
          <a:bodyPr/>
          <a:lstStyle/>
          <a:p>
            <a:r>
              <a:rPr lang="pt-BR" dirty="0"/>
              <a:t>Pesquisas SGP COPPE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95AA28-E41C-464C-A117-2C33D49E0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618"/>
            <a:ext cx="10515600" cy="5009345"/>
          </a:xfrm>
        </p:spPr>
        <p:txBody>
          <a:bodyPr>
            <a:normAutofit fontScale="85000" lnSpcReduction="20000"/>
          </a:bodyPr>
          <a:lstStyle/>
          <a:p>
            <a:r>
              <a:rPr lang="pt-BR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Ribeiro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C. M. (2001) Uma proposta para sistematização de análises em nível de projeto para gerência de pavimentos aeroportuários. </a:t>
            </a:r>
          </a:p>
          <a:p>
            <a:r>
              <a:rPr lang="pt-BR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Fritzen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M. A. (2004) Avaliação de soluções de reforço de pavimento asfáltico com simulador de tráfego na rodovia Rio -Teresópolis.</a:t>
            </a:r>
          </a:p>
          <a:p>
            <a:r>
              <a:rPr lang="pt-BR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Reis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C. A. R. (2007) Levantamento visual contínuo com vídeo-registro de defeitos de pavimentos rodoviários.</a:t>
            </a:r>
            <a:endParaRPr lang="pt-BR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Fonseca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L. F. S. (2013). Análise das Soluções de Pavimentação do Programa CREMA 2ª Etapa do DNIT.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Martins,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L. D (2015) - Levantamento da utilização de sistemas de gerência de pavimentos no Brasil e estudo de caso.</a:t>
            </a:r>
          </a:p>
          <a:p>
            <a:r>
              <a:rPr lang="pt-BR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Benevides, </a:t>
            </a:r>
            <a:r>
              <a:rPr lang="pt-BR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S.A.S (2006).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Modelos de desempenho de pavimentos asfálticos para um sistema de gestão de rodovias estaduais do Ceará.</a:t>
            </a:r>
          </a:p>
          <a:p>
            <a:r>
              <a:rPr lang="pt-BR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Muniz da Silva, </a:t>
            </a:r>
            <a:r>
              <a:rPr lang="pt-BR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L. F (2002).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Fundamentos teórico-experimentais da mecânica dos pavimentos ferroviários e esboço de um sistema de gerência aplicado à manutenção da via permanente.</a:t>
            </a:r>
            <a:endParaRPr lang="pt-BR" dirty="0"/>
          </a:p>
          <a:p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0945C53-BE22-4513-B9E8-695ABFF2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Laura Motta 2022 COPPE/UFRJ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356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E773A-3BF7-4953-9E7E-01A48F42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B5A548-6B15-4FC9-898E-2D717293D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Aos organizadores deste evento pelo convite</a:t>
            </a:r>
          </a:p>
          <a:p>
            <a:r>
              <a:rPr lang="pt-BR" dirty="0"/>
              <a:t>Ao DNIT pela longa parceria</a:t>
            </a:r>
          </a:p>
          <a:p>
            <a:r>
              <a:rPr lang="pt-BR" dirty="0"/>
              <a:t>Ao Nelson </a:t>
            </a:r>
            <a:r>
              <a:rPr lang="pt-BR" dirty="0" err="1"/>
              <a:t>Whargha</a:t>
            </a:r>
            <a:r>
              <a:rPr lang="pt-BR" dirty="0"/>
              <a:t> Filho (DNIT)</a:t>
            </a:r>
          </a:p>
          <a:p>
            <a:r>
              <a:rPr lang="pt-BR" dirty="0"/>
              <a:t>Ao Rogério Calazans </a:t>
            </a:r>
            <a:r>
              <a:rPr lang="pt-BR" dirty="0" err="1"/>
              <a:t>Verly</a:t>
            </a:r>
            <a:r>
              <a:rPr lang="pt-BR" dirty="0"/>
              <a:t> (DNIT)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Aos colegas e amigos Marcos </a:t>
            </a:r>
            <a:r>
              <a:rPr lang="pt-BR" dirty="0" err="1"/>
              <a:t>Fritzen</a:t>
            </a:r>
            <a:r>
              <a:rPr lang="pt-BR" dirty="0"/>
              <a:t>, </a:t>
            </a:r>
            <a:r>
              <a:rPr lang="pt-BR" dirty="0" err="1"/>
              <a:t>Mariluce</a:t>
            </a:r>
            <a:r>
              <a:rPr lang="pt-BR" dirty="0"/>
              <a:t> Ubaldo, Thiago Aragão, Leni Leite, Filipe Franco, Rafael Cerqueira Silva</a:t>
            </a:r>
          </a:p>
          <a:p>
            <a:r>
              <a:rPr lang="pt-BR" dirty="0"/>
              <a:t>Aos alunos e pesquisadores da área de Pavimentos da COPPE</a:t>
            </a:r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ADB6009-233A-418C-BF2C-C7D9D8844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08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7B306-4855-4930-B522-CDC8C8FD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88" y="365125"/>
            <a:ext cx="9693812" cy="1325563"/>
          </a:xfrm>
        </p:spPr>
        <p:txBody>
          <a:bodyPr>
            <a:normAutofit fontScale="90000"/>
          </a:bodyPr>
          <a:lstStyle/>
          <a:p>
            <a:br>
              <a:rPr lang="pt-BR" altLang="pt-BR" dirty="0"/>
            </a:br>
            <a:r>
              <a:rPr lang="pt-BR" altLang="pt-BR" dirty="0"/>
              <a:t>Qualidade da construção se reflete </a:t>
            </a:r>
            <a:br>
              <a:rPr lang="pt-BR" altLang="pt-BR" dirty="0"/>
            </a:br>
            <a:r>
              <a:rPr lang="pt-BR" altLang="pt-BR" dirty="0"/>
              <a:t>na vida útil do pavimento </a:t>
            </a:r>
            <a:br>
              <a:rPr lang="pt-BR" alt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DD28F5-E1C0-4673-9B06-C4E2F77E3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Utilizar os materiais conforme o projeto</a:t>
            </a:r>
          </a:p>
          <a:p>
            <a:r>
              <a:rPr lang="pt-BR" dirty="0"/>
              <a:t>Garantir as espessuras de projeto</a:t>
            </a:r>
          </a:p>
          <a:p>
            <a:r>
              <a:rPr lang="pt-BR" dirty="0"/>
              <a:t>Garantir o grau de compactação e de umidade</a:t>
            </a:r>
          </a:p>
          <a:p>
            <a:r>
              <a:rPr lang="pt-BR" dirty="0"/>
              <a:t>Misturas asfálticas bem projetadas para cumprir os requisitos de módulo de resiliência, deformação permanente, fadiga, etc.</a:t>
            </a:r>
          </a:p>
          <a:p>
            <a:r>
              <a:rPr lang="pt-BR" dirty="0">
                <a:solidFill>
                  <a:srgbClr val="FF0000"/>
                </a:solidFill>
              </a:rPr>
              <a:t>Controle construtivo é fundamental para o sucesso do pavimento!</a:t>
            </a:r>
          </a:p>
          <a:p>
            <a:r>
              <a:rPr lang="pt-BR" b="1" dirty="0"/>
              <a:t>No método </a:t>
            </a:r>
            <a:r>
              <a:rPr lang="pt-BR" b="1" dirty="0" err="1"/>
              <a:t>MeDiNa</a:t>
            </a:r>
            <a:r>
              <a:rPr lang="pt-BR" b="1" dirty="0"/>
              <a:t> são definidas deflexões de projeto para cada camada.</a:t>
            </a:r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4BBE3F-EB06-4DBD-ABD4-D8083FCDA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46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B94A7-47F4-4E4B-8A91-8EDA44E0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400" dirty="0"/>
              <a:t>Vida útil de um pavimento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1702C1-317D-4E96-952B-7CDBBE5EA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018"/>
            <a:ext cx="10515600" cy="47499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altLang="pt-BR" dirty="0"/>
              <a:t>O pavimento é uma estrutura que não tem ruptura súbita:</a:t>
            </a:r>
          </a:p>
          <a:p>
            <a:pPr marL="990600" lvl="1" indent="-533400"/>
            <a:endParaRPr lang="pt-BR" altLang="pt-BR" dirty="0">
              <a:solidFill>
                <a:srgbClr val="0000FF"/>
              </a:solidFill>
            </a:endParaRPr>
          </a:p>
          <a:p>
            <a:pPr marL="990600" lvl="1" indent="-533400"/>
            <a:r>
              <a:rPr lang="pt-BR" altLang="pt-BR" sz="3200" dirty="0">
                <a:solidFill>
                  <a:srgbClr val="0000FF"/>
                </a:solidFill>
              </a:rPr>
              <a:t>Acúmulo de defeitos ao longo dos anos é que leva a atingir um grau de serventia não adequado para o tráfego local </a:t>
            </a:r>
          </a:p>
          <a:p>
            <a:pPr marL="990600" lvl="1" indent="-533400"/>
            <a:r>
              <a:rPr lang="pt-BR" altLang="pt-BR" sz="3200" dirty="0">
                <a:solidFill>
                  <a:srgbClr val="FF0000"/>
                </a:solidFill>
              </a:rPr>
              <a:t>Definir o momento da intervenção </a:t>
            </a:r>
            <a:r>
              <a:rPr lang="pt-BR" altLang="pt-BR" sz="3200" dirty="0"/>
              <a:t>(= fim da vida útil)</a:t>
            </a:r>
            <a:r>
              <a:rPr lang="pt-BR" altLang="pt-BR" sz="3200" dirty="0">
                <a:solidFill>
                  <a:srgbClr val="FF0000"/>
                </a:solidFill>
              </a:rPr>
              <a:t> em um trecho está vinculado ao estabelecimento de </a:t>
            </a:r>
            <a:r>
              <a:rPr lang="pt-BR" altLang="pt-BR" sz="3200" b="1" dirty="0"/>
              <a:t>critérios de aceitação</a:t>
            </a:r>
            <a:r>
              <a:rPr lang="pt-BR" altLang="pt-BR" sz="3200" dirty="0">
                <a:solidFill>
                  <a:srgbClr val="FF0000"/>
                </a:solidFill>
              </a:rPr>
              <a:t> de padrão de serviço que o pavimento deve apresentar.</a:t>
            </a:r>
          </a:p>
          <a:p>
            <a:pPr marL="457200" lvl="1" indent="0">
              <a:buNone/>
            </a:pPr>
            <a:endParaRPr lang="pt-BR" altLang="pt-BR" sz="32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pt-BR" altLang="pt-BR" sz="3200" i="1" dirty="0">
                <a:solidFill>
                  <a:srgbClr val="002060"/>
                </a:solidFill>
              </a:rPr>
              <a:t>No </a:t>
            </a:r>
            <a:r>
              <a:rPr lang="pt-BR" altLang="pt-BR" sz="3200" i="1" dirty="0" err="1">
                <a:solidFill>
                  <a:srgbClr val="002060"/>
                </a:solidFill>
              </a:rPr>
              <a:t>MeDiNa</a:t>
            </a:r>
            <a:r>
              <a:rPr lang="pt-BR" altLang="pt-BR" sz="3200" i="1" dirty="0">
                <a:solidFill>
                  <a:srgbClr val="002060"/>
                </a:solidFill>
              </a:rPr>
              <a:t>: 30% área trincada, ATR = variável ( Ex:10 mm)</a:t>
            </a:r>
          </a:p>
          <a:p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19B572C-F435-43FC-B598-EFE06BF8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Laura Motta 2022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10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209800" y="765175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>
                <a:solidFill>
                  <a:srgbClr val="000000"/>
                </a:solidFill>
              </a:rPr>
              <a:t>Representação do Desempenho</a:t>
            </a: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81200" y="14478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400" dirty="0">
                <a:solidFill>
                  <a:srgbClr val="333399"/>
                </a:solidFill>
              </a:rPr>
              <a:t>Valor aceitável de um padrão</a:t>
            </a:r>
            <a:r>
              <a:rPr lang="pt-BR" altLang="pt-BR" sz="2400" dirty="0">
                <a:solidFill>
                  <a:srgbClr val="000000"/>
                </a:solidFill>
              </a:rPr>
              <a:t>	     intervenção      </a:t>
            </a:r>
            <a:r>
              <a:rPr lang="pt-BR" altLang="pt-BR" sz="2400" dirty="0">
                <a:solidFill>
                  <a:srgbClr val="FF0000"/>
                </a:solidFill>
              </a:rPr>
              <a:t>Vida útil</a:t>
            </a:r>
            <a:endParaRPr lang="pt-BR" altLang="pt-BR" sz="2400" dirty="0">
              <a:solidFill>
                <a:srgbClr val="000000"/>
              </a:solidFill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6324600" y="1676400"/>
            <a:ext cx="304800" cy="762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8229600" y="1676400"/>
            <a:ext cx="304800" cy="762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2895600" y="5257800"/>
            <a:ext cx="640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3048000" y="2209800"/>
            <a:ext cx="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2819400" y="4419600"/>
            <a:ext cx="66294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4953000" y="2286000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6934200" y="2286000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4953000" y="4419600"/>
            <a:ext cx="0" cy="8382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6934200" y="4419600"/>
            <a:ext cx="0" cy="8382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Arc 13"/>
          <p:cNvSpPr>
            <a:spLocks/>
          </p:cNvSpPr>
          <p:nvPr/>
        </p:nvSpPr>
        <p:spPr bwMode="auto">
          <a:xfrm>
            <a:off x="3048002" y="2439988"/>
            <a:ext cx="1901825" cy="2133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69"/>
              <a:gd name="T1" fmla="*/ 0 h 21600"/>
              <a:gd name="T2" fmla="*/ 21569 w 21569"/>
              <a:gd name="T3" fmla="*/ 20445 h 21600"/>
              <a:gd name="T4" fmla="*/ 0 w 2156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69" h="21600" fill="none" extrusionOk="0">
                <a:moveTo>
                  <a:pt x="-1" y="0"/>
                </a:moveTo>
                <a:cubicBezTo>
                  <a:pt x="11480" y="0"/>
                  <a:pt x="20955" y="8980"/>
                  <a:pt x="21569" y="20444"/>
                </a:cubicBezTo>
              </a:path>
              <a:path w="21569" h="21600" stroke="0" extrusionOk="0">
                <a:moveTo>
                  <a:pt x="-1" y="0"/>
                </a:moveTo>
                <a:cubicBezTo>
                  <a:pt x="11480" y="0"/>
                  <a:pt x="20955" y="8980"/>
                  <a:pt x="21569" y="20444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302" name="Arc 14"/>
          <p:cNvSpPr>
            <a:spLocks/>
          </p:cNvSpPr>
          <p:nvPr/>
        </p:nvSpPr>
        <p:spPr bwMode="auto">
          <a:xfrm>
            <a:off x="4953000" y="2439988"/>
            <a:ext cx="1981200" cy="20701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2574"/>
              <a:gd name="T2" fmla="*/ 21578 w 21600"/>
              <a:gd name="T3" fmla="*/ 22574 h 22574"/>
              <a:gd name="T4" fmla="*/ 0 w 21600"/>
              <a:gd name="T5" fmla="*/ 21600 h 22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57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24"/>
                  <a:pt x="21592" y="22249"/>
                  <a:pt x="21578" y="22574"/>
                </a:cubicBezTo>
              </a:path>
              <a:path w="21600" h="2257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24"/>
                  <a:pt x="21592" y="22249"/>
                  <a:pt x="21578" y="22574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303" name="Arc 15"/>
          <p:cNvSpPr>
            <a:spLocks/>
          </p:cNvSpPr>
          <p:nvPr/>
        </p:nvSpPr>
        <p:spPr bwMode="auto">
          <a:xfrm>
            <a:off x="6934200" y="2443163"/>
            <a:ext cx="2127250" cy="1524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105"/>
              <a:gd name="T1" fmla="*/ 0 h 21600"/>
              <a:gd name="T2" fmla="*/ 20105 w 20105"/>
              <a:gd name="T3" fmla="*/ 13704 h 21600"/>
              <a:gd name="T4" fmla="*/ 0 w 2010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105" h="21600" fill="none" extrusionOk="0">
                <a:moveTo>
                  <a:pt x="-1" y="0"/>
                </a:moveTo>
                <a:cubicBezTo>
                  <a:pt x="8881" y="0"/>
                  <a:pt x="16858" y="5436"/>
                  <a:pt x="20105" y="13703"/>
                </a:cubicBezTo>
              </a:path>
              <a:path w="20105" h="21600" stroke="0" extrusionOk="0">
                <a:moveTo>
                  <a:pt x="-1" y="0"/>
                </a:moveTo>
                <a:cubicBezTo>
                  <a:pt x="8881" y="0"/>
                  <a:pt x="16858" y="5436"/>
                  <a:pt x="20105" y="13703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4800602" y="5257800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000000"/>
                </a:solidFill>
              </a:rPr>
              <a:t>N</a:t>
            </a:r>
            <a:r>
              <a:rPr lang="pt-BR" altLang="pt-BR" sz="2400" baseline="-25000">
                <a:solidFill>
                  <a:srgbClr val="000000"/>
                </a:solidFill>
              </a:rPr>
              <a:t>1</a:t>
            </a: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6727827" y="5257800"/>
            <a:ext cx="51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rgbClr val="000000"/>
                </a:solidFill>
              </a:rPr>
              <a:t>N</a:t>
            </a:r>
            <a:r>
              <a:rPr lang="pt-BR" altLang="pt-BR" sz="2400" baseline="-25000">
                <a:solidFill>
                  <a:srgbClr val="000000"/>
                </a:solidFill>
              </a:rPr>
              <a:t>2</a:t>
            </a: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7924802" y="5257800"/>
            <a:ext cx="218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000000"/>
                </a:solidFill>
              </a:rPr>
              <a:t>Tempo (tráfego)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2971800" y="5257801"/>
            <a:ext cx="340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1981200" y="5867400"/>
            <a:ext cx="310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>
                <a:solidFill>
                  <a:srgbClr val="000000"/>
                </a:solidFill>
              </a:rPr>
              <a:t>Abertura ao tráfego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7948615" y="4419600"/>
            <a:ext cx="2033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000000"/>
                </a:solidFill>
              </a:rPr>
              <a:t>Valor aceitável</a:t>
            </a:r>
          </a:p>
        </p:txBody>
      </p:sp>
      <p:grpSp>
        <p:nvGrpSpPr>
          <p:cNvPr id="12310" name="Group 22"/>
          <p:cNvGrpSpPr>
            <a:grpSpLocks/>
          </p:cNvGrpSpPr>
          <p:nvPr/>
        </p:nvGrpSpPr>
        <p:grpSpPr bwMode="auto">
          <a:xfrm>
            <a:off x="5029200" y="2514600"/>
            <a:ext cx="1530350" cy="1676400"/>
            <a:chOff x="2208" y="1584"/>
            <a:chExt cx="964" cy="1056"/>
          </a:xfrm>
        </p:grpSpPr>
        <p:sp>
          <p:nvSpPr>
            <p:cNvPr id="12311" name="Line 23"/>
            <p:cNvSpPr>
              <a:spLocks noChangeShapeType="1"/>
            </p:cNvSpPr>
            <p:nvPr/>
          </p:nvSpPr>
          <p:spPr bwMode="auto">
            <a:xfrm flipH="1" flipV="1">
              <a:off x="2208" y="1584"/>
              <a:ext cx="528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pt-BR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312" name="Group 24"/>
            <p:cNvGrpSpPr>
              <a:grpSpLocks/>
            </p:cNvGrpSpPr>
            <p:nvPr/>
          </p:nvGrpSpPr>
          <p:grpSpPr bwMode="auto">
            <a:xfrm>
              <a:off x="2355" y="2208"/>
              <a:ext cx="817" cy="432"/>
              <a:chOff x="2259" y="2112"/>
              <a:chExt cx="817" cy="432"/>
            </a:xfrm>
          </p:grpSpPr>
          <p:sp>
            <p:nvSpPr>
              <p:cNvPr id="12313" name="Text Box 25"/>
              <p:cNvSpPr txBox="1">
                <a:spLocks noChangeArrowheads="1"/>
              </p:cNvSpPr>
              <p:nvPr/>
            </p:nvSpPr>
            <p:spPr bwMode="auto">
              <a:xfrm>
                <a:off x="2259" y="2112"/>
                <a:ext cx="81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>
                    <a:solidFill>
                      <a:srgbClr val="000000"/>
                    </a:solidFill>
                  </a:rPr>
                  <a:t>intervenção</a:t>
                </a:r>
              </a:p>
            </p:txBody>
          </p:sp>
          <p:sp>
            <p:nvSpPr>
              <p:cNvPr id="12314" name="Oval 26"/>
              <p:cNvSpPr>
                <a:spLocks noChangeArrowheads="1"/>
              </p:cNvSpPr>
              <p:nvPr/>
            </p:nvSpPr>
            <p:spPr bwMode="auto">
              <a:xfrm>
                <a:off x="2595" y="235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pt-BR" altLang="pt-BR">
                    <a:solidFill>
                      <a:srgbClr val="000000"/>
                    </a:solidFill>
                  </a:rPr>
                  <a:t>1</a:t>
                </a: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2315" name="Group 27"/>
          <p:cNvGrpSpPr>
            <a:grpSpLocks/>
          </p:cNvGrpSpPr>
          <p:nvPr/>
        </p:nvGrpSpPr>
        <p:grpSpPr bwMode="auto">
          <a:xfrm>
            <a:off x="7086600" y="2590800"/>
            <a:ext cx="1449388" cy="1600200"/>
            <a:chOff x="3504" y="1632"/>
            <a:chExt cx="913" cy="1008"/>
          </a:xfrm>
        </p:grpSpPr>
        <p:sp>
          <p:nvSpPr>
            <p:cNvPr id="12316" name="Text Box 28"/>
            <p:cNvSpPr txBox="1">
              <a:spLocks noChangeArrowheads="1"/>
            </p:cNvSpPr>
            <p:nvPr/>
          </p:nvSpPr>
          <p:spPr bwMode="auto">
            <a:xfrm>
              <a:off x="3600" y="2208"/>
              <a:ext cx="8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000000"/>
                  </a:solidFill>
                </a:rPr>
                <a:t>intervenção</a:t>
              </a:r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auto">
            <a:xfrm>
              <a:off x="3936" y="2448"/>
              <a:ext cx="192" cy="1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>
                  <a:solidFill>
                    <a:srgbClr val="000000"/>
                  </a:solidFill>
                </a:rPr>
                <a:t>2</a:t>
              </a:r>
              <a:endParaRPr lang="pt-BR" altLang="pt-BR" sz="2400">
                <a:solidFill>
                  <a:srgbClr val="000000"/>
                </a:solidFill>
              </a:endParaRPr>
            </a:p>
          </p:txBody>
        </p:sp>
        <p:sp>
          <p:nvSpPr>
            <p:cNvPr id="12318" name="Line 30"/>
            <p:cNvSpPr>
              <a:spLocks noChangeShapeType="1"/>
            </p:cNvSpPr>
            <p:nvPr/>
          </p:nvSpPr>
          <p:spPr bwMode="auto">
            <a:xfrm flipH="1" flipV="1">
              <a:off x="3504" y="1632"/>
              <a:ext cx="528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pt-BR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2319" name="Text Box 31"/>
          <p:cNvSpPr txBox="1">
            <a:spLocks noChangeArrowheads="1"/>
          </p:cNvSpPr>
          <p:nvPr/>
        </p:nvSpPr>
        <p:spPr bwMode="auto">
          <a:xfrm rot="-5400000">
            <a:off x="2139472" y="3522019"/>
            <a:ext cx="13598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000000"/>
                </a:solidFill>
              </a:rPr>
              <a:t>Serventia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51E17-BEBF-4A4E-AF08-4B6A60244282}" type="slidenum">
              <a:rPr lang="pt-BR" altLang="pt-BR" smtClean="0">
                <a:solidFill>
                  <a:srgbClr val="000000"/>
                </a:solidFill>
              </a:rPr>
              <a:pPr/>
              <a:t>9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pt-BR">
                <a:solidFill>
                  <a:srgbClr val="000000"/>
                </a:solidFill>
              </a:rPr>
              <a:t>Laura Motta</a:t>
            </a:r>
          </a:p>
        </p:txBody>
      </p:sp>
    </p:spTree>
    <p:extLst>
      <p:ext uri="{BB962C8B-B14F-4D97-AF65-F5344CB8AC3E}">
        <p14:creationId xmlns:p14="http://schemas.microsoft.com/office/powerpoint/2010/main" val="37964637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2841</Words>
  <Application>Microsoft Office PowerPoint</Application>
  <PresentationFormat>Widescreen</PresentationFormat>
  <Paragraphs>310</Paragraphs>
  <Slides>63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Times New Roman</vt:lpstr>
      <vt:lpstr>Verdana</vt:lpstr>
      <vt:lpstr>Wingdings</vt:lpstr>
      <vt:lpstr>Tema do Office</vt:lpstr>
      <vt:lpstr>Foto do Photo Editor</vt:lpstr>
      <vt:lpstr>Alguns aspectos de sistema de gerência de pavimentos</vt:lpstr>
      <vt:lpstr>Introdução</vt:lpstr>
      <vt:lpstr> Finalidades</vt:lpstr>
      <vt:lpstr>O que fazer? </vt:lpstr>
      <vt:lpstr>Apresentação do PowerPoint</vt:lpstr>
      <vt:lpstr>Método de Dimensionamento MeDiNa</vt:lpstr>
      <vt:lpstr> Qualidade da construção se reflete  na vida útil do pavimento  </vt:lpstr>
      <vt:lpstr>Vida útil de um pavimento</vt:lpstr>
      <vt:lpstr>Apresentação do PowerPoint</vt:lpstr>
      <vt:lpstr> Etapas</vt:lpstr>
      <vt:lpstr>E mais... </vt:lpstr>
      <vt:lpstr>Apresentação do PowerPoint</vt:lpstr>
      <vt:lpstr>Apresentação do PowerPoint</vt:lpstr>
      <vt:lpstr>Apresentação do PowerPoint</vt:lpstr>
      <vt:lpstr>Um exemplo: as decisões vieram do SGP? ICM é um critério composto? fatores?</vt:lpstr>
      <vt:lpstr>Veículos e crescimento do tráfego</vt:lpstr>
      <vt:lpstr>Irregularidade – um dos critérios </vt:lpstr>
      <vt:lpstr>Área trincada + ATR      Fundamentais </vt:lpstr>
      <vt:lpstr> Levantamentos de Campo   laboratório móvel</vt:lpstr>
      <vt:lpstr>Várias configurações de veículos   sistemas LVC</vt:lpstr>
      <vt:lpstr>Levantamento visual contínuo informatizado</vt:lpstr>
      <vt:lpstr>LVCI</vt:lpstr>
      <vt:lpstr> Exemplo de apresentação do LVCI pelo Método da Varredura com uso de vídeo registro e indicação dos defeitos em sincronia com as imagens e plani-altimetria </vt:lpstr>
      <vt:lpstr>Segmentação de trechos homogêneos  – dois critérios (Souza Jr, 2018)</vt:lpstr>
      <vt:lpstr>GPR- avaliação de espessuras das camadas</vt:lpstr>
      <vt:lpstr>Detalhe do Sistema de Aplicação de Carga FWD</vt:lpstr>
      <vt:lpstr>Método MeDiNa</vt:lpstr>
      <vt:lpstr>Exemplo – Catálogo de soluções</vt:lpstr>
      <vt:lpstr>Nível de REDE</vt:lpstr>
      <vt:lpstr>  Catálogo: Só deflexão máxima </vt:lpstr>
      <vt:lpstr>Souza Jr (2018) – Soluções do catálogo</vt:lpstr>
      <vt:lpstr>Souza Jr (2018) analisou 13 segmentos</vt:lpstr>
      <vt:lpstr>Conclusões Souza Jr (2018)</vt:lpstr>
      <vt:lpstr>Conclusões Souza Jr (2018)</vt:lpstr>
      <vt:lpstr>Passando para outros modos de transporte</vt:lpstr>
      <vt:lpstr>Apresentação do PowerPoint</vt:lpstr>
      <vt:lpstr>Exemplo de fluxograma SGP  (pavimento de aeroporto)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Ferrovia</vt:lpstr>
      <vt:lpstr>O pavimento ferroviário clássico</vt:lpstr>
      <vt:lpstr>Trens vs caminhões</vt:lpstr>
      <vt:lpstr>Muniz da Silva (2002)</vt:lpstr>
      <vt:lpstr>Apresentação do PowerPoint</vt:lpstr>
      <vt:lpstr>Apresentação do PowerPoint</vt:lpstr>
      <vt:lpstr>Muniz (2002)</vt:lpstr>
      <vt:lpstr>Muniz (2002)</vt:lpstr>
      <vt:lpstr>Um método para a estimativa da deflexão do pavimento ferroviário lastreado</vt:lpstr>
      <vt:lpstr>Parâmetros de rigidez da via permanente</vt:lpstr>
      <vt:lpstr>O sistema matricial</vt:lpstr>
      <vt:lpstr>Equação formulada</vt:lpstr>
      <vt:lpstr>Exemplos de propostas de SGPF</vt:lpstr>
      <vt:lpstr>Exemplos de SGPF (Ferrovia)</vt:lpstr>
      <vt:lpstr>Exemplos de SGP para aeroportos:</vt:lpstr>
      <vt:lpstr>Pesquisas SGP COPPE </vt:lpstr>
      <vt:lpstr>Agradecimentos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4</cp:revision>
  <dcterms:created xsi:type="dcterms:W3CDTF">2022-03-04T12:39:06Z</dcterms:created>
  <dcterms:modified xsi:type="dcterms:W3CDTF">2022-03-25T13:43:30Z</dcterms:modified>
</cp:coreProperties>
</file>