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7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6E77D7-1632-43DC-8285-82BF9A411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7253EC-64BF-424F-ADEC-5B5DB91AD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411894-4E72-425A-8246-BC135A4FE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27/03/2022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A17E-FB54-4FBD-8D1B-8A41D3AA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CD0172-6152-412F-AD1A-57EC78CB7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6311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93400-C558-43E1-BAC4-A12EFE5AA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EE0B996-E885-474D-8D9A-65363A140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AADAE3-A843-441B-8A62-730F778F2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27/03/2022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4FA384-2A9F-4384-B0D5-5B63AEC7C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3CC029-ECE6-4EAC-BF18-87163A88E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748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AE1E56-B353-4E99-BD02-89963933D5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E8E0182-44FC-4E16-9CBB-B098403CC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D1E96B-46DB-4965-AB5A-D3735014F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27/03/2022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D9AAC7-C3AC-4282-819B-C7D48EF3E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4EA375-8F8B-486E-96F6-C2F8280C0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1198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B703E5-2A29-47AE-85D5-7850D2117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3E0798-C12E-47C5-AB55-8542634F8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1296DE-6511-40F3-A2B6-E9BDC4C08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27/03/2022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FC4522-B445-4368-B34C-BD261CE75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BFE492-306F-4052-B72C-9B06D9DE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72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536169-2F47-4A3B-8170-A48FDEB72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C0D26BD-2FCA-4969-BD06-53CB29FA4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D0070B-B926-426A-B477-5C4C7FB13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27/03/2022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5D83DE-194C-499C-8842-61B4DDF03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65B098-C182-4501-847C-F11D2C7A5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33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F56E1-E8C1-4B36-AA90-B881BC3A5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EE6EA4-FD3F-4B90-9022-F43F7AF2F2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6F44919-FEBD-4B92-B8D4-E6D3E8C78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E8CD96-70E6-490A-B62A-9551E52B2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27/03/2022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B7E887-53DA-4498-B891-7A50191F8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539AA22-3DEB-435F-8706-856AE147A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0766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87A9E1-3D66-42FA-9CE6-5C3480C4F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B7BACD-9851-4E73-AC98-9C83E643F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BF0582-DE7C-47BE-B8F0-3C364E723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B1542C2-CA34-48E4-95A7-0F790F908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F2789AB-739D-4221-B5F1-267EE89DC7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0AB6852-1B4A-450C-BA16-B82F6475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27/03/2022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65EED2F-F1F5-4602-B7B5-37D7A2CE3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FD25586-3474-4730-A463-2F2FD37D2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5726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32F841-88C9-4F41-A1C6-97C7AA813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FA66904-B528-4F9A-8E75-53B6D59A1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27/03/2022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9E1677D-2A73-4B5D-BF58-9C9B514AD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4D83D8C-1F03-49DC-A055-56C2AF64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2561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4D2C5F-4406-4E46-92EF-542EC9F60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27/03/2022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6924C0B-AA71-40BD-AA4B-94402E3B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F7416D-F206-4495-9969-C67E178B1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6159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37FE45-8843-4A2F-A352-E59A6A90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A71197-B7D9-4363-A1FB-600523854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B315C35-B351-44B5-8E01-5820B392A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BCBC8FF-20E6-4EAE-A3D7-1557E2838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27/03/2022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9B1DF8-7A0C-4DE7-976F-685189155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6C49BB-7989-4EAC-B2AC-B3AD84023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97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BC473-23EA-45E2-8AFB-F217DBB5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2A544C9-8CD5-471B-B4EE-B82D6ECAF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E99241-AC02-4564-91F8-6362D9829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2278FC-3B56-4D85-BA2C-59413BC4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27/03/2022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B370DD1-4D89-4BF2-83B3-FBCCDD36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80DDAE-472A-4C53-9630-EC142DF86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46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2E4566A-041C-4F4D-AFD2-1B94AD04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584696-6805-4494-B6F3-DAC76CBE3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CAE9A5-EE82-47CC-9CEC-0E9199441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57FD1-8873-467D-BE5E-3B3757E9FB3E}" type="datetimeFigureOut">
              <a:rPr lang="pt-BR" smtClean="0"/>
              <a:t>27/03/2022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83374E-5746-48AB-B13E-C9D61286EC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5F1ED6-5EE3-4D3E-AF6C-D3F707650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200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avesys.com.br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image" Target="../media/image14.jpeg"/><Relationship Id="rId7" Type="http://schemas.openxmlformats.org/officeDocument/2006/relationships/image" Target="../media/image18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3F021-2230-4609-A362-0CC7F74CA8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pt-PT" sz="36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SISTEMAS DE GERÊNCIA DE PAVIMENTOS - ESTUDO DE ESTRATÉGIAS DE MANUTENÇÃO  EM PAVIMENTAÇÃO</a:t>
            </a:r>
            <a:endParaRPr lang="pt-BR" sz="3600" b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A971F86-490B-425D-B4EE-D2824A2D14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85404"/>
            <a:ext cx="9144000" cy="1272396"/>
          </a:xfrm>
        </p:spPr>
        <p:txBody>
          <a:bodyPr/>
          <a:lstStyle/>
          <a:p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Eng. Elemar Taffe Jr.  </a:t>
            </a:r>
            <a:r>
              <a:rPr lang="pt-B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M.Sc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22555E9-A1FB-C346-A722-32B577F33C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805488"/>
            <a:ext cx="296048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9407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722555E9-A1FB-C346-A722-32B577F33C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11" y="6461859"/>
            <a:ext cx="1480240" cy="259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F83B6FD-E695-495C-8FCD-CFAFA367318C}"/>
              </a:ext>
            </a:extLst>
          </p:cNvPr>
          <p:cNvSpPr txBox="1">
            <a:spLocks/>
          </p:cNvSpPr>
          <p:nvPr/>
        </p:nvSpPr>
        <p:spPr bwMode="auto">
          <a:xfrm>
            <a:off x="2369916" y="343568"/>
            <a:ext cx="6127104" cy="378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200" b="0" i="0" cap="all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9pPr>
          </a:lstStyle>
          <a:p>
            <a:pPr>
              <a:spcAft>
                <a:spcPts val="600"/>
              </a:spcAft>
              <a:buClr>
                <a:schemeClr val="bg2"/>
              </a:buClr>
              <a:defRPr/>
            </a:pPr>
            <a:r>
              <a:rPr lang="pt-BR" b="1" dirty="0">
                <a:solidFill>
                  <a:srgbClr val="00ACD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 gerência de pavimentos</a:t>
            </a:r>
            <a:endParaRPr lang="pt-BR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 descr="E:\PAVESYS\NOVO SGP\Apresentação SGP\Jaime\Home-Pizz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398488"/>
            <a:ext cx="8674100" cy="462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13">
            <a:extLst>
              <a:ext uri="{FF2B5EF4-FFF2-40B4-BE49-F238E27FC236}">
                <a16:creationId xmlns:a16="http://schemas.microsoft.com/office/drawing/2014/main" id="{AE9DBAA2-C8EB-334A-96B9-7BCA12B7B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4948" y="734010"/>
            <a:ext cx="8686800" cy="33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just" eaLnBrk="1" hangingPunct="1">
              <a:lnSpc>
                <a:spcPts val="1900"/>
              </a:lnSpc>
            </a:pPr>
            <a:r>
              <a:rPr lang="pt-BR" altLang="pt-BR" sz="1600" b="1" dirty="0">
                <a:solidFill>
                  <a:schemeClr val="bg2">
                    <a:lumMod val="75000"/>
                  </a:schemeClr>
                </a:solidFill>
              </a:rPr>
              <a:t>SISTEMA DE GERÊNCIA DE PAVIMENTOS (SGP) – </a:t>
            </a:r>
            <a:r>
              <a:rPr lang="pt-BR" altLang="pt-BR" sz="16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TELA EXEMPLO (Entrada)</a:t>
            </a:r>
          </a:p>
        </p:txBody>
      </p:sp>
    </p:spTree>
    <p:extLst>
      <p:ext uri="{BB962C8B-B14F-4D97-AF65-F5344CB8AC3E}">
        <p14:creationId xmlns:p14="http://schemas.microsoft.com/office/powerpoint/2010/main" val="7509486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722555E9-A1FB-C346-A722-32B577F33C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11" y="6461859"/>
            <a:ext cx="1480240" cy="259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F83B6FD-E695-495C-8FCD-CFAFA367318C}"/>
              </a:ext>
            </a:extLst>
          </p:cNvPr>
          <p:cNvSpPr txBox="1">
            <a:spLocks/>
          </p:cNvSpPr>
          <p:nvPr/>
        </p:nvSpPr>
        <p:spPr bwMode="auto">
          <a:xfrm>
            <a:off x="2369916" y="343568"/>
            <a:ext cx="6127104" cy="378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200" b="0" i="0" cap="all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9pPr>
          </a:lstStyle>
          <a:p>
            <a:pPr>
              <a:spcAft>
                <a:spcPts val="600"/>
              </a:spcAft>
              <a:buClr>
                <a:schemeClr val="bg2"/>
              </a:buClr>
              <a:defRPr/>
            </a:pPr>
            <a:r>
              <a:rPr lang="pt-BR" b="1" dirty="0">
                <a:solidFill>
                  <a:srgbClr val="00ACD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 gerência de pavimentos</a:t>
            </a:r>
            <a:endParaRPr lang="pt-BR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AE9DBAA2-C8EB-334A-96B9-7BCA12B7B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4948" y="734010"/>
            <a:ext cx="8686800" cy="33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just" eaLnBrk="1" hangingPunct="1">
              <a:lnSpc>
                <a:spcPts val="1900"/>
              </a:lnSpc>
            </a:pPr>
            <a:r>
              <a:rPr lang="pt-BR" altLang="pt-BR" sz="1600" b="1" dirty="0">
                <a:solidFill>
                  <a:schemeClr val="bg2">
                    <a:lumMod val="75000"/>
                  </a:schemeClr>
                </a:solidFill>
              </a:rPr>
              <a:t>SISTEMA DE GERÊNCIA DE PAVIMENTOS (SGP) – </a:t>
            </a:r>
            <a:r>
              <a:rPr lang="pt-BR" altLang="pt-BR" sz="16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TELA EXEMPLO (ATR)</a:t>
            </a:r>
          </a:p>
        </p:txBody>
      </p:sp>
      <p:pic>
        <p:nvPicPr>
          <p:cNvPr id="7" name="Picture 2" descr="E:\PAVESYS\NOVO SGP\Apresentação SGP\Jaime\Home-Resumo-STH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300" y="1398488"/>
            <a:ext cx="8674100" cy="462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0270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722555E9-A1FB-C346-A722-32B577F33C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11" y="6461859"/>
            <a:ext cx="1480240" cy="259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F83B6FD-E695-495C-8FCD-CFAFA367318C}"/>
              </a:ext>
            </a:extLst>
          </p:cNvPr>
          <p:cNvSpPr txBox="1">
            <a:spLocks/>
          </p:cNvSpPr>
          <p:nvPr/>
        </p:nvSpPr>
        <p:spPr bwMode="auto">
          <a:xfrm>
            <a:off x="2369916" y="343568"/>
            <a:ext cx="6127104" cy="378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200" b="0" i="0" cap="all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9pPr>
          </a:lstStyle>
          <a:p>
            <a:pPr>
              <a:spcAft>
                <a:spcPts val="600"/>
              </a:spcAft>
              <a:buClr>
                <a:schemeClr val="bg2"/>
              </a:buClr>
              <a:defRPr/>
            </a:pPr>
            <a:r>
              <a:rPr lang="pt-BR" b="1" dirty="0">
                <a:solidFill>
                  <a:srgbClr val="00ACD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 gerência de pavimentos</a:t>
            </a:r>
            <a:endParaRPr lang="pt-BR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AE9DBAA2-C8EB-334A-96B9-7BCA12B7B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4948" y="734010"/>
            <a:ext cx="8686800" cy="33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just" eaLnBrk="1" hangingPunct="1">
              <a:lnSpc>
                <a:spcPts val="1900"/>
              </a:lnSpc>
            </a:pPr>
            <a:r>
              <a:rPr lang="pt-BR" altLang="pt-BR" sz="1600" b="1" dirty="0">
                <a:solidFill>
                  <a:schemeClr val="bg2">
                    <a:lumMod val="75000"/>
                  </a:schemeClr>
                </a:solidFill>
              </a:rPr>
              <a:t>SISTEMA DE GERÊNCIA DE PAVIMENTOS (SGP) – </a:t>
            </a:r>
            <a:r>
              <a:rPr lang="pt-BR" altLang="pt-BR" sz="16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TELA EXEMPLO (HM)</a:t>
            </a:r>
          </a:p>
        </p:txBody>
      </p:sp>
      <p:pic>
        <p:nvPicPr>
          <p:cNvPr id="7" name="Picture 2" descr="E:\PAVESYS\NOVO SGP\Apresentação SGP\Jaime\Cadastro - Dados de H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300" y="1398488"/>
            <a:ext cx="8674100" cy="462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96275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722555E9-A1FB-C346-A722-32B577F33C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11" y="6461859"/>
            <a:ext cx="1480240" cy="259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F83B6FD-E695-495C-8FCD-CFAFA367318C}"/>
              </a:ext>
            </a:extLst>
          </p:cNvPr>
          <p:cNvSpPr txBox="1">
            <a:spLocks/>
          </p:cNvSpPr>
          <p:nvPr/>
        </p:nvSpPr>
        <p:spPr bwMode="auto">
          <a:xfrm>
            <a:off x="2369916" y="343568"/>
            <a:ext cx="6127104" cy="378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200" b="0" i="0" cap="all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9pPr>
          </a:lstStyle>
          <a:p>
            <a:pPr>
              <a:spcAft>
                <a:spcPts val="600"/>
              </a:spcAft>
              <a:buClr>
                <a:schemeClr val="bg2"/>
              </a:buClr>
              <a:defRPr/>
            </a:pPr>
            <a:r>
              <a:rPr lang="pt-BR" b="1" dirty="0">
                <a:solidFill>
                  <a:srgbClr val="00ACD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 gerência de pavimentos</a:t>
            </a:r>
            <a:endParaRPr lang="pt-BR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AE9DBAA2-C8EB-334A-96B9-7BCA12B7B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4948" y="734010"/>
            <a:ext cx="8686800" cy="33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just" eaLnBrk="1" hangingPunct="1">
              <a:lnSpc>
                <a:spcPts val="1900"/>
              </a:lnSpc>
            </a:pPr>
            <a:r>
              <a:rPr lang="pt-BR" altLang="pt-BR" sz="1600" b="1" dirty="0">
                <a:solidFill>
                  <a:schemeClr val="bg2">
                    <a:lumMod val="75000"/>
                  </a:schemeClr>
                </a:solidFill>
              </a:rPr>
              <a:t>SISTEMA DE GERÊNCIA DE PAVIMENTOS (SGP) – </a:t>
            </a:r>
            <a:r>
              <a:rPr lang="pt-BR" altLang="pt-BR" sz="16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TELA EXEMPLO (Configurações)</a:t>
            </a:r>
          </a:p>
        </p:txBody>
      </p:sp>
      <p:pic>
        <p:nvPicPr>
          <p:cNvPr id="7" name="Picture 2" descr="E:\PAVESYS\NOVO SGP\Apresentação SGP\Jaime\Menu 2 - Configuraca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300" y="1398488"/>
            <a:ext cx="8674100" cy="462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85699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722555E9-A1FB-C346-A722-32B577F33C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11" y="6461859"/>
            <a:ext cx="1480240" cy="259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F83B6FD-E695-495C-8FCD-CFAFA367318C}"/>
              </a:ext>
            </a:extLst>
          </p:cNvPr>
          <p:cNvSpPr txBox="1">
            <a:spLocks/>
          </p:cNvSpPr>
          <p:nvPr/>
        </p:nvSpPr>
        <p:spPr bwMode="auto">
          <a:xfrm>
            <a:off x="2369916" y="343568"/>
            <a:ext cx="6127104" cy="378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200" b="0" i="0" cap="all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9pPr>
          </a:lstStyle>
          <a:p>
            <a:pPr>
              <a:spcAft>
                <a:spcPts val="600"/>
              </a:spcAft>
              <a:buClr>
                <a:schemeClr val="bg2"/>
              </a:buClr>
              <a:defRPr/>
            </a:pPr>
            <a:r>
              <a:rPr lang="pt-BR" b="1" dirty="0">
                <a:solidFill>
                  <a:srgbClr val="00ACD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 gerência de pavimentos</a:t>
            </a:r>
            <a:endParaRPr lang="pt-BR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AE9DBAA2-C8EB-334A-96B9-7BCA12B7B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4948" y="734010"/>
            <a:ext cx="8686800" cy="33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just" eaLnBrk="1" hangingPunct="1">
              <a:lnSpc>
                <a:spcPts val="1900"/>
              </a:lnSpc>
            </a:pPr>
            <a:r>
              <a:rPr lang="pt-BR" altLang="pt-BR" sz="1600" b="1" dirty="0">
                <a:solidFill>
                  <a:schemeClr val="bg2">
                    <a:lumMod val="75000"/>
                  </a:schemeClr>
                </a:solidFill>
              </a:rPr>
              <a:t>SISTEMA DE GERÊNCIA DE PAVIMENTOS (SGP) – </a:t>
            </a:r>
            <a:r>
              <a:rPr lang="pt-BR" altLang="pt-BR" sz="16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TELA EXEMPLO (Análises)</a:t>
            </a:r>
          </a:p>
        </p:txBody>
      </p:sp>
      <p:pic>
        <p:nvPicPr>
          <p:cNvPr id="7" name="Picture 2" descr="E:\PAVESYS\NOVO SGP\Apresentação SGP\Jaime\Menu 3 - Anális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398488"/>
            <a:ext cx="8674100" cy="462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18891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722555E9-A1FB-C346-A722-32B577F33C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11" y="6461859"/>
            <a:ext cx="1480240" cy="259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F83B6FD-E695-495C-8FCD-CFAFA367318C}"/>
              </a:ext>
            </a:extLst>
          </p:cNvPr>
          <p:cNvSpPr txBox="1">
            <a:spLocks/>
          </p:cNvSpPr>
          <p:nvPr/>
        </p:nvSpPr>
        <p:spPr bwMode="auto">
          <a:xfrm>
            <a:off x="2369916" y="343568"/>
            <a:ext cx="6127104" cy="378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200" b="0" i="0" cap="all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9pPr>
          </a:lstStyle>
          <a:p>
            <a:pPr>
              <a:spcAft>
                <a:spcPts val="600"/>
              </a:spcAft>
              <a:buClr>
                <a:schemeClr val="bg2"/>
              </a:buClr>
              <a:defRPr/>
            </a:pPr>
            <a:r>
              <a:rPr lang="pt-BR" b="1" dirty="0">
                <a:solidFill>
                  <a:srgbClr val="00ACD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 gerência de pavimentos</a:t>
            </a:r>
            <a:endParaRPr lang="pt-BR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AE9DBAA2-C8EB-334A-96B9-7BCA12B7B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4948" y="734010"/>
            <a:ext cx="8686800" cy="33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just" eaLnBrk="1" hangingPunct="1">
              <a:lnSpc>
                <a:spcPts val="1900"/>
              </a:lnSpc>
            </a:pPr>
            <a:r>
              <a:rPr lang="pt-BR" altLang="pt-BR" sz="1600" b="1" dirty="0">
                <a:solidFill>
                  <a:schemeClr val="bg2">
                    <a:lumMod val="75000"/>
                  </a:schemeClr>
                </a:solidFill>
              </a:rPr>
              <a:t>SISTEMA DE GERÊNCIA DE PAVIMENTOS (SGP) – </a:t>
            </a:r>
            <a:r>
              <a:rPr lang="pt-BR" altLang="pt-BR" sz="16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TELA EXEMPLO (Sínteses)</a:t>
            </a:r>
          </a:p>
        </p:txBody>
      </p:sp>
      <p:pic>
        <p:nvPicPr>
          <p:cNvPr id="7" name="Picture 2" descr="E:\PAVESYS\NOVO SGP\Apresentação SGP\Jaime\Menu 4 - Síntes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300" y="1398488"/>
            <a:ext cx="8674100" cy="462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19111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722555E9-A1FB-C346-A722-32B577F33C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11" y="6461859"/>
            <a:ext cx="1480240" cy="259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F83B6FD-E695-495C-8FCD-CFAFA367318C}"/>
              </a:ext>
            </a:extLst>
          </p:cNvPr>
          <p:cNvSpPr txBox="1">
            <a:spLocks/>
          </p:cNvSpPr>
          <p:nvPr/>
        </p:nvSpPr>
        <p:spPr bwMode="auto">
          <a:xfrm>
            <a:off x="2369916" y="343568"/>
            <a:ext cx="6127104" cy="378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200" b="0" i="0" cap="all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9pPr>
          </a:lstStyle>
          <a:p>
            <a:pPr>
              <a:spcAft>
                <a:spcPts val="600"/>
              </a:spcAft>
              <a:buClr>
                <a:schemeClr val="bg2"/>
              </a:buClr>
              <a:defRPr/>
            </a:pPr>
            <a:r>
              <a:rPr lang="pt-BR" b="1" dirty="0">
                <a:solidFill>
                  <a:srgbClr val="00ACD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 gerência de pavimentos</a:t>
            </a:r>
            <a:endParaRPr lang="pt-BR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AE9DBAA2-C8EB-334A-96B9-7BCA12B7B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4948" y="734010"/>
            <a:ext cx="8686800" cy="33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just" eaLnBrk="1" hangingPunct="1">
              <a:lnSpc>
                <a:spcPts val="1900"/>
              </a:lnSpc>
            </a:pPr>
            <a:r>
              <a:rPr lang="pt-BR" altLang="pt-BR" sz="1600" b="1" dirty="0">
                <a:solidFill>
                  <a:schemeClr val="bg2">
                    <a:lumMod val="75000"/>
                  </a:schemeClr>
                </a:solidFill>
              </a:rPr>
              <a:t>SISTEMA DE GERÊNCIA DE PAVIMENTOS (SGP) – </a:t>
            </a:r>
            <a:r>
              <a:rPr lang="pt-BR" altLang="pt-BR" sz="16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TELA EXEMPLO (Relatórios)</a:t>
            </a:r>
          </a:p>
        </p:txBody>
      </p:sp>
      <p:pic>
        <p:nvPicPr>
          <p:cNvPr id="7" name="Picture 2" descr="E:\PAVESYS\NOVO SGP\Apresentação SGP\Jaime\Menu 5 - Relatório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398488"/>
            <a:ext cx="8674100" cy="462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81862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722555E9-A1FB-C346-A722-32B577F33C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11" y="6461859"/>
            <a:ext cx="1480240" cy="259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F83B6FD-E695-495C-8FCD-CFAFA367318C}"/>
              </a:ext>
            </a:extLst>
          </p:cNvPr>
          <p:cNvSpPr txBox="1">
            <a:spLocks/>
          </p:cNvSpPr>
          <p:nvPr/>
        </p:nvSpPr>
        <p:spPr bwMode="auto">
          <a:xfrm>
            <a:off x="2369916" y="343568"/>
            <a:ext cx="6127104" cy="378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200" b="0" i="0" cap="all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9pPr>
          </a:lstStyle>
          <a:p>
            <a:pPr>
              <a:spcAft>
                <a:spcPts val="600"/>
              </a:spcAft>
              <a:buClr>
                <a:schemeClr val="bg2"/>
              </a:buClr>
              <a:defRPr/>
            </a:pPr>
            <a:r>
              <a:rPr lang="pt-BR" b="1" dirty="0">
                <a:solidFill>
                  <a:srgbClr val="00ACD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 gerência de pavimentos</a:t>
            </a:r>
            <a:endParaRPr lang="pt-BR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AE9DBAA2-C8EB-334A-96B9-7BCA12B7B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4948" y="734010"/>
            <a:ext cx="8686800" cy="33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just" eaLnBrk="1" hangingPunct="1">
              <a:lnSpc>
                <a:spcPts val="1900"/>
              </a:lnSpc>
            </a:pPr>
            <a:r>
              <a:rPr lang="pt-BR" altLang="pt-BR" sz="1600" b="1" dirty="0">
                <a:solidFill>
                  <a:schemeClr val="bg2">
                    <a:lumMod val="75000"/>
                  </a:schemeClr>
                </a:solidFill>
              </a:rPr>
              <a:t>SISTEMA DE GERÊNCIA DE PAVIMENTOS (SGP) – </a:t>
            </a:r>
            <a:r>
              <a:rPr lang="pt-BR" altLang="pt-BR" sz="16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SOLUÇÕES DE ENGENHARIA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2" t="28646" r="14198" b="8256"/>
          <a:stretch/>
        </p:blipFill>
        <p:spPr bwMode="auto">
          <a:xfrm>
            <a:off x="1213092" y="1643352"/>
            <a:ext cx="9727875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13">
            <a:extLst>
              <a:ext uri="{FF2B5EF4-FFF2-40B4-BE49-F238E27FC236}">
                <a16:creationId xmlns:a16="http://schemas.microsoft.com/office/drawing/2014/main" id="{AE9DBAA2-C8EB-334A-96B9-7BCA12B7B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9654" y="1286774"/>
            <a:ext cx="5029200" cy="33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just" eaLnBrk="1" hangingPunct="1">
              <a:lnSpc>
                <a:spcPts val="1900"/>
              </a:lnSpc>
            </a:pPr>
            <a:r>
              <a:rPr lang="pt-BR" altLang="pt-BR" sz="1300" b="1" dirty="0">
                <a:solidFill>
                  <a:schemeClr val="tx2"/>
                </a:solidFill>
              </a:rPr>
              <a:t>GERAÇÃO DE PROJETOS BÁSICOS REFERENCIAIS</a:t>
            </a:r>
          </a:p>
        </p:txBody>
      </p:sp>
      <p:sp>
        <p:nvSpPr>
          <p:cNvPr id="9" name="Seta para a direita 8"/>
          <p:cNvSpPr/>
          <p:nvPr/>
        </p:nvSpPr>
        <p:spPr bwMode="auto">
          <a:xfrm>
            <a:off x="1254541" y="1340468"/>
            <a:ext cx="304800" cy="228600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15888" marR="0" indent="-11588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pt-BR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6481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722555E9-A1FB-C346-A722-32B577F33C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11" y="6461859"/>
            <a:ext cx="1480240" cy="259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F83B6FD-E695-495C-8FCD-CFAFA367318C}"/>
              </a:ext>
            </a:extLst>
          </p:cNvPr>
          <p:cNvSpPr txBox="1">
            <a:spLocks/>
          </p:cNvSpPr>
          <p:nvPr/>
        </p:nvSpPr>
        <p:spPr bwMode="auto">
          <a:xfrm>
            <a:off x="2369916" y="343568"/>
            <a:ext cx="6127104" cy="378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200" b="0" i="0" cap="all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9pPr>
          </a:lstStyle>
          <a:p>
            <a:pPr>
              <a:spcAft>
                <a:spcPts val="600"/>
              </a:spcAft>
              <a:buClr>
                <a:schemeClr val="bg2"/>
              </a:buClr>
              <a:defRPr/>
            </a:pPr>
            <a:r>
              <a:rPr lang="pt-BR" b="1" dirty="0">
                <a:solidFill>
                  <a:srgbClr val="00ACD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 gerência de pavimentos</a:t>
            </a:r>
            <a:endParaRPr lang="pt-BR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AE9DBAA2-C8EB-334A-96B9-7BCA12B7B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4948" y="734010"/>
            <a:ext cx="8686800" cy="33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just" eaLnBrk="1" hangingPunct="1">
              <a:lnSpc>
                <a:spcPts val="1900"/>
              </a:lnSpc>
            </a:pPr>
            <a:r>
              <a:rPr lang="pt-BR" altLang="pt-BR" sz="1600" b="1" dirty="0">
                <a:solidFill>
                  <a:schemeClr val="bg2">
                    <a:lumMod val="75000"/>
                  </a:schemeClr>
                </a:solidFill>
              </a:rPr>
              <a:t>SISTEMA DE GERÊNCIA DE PAVIMENTOS (SGP) – </a:t>
            </a:r>
            <a:r>
              <a:rPr lang="pt-BR" altLang="pt-BR" sz="16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CENÁRIOS (</a:t>
            </a:r>
            <a:r>
              <a:rPr lang="pt-BR" altLang="pt-BR" sz="1600" b="1" dirty="0" err="1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PPIs</a:t>
            </a:r>
            <a:r>
              <a:rPr lang="pt-BR" altLang="pt-BR" sz="16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121" y="1293966"/>
            <a:ext cx="10321513" cy="4630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1179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722555E9-A1FB-C346-A722-32B577F33C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11" y="6461859"/>
            <a:ext cx="1480240" cy="259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F83B6FD-E695-495C-8FCD-CFAFA367318C}"/>
              </a:ext>
            </a:extLst>
          </p:cNvPr>
          <p:cNvSpPr txBox="1">
            <a:spLocks/>
          </p:cNvSpPr>
          <p:nvPr/>
        </p:nvSpPr>
        <p:spPr bwMode="auto">
          <a:xfrm>
            <a:off x="2369916" y="343568"/>
            <a:ext cx="6127104" cy="378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200" b="0" i="0" cap="all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9pPr>
          </a:lstStyle>
          <a:p>
            <a:pPr>
              <a:spcAft>
                <a:spcPts val="600"/>
              </a:spcAft>
              <a:buClr>
                <a:schemeClr val="bg2"/>
              </a:buClr>
              <a:defRPr/>
            </a:pPr>
            <a:r>
              <a:rPr lang="pt-BR" b="1" dirty="0">
                <a:solidFill>
                  <a:srgbClr val="00ACD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 gerência de pavimentos</a:t>
            </a:r>
            <a:endParaRPr lang="pt-BR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AE9DBAA2-C8EB-334A-96B9-7BCA12B7B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4948" y="734010"/>
            <a:ext cx="8686800" cy="33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just" eaLnBrk="1" hangingPunct="1">
              <a:lnSpc>
                <a:spcPts val="1900"/>
              </a:lnSpc>
            </a:pPr>
            <a:r>
              <a:rPr lang="pt-BR" altLang="pt-BR" sz="1600" b="1" dirty="0">
                <a:solidFill>
                  <a:schemeClr val="bg2">
                    <a:lumMod val="75000"/>
                  </a:schemeClr>
                </a:solidFill>
              </a:rPr>
              <a:t>SISTEMA DE GERÊNCIA DE PAVIMENTOS (SGP) – </a:t>
            </a:r>
            <a:r>
              <a:rPr lang="pt-BR" altLang="pt-BR" sz="16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ESTUDOS NOVAS CONCESSÕES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550" y="1247775"/>
            <a:ext cx="8496264" cy="522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5496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25AC84D0-8C7E-C741-8661-B5BC0A4840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2" r="1251"/>
          <a:stretch/>
        </p:blipFill>
        <p:spPr>
          <a:xfrm>
            <a:off x="655608" y="1075822"/>
            <a:ext cx="10886535" cy="5239444"/>
          </a:xfrm>
          <a:prstGeom prst="rect">
            <a:avLst/>
          </a:prstGeom>
        </p:spPr>
      </p:pic>
      <p:sp>
        <p:nvSpPr>
          <p:cNvPr id="6" name="Rectangle 13">
            <a:extLst>
              <a:ext uri="{FF2B5EF4-FFF2-40B4-BE49-F238E27FC236}">
                <a16:creationId xmlns:a16="http://schemas.microsoft.com/office/drawing/2014/main" id="{AE9DBAA2-C8EB-334A-96B9-7BCA12B7B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6506" y="1424047"/>
            <a:ext cx="7484853" cy="2041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just" eaLnBrk="1" hangingPunct="1">
              <a:lnSpc>
                <a:spcPts val="1900"/>
              </a:lnSpc>
            </a:pPr>
            <a:r>
              <a:rPr lang="pt-BR" altLang="pt-BR" sz="1600" dirty="0">
                <a:solidFill>
                  <a:srgbClr val="0B2E42"/>
                </a:solidFill>
              </a:rPr>
              <a:t>A </a:t>
            </a:r>
            <a:r>
              <a:rPr lang="pt-BR" altLang="pt-BR" sz="1600" b="1" dirty="0">
                <a:solidFill>
                  <a:srgbClr val="0B2E42"/>
                </a:solidFill>
              </a:rPr>
              <a:t>Pavesys Engenharia </a:t>
            </a:r>
            <a:r>
              <a:rPr lang="pt-BR" altLang="pt-BR" sz="1600" dirty="0">
                <a:solidFill>
                  <a:srgbClr val="0B2E42"/>
                </a:solidFill>
              </a:rPr>
              <a:t>foi fundada no ano de 2001 com a finalidade de auxiliar empresas privadas e órgãos públicos na área de Engenharia de Pavimentos. Investindo em tecnologia, inovação e qualidade na prestação de seus serviços, a Pavesys vem trabalhando no desenvolvimento e implementação de Sistemas de </a:t>
            </a:r>
            <a:r>
              <a:rPr lang="pt-BR" altLang="pt-BR" sz="1600" b="1" dirty="0">
                <a:solidFill>
                  <a:srgbClr val="0B2E42"/>
                </a:solidFill>
              </a:rPr>
              <a:t>Gerência de Pavimentos</a:t>
            </a:r>
            <a:r>
              <a:rPr lang="pt-BR" altLang="pt-BR" sz="1600" dirty="0">
                <a:solidFill>
                  <a:srgbClr val="0B2E42"/>
                </a:solidFill>
              </a:rPr>
              <a:t>, na elaboração de projetos de pavimentos novos e restaurados e na realização de estudos envolvendo a análise de viabilidade técnica e econômica de empreendimentos rodoviários, ferroviários e aeroportuários.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722555E9-A1FB-C346-A722-32B577F33C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11" y="6461859"/>
            <a:ext cx="1480240" cy="259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8F83B6FD-E695-495C-8FCD-CFAFA367318C}"/>
              </a:ext>
            </a:extLst>
          </p:cNvPr>
          <p:cNvSpPr txBox="1">
            <a:spLocks/>
          </p:cNvSpPr>
          <p:nvPr/>
        </p:nvSpPr>
        <p:spPr bwMode="auto">
          <a:xfrm>
            <a:off x="2369916" y="343568"/>
            <a:ext cx="6127104" cy="378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200" b="0" i="0" cap="all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9pPr>
          </a:lstStyle>
          <a:p>
            <a:pPr>
              <a:spcAft>
                <a:spcPts val="600"/>
              </a:spcAft>
              <a:buClr>
                <a:schemeClr val="bg2"/>
              </a:buClr>
              <a:defRPr/>
            </a:pPr>
            <a:r>
              <a:rPr lang="pt-BR" b="1" dirty="0">
                <a:solidFill>
                  <a:srgbClr val="00ACD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 PAVESYS</a:t>
            </a:r>
            <a:endParaRPr lang="pt-BR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3682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722555E9-A1FB-C346-A722-32B577F33C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11" y="6461859"/>
            <a:ext cx="1480240" cy="259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F83B6FD-E695-495C-8FCD-CFAFA367318C}"/>
              </a:ext>
            </a:extLst>
          </p:cNvPr>
          <p:cNvSpPr txBox="1">
            <a:spLocks/>
          </p:cNvSpPr>
          <p:nvPr/>
        </p:nvSpPr>
        <p:spPr bwMode="auto">
          <a:xfrm>
            <a:off x="2369916" y="343568"/>
            <a:ext cx="6127104" cy="378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200" b="0" i="0" cap="all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9pPr>
          </a:lstStyle>
          <a:p>
            <a:pPr>
              <a:spcAft>
                <a:spcPts val="600"/>
              </a:spcAft>
              <a:buClr>
                <a:schemeClr val="bg2"/>
              </a:buClr>
              <a:defRPr/>
            </a:pPr>
            <a:r>
              <a:rPr lang="pt-BR" b="1" dirty="0">
                <a:solidFill>
                  <a:srgbClr val="00ACD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 gerência de pavimentos</a:t>
            </a:r>
            <a:endParaRPr lang="pt-BR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AE9DBAA2-C8EB-334A-96B9-7BCA12B7B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4948" y="734010"/>
            <a:ext cx="8686800" cy="33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just" eaLnBrk="1" hangingPunct="1">
              <a:lnSpc>
                <a:spcPts val="1900"/>
              </a:lnSpc>
            </a:pPr>
            <a:r>
              <a:rPr lang="pt-BR" altLang="pt-BR" sz="1600" b="1" dirty="0">
                <a:solidFill>
                  <a:schemeClr val="bg2">
                    <a:lumMod val="75000"/>
                  </a:schemeClr>
                </a:solidFill>
              </a:rPr>
              <a:t>SISTEMA DE GERÊNCIA DE PAVIMENTOS (SGP) – </a:t>
            </a:r>
            <a:r>
              <a:rPr lang="pt-BR" altLang="pt-BR" sz="16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MOBILE / GPS</a:t>
            </a:r>
          </a:p>
        </p:txBody>
      </p:sp>
      <p:pic>
        <p:nvPicPr>
          <p:cNvPr id="7" name="Picture 7" descr="E:\PAVESYS\NOVO SGP\Apresentação SGP\Jaime\Views Mobile\APP SGP CADASTR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307" y="1409312"/>
            <a:ext cx="1761944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E:\PAVESYS\NOVO SGP\Apresentação SGP\Jaime\Views Mobile\APP SGP MENU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011" y="2273408"/>
            <a:ext cx="1761944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9" descr="E:\PAVESYS\NOVO SGP\Apresentação SGP\Jaime\Views Mobile\APP SGP MONI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1210" y="3569552"/>
            <a:ext cx="1749107" cy="2859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E:\PAVESYS\NOVO SGP\Apresentação SGP\Jaime\Views Mobile\APP SGP TRAFEGO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579" y="1137095"/>
            <a:ext cx="1296144" cy="2711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1" descr="E:\PAVESYS\NOVO SGP\Apresentação SGP\Jaime\Views Mobile\APP SGP VIDA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2492895"/>
            <a:ext cx="1271878" cy="2660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53862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722555E9-A1FB-C346-A722-32B577F33C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11" y="6461859"/>
            <a:ext cx="1480240" cy="259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5231" y="485721"/>
            <a:ext cx="7548114" cy="60804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017FACF-67D5-D94B-8041-B3948D73416C}"/>
              </a:ext>
            </a:extLst>
          </p:cNvPr>
          <p:cNvSpPr txBox="1">
            <a:spLocks/>
          </p:cNvSpPr>
          <p:nvPr/>
        </p:nvSpPr>
        <p:spPr bwMode="auto">
          <a:xfrm>
            <a:off x="964729" y="1371618"/>
            <a:ext cx="3037928" cy="98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3600" b="1" cap="all" baseline="0">
                <a:solidFill>
                  <a:srgbClr val="021F43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9pPr>
          </a:lstStyle>
          <a:p>
            <a:pPr eaLnBrk="1" hangingPunct="1">
              <a:defRPr/>
            </a:pPr>
            <a:r>
              <a:rPr lang="en-US" sz="4000" kern="0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Obrigado!</a:t>
            </a:r>
          </a:p>
          <a:p>
            <a:pPr eaLnBrk="1" hangingPunct="1">
              <a:defRPr/>
            </a:pPr>
            <a:br>
              <a:rPr lang="en-US" sz="2800" kern="0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1400" kern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017FACF-67D5-D94B-8041-B3948D73416C}"/>
              </a:ext>
            </a:extLst>
          </p:cNvPr>
          <p:cNvSpPr txBox="1">
            <a:spLocks/>
          </p:cNvSpPr>
          <p:nvPr/>
        </p:nvSpPr>
        <p:spPr bwMode="auto">
          <a:xfrm>
            <a:off x="1444926" y="6435215"/>
            <a:ext cx="8610600" cy="342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3600" b="1" cap="all" baseline="0">
                <a:solidFill>
                  <a:srgbClr val="021F43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9pPr>
          </a:lstStyle>
          <a:p>
            <a:pPr algn="ctr" eaLnBrk="1" hangingPunct="1">
              <a:defRPr/>
            </a:pPr>
            <a:r>
              <a:rPr lang="pt-BR" sz="1600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www.pavesys.com.br</a:t>
            </a:r>
            <a:r>
              <a:rPr lang="pt-BR" sz="1600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lang="pt-BR" sz="1600" b="0" kern="0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@</a:t>
            </a:r>
            <a:r>
              <a:rPr lang="pt-BR" sz="1600" b="0" kern="0" dirty="0" err="1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pavesysengenHARIA</a:t>
            </a:r>
            <a:endParaRPr lang="en-US" sz="1200" b="0" kern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6319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722555E9-A1FB-C346-A722-32B577F33C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11" y="6461859"/>
            <a:ext cx="1480240" cy="259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F83B6FD-E695-495C-8FCD-CFAFA367318C}"/>
              </a:ext>
            </a:extLst>
          </p:cNvPr>
          <p:cNvSpPr txBox="1">
            <a:spLocks/>
          </p:cNvSpPr>
          <p:nvPr/>
        </p:nvSpPr>
        <p:spPr bwMode="auto">
          <a:xfrm>
            <a:off x="2369916" y="343568"/>
            <a:ext cx="6127104" cy="378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200" b="0" i="0" cap="all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9pPr>
          </a:lstStyle>
          <a:p>
            <a:pPr>
              <a:spcAft>
                <a:spcPts val="600"/>
              </a:spcAft>
              <a:buClr>
                <a:schemeClr val="bg2"/>
              </a:buClr>
              <a:defRPr/>
            </a:pPr>
            <a:r>
              <a:rPr lang="pt-BR" b="1" dirty="0">
                <a:solidFill>
                  <a:srgbClr val="00ACD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 PAVESYS</a:t>
            </a:r>
            <a:endParaRPr lang="pt-BR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AE9DBAA2-C8EB-334A-96B9-7BCA12B7B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070" y="734010"/>
            <a:ext cx="8686800" cy="33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just" eaLnBrk="1" hangingPunct="1">
              <a:lnSpc>
                <a:spcPts val="1900"/>
              </a:lnSpc>
            </a:pPr>
            <a:r>
              <a:rPr lang="pt-BR" altLang="pt-BR" sz="1600" b="1" dirty="0">
                <a:solidFill>
                  <a:schemeClr val="bg2">
                    <a:lumMod val="75000"/>
                  </a:schemeClr>
                </a:solidFill>
              </a:rPr>
              <a:t>Gerência de Pavimentos e Projetos de Engenharia</a:t>
            </a:r>
          </a:p>
        </p:txBody>
      </p:sp>
      <p:grpSp>
        <p:nvGrpSpPr>
          <p:cNvPr id="7" name="Grupo 6"/>
          <p:cNvGrpSpPr/>
          <p:nvPr/>
        </p:nvGrpSpPr>
        <p:grpSpPr>
          <a:xfrm>
            <a:off x="400150" y="1219200"/>
            <a:ext cx="6697944" cy="5143500"/>
            <a:chOff x="127000" y="1219200"/>
            <a:chExt cx="6697944" cy="5143500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7000" y="1219200"/>
              <a:ext cx="6697944" cy="51435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CaixaDeTexto 8"/>
            <p:cNvSpPr txBox="1"/>
            <p:nvPr/>
          </p:nvSpPr>
          <p:spPr>
            <a:xfrm>
              <a:off x="4584700" y="3200400"/>
              <a:ext cx="292100" cy="184666"/>
            </a:xfrm>
            <a:prstGeom prst="rect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t-BR" sz="600" b="1" dirty="0">
                  <a:solidFill>
                    <a:schemeClr val="bg1"/>
                  </a:solidFill>
                </a:rPr>
                <a:t>PE</a:t>
              </a:r>
            </a:p>
          </p:txBody>
        </p:sp>
        <p:cxnSp>
          <p:nvCxnSpPr>
            <p:cNvPr id="10" name="Conector de seta reta 9"/>
            <p:cNvCxnSpPr/>
            <p:nvPr/>
          </p:nvCxnSpPr>
          <p:spPr bwMode="auto">
            <a:xfrm flipH="1">
              <a:off x="4730750" y="2209800"/>
              <a:ext cx="450850" cy="990600"/>
            </a:xfrm>
            <a:prstGeom prst="straightConnector1">
              <a:avLst/>
            </a:prstGeom>
            <a:ln w="9525">
              <a:solidFill>
                <a:schemeClr val="bg1">
                  <a:lumMod val="75000"/>
                </a:schemeClr>
              </a:solidFill>
              <a:prstDash val="sysDot"/>
              <a:headEnd type="none" w="med" len="med"/>
              <a:tailEnd type="arrow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1" name="Retângulo de cantos arredondados 10"/>
            <p:cNvSpPr/>
            <p:nvPr/>
          </p:nvSpPr>
          <p:spPr bwMode="auto">
            <a:xfrm>
              <a:off x="5181600" y="1981200"/>
              <a:ext cx="609600" cy="457200"/>
            </a:xfrm>
            <a:prstGeom prst="roundRect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115888" marR="0" indent="-115888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endParaRPr kumimoji="0" lang="pt-BR" sz="13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  <a:cs typeface="Times New Roman" pitchFamily="18" charset="0"/>
              </a:endParaRPr>
            </a:p>
          </p:txBody>
        </p:sp>
        <p:pic>
          <p:nvPicPr>
            <p:cNvPr id="12" name="Imagem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7800" y="2038853"/>
              <a:ext cx="457200" cy="341894"/>
            </a:xfrm>
            <a:prstGeom prst="rect">
              <a:avLst/>
            </a:prstGeom>
          </p:spPr>
        </p:pic>
      </p:grpSp>
      <p:pic>
        <p:nvPicPr>
          <p:cNvPr id="14" name="Picture 2" descr="E:\PAVESYS\NOVO SGP\Apresentação SGP\Jaime\Menu 3 - Análise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6316" y="1544952"/>
            <a:ext cx="3920192" cy="1890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E:\PAVESYS\NOVO SGP\Apresentação SGP\Jaime\Sintese - Condicoes Pavimento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6316" y="3495958"/>
            <a:ext cx="3920192" cy="1912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71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722555E9-A1FB-C346-A722-32B577F33C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11" y="6461859"/>
            <a:ext cx="1480240" cy="259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F83B6FD-E695-495C-8FCD-CFAFA367318C}"/>
              </a:ext>
            </a:extLst>
          </p:cNvPr>
          <p:cNvSpPr txBox="1">
            <a:spLocks/>
          </p:cNvSpPr>
          <p:nvPr/>
        </p:nvSpPr>
        <p:spPr bwMode="auto">
          <a:xfrm>
            <a:off x="2369916" y="343568"/>
            <a:ext cx="6127104" cy="378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200" b="0" i="0" cap="all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9pPr>
          </a:lstStyle>
          <a:p>
            <a:pPr>
              <a:spcAft>
                <a:spcPts val="600"/>
              </a:spcAft>
              <a:buClr>
                <a:schemeClr val="bg2"/>
              </a:buClr>
              <a:defRPr/>
            </a:pPr>
            <a:r>
              <a:rPr lang="pt-BR" b="1" dirty="0">
                <a:solidFill>
                  <a:srgbClr val="00ACD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 PAVESYS</a:t>
            </a:r>
            <a:endParaRPr lang="pt-BR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AE9DBAA2-C8EB-334A-96B9-7BCA12B7B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1818" y="734010"/>
            <a:ext cx="8686800" cy="33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just" eaLnBrk="1" hangingPunct="1">
              <a:lnSpc>
                <a:spcPts val="1900"/>
              </a:lnSpc>
            </a:pPr>
            <a:r>
              <a:rPr lang="pt-BR" altLang="pt-BR" sz="1600" b="1" dirty="0">
                <a:solidFill>
                  <a:schemeClr val="bg2">
                    <a:lumMod val="75000"/>
                  </a:schemeClr>
                </a:solidFill>
              </a:rPr>
              <a:t>Segurança Viária (Metodologia iRAP)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420" y="1172689"/>
            <a:ext cx="6751580" cy="3219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310" y="4392433"/>
            <a:ext cx="2590800" cy="2088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9259" y="4392434"/>
            <a:ext cx="2991318" cy="1679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14" y="1069999"/>
            <a:ext cx="3970287" cy="53539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2144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722555E9-A1FB-C346-A722-32B577F33C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11" y="6461859"/>
            <a:ext cx="1480240" cy="259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F83B6FD-E695-495C-8FCD-CFAFA367318C}"/>
              </a:ext>
            </a:extLst>
          </p:cNvPr>
          <p:cNvSpPr txBox="1">
            <a:spLocks/>
          </p:cNvSpPr>
          <p:nvPr/>
        </p:nvSpPr>
        <p:spPr bwMode="auto">
          <a:xfrm>
            <a:off x="2369916" y="343568"/>
            <a:ext cx="6127104" cy="378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200" b="0" i="0" cap="all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9pPr>
          </a:lstStyle>
          <a:p>
            <a:pPr>
              <a:spcAft>
                <a:spcPts val="600"/>
              </a:spcAft>
              <a:buClr>
                <a:schemeClr val="bg2"/>
              </a:buClr>
              <a:defRPr/>
            </a:pPr>
            <a:r>
              <a:rPr lang="pt-BR" b="1" dirty="0">
                <a:solidFill>
                  <a:srgbClr val="00ACD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 PAVESYS</a:t>
            </a:r>
            <a:endParaRPr lang="pt-BR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1963" y="3581401"/>
            <a:ext cx="3681437" cy="2761078"/>
          </a:xfrm>
          <a:prstGeom prst="rect">
            <a:avLst/>
          </a:prstGeom>
        </p:spPr>
      </p:pic>
      <p:sp>
        <p:nvSpPr>
          <p:cNvPr id="7" name="Rectangle 13">
            <a:extLst>
              <a:ext uri="{FF2B5EF4-FFF2-40B4-BE49-F238E27FC236}">
                <a16:creationId xmlns:a16="http://schemas.microsoft.com/office/drawing/2014/main" id="{AE9DBAA2-C8EB-334A-96B9-7BCA12B7B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574" y="734010"/>
            <a:ext cx="8686800" cy="33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just" eaLnBrk="1" hangingPunct="1">
              <a:lnSpc>
                <a:spcPts val="1900"/>
              </a:lnSpc>
            </a:pPr>
            <a:r>
              <a:rPr lang="pt-BR" altLang="pt-BR" sz="1600" b="1" dirty="0">
                <a:solidFill>
                  <a:schemeClr val="bg2">
                    <a:lumMod val="75000"/>
                  </a:schemeClr>
                </a:solidFill>
              </a:rPr>
              <a:t>Avaliação e Diagnóstico de Pavimentos</a:t>
            </a:r>
          </a:p>
        </p:txBody>
      </p:sp>
      <p:pic>
        <p:nvPicPr>
          <p:cNvPr id="8" name="Picture 2" descr="E:\PAVESYS\Publicidade\2021\2) Fotos Veículos\Master 9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81" b="14063"/>
          <a:stretch/>
        </p:blipFill>
        <p:spPr bwMode="auto">
          <a:xfrm>
            <a:off x="223839" y="1257300"/>
            <a:ext cx="5511800" cy="300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E:\PAVESYS\Publicidade\2021\11) Fotos Pavesys\fotos pavesys\2020-01-08 17.07.0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5"/>
          <a:stretch/>
        </p:blipFill>
        <p:spPr bwMode="auto">
          <a:xfrm>
            <a:off x="5735638" y="1252984"/>
            <a:ext cx="3532187" cy="3007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02" b="16945"/>
          <a:stretch/>
        </p:blipFill>
        <p:spPr>
          <a:xfrm>
            <a:off x="223839" y="4260800"/>
            <a:ext cx="4114800" cy="2081678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37" t="25620" r="13609" b="9379"/>
          <a:stretch/>
        </p:blipFill>
        <p:spPr>
          <a:xfrm>
            <a:off x="4338639" y="4261003"/>
            <a:ext cx="4929186" cy="2081475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76"/>
          <a:stretch/>
        </p:blipFill>
        <p:spPr>
          <a:xfrm>
            <a:off x="9220200" y="1264827"/>
            <a:ext cx="2743200" cy="2316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1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722555E9-A1FB-C346-A722-32B577F33C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11" y="6461859"/>
            <a:ext cx="1480240" cy="259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F83B6FD-E695-495C-8FCD-CFAFA367318C}"/>
              </a:ext>
            </a:extLst>
          </p:cNvPr>
          <p:cNvSpPr txBox="1">
            <a:spLocks/>
          </p:cNvSpPr>
          <p:nvPr/>
        </p:nvSpPr>
        <p:spPr bwMode="auto">
          <a:xfrm>
            <a:off x="2369916" y="343568"/>
            <a:ext cx="6127104" cy="378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200" b="0" i="0" cap="all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9pPr>
          </a:lstStyle>
          <a:p>
            <a:pPr>
              <a:spcAft>
                <a:spcPts val="600"/>
              </a:spcAft>
              <a:buClr>
                <a:schemeClr val="bg2"/>
              </a:buClr>
              <a:defRPr/>
            </a:pPr>
            <a:r>
              <a:rPr lang="pt-BR" b="1" dirty="0">
                <a:solidFill>
                  <a:srgbClr val="00ACD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 PAVESYS</a:t>
            </a:r>
            <a:endParaRPr lang="pt-BR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AE9DBAA2-C8EB-334A-96B9-7BCA12B7B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574" y="734010"/>
            <a:ext cx="8686800" cy="33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just" eaLnBrk="1" hangingPunct="1">
              <a:lnSpc>
                <a:spcPts val="1900"/>
              </a:lnSpc>
            </a:pPr>
            <a:r>
              <a:rPr lang="pt-BR" altLang="pt-BR" sz="1600" b="1" dirty="0">
                <a:solidFill>
                  <a:schemeClr val="bg2">
                    <a:lumMod val="75000"/>
                  </a:schemeClr>
                </a:solidFill>
              </a:rPr>
              <a:t>Avaliação e Diagnóstico de Pavimentos </a:t>
            </a:r>
            <a:r>
              <a:rPr lang="pt-BR" altLang="pt-BR" sz="1600" b="1" dirty="0">
                <a:solidFill>
                  <a:srgbClr val="0070C0"/>
                </a:solidFill>
              </a:rPr>
              <a:t>(BR-363/PE – 7 km FERNANDO DE NORONHA)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113" y="1130765"/>
            <a:ext cx="10636789" cy="47764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789" y="5121718"/>
            <a:ext cx="5011540" cy="12445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0486" y="5292861"/>
            <a:ext cx="4098721" cy="13850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5" y="4275287"/>
            <a:ext cx="2288512" cy="20996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9477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722555E9-A1FB-C346-A722-32B577F33C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11" y="6461859"/>
            <a:ext cx="1480240" cy="259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F83B6FD-E695-495C-8FCD-CFAFA367318C}"/>
              </a:ext>
            </a:extLst>
          </p:cNvPr>
          <p:cNvSpPr txBox="1">
            <a:spLocks/>
          </p:cNvSpPr>
          <p:nvPr/>
        </p:nvSpPr>
        <p:spPr bwMode="auto">
          <a:xfrm>
            <a:off x="2369916" y="343568"/>
            <a:ext cx="6127104" cy="378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200" b="0" i="0" cap="all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9pPr>
          </a:lstStyle>
          <a:p>
            <a:pPr>
              <a:spcAft>
                <a:spcPts val="600"/>
              </a:spcAft>
              <a:buClr>
                <a:schemeClr val="bg2"/>
              </a:buClr>
              <a:defRPr/>
            </a:pPr>
            <a:r>
              <a:rPr lang="pt-BR" b="1" dirty="0">
                <a:solidFill>
                  <a:srgbClr val="00ACD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 gerência de pavimentos</a:t>
            </a:r>
            <a:endParaRPr lang="pt-BR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060" y="1021839"/>
            <a:ext cx="6891336" cy="4608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754" y="4157244"/>
            <a:ext cx="5817066" cy="2434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1823" y="1072558"/>
            <a:ext cx="3983368" cy="2743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2993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722555E9-A1FB-C346-A722-32B577F33C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11" y="6461859"/>
            <a:ext cx="1480240" cy="259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F83B6FD-E695-495C-8FCD-CFAFA367318C}"/>
              </a:ext>
            </a:extLst>
          </p:cNvPr>
          <p:cNvSpPr txBox="1">
            <a:spLocks/>
          </p:cNvSpPr>
          <p:nvPr/>
        </p:nvSpPr>
        <p:spPr bwMode="auto">
          <a:xfrm>
            <a:off x="2369916" y="343568"/>
            <a:ext cx="6127104" cy="378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200" b="0" i="0" cap="all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9pPr>
          </a:lstStyle>
          <a:p>
            <a:pPr>
              <a:spcAft>
                <a:spcPts val="600"/>
              </a:spcAft>
              <a:buClr>
                <a:schemeClr val="bg2"/>
              </a:buClr>
              <a:defRPr/>
            </a:pPr>
            <a:r>
              <a:rPr lang="pt-BR" b="1" dirty="0">
                <a:solidFill>
                  <a:srgbClr val="00ACD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 gerência de pavimentos</a:t>
            </a:r>
            <a:endParaRPr lang="pt-BR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AE9DBAA2-C8EB-334A-96B9-7BCA12B7B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4948" y="734010"/>
            <a:ext cx="8686800" cy="33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just" eaLnBrk="1" hangingPunct="1">
              <a:lnSpc>
                <a:spcPts val="1900"/>
              </a:lnSpc>
            </a:pPr>
            <a:r>
              <a:rPr lang="pt-BR" altLang="pt-BR" sz="1600" b="1" dirty="0">
                <a:solidFill>
                  <a:schemeClr val="bg2">
                    <a:lumMod val="75000"/>
                  </a:schemeClr>
                </a:solidFill>
              </a:rPr>
              <a:t>SISTEMA DE GERÊNCIA DE PAVIMENTOS (SGP) – BASE DE DADOS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091" y="1259649"/>
            <a:ext cx="10714008" cy="4359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5470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722555E9-A1FB-C346-A722-32B577F33C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11" y="6461859"/>
            <a:ext cx="1480240" cy="259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F83B6FD-E695-495C-8FCD-CFAFA367318C}"/>
              </a:ext>
            </a:extLst>
          </p:cNvPr>
          <p:cNvSpPr txBox="1">
            <a:spLocks/>
          </p:cNvSpPr>
          <p:nvPr/>
        </p:nvSpPr>
        <p:spPr bwMode="auto">
          <a:xfrm>
            <a:off x="2369916" y="343568"/>
            <a:ext cx="6127104" cy="378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200" b="0" i="0" cap="all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ＭＳ Ｐゴシック" charset="0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9pPr>
          </a:lstStyle>
          <a:p>
            <a:pPr>
              <a:spcAft>
                <a:spcPts val="600"/>
              </a:spcAft>
              <a:buClr>
                <a:schemeClr val="bg2"/>
              </a:buClr>
              <a:defRPr/>
            </a:pPr>
            <a:r>
              <a:rPr lang="pt-BR" b="1" dirty="0">
                <a:solidFill>
                  <a:srgbClr val="00ACD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 gerência de pavimentos</a:t>
            </a:r>
            <a:endParaRPr lang="pt-BR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219200"/>
            <a:ext cx="8039100" cy="515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13">
            <a:extLst>
              <a:ext uri="{FF2B5EF4-FFF2-40B4-BE49-F238E27FC236}">
                <a16:creationId xmlns:a16="http://schemas.microsoft.com/office/drawing/2014/main" id="{AE9DBAA2-C8EB-334A-96B9-7BCA12B7B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4948" y="734010"/>
            <a:ext cx="8686800" cy="33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just" eaLnBrk="1" hangingPunct="1">
              <a:lnSpc>
                <a:spcPts val="1900"/>
              </a:lnSpc>
            </a:pPr>
            <a:r>
              <a:rPr lang="pt-BR" altLang="pt-BR" sz="1600" b="1" dirty="0">
                <a:solidFill>
                  <a:schemeClr val="bg2">
                    <a:lumMod val="75000"/>
                  </a:schemeClr>
                </a:solidFill>
              </a:rPr>
              <a:t>SISTEMA DE GERÊNCIA DE PAVIMENTOS (SGP) – </a:t>
            </a:r>
            <a:r>
              <a:rPr lang="pt-BR" altLang="pt-BR" sz="16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DIFERENCIAIS DO SGP PAVESYS</a:t>
            </a:r>
          </a:p>
        </p:txBody>
      </p:sp>
    </p:spTree>
    <p:extLst>
      <p:ext uri="{BB962C8B-B14F-4D97-AF65-F5344CB8AC3E}">
        <p14:creationId xmlns:p14="http://schemas.microsoft.com/office/powerpoint/2010/main" val="334065265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397</Words>
  <Application>Microsoft Office PowerPoint</Application>
  <PresentationFormat>Widescreen</PresentationFormat>
  <Paragraphs>44</Paragraphs>
  <Slides>21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Trebuchet MS</vt:lpstr>
      <vt:lpstr>Tema do Office</vt:lpstr>
      <vt:lpstr>SISTEMAS DE GERÊNCIA DE PAVIMENTOS - ESTUDO DE ESTRATÉGIAS DE MANUTENÇÃO  EM PAVIMENTAÇÃO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Borges</dc:creator>
  <cp:lastModifiedBy>Gabriella Lima</cp:lastModifiedBy>
  <cp:revision>12</cp:revision>
  <dcterms:created xsi:type="dcterms:W3CDTF">2022-03-04T12:39:06Z</dcterms:created>
  <dcterms:modified xsi:type="dcterms:W3CDTF">2022-03-27T12:11:02Z</dcterms:modified>
</cp:coreProperties>
</file>