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88" r:id="rId16"/>
    <p:sldId id="287" r:id="rId17"/>
    <p:sldId id="274" r:id="rId18"/>
    <p:sldId id="275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pPr/>
              <a:t>30/03/2022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83" y="2040825"/>
            <a:ext cx="11024558" cy="1629414"/>
          </a:xfrm>
        </p:spPr>
        <p:txBody>
          <a:bodyPr>
            <a:normAutofit fontScale="90000"/>
          </a:bodyPr>
          <a:lstStyle/>
          <a:p>
            <a:r>
              <a:rPr lang="pt-BR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Levantamentos funcionais e estruturais para planejamento da malha rodoviária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60" y="4120137"/>
            <a:ext cx="9144000" cy="1107977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pt-BR" sz="7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Apresentação:</a:t>
            </a:r>
          </a:p>
          <a:p>
            <a:pPr algn="l"/>
            <a:r>
              <a:rPr lang="pt-BR" sz="7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Carlos Eduardo de Almeida Mattos</a:t>
            </a:r>
          </a:p>
          <a:p>
            <a:pPr algn="l"/>
            <a:r>
              <a:rPr lang="pt-BR" sz="7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Sandro Scarpelini Vieira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 txBox="1">
            <a:spLocks/>
          </p:cNvSpPr>
          <p:nvPr/>
        </p:nvSpPr>
        <p:spPr>
          <a:xfrm>
            <a:off x="4143553" y="6049074"/>
            <a:ext cx="2447028" cy="50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3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Março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E915D1-8AC2-4816-B463-46C88999496B}"/>
              </a:ext>
            </a:extLst>
          </p:cNvPr>
          <p:cNvSpPr txBox="1"/>
          <p:nvPr/>
        </p:nvSpPr>
        <p:spPr>
          <a:xfrm>
            <a:off x="6694099" y="4541628"/>
            <a:ext cx="4330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AC-3</a:t>
            </a:r>
          </a:p>
        </p:txBody>
      </p:sp>
      <p:pic>
        <p:nvPicPr>
          <p:cNvPr id="5" name="Imagem 4" descr="Caminhão azul parado na rua&#10;&#10;Descrição gerada automaticamente">
            <a:extLst>
              <a:ext uri="{FF2B5EF4-FFF2-40B4-BE49-F238E27FC236}">
                <a16:creationId xmlns:a16="http://schemas.microsoft.com/office/drawing/2014/main" id="{6E3D9264-89AB-4574-96B5-AE2F7B44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 b="5116"/>
          <a:stretch/>
        </p:blipFill>
        <p:spPr>
          <a:xfrm>
            <a:off x="1036741" y="720404"/>
            <a:ext cx="4871924" cy="2940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Carro de corrida&#10;&#10;Descrição gerada automaticamente com confiança média">
            <a:extLst>
              <a:ext uri="{FF2B5EF4-FFF2-40B4-BE49-F238E27FC236}">
                <a16:creationId xmlns:a16="http://schemas.microsoft.com/office/drawing/2014/main" id="{AA20FC8E-A822-4D05-B0DA-17DA0140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93" y="3769876"/>
            <a:ext cx="4876800" cy="292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Caminhão azul com letras brancas&#10;&#10;Descrição gerada automaticamente">
            <a:extLst>
              <a:ext uri="{FF2B5EF4-FFF2-40B4-BE49-F238E27FC236}">
                <a16:creationId xmlns:a16="http://schemas.microsoft.com/office/drawing/2014/main" id="{50A8D366-C627-47FB-89E9-1E426D6F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69" y="1268760"/>
            <a:ext cx="4871924" cy="2926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BF03E6-4DDB-4940-91D0-76F77398891A}"/>
              </a:ext>
            </a:extLst>
          </p:cNvPr>
          <p:cNvSpPr txBox="1"/>
          <p:nvPr/>
        </p:nvSpPr>
        <p:spPr>
          <a:xfrm>
            <a:off x="8333010" y="5454341"/>
            <a:ext cx="1288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FWD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1344" y="1610824"/>
            <a:ext cx="11737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Esta Atividade é desenvolvida a partir da análise das imagens de vídeo e fotografias obtidas em campo pelos Lotes 1, 2 e 3, onde são identificadas e registradas as informações referentes aos seguintes itens: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Levantamento Visual Contínuo de Defeitos (LVC);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Avaliação da Condição da Sinalização e Dispositivos de Segurança;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Caracterização dos Acostamentos;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Avaliação das Faixas de Domínio;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Caracterização de elementos de Drenagem; 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Caracterização da Geometria da rodovia.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CAA71E-112D-427E-839C-AE28F6E85A80}"/>
              </a:ext>
            </a:extLst>
          </p:cNvPr>
          <p:cNvSpPr txBox="1"/>
          <p:nvPr/>
        </p:nvSpPr>
        <p:spPr>
          <a:xfrm>
            <a:off x="3431704" y="358603"/>
            <a:ext cx="4151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AE-1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A5E5E0-5976-45E3-96E7-38CEBC75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1208882"/>
            <a:ext cx="9823035" cy="505658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BC3DFF9-E23B-4D7D-AD07-83C609A64F47}"/>
              </a:ext>
            </a:extLst>
          </p:cNvPr>
          <p:cNvSpPr/>
          <p:nvPr/>
        </p:nvSpPr>
        <p:spPr>
          <a:xfrm>
            <a:off x="4943872" y="282575"/>
            <a:ext cx="2304256" cy="619918"/>
          </a:xfrm>
          <a:custGeom>
            <a:avLst/>
            <a:gdLst/>
            <a:ahLst/>
            <a:cxnLst/>
            <a:rect l="l" t="t" r="r" b="b"/>
            <a:pathLst>
              <a:path w="13726794" h="6075045">
                <a:moveTo>
                  <a:pt x="0" y="6074651"/>
                </a:moveTo>
                <a:lnTo>
                  <a:pt x="13726452" y="6074651"/>
                </a:lnTo>
                <a:lnTo>
                  <a:pt x="13726452" y="0"/>
                </a:lnTo>
                <a:lnTo>
                  <a:pt x="0" y="0"/>
                </a:lnTo>
                <a:lnTo>
                  <a:pt x="0" y="607465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SISTLEV</a:t>
            </a: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505588" y="547918"/>
            <a:ext cx="1180823" cy="6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PT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AE-2</a:t>
            </a:r>
            <a:endParaRPr lang="pt-PT" altLang="pt-PT" sz="40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1222" y="1617762"/>
            <a:ext cx="10852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da Qualidade e Suporte a Fiscalização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Gerenciadora (Lote 4), avalia a qualidade dos dados apresentados referentes aos levantamentos de campo pelas contratadas dos lotes 1, 2 e 3, identificando possíveis divergências com o cadastro da divisão em trechos do SNV e a qualidade dos registros obtidos por meio das imagens, atuando na realização de controle dos trabalhos a fim de subsidiar a fiscalização quanto ao cumprimento dos cronogramas e acompanhamento dos quantitativos de serviços referentes aos 4 (quatro) lotes, auxiliando na gestão contratual.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B3B29A-A741-492C-8514-856F3A52CEDD}"/>
              </a:ext>
            </a:extLst>
          </p:cNvPr>
          <p:cNvSpPr txBox="1"/>
          <p:nvPr/>
        </p:nvSpPr>
        <p:spPr>
          <a:xfrm>
            <a:off x="2940597" y="899339"/>
            <a:ext cx="6176899" cy="83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Situação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Atual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dos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Contratos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7801D97-D5FD-41DD-92B8-91E6A4599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7392"/>
              </p:ext>
            </p:extLst>
          </p:nvPr>
        </p:nvGraphicFramePr>
        <p:xfrm>
          <a:off x="1321212" y="3705560"/>
          <a:ext cx="4032665" cy="21894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0052">
                  <a:extLst>
                    <a:ext uri="{9D8B030D-6E8A-4147-A177-3AD203B41FA5}">
                      <a16:colId xmlns:a16="http://schemas.microsoft.com/office/drawing/2014/main" val="2574285582"/>
                    </a:ext>
                  </a:extLst>
                </a:gridCol>
                <a:gridCol w="2122613">
                  <a:extLst>
                    <a:ext uri="{9D8B030D-6E8A-4147-A177-3AD203B41FA5}">
                      <a16:colId xmlns:a16="http://schemas.microsoft.com/office/drawing/2014/main" val="3195490894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Lotes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Realizados (km)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2107958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19.112,85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3778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19.951,79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927561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15.452,44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180790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54.521,91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56456592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D549120-0BE6-44B9-871D-22170148469E}"/>
              </a:ext>
            </a:extLst>
          </p:cNvPr>
          <p:cNvSpPr txBox="1"/>
          <p:nvPr/>
        </p:nvSpPr>
        <p:spPr>
          <a:xfrm>
            <a:off x="4288703" y="2104042"/>
            <a:ext cx="3228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Atividade AC-2 (VDR)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BF841B5-8E83-47B5-A2B4-DF07523F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82411"/>
              </p:ext>
            </p:extLst>
          </p:nvPr>
        </p:nvGraphicFramePr>
        <p:xfrm>
          <a:off x="6217896" y="3698932"/>
          <a:ext cx="4032665" cy="21894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0052">
                  <a:extLst>
                    <a:ext uri="{9D8B030D-6E8A-4147-A177-3AD203B41FA5}">
                      <a16:colId xmlns:a16="http://schemas.microsoft.com/office/drawing/2014/main" val="2574285582"/>
                    </a:ext>
                  </a:extLst>
                </a:gridCol>
                <a:gridCol w="2122613">
                  <a:extLst>
                    <a:ext uri="{9D8B030D-6E8A-4147-A177-3AD203B41FA5}">
                      <a16:colId xmlns:a16="http://schemas.microsoft.com/office/drawing/2014/main" val="3195490894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Lotes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Realizados (km)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2107958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18.904,59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3778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20.580,73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927561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11.689,02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180790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51.174,33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56456592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BD2DC1E-85E0-4206-899C-18652B8E96F9}"/>
              </a:ext>
            </a:extLst>
          </p:cNvPr>
          <p:cNvSpPr txBox="1"/>
          <p:nvPr/>
        </p:nvSpPr>
        <p:spPr>
          <a:xfrm>
            <a:off x="7517611" y="3001735"/>
            <a:ext cx="1433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Ciclo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F0C97A-CFC5-4FAD-9532-764E0AF81819}"/>
              </a:ext>
            </a:extLst>
          </p:cNvPr>
          <p:cNvSpPr txBox="1"/>
          <p:nvPr/>
        </p:nvSpPr>
        <p:spPr>
          <a:xfrm>
            <a:off x="2501659" y="3008363"/>
            <a:ext cx="1433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Ciclo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B3B29A-A741-492C-8514-856F3A52CEDD}"/>
              </a:ext>
            </a:extLst>
          </p:cNvPr>
          <p:cNvSpPr txBox="1"/>
          <p:nvPr/>
        </p:nvSpPr>
        <p:spPr>
          <a:xfrm>
            <a:off x="2940597" y="899339"/>
            <a:ext cx="6176899" cy="83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Situação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Atual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dos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Contratos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549120-0BE6-44B9-871D-22170148469E}"/>
              </a:ext>
            </a:extLst>
          </p:cNvPr>
          <p:cNvSpPr txBox="1"/>
          <p:nvPr/>
        </p:nvSpPr>
        <p:spPr>
          <a:xfrm>
            <a:off x="4288703" y="2104042"/>
            <a:ext cx="3437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Atividade AC-3 (FWD)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BF841B5-8E83-47B5-A2B4-DF07523F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0842"/>
              </p:ext>
            </p:extLst>
          </p:nvPr>
        </p:nvGraphicFramePr>
        <p:xfrm>
          <a:off x="3034749" y="3520150"/>
          <a:ext cx="6176899" cy="2794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6761">
                  <a:extLst>
                    <a:ext uri="{9D8B030D-6E8A-4147-A177-3AD203B41FA5}">
                      <a16:colId xmlns:a16="http://schemas.microsoft.com/office/drawing/2014/main" val="2574285582"/>
                    </a:ext>
                  </a:extLst>
                </a:gridCol>
                <a:gridCol w="2130069">
                  <a:extLst>
                    <a:ext uri="{9D8B030D-6E8A-4147-A177-3AD203B41FA5}">
                      <a16:colId xmlns:a16="http://schemas.microsoft.com/office/drawing/2014/main" val="2021613533"/>
                    </a:ext>
                  </a:extLst>
                </a:gridCol>
                <a:gridCol w="2130069">
                  <a:extLst>
                    <a:ext uri="{9D8B030D-6E8A-4147-A177-3AD203B41FA5}">
                      <a16:colId xmlns:a16="http://schemas.microsoft.com/office/drawing/2014/main" val="3195490894"/>
                    </a:ext>
                  </a:extLst>
                </a:gridCol>
              </a:tblGrid>
              <a:tr h="604520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Lotes</a:t>
                      </a:r>
                    </a:p>
                  </a:txBody>
                  <a:tcPr marL="44450" marR="444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Realizados</a:t>
                      </a:r>
                    </a:p>
                  </a:txBody>
                  <a:tcPr marL="44450" marR="444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220039154"/>
                  </a:ext>
                </a:extLst>
              </a:tr>
              <a:tr h="604520">
                <a:tc vMerge="1">
                  <a:txBody>
                    <a:bodyPr/>
                    <a:lstStyle/>
                    <a:p>
                      <a:pPr algn="ctr"/>
                      <a:endParaRPr lang="pt-BR" sz="200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(km)</a:t>
                      </a:r>
                      <a:endParaRPr lang="pt-BR" sz="200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 (nº pontos)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2107958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18.372,00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90.822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3778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18.778,10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93.539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927561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14.663,10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72.686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1180790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52.473,90</a:t>
                      </a:r>
                    </a:p>
                  </a:txBody>
                  <a:tcPr marL="44450" marR="44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257.047</a:t>
                      </a:r>
                    </a:p>
                  </a:txBody>
                  <a:tcPr marL="44450" marR="44450" anchor="ctr"/>
                </a:tc>
                <a:extLst>
                  <a:ext uri="{0D108BD9-81ED-4DB2-BD59-A6C34878D82A}">
                    <a16:rowId xmlns:a16="http://schemas.microsoft.com/office/drawing/2014/main" val="3564565926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CF0C97A-CFC5-4FAD-9532-764E0AF81819}"/>
              </a:ext>
            </a:extLst>
          </p:cNvPr>
          <p:cNvSpPr txBox="1"/>
          <p:nvPr/>
        </p:nvSpPr>
        <p:spPr>
          <a:xfrm>
            <a:off x="4802412" y="2814631"/>
            <a:ext cx="2587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40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800" dirty="0"/>
              <a:t>Campanha única</a:t>
            </a:r>
          </a:p>
        </p:txBody>
      </p:sp>
    </p:spTree>
    <p:extLst>
      <p:ext uri="{BB962C8B-B14F-4D97-AF65-F5344CB8AC3E}">
        <p14:creationId xmlns:p14="http://schemas.microsoft.com/office/powerpoint/2010/main" val="132918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4573" y="957740"/>
            <a:ext cx="121874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Principais aplicações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Determinação da condição da malha rodoviária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PNMR (Insumos)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Base de dados georreferenciados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iRAP</a:t>
            </a:r>
          </a:p>
        </p:txBody>
      </p:sp>
    </p:spTree>
    <p:extLst>
      <p:ext uri="{BB962C8B-B14F-4D97-AF65-F5344CB8AC3E}">
        <p14:creationId xmlns:p14="http://schemas.microsoft.com/office/powerpoint/2010/main" val="317212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-92765" y="1159273"/>
            <a:ext cx="1178463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Determinação da condição da malha rodoviária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 IRI e o LVC obtidos por meio da avaliação funcional dos pavimentos alimentam o SGP/DNIT e permitem a determinação do ICS (Índice de Condição da Superfície).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 o ICS, torna-se possível a categorização dos níveis das rodovias (em geral subdivididos em: (Bom, Regular e Ruim) e a elaboração de gráficos e mapas que auxiliam no acompanhamento e análise das aplicações dos investimentos realizados na malha rodoviária  federal. </a:t>
            </a:r>
            <a:endParaRPr lang="pt-BR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AA5D24-CB9A-48D6-994F-643741EEBF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062" y="662537"/>
            <a:ext cx="9667875" cy="6115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1843950"/>
            <a:ext cx="118093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PNMR – Plano Nacional de Manutenção Rodoviária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levantamentos funcionais (IRI/LVC) e estruturais (FWD) da malha rodoviária federal auxiliam diretamente na elaboração do PNMR, sendo insumos para a aplicação do catálogo de soluções utilizados nos sistemas HDM4 e SGP/DNIT para análise técnico-econômica dos investimentos na malha rodoviária.</a:t>
            </a:r>
            <a:endParaRPr lang="pt-BR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595406" y="2276872"/>
            <a:ext cx="9215502" cy="2772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6000" b="1" i="0">
                <a:solidFill>
                  <a:schemeClr val="bg1"/>
                </a:solidFill>
                <a:latin typeface="Swis721 Cn BT"/>
                <a:ea typeface="+mj-ea"/>
                <a:cs typeface="Swis721 Cn BT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Edital RDC Eletrônico n°311/2019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Situação Atual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Principais usos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Considerações Finais</a:t>
            </a:r>
            <a:endParaRPr lang="en-US" sz="40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8900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Catálogo de Soluções – RT00214Matrizrev3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5" y="1706591"/>
            <a:ext cx="11768764" cy="5011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7097860" y="1452169"/>
            <a:ext cx="49748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dados provenientes dos equipamentos de GPS de dupla frequência utilizados nos atuais contratos de caracterização da malha rodoviária federal (Edital 311/2019) são insumos essenciais na ATUALIZAÇÃO DA BASE DE DADOS georreferenciados do DNIT, trabalho que está em curso.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279" y="1643050"/>
            <a:ext cx="709060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74428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Base de dados georreferenciados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R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25" y="913875"/>
            <a:ext cx="2035290" cy="8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2264595" y="774470"/>
            <a:ext cx="9294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Programa Internacional de Avaliação de Vias https://irap.org/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1991093"/>
            <a:ext cx="1180931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 iRAP é uma entidade sem fins lucrativos que trabalha em parceria com organizações governamentais e não governamentais para: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Reduzir óbitos e lesões graves nas vias do mundo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Fornecer padrões independentes, reconhecidos internacionalmente, para medir os níveis de segurança da infraestrutura viária e para servir como referências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Identificar melhorias de engenharia de alto retorno econômico que podem ajudar na eliminação de vias de alto risco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Estruturar parcerias entre os responsáveis por um sistema viário seguro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irap.org/wp-content/uploads/2017/08/How-we-can-help-Star-Rating-proces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643050"/>
            <a:ext cx="9072626" cy="49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R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470" y="773664"/>
            <a:ext cx="2066515" cy="8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2655882" y="908828"/>
            <a:ext cx="866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Processo de classificação por estrelas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380960" y="6000768"/>
            <a:ext cx="8286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Fonte:  https://irap.org/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6073624" y="1773525"/>
            <a:ext cx="521324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2019, o DNIT e o iRAP lançaram o programa BrasilRAP.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dados levantados em 2020 por meio dos contratos derivados do Edital n°311/2019 já estão em uso  na fase de codificação da malha rodoviária administrada pelo DNIT</a:t>
            </a:r>
          </a:p>
        </p:txBody>
      </p:sp>
      <p:pic>
        <p:nvPicPr>
          <p:cNvPr id="5" name="Imagem 4" descr="https://irap.org/wp-content/uploads/2019/11/BRAZIL_RAP-post-min-1.png"/>
          <p:cNvPicPr/>
          <p:nvPr/>
        </p:nvPicPr>
        <p:blipFill>
          <a:blip r:embed="rId2"/>
          <a:srcRect t="11588"/>
          <a:stretch>
            <a:fillRect/>
          </a:stretch>
        </p:blipFill>
        <p:spPr bwMode="auto">
          <a:xfrm>
            <a:off x="723323" y="1795232"/>
            <a:ext cx="5643602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iR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10" y="859929"/>
            <a:ext cx="2239043" cy="88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4101122" y="698658"/>
            <a:ext cx="3093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BrasilRAP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DE117-1572-48EB-8A6B-FDC72FDB510E}"/>
              </a:ext>
            </a:extLst>
          </p:cNvPr>
          <p:cNvSpPr txBox="1"/>
          <p:nvPr/>
        </p:nvSpPr>
        <p:spPr>
          <a:xfrm>
            <a:off x="0" y="1756543"/>
            <a:ext cx="1180931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caracterização funcional e estrutural dos pavimentos, possibilitadas pelos levantamentos apresentados, são insumos essenciais no planejamento eficiente das ações do DNIT no setor rodoviário.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Como demonstrado, o DNIT está constantemente estudando, desenvolvendo e aplicando tecnologias que são traduzidas em benefícios para a sociedade.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 fim, o DNIT tem empregado esforços diretos e crescentes na segurança viária, materializados atualmente pela realização do BrasilRAP.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D97476-EF37-43EB-98B2-98F4D37A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14" y="1353269"/>
            <a:ext cx="5866338" cy="39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9F1F44-7AC9-48FA-9172-1A188A790CF7}"/>
              </a:ext>
            </a:extLst>
          </p:cNvPr>
          <p:cNvSpPr txBox="1"/>
          <p:nvPr/>
        </p:nvSpPr>
        <p:spPr>
          <a:xfrm>
            <a:off x="1511055" y="760506"/>
            <a:ext cx="8382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DNIT vence o 19º Concurso Inovação no Setor Público - ENAP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201186-2356-4F21-AF93-4E6D45BEA5AC}"/>
              </a:ext>
            </a:extLst>
          </p:cNvPr>
          <p:cNvSpPr txBox="1"/>
          <p:nvPr/>
        </p:nvSpPr>
        <p:spPr>
          <a:xfrm>
            <a:off x="590500" y="5397170"/>
            <a:ext cx="9236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2014, o DNIT vence o 19º Concurso Inovação na Gestão Pública Federal, com a iniciativa do Veículo de Diagnóstico de Rodovias (VDR).</a:t>
            </a:r>
          </a:p>
        </p:txBody>
      </p:sp>
    </p:spTree>
    <p:extLst>
      <p:ext uri="{BB962C8B-B14F-4D97-AF65-F5344CB8AC3E}">
        <p14:creationId xmlns:p14="http://schemas.microsoft.com/office/powerpoint/2010/main" val="7167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B8EF771-78F3-4460-A5AF-DCBB7A30F66F}"/>
              </a:ext>
            </a:extLst>
          </p:cNvPr>
          <p:cNvSpPr txBox="1"/>
          <p:nvPr/>
        </p:nvSpPr>
        <p:spPr>
          <a:xfrm>
            <a:off x="1075874" y="759524"/>
            <a:ext cx="10040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Dnit recebe prêmio internacional que avalia segurança de rodovias</a:t>
            </a:r>
            <a:endParaRPr lang="pt-BR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FB3CB54-3B5B-468B-899D-3DD852F0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9" y="1335752"/>
            <a:ext cx="7075311" cy="42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B51010D-7B82-4C35-9436-E7E26B26824F}"/>
              </a:ext>
            </a:extLst>
          </p:cNvPr>
          <p:cNvSpPr txBox="1"/>
          <p:nvPr/>
        </p:nvSpPr>
        <p:spPr>
          <a:xfrm>
            <a:off x="552172" y="5660271"/>
            <a:ext cx="9687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 2022, o DNIT recebe o prêmio “</a:t>
            </a:r>
            <a:r>
              <a:rPr lang="pt-BR" sz="2400" i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5-Star Performer </a:t>
            </a:r>
            <a:r>
              <a:rPr lang="pt-BR" sz="2400" i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Award</a:t>
            </a:r>
            <a:r>
              <a:rPr lang="pt-BR" sz="2400" i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concedido pelo </a:t>
            </a:r>
            <a:r>
              <a:rPr lang="pt-BR" sz="24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iRAP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437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65881" y="4039466"/>
            <a:ext cx="236666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Obrigado!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0" y="2309995"/>
            <a:ext cx="1219200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eaLnBrk="1" hangingPunct="1">
              <a:defRPr sz="6000" b="1" i="0">
                <a:solidFill>
                  <a:schemeClr val="bg1"/>
                </a:solidFill>
                <a:latin typeface="Swis721 Cn BT"/>
                <a:ea typeface="+mj-ea"/>
                <a:cs typeface="Swis721 Cn BT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 que pode ser medido, pode ser melhorado”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Drucker (1909/2005)</a:t>
            </a:r>
            <a:endParaRPr lang="en-US" sz="28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52" y="1002111"/>
            <a:ext cx="7974496" cy="1325563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Edital RDC Eletrônico n°311/2019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9774"/>
            <a:ext cx="10515600" cy="2798133"/>
          </a:xfrm>
        </p:spPr>
        <p:txBody>
          <a:bodyPr>
            <a:normAutofit fontScale="92500"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Objeto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Contratação de empresas para a prestação de Serviços técnicos especializados para a caracterização funcional e estrutural de rodovias federais, divididos em 4 (Quatro) lotes.</a:t>
            </a:r>
          </a:p>
          <a:p>
            <a:pPr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DF067A-65D0-4A8A-B80A-D6C8977C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9" r="925" b="12261"/>
          <a:stretch/>
        </p:blipFill>
        <p:spPr>
          <a:xfrm>
            <a:off x="340085" y="2780928"/>
            <a:ext cx="5755915" cy="1872208"/>
          </a:xfrm>
          <a:prstGeom prst="rect">
            <a:avLst/>
          </a:prstGeom>
        </p:spPr>
      </p:pic>
      <p:pic>
        <p:nvPicPr>
          <p:cNvPr id="6" name="Imagem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AD8A3A2-A336-4B68-8F4F-BA99D1BE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52736"/>
            <a:ext cx="5579442" cy="54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EC9305A-8C70-4A6B-B22E-1094E68876D2}"/>
              </a:ext>
            </a:extLst>
          </p:cNvPr>
          <p:cNvSpPr/>
          <p:nvPr/>
        </p:nvSpPr>
        <p:spPr>
          <a:xfrm>
            <a:off x="594695" y="1412776"/>
            <a:ext cx="11117929" cy="447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Atividades de Campo (AC)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AC-1 – Preparação de Pista de aferição  (Lote 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AC-2 – Obtenção do IRI e do Registro por Imagens (Lotes 1 a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AC-3 – Execução de Ensaios FWD  (Lotes 1 a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em Escritório (AE)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AE-1 – Atividade em Escritório de Inventário de Rodovias  (Lote 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AE-2 – Avaliação de Qualidade e Suporte à Fiscalização  (Lote 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282943" y="5241746"/>
            <a:ext cx="948216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 na materialização (determinação,demarcação e caracterização) de 2 segmentos  de pista, conforme figura acima, contendo parâmetros controlados para aferição, calibração e validação dos equipamentos a serem utilizados nos levantamentos de campo (VDR).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7896" y="351266"/>
            <a:ext cx="6607537" cy="504575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8" y="1527661"/>
            <a:ext cx="4500929" cy="33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294C42F-D854-4CDC-8A89-9CC0AD89C095}"/>
              </a:ext>
            </a:extLst>
          </p:cNvPr>
          <p:cNvSpPr txBox="1"/>
          <p:nvPr/>
        </p:nvSpPr>
        <p:spPr>
          <a:xfrm>
            <a:off x="411158" y="798025"/>
            <a:ext cx="4151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335360" y="1336578"/>
            <a:ext cx="11521280" cy="4184844"/>
          </a:xfrm>
          <a:custGeom>
            <a:avLst/>
            <a:gdLst/>
            <a:ahLst/>
            <a:cxnLst/>
            <a:rect l="l" t="t" r="r" b="b"/>
            <a:pathLst>
              <a:path w="13726794" h="6075045">
                <a:moveTo>
                  <a:pt x="0" y="6074651"/>
                </a:moveTo>
                <a:lnTo>
                  <a:pt x="13726452" y="6074651"/>
                </a:lnTo>
                <a:lnTo>
                  <a:pt x="13726452" y="0"/>
                </a:lnTo>
                <a:lnTo>
                  <a:pt x="0" y="0"/>
                </a:lnTo>
                <a:lnTo>
                  <a:pt x="0" y="607465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0" lvl="1"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Consiste no levantamento de campo para determinação do Índice de Irregularidade Longitudinal (IRI) e do valor do Afundamento da Trilha de Roda (ATR). Esses levantamentos são executados conforme procedimento da Classe II (sem contato), por meio de sensores a laser, seguindo a classificação do “HPMS Field Manual”.</a:t>
            </a:r>
          </a:p>
          <a:p>
            <a:pPr marL="0" lvl="1" algn="just"/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lvl="1" algn="just"/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Simultaneamente, são registradas imagens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georreferenciadas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alta resolução que possibilitam a realização, em escritório, do cadastramento e avaliação de defeitos no pavimento ao longo das rodovias analisadas.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046A0F-E4BD-406B-B69E-A1957AD11159}"/>
              </a:ext>
            </a:extLst>
          </p:cNvPr>
          <p:cNvSpPr txBox="1"/>
          <p:nvPr/>
        </p:nvSpPr>
        <p:spPr>
          <a:xfrm>
            <a:off x="1" y="41820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E915D1-8AC2-4816-B463-46C88999496B}"/>
              </a:ext>
            </a:extLst>
          </p:cNvPr>
          <p:cNvSpPr txBox="1"/>
          <p:nvPr/>
        </p:nvSpPr>
        <p:spPr>
          <a:xfrm>
            <a:off x="0" y="41820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BF03E6-4DDB-4940-91D0-76F77398891A}"/>
              </a:ext>
            </a:extLst>
          </p:cNvPr>
          <p:cNvSpPr txBox="1"/>
          <p:nvPr/>
        </p:nvSpPr>
        <p:spPr>
          <a:xfrm>
            <a:off x="9726353" y="2298651"/>
            <a:ext cx="1224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VDR</a:t>
            </a:r>
          </a:p>
        </p:txBody>
      </p:sp>
      <p:pic>
        <p:nvPicPr>
          <p:cNvPr id="6" name="Imagem 5" descr="Caminhão verde em estrada de terra&#10;&#10;Descrição gerada automaticamente">
            <a:extLst>
              <a:ext uri="{FF2B5EF4-FFF2-40B4-BE49-F238E27FC236}">
                <a16:creationId xmlns:a16="http://schemas.microsoft.com/office/drawing/2014/main" id="{1CF70752-71A5-41FB-846A-40AE3D7F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4300" r="18501" b="38450"/>
          <a:stretch/>
        </p:blipFill>
        <p:spPr>
          <a:xfrm>
            <a:off x="621450" y="1038651"/>
            <a:ext cx="376201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Caminhão em estrada de terra&#10;&#10;Descrição gerada automaticamente">
            <a:extLst>
              <a:ext uri="{FF2B5EF4-FFF2-40B4-BE49-F238E27FC236}">
                <a16:creationId xmlns:a16="http://schemas.microsoft.com/office/drawing/2014/main" id="{C927635E-9347-4011-B9E4-DE50640A1E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5087" r="37158" b="44075"/>
          <a:stretch/>
        </p:blipFill>
        <p:spPr>
          <a:xfrm>
            <a:off x="4487428" y="1498322"/>
            <a:ext cx="374976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Carro de polícia parado atrás de caminhão&#10;&#10;Descrição gerada automaticamente">
            <a:extLst>
              <a:ext uri="{FF2B5EF4-FFF2-40B4-BE49-F238E27FC236}">
                <a16:creationId xmlns:a16="http://schemas.microsoft.com/office/drawing/2014/main" id="{9C400E68-E35B-4CAB-9E1A-421255963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9550" r="25784" b="14301"/>
          <a:stretch/>
        </p:blipFill>
        <p:spPr>
          <a:xfrm>
            <a:off x="1064579" y="3658562"/>
            <a:ext cx="375998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Carro em estrada&#10;&#10;Descrição gerada automaticamente com confiança média">
            <a:extLst>
              <a:ext uri="{FF2B5EF4-FFF2-40B4-BE49-F238E27FC236}">
                <a16:creationId xmlns:a16="http://schemas.microsoft.com/office/drawing/2014/main" id="{6A86515E-F536-47EE-AFEF-555ADFB7B9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4" r="55906" b="26901"/>
          <a:stretch/>
        </p:blipFill>
        <p:spPr>
          <a:xfrm>
            <a:off x="4925303" y="4112416"/>
            <a:ext cx="480105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79" y="186992"/>
            <a:ext cx="7652234" cy="5074545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282943" y="5277783"/>
            <a:ext cx="937864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 ensaios de FWD são distanciados em 200 metros alternadamente, como na figura acima.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" y="2140902"/>
            <a:ext cx="3792170" cy="1885896"/>
          </a:xfrm>
          <a:prstGeom prst="rect">
            <a:avLst/>
          </a:prstGeom>
        </p:spPr>
      </p:pic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939BD046-8748-4119-B69D-5AED60559937}"/>
              </a:ext>
            </a:extLst>
          </p:cNvPr>
          <p:cNvSpPr/>
          <p:nvPr/>
        </p:nvSpPr>
        <p:spPr>
          <a:xfrm>
            <a:off x="7752184" y="1090444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CC1D0D00-ADB3-41F5-9D36-B00E310F5648}"/>
              </a:ext>
            </a:extLst>
          </p:cNvPr>
          <p:cNvSpPr/>
          <p:nvPr/>
        </p:nvSpPr>
        <p:spPr>
          <a:xfrm>
            <a:off x="4546431" y="655343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0BD827C9-D229-4895-8D4C-CD41111757EF}"/>
              </a:ext>
            </a:extLst>
          </p:cNvPr>
          <p:cNvSpPr/>
          <p:nvPr/>
        </p:nvSpPr>
        <p:spPr>
          <a:xfrm>
            <a:off x="11001971" y="655343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B700F96F-CB5A-48E1-ABBE-306F715AA923}"/>
              </a:ext>
            </a:extLst>
          </p:cNvPr>
          <p:cNvSpPr/>
          <p:nvPr/>
        </p:nvSpPr>
        <p:spPr>
          <a:xfrm>
            <a:off x="4546431" y="2731297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793EE504-BB6D-427A-BDBC-0B2218F2FB76}"/>
              </a:ext>
            </a:extLst>
          </p:cNvPr>
          <p:cNvSpPr/>
          <p:nvPr/>
        </p:nvSpPr>
        <p:spPr>
          <a:xfrm>
            <a:off x="7761611" y="4221088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5B0E463C-B933-4EC4-8DC6-FA129D299B65}"/>
              </a:ext>
            </a:extLst>
          </p:cNvPr>
          <p:cNvSpPr/>
          <p:nvPr/>
        </p:nvSpPr>
        <p:spPr>
          <a:xfrm>
            <a:off x="11001971" y="2744471"/>
            <a:ext cx="144016" cy="1412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CEB07C-5461-4DF4-A77F-154AD5744CB8}"/>
              </a:ext>
            </a:extLst>
          </p:cNvPr>
          <p:cNvSpPr txBox="1"/>
          <p:nvPr/>
        </p:nvSpPr>
        <p:spPr>
          <a:xfrm>
            <a:off x="85087" y="1231664"/>
            <a:ext cx="4075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pt-BR" sz="40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Atividade AC-3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1079</Words>
  <Application>Microsoft Office PowerPoint</Application>
  <PresentationFormat>Widescreen</PresentationFormat>
  <Paragraphs>125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Levantamentos funcionais e estruturais para planejamento da malha rodoviária</vt:lpstr>
      <vt:lpstr>Apresentação do PowerPoint</vt:lpstr>
      <vt:lpstr>Edital RDC Eletrônico n°311/2019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30</cp:revision>
  <dcterms:created xsi:type="dcterms:W3CDTF">2022-03-04T12:39:06Z</dcterms:created>
  <dcterms:modified xsi:type="dcterms:W3CDTF">2022-03-30T18:36:17Z</dcterms:modified>
</cp:coreProperties>
</file>