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7" r:id="rId5"/>
    <p:sldId id="260" r:id="rId6"/>
    <p:sldId id="293" r:id="rId7"/>
    <p:sldId id="292" r:id="rId8"/>
    <p:sldId id="291" r:id="rId9"/>
    <p:sldId id="259" r:id="rId10"/>
    <p:sldId id="282" r:id="rId11"/>
    <p:sldId id="285" r:id="rId12"/>
    <p:sldId id="286" r:id="rId13"/>
    <p:sldId id="261" r:id="rId14"/>
    <p:sldId id="262" r:id="rId15"/>
    <p:sldId id="264" r:id="rId16"/>
    <p:sldId id="265" r:id="rId17"/>
    <p:sldId id="263" r:id="rId18"/>
    <p:sldId id="267" r:id="rId19"/>
    <p:sldId id="283" r:id="rId20"/>
    <p:sldId id="268" r:id="rId21"/>
    <p:sldId id="269" r:id="rId22"/>
    <p:sldId id="270" r:id="rId23"/>
    <p:sldId id="266" r:id="rId24"/>
    <p:sldId id="274" r:id="rId25"/>
    <p:sldId id="271" r:id="rId26"/>
    <p:sldId id="275" r:id="rId27"/>
    <p:sldId id="276" r:id="rId28"/>
    <p:sldId id="279" r:id="rId29"/>
    <p:sldId id="277" r:id="rId30"/>
    <p:sldId id="278" r:id="rId31"/>
    <p:sldId id="281" r:id="rId32"/>
    <p:sldId id="289" r:id="rId33"/>
    <p:sldId id="290" r:id="rId34"/>
    <p:sldId id="288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0567F8-0185-48B0-92B3-B0531A568B89}" v="11" dt="2022-03-22T12:01:56.042"/>
    <p1510:client id="{F8D0F7BE-F5DE-4450-94A8-92CD15698331}" v="1" dt="2022-03-31T12:25:40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JSR442\Desktop\Demandas\Caderno%20de%20Empreendimentos\Monitoramento%20dos%20Cadernos%20de%20Empreendimento\Controle%20-%20Cadernos%20de%20Empreendimento%20(fevereiro-202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JSR442\Desktop\Demandas\Caderno%20de%20Empreendimentos\Monitoramento%20dos%20Cadernos%20de%20Empreendimento\Controle%20-%20Cadernos%20de%20Empreendimento%20(fevereiro-2022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JSR442\Desktop\Demandas\Caderno%20de%20Empreendimentos\Monitoramento%20dos%20Cadernos%20de%20Empreendimento\Controle%20-%20Cadernos%20de%20Empreendimento%20(fevereiro-2022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JSR442\Desktop\Demandas\Caderno%20de%20Empreendimentos\Monitoramento%20dos%20Cadernos%20de%20Empreendimento\Controle%20-%20Cadernos%20de%20Empreendimento%20(fevereiro-2022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D88C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D61-41F6-87D3-1C8F587C4EF4}"/>
              </c:ext>
            </c:extLst>
          </c:dPt>
          <c:dPt>
            <c:idx val="1"/>
            <c:bubble3D val="0"/>
            <c:spPr>
              <a:solidFill>
                <a:srgbClr val="3EB0A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D61-41F6-87D3-1C8F587C4EF4}"/>
              </c:ext>
            </c:extLst>
          </c:dPt>
          <c:dPt>
            <c:idx val="2"/>
            <c:bubble3D val="0"/>
            <c:spPr>
              <a:solidFill>
                <a:srgbClr val="F7B96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D61-41F6-87D3-1C8F587C4EF4}"/>
              </c:ext>
            </c:extLst>
          </c:dPt>
          <c:dLbls>
            <c:dLbl>
              <c:idx val="0"/>
              <c:layout>
                <c:manualLayout>
                  <c:x val="-2.9706650305075501E-2"/>
                  <c:y val="-0.356324482259526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61-41F6-87D3-1C8F587C4EF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AC50A65-1A13-4343-8C20-35D92FD8A6EA}" type="VALUE">
                      <a:rPr lang="en-US"/>
                      <a:pPr/>
                      <a:t>[VALOR]</a:t>
                    </a:fld>
                    <a:r>
                      <a:rPr lang="en-US" baseline="0"/>
                      <a:t>; 9,5%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D61-41F6-87D3-1C8F587C4EF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4909EB8-3171-4A7C-A57B-AC7491035E89}" type="VALUE">
                      <a:rPr lang="en-US"/>
                      <a:pPr/>
                      <a:t>[VALOR]</a:t>
                    </a:fld>
                    <a:r>
                      <a:rPr lang="en-US" baseline="0"/>
                      <a:t>; 9,5%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61-41F6-87D3-1C8F587C4E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'Acompanhamento gerencial'!$C$32:$C$34</c:f>
              <c:strCache>
                <c:ptCount val="3"/>
                <c:pt idx="0">
                  <c:v>TAEV</c:v>
                </c:pt>
                <c:pt idx="1">
                  <c:v>RAC-D</c:v>
                </c:pt>
                <c:pt idx="2">
                  <c:v>Sem aprovação</c:v>
                </c:pt>
              </c:strCache>
            </c:strRef>
          </c:cat>
          <c:val>
            <c:numRef>
              <c:f>'Acompanhamento gerencial'!$D$32:$D$34</c:f>
              <c:numCache>
                <c:formatCode>General</c:formatCode>
                <c:ptCount val="3"/>
                <c:pt idx="0">
                  <c:v>60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61-41F6-87D3-1C8F587C4EF4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3D61-41F6-87D3-1C8F587C4EF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3D61-41F6-87D3-1C8F587C4EF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3D61-41F6-87D3-1C8F587C4E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'Acompanhamento gerencial'!$C$32:$C$34</c:f>
              <c:strCache>
                <c:ptCount val="3"/>
                <c:pt idx="0">
                  <c:v>TAEV</c:v>
                </c:pt>
                <c:pt idx="1">
                  <c:v>RAC-D</c:v>
                </c:pt>
                <c:pt idx="2">
                  <c:v>Sem aprovação</c:v>
                </c:pt>
              </c:strCache>
            </c:strRef>
          </c:cat>
          <c:val>
            <c:numRef>
              <c:f>'Acompanhamento gerencial'!$E$32:$E$34</c:f>
              <c:numCache>
                <c:formatCode>0%</c:formatCode>
                <c:ptCount val="3"/>
                <c:pt idx="0">
                  <c:v>0.81081081081081086</c:v>
                </c:pt>
                <c:pt idx="1">
                  <c:v>9.45945945945946E-2</c:v>
                </c:pt>
                <c:pt idx="2">
                  <c:v>9.45945945945946E-2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D61-41F6-87D3-1C8F587C4EF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951167165592434E-2"/>
          <c:y val="6.2357984377472475E-2"/>
          <c:w val="0.94104883283440754"/>
          <c:h val="0.937642015622527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'Acompanhamento gerencial'!$G$32</c:f>
              <c:strCache>
                <c:ptCount val="1"/>
                <c:pt idx="0">
                  <c:v>Cadernos concluído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C3D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64-434C-B2FD-B398D40FDBC3}"/>
              </c:ext>
            </c:extLst>
          </c:dPt>
          <c:dLbls>
            <c:delete val="1"/>
          </c:dLbls>
          <c:val>
            <c:numRef>
              <c:f>'Acompanhamento gerencial'!$H$32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64-434C-B2FD-B398D40FDBC3}"/>
            </c:ext>
          </c:extLst>
        </c:ser>
        <c:ser>
          <c:idx val="1"/>
          <c:order val="1"/>
          <c:tx>
            <c:strRef>
              <c:f>'Acompanhamento gerencial'!$G$33</c:f>
              <c:strCache>
                <c:ptCount val="1"/>
                <c:pt idx="0">
                  <c:v>Cadernos previstos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569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864-434C-B2FD-B398D40FDBC3}"/>
              </c:ext>
            </c:extLst>
          </c:dPt>
          <c:dLbls>
            <c:delete val="1"/>
          </c:dLbls>
          <c:val>
            <c:numRef>
              <c:f>'Acompanhamento gerencial'!$H$33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64-434C-B2FD-B398D40FDBC3}"/>
            </c:ext>
          </c:extLst>
        </c:ser>
        <c:ser>
          <c:idx val="2"/>
          <c:order val="2"/>
          <c:tx>
            <c:strRef>
              <c:f>'Acompanhamento gerencial'!$G$34</c:f>
              <c:strCache>
                <c:ptCount val="1"/>
                <c:pt idx="0">
                  <c:v>EVTEAs disponíveis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1A6F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864-434C-B2FD-B398D40FDBC3}"/>
              </c:ext>
            </c:extLst>
          </c:dPt>
          <c:dLbls>
            <c:delete val="1"/>
          </c:dLbls>
          <c:val>
            <c:numRef>
              <c:f>'Acompanhamento gerencial'!$H$34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64-434C-B2FD-B398D40FDBC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66986104"/>
        <c:axId val="566986760"/>
      </c:barChart>
      <c:catAx>
        <c:axId val="566986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6986760"/>
        <c:crosses val="autoZero"/>
        <c:auto val="1"/>
        <c:lblAlgn val="ctr"/>
        <c:lblOffset val="100"/>
        <c:noMultiLvlLbl val="0"/>
      </c:catAx>
      <c:valAx>
        <c:axId val="566986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66986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rgbClr val="1D88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A5-4178-8CE3-DBEDCF16E136}"/>
              </c:ext>
            </c:extLst>
          </c:dPt>
          <c:dPt>
            <c:idx val="1"/>
            <c:bubble3D val="0"/>
            <c:spPr>
              <a:solidFill>
                <a:srgbClr val="3EB0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A5-4178-8CE3-DBEDCF16E136}"/>
              </c:ext>
            </c:extLst>
          </c:dPt>
          <c:dPt>
            <c:idx val="2"/>
            <c:bubble3D val="0"/>
            <c:spPr>
              <a:solidFill>
                <a:srgbClr val="F7B9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A5-4178-8CE3-DBEDCF16E136}"/>
              </c:ext>
            </c:extLst>
          </c:dPt>
          <c:dLbls>
            <c:dLbl>
              <c:idx val="0"/>
              <c:layout>
                <c:manualLayout>
                  <c:x val="7.3019053139769571E-2"/>
                  <c:y val="-0.435556007112014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A5-4178-8CE3-DBEDCF16E136}"/>
                </c:ext>
              </c:extLst>
            </c:dLbl>
            <c:dLbl>
              <c:idx val="2"/>
              <c:layout>
                <c:manualLayout>
                  <c:x val="2.7843182250109753E-2"/>
                  <c:y val="1.421771224135077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A5-4178-8CE3-DBEDCF16E1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'Acompanhamento gerencial'!$C$5:$C$7</c:f>
              <c:strCache>
                <c:ptCount val="3"/>
                <c:pt idx="0">
                  <c:v>Concluído</c:v>
                </c:pt>
                <c:pt idx="1">
                  <c:v>Em Andamento</c:v>
                </c:pt>
                <c:pt idx="2">
                  <c:v>Previsto</c:v>
                </c:pt>
              </c:strCache>
            </c:strRef>
          </c:cat>
          <c:val>
            <c:numRef>
              <c:f>'Acompanhamento gerencial'!$D$5:$D$7</c:f>
              <c:numCache>
                <c:formatCode>General</c:formatCode>
                <c:ptCount val="3"/>
                <c:pt idx="0">
                  <c:v>31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A5-4178-8CE3-DBEDCF16E136}"/>
            </c:ext>
          </c:extLst>
        </c:ser>
        <c:ser>
          <c:idx val="1"/>
          <c:order val="1"/>
          <c:tx>
            <c:strRef>
              <c:f>'Acompanhamento gerencial'!$E$5:$E$7</c:f>
              <c:strCache>
                <c:ptCount val="3"/>
                <c:pt idx="0">
                  <c:v>91%</c:v>
                </c:pt>
                <c:pt idx="1">
                  <c:v>6%</c:v>
                </c:pt>
                <c:pt idx="2">
                  <c:v>3%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4AA5-4178-8CE3-DBEDCF16E1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9-4AA5-4178-8CE3-DBEDCF16E13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010752688172046E-2"/>
          <c:y val="5.3625807026170702E-2"/>
          <c:w val="0.95698930698032425"/>
          <c:h val="0.946374173835223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'Acompanhamento gerencial'!$G$5</c:f>
              <c:strCache>
                <c:ptCount val="1"/>
                <c:pt idx="0">
                  <c:v>Aprovados pela DPP</c:v>
                </c:pt>
              </c:strCache>
            </c:strRef>
          </c:tx>
          <c:spPr>
            <a:solidFill>
              <a:srgbClr val="0C3D5A"/>
            </a:solidFill>
            <a:ln>
              <a:noFill/>
            </a:ln>
            <a:effectLst/>
          </c:spPr>
          <c:invertIfNegative val="0"/>
          <c:val>
            <c:numRef>
              <c:f>'Acompanhamento gerencial'!$H$5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F7-45BD-AE1A-089196742066}"/>
            </c:ext>
          </c:extLst>
        </c:ser>
        <c:ser>
          <c:idx val="3"/>
          <c:order val="1"/>
          <c:tx>
            <c:strRef>
              <c:f>'Acompanhamento gerencial'!$G$6:$I$6</c:f>
              <c:strCache>
                <c:ptCount val="3"/>
                <c:pt idx="0">
                  <c:v>Aguardando aprovação DPP</c:v>
                </c:pt>
                <c:pt idx="1">
                  <c:v>3</c:v>
                </c:pt>
                <c:pt idx="2">
                  <c:v>10%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1-9EF7-45BD-AE1A-089196742066}"/>
            </c:ext>
          </c:extLst>
        </c:ser>
        <c:ser>
          <c:idx val="1"/>
          <c:order val="2"/>
          <c:tx>
            <c:strRef>
              <c:f>'Acompanhamento gerencial'!$G$7</c:f>
              <c:strCache>
                <c:ptCount val="1"/>
                <c:pt idx="0">
                  <c:v>Aguardando Revisão SR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569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F7-45BD-AE1A-089196742066}"/>
              </c:ext>
            </c:extLst>
          </c:dPt>
          <c:val>
            <c:numRef>
              <c:f>'Acompanhamento gerencial'!$H$7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F7-45BD-AE1A-089196742066}"/>
            </c:ext>
          </c:extLst>
        </c:ser>
        <c:ser>
          <c:idx val="2"/>
          <c:order val="3"/>
          <c:tx>
            <c:strRef>
              <c:f>'Acompanhamento gerencial'!$G$8</c:f>
              <c:strCache>
                <c:ptCount val="1"/>
                <c:pt idx="0">
                  <c:v>Reunião Estratégica Pendente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1A6F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EF7-45BD-AE1A-089196742066}"/>
              </c:ext>
            </c:extLst>
          </c:dPt>
          <c:val>
            <c:numRef>
              <c:f>'Acompanhamento gerencial'!$H$8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F7-45BD-AE1A-089196742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0572016"/>
        <c:axId val="500566440"/>
      </c:barChart>
      <c:catAx>
        <c:axId val="500572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0566440"/>
        <c:crosses val="autoZero"/>
        <c:auto val="1"/>
        <c:lblAlgn val="ctr"/>
        <c:lblOffset val="100"/>
        <c:noMultiLvlLbl val="0"/>
      </c:catAx>
      <c:valAx>
        <c:axId val="500566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057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24BEF-73EF-45A9-9178-12F421764DB7}" type="doc">
      <dgm:prSet loTypeId="urn:microsoft.com/office/officeart/2005/8/layout/b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FE59068D-F340-4927-9444-0ECC978B5628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  <a:latin typeface="Century Gothic" panose="020B0502020202020204" pitchFamily="34" charset="0"/>
            </a:rPr>
            <a:t>Caracterização / Priorização</a:t>
          </a:r>
          <a:endParaRPr lang="pt-BR" b="1" dirty="0"/>
        </a:p>
      </dgm:t>
    </dgm:pt>
    <dgm:pt modelId="{6A4D5064-90F7-44E6-8B3B-8A6A4EE843B0}" type="parTrans" cxnId="{65EBF707-C867-4A25-B4A8-C9F5B15874E1}">
      <dgm:prSet/>
      <dgm:spPr/>
      <dgm:t>
        <a:bodyPr/>
        <a:lstStyle/>
        <a:p>
          <a:endParaRPr lang="pt-BR"/>
        </a:p>
      </dgm:t>
    </dgm:pt>
    <dgm:pt modelId="{1EBCDA12-A7D9-40A3-B2D3-3985B84FF1E7}" type="sibTrans" cxnId="{65EBF707-C867-4A25-B4A8-C9F5B15874E1}">
      <dgm:prSet/>
      <dgm:spPr/>
      <dgm:t>
        <a:bodyPr/>
        <a:lstStyle/>
        <a:p>
          <a:endParaRPr lang="pt-BR"/>
        </a:p>
      </dgm:t>
    </dgm:pt>
    <dgm:pt modelId="{D57577AC-CD39-4FE3-A187-D1301D16F08F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  <a:latin typeface="Century Gothic" panose="020B0502020202020204" pitchFamily="34" charset="0"/>
            </a:rPr>
            <a:t>Histórico dos Cadernos</a:t>
          </a:r>
          <a:endParaRPr lang="pt-BR" b="1" dirty="0">
            <a:solidFill>
              <a:schemeClr val="tx1"/>
            </a:solidFill>
          </a:endParaRPr>
        </a:p>
      </dgm:t>
    </dgm:pt>
    <dgm:pt modelId="{BA504C65-C794-40DD-B904-D545ACD164FE}" type="parTrans" cxnId="{15CFB57F-7788-438D-8186-E096FD0F8F1A}">
      <dgm:prSet/>
      <dgm:spPr/>
      <dgm:t>
        <a:bodyPr/>
        <a:lstStyle/>
        <a:p>
          <a:endParaRPr lang="pt-BR"/>
        </a:p>
      </dgm:t>
    </dgm:pt>
    <dgm:pt modelId="{C8C03587-5F87-4FB1-AD2D-8C1DBE055A9C}" type="sibTrans" cxnId="{15CFB57F-7788-438D-8186-E096FD0F8F1A}">
      <dgm:prSet/>
      <dgm:spPr/>
      <dgm:t>
        <a:bodyPr/>
        <a:lstStyle/>
        <a:p>
          <a:endParaRPr lang="pt-BR"/>
        </a:p>
      </dgm:t>
    </dgm:pt>
    <dgm:pt modelId="{627FF8DE-4EFF-4B0C-8386-517582C49FF9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  <a:latin typeface="Century Gothic" panose="020B0502020202020204" pitchFamily="34" charset="0"/>
            </a:rPr>
            <a:t>Fluxo de desenvolvimento dos Cadernos</a:t>
          </a:r>
          <a:endParaRPr lang="pt-BR" b="1" dirty="0">
            <a:solidFill>
              <a:schemeClr val="tx1"/>
            </a:solidFill>
          </a:endParaRPr>
        </a:p>
      </dgm:t>
    </dgm:pt>
    <dgm:pt modelId="{41EED547-01F7-41B8-831C-2469BDC77746}" type="parTrans" cxnId="{3596184C-7B70-4F43-8417-2E4815217FE0}">
      <dgm:prSet/>
      <dgm:spPr/>
      <dgm:t>
        <a:bodyPr/>
        <a:lstStyle/>
        <a:p>
          <a:endParaRPr lang="pt-BR"/>
        </a:p>
      </dgm:t>
    </dgm:pt>
    <dgm:pt modelId="{BF3523EE-DA90-4731-9D13-856E197C27FB}" type="sibTrans" cxnId="{3596184C-7B70-4F43-8417-2E4815217FE0}">
      <dgm:prSet/>
      <dgm:spPr/>
      <dgm:t>
        <a:bodyPr/>
        <a:lstStyle/>
        <a:p>
          <a:endParaRPr lang="pt-BR"/>
        </a:p>
      </dgm:t>
    </dgm:pt>
    <dgm:pt modelId="{832A533F-E0EB-4875-9EB6-5E7BB112341D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  <a:latin typeface="Century Gothic" panose="020B0502020202020204" pitchFamily="34" charset="0"/>
            </a:rPr>
            <a:t>Estudo Estimativo de Desapropriação</a:t>
          </a:r>
          <a:endParaRPr lang="pt-BR" b="1" dirty="0">
            <a:solidFill>
              <a:schemeClr val="tx1"/>
            </a:solidFill>
          </a:endParaRPr>
        </a:p>
      </dgm:t>
    </dgm:pt>
    <dgm:pt modelId="{70518413-107C-47A2-8868-0DD2DAA47F5B}" type="parTrans" cxnId="{D8ECA95D-28B0-40C3-B4B7-F0B510AF14EB}">
      <dgm:prSet/>
      <dgm:spPr/>
      <dgm:t>
        <a:bodyPr/>
        <a:lstStyle/>
        <a:p>
          <a:endParaRPr lang="pt-BR"/>
        </a:p>
      </dgm:t>
    </dgm:pt>
    <dgm:pt modelId="{309D6FAD-AE48-48F4-A854-9E07A08DCC14}" type="sibTrans" cxnId="{D8ECA95D-28B0-40C3-B4B7-F0B510AF14EB}">
      <dgm:prSet/>
      <dgm:spPr/>
      <dgm:t>
        <a:bodyPr/>
        <a:lstStyle/>
        <a:p>
          <a:endParaRPr lang="pt-BR"/>
        </a:p>
      </dgm:t>
    </dgm:pt>
    <dgm:pt modelId="{29F86784-5351-45A5-9268-7E59FA36DA07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  <a:latin typeface="Century Gothic" panose="020B0502020202020204" pitchFamily="34" charset="0"/>
            </a:rPr>
            <a:t>Modelagem BIM</a:t>
          </a:r>
          <a:endParaRPr lang="pt-BR" b="1" dirty="0">
            <a:solidFill>
              <a:schemeClr val="tx1"/>
            </a:solidFill>
          </a:endParaRPr>
        </a:p>
      </dgm:t>
    </dgm:pt>
    <dgm:pt modelId="{74B53DB9-9BBC-4E62-A5B9-47C5B5EDC5E5}" type="parTrans" cxnId="{EB0417F5-CD95-4B88-B4A4-002396811C4D}">
      <dgm:prSet/>
      <dgm:spPr/>
      <dgm:t>
        <a:bodyPr/>
        <a:lstStyle/>
        <a:p>
          <a:endParaRPr lang="pt-BR"/>
        </a:p>
      </dgm:t>
    </dgm:pt>
    <dgm:pt modelId="{90CCAD8C-1C3B-4F49-8F13-920F28B8AEB1}" type="sibTrans" cxnId="{EB0417F5-CD95-4B88-B4A4-002396811C4D}">
      <dgm:prSet/>
      <dgm:spPr/>
      <dgm:t>
        <a:bodyPr/>
        <a:lstStyle/>
        <a:p>
          <a:endParaRPr lang="pt-BR"/>
        </a:p>
      </dgm:t>
    </dgm:pt>
    <dgm:pt modelId="{B6113F7E-6CA4-4571-99E6-4A8A4293373A}">
      <dgm:prSet phldrT="[Texto]"/>
      <dgm:spPr/>
      <dgm:t>
        <a:bodyPr/>
        <a:lstStyle/>
        <a:p>
          <a:r>
            <a:rPr lang="pt-BR" b="1" dirty="0">
              <a:solidFill>
                <a:schemeClr val="tx1"/>
              </a:solidFill>
              <a:latin typeface="Century Gothic" panose="020B0502020202020204" pitchFamily="34" charset="0"/>
            </a:rPr>
            <a:t>Ciclo de vida do Empreendimento</a:t>
          </a:r>
          <a:endParaRPr lang="pt-BR" b="1" dirty="0">
            <a:solidFill>
              <a:schemeClr val="tx1"/>
            </a:solidFill>
          </a:endParaRPr>
        </a:p>
      </dgm:t>
    </dgm:pt>
    <dgm:pt modelId="{DBEC1308-FA22-4434-AFEB-B68AFAA62C88}" type="parTrans" cxnId="{5A480931-EF68-4F85-8BF8-EFFB7ABC35EF}">
      <dgm:prSet/>
      <dgm:spPr/>
      <dgm:t>
        <a:bodyPr/>
        <a:lstStyle/>
        <a:p>
          <a:endParaRPr lang="pt-BR"/>
        </a:p>
      </dgm:t>
    </dgm:pt>
    <dgm:pt modelId="{961609D6-EB4F-473B-BFE2-000E45499E6C}" type="sibTrans" cxnId="{5A480931-EF68-4F85-8BF8-EFFB7ABC35EF}">
      <dgm:prSet/>
      <dgm:spPr/>
      <dgm:t>
        <a:bodyPr/>
        <a:lstStyle/>
        <a:p>
          <a:endParaRPr lang="pt-BR"/>
        </a:p>
      </dgm:t>
    </dgm:pt>
    <dgm:pt modelId="{E4817910-376E-4891-BABB-FEA74D986FEE}" type="pres">
      <dgm:prSet presAssocID="{1BA24BEF-73EF-45A9-9178-12F421764DB7}" presName="Name0" presStyleCnt="0">
        <dgm:presLayoutVars>
          <dgm:dir/>
          <dgm:resizeHandles val="exact"/>
        </dgm:presLayoutVars>
      </dgm:prSet>
      <dgm:spPr/>
    </dgm:pt>
    <dgm:pt modelId="{E4F22FE1-0E6F-485F-A1E6-A70A70ABB39F}" type="pres">
      <dgm:prSet presAssocID="{FE59068D-F340-4927-9444-0ECC978B5628}" presName="node" presStyleLbl="node1" presStyleIdx="0" presStyleCnt="6">
        <dgm:presLayoutVars>
          <dgm:bulletEnabled val="1"/>
        </dgm:presLayoutVars>
      </dgm:prSet>
      <dgm:spPr/>
    </dgm:pt>
    <dgm:pt modelId="{34996235-1340-4C21-A132-4B576E6C3BFE}" type="pres">
      <dgm:prSet presAssocID="{1EBCDA12-A7D9-40A3-B2D3-3985B84FF1E7}" presName="sibTrans" presStyleLbl="sibTrans1D1" presStyleIdx="0" presStyleCnt="5"/>
      <dgm:spPr/>
    </dgm:pt>
    <dgm:pt modelId="{358922C3-F17F-4E50-BD96-1A12FBC333BA}" type="pres">
      <dgm:prSet presAssocID="{1EBCDA12-A7D9-40A3-B2D3-3985B84FF1E7}" presName="connectorText" presStyleLbl="sibTrans1D1" presStyleIdx="0" presStyleCnt="5"/>
      <dgm:spPr/>
    </dgm:pt>
    <dgm:pt modelId="{F8FE2235-2899-4424-A233-1A0987227452}" type="pres">
      <dgm:prSet presAssocID="{D57577AC-CD39-4FE3-A187-D1301D16F08F}" presName="node" presStyleLbl="node1" presStyleIdx="1" presStyleCnt="6">
        <dgm:presLayoutVars>
          <dgm:bulletEnabled val="1"/>
        </dgm:presLayoutVars>
      </dgm:prSet>
      <dgm:spPr/>
    </dgm:pt>
    <dgm:pt modelId="{09246290-FB16-4BA7-B3EA-CED483495C8E}" type="pres">
      <dgm:prSet presAssocID="{C8C03587-5F87-4FB1-AD2D-8C1DBE055A9C}" presName="sibTrans" presStyleLbl="sibTrans1D1" presStyleIdx="1" presStyleCnt="5"/>
      <dgm:spPr/>
    </dgm:pt>
    <dgm:pt modelId="{CE47A24F-094C-4868-8DED-1532AC229847}" type="pres">
      <dgm:prSet presAssocID="{C8C03587-5F87-4FB1-AD2D-8C1DBE055A9C}" presName="connectorText" presStyleLbl="sibTrans1D1" presStyleIdx="1" presStyleCnt="5"/>
      <dgm:spPr/>
    </dgm:pt>
    <dgm:pt modelId="{12638263-9A24-4A8B-AB60-AAE9D3F5F3E1}" type="pres">
      <dgm:prSet presAssocID="{B6113F7E-6CA4-4571-99E6-4A8A4293373A}" presName="node" presStyleLbl="node1" presStyleIdx="2" presStyleCnt="6">
        <dgm:presLayoutVars>
          <dgm:bulletEnabled val="1"/>
        </dgm:presLayoutVars>
      </dgm:prSet>
      <dgm:spPr/>
    </dgm:pt>
    <dgm:pt modelId="{04B0A531-BE5E-49E0-A4B8-4FC966621524}" type="pres">
      <dgm:prSet presAssocID="{961609D6-EB4F-473B-BFE2-000E45499E6C}" presName="sibTrans" presStyleLbl="sibTrans1D1" presStyleIdx="2" presStyleCnt="5"/>
      <dgm:spPr/>
    </dgm:pt>
    <dgm:pt modelId="{0B853C61-6AD6-4F40-9FEB-BC1A15F6DC07}" type="pres">
      <dgm:prSet presAssocID="{961609D6-EB4F-473B-BFE2-000E45499E6C}" presName="connectorText" presStyleLbl="sibTrans1D1" presStyleIdx="2" presStyleCnt="5"/>
      <dgm:spPr/>
    </dgm:pt>
    <dgm:pt modelId="{7CF98C83-B6D7-4418-8BAB-A69BC048F899}" type="pres">
      <dgm:prSet presAssocID="{627FF8DE-4EFF-4B0C-8386-517582C49FF9}" presName="node" presStyleLbl="node1" presStyleIdx="3" presStyleCnt="6">
        <dgm:presLayoutVars>
          <dgm:bulletEnabled val="1"/>
        </dgm:presLayoutVars>
      </dgm:prSet>
      <dgm:spPr/>
    </dgm:pt>
    <dgm:pt modelId="{18B4DDDB-4915-4BAD-BF08-5112706AC4F2}" type="pres">
      <dgm:prSet presAssocID="{BF3523EE-DA90-4731-9D13-856E197C27FB}" presName="sibTrans" presStyleLbl="sibTrans1D1" presStyleIdx="3" presStyleCnt="5"/>
      <dgm:spPr/>
    </dgm:pt>
    <dgm:pt modelId="{6FA560E9-F12C-4127-BB4F-0E7D78E7CC66}" type="pres">
      <dgm:prSet presAssocID="{BF3523EE-DA90-4731-9D13-856E197C27FB}" presName="connectorText" presStyleLbl="sibTrans1D1" presStyleIdx="3" presStyleCnt="5"/>
      <dgm:spPr/>
    </dgm:pt>
    <dgm:pt modelId="{3561FD52-B9CD-4E33-8FEC-EC1A6BA40FC3}" type="pres">
      <dgm:prSet presAssocID="{832A533F-E0EB-4875-9EB6-5E7BB112341D}" presName="node" presStyleLbl="node1" presStyleIdx="4" presStyleCnt="6">
        <dgm:presLayoutVars>
          <dgm:bulletEnabled val="1"/>
        </dgm:presLayoutVars>
      </dgm:prSet>
      <dgm:spPr/>
    </dgm:pt>
    <dgm:pt modelId="{A8C37E3A-32E1-479D-8428-9AE0222A57EE}" type="pres">
      <dgm:prSet presAssocID="{309D6FAD-AE48-48F4-A854-9E07A08DCC14}" presName="sibTrans" presStyleLbl="sibTrans1D1" presStyleIdx="4" presStyleCnt="5"/>
      <dgm:spPr/>
    </dgm:pt>
    <dgm:pt modelId="{18CF6345-A6BA-407D-9A39-B0E7EC79B057}" type="pres">
      <dgm:prSet presAssocID="{309D6FAD-AE48-48F4-A854-9E07A08DCC14}" presName="connectorText" presStyleLbl="sibTrans1D1" presStyleIdx="4" presStyleCnt="5"/>
      <dgm:spPr/>
    </dgm:pt>
    <dgm:pt modelId="{42C78008-57C4-4D66-A494-ABE752D65337}" type="pres">
      <dgm:prSet presAssocID="{29F86784-5351-45A5-9268-7E59FA36DA07}" presName="node" presStyleLbl="node1" presStyleIdx="5" presStyleCnt="6">
        <dgm:presLayoutVars>
          <dgm:bulletEnabled val="1"/>
        </dgm:presLayoutVars>
      </dgm:prSet>
      <dgm:spPr/>
    </dgm:pt>
  </dgm:ptLst>
  <dgm:cxnLst>
    <dgm:cxn modelId="{B1DA7604-83E3-4057-91B3-AB02B4CFFA98}" type="presOf" srcId="{309D6FAD-AE48-48F4-A854-9E07A08DCC14}" destId="{A8C37E3A-32E1-479D-8428-9AE0222A57EE}" srcOrd="0" destOrd="0" presId="urn:microsoft.com/office/officeart/2005/8/layout/bProcess3"/>
    <dgm:cxn modelId="{4742DB06-0ECF-4284-81CE-F15FFC3B1749}" type="presOf" srcId="{B6113F7E-6CA4-4571-99E6-4A8A4293373A}" destId="{12638263-9A24-4A8B-AB60-AAE9D3F5F3E1}" srcOrd="0" destOrd="0" presId="urn:microsoft.com/office/officeart/2005/8/layout/bProcess3"/>
    <dgm:cxn modelId="{65EBF707-C867-4A25-B4A8-C9F5B15874E1}" srcId="{1BA24BEF-73EF-45A9-9178-12F421764DB7}" destId="{FE59068D-F340-4927-9444-0ECC978B5628}" srcOrd="0" destOrd="0" parTransId="{6A4D5064-90F7-44E6-8B3B-8A6A4EE843B0}" sibTransId="{1EBCDA12-A7D9-40A3-B2D3-3985B84FF1E7}"/>
    <dgm:cxn modelId="{0204660B-DDE9-4D84-8F13-C9B313819C20}" type="presOf" srcId="{1BA24BEF-73EF-45A9-9178-12F421764DB7}" destId="{E4817910-376E-4891-BABB-FEA74D986FEE}" srcOrd="0" destOrd="0" presId="urn:microsoft.com/office/officeart/2005/8/layout/bProcess3"/>
    <dgm:cxn modelId="{ACAB5611-3E29-4D30-B6D7-11E83A6770BB}" type="presOf" srcId="{1EBCDA12-A7D9-40A3-B2D3-3985B84FF1E7}" destId="{358922C3-F17F-4E50-BD96-1A12FBC333BA}" srcOrd="1" destOrd="0" presId="urn:microsoft.com/office/officeart/2005/8/layout/bProcess3"/>
    <dgm:cxn modelId="{98108319-56F3-4F48-8DE9-F61EA2B576B3}" type="presOf" srcId="{BF3523EE-DA90-4731-9D13-856E197C27FB}" destId="{6FA560E9-F12C-4127-BB4F-0E7D78E7CC66}" srcOrd="1" destOrd="0" presId="urn:microsoft.com/office/officeart/2005/8/layout/bProcess3"/>
    <dgm:cxn modelId="{4D41B928-0E76-4D1F-ACDF-88A67D83B5A9}" type="presOf" srcId="{832A533F-E0EB-4875-9EB6-5E7BB112341D}" destId="{3561FD52-B9CD-4E33-8FEC-EC1A6BA40FC3}" srcOrd="0" destOrd="0" presId="urn:microsoft.com/office/officeart/2005/8/layout/bProcess3"/>
    <dgm:cxn modelId="{5A480931-EF68-4F85-8BF8-EFFB7ABC35EF}" srcId="{1BA24BEF-73EF-45A9-9178-12F421764DB7}" destId="{B6113F7E-6CA4-4571-99E6-4A8A4293373A}" srcOrd="2" destOrd="0" parTransId="{DBEC1308-FA22-4434-AFEB-B68AFAA62C88}" sibTransId="{961609D6-EB4F-473B-BFE2-000E45499E6C}"/>
    <dgm:cxn modelId="{AC66AC33-25B5-4AEF-BDAD-69D7CE381039}" type="presOf" srcId="{961609D6-EB4F-473B-BFE2-000E45499E6C}" destId="{04B0A531-BE5E-49E0-A4B8-4FC966621524}" srcOrd="0" destOrd="0" presId="urn:microsoft.com/office/officeart/2005/8/layout/bProcess3"/>
    <dgm:cxn modelId="{D8ECA95D-28B0-40C3-B4B7-F0B510AF14EB}" srcId="{1BA24BEF-73EF-45A9-9178-12F421764DB7}" destId="{832A533F-E0EB-4875-9EB6-5E7BB112341D}" srcOrd="4" destOrd="0" parTransId="{70518413-107C-47A2-8868-0DD2DAA47F5B}" sibTransId="{309D6FAD-AE48-48F4-A854-9E07A08DCC14}"/>
    <dgm:cxn modelId="{6311F361-F41C-43F1-96C5-EE67B2181DC1}" type="presOf" srcId="{C8C03587-5F87-4FB1-AD2D-8C1DBE055A9C}" destId="{09246290-FB16-4BA7-B3EA-CED483495C8E}" srcOrd="0" destOrd="0" presId="urn:microsoft.com/office/officeart/2005/8/layout/bProcess3"/>
    <dgm:cxn modelId="{3596184C-7B70-4F43-8417-2E4815217FE0}" srcId="{1BA24BEF-73EF-45A9-9178-12F421764DB7}" destId="{627FF8DE-4EFF-4B0C-8386-517582C49FF9}" srcOrd="3" destOrd="0" parTransId="{41EED547-01F7-41B8-831C-2469BDC77746}" sibTransId="{BF3523EE-DA90-4731-9D13-856E197C27FB}"/>
    <dgm:cxn modelId="{15CFB57F-7788-438D-8186-E096FD0F8F1A}" srcId="{1BA24BEF-73EF-45A9-9178-12F421764DB7}" destId="{D57577AC-CD39-4FE3-A187-D1301D16F08F}" srcOrd="1" destOrd="0" parTransId="{BA504C65-C794-40DD-B904-D545ACD164FE}" sibTransId="{C8C03587-5F87-4FB1-AD2D-8C1DBE055A9C}"/>
    <dgm:cxn modelId="{E066D682-4B9C-4FB0-A2BA-438A49AED1FD}" type="presOf" srcId="{627FF8DE-4EFF-4B0C-8386-517582C49FF9}" destId="{7CF98C83-B6D7-4418-8BAB-A69BC048F899}" srcOrd="0" destOrd="0" presId="urn:microsoft.com/office/officeart/2005/8/layout/bProcess3"/>
    <dgm:cxn modelId="{32651190-71CC-48BA-BB9C-EA25C2447050}" type="presOf" srcId="{29F86784-5351-45A5-9268-7E59FA36DA07}" destId="{42C78008-57C4-4D66-A494-ABE752D65337}" srcOrd="0" destOrd="0" presId="urn:microsoft.com/office/officeart/2005/8/layout/bProcess3"/>
    <dgm:cxn modelId="{2E521B93-0921-46EC-BEA2-4F63915AF03D}" type="presOf" srcId="{D57577AC-CD39-4FE3-A187-D1301D16F08F}" destId="{F8FE2235-2899-4424-A233-1A0987227452}" srcOrd="0" destOrd="0" presId="urn:microsoft.com/office/officeart/2005/8/layout/bProcess3"/>
    <dgm:cxn modelId="{035FF5A0-7F59-45D3-BD0A-41E8442315C4}" type="presOf" srcId="{BF3523EE-DA90-4731-9D13-856E197C27FB}" destId="{18B4DDDB-4915-4BAD-BF08-5112706AC4F2}" srcOrd="0" destOrd="0" presId="urn:microsoft.com/office/officeart/2005/8/layout/bProcess3"/>
    <dgm:cxn modelId="{58C713C2-9461-41EC-AFD1-CD584B81265A}" type="presOf" srcId="{309D6FAD-AE48-48F4-A854-9E07A08DCC14}" destId="{18CF6345-A6BA-407D-9A39-B0E7EC79B057}" srcOrd="1" destOrd="0" presId="urn:microsoft.com/office/officeart/2005/8/layout/bProcess3"/>
    <dgm:cxn modelId="{8E1EB3C5-CEB4-4B22-85AA-BE1A4A8777FF}" type="presOf" srcId="{C8C03587-5F87-4FB1-AD2D-8C1DBE055A9C}" destId="{CE47A24F-094C-4868-8DED-1532AC229847}" srcOrd="1" destOrd="0" presId="urn:microsoft.com/office/officeart/2005/8/layout/bProcess3"/>
    <dgm:cxn modelId="{EA83CBC7-2FE8-4D34-BC97-DD4AF36CBB56}" type="presOf" srcId="{961609D6-EB4F-473B-BFE2-000E45499E6C}" destId="{0B853C61-6AD6-4F40-9FEB-BC1A15F6DC07}" srcOrd="1" destOrd="0" presId="urn:microsoft.com/office/officeart/2005/8/layout/bProcess3"/>
    <dgm:cxn modelId="{F1B36BD7-5BA4-4DEA-B65B-3E1BD3764948}" type="presOf" srcId="{FE59068D-F340-4927-9444-0ECC978B5628}" destId="{E4F22FE1-0E6F-485F-A1E6-A70A70ABB39F}" srcOrd="0" destOrd="0" presId="urn:microsoft.com/office/officeart/2005/8/layout/bProcess3"/>
    <dgm:cxn modelId="{D5184AE3-0868-46CD-B443-5C24A2F4925F}" type="presOf" srcId="{1EBCDA12-A7D9-40A3-B2D3-3985B84FF1E7}" destId="{34996235-1340-4C21-A132-4B576E6C3BFE}" srcOrd="0" destOrd="0" presId="urn:microsoft.com/office/officeart/2005/8/layout/bProcess3"/>
    <dgm:cxn modelId="{EB0417F5-CD95-4B88-B4A4-002396811C4D}" srcId="{1BA24BEF-73EF-45A9-9178-12F421764DB7}" destId="{29F86784-5351-45A5-9268-7E59FA36DA07}" srcOrd="5" destOrd="0" parTransId="{74B53DB9-9BBC-4E62-A5B9-47C5B5EDC5E5}" sibTransId="{90CCAD8C-1C3B-4F49-8F13-920F28B8AEB1}"/>
    <dgm:cxn modelId="{96B0CAAE-6DC8-4149-9A64-5CC7F626195D}" type="presParOf" srcId="{E4817910-376E-4891-BABB-FEA74D986FEE}" destId="{E4F22FE1-0E6F-485F-A1E6-A70A70ABB39F}" srcOrd="0" destOrd="0" presId="urn:microsoft.com/office/officeart/2005/8/layout/bProcess3"/>
    <dgm:cxn modelId="{0B2DBAE4-1E31-45A4-905A-1EB3E6BE5B61}" type="presParOf" srcId="{E4817910-376E-4891-BABB-FEA74D986FEE}" destId="{34996235-1340-4C21-A132-4B576E6C3BFE}" srcOrd="1" destOrd="0" presId="urn:microsoft.com/office/officeart/2005/8/layout/bProcess3"/>
    <dgm:cxn modelId="{AFE5CF8E-544E-407F-ABC9-7C7CDA992DAD}" type="presParOf" srcId="{34996235-1340-4C21-A132-4B576E6C3BFE}" destId="{358922C3-F17F-4E50-BD96-1A12FBC333BA}" srcOrd="0" destOrd="0" presId="urn:microsoft.com/office/officeart/2005/8/layout/bProcess3"/>
    <dgm:cxn modelId="{50901728-BB26-47B1-A356-EFA45C3B630B}" type="presParOf" srcId="{E4817910-376E-4891-BABB-FEA74D986FEE}" destId="{F8FE2235-2899-4424-A233-1A0987227452}" srcOrd="2" destOrd="0" presId="urn:microsoft.com/office/officeart/2005/8/layout/bProcess3"/>
    <dgm:cxn modelId="{92AFB350-E24B-4BCA-A802-356891970E5F}" type="presParOf" srcId="{E4817910-376E-4891-BABB-FEA74D986FEE}" destId="{09246290-FB16-4BA7-B3EA-CED483495C8E}" srcOrd="3" destOrd="0" presId="urn:microsoft.com/office/officeart/2005/8/layout/bProcess3"/>
    <dgm:cxn modelId="{BD5B3297-E688-4E83-B296-2F33C7CFF2C7}" type="presParOf" srcId="{09246290-FB16-4BA7-B3EA-CED483495C8E}" destId="{CE47A24F-094C-4868-8DED-1532AC229847}" srcOrd="0" destOrd="0" presId="urn:microsoft.com/office/officeart/2005/8/layout/bProcess3"/>
    <dgm:cxn modelId="{68FF212E-6B79-4B3B-B323-ED04DA67067E}" type="presParOf" srcId="{E4817910-376E-4891-BABB-FEA74D986FEE}" destId="{12638263-9A24-4A8B-AB60-AAE9D3F5F3E1}" srcOrd="4" destOrd="0" presId="urn:microsoft.com/office/officeart/2005/8/layout/bProcess3"/>
    <dgm:cxn modelId="{C55DABC2-5A1E-425C-8A3B-8263581D0965}" type="presParOf" srcId="{E4817910-376E-4891-BABB-FEA74D986FEE}" destId="{04B0A531-BE5E-49E0-A4B8-4FC966621524}" srcOrd="5" destOrd="0" presId="urn:microsoft.com/office/officeart/2005/8/layout/bProcess3"/>
    <dgm:cxn modelId="{FF530381-601C-422B-9E8A-0BAAB8440A56}" type="presParOf" srcId="{04B0A531-BE5E-49E0-A4B8-4FC966621524}" destId="{0B853C61-6AD6-4F40-9FEB-BC1A15F6DC07}" srcOrd="0" destOrd="0" presId="urn:microsoft.com/office/officeart/2005/8/layout/bProcess3"/>
    <dgm:cxn modelId="{5F3E2419-3A7F-4175-A67E-6F0B0F911B18}" type="presParOf" srcId="{E4817910-376E-4891-BABB-FEA74D986FEE}" destId="{7CF98C83-B6D7-4418-8BAB-A69BC048F899}" srcOrd="6" destOrd="0" presId="urn:microsoft.com/office/officeart/2005/8/layout/bProcess3"/>
    <dgm:cxn modelId="{F146B2B7-F386-4F6E-AB07-11B33502C7F3}" type="presParOf" srcId="{E4817910-376E-4891-BABB-FEA74D986FEE}" destId="{18B4DDDB-4915-4BAD-BF08-5112706AC4F2}" srcOrd="7" destOrd="0" presId="urn:microsoft.com/office/officeart/2005/8/layout/bProcess3"/>
    <dgm:cxn modelId="{B5116F8E-B153-4A79-9300-0F53F0B7AAD3}" type="presParOf" srcId="{18B4DDDB-4915-4BAD-BF08-5112706AC4F2}" destId="{6FA560E9-F12C-4127-BB4F-0E7D78E7CC66}" srcOrd="0" destOrd="0" presId="urn:microsoft.com/office/officeart/2005/8/layout/bProcess3"/>
    <dgm:cxn modelId="{40D414DA-377E-4E21-8BBD-0E08843D4D54}" type="presParOf" srcId="{E4817910-376E-4891-BABB-FEA74D986FEE}" destId="{3561FD52-B9CD-4E33-8FEC-EC1A6BA40FC3}" srcOrd="8" destOrd="0" presId="urn:microsoft.com/office/officeart/2005/8/layout/bProcess3"/>
    <dgm:cxn modelId="{CD121AC3-B5A9-4500-9D5F-88E73EBF8E40}" type="presParOf" srcId="{E4817910-376E-4891-BABB-FEA74D986FEE}" destId="{A8C37E3A-32E1-479D-8428-9AE0222A57EE}" srcOrd="9" destOrd="0" presId="urn:microsoft.com/office/officeart/2005/8/layout/bProcess3"/>
    <dgm:cxn modelId="{76D80D64-2FA1-418B-A09C-709FAF53F996}" type="presParOf" srcId="{A8C37E3A-32E1-479D-8428-9AE0222A57EE}" destId="{18CF6345-A6BA-407D-9A39-B0E7EC79B057}" srcOrd="0" destOrd="0" presId="urn:microsoft.com/office/officeart/2005/8/layout/bProcess3"/>
    <dgm:cxn modelId="{C628DB43-1C9F-49A4-98DE-A2B15EB242B5}" type="presParOf" srcId="{E4817910-376E-4891-BABB-FEA74D986FEE}" destId="{42C78008-57C4-4D66-A494-ABE752D65337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A24BEF-73EF-45A9-9178-12F421764DB7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D57577AC-CD39-4FE3-A187-D1301D16F08F}">
      <dgm:prSet phldrT="[Texto]"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  <a:latin typeface="Century Gothic" panose="020B0502020202020204" pitchFamily="34" charset="0"/>
            </a:rPr>
            <a:t>Carteira de EVTEAs</a:t>
          </a:r>
          <a:endParaRPr lang="pt-BR" sz="1600" b="1" dirty="0">
            <a:solidFill>
              <a:schemeClr val="tx1"/>
            </a:solidFill>
          </a:endParaRPr>
        </a:p>
      </dgm:t>
    </dgm:pt>
    <dgm:pt modelId="{BA504C65-C794-40DD-B904-D545ACD164FE}" type="parTrans" cxnId="{15CFB57F-7788-438D-8186-E096FD0F8F1A}">
      <dgm:prSet/>
      <dgm:spPr/>
      <dgm:t>
        <a:bodyPr/>
        <a:lstStyle/>
        <a:p>
          <a:endParaRPr lang="pt-BR" sz="1600">
            <a:solidFill>
              <a:schemeClr val="tx1"/>
            </a:solidFill>
          </a:endParaRPr>
        </a:p>
      </dgm:t>
    </dgm:pt>
    <dgm:pt modelId="{C8C03587-5F87-4FB1-AD2D-8C1DBE055A9C}" type="sibTrans" cxnId="{15CFB57F-7788-438D-8186-E096FD0F8F1A}">
      <dgm:prSet custT="1"/>
      <dgm:spPr/>
      <dgm:t>
        <a:bodyPr/>
        <a:lstStyle/>
        <a:p>
          <a:endParaRPr lang="pt-BR" sz="400">
            <a:solidFill>
              <a:schemeClr val="tx1"/>
            </a:solidFill>
          </a:endParaRPr>
        </a:p>
      </dgm:t>
    </dgm:pt>
    <dgm:pt modelId="{627FF8DE-4EFF-4B0C-8386-517582C49FF9}">
      <dgm:prSet phldrT="[Texto]"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  <a:latin typeface="Century Gothic" panose="020B0502020202020204" pitchFamily="34" charset="0"/>
            </a:rPr>
            <a:t>Ciclos da Carteira</a:t>
          </a:r>
          <a:endParaRPr lang="pt-BR" sz="1600" b="1" dirty="0">
            <a:solidFill>
              <a:schemeClr val="tx1"/>
            </a:solidFill>
          </a:endParaRPr>
        </a:p>
      </dgm:t>
    </dgm:pt>
    <dgm:pt modelId="{41EED547-01F7-41B8-831C-2469BDC77746}" type="parTrans" cxnId="{3596184C-7B70-4F43-8417-2E4815217FE0}">
      <dgm:prSet/>
      <dgm:spPr/>
      <dgm:t>
        <a:bodyPr/>
        <a:lstStyle/>
        <a:p>
          <a:endParaRPr lang="pt-BR" sz="1600">
            <a:solidFill>
              <a:schemeClr val="tx1"/>
            </a:solidFill>
          </a:endParaRPr>
        </a:p>
      </dgm:t>
    </dgm:pt>
    <dgm:pt modelId="{BF3523EE-DA90-4731-9D13-856E197C27FB}" type="sibTrans" cxnId="{3596184C-7B70-4F43-8417-2E4815217FE0}">
      <dgm:prSet custT="1"/>
      <dgm:spPr/>
      <dgm:t>
        <a:bodyPr/>
        <a:lstStyle/>
        <a:p>
          <a:endParaRPr lang="pt-BR" sz="400">
            <a:solidFill>
              <a:schemeClr val="tx1"/>
            </a:solidFill>
          </a:endParaRPr>
        </a:p>
      </dgm:t>
    </dgm:pt>
    <dgm:pt modelId="{832A533F-E0EB-4875-9EB6-5E7BB112341D}">
      <dgm:prSet phldrT="[Texto]"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  <a:latin typeface="Century Gothic" panose="020B0502020202020204" pitchFamily="34" charset="0"/>
            </a:rPr>
            <a:t>Monitoramento dos Cadernos de Empreendimento</a:t>
          </a:r>
          <a:endParaRPr lang="pt-BR" sz="1600" b="1" dirty="0">
            <a:solidFill>
              <a:schemeClr val="tx1"/>
            </a:solidFill>
          </a:endParaRPr>
        </a:p>
      </dgm:t>
    </dgm:pt>
    <dgm:pt modelId="{70518413-107C-47A2-8868-0DD2DAA47F5B}" type="parTrans" cxnId="{D8ECA95D-28B0-40C3-B4B7-F0B510AF14EB}">
      <dgm:prSet/>
      <dgm:spPr/>
      <dgm:t>
        <a:bodyPr/>
        <a:lstStyle/>
        <a:p>
          <a:endParaRPr lang="pt-BR" sz="1600">
            <a:solidFill>
              <a:schemeClr val="tx1"/>
            </a:solidFill>
          </a:endParaRPr>
        </a:p>
      </dgm:t>
    </dgm:pt>
    <dgm:pt modelId="{309D6FAD-AE48-48F4-A854-9E07A08DCC14}" type="sibTrans" cxnId="{D8ECA95D-28B0-40C3-B4B7-F0B510AF14EB}">
      <dgm:prSet/>
      <dgm:spPr/>
      <dgm:t>
        <a:bodyPr/>
        <a:lstStyle/>
        <a:p>
          <a:endParaRPr lang="pt-BR" sz="1600">
            <a:solidFill>
              <a:schemeClr val="tx1"/>
            </a:solidFill>
          </a:endParaRPr>
        </a:p>
      </dgm:t>
    </dgm:pt>
    <dgm:pt modelId="{B6113F7E-6CA4-4571-99E6-4A8A4293373A}">
      <dgm:prSet phldrT="[Texto]"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  <a:latin typeface="Century Gothic" panose="020B0502020202020204" pitchFamily="34" charset="0"/>
            </a:rPr>
            <a:t>Carteira de Cadernos</a:t>
          </a:r>
          <a:endParaRPr lang="pt-BR" sz="1600" b="1" dirty="0">
            <a:solidFill>
              <a:schemeClr val="tx1"/>
            </a:solidFill>
          </a:endParaRPr>
        </a:p>
      </dgm:t>
    </dgm:pt>
    <dgm:pt modelId="{DBEC1308-FA22-4434-AFEB-B68AFAA62C88}" type="parTrans" cxnId="{5A480931-EF68-4F85-8BF8-EFFB7ABC35EF}">
      <dgm:prSet/>
      <dgm:spPr/>
      <dgm:t>
        <a:bodyPr/>
        <a:lstStyle/>
        <a:p>
          <a:endParaRPr lang="pt-BR" sz="1600">
            <a:solidFill>
              <a:schemeClr val="tx1"/>
            </a:solidFill>
          </a:endParaRPr>
        </a:p>
      </dgm:t>
    </dgm:pt>
    <dgm:pt modelId="{961609D6-EB4F-473B-BFE2-000E45499E6C}" type="sibTrans" cxnId="{5A480931-EF68-4F85-8BF8-EFFB7ABC35EF}">
      <dgm:prSet custT="1"/>
      <dgm:spPr/>
      <dgm:t>
        <a:bodyPr/>
        <a:lstStyle/>
        <a:p>
          <a:endParaRPr lang="pt-BR" sz="400">
            <a:solidFill>
              <a:schemeClr val="tx1"/>
            </a:solidFill>
          </a:endParaRPr>
        </a:p>
      </dgm:t>
    </dgm:pt>
    <dgm:pt modelId="{E4817910-376E-4891-BABB-FEA74D986FEE}" type="pres">
      <dgm:prSet presAssocID="{1BA24BEF-73EF-45A9-9178-12F421764DB7}" presName="Name0" presStyleCnt="0">
        <dgm:presLayoutVars>
          <dgm:dir/>
          <dgm:resizeHandles val="exact"/>
        </dgm:presLayoutVars>
      </dgm:prSet>
      <dgm:spPr/>
    </dgm:pt>
    <dgm:pt modelId="{F8FE2235-2899-4424-A233-1A0987227452}" type="pres">
      <dgm:prSet presAssocID="{D57577AC-CD39-4FE3-A187-D1301D16F08F}" presName="node" presStyleLbl="node1" presStyleIdx="0" presStyleCnt="4">
        <dgm:presLayoutVars>
          <dgm:bulletEnabled val="1"/>
        </dgm:presLayoutVars>
      </dgm:prSet>
      <dgm:spPr/>
    </dgm:pt>
    <dgm:pt modelId="{09246290-FB16-4BA7-B3EA-CED483495C8E}" type="pres">
      <dgm:prSet presAssocID="{C8C03587-5F87-4FB1-AD2D-8C1DBE055A9C}" presName="sibTrans" presStyleLbl="sibTrans1D1" presStyleIdx="0" presStyleCnt="3"/>
      <dgm:spPr/>
    </dgm:pt>
    <dgm:pt modelId="{CE47A24F-094C-4868-8DED-1532AC229847}" type="pres">
      <dgm:prSet presAssocID="{C8C03587-5F87-4FB1-AD2D-8C1DBE055A9C}" presName="connectorText" presStyleLbl="sibTrans1D1" presStyleIdx="0" presStyleCnt="3"/>
      <dgm:spPr/>
    </dgm:pt>
    <dgm:pt modelId="{12638263-9A24-4A8B-AB60-AAE9D3F5F3E1}" type="pres">
      <dgm:prSet presAssocID="{B6113F7E-6CA4-4571-99E6-4A8A4293373A}" presName="node" presStyleLbl="node1" presStyleIdx="1" presStyleCnt="4">
        <dgm:presLayoutVars>
          <dgm:bulletEnabled val="1"/>
        </dgm:presLayoutVars>
      </dgm:prSet>
      <dgm:spPr/>
    </dgm:pt>
    <dgm:pt modelId="{04B0A531-BE5E-49E0-A4B8-4FC966621524}" type="pres">
      <dgm:prSet presAssocID="{961609D6-EB4F-473B-BFE2-000E45499E6C}" presName="sibTrans" presStyleLbl="sibTrans1D1" presStyleIdx="1" presStyleCnt="3"/>
      <dgm:spPr/>
    </dgm:pt>
    <dgm:pt modelId="{0B853C61-6AD6-4F40-9FEB-BC1A15F6DC07}" type="pres">
      <dgm:prSet presAssocID="{961609D6-EB4F-473B-BFE2-000E45499E6C}" presName="connectorText" presStyleLbl="sibTrans1D1" presStyleIdx="1" presStyleCnt="3"/>
      <dgm:spPr/>
    </dgm:pt>
    <dgm:pt modelId="{7CF98C83-B6D7-4418-8BAB-A69BC048F899}" type="pres">
      <dgm:prSet presAssocID="{627FF8DE-4EFF-4B0C-8386-517582C49FF9}" presName="node" presStyleLbl="node1" presStyleIdx="2" presStyleCnt="4">
        <dgm:presLayoutVars>
          <dgm:bulletEnabled val="1"/>
        </dgm:presLayoutVars>
      </dgm:prSet>
      <dgm:spPr/>
    </dgm:pt>
    <dgm:pt modelId="{18B4DDDB-4915-4BAD-BF08-5112706AC4F2}" type="pres">
      <dgm:prSet presAssocID="{BF3523EE-DA90-4731-9D13-856E197C27FB}" presName="sibTrans" presStyleLbl="sibTrans1D1" presStyleIdx="2" presStyleCnt="3"/>
      <dgm:spPr/>
    </dgm:pt>
    <dgm:pt modelId="{6FA560E9-F12C-4127-BB4F-0E7D78E7CC66}" type="pres">
      <dgm:prSet presAssocID="{BF3523EE-DA90-4731-9D13-856E197C27FB}" presName="connectorText" presStyleLbl="sibTrans1D1" presStyleIdx="2" presStyleCnt="3"/>
      <dgm:spPr/>
    </dgm:pt>
    <dgm:pt modelId="{3561FD52-B9CD-4E33-8FEC-EC1A6BA40FC3}" type="pres">
      <dgm:prSet presAssocID="{832A533F-E0EB-4875-9EB6-5E7BB112341D}" presName="node" presStyleLbl="node1" presStyleIdx="3" presStyleCnt="4">
        <dgm:presLayoutVars>
          <dgm:bulletEnabled val="1"/>
        </dgm:presLayoutVars>
      </dgm:prSet>
      <dgm:spPr/>
    </dgm:pt>
  </dgm:ptLst>
  <dgm:cxnLst>
    <dgm:cxn modelId="{4742DB06-0ECF-4284-81CE-F15FFC3B1749}" type="presOf" srcId="{B6113F7E-6CA4-4571-99E6-4A8A4293373A}" destId="{12638263-9A24-4A8B-AB60-AAE9D3F5F3E1}" srcOrd="0" destOrd="0" presId="urn:microsoft.com/office/officeart/2005/8/layout/bProcess3"/>
    <dgm:cxn modelId="{0204660B-DDE9-4D84-8F13-C9B313819C20}" type="presOf" srcId="{1BA24BEF-73EF-45A9-9178-12F421764DB7}" destId="{E4817910-376E-4891-BABB-FEA74D986FEE}" srcOrd="0" destOrd="0" presId="urn:microsoft.com/office/officeart/2005/8/layout/bProcess3"/>
    <dgm:cxn modelId="{98108319-56F3-4F48-8DE9-F61EA2B576B3}" type="presOf" srcId="{BF3523EE-DA90-4731-9D13-856E197C27FB}" destId="{6FA560E9-F12C-4127-BB4F-0E7D78E7CC66}" srcOrd="1" destOrd="0" presId="urn:microsoft.com/office/officeart/2005/8/layout/bProcess3"/>
    <dgm:cxn modelId="{4D41B928-0E76-4D1F-ACDF-88A67D83B5A9}" type="presOf" srcId="{832A533F-E0EB-4875-9EB6-5E7BB112341D}" destId="{3561FD52-B9CD-4E33-8FEC-EC1A6BA40FC3}" srcOrd="0" destOrd="0" presId="urn:microsoft.com/office/officeart/2005/8/layout/bProcess3"/>
    <dgm:cxn modelId="{5A480931-EF68-4F85-8BF8-EFFB7ABC35EF}" srcId="{1BA24BEF-73EF-45A9-9178-12F421764DB7}" destId="{B6113F7E-6CA4-4571-99E6-4A8A4293373A}" srcOrd="1" destOrd="0" parTransId="{DBEC1308-FA22-4434-AFEB-B68AFAA62C88}" sibTransId="{961609D6-EB4F-473B-BFE2-000E45499E6C}"/>
    <dgm:cxn modelId="{AC66AC33-25B5-4AEF-BDAD-69D7CE381039}" type="presOf" srcId="{961609D6-EB4F-473B-BFE2-000E45499E6C}" destId="{04B0A531-BE5E-49E0-A4B8-4FC966621524}" srcOrd="0" destOrd="0" presId="urn:microsoft.com/office/officeart/2005/8/layout/bProcess3"/>
    <dgm:cxn modelId="{D8ECA95D-28B0-40C3-B4B7-F0B510AF14EB}" srcId="{1BA24BEF-73EF-45A9-9178-12F421764DB7}" destId="{832A533F-E0EB-4875-9EB6-5E7BB112341D}" srcOrd="3" destOrd="0" parTransId="{70518413-107C-47A2-8868-0DD2DAA47F5B}" sibTransId="{309D6FAD-AE48-48F4-A854-9E07A08DCC14}"/>
    <dgm:cxn modelId="{6311F361-F41C-43F1-96C5-EE67B2181DC1}" type="presOf" srcId="{C8C03587-5F87-4FB1-AD2D-8C1DBE055A9C}" destId="{09246290-FB16-4BA7-B3EA-CED483495C8E}" srcOrd="0" destOrd="0" presId="urn:microsoft.com/office/officeart/2005/8/layout/bProcess3"/>
    <dgm:cxn modelId="{3596184C-7B70-4F43-8417-2E4815217FE0}" srcId="{1BA24BEF-73EF-45A9-9178-12F421764DB7}" destId="{627FF8DE-4EFF-4B0C-8386-517582C49FF9}" srcOrd="2" destOrd="0" parTransId="{41EED547-01F7-41B8-831C-2469BDC77746}" sibTransId="{BF3523EE-DA90-4731-9D13-856E197C27FB}"/>
    <dgm:cxn modelId="{15CFB57F-7788-438D-8186-E096FD0F8F1A}" srcId="{1BA24BEF-73EF-45A9-9178-12F421764DB7}" destId="{D57577AC-CD39-4FE3-A187-D1301D16F08F}" srcOrd="0" destOrd="0" parTransId="{BA504C65-C794-40DD-B904-D545ACD164FE}" sibTransId="{C8C03587-5F87-4FB1-AD2D-8C1DBE055A9C}"/>
    <dgm:cxn modelId="{E066D682-4B9C-4FB0-A2BA-438A49AED1FD}" type="presOf" srcId="{627FF8DE-4EFF-4B0C-8386-517582C49FF9}" destId="{7CF98C83-B6D7-4418-8BAB-A69BC048F899}" srcOrd="0" destOrd="0" presId="urn:microsoft.com/office/officeart/2005/8/layout/bProcess3"/>
    <dgm:cxn modelId="{2E521B93-0921-46EC-BEA2-4F63915AF03D}" type="presOf" srcId="{D57577AC-CD39-4FE3-A187-D1301D16F08F}" destId="{F8FE2235-2899-4424-A233-1A0987227452}" srcOrd="0" destOrd="0" presId="urn:microsoft.com/office/officeart/2005/8/layout/bProcess3"/>
    <dgm:cxn modelId="{035FF5A0-7F59-45D3-BD0A-41E8442315C4}" type="presOf" srcId="{BF3523EE-DA90-4731-9D13-856E197C27FB}" destId="{18B4DDDB-4915-4BAD-BF08-5112706AC4F2}" srcOrd="0" destOrd="0" presId="urn:microsoft.com/office/officeart/2005/8/layout/bProcess3"/>
    <dgm:cxn modelId="{8E1EB3C5-CEB4-4B22-85AA-BE1A4A8777FF}" type="presOf" srcId="{C8C03587-5F87-4FB1-AD2D-8C1DBE055A9C}" destId="{CE47A24F-094C-4868-8DED-1532AC229847}" srcOrd="1" destOrd="0" presId="urn:microsoft.com/office/officeart/2005/8/layout/bProcess3"/>
    <dgm:cxn modelId="{EA83CBC7-2FE8-4D34-BC97-DD4AF36CBB56}" type="presOf" srcId="{961609D6-EB4F-473B-BFE2-000E45499E6C}" destId="{0B853C61-6AD6-4F40-9FEB-BC1A15F6DC07}" srcOrd="1" destOrd="0" presId="urn:microsoft.com/office/officeart/2005/8/layout/bProcess3"/>
    <dgm:cxn modelId="{50901728-BB26-47B1-A356-EFA45C3B630B}" type="presParOf" srcId="{E4817910-376E-4891-BABB-FEA74D986FEE}" destId="{F8FE2235-2899-4424-A233-1A0987227452}" srcOrd="0" destOrd="0" presId="urn:microsoft.com/office/officeart/2005/8/layout/bProcess3"/>
    <dgm:cxn modelId="{92AFB350-E24B-4BCA-A802-356891970E5F}" type="presParOf" srcId="{E4817910-376E-4891-BABB-FEA74D986FEE}" destId="{09246290-FB16-4BA7-B3EA-CED483495C8E}" srcOrd="1" destOrd="0" presId="urn:microsoft.com/office/officeart/2005/8/layout/bProcess3"/>
    <dgm:cxn modelId="{BD5B3297-E688-4E83-B296-2F33C7CFF2C7}" type="presParOf" srcId="{09246290-FB16-4BA7-B3EA-CED483495C8E}" destId="{CE47A24F-094C-4868-8DED-1532AC229847}" srcOrd="0" destOrd="0" presId="urn:microsoft.com/office/officeart/2005/8/layout/bProcess3"/>
    <dgm:cxn modelId="{68FF212E-6B79-4B3B-B323-ED04DA67067E}" type="presParOf" srcId="{E4817910-376E-4891-BABB-FEA74D986FEE}" destId="{12638263-9A24-4A8B-AB60-AAE9D3F5F3E1}" srcOrd="2" destOrd="0" presId="urn:microsoft.com/office/officeart/2005/8/layout/bProcess3"/>
    <dgm:cxn modelId="{C55DABC2-5A1E-425C-8A3B-8263581D0965}" type="presParOf" srcId="{E4817910-376E-4891-BABB-FEA74D986FEE}" destId="{04B0A531-BE5E-49E0-A4B8-4FC966621524}" srcOrd="3" destOrd="0" presId="urn:microsoft.com/office/officeart/2005/8/layout/bProcess3"/>
    <dgm:cxn modelId="{FF530381-601C-422B-9E8A-0BAAB8440A56}" type="presParOf" srcId="{04B0A531-BE5E-49E0-A4B8-4FC966621524}" destId="{0B853C61-6AD6-4F40-9FEB-BC1A15F6DC07}" srcOrd="0" destOrd="0" presId="urn:microsoft.com/office/officeart/2005/8/layout/bProcess3"/>
    <dgm:cxn modelId="{5F3E2419-3A7F-4175-A67E-6F0B0F911B18}" type="presParOf" srcId="{E4817910-376E-4891-BABB-FEA74D986FEE}" destId="{7CF98C83-B6D7-4418-8BAB-A69BC048F899}" srcOrd="4" destOrd="0" presId="urn:microsoft.com/office/officeart/2005/8/layout/bProcess3"/>
    <dgm:cxn modelId="{F146B2B7-F386-4F6E-AB07-11B33502C7F3}" type="presParOf" srcId="{E4817910-376E-4891-BABB-FEA74D986FEE}" destId="{18B4DDDB-4915-4BAD-BF08-5112706AC4F2}" srcOrd="5" destOrd="0" presId="urn:microsoft.com/office/officeart/2005/8/layout/bProcess3"/>
    <dgm:cxn modelId="{B5116F8E-B153-4A79-9300-0F53F0B7AAD3}" type="presParOf" srcId="{18B4DDDB-4915-4BAD-BF08-5112706AC4F2}" destId="{6FA560E9-F12C-4127-BB4F-0E7D78E7CC66}" srcOrd="0" destOrd="0" presId="urn:microsoft.com/office/officeart/2005/8/layout/bProcess3"/>
    <dgm:cxn modelId="{40D414DA-377E-4E21-8BBD-0E08843D4D54}" type="presParOf" srcId="{E4817910-376E-4891-BABB-FEA74D986FEE}" destId="{3561FD52-B9CD-4E33-8FEC-EC1A6BA40FC3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71B243-363B-434A-96C4-64731176637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AB6C38D0-2850-4F84-AD32-4EF8AA7AA500}">
      <dgm:prSet phldrT="[Texto]" phldr="0"/>
      <dgm:spPr/>
      <dgm:t>
        <a:bodyPr/>
        <a:lstStyle/>
        <a:p>
          <a:pPr rtl="0"/>
          <a:r>
            <a:rPr lang="pt-BR" dirty="0">
              <a:latin typeface="Century Gothic"/>
            </a:rPr>
            <a:t>Fase 0</a:t>
          </a:r>
        </a:p>
      </dgm:t>
    </dgm:pt>
    <dgm:pt modelId="{127953DB-C0FB-4FBB-9CF1-1CA0F8490F18}" type="parTrans" cxnId="{6DB935B6-7E0F-4F89-BA80-96132B4E0B4A}">
      <dgm:prSet/>
      <dgm:spPr/>
      <dgm:t>
        <a:bodyPr/>
        <a:lstStyle/>
        <a:p>
          <a:endParaRPr lang="pt-BR"/>
        </a:p>
      </dgm:t>
    </dgm:pt>
    <dgm:pt modelId="{C71FBAFD-1BAD-4C00-9717-C3807E93D725}" type="sibTrans" cxnId="{6DB935B6-7E0F-4F89-BA80-96132B4E0B4A}">
      <dgm:prSet/>
      <dgm:spPr/>
      <dgm:t>
        <a:bodyPr/>
        <a:lstStyle/>
        <a:p>
          <a:endParaRPr lang="pt-BR"/>
        </a:p>
      </dgm:t>
    </dgm:pt>
    <dgm:pt modelId="{14D59B4F-2674-49F9-9849-460C68DD940F}">
      <dgm:prSet phldrT="[Texto]" phldr="0"/>
      <dgm:spPr/>
      <dgm:t>
        <a:bodyPr/>
        <a:lstStyle/>
        <a:p>
          <a:pPr rtl="0"/>
          <a:r>
            <a:rPr lang="pt-BR">
              <a:latin typeface="Century Gothic"/>
            </a:rPr>
            <a:t>Fase 2</a:t>
          </a:r>
        </a:p>
      </dgm:t>
    </dgm:pt>
    <dgm:pt modelId="{16332EC6-F87C-4B01-AF1F-8F63441508AC}" type="parTrans" cxnId="{E0DDAC2A-D694-43C8-B04F-29AA14E26D77}">
      <dgm:prSet/>
      <dgm:spPr/>
      <dgm:t>
        <a:bodyPr/>
        <a:lstStyle/>
        <a:p>
          <a:endParaRPr lang="pt-BR"/>
        </a:p>
      </dgm:t>
    </dgm:pt>
    <dgm:pt modelId="{4E8DE86B-EBAC-4E93-8A48-09C3A9CCD25C}" type="sibTrans" cxnId="{E0DDAC2A-D694-43C8-B04F-29AA14E26D77}">
      <dgm:prSet/>
      <dgm:spPr/>
      <dgm:t>
        <a:bodyPr/>
        <a:lstStyle/>
        <a:p>
          <a:endParaRPr lang="pt-BR"/>
        </a:p>
      </dgm:t>
    </dgm:pt>
    <dgm:pt modelId="{EE704C81-C116-4D66-9660-ACA5AA8BD691}">
      <dgm:prSet phldrT="[Texto]" phldr="0"/>
      <dgm:spPr/>
      <dgm:t>
        <a:bodyPr/>
        <a:lstStyle/>
        <a:p>
          <a:pPr rtl="0"/>
          <a:r>
            <a:rPr lang="pt-BR">
              <a:latin typeface="Century Gothic"/>
            </a:rPr>
            <a:t>Fase 3</a:t>
          </a:r>
        </a:p>
      </dgm:t>
    </dgm:pt>
    <dgm:pt modelId="{0443C5D2-DC97-4D3A-A82F-3CE5EDD7AFC3}" type="parTrans" cxnId="{B79721B7-63AA-48A8-BAC7-9FDC14B901D3}">
      <dgm:prSet/>
      <dgm:spPr/>
      <dgm:t>
        <a:bodyPr/>
        <a:lstStyle/>
        <a:p>
          <a:endParaRPr lang="pt-BR"/>
        </a:p>
      </dgm:t>
    </dgm:pt>
    <dgm:pt modelId="{BB309A79-B3AB-46B9-9F32-20C6657FF6D7}" type="sibTrans" cxnId="{B79721B7-63AA-48A8-BAC7-9FDC14B901D3}">
      <dgm:prSet/>
      <dgm:spPr/>
      <dgm:t>
        <a:bodyPr/>
        <a:lstStyle/>
        <a:p>
          <a:endParaRPr lang="pt-BR"/>
        </a:p>
      </dgm:t>
    </dgm:pt>
    <dgm:pt modelId="{26D52CD6-291B-4975-A22A-0EF24249536C}">
      <dgm:prSet phldr="0"/>
      <dgm:spPr/>
      <dgm:t>
        <a:bodyPr/>
        <a:lstStyle/>
        <a:p>
          <a:pPr rtl="0"/>
          <a:r>
            <a:rPr lang="pt-BR">
              <a:latin typeface="Century Gothic"/>
            </a:rPr>
            <a:t>Fase 4</a:t>
          </a:r>
        </a:p>
      </dgm:t>
    </dgm:pt>
    <dgm:pt modelId="{E478506E-E3C5-4463-A1B0-36894F63E19C}" type="parTrans" cxnId="{C9F779A1-ADC5-4410-A1D2-AB43097AB9BD}">
      <dgm:prSet/>
      <dgm:spPr/>
      <dgm:t>
        <a:bodyPr/>
        <a:lstStyle/>
        <a:p>
          <a:endParaRPr lang="pt-BR"/>
        </a:p>
      </dgm:t>
    </dgm:pt>
    <dgm:pt modelId="{1BD41F6E-1FBC-490D-BEA7-4D891CD12850}" type="sibTrans" cxnId="{C9F779A1-ADC5-4410-A1D2-AB43097AB9BD}">
      <dgm:prSet/>
      <dgm:spPr/>
      <dgm:t>
        <a:bodyPr/>
        <a:lstStyle/>
        <a:p>
          <a:endParaRPr lang="pt-BR"/>
        </a:p>
      </dgm:t>
    </dgm:pt>
    <dgm:pt modelId="{2BA1C520-21E7-4089-80F3-677F52F018D6}">
      <dgm:prSet phldr="0"/>
      <dgm:spPr/>
      <dgm:t>
        <a:bodyPr/>
        <a:lstStyle/>
        <a:p>
          <a:pPr rtl="0"/>
          <a:r>
            <a:rPr lang="pt-BR">
              <a:latin typeface="Century Gothic"/>
            </a:rPr>
            <a:t>Fase 1</a:t>
          </a:r>
        </a:p>
      </dgm:t>
    </dgm:pt>
    <dgm:pt modelId="{974E13B8-E71E-45A7-BD34-CBAFD79C74AE}" type="parTrans" cxnId="{655A05E6-EA6F-431A-9660-C755BC4F1AE7}">
      <dgm:prSet/>
      <dgm:spPr/>
      <dgm:t>
        <a:bodyPr/>
        <a:lstStyle/>
        <a:p>
          <a:endParaRPr lang="pt-BR"/>
        </a:p>
      </dgm:t>
    </dgm:pt>
    <dgm:pt modelId="{5A972656-5C2A-4DD9-8F97-F53DD15E2C8F}" type="sibTrans" cxnId="{655A05E6-EA6F-431A-9660-C755BC4F1AE7}">
      <dgm:prSet/>
      <dgm:spPr/>
      <dgm:t>
        <a:bodyPr/>
        <a:lstStyle/>
        <a:p>
          <a:endParaRPr lang="pt-BR"/>
        </a:p>
      </dgm:t>
    </dgm:pt>
    <dgm:pt modelId="{D2A5E3AF-107C-499B-887C-F4F2C607A40C}">
      <dgm:prSet phldr="0"/>
      <dgm:spPr/>
      <dgm:t>
        <a:bodyPr/>
        <a:lstStyle/>
        <a:p>
          <a:pPr rtl="0"/>
          <a:r>
            <a:rPr lang="pt-BR">
              <a:latin typeface="Century Gothic"/>
            </a:rPr>
            <a:t>Fase 5</a:t>
          </a:r>
        </a:p>
      </dgm:t>
    </dgm:pt>
    <dgm:pt modelId="{70A640D5-AFD6-45E4-B4B2-7B8119964032}" type="parTrans" cxnId="{B2F00335-2057-43EB-AE56-573E69C90356}">
      <dgm:prSet/>
      <dgm:spPr/>
      <dgm:t>
        <a:bodyPr/>
        <a:lstStyle/>
        <a:p>
          <a:endParaRPr lang="pt-BR"/>
        </a:p>
      </dgm:t>
    </dgm:pt>
    <dgm:pt modelId="{8B746AFA-4820-43BA-8DC2-15AA3FAFBD03}" type="sibTrans" cxnId="{B2F00335-2057-43EB-AE56-573E69C90356}">
      <dgm:prSet/>
      <dgm:spPr/>
      <dgm:t>
        <a:bodyPr/>
        <a:lstStyle/>
        <a:p>
          <a:endParaRPr lang="pt-BR"/>
        </a:p>
      </dgm:t>
    </dgm:pt>
    <dgm:pt modelId="{D3ECD000-3F92-4798-9EBF-B81E7913D5F8}" type="pres">
      <dgm:prSet presAssocID="{BE71B243-363B-434A-96C4-64731176637B}" presName="Name0" presStyleCnt="0">
        <dgm:presLayoutVars>
          <dgm:dir/>
          <dgm:resizeHandles val="exact"/>
        </dgm:presLayoutVars>
      </dgm:prSet>
      <dgm:spPr/>
    </dgm:pt>
    <dgm:pt modelId="{F9189CBB-09D5-45BC-856C-9D941B7EC39C}" type="pres">
      <dgm:prSet presAssocID="{BE71B243-363B-434A-96C4-64731176637B}" presName="arrow" presStyleLbl="bgShp" presStyleIdx="0" presStyleCnt="1"/>
      <dgm:spPr/>
    </dgm:pt>
    <dgm:pt modelId="{B2D40BB7-A65F-4231-BBD8-DE2F0C83A1A9}" type="pres">
      <dgm:prSet presAssocID="{BE71B243-363B-434A-96C4-64731176637B}" presName="points" presStyleCnt="0"/>
      <dgm:spPr/>
    </dgm:pt>
    <dgm:pt modelId="{7BD31382-0167-4063-885E-0BDF51D21D07}" type="pres">
      <dgm:prSet presAssocID="{AB6C38D0-2850-4F84-AD32-4EF8AA7AA500}" presName="compositeA" presStyleCnt="0"/>
      <dgm:spPr/>
    </dgm:pt>
    <dgm:pt modelId="{FD7C0691-54CB-4EA2-B9CA-0831D33D3891}" type="pres">
      <dgm:prSet presAssocID="{AB6C38D0-2850-4F84-AD32-4EF8AA7AA500}" presName="textA" presStyleLbl="revTx" presStyleIdx="0" presStyleCnt="6">
        <dgm:presLayoutVars>
          <dgm:bulletEnabled val="1"/>
        </dgm:presLayoutVars>
      </dgm:prSet>
      <dgm:spPr/>
    </dgm:pt>
    <dgm:pt modelId="{7E2FF17E-0419-43A9-9C27-5FFCE0620C35}" type="pres">
      <dgm:prSet presAssocID="{AB6C38D0-2850-4F84-AD32-4EF8AA7AA500}" presName="circleA" presStyleLbl="node1" presStyleIdx="0" presStyleCnt="6"/>
      <dgm:spPr/>
    </dgm:pt>
    <dgm:pt modelId="{0218ABC0-3C4D-41CB-AE6C-24DB6D6D5E3D}" type="pres">
      <dgm:prSet presAssocID="{AB6C38D0-2850-4F84-AD32-4EF8AA7AA500}" presName="spaceA" presStyleCnt="0"/>
      <dgm:spPr/>
    </dgm:pt>
    <dgm:pt modelId="{A3A446B9-0994-4D79-9D52-8DCAC085F45F}" type="pres">
      <dgm:prSet presAssocID="{C71FBAFD-1BAD-4C00-9717-C3807E93D725}" presName="space" presStyleCnt="0"/>
      <dgm:spPr/>
    </dgm:pt>
    <dgm:pt modelId="{F8F1DC08-91A0-41E7-B0F8-DA2826D31AAF}" type="pres">
      <dgm:prSet presAssocID="{2BA1C520-21E7-4089-80F3-677F52F018D6}" presName="compositeB" presStyleCnt="0"/>
      <dgm:spPr/>
    </dgm:pt>
    <dgm:pt modelId="{923E321F-504E-4229-AA44-F3A090DC05F5}" type="pres">
      <dgm:prSet presAssocID="{2BA1C520-21E7-4089-80F3-677F52F018D6}" presName="textB" presStyleLbl="revTx" presStyleIdx="1" presStyleCnt="6">
        <dgm:presLayoutVars>
          <dgm:bulletEnabled val="1"/>
        </dgm:presLayoutVars>
      </dgm:prSet>
      <dgm:spPr/>
    </dgm:pt>
    <dgm:pt modelId="{7EA2F668-0802-45F1-B69F-F7156D9BF026}" type="pres">
      <dgm:prSet presAssocID="{2BA1C520-21E7-4089-80F3-677F52F018D6}" presName="circleB" presStyleLbl="node1" presStyleIdx="1" presStyleCnt="6"/>
      <dgm:spPr/>
    </dgm:pt>
    <dgm:pt modelId="{90512EC1-9E61-4DFF-B8DD-5855F4F7D0D8}" type="pres">
      <dgm:prSet presAssocID="{2BA1C520-21E7-4089-80F3-677F52F018D6}" presName="spaceB" presStyleCnt="0"/>
      <dgm:spPr/>
    </dgm:pt>
    <dgm:pt modelId="{5D3FA28D-715E-42C8-BB10-EDDF6BFBCB9D}" type="pres">
      <dgm:prSet presAssocID="{5A972656-5C2A-4DD9-8F97-F53DD15E2C8F}" presName="space" presStyleCnt="0"/>
      <dgm:spPr/>
    </dgm:pt>
    <dgm:pt modelId="{8F8C62B6-82EA-47D4-8293-7524E6FD6DB3}" type="pres">
      <dgm:prSet presAssocID="{14D59B4F-2674-49F9-9849-460C68DD940F}" presName="compositeA" presStyleCnt="0"/>
      <dgm:spPr/>
    </dgm:pt>
    <dgm:pt modelId="{DBC4776E-2C6E-418B-BC98-73680D1A3750}" type="pres">
      <dgm:prSet presAssocID="{14D59B4F-2674-49F9-9849-460C68DD940F}" presName="textA" presStyleLbl="revTx" presStyleIdx="2" presStyleCnt="6">
        <dgm:presLayoutVars>
          <dgm:bulletEnabled val="1"/>
        </dgm:presLayoutVars>
      </dgm:prSet>
      <dgm:spPr/>
    </dgm:pt>
    <dgm:pt modelId="{0FF60C68-937F-47E9-959E-B28C2CB5518D}" type="pres">
      <dgm:prSet presAssocID="{14D59B4F-2674-49F9-9849-460C68DD940F}" presName="circleA" presStyleLbl="node1" presStyleIdx="2" presStyleCnt="6"/>
      <dgm:spPr/>
    </dgm:pt>
    <dgm:pt modelId="{98D5337A-D5D9-46D6-A006-28DFE89AEBC4}" type="pres">
      <dgm:prSet presAssocID="{14D59B4F-2674-49F9-9849-460C68DD940F}" presName="spaceA" presStyleCnt="0"/>
      <dgm:spPr/>
    </dgm:pt>
    <dgm:pt modelId="{C327B6C3-B448-4EC0-A01A-F39418645595}" type="pres">
      <dgm:prSet presAssocID="{4E8DE86B-EBAC-4E93-8A48-09C3A9CCD25C}" presName="space" presStyleCnt="0"/>
      <dgm:spPr/>
    </dgm:pt>
    <dgm:pt modelId="{A0C421CA-0294-4DCE-B882-7CA6D89B4DFF}" type="pres">
      <dgm:prSet presAssocID="{EE704C81-C116-4D66-9660-ACA5AA8BD691}" presName="compositeB" presStyleCnt="0"/>
      <dgm:spPr/>
    </dgm:pt>
    <dgm:pt modelId="{4D658C6E-5AA1-46EA-9407-738C3939767A}" type="pres">
      <dgm:prSet presAssocID="{EE704C81-C116-4D66-9660-ACA5AA8BD691}" presName="textB" presStyleLbl="revTx" presStyleIdx="3" presStyleCnt="6">
        <dgm:presLayoutVars>
          <dgm:bulletEnabled val="1"/>
        </dgm:presLayoutVars>
      </dgm:prSet>
      <dgm:spPr/>
    </dgm:pt>
    <dgm:pt modelId="{EE56F09A-2519-4E99-82CC-F90591641BB6}" type="pres">
      <dgm:prSet presAssocID="{EE704C81-C116-4D66-9660-ACA5AA8BD691}" presName="circleB" presStyleLbl="node1" presStyleIdx="3" presStyleCnt="6"/>
      <dgm:spPr/>
    </dgm:pt>
    <dgm:pt modelId="{875C4458-D6D6-45D6-B1F5-9C820623EB1E}" type="pres">
      <dgm:prSet presAssocID="{EE704C81-C116-4D66-9660-ACA5AA8BD691}" presName="spaceB" presStyleCnt="0"/>
      <dgm:spPr/>
    </dgm:pt>
    <dgm:pt modelId="{30A10BAE-AF18-464F-84D1-38913DBE7FA2}" type="pres">
      <dgm:prSet presAssocID="{BB309A79-B3AB-46B9-9F32-20C6657FF6D7}" presName="space" presStyleCnt="0"/>
      <dgm:spPr/>
    </dgm:pt>
    <dgm:pt modelId="{9D0270CE-6067-4B45-B4FA-BA198089A3E4}" type="pres">
      <dgm:prSet presAssocID="{26D52CD6-291B-4975-A22A-0EF24249536C}" presName="compositeA" presStyleCnt="0"/>
      <dgm:spPr/>
    </dgm:pt>
    <dgm:pt modelId="{AA2BB4EC-3750-4D86-9142-3C3A6B1762D1}" type="pres">
      <dgm:prSet presAssocID="{26D52CD6-291B-4975-A22A-0EF24249536C}" presName="textA" presStyleLbl="revTx" presStyleIdx="4" presStyleCnt="6">
        <dgm:presLayoutVars>
          <dgm:bulletEnabled val="1"/>
        </dgm:presLayoutVars>
      </dgm:prSet>
      <dgm:spPr/>
    </dgm:pt>
    <dgm:pt modelId="{9D968D18-D1E0-4CC2-991C-8A6D2287E5CA}" type="pres">
      <dgm:prSet presAssocID="{26D52CD6-291B-4975-A22A-0EF24249536C}" presName="circleA" presStyleLbl="node1" presStyleIdx="4" presStyleCnt="6"/>
      <dgm:spPr/>
    </dgm:pt>
    <dgm:pt modelId="{9AD6517D-21BC-428B-A853-4288121CD07D}" type="pres">
      <dgm:prSet presAssocID="{26D52CD6-291B-4975-A22A-0EF24249536C}" presName="spaceA" presStyleCnt="0"/>
      <dgm:spPr/>
    </dgm:pt>
    <dgm:pt modelId="{11A137DC-82B0-4156-B974-4D37BFDEAC01}" type="pres">
      <dgm:prSet presAssocID="{1BD41F6E-1FBC-490D-BEA7-4D891CD12850}" presName="space" presStyleCnt="0"/>
      <dgm:spPr/>
    </dgm:pt>
    <dgm:pt modelId="{62BE6AF8-F760-44DF-9347-0325AC8FEB37}" type="pres">
      <dgm:prSet presAssocID="{D2A5E3AF-107C-499B-887C-F4F2C607A40C}" presName="compositeB" presStyleCnt="0"/>
      <dgm:spPr/>
    </dgm:pt>
    <dgm:pt modelId="{3075F86A-D273-4AFD-AE23-16B445A6F9EB}" type="pres">
      <dgm:prSet presAssocID="{D2A5E3AF-107C-499B-887C-F4F2C607A40C}" presName="textB" presStyleLbl="revTx" presStyleIdx="5" presStyleCnt="6">
        <dgm:presLayoutVars>
          <dgm:bulletEnabled val="1"/>
        </dgm:presLayoutVars>
      </dgm:prSet>
      <dgm:spPr/>
    </dgm:pt>
    <dgm:pt modelId="{7C79CE97-BF0B-471D-84FC-DA60478B7776}" type="pres">
      <dgm:prSet presAssocID="{D2A5E3AF-107C-499B-887C-F4F2C607A40C}" presName="circleB" presStyleLbl="node1" presStyleIdx="5" presStyleCnt="6"/>
      <dgm:spPr/>
    </dgm:pt>
    <dgm:pt modelId="{D0950666-7A9A-4D40-9690-EB8FAB13C3A3}" type="pres">
      <dgm:prSet presAssocID="{D2A5E3AF-107C-499B-887C-F4F2C607A40C}" presName="spaceB" presStyleCnt="0"/>
      <dgm:spPr/>
    </dgm:pt>
  </dgm:ptLst>
  <dgm:cxnLst>
    <dgm:cxn modelId="{6EC2281D-F3B5-4CEC-A365-BF3CC1CFDB95}" type="presOf" srcId="{EE704C81-C116-4D66-9660-ACA5AA8BD691}" destId="{4D658C6E-5AA1-46EA-9407-738C3939767A}" srcOrd="0" destOrd="0" presId="urn:microsoft.com/office/officeart/2005/8/layout/hProcess11"/>
    <dgm:cxn modelId="{FB34DA25-C737-4B6B-A681-7806BA03B420}" type="presOf" srcId="{D2A5E3AF-107C-499B-887C-F4F2C607A40C}" destId="{3075F86A-D273-4AFD-AE23-16B445A6F9EB}" srcOrd="0" destOrd="0" presId="urn:microsoft.com/office/officeart/2005/8/layout/hProcess11"/>
    <dgm:cxn modelId="{E0DDAC2A-D694-43C8-B04F-29AA14E26D77}" srcId="{BE71B243-363B-434A-96C4-64731176637B}" destId="{14D59B4F-2674-49F9-9849-460C68DD940F}" srcOrd="2" destOrd="0" parTransId="{16332EC6-F87C-4B01-AF1F-8F63441508AC}" sibTransId="{4E8DE86B-EBAC-4E93-8A48-09C3A9CCD25C}"/>
    <dgm:cxn modelId="{B2F00335-2057-43EB-AE56-573E69C90356}" srcId="{BE71B243-363B-434A-96C4-64731176637B}" destId="{D2A5E3AF-107C-499B-887C-F4F2C607A40C}" srcOrd="5" destOrd="0" parTransId="{70A640D5-AFD6-45E4-B4B2-7B8119964032}" sibTransId="{8B746AFA-4820-43BA-8DC2-15AA3FAFBD03}"/>
    <dgm:cxn modelId="{DCBEDA6A-D7E1-41F4-9F5C-DB54E03E7748}" type="presOf" srcId="{2BA1C520-21E7-4089-80F3-677F52F018D6}" destId="{923E321F-504E-4229-AA44-F3A090DC05F5}" srcOrd="0" destOrd="0" presId="urn:microsoft.com/office/officeart/2005/8/layout/hProcess11"/>
    <dgm:cxn modelId="{A1509998-6EC5-4CAB-AEFE-7CADEE752B75}" type="presOf" srcId="{26D52CD6-291B-4975-A22A-0EF24249536C}" destId="{AA2BB4EC-3750-4D86-9142-3C3A6B1762D1}" srcOrd="0" destOrd="0" presId="urn:microsoft.com/office/officeart/2005/8/layout/hProcess11"/>
    <dgm:cxn modelId="{C9F779A1-ADC5-4410-A1D2-AB43097AB9BD}" srcId="{BE71B243-363B-434A-96C4-64731176637B}" destId="{26D52CD6-291B-4975-A22A-0EF24249536C}" srcOrd="4" destOrd="0" parTransId="{E478506E-E3C5-4463-A1B0-36894F63E19C}" sibTransId="{1BD41F6E-1FBC-490D-BEA7-4D891CD12850}"/>
    <dgm:cxn modelId="{6DB935B6-7E0F-4F89-BA80-96132B4E0B4A}" srcId="{BE71B243-363B-434A-96C4-64731176637B}" destId="{AB6C38D0-2850-4F84-AD32-4EF8AA7AA500}" srcOrd="0" destOrd="0" parTransId="{127953DB-C0FB-4FBB-9CF1-1CA0F8490F18}" sibTransId="{C71FBAFD-1BAD-4C00-9717-C3807E93D725}"/>
    <dgm:cxn modelId="{B79721B7-63AA-48A8-BAC7-9FDC14B901D3}" srcId="{BE71B243-363B-434A-96C4-64731176637B}" destId="{EE704C81-C116-4D66-9660-ACA5AA8BD691}" srcOrd="3" destOrd="0" parTransId="{0443C5D2-DC97-4D3A-A82F-3CE5EDD7AFC3}" sibTransId="{BB309A79-B3AB-46B9-9F32-20C6657FF6D7}"/>
    <dgm:cxn modelId="{7E3F7EBE-F4BB-41B6-827F-82933DEEA008}" type="presOf" srcId="{AB6C38D0-2850-4F84-AD32-4EF8AA7AA500}" destId="{FD7C0691-54CB-4EA2-B9CA-0831D33D3891}" srcOrd="0" destOrd="0" presId="urn:microsoft.com/office/officeart/2005/8/layout/hProcess11"/>
    <dgm:cxn modelId="{CCCB75DD-4D79-4712-A7F5-E5AC21DBC8E7}" type="presOf" srcId="{14D59B4F-2674-49F9-9849-460C68DD940F}" destId="{DBC4776E-2C6E-418B-BC98-73680D1A3750}" srcOrd="0" destOrd="0" presId="urn:microsoft.com/office/officeart/2005/8/layout/hProcess11"/>
    <dgm:cxn modelId="{655A05E6-EA6F-431A-9660-C755BC4F1AE7}" srcId="{BE71B243-363B-434A-96C4-64731176637B}" destId="{2BA1C520-21E7-4089-80F3-677F52F018D6}" srcOrd="1" destOrd="0" parTransId="{974E13B8-E71E-45A7-BD34-CBAFD79C74AE}" sibTransId="{5A972656-5C2A-4DD9-8F97-F53DD15E2C8F}"/>
    <dgm:cxn modelId="{131675FC-7ECB-48E0-B92E-0D1FE514E3B2}" type="presOf" srcId="{BE71B243-363B-434A-96C4-64731176637B}" destId="{D3ECD000-3F92-4798-9EBF-B81E7913D5F8}" srcOrd="0" destOrd="0" presId="urn:microsoft.com/office/officeart/2005/8/layout/hProcess11"/>
    <dgm:cxn modelId="{6B0BBB27-6905-4EC8-B3A2-C59703EDB541}" type="presParOf" srcId="{D3ECD000-3F92-4798-9EBF-B81E7913D5F8}" destId="{F9189CBB-09D5-45BC-856C-9D941B7EC39C}" srcOrd="0" destOrd="0" presId="urn:microsoft.com/office/officeart/2005/8/layout/hProcess11"/>
    <dgm:cxn modelId="{AFBE1F69-B574-4264-9BB0-443DD38E3F58}" type="presParOf" srcId="{D3ECD000-3F92-4798-9EBF-B81E7913D5F8}" destId="{B2D40BB7-A65F-4231-BBD8-DE2F0C83A1A9}" srcOrd="1" destOrd="0" presId="urn:microsoft.com/office/officeart/2005/8/layout/hProcess11"/>
    <dgm:cxn modelId="{E50047F5-65AA-4D28-B1D6-5166169BDFD9}" type="presParOf" srcId="{B2D40BB7-A65F-4231-BBD8-DE2F0C83A1A9}" destId="{7BD31382-0167-4063-885E-0BDF51D21D07}" srcOrd="0" destOrd="0" presId="urn:microsoft.com/office/officeart/2005/8/layout/hProcess11"/>
    <dgm:cxn modelId="{6B7D5E1C-FCE6-4FBB-BC3F-F52B37197C47}" type="presParOf" srcId="{7BD31382-0167-4063-885E-0BDF51D21D07}" destId="{FD7C0691-54CB-4EA2-B9CA-0831D33D3891}" srcOrd="0" destOrd="0" presId="urn:microsoft.com/office/officeart/2005/8/layout/hProcess11"/>
    <dgm:cxn modelId="{04587332-A3DC-452F-A0BA-AE5B4563BD87}" type="presParOf" srcId="{7BD31382-0167-4063-885E-0BDF51D21D07}" destId="{7E2FF17E-0419-43A9-9C27-5FFCE0620C35}" srcOrd="1" destOrd="0" presId="urn:microsoft.com/office/officeart/2005/8/layout/hProcess11"/>
    <dgm:cxn modelId="{B927B3CC-70EC-4CD5-B526-A7788266E516}" type="presParOf" srcId="{7BD31382-0167-4063-885E-0BDF51D21D07}" destId="{0218ABC0-3C4D-41CB-AE6C-24DB6D6D5E3D}" srcOrd="2" destOrd="0" presId="urn:microsoft.com/office/officeart/2005/8/layout/hProcess11"/>
    <dgm:cxn modelId="{57D7FCCA-1AD0-4111-9046-493A54DE2E86}" type="presParOf" srcId="{B2D40BB7-A65F-4231-BBD8-DE2F0C83A1A9}" destId="{A3A446B9-0994-4D79-9D52-8DCAC085F45F}" srcOrd="1" destOrd="0" presId="urn:microsoft.com/office/officeart/2005/8/layout/hProcess11"/>
    <dgm:cxn modelId="{057D5843-7041-44C3-A509-B6B724408C91}" type="presParOf" srcId="{B2D40BB7-A65F-4231-BBD8-DE2F0C83A1A9}" destId="{F8F1DC08-91A0-41E7-B0F8-DA2826D31AAF}" srcOrd="2" destOrd="0" presId="urn:microsoft.com/office/officeart/2005/8/layout/hProcess11"/>
    <dgm:cxn modelId="{6024D16C-E9E9-4804-913F-0A3E11228670}" type="presParOf" srcId="{F8F1DC08-91A0-41E7-B0F8-DA2826D31AAF}" destId="{923E321F-504E-4229-AA44-F3A090DC05F5}" srcOrd="0" destOrd="0" presId="urn:microsoft.com/office/officeart/2005/8/layout/hProcess11"/>
    <dgm:cxn modelId="{6AF77045-7527-454B-A5E8-004C70890409}" type="presParOf" srcId="{F8F1DC08-91A0-41E7-B0F8-DA2826D31AAF}" destId="{7EA2F668-0802-45F1-B69F-F7156D9BF026}" srcOrd="1" destOrd="0" presId="urn:microsoft.com/office/officeart/2005/8/layout/hProcess11"/>
    <dgm:cxn modelId="{3E71E996-5090-4345-B4E6-5B0A4C8A26B8}" type="presParOf" srcId="{F8F1DC08-91A0-41E7-B0F8-DA2826D31AAF}" destId="{90512EC1-9E61-4DFF-B8DD-5855F4F7D0D8}" srcOrd="2" destOrd="0" presId="urn:microsoft.com/office/officeart/2005/8/layout/hProcess11"/>
    <dgm:cxn modelId="{67E1FA69-5D1A-4A4D-9811-205FE27D998C}" type="presParOf" srcId="{B2D40BB7-A65F-4231-BBD8-DE2F0C83A1A9}" destId="{5D3FA28D-715E-42C8-BB10-EDDF6BFBCB9D}" srcOrd="3" destOrd="0" presId="urn:microsoft.com/office/officeart/2005/8/layout/hProcess11"/>
    <dgm:cxn modelId="{B8ACF5BB-AB7E-415A-BF77-B05A8649C187}" type="presParOf" srcId="{B2D40BB7-A65F-4231-BBD8-DE2F0C83A1A9}" destId="{8F8C62B6-82EA-47D4-8293-7524E6FD6DB3}" srcOrd="4" destOrd="0" presId="urn:microsoft.com/office/officeart/2005/8/layout/hProcess11"/>
    <dgm:cxn modelId="{7D602DA6-8E8E-419E-9667-15A2426783D8}" type="presParOf" srcId="{8F8C62B6-82EA-47D4-8293-7524E6FD6DB3}" destId="{DBC4776E-2C6E-418B-BC98-73680D1A3750}" srcOrd="0" destOrd="0" presId="urn:microsoft.com/office/officeart/2005/8/layout/hProcess11"/>
    <dgm:cxn modelId="{F948785B-7386-451B-8A4E-9E5780B75F47}" type="presParOf" srcId="{8F8C62B6-82EA-47D4-8293-7524E6FD6DB3}" destId="{0FF60C68-937F-47E9-959E-B28C2CB5518D}" srcOrd="1" destOrd="0" presId="urn:microsoft.com/office/officeart/2005/8/layout/hProcess11"/>
    <dgm:cxn modelId="{D47A4F82-DD3C-4113-A6DD-53A4C66ED6A7}" type="presParOf" srcId="{8F8C62B6-82EA-47D4-8293-7524E6FD6DB3}" destId="{98D5337A-D5D9-46D6-A006-28DFE89AEBC4}" srcOrd="2" destOrd="0" presId="urn:microsoft.com/office/officeart/2005/8/layout/hProcess11"/>
    <dgm:cxn modelId="{61DAB75B-DDD1-4E8B-A887-6AEA043D796A}" type="presParOf" srcId="{B2D40BB7-A65F-4231-BBD8-DE2F0C83A1A9}" destId="{C327B6C3-B448-4EC0-A01A-F39418645595}" srcOrd="5" destOrd="0" presId="urn:microsoft.com/office/officeart/2005/8/layout/hProcess11"/>
    <dgm:cxn modelId="{7483455E-194B-49D7-848A-704999CCC292}" type="presParOf" srcId="{B2D40BB7-A65F-4231-BBD8-DE2F0C83A1A9}" destId="{A0C421CA-0294-4DCE-B882-7CA6D89B4DFF}" srcOrd="6" destOrd="0" presId="urn:microsoft.com/office/officeart/2005/8/layout/hProcess11"/>
    <dgm:cxn modelId="{F7D65AD6-C117-408D-AFE2-3387091F1D6C}" type="presParOf" srcId="{A0C421CA-0294-4DCE-B882-7CA6D89B4DFF}" destId="{4D658C6E-5AA1-46EA-9407-738C3939767A}" srcOrd="0" destOrd="0" presId="urn:microsoft.com/office/officeart/2005/8/layout/hProcess11"/>
    <dgm:cxn modelId="{ED74FE5B-B3A2-45D9-8B2F-8345F5630244}" type="presParOf" srcId="{A0C421CA-0294-4DCE-B882-7CA6D89B4DFF}" destId="{EE56F09A-2519-4E99-82CC-F90591641BB6}" srcOrd="1" destOrd="0" presId="urn:microsoft.com/office/officeart/2005/8/layout/hProcess11"/>
    <dgm:cxn modelId="{E8EAFACC-1C02-4580-971A-D303903C6AEF}" type="presParOf" srcId="{A0C421CA-0294-4DCE-B882-7CA6D89B4DFF}" destId="{875C4458-D6D6-45D6-B1F5-9C820623EB1E}" srcOrd="2" destOrd="0" presId="urn:microsoft.com/office/officeart/2005/8/layout/hProcess11"/>
    <dgm:cxn modelId="{ACE1C902-7F53-40C7-85A6-F5F7979DD6FB}" type="presParOf" srcId="{B2D40BB7-A65F-4231-BBD8-DE2F0C83A1A9}" destId="{30A10BAE-AF18-464F-84D1-38913DBE7FA2}" srcOrd="7" destOrd="0" presId="urn:microsoft.com/office/officeart/2005/8/layout/hProcess11"/>
    <dgm:cxn modelId="{03B31B0B-FAB9-463F-9B6D-ABEEFCA60DE9}" type="presParOf" srcId="{B2D40BB7-A65F-4231-BBD8-DE2F0C83A1A9}" destId="{9D0270CE-6067-4B45-B4FA-BA198089A3E4}" srcOrd="8" destOrd="0" presId="urn:microsoft.com/office/officeart/2005/8/layout/hProcess11"/>
    <dgm:cxn modelId="{0B053CFE-E8C4-452B-9488-62F8978787B6}" type="presParOf" srcId="{9D0270CE-6067-4B45-B4FA-BA198089A3E4}" destId="{AA2BB4EC-3750-4D86-9142-3C3A6B1762D1}" srcOrd="0" destOrd="0" presId="urn:microsoft.com/office/officeart/2005/8/layout/hProcess11"/>
    <dgm:cxn modelId="{F9A99901-0814-4E6D-A223-3C91A28ED53A}" type="presParOf" srcId="{9D0270CE-6067-4B45-B4FA-BA198089A3E4}" destId="{9D968D18-D1E0-4CC2-991C-8A6D2287E5CA}" srcOrd="1" destOrd="0" presId="urn:microsoft.com/office/officeart/2005/8/layout/hProcess11"/>
    <dgm:cxn modelId="{33B0E988-74D5-41D5-BA94-E3FA8A81E8F2}" type="presParOf" srcId="{9D0270CE-6067-4B45-B4FA-BA198089A3E4}" destId="{9AD6517D-21BC-428B-A853-4288121CD07D}" srcOrd="2" destOrd="0" presId="urn:microsoft.com/office/officeart/2005/8/layout/hProcess11"/>
    <dgm:cxn modelId="{92254D90-4539-422A-8EBE-21DA6DEA98E6}" type="presParOf" srcId="{B2D40BB7-A65F-4231-BBD8-DE2F0C83A1A9}" destId="{11A137DC-82B0-4156-B974-4D37BFDEAC01}" srcOrd="9" destOrd="0" presId="urn:microsoft.com/office/officeart/2005/8/layout/hProcess11"/>
    <dgm:cxn modelId="{43EA5E4A-06D4-4EDD-8424-E676D918052A}" type="presParOf" srcId="{B2D40BB7-A65F-4231-BBD8-DE2F0C83A1A9}" destId="{62BE6AF8-F760-44DF-9347-0325AC8FEB37}" srcOrd="10" destOrd="0" presId="urn:microsoft.com/office/officeart/2005/8/layout/hProcess11"/>
    <dgm:cxn modelId="{F790FDF1-E7AA-48BB-A1EB-D2B0055157B0}" type="presParOf" srcId="{62BE6AF8-F760-44DF-9347-0325AC8FEB37}" destId="{3075F86A-D273-4AFD-AE23-16B445A6F9EB}" srcOrd="0" destOrd="0" presId="urn:microsoft.com/office/officeart/2005/8/layout/hProcess11"/>
    <dgm:cxn modelId="{AA857446-8CA5-4FC4-9B3F-53D049F0E0DA}" type="presParOf" srcId="{62BE6AF8-F760-44DF-9347-0325AC8FEB37}" destId="{7C79CE97-BF0B-471D-84FC-DA60478B7776}" srcOrd="1" destOrd="0" presId="urn:microsoft.com/office/officeart/2005/8/layout/hProcess11"/>
    <dgm:cxn modelId="{B99B3F71-36E5-42AE-928A-650EFCA2E382}" type="presParOf" srcId="{62BE6AF8-F760-44DF-9347-0325AC8FEB37}" destId="{D0950666-7A9A-4D40-9690-EB8FAB13C3A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96235-1340-4C21-A132-4B576E6C3BFE}">
      <dsp:nvSpPr>
        <dsp:cNvPr id="0" name=""/>
        <dsp:cNvSpPr/>
      </dsp:nvSpPr>
      <dsp:spPr>
        <a:xfrm>
          <a:off x="2575193" y="562899"/>
          <a:ext cx="4358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5858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781461" y="606287"/>
        <a:ext cx="23322" cy="4664"/>
      </dsp:txXfrm>
    </dsp:sp>
    <dsp:sp modelId="{E4F22FE1-0E6F-485F-A1E6-A70A70ABB39F}">
      <dsp:nvSpPr>
        <dsp:cNvPr id="0" name=""/>
        <dsp:cNvSpPr/>
      </dsp:nvSpPr>
      <dsp:spPr>
        <a:xfrm>
          <a:off x="548912" y="195"/>
          <a:ext cx="2028080" cy="12168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Caracterização / Priorização</a:t>
          </a:r>
          <a:endParaRPr lang="pt-BR" sz="1600" b="1" kern="1200" dirty="0"/>
        </a:p>
      </dsp:txBody>
      <dsp:txXfrm>
        <a:off x="548912" y="195"/>
        <a:ext cx="2028080" cy="1216848"/>
      </dsp:txXfrm>
    </dsp:sp>
    <dsp:sp modelId="{09246290-FB16-4BA7-B3EA-CED483495C8E}">
      <dsp:nvSpPr>
        <dsp:cNvPr id="0" name=""/>
        <dsp:cNvSpPr/>
      </dsp:nvSpPr>
      <dsp:spPr>
        <a:xfrm>
          <a:off x="1562953" y="1215244"/>
          <a:ext cx="2494539" cy="435858"/>
        </a:xfrm>
        <a:custGeom>
          <a:avLst/>
          <a:gdLst/>
          <a:ahLst/>
          <a:cxnLst/>
          <a:rect l="0" t="0" r="0" b="0"/>
          <a:pathLst>
            <a:path>
              <a:moveTo>
                <a:pt x="2494539" y="0"/>
              </a:moveTo>
              <a:lnTo>
                <a:pt x="2494539" y="235029"/>
              </a:lnTo>
              <a:lnTo>
                <a:pt x="0" y="235029"/>
              </a:lnTo>
              <a:lnTo>
                <a:pt x="0" y="435858"/>
              </a:lnTo>
            </a:path>
          </a:pathLst>
        </a:custGeom>
        <a:noFill/>
        <a:ln w="635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746778" y="1430841"/>
        <a:ext cx="126888" cy="4664"/>
      </dsp:txXfrm>
    </dsp:sp>
    <dsp:sp modelId="{F8FE2235-2899-4424-A233-1A0987227452}">
      <dsp:nvSpPr>
        <dsp:cNvPr id="0" name=""/>
        <dsp:cNvSpPr/>
      </dsp:nvSpPr>
      <dsp:spPr>
        <a:xfrm>
          <a:off x="3043452" y="195"/>
          <a:ext cx="2028080" cy="1216848"/>
        </a:xfrm>
        <a:prstGeom prst="rect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Histórico dos Cadernos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3043452" y="195"/>
        <a:ext cx="2028080" cy="1216848"/>
      </dsp:txXfrm>
    </dsp:sp>
    <dsp:sp modelId="{04B0A531-BE5E-49E0-A4B8-4FC966621524}">
      <dsp:nvSpPr>
        <dsp:cNvPr id="0" name=""/>
        <dsp:cNvSpPr/>
      </dsp:nvSpPr>
      <dsp:spPr>
        <a:xfrm>
          <a:off x="2575193" y="2246206"/>
          <a:ext cx="4358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5858" y="45720"/>
              </a:lnTo>
            </a:path>
          </a:pathLst>
        </a:custGeom>
        <a:noFill/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781461" y="2289594"/>
        <a:ext cx="23322" cy="4664"/>
      </dsp:txXfrm>
    </dsp:sp>
    <dsp:sp modelId="{12638263-9A24-4A8B-AB60-AAE9D3F5F3E1}">
      <dsp:nvSpPr>
        <dsp:cNvPr id="0" name=""/>
        <dsp:cNvSpPr/>
      </dsp:nvSpPr>
      <dsp:spPr>
        <a:xfrm>
          <a:off x="548912" y="1683502"/>
          <a:ext cx="2028080" cy="1216848"/>
        </a:xfrm>
        <a:prstGeom prst="rect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Ciclo de vida do Empreendimento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548912" y="1683502"/>
        <a:ext cx="2028080" cy="1216848"/>
      </dsp:txXfrm>
    </dsp:sp>
    <dsp:sp modelId="{18B4DDDB-4915-4BAD-BF08-5112706AC4F2}">
      <dsp:nvSpPr>
        <dsp:cNvPr id="0" name=""/>
        <dsp:cNvSpPr/>
      </dsp:nvSpPr>
      <dsp:spPr>
        <a:xfrm>
          <a:off x="1562953" y="2898551"/>
          <a:ext cx="2494539" cy="435858"/>
        </a:xfrm>
        <a:custGeom>
          <a:avLst/>
          <a:gdLst/>
          <a:ahLst/>
          <a:cxnLst/>
          <a:rect l="0" t="0" r="0" b="0"/>
          <a:pathLst>
            <a:path>
              <a:moveTo>
                <a:pt x="2494539" y="0"/>
              </a:moveTo>
              <a:lnTo>
                <a:pt x="2494539" y="235029"/>
              </a:lnTo>
              <a:lnTo>
                <a:pt x="0" y="235029"/>
              </a:lnTo>
              <a:lnTo>
                <a:pt x="0" y="435858"/>
              </a:lnTo>
            </a:path>
          </a:pathLst>
        </a:custGeom>
        <a:noFill/>
        <a:ln w="635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746778" y="3114148"/>
        <a:ext cx="126888" cy="4664"/>
      </dsp:txXfrm>
    </dsp:sp>
    <dsp:sp modelId="{7CF98C83-B6D7-4418-8BAB-A69BC048F899}">
      <dsp:nvSpPr>
        <dsp:cNvPr id="0" name=""/>
        <dsp:cNvSpPr/>
      </dsp:nvSpPr>
      <dsp:spPr>
        <a:xfrm>
          <a:off x="3043452" y="1683502"/>
          <a:ext cx="2028080" cy="1216848"/>
        </a:xfrm>
        <a:prstGeom prst="rect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Fluxo de desenvolvimento dos Cadernos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3043452" y="1683502"/>
        <a:ext cx="2028080" cy="1216848"/>
      </dsp:txXfrm>
    </dsp:sp>
    <dsp:sp modelId="{A8C37E3A-32E1-479D-8428-9AE0222A57EE}">
      <dsp:nvSpPr>
        <dsp:cNvPr id="0" name=""/>
        <dsp:cNvSpPr/>
      </dsp:nvSpPr>
      <dsp:spPr>
        <a:xfrm>
          <a:off x="2575193" y="3929514"/>
          <a:ext cx="4358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5858" y="45720"/>
              </a:lnTo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2781461" y="3972901"/>
        <a:ext cx="23322" cy="4664"/>
      </dsp:txXfrm>
    </dsp:sp>
    <dsp:sp modelId="{3561FD52-B9CD-4E33-8FEC-EC1A6BA40FC3}">
      <dsp:nvSpPr>
        <dsp:cNvPr id="0" name=""/>
        <dsp:cNvSpPr/>
      </dsp:nvSpPr>
      <dsp:spPr>
        <a:xfrm>
          <a:off x="548912" y="3366809"/>
          <a:ext cx="2028080" cy="1216848"/>
        </a:xfrm>
        <a:prstGeom prst="rect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Estudo Estimativo de Desapropriação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548912" y="3366809"/>
        <a:ext cx="2028080" cy="1216848"/>
      </dsp:txXfrm>
    </dsp:sp>
    <dsp:sp modelId="{42C78008-57C4-4D66-A494-ABE752D65337}">
      <dsp:nvSpPr>
        <dsp:cNvPr id="0" name=""/>
        <dsp:cNvSpPr/>
      </dsp:nvSpPr>
      <dsp:spPr>
        <a:xfrm>
          <a:off x="3043452" y="3366809"/>
          <a:ext cx="2028080" cy="1216848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Modelagem BIM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3043452" y="3366809"/>
        <a:ext cx="2028080" cy="1216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46290-FB16-4BA7-B3EA-CED483495C8E}">
      <dsp:nvSpPr>
        <dsp:cNvPr id="0" name=""/>
        <dsp:cNvSpPr/>
      </dsp:nvSpPr>
      <dsp:spPr>
        <a:xfrm>
          <a:off x="2084973" y="773003"/>
          <a:ext cx="449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13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00" kern="1200">
            <a:solidFill>
              <a:schemeClr val="tx1"/>
            </a:solidFill>
          </a:endParaRPr>
        </a:p>
      </dsp:txBody>
      <dsp:txXfrm>
        <a:off x="2297546" y="816324"/>
        <a:ext cx="23986" cy="4797"/>
      </dsp:txXfrm>
    </dsp:sp>
    <dsp:sp modelId="{F8FE2235-2899-4424-A233-1A0987227452}">
      <dsp:nvSpPr>
        <dsp:cNvPr id="0" name=""/>
        <dsp:cNvSpPr/>
      </dsp:nvSpPr>
      <dsp:spPr>
        <a:xfrm>
          <a:off x="977" y="192984"/>
          <a:ext cx="2085796" cy="1251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Carteira de EVTEAs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977" y="192984"/>
        <a:ext cx="2085796" cy="1251477"/>
      </dsp:txXfrm>
    </dsp:sp>
    <dsp:sp modelId="{04B0A531-BE5E-49E0-A4B8-4FC966621524}">
      <dsp:nvSpPr>
        <dsp:cNvPr id="0" name=""/>
        <dsp:cNvSpPr/>
      </dsp:nvSpPr>
      <dsp:spPr>
        <a:xfrm>
          <a:off x="1043875" y="1442662"/>
          <a:ext cx="2565529" cy="449133"/>
        </a:xfrm>
        <a:custGeom>
          <a:avLst/>
          <a:gdLst/>
          <a:ahLst/>
          <a:cxnLst/>
          <a:rect l="0" t="0" r="0" b="0"/>
          <a:pathLst>
            <a:path>
              <a:moveTo>
                <a:pt x="2565529" y="0"/>
              </a:moveTo>
              <a:lnTo>
                <a:pt x="2565529" y="241666"/>
              </a:lnTo>
              <a:lnTo>
                <a:pt x="0" y="241666"/>
              </a:lnTo>
              <a:lnTo>
                <a:pt x="0" y="44913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00" kern="1200">
            <a:solidFill>
              <a:schemeClr val="tx1"/>
            </a:solidFill>
          </a:endParaRPr>
        </a:p>
      </dsp:txBody>
      <dsp:txXfrm>
        <a:off x="2261390" y="1664830"/>
        <a:ext cx="130499" cy="4797"/>
      </dsp:txXfrm>
    </dsp:sp>
    <dsp:sp modelId="{12638263-9A24-4A8B-AB60-AAE9D3F5F3E1}">
      <dsp:nvSpPr>
        <dsp:cNvPr id="0" name=""/>
        <dsp:cNvSpPr/>
      </dsp:nvSpPr>
      <dsp:spPr>
        <a:xfrm>
          <a:off x="2566506" y="192984"/>
          <a:ext cx="2085796" cy="1251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Carteira de Cadernos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2566506" y="192984"/>
        <a:ext cx="2085796" cy="1251477"/>
      </dsp:txXfrm>
    </dsp:sp>
    <dsp:sp modelId="{18B4DDDB-4915-4BAD-BF08-5112706AC4F2}">
      <dsp:nvSpPr>
        <dsp:cNvPr id="0" name=""/>
        <dsp:cNvSpPr/>
      </dsp:nvSpPr>
      <dsp:spPr>
        <a:xfrm>
          <a:off x="2084973" y="2504214"/>
          <a:ext cx="4491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133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00" kern="1200">
            <a:solidFill>
              <a:schemeClr val="tx1"/>
            </a:solidFill>
          </a:endParaRPr>
        </a:p>
      </dsp:txBody>
      <dsp:txXfrm>
        <a:off x="2297546" y="2547535"/>
        <a:ext cx="23986" cy="4797"/>
      </dsp:txXfrm>
    </dsp:sp>
    <dsp:sp modelId="{7CF98C83-B6D7-4418-8BAB-A69BC048F899}">
      <dsp:nvSpPr>
        <dsp:cNvPr id="0" name=""/>
        <dsp:cNvSpPr/>
      </dsp:nvSpPr>
      <dsp:spPr>
        <a:xfrm>
          <a:off x="977" y="1924195"/>
          <a:ext cx="2085796" cy="1251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Ciclos da Carteira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977" y="1924195"/>
        <a:ext cx="2085796" cy="1251477"/>
      </dsp:txXfrm>
    </dsp:sp>
    <dsp:sp modelId="{3561FD52-B9CD-4E33-8FEC-EC1A6BA40FC3}">
      <dsp:nvSpPr>
        <dsp:cNvPr id="0" name=""/>
        <dsp:cNvSpPr/>
      </dsp:nvSpPr>
      <dsp:spPr>
        <a:xfrm>
          <a:off x="2566506" y="1924195"/>
          <a:ext cx="2085796" cy="1251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Monitoramento dos Cadernos de Empreendimento</a:t>
          </a:r>
          <a:endParaRPr lang="pt-BR" sz="1600" b="1" kern="1200" dirty="0">
            <a:solidFill>
              <a:schemeClr val="tx1"/>
            </a:solidFill>
          </a:endParaRPr>
        </a:p>
      </dsp:txBody>
      <dsp:txXfrm>
        <a:off x="2566506" y="1924195"/>
        <a:ext cx="2085796" cy="12514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89CBB-09D5-45BC-856C-9D941B7EC39C}">
      <dsp:nvSpPr>
        <dsp:cNvPr id="0" name=""/>
        <dsp:cNvSpPr/>
      </dsp:nvSpPr>
      <dsp:spPr>
        <a:xfrm>
          <a:off x="0" y="245601"/>
          <a:ext cx="10342880" cy="32746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C0691-54CB-4EA2-B9CA-0831D33D3891}">
      <dsp:nvSpPr>
        <dsp:cNvPr id="0" name=""/>
        <dsp:cNvSpPr/>
      </dsp:nvSpPr>
      <dsp:spPr>
        <a:xfrm>
          <a:off x="2556" y="0"/>
          <a:ext cx="1488556" cy="327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Century Gothic"/>
            </a:rPr>
            <a:t>Fase 0</a:t>
          </a:r>
        </a:p>
      </dsp:txBody>
      <dsp:txXfrm>
        <a:off x="2556" y="0"/>
        <a:ext cx="1488556" cy="327468"/>
      </dsp:txXfrm>
    </dsp:sp>
    <dsp:sp modelId="{7E2FF17E-0419-43A9-9C27-5FFCE0620C35}">
      <dsp:nvSpPr>
        <dsp:cNvPr id="0" name=""/>
        <dsp:cNvSpPr/>
      </dsp:nvSpPr>
      <dsp:spPr>
        <a:xfrm>
          <a:off x="705901" y="368401"/>
          <a:ext cx="81867" cy="8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E321F-504E-4229-AA44-F3A090DC05F5}">
      <dsp:nvSpPr>
        <dsp:cNvPr id="0" name=""/>
        <dsp:cNvSpPr/>
      </dsp:nvSpPr>
      <dsp:spPr>
        <a:xfrm>
          <a:off x="1565541" y="491202"/>
          <a:ext cx="1488556" cy="327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latin typeface="Century Gothic"/>
            </a:rPr>
            <a:t>Fase 1</a:t>
          </a:r>
        </a:p>
      </dsp:txBody>
      <dsp:txXfrm>
        <a:off x="1565541" y="491202"/>
        <a:ext cx="1488556" cy="327468"/>
      </dsp:txXfrm>
    </dsp:sp>
    <dsp:sp modelId="{7EA2F668-0802-45F1-B69F-F7156D9BF026}">
      <dsp:nvSpPr>
        <dsp:cNvPr id="0" name=""/>
        <dsp:cNvSpPr/>
      </dsp:nvSpPr>
      <dsp:spPr>
        <a:xfrm>
          <a:off x="2268885" y="368401"/>
          <a:ext cx="81867" cy="8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4776E-2C6E-418B-BC98-73680D1A3750}">
      <dsp:nvSpPr>
        <dsp:cNvPr id="0" name=""/>
        <dsp:cNvSpPr/>
      </dsp:nvSpPr>
      <dsp:spPr>
        <a:xfrm>
          <a:off x="3128525" y="0"/>
          <a:ext cx="1488556" cy="327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latin typeface="Century Gothic"/>
            </a:rPr>
            <a:t>Fase 2</a:t>
          </a:r>
        </a:p>
      </dsp:txBody>
      <dsp:txXfrm>
        <a:off x="3128525" y="0"/>
        <a:ext cx="1488556" cy="327468"/>
      </dsp:txXfrm>
    </dsp:sp>
    <dsp:sp modelId="{0FF60C68-937F-47E9-959E-B28C2CB5518D}">
      <dsp:nvSpPr>
        <dsp:cNvPr id="0" name=""/>
        <dsp:cNvSpPr/>
      </dsp:nvSpPr>
      <dsp:spPr>
        <a:xfrm>
          <a:off x="3831870" y="368401"/>
          <a:ext cx="81867" cy="8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58C6E-5AA1-46EA-9407-738C3939767A}">
      <dsp:nvSpPr>
        <dsp:cNvPr id="0" name=""/>
        <dsp:cNvSpPr/>
      </dsp:nvSpPr>
      <dsp:spPr>
        <a:xfrm>
          <a:off x="4691509" y="491202"/>
          <a:ext cx="1488556" cy="327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latin typeface="Century Gothic"/>
            </a:rPr>
            <a:t>Fase 3</a:t>
          </a:r>
        </a:p>
      </dsp:txBody>
      <dsp:txXfrm>
        <a:off x="4691509" y="491202"/>
        <a:ext cx="1488556" cy="327468"/>
      </dsp:txXfrm>
    </dsp:sp>
    <dsp:sp modelId="{EE56F09A-2519-4E99-82CC-F90591641BB6}">
      <dsp:nvSpPr>
        <dsp:cNvPr id="0" name=""/>
        <dsp:cNvSpPr/>
      </dsp:nvSpPr>
      <dsp:spPr>
        <a:xfrm>
          <a:off x="5394854" y="368401"/>
          <a:ext cx="81867" cy="8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BB4EC-3750-4D86-9142-3C3A6B1762D1}">
      <dsp:nvSpPr>
        <dsp:cNvPr id="0" name=""/>
        <dsp:cNvSpPr/>
      </dsp:nvSpPr>
      <dsp:spPr>
        <a:xfrm>
          <a:off x="6254494" y="0"/>
          <a:ext cx="1488556" cy="327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latin typeface="Century Gothic"/>
            </a:rPr>
            <a:t>Fase 4</a:t>
          </a:r>
        </a:p>
      </dsp:txBody>
      <dsp:txXfrm>
        <a:off x="6254494" y="0"/>
        <a:ext cx="1488556" cy="327468"/>
      </dsp:txXfrm>
    </dsp:sp>
    <dsp:sp modelId="{9D968D18-D1E0-4CC2-991C-8A6D2287E5CA}">
      <dsp:nvSpPr>
        <dsp:cNvPr id="0" name=""/>
        <dsp:cNvSpPr/>
      </dsp:nvSpPr>
      <dsp:spPr>
        <a:xfrm>
          <a:off x="6957839" y="368401"/>
          <a:ext cx="81867" cy="8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5F86A-D273-4AFD-AE23-16B445A6F9EB}">
      <dsp:nvSpPr>
        <dsp:cNvPr id="0" name=""/>
        <dsp:cNvSpPr/>
      </dsp:nvSpPr>
      <dsp:spPr>
        <a:xfrm>
          <a:off x="7817478" y="491202"/>
          <a:ext cx="1488556" cy="327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>
              <a:latin typeface="Century Gothic"/>
            </a:rPr>
            <a:t>Fase 5</a:t>
          </a:r>
        </a:p>
      </dsp:txBody>
      <dsp:txXfrm>
        <a:off x="7817478" y="491202"/>
        <a:ext cx="1488556" cy="327468"/>
      </dsp:txXfrm>
    </dsp:sp>
    <dsp:sp modelId="{7C79CE97-BF0B-471D-84FC-DA60478B7776}">
      <dsp:nvSpPr>
        <dsp:cNvPr id="0" name=""/>
        <dsp:cNvSpPr/>
      </dsp:nvSpPr>
      <dsp:spPr>
        <a:xfrm>
          <a:off x="8520823" y="368401"/>
          <a:ext cx="81867" cy="81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0.34271</cdr:x>
      <cdr:y>0.29821</cdr:y>
    </cdr:from>
    <cdr:to>
      <cdr:x>0.71259</cdr:x>
      <cdr:y>0.5</cdr:y>
    </cdr:to>
    <cdr:sp macro="" textlink="">
      <cdr:nvSpPr>
        <cdr:cNvPr id="2" name="CaixaDeTexto 7">
          <a:extLst xmlns:a="http://schemas.openxmlformats.org/drawingml/2006/main">
            <a:ext uri="{FF2B5EF4-FFF2-40B4-BE49-F238E27FC236}">
              <a16:creationId xmlns:a16="http://schemas.microsoft.com/office/drawing/2014/main" id="{A7E9DE25-F2B0-7442-8D3F-BD3A4ADD6529}"/>
            </a:ext>
          </a:extLst>
        </cdr:cNvPr>
        <cdr:cNvSpPr txBox="1"/>
      </cdr:nvSpPr>
      <cdr:spPr>
        <a:xfrm xmlns:a="http://schemas.openxmlformats.org/drawingml/2006/main">
          <a:off x="1624277" y="1336154"/>
          <a:ext cx="1753052" cy="9041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400" dirty="0">
              <a:solidFill>
                <a:schemeClr val="bg1"/>
              </a:solidFill>
              <a:latin typeface="Century Gothic" panose="020B0502020202020204" pitchFamily="34" charset="0"/>
            </a:rPr>
            <a:t>Saldo de EVTEAs disponíveis </a:t>
          </a:r>
        </a:p>
        <a:p xmlns:a="http://schemas.openxmlformats.org/drawingml/2006/main">
          <a:pPr algn="ctr"/>
          <a:r>
            <a:rPr lang="pt-BR" sz="1800" b="1" dirty="0">
              <a:solidFill>
                <a:schemeClr val="bg1"/>
              </a:solidFill>
              <a:latin typeface="Century Gothic" panose="020B0502020202020204" pitchFamily="34" charset="0"/>
            </a:rPr>
            <a:t>28; 47%</a:t>
          </a:r>
        </a:p>
      </cdr:txBody>
    </cdr:sp>
  </cdr:relSizeAnchor>
  <cdr:relSizeAnchor xmlns:cdr="http://schemas.openxmlformats.org/drawingml/2006/chartDrawing">
    <cdr:from>
      <cdr:x>0.76297</cdr:x>
      <cdr:y>0.52193</cdr:y>
    </cdr:from>
    <cdr:to>
      <cdr:x>0.99225</cdr:x>
      <cdr:y>0.67569</cdr:y>
    </cdr:to>
    <cdr:sp macro="" textlink="">
      <cdr:nvSpPr>
        <cdr:cNvPr id="3" name="CaixaDeTexto 8">
          <a:extLst xmlns:a="http://schemas.openxmlformats.org/drawingml/2006/main">
            <a:ext uri="{FF2B5EF4-FFF2-40B4-BE49-F238E27FC236}">
              <a16:creationId xmlns:a16="http://schemas.microsoft.com/office/drawing/2014/main" id="{B0293E42-BA45-7B41-92AE-39FD45D94CA9}"/>
            </a:ext>
          </a:extLst>
        </cdr:cNvPr>
        <cdr:cNvSpPr txBox="1"/>
      </cdr:nvSpPr>
      <cdr:spPr>
        <a:xfrm xmlns:a="http://schemas.openxmlformats.org/drawingml/2006/main">
          <a:off x="3616091" y="2338558"/>
          <a:ext cx="1086678" cy="6889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400" dirty="0">
              <a:solidFill>
                <a:schemeClr val="tx1"/>
              </a:solidFill>
              <a:latin typeface="Century Gothic" panose="020B0502020202020204" pitchFamily="34" charset="0"/>
            </a:rPr>
            <a:t>Cadernos Previstos</a:t>
          </a:r>
        </a:p>
        <a:p xmlns:a="http://schemas.openxmlformats.org/drawingml/2006/main">
          <a:pPr algn="ctr"/>
          <a:r>
            <a:rPr lang="pt-BR" sz="1800" b="1" dirty="0">
              <a:solidFill>
                <a:schemeClr val="tx1"/>
              </a:solidFill>
              <a:latin typeface="Century Gothic" panose="020B0502020202020204" pitchFamily="34" charset="0"/>
            </a:rPr>
            <a:t>3; 5%</a:t>
          </a:r>
        </a:p>
      </cdr:txBody>
    </cdr:sp>
  </cdr:relSizeAnchor>
  <cdr:relSizeAnchor xmlns:cdr="http://schemas.openxmlformats.org/drawingml/2006/chartDrawing">
    <cdr:from>
      <cdr:x>0.38921</cdr:x>
      <cdr:y>0.72187</cdr:y>
    </cdr:from>
    <cdr:to>
      <cdr:x>0.66447</cdr:x>
      <cdr:y>0.87563</cdr:y>
    </cdr:to>
    <cdr:sp macro="" textlink="">
      <cdr:nvSpPr>
        <cdr:cNvPr id="4" name="CaixaDeTexto 9">
          <a:extLst xmlns:a="http://schemas.openxmlformats.org/drawingml/2006/main">
            <a:ext uri="{FF2B5EF4-FFF2-40B4-BE49-F238E27FC236}">
              <a16:creationId xmlns:a16="http://schemas.microsoft.com/office/drawing/2014/main" id="{9F0EA59C-3F20-B544-8E46-0FDB79E6C376}"/>
            </a:ext>
          </a:extLst>
        </cdr:cNvPr>
        <cdr:cNvSpPr txBox="1"/>
      </cdr:nvSpPr>
      <cdr:spPr>
        <a:xfrm xmlns:a="http://schemas.openxmlformats.org/drawingml/2006/main">
          <a:off x="1844674" y="3234418"/>
          <a:ext cx="1304583" cy="68893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400" dirty="0">
              <a:solidFill>
                <a:schemeClr val="bg1"/>
              </a:solidFill>
              <a:latin typeface="Century Gothic" panose="020B0502020202020204" pitchFamily="34" charset="0"/>
            </a:rPr>
            <a:t>Cadernos </a:t>
          </a:r>
        </a:p>
        <a:p xmlns:a="http://schemas.openxmlformats.org/drawingml/2006/main">
          <a:pPr algn="ctr"/>
          <a:r>
            <a:rPr lang="pt-BR" sz="1400" dirty="0">
              <a:solidFill>
                <a:schemeClr val="bg1"/>
              </a:solidFill>
              <a:latin typeface="Century Gothic" panose="020B0502020202020204" pitchFamily="34" charset="0"/>
            </a:rPr>
            <a:t>concluídos</a:t>
          </a:r>
        </a:p>
        <a:p xmlns:a="http://schemas.openxmlformats.org/drawingml/2006/main">
          <a:pPr algn="ctr"/>
          <a:r>
            <a:rPr lang="pt-BR" sz="1800" b="1" dirty="0">
              <a:solidFill>
                <a:schemeClr val="bg1"/>
              </a:solidFill>
              <a:latin typeface="Century Gothic" panose="020B0502020202020204" pitchFamily="34" charset="0"/>
            </a:rPr>
            <a:t>29; 48%</a:t>
          </a:r>
        </a:p>
      </cdr:txBody>
    </cdr:sp>
  </cdr:relSizeAnchor>
  <cdr:relSizeAnchor xmlns:cdr="http://schemas.openxmlformats.org/drawingml/2006/chartDrawing">
    <cdr:from>
      <cdr:x>0.63091</cdr:x>
      <cdr:y>0.58803</cdr:y>
    </cdr:from>
    <cdr:to>
      <cdr:x>0.7819</cdr:x>
      <cdr:y>0.58803</cdr:y>
    </cdr:to>
    <cdr:cxnSp macro="">
      <cdr:nvCxnSpPr>
        <cdr:cNvPr id="6" name="Conector de Seta Reta 5">
          <a:extLst xmlns:a="http://schemas.openxmlformats.org/drawingml/2006/main">
            <a:ext uri="{FF2B5EF4-FFF2-40B4-BE49-F238E27FC236}">
              <a16:creationId xmlns:a16="http://schemas.microsoft.com/office/drawing/2014/main" id="{E353F525-A4CF-4EE0-99EA-6B3B56D16B03}"/>
            </a:ext>
          </a:extLst>
        </cdr:cNvPr>
        <cdr:cNvCxnSpPr/>
      </cdr:nvCxnSpPr>
      <cdr:spPr>
        <a:xfrm xmlns:a="http://schemas.openxmlformats.org/drawingml/2006/main">
          <a:off x="2990231" y="2634737"/>
          <a:ext cx="715617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package" Target="../embeddings/Microsoft_Excel_Worksheet1.xlsx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EC98C89-662B-473D-8920-D63E56D95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145" y="2598615"/>
            <a:ext cx="9138139" cy="1660770"/>
          </a:xfrm>
        </p:spPr>
        <p:txBody>
          <a:bodyPr>
            <a:normAutofit fontScale="90000"/>
          </a:bodyPr>
          <a:lstStyle/>
          <a:p>
            <a:pPr algn="l"/>
            <a:r>
              <a:rPr lang="pt-BR" sz="6600" b="1" i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CADERNOS DE EMPREENDIMENTO</a:t>
            </a:r>
            <a:endParaRPr lang="pt-BR" sz="6600" i="1" dirty="0"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1F95FD-7E93-4E05-B9B2-DDAC398C9B77}"/>
              </a:ext>
            </a:extLst>
          </p:cNvPr>
          <p:cNvSpPr txBox="1">
            <a:spLocks/>
          </p:cNvSpPr>
          <p:nvPr/>
        </p:nvSpPr>
        <p:spPr>
          <a:xfrm>
            <a:off x="730144" y="4375098"/>
            <a:ext cx="9138139" cy="5926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i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COPLAN/CGPLAN</a:t>
            </a:r>
            <a:endParaRPr lang="pt-BR" sz="3600" i="1" dirty="0"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6A03407-6416-14AC-0F5A-39EF298ADDA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/>
              <a:t>Clique para adicionar texto</a:t>
            </a:r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143164-AA30-4E97-AF52-28534C8E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201" y="428711"/>
            <a:ext cx="9352010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FLUXO DE DESENVOLVIMENTO DOS CADERNOS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FB91BFF-4D94-4207-8A96-D8B37AE4BAA3}"/>
              </a:ext>
            </a:extLst>
          </p:cNvPr>
          <p:cNvGrpSpPr/>
          <p:nvPr/>
        </p:nvGrpSpPr>
        <p:grpSpPr>
          <a:xfrm>
            <a:off x="0" y="1660837"/>
            <a:ext cx="2589138" cy="1116126"/>
            <a:chOff x="1070106" y="1986618"/>
            <a:chExt cx="2406713" cy="1072895"/>
          </a:xfrm>
          <a:solidFill>
            <a:schemeClr val="tx2">
              <a:lumMod val="50000"/>
            </a:schemeClr>
          </a:soli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774E985-84AD-4025-BBEC-37C2ADC5B64E}"/>
                </a:ext>
              </a:extLst>
            </p:cNvPr>
            <p:cNvSpPr/>
            <p:nvPr/>
          </p:nvSpPr>
          <p:spPr>
            <a:xfrm>
              <a:off x="1070106" y="1995304"/>
              <a:ext cx="2081183" cy="105552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Elaboração dos Cadernos de Empreendimento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eta para a direita 9">
              <a:extLst>
                <a:ext uri="{FF2B5EF4-FFF2-40B4-BE49-F238E27FC236}">
                  <a16:creationId xmlns:a16="http://schemas.microsoft.com/office/drawing/2014/main" id="{17548064-8674-4416-8244-978CF04B8A31}"/>
                </a:ext>
              </a:extLst>
            </p:cNvPr>
            <p:cNvSpPr/>
            <p:nvPr/>
          </p:nvSpPr>
          <p:spPr>
            <a:xfrm>
              <a:off x="3151292" y="1986618"/>
              <a:ext cx="325527" cy="1072895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9C7262D-E748-4180-BF00-0562DF05F019}"/>
              </a:ext>
            </a:extLst>
          </p:cNvPr>
          <p:cNvGrpSpPr/>
          <p:nvPr/>
        </p:nvGrpSpPr>
        <p:grpSpPr>
          <a:xfrm>
            <a:off x="2387534" y="1674751"/>
            <a:ext cx="2755440" cy="1167141"/>
            <a:chOff x="7221695" y="2025251"/>
            <a:chExt cx="2607160" cy="1072895"/>
          </a:xfrm>
          <a:solidFill>
            <a:schemeClr val="accent1">
              <a:lumMod val="75000"/>
            </a:schemeClr>
          </a:solidFill>
        </p:grpSpPr>
        <p:sp>
          <p:nvSpPr>
            <p:cNvPr id="14" name="Seta: Divisa 13">
              <a:extLst>
                <a:ext uri="{FF2B5EF4-FFF2-40B4-BE49-F238E27FC236}">
                  <a16:creationId xmlns:a16="http://schemas.microsoft.com/office/drawing/2014/main" id="{38E19610-C09D-404D-A613-C5E694DC8E10}"/>
                </a:ext>
              </a:extLst>
            </p:cNvPr>
            <p:cNvSpPr/>
            <p:nvPr/>
          </p:nvSpPr>
          <p:spPr>
            <a:xfrm>
              <a:off x="7221695" y="2025252"/>
              <a:ext cx="916866" cy="1055039"/>
            </a:xfrm>
            <a:prstGeom prst="chevron">
              <a:avLst>
                <a:gd name="adj" fmla="val 35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08182121-82C8-4A20-9717-7A42613438EA}"/>
                </a:ext>
              </a:extLst>
            </p:cNvPr>
            <p:cNvSpPr/>
            <p:nvPr/>
          </p:nvSpPr>
          <p:spPr>
            <a:xfrm>
              <a:off x="7531779" y="2025251"/>
              <a:ext cx="1971550" cy="1055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Análise/Aprovação COPLAN</a:t>
              </a:r>
            </a:p>
          </p:txBody>
        </p:sp>
        <p:sp>
          <p:nvSpPr>
            <p:cNvPr id="16" name="Seta para a direita 9">
              <a:extLst>
                <a:ext uri="{FF2B5EF4-FFF2-40B4-BE49-F238E27FC236}">
                  <a16:creationId xmlns:a16="http://schemas.microsoft.com/office/drawing/2014/main" id="{15732999-B226-44AF-A110-2F0581332FC3}"/>
                </a:ext>
              </a:extLst>
            </p:cNvPr>
            <p:cNvSpPr/>
            <p:nvPr/>
          </p:nvSpPr>
          <p:spPr>
            <a:xfrm>
              <a:off x="9503328" y="2025251"/>
              <a:ext cx="325527" cy="1072895"/>
            </a:xfrm>
            <a:prstGeom prst="rightArrow">
              <a:avLst>
                <a:gd name="adj1" fmla="val 50000"/>
                <a:gd name="adj2" fmla="val 10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C66DCE0-CE58-4827-9F32-E2EA643488AB}"/>
              </a:ext>
            </a:extLst>
          </p:cNvPr>
          <p:cNvGrpSpPr/>
          <p:nvPr/>
        </p:nvGrpSpPr>
        <p:grpSpPr>
          <a:xfrm>
            <a:off x="10109772" y="1689889"/>
            <a:ext cx="2083680" cy="1152002"/>
            <a:chOff x="2850653" y="2003990"/>
            <a:chExt cx="2593655" cy="1060365"/>
          </a:xfrm>
          <a:solidFill>
            <a:schemeClr val="accent1">
              <a:lumMod val="75000"/>
            </a:schemeClr>
          </a:solidFill>
        </p:grpSpPr>
        <p:sp>
          <p:nvSpPr>
            <p:cNvPr id="22" name="Seta: Divisa 21">
              <a:extLst>
                <a:ext uri="{FF2B5EF4-FFF2-40B4-BE49-F238E27FC236}">
                  <a16:creationId xmlns:a16="http://schemas.microsoft.com/office/drawing/2014/main" id="{29D76E13-942C-4611-8D02-8D0DB5193A72}"/>
                </a:ext>
              </a:extLst>
            </p:cNvPr>
            <p:cNvSpPr/>
            <p:nvPr/>
          </p:nvSpPr>
          <p:spPr>
            <a:xfrm>
              <a:off x="2850653" y="2003990"/>
              <a:ext cx="916866" cy="1060363"/>
            </a:xfrm>
            <a:prstGeom prst="chevron">
              <a:avLst>
                <a:gd name="adj" fmla="val 35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86DB18E5-862F-4ABB-BD63-50CFAA26BEAE}"/>
                </a:ext>
              </a:extLst>
            </p:cNvPr>
            <p:cNvSpPr/>
            <p:nvPr/>
          </p:nvSpPr>
          <p:spPr>
            <a:xfrm>
              <a:off x="3160737" y="2003992"/>
              <a:ext cx="2283571" cy="10603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Aprovação CGPLAN e DPP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279E633-223E-43A0-8FBA-359D30DD8FC1}"/>
              </a:ext>
            </a:extLst>
          </p:cNvPr>
          <p:cNvGrpSpPr/>
          <p:nvPr/>
        </p:nvGrpSpPr>
        <p:grpSpPr>
          <a:xfrm>
            <a:off x="4948081" y="1674750"/>
            <a:ext cx="2755441" cy="1167141"/>
            <a:chOff x="7221695" y="2025251"/>
            <a:chExt cx="2607161" cy="1072895"/>
          </a:xfrm>
          <a:solidFill>
            <a:schemeClr val="accent1">
              <a:lumMod val="75000"/>
            </a:schemeClr>
          </a:solidFill>
        </p:grpSpPr>
        <p:sp>
          <p:nvSpPr>
            <p:cNvPr id="32" name="Seta: Divisa 31">
              <a:extLst>
                <a:ext uri="{FF2B5EF4-FFF2-40B4-BE49-F238E27FC236}">
                  <a16:creationId xmlns:a16="http://schemas.microsoft.com/office/drawing/2014/main" id="{4BA44BF8-86C6-442D-9975-D831ECE80184}"/>
                </a:ext>
              </a:extLst>
            </p:cNvPr>
            <p:cNvSpPr/>
            <p:nvPr/>
          </p:nvSpPr>
          <p:spPr>
            <a:xfrm>
              <a:off x="7221695" y="2025252"/>
              <a:ext cx="916866" cy="1055039"/>
            </a:xfrm>
            <a:prstGeom prst="chevron">
              <a:avLst>
                <a:gd name="adj" fmla="val 35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E0C165C3-1734-4719-8D56-59A82986E510}"/>
                </a:ext>
              </a:extLst>
            </p:cNvPr>
            <p:cNvSpPr/>
            <p:nvPr/>
          </p:nvSpPr>
          <p:spPr>
            <a:xfrm>
              <a:off x="7531779" y="2025251"/>
              <a:ext cx="1971550" cy="1055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Reunião Estratégica com a SR e Coordenações</a:t>
              </a:r>
            </a:p>
          </p:txBody>
        </p:sp>
        <p:sp>
          <p:nvSpPr>
            <p:cNvPr id="34" name="Seta para a direita 9">
              <a:extLst>
                <a:ext uri="{FF2B5EF4-FFF2-40B4-BE49-F238E27FC236}">
                  <a16:creationId xmlns:a16="http://schemas.microsoft.com/office/drawing/2014/main" id="{2ECBC121-99B2-44E5-9B33-BA58266220F0}"/>
                </a:ext>
              </a:extLst>
            </p:cNvPr>
            <p:cNvSpPr/>
            <p:nvPr/>
          </p:nvSpPr>
          <p:spPr>
            <a:xfrm>
              <a:off x="9503329" y="2025251"/>
              <a:ext cx="325527" cy="1072895"/>
            </a:xfrm>
            <a:prstGeom prst="rightArrow">
              <a:avLst>
                <a:gd name="adj1" fmla="val 50000"/>
                <a:gd name="adj2" fmla="val 10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ABD9565-145A-4225-B8E2-0837BEE47B8F}"/>
              </a:ext>
            </a:extLst>
          </p:cNvPr>
          <p:cNvGrpSpPr/>
          <p:nvPr/>
        </p:nvGrpSpPr>
        <p:grpSpPr>
          <a:xfrm>
            <a:off x="7503957" y="1674750"/>
            <a:ext cx="2755441" cy="1167141"/>
            <a:chOff x="7221695" y="2025251"/>
            <a:chExt cx="2607161" cy="1072895"/>
          </a:xfrm>
          <a:solidFill>
            <a:schemeClr val="accent1">
              <a:lumMod val="75000"/>
            </a:schemeClr>
          </a:solidFill>
        </p:grpSpPr>
        <p:sp>
          <p:nvSpPr>
            <p:cNvPr id="36" name="Seta: Divisa 35">
              <a:extLst>
                <a:ext uri="{FF2B5EF4-FFF2-40B4-BE49-F238E27FC236}">
                  <a16:creationId xmlns:a16="http://schemas.microsoft.com/office/drawing/2014/main" id="{8D158A97-0D8F-4BDC-9C82-CFFA51446123}"/>
                </a:ext>
              </a:extLst>
            </p:cNvPr>
            <p:cNvSpPr/>
            <p:nvPr/>
          </p:nvSpPr>
          <p:spPr>
            <a:xfrm>
              <a:off x="7221695" y="2025252"/>
              <a:ext cx="916866" cy="1055039"/>
            </a:xfrm>
            <a:prstGeom prst="chevron">
              <a:avLst>
                <a:gd name="adj" fmla="val 35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B23DF1F3-A22C-423D-B1C8-A94C2010EC27}"/>
                </a:ext>
              </a:extLst>
            </p:cNvPr>
            <p:cNvSpPr/>
            <p:nvPr/>
          </p:nvSpPr>
          <p:spPr>
            <a:xfrm>
              <a:off x="7531779" y="2025251"/>
              <a:ext cx="1971550" cy="10550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Análise/Aceitação SR</a:t>
              </a:r>
            </a:p>
          </p:txBody>
        </p:sp>
        <p:sp>
          <p:nvSpPr>
            <p:cNvPr id="38" name="Seta para a direita 9">
              <a:extLst>
                <a:ext uri="{FF2B5EF4-FFF2-40B4-BE49-F238E27FC236}">
                  <a16:creationId xmlns:a16="http://schemas.microsoft.com/office/drawing/2014/main" id="{934BD456-1AFD-4C4D-B015-316453D3D886}"/>
                </a:ext>
              </a:extLst>
            </p:cNvPr>
            <p:cNvSpPr/>
            <p:nvPr/>
          </p:nvSpPr>
          <p:spPr>
            <a:xfrm>
              <a:off x="9503329" y="2025251"/>
              <a:ext cx="325527" cy="1072895"/>
            </a:xfrm>
            <a:prstGeom prst="rightArrow">
              <a:avLst>
                <a:gd name="adj1" fmla="val 50000"/>
                <a:gd name="adj2" fmla="val 10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CaixaDeTexto 2">
            <a:extLst>
              <a:ext uri="{FF2B5EF4-FFF2-40B4-BE49-F238E27FC236}">
                <a16:creationId xmlns:a16="http://schemas.microsoft.com/office/drawing/2014/main" id="{5F48B126-C081-4BCE-8767-E454052CD6CE}"/>
              </a:ext>
            </a:extLst>
          </p:cNvPr>
          <p:cNvSpPr txBox="1"/>
          <p:nvPr/>
        </p:nvSpPr>
        <p:spPr>
          <a:xfrm>
            <a:off x="66685" y="3061351"/>
            <a:ext cx="22678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Tratamento dos dados do EVTEA;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Divisão dos lotes;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Elaboração do orçamento;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Modelagem BIM;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Nota técnica de desapropriação.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endParaRPr lang="pt-BR" sz="1200" b="1" i="1" dirty="0">
              <a:latin typeface="Century Gothic" panose="020B0502020202020204" pitchFamily="34" charset="0"/>
            </a:endParaRPr>
          </a:p>
        </p:txBody>
      </p: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09C8A808-DBAC-49E1-9686-6017EC486981}"/>
              </a:ext>
            </a:extLst>
          </p:cNvPr>
          <p:cNvCxnSpPr>
            <a:cxnSpLocks/>
          </p:cNvCxnSpPr>
          <p:nvPr/>
        </p:nvCxnSpPr>
        <p:spPr>
          <a:xfrm>
            <a:off x="2238933" y="3155460"/>
            <a:ext cx="0" cy="304071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2">
            <a:extLst>
              <a:ext uri="{FF2B5EF4-FFF2-40B4-BE49-F238E27FC236}">
                <a16:creationId xmlns:a16="http://schemas.microsoft.com/office/drawing/2014/main" id="{5E88E78A-B35E-4003-A726-3FDAACBFAA58}"/>
              </a:ext>
            </a:extLst>
          </p:cNvPr>
          <p:cNvSpPr txBox="1"/>
          <p:nvPr/>
        </p:nvSpPr>
        <p:spPr>
          <a:xfrm>
            <a:off x="2414035" y="3024369"/>
            <a:ext cx="226784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Análise do Caderno, modelo BIM e NT de desapropriação;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Solicitação de revisão, caso necessário.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Aprovação dos produtos.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endParaRPr lang="pt-BR" sz="1200" b="1" i="1" dirty="0">
              <a:latin typeface="Century Gothic" panose="020B0502020202020204" pitchFamily="34" charset="0"/>
            </a:endParaRPr>
          </a:p>
        </p:txBody>
      </p:sp>
      <p:sp>
        <p:nvSpPr>
          <p:cNvPr id="49" name="CaixaDeTexto 2">
            <a:extLst>
              <a:ext uri="{FF2B5EF4-FFF2-40B4-BE49-F238E27FC236}">
                <a16:creationId xmlns:a16="http://schemas.microsoft.com/office/drawing/2014/main" id="{FB9DE672-6BC4-4F4D-8899-F9AEA83C5420}"/>
              </a:ext>
            </a:extLst>
          </p:cNvPr>
          <p:cNvSpPr txBox="1"/>
          <p:nvPr/>
        </p:nvSpPr>
        <p:spPr>
          <a:xfrm>
            <a:off x="4948081" y="2991021"/>
            <a:ext cx="22678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Reunião estratégica com a SR e Coordenações.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Solicitação de alteração da divisão de lotes, caso necessário.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endParaRPr lang="pt-BR" sz="1200" b="1" i="1" dirty="0">
              <a:latin typeface="Century Gothic" panose="020B0502020202020204" pitchFamily="34" charset="0"/>
            </a:endParaRPr>
          </a:p>
        </p:txBody>
      </p:sp>
      <p:sp>
        <p:nvSpPr>
          <p:cNvPr id="51" name="CaixaDeTexto 2">
            <a:extLst>
              <a:ext uri="{FF2B5EF4-FFF2-40B4-BE49-F238E27FC236}">
                <a16:creationId xmlns:a16="http://schemas.microsoft.com/office/drawing/2014/main" id="{EB54EAB0-7A49-4B7F-AD5A-29EA45869483}"/>
              </a:ext>
            </a:extLst>
          </p:cNvPr>
          <p:cNvSpPr txBox="1"/>
          <p:nvPr/>
        </p:nvSpPr>
        <p:spPr>
          <a:xfrm>
            <a:off x="7455623" y="2983942"/>
            <a:ext cx="226784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Aceitação dos produtos por parte da SR, após reunião estratégica, ou após revisão (quando solicitado alteração na divisão de lotes).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600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endParaRPr lang="pt-BR" sz="1200" b="1" i="1" dirty="0">
              <a:latin typeface="Century Gothic" panose="020B0502020202020204" pitchFamily="34" charset="0"/>
            </a:endParaRPr>
          </a:p>
        </p:txBody>
      </p:sp>
      <p:sp>
        <p:nvSpPr>
          <p:cNvPr id="53" name="CaixaDeTexto 2">
            <a:extLst>
              <a:ext uri="{FF2B5EF4-FFF2-40B4-BE49-F238E27FC236}">
                <a16:creationId xmlns:a16="http://schemas.microsoft.com/office/drawing/2014/main" id="{B551B9FB-D6D8-46D4-B0AB-87C10A587624}"/>
              </a:ext>
            </a:extLst>
          </p:cNvPr>
          <p:cNvSpPr txBox="1"/>
          <p:nvPr/>
        </p:nvSpPr>
        <p:spPr>
          <a:xfrm>
            <a:off x="9963165" y="3004273"/>
            <a:ext cx="24011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Century Gothic" panose="020B0502020202020204" pitchFamily="34" charset="0"/>
              </a:rPr>
              <a:t>Aprovação CGPLAN e DPP para o Empreendimento seguir para as demais fases do ciclo de vida.</a:t>
            </a:r>
          </a:p>
          <a:p>
            <a:pPr>
              <a:lnSpc>
                <a:spcPct val="150000"/>
              </a:lnSpc>
            </a:pPr>
            <a:endParaRPr lang="pt-BR" sz="1600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b="1" i="1" dirty="0">
              <a:latin typeface="Century Gothic" panose="020B0502020202020204" pitchFamily="34" charset="0"/>
            </a:endParaRPr>
          </a:p>
          <a:p>
            <a:endParaRPr lang="pt-BR" sz="1200" b="1" i="1" dirty="0">
              <a:latin typeface="Century Gothic" panose="020B0502020202020204" pitchFamily="34" charset="0"/>
            </a:endParaRPr>
          </a:p>
        </p:txBody>
      </p: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E095D54B-F62C-45AE-B105-D0924D863491}"/>
              </a:ext>
            </a:extLst>
          </p:cNvPr>
          <p:cNvCxnSpPr>
            <a:cxnSpLocks/>
          </p:cNvCxnSpPr>
          <p:nvPr/>
        </p:nvCxnSpPr>
        <p:spPr>
          <a:xfrm>
            <a:off x="4778370" y="3099744"/>
            <a:ext cx="0" cy="304071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E21FDF4F-AB49-4303-8274-B0CE92A2A646}"/>
              </a:ext>
            </a:extLst>
          </p:cNvPr>
          <p:cNvCxnSpPr>
            <a:cxnSpLocks/>
          </p:cNvCxnSpPr>
          <p:nvPr/>
        </p:nvCxnSpPr>
        <p:spPr>
          <a:xfrm>
            <a:off x="7359481" y="3099744"/>
            <a:ext cx="0" cy="304071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2A849892-7696-4B05-8922-C1C0927A34E0}"/>
              </a:ext>
            </a:extLst>
          </p:cNvPr>
          <p:cNvCxnSpPr>
            <a:cxnSpLocks/>
          </p:cNvCxnSpPr>
          <p:nvPr/>
        </p:nvCxnSpPr>
        <p:spPr>
          <a:xfrm>
            <a:off x="9915357" y="3099744"/>
            <a:ext cx="0" cy="304071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ângulo 38">
            <a:extLst>
              <a:ext uri="{FF2B5EF4-FFF2-40B4-BE49-F238E27FC236}">
                <a16:creationId xmlns:a16="http://schemas.microsoft.com/office/drawing/2014/main" id="{7E43BA46-04FB-41B6-9294-8B11C60241CC}"/>
              </a:ext>
            </a:extLst>
          </p:cNvPr>
          <p:cNvSpPr/>
          <p:nvPr/>
        </p:nvSpPr>
        <p:spPr>
          <a:xfrm>
            <a:off x="-12822" y="6414655"/>
            <a:ext cx="705549" cy="44334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880535"/>
              <a:satOff val="-24466"/>
              <a:lumOff val="5765"/>
              <a:alphaOff val="0"/>
            </a:schemeClr>
          </a:fillRef>
          <a:effectRef idx="0">
            <a:schemeClr val="accent4">
              <a:hueOff val="5880535"/>
              <a:satOff val="-24466"/>
              <a:lumOff val="5765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09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9" grpId="0"/>
      <p:bldP spid="51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E3EC7C-92C5-40FC-9AA7-722F5311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865" y="103865"/>
            <a:ext cx="6719178" cy="938702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ESTUDO ESTIMATIVO DE DESAPROPRIAÇÃO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ea typeface="+mj-lt"/>
              <a:cs typeface="Arial" panose="020B0604020202020204" pitchFamily="34" charset="0"/>
            </a:endParaRPr>
          </a:p>
        </p:txBody>
      </p:sp>
      <p:sp>
        <p:nvSpPr>
          <p:cNvPr id="5" name="CaixaDeTexto 9">
            <a:extLst>
              <a:ext uri="{FF2B5EF4-FFF2-40B4-BE49-F238E27FC236}">
                <a16:creationId xmlns:a16="http://schemas.microsoft.com/office/drawing/2014/main" id="{7B6053A7-A1A0-4D8D-AA34-0E792E7334D4}"/>
              </a:ext>
            </a:extLst>
          </p:cNvPr>
          <p:cNvSpPr txBox="1"/>
          <p:nvPr/>
        </p:nvSpPr>
        <p:spPr>
          <a:xfrm>
            <a:off x="451820" y="1342217"/>
            <a:ext cx="11017070" cy="13480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r>
              <a:rPr lang="pt-BR" sz="1700" dirty="0">
                <a:latin typeface="Century Gothic" panose="020B0502020202020204" pitchFamily="34" charset="0"/>
              </a:rPr>
              <a:t>O Estudo Estimativo de Desapropriação, tem como objetivo </a:t>
            </a:r>
            <a:r>
              <a:rPr lang="pt-BR" sz="1700" b="1" dirty="0">
                <a:latin typeface="Century Gothic" panose="020B0502020202020204" pitchFamily="34" charset="0"/>
              </a:rPr>
              <a:t>estimar o quantitativo de imóveis a serem desapropriados, que interceptam a faixa de domínio do Empreendimento</a:t>
            </a:r>
            <a:r>
              <a:rPr lang="pt-BR" sz="1700" dirty="0">
                <a:latin typeface="Century Gothic" panose="020B0502020202020204" pitchFamily="34" charset="0"/>
              </a:rPr>
              <a:t>.</a:t>
            </a:r>
          </a:p>
          <a:p>
            <a:pPr algn="just" fontAlgn="base">
              <a:lnSpc>
                <a:spcPct val="15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latin typeface="Century Gothic" panose="020B0502020202020204" pitchFamily="34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A959F78B-B961-4F13-87EA-D70BE044056A}"/>
              </a:ext>
            </a:extLst>
          </p:cNvPr>
          <p:cNvSpPr/>
          <p:nvPr/>
        </p:nvSpPr>
        <p:spPr>
          <a:xfrm>
            <a:off x="451820" y="3199179"/>
            <a:ext cx="11017070" cy="2549993"/>
          </a:xfrm>
          <a:prstGeom prst="rect">
            <a:avLst/>
          </a:prstGeom>
        </p:spPr>
        <p:txBody>
          <a:bodyPr wrap="square" numCol="2" spcCol="57600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  <a:tabLst>
                <a:tab pos="180340" algn="l"/>
                <a:tab pos="6030595" algn="r"/>
              </a:tabLst>
              <a:defRPr/>
            </a:pPr>
            <a:r>
              <a:rPr lang="pt-BR" sz="1700" dirty="0">
                <a:latin typeface="Century Gothic" panose="020B0502020202020204" pitchFamily="34" charset="0"/>
              </a:rPr>
              <a:t>Identificação do Empreendimento;</a:t>
            </a:r>
          </a:p>
          <a:p>
            <a:pPr marL="342900" lvl="0" indent="-342900" algn="just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  <a:tabLst>
                <a:tab pos="180340" algn="l"/>
                <a:tab pos="6030595" algn="r"/>
              </a:tabLst>
              <a:defRPr/>
            </a:pPr>
            <a:r>
              <a:rPr lang="pt-BR" sz="1700" dirty="0">
                <a:latin typeface="Century Gothic" panose="020B0502020202020204" pitchFamily="34" charset="0"/>
              </a:rPr>
              <a:t>Definição da faixa de domínio;</a:t>
            </a:r>
          </a:p>
          <a:p>
            <a:pPr marL="342900" lvl="0" indent="-342900" algn="just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  <a:tabLst>
                <a:tab pos="180340" algn="l"/>
                <a:tab pos="6030595" algn="r"/>
              </a:tabLst>
              <a:defRPr/>
            </a:pPr>
            <a:r>
              <a:rPr lang="pt-BR" sz="1700" dirty="0">
                <a:latin typeface="Century Gothic" panose="020B0502020202020204" pitchFamily="34" charset="0"/>
              </a:rPr>
              <a:t>Extração de dados do SIGEF;</a:t>
            </a:r>
          </a:p>
          <a:p>
            <a:pPr marL="342900" lvl="0" indent="-342900" algn="just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  <a:tabLst>
                <a:tab pos="180340" algn="l"/>
                <a:tab pos="6030595" algn="r"/>
              </a:tabLst>
              <a:defRPr/>
            </a:pPr>
            <a:r>
              <a:rPr lang="pt-BR" sz="1700" dirty="0">
                <a:latin typeface="Century Gothic" panose="020B0502020202020204" pitchFamily="34" charset="0"/>
              </a:rPr>
              <a:t>Extração de dados do SICAR;</a:t>
            </a:r>
          </a:p>
          <a:p>
            <a:pPr marL="342900" lvl="0" indent="-342900" algn="just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  <a:tabLst>
                <a:tab pos="180340" algn="l"/>
                <a:tab pos="6030595" algn="r"/>
              </a:tabLst>
              <a:defRPr/>
            </a:pPr>
            <a:r>
              <a:rPr lang="pt-BR" sz="1700" dirty="0">
                <a:latin typeface="Century Gothic" panose="020B0502020202020204" pitchFamily="34" charset="0"/>
              </a:rPr>
              <a:t>Quantificação de imóveis urbanos;</a:t>
            </a:r>
          </a:p>
          <a:p>
            <a:pPr marL="342900" lvl="0" indent="-342900" algn="just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  <a:tabLst>
                <a:tab pos="180340" algn="l"/>
                <a:tab pos="6030595" algn="r"/>
              </a:tabLst>
              <a:defRPr/>
            </a:pPr>
            <a:r>
              <a:rPr lang="pt-BR" sz="1700" dirty="0">
                <a:latin typeface="Century Gothic" panose="020B0502020202020204" pitchFamily="34" charset="0"/>
              </a:rPr>
              <a:t>Análise de sobreposição das bases e contagem dos imóveis;</a:t>
            </a:r>
          </a:p>
          <a:p>
            <a:pPr marL="342900" indent="-342900" algn="just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  <a:tabLst>
                <a:tab pos="180340" algn="l"/>
                <a:tab pos="6030595" algn="r"/>
              </a:tabLst>
              <a:defRPr/>
            </a:pPr>
            <a:r>
              <a:rPr lang="pt-BR" sz="1700" dirty="0">
                <a:latin typeface="Century Gothic" panose="020B0502020202020204" pitchFamily="34" charset="0"/>
              </a:rPr>
              <a:t>Indicação de imóveis não cadastrados;</a:t>
            </a:r>
          </a:p>
          <a:p>
            <a:pPr marL="342900" lvl="0" indent="-342900" algn="just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  <a:tabLst>
                <a:tab pos="180340" algn="l"/>
                <a:tab pos="6030595" algn="r"/>
              </a:tabLst>
              <a:defRPr/>
            </a:pPr>
            <a:r>
              <a:rPr lang="pt-BR" sz="1700" dirty="0">
                <a:latin typeface="Century Gothic" panose="020B0502020202020204" pitchFamily="34" charset="0"/>
              </a:rPr>
              <a:t>Estimativas de custo de desapropriação;</a:t>
            </a:r>
          </a:p>
          <a:p>
            <a:pPr marL="342900" lvl="0" indent="-342900" algn="just">
              <a:lnSpc>
                <a:spcPct val="150000"/>
              </a:lnSpc>
              <a:spcAft>
                <a:spcPts val="200"/>
              </a:spcAft>
              <a:buFont typeface="+mj-lt"/>
              <a:buAutoNum type="arabicPeriod"/>
              <a:tabLst>
                <a:tab pos="180340" algn="l"/>
                <a:tab pos="6030595" algn="r"/>
              </a:tabLst>
              <a:defRPr/>
            </a:pPr>
            <a:r>
              <a:rPr lang="pt-BR" sz="1700" dirty="0">
                <a:latin typeface="Century Gothic" panose="020B0502020202020204" pitchFamily="34" charset="0"/>
              </a:rPr>
              <a:t>Estimativas de custo de projeto.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7" name="CaixaDeTexto 9">
            <a:extLst>
              <a:ext uri="{FF2B5EF4-FFF2-40B4-BE49-F238E27FC236}">
                <a16:creationId xmlns:a16="http://schemas.microsoft.com/office/drawing/2014/main" id="{919EA730-B20B-45E0-BB52-774E204F7B16}"/>
              </a:ext>
            </a:extLst>
          </p:cNvPr>
          <p:cNvSpPr txBox="1"/>
          <p:nvPr/>
        </p:nvSpPr>
        <p:spPr>
          <a:xfrm>
            <a:off x="451820" y="2623609"/>
            <a:ext cx="11017070" cy="366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500"/>
              </a:spcAft>
              <a:tabLst>
                <a:tab pos="180340" algn="l"/>
                <a:tab pos="6030595" algn="r"/>
              </a:tabLst>
            </a:pPr>
            <a:r>
              <a:rPr lang="pt-BR" sz="1700" dirty="0">
                <a:latin typeface="Century Gothic" panose="020B0502020202020204" pitchFamily="34" charset="0"/>
              </a:rPr>
              <a:t>O processo de elaboração do Estudo Estimativo de Desapropriação é composto de 9 etapas: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2679600-6B8B-4154-B508-38A924632D2E}"/>
              </a:ext>
            </a:extLst>
          </p:cNvPr>
          <p:cNvSpPr/>
          <p:nvPr/>
        </p:nvSpPr>
        <p:spPr>
          <a:xfrm>
            <a:off x="0" y="6519389"/>
            <a:ext cx="665018" cy="36632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840713"/>
              <a:satOff val="-32622"/>
              <a:lumOff val="7686"/>
              <a:alphaOff val="0"/>
            </a:schemeClr>
          </a:fillRef>
          <a:effectRef idx="0">
            <a:schemeClr val="accent4">
              <a:hueOff val="7840713"/>
              <a:satOff val="-32622"/>
              <a:lumOff val="7686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121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6C48C2-DED3-4AF0-9247-C44090B9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002" y="53845"/>
            <a:ext cx="6719178" cy="938702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ESTUDO ESTIMATIVO DE DESAPROPRIAÇÃO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ea typeface="+mj-lt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1AA2545-EC92-46F9-9E5A-EF5E2BBA99A3}"/>
              </a:ext>
            </a:extLst>
          </p:cNvPr>
          <p:cNvSpPr txBox="1"/>
          <p:nvPr/>
        </p:nvSpPr>
        <p:spPr>
          <a:xfrm>
            <a:off x="932902" y="4569093"/>
            <a:ext cx="10143834" cy="1709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800" dirty="0">
                <a:latin typeface="Century Gothic" panose="020B0502020202020204" pitchFamily="34" charset="0"/>
              </a:rPr>
              <a:t>O Estudo busca estimar os quantitativos cadastrais da Fase Básica e Executiva de Desapropriação para um melhor detalhamento do orçamento do Projeto de Engenharia de cada novo empreendimento. Não é considerado o estudo estimativo do reassentamento</a:t>
            </a:r>
            <a:r>
              <a:rPr lang="pt-BR" dirty="0">
                <a:latin typeface="Century Gothic" panose="020B0502020202020204" pitchFamily="34" charset="0"/>
              </a:rPr>
              <a:t>.</a:t>
            </a:r>
            <a:endParaRPr lang="pt-BR" dirty="0"/>
          </a:p>
        </p:txBody>
      </p:sp>
      <p:pic>
        <p:nvPicPr>
          <p:cNvPr id="7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96CA7A8C-839A-49E8-A4B0-8F07112EF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38" y="1454308"/>
            <a:ext cx="3341617" cy="230163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8F6F7D2-72F0-4BBF-85BF-915C42EC2EEB}"/>
              </a:ext>
            </a:extLst>
          </p:cNvPr>
          <p:cNvSpPr/>
          <p:nvPr/>
        </p:nvSpPr>
        <p:spPr>
          <a:xfrm>
            <a:off x="233514" y="3836876"/>
            <a:ext cx="4909423" cy="858089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Aft>
                <a:spcPts val="1200"/>
              </a:spcAft>
              <a:tabLst>
                <a:tab pos="180340" algn="l"/>
                <a:tab pos="6030595" algn="r"/>
              </a:tabLst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uLnTx/>
                <a:uFillTx/>
                <a:latin typeface="Century Gothic"/>
                <a:ea typeface="Arial Unicode MS"/>
              </a:rPr>
              <a:t>A partir dos metadados obtidos pelas análises do SIGEF, SICAR e Imóveis Urbanos, é realizada </a:t>
            </a:r>
            <a:r>
              <a:rPr lang="pt-BR" sz="1200" dirty="0"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latin typeface="Century Gothic"/>
                <a:ea typeface="Arial Unicode MS"/>
              </a:rPr>
              <a:t>análise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uLnTx/>
                <a:uFillTx/>
                <a:latin typeface="Century Gothic"/>
                <a:ea typeface="Arial Unicode MS"/>
              </a:rPr>
              <a:t>das </a:t>
            </a:r>
            <a:r>
              <a:rPr lang="pt-BR" sz="1200" dirty="0"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latin typeface="Century Gothic"/>
                <a:ea typeface="Arial Unicode MS"/>
              </a:rPr>
              <a:t>considerando a faixa de domínio.</a:t>
            </a:r>
            <a:endParaRPr lang="pt-BR" dirty="0">
              <a:cs typeface="Calibri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A47A1A4-BA9D-4E2D-B01A-8D60D0E7E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" t="-498" r="263" b="24679"/>
          <a:stretch/>
        </p:blipFill>
        <p:spPr>
          <a:xfrm>
            <a:off x="6004819" y="1355098"/>
            <a:ext cx="4697976" cy="293951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E76EF94-C8D9-4AC0-9706-CADFD5710A94}"/>
              </a:ext>
            </a:extLst>
          </p:cNvPr>
          <p:cNvSpPr/>
          <p:nvPr/>
        </p:nvSpPr>
        <p:spPr>
          <a:xfrm>
            <a:off x="5475513" y="1005799"/>
            <a:ext cx="6719178" cy="520494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Aft>
                <a:spcPts val="1200"/>
              </a:spcAft>
              <a:tabLst>
                <a:tab pos="180340" algn="l"/>
                <a:tab pos="6030595" algn="r"/>
              </a:tabLst>
              <a:defRPr/>
            </a:pPr>
            <a:r>
              <a:rPr lang="pt-BR" sz="1600" dirty="0"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latin typeface="Century Gothic"/>
                <a:ea typeface="Arial Unicode MS"/>
              </a:rPr>
              <a:t>Análise de sobreposição das bases e contagem de imóveis.</a:t>
            </a:r>
            <a:endParaRPr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uLnTx/>
              <a:uFillTx/>
              <a:latin typeface="Century Gothic"/>
              <a:ea typeface="Arial Unicode MS"/>
            </a:endParaRPr>
          </a:p>
        </p:txBody>
      </p:sp>
      <p:sp>
        <p:nvSpPr>
          <p:cNvPr id="12" name="CaixaDeTexto 6">
            <a:extLst>
              <a:ext uri="{FF2B5EF4-FFF2-40B4-BE49-F238E27FC236}">
                <a16:creationId xmlns:a16="http://schemas.microsoft.com/office/drawing/2014/main" id="{D65E5654-3E19-45E2-9AEC-015FF04FD6EB}"/>
              </a:ext>
            </a:extLst>
          </p:cNvPr>
          <p:cNvSpPr txBox="1"/>
          <p:nvPr/>
        </p:nvSpPr>
        <p:spPr>
          <a:xfrm>
            <a:off x="939438" y="1005799"/>
            <a:ext cx="4344364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600" dirty="0">
                <a:latin typeface="Century Gothic"/>
                <a:cs typeface="Arial"/>
              </a:rPr>
              <a:t>Contabilização em ambiente GIS. ​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07D6422-346F-4219-8294-F08B9388A466}"/>
              </a:ext>
            </a:extLst>
          </p:cNvPr>
          <p:cNvSpPr/>
          <p:nvPr/>
        </p:nvSpPr>
        <p:spPr>
          <a:xfrm>
            <a:off x="0" y="6519389"/>
            <a:ext cx="665018" cy="36632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840713"/>
              <a:satOff val="-32622"/>
              <a:lumOff val="7686"/>
              <a:alphaOff val="0"/>
            </a:schemeClr>
          </a:fillRef>
          <a:effectRef idx="0">
            <a:schemeClr val="accent4">
              <a:hueOff val="7840713"/>
              <a:satOff val="-32622"/>
              <a:lumOff val="7686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3493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9909489-9ABD-46F9-8CC9-87B750FE6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951" y="3902922"/>
            <a:ext cx="2592546" cy="1825867"/>
          </a:xfrm>
          <a:prstGeom prst="rect">
            <a:avLst/>
          </a:prstGeom>
        </p:spPr>
      </p:pic>
      <p:sp>
        <p:nvSpPr>
          <p:cNvPr id="5" name="Retângulo 2">
            <a:extLst>
              <a:ext uri="{FF2B5EF4-FFF2-40B4-BE49-F238E27FC236}">
                <a16:creationId xmlns:a16="http://schemas.microsoft.com/office/drawing/2014/main" id="{6B83D2B2-F088-4945-AB4D-DCBB9879DCFA}"/>
              </a:ext>
            </a:extLst>
          </p:cNvPr>
          <p:cNvSpPr/>
          <p:nvPr/>
        </p:nvSpPr>
        <p:spPr>
          <a:xfrm>
            <a:off x="374091" y="1806971"/>
            <a:ext cx="10938252" cy="140709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0" marR="0" lvl="7" indent="-22860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>
                <a:tab pos="180340" algn="l"/>
                <a:tab pos="6030595" algn="r"/>
              </a:tabLst>
              <a:defRPr/>
            </a:pPr>
            <a:endParaRPr kumimoji="0" lang="pt-BR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2CCDD61-C4A3-4048-9E6E-AFE2CE89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5291" y="1166077"/>
            <a:ext cx="5555851" cy="311830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61FBF55-5BD7-42F5-82D4-CAEF61454849}"/>
              </a:ext>
            </a:extLst>
          </p:cNvPr>
          <p:cNvSpPr txBox="1"/>
          <p:nvPr/>
        </p:nvSpPr>
        <p:spPr>
          <a:xfrm>
            <a:off x="1813697" y="2589386"/>
            <a:ext cx="2503187" cy="121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80340" algn="l"/>
                <a:tab pos="6030595" algn="r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+mn-cs"/>
              </a:rPr>
              <a:t>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60FF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+mn-cs"/>
              </a:rPr>
              <a:t>COAV                       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+mn-cs"/>
              </a:rPr>
              <a:t>Estudo de viabilidade técnica, econômica e ambiental (EVTEA)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uLnTx/>
              <a:uFillTx/>
              <a:latin typeface="Century Gothic" panose="020B0502020202020204" pitchFamily="34" charset="0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4A6A4FE-8597-4315-BC5A-7AA0CF8EAF6A}"/>
              </a:ext>
            </a:extLst>
          </p:cNvPr>
          <p:cNvSpPr txBox="1"/>
          <p:nvPr/>
        </p:nvSpPr>
        <p:spPr>
          <a:xfrm>
            <a:off x="7211072" y="2627858"/>
            <a:ext cx="3880420" cy="1142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80340" algn="l"/>
                <a:tab pos="6030595" algn="r"/>
              </a:tabLst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FF36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+mn-cs"/>
              </a:rPr>
              <a:t>Consórcio STE-SIMEMP                                    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+mn-cs"/>
              </a:rPr>
              <a:t>Caderno de </a:t>
            </a:r>
            <a:r>
              <a:rPr lang="pt-BR" sz="1400">
                <a:solidFill>
                  <a:prstClr val="black"/>
                </a:solidFill>
                <a:latin typeface="Century Gothic" panose="020B0502020202020204" pitchFamily="34" charset="0"/>
                <a:ea typeface="Arial Unicode MS" panose="020B0604020202020204" pitchFamily="34" charset="-128"/>
              </a:rPr>
              <a:t>E</a:t>
            </a:r>
            <a:r>
              <a:rPr kumimoji="0" lang="pt-B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+mn-cs"/>
              </a:rPr>
              <a:t>mpreendimento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+mn-cs"/>
              </a:rPr>
              <a:t>                   Estudo estimativo de desapropriação                Ambiente </a:t>
            </a:r>
            <a:r>
              <a:rPr kumimoji="0" lang="pt-BR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+mn-cs"/>
              </a:rPr>
              <a:t>BIM</a:t>
            </a:r>
            <a:endParaRPr kumimoji="0" lang="pt-BR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rial Unicode MS" panose="020B0604020202020204" pitchFamily="34" charset="-128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E8B199D-07FA-4EAC-923A-DAAE1080E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342" y="3916535"/>
            <a:ext cx="3093548" cy="17010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9443FB-C028-46F6-BF6D-4892DF2CB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091" y="4177551"/>
            <a:ext cx="1030200" cy="123138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D525E67-96CC-4608-B332-D3D4AC60B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144" y="4624995"/>
            <a:ext cx="1967403" cy="122387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DA08E2D-C491-42F1-B18E-06AAC3D52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9640" y="4827904"/>
            <a:ext cx="2040858" cy="102096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BB70809-BFE2-463C-B3B2-5A5EB497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82" y="227375"/>
            <a:ext cx="3188097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MODELAGEM BIM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2AF0C7B-ED1A-407A-A33C-F1F4963742C4}"/>
              </a:ext>
            </a:extLst>
          </p:cNvPr>
          <p:cNvSpPr/>
          <p:nvPr/>
        </p:nvSpPr>
        <p:spPr>
          <a:xfrm>
            <a:off x="-13855" y="6511635"/>
            <a:ext cx="637309" cy="37407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7242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te 2 Modelo BIM - Caderno de Empreendimento da BR-282-SC">
            <a:hlinkClick r:id="" action="ppaction://media"/>
            <a:extLst>
              <a:ext uri="{FF2B5EF4-FFF2-40B4-BE49-F238E27FC236}">
                <a16:creationId xmlns:a16="http://schemas.microsoft.com/office/drawing/2014/main" id="{66F29F28-D906-42C1-9921-322DBF3A8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415" y="1241894"/>
            <a:ext cx="8768428" cy="49322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8D99181-C22A-42E1-A21B-8CB29D2AC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683" y="103865"/>
            <a:ext cx="4966529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VÍDEO DO EMPREENDIMENTO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B0BC832-F45E-46CF-9041-AD3522923E3B}"/>
              </a:ext>
            </a:extLst>
          </p:cNvPr>
          <p:cNvSpPr/>
          <p:nvPr/>
        </p:nvSpPr>
        <p:spPr>
          <a:xfrm>
            <a:off x="-13855" y="6511635"/>
            <a:ext cx="637309" cy="37407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28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8C61789-CA53-4845-A41F-BB473BD289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023365"/>
              </p:ext>
            </p:extLst>
          </p:nvPr>
        </p:nvGraphicFramePr>
        <p:xfrm>
          <a:off x="762000" y="1587500"/>
          <a:ext cx="2328863" cy="372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Worksheet" r:id="rId3" imgW="2095635" imgH="3324212" progId="Excel.Sheet.12">
                  <p:embed/>
                </p:oleObj>
              </mc:Choice>
              <mc:Fallback>
                <p:oleObj name="Worksheet" r:id="rId3" imgW="2095635" imgH="3324212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8C61789-CA53-4845-A41F-BB473BD28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1587500"/>
                        <a:ext cx="2328863" cy="372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DE19727-8A9B-472B-B44C-DCA309C5C2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2181511"/>
              </p:ext>
            </p:extLst>
          </p:nvPr>
        </p:nvGraphicFramePr>
        <p:xfrm>
          <a:off x="2911603" y="1331167"/>
          <a:ext cx="4271963" cy="4054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F6F92CE7-1573-4C20-86B1-870B931582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125224"/>
              </p:ext>
            </p:extLst>
          </p:nvPr>
        </p:nvGraphicFramePr>
        <p:xfrm>
          <a:off x="6435334" y="735679"/>
          <a:ext cx="4739516" cy="4480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Oval 10">
            <a:extLst>
              <a:ext uri="{FF2B5EF4-FFF2-40B4-BE49-F238E27FC236}">
                <a16:creationId xmlns:a16="http://schemas.microsoft.com/office/drawing/2014/main" id="{0CFD35D7-3630-45BE-856A-66BB6A3C5A97}"/>
              </a:ext>
            </a:extLst>
          </p:cNvPr>
          <p:cNvSpPr/>
          <p:nvPr/>
        </p:nvSpPr>
        <p:spPr>
          <a:xfrm>
            <a:off x="5828044" y="3074237"/>
            <a:ext cx="825500" cy="8128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8F7DB3-68C6-4B5B-B8F8-9218A9A47E68}"/>
              </a:ext>
            </a:extLst>
          </p:cNvPr>
          <p:cNvCxnSpPr>
            <a:cxnSpLocks/>
          </p:cNvCxnSpPr>
          <p:nvPr/>
        </p:nvCxnSpPr>
        <p:spPr>
          <a:xfrm flipV="1">
            <a:off x="6226417" y="1545214"/>
            <a:ext cx="1749054" cy="152902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87C3FE-16F1-45FD-9622-DB7852DA425F}"/>
              </a:ext>
            </a:extLst>
          </p:cNvPr>
          <p:cNvCxnSpPr>
            <a:cxnSpLocks/>
          </p:cNvCxnSpPr>
          <p:nvPr/>
        </p:nvCxnSpPr>
        <p:spPr>
          <a:xfrm>
            <a:off x="6226417" y="3891519"/>
            <a:ext cx="1749054" cy="132474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6">
            <a:extLst>
              <a:ext uri="{FF2B5EF4-FFF2-40B4-BE49-F238E27FC236}">
                <a16:creationId xmlns:a16="http://schemas.microsoft.com/office/drawing/2014/main" id="{C1C1FB7E-4A26-4F89-964E-7B9D5B13591B}"/>
              </a:ext>
            </a:extLst>
          </p:cNvPr>
          <p:cNvSpPr/>
          <p:nvPr/>
        </p:nvSpPr>
        <p:spPr>
          <a:xfrm>
            <a:off x="7975471" y="1545214"/>
            <a:ext cx="3125885" cy="3729424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8705D08-1EE3-432E-8308-CA2259AD1C6C}"/>
              </a:ext>
            </a:extLst>
          </p:cNvPr>
          <p:cNvSpPr txBox="1"/>
          <p:nvPr/>
        </p:nvSpPr>
        <p:spPr>
          <a:xfrm>
            <a:off x="540327" y="5401531"/>
            <a:ext cx="10296939" cy="78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600" dirty="0">
                <a:latin typeface="Century Gothic"/>
              </a:rPr>
              <a:t>São tomados como base os </a:t>
            </a:r>
            <a:r>
              <a:rPr lang="pt-BR" sz="1600" b="1" dirty="0">
                <a:latin typeface="Century Gothic"/>
              </a:rPr>
              <a:t>74 lotes de </a:t>
            </a:r>
            <a:r>
              <a:rPr lang="pt-BR" sz="1600" b="1" dirty="0" err="1">
                <a:latin typeface="Century Gothic"/>
              </a:rPr>
              <a:t>EVTEAs</a:t>
            </a:r>
            <a:r>
              <a:rPr lang="pt-BR" sz="1600" b="1" dirty="0">
                <a:latin typeface="Century Gothic"/>
              </a:rPr>
              <a:t> (26.341,30 Km)</a:t>
            </a:r>
            <a:r>
              <a:rPr lang="pt-BR" sz="1600" dirty="0">
                <a:latin typeface="Century Gothic"/>
              </a:rPr>
              <a:t> elaborados pelo contrato PP-0940/2014-00 da empresa PROSUL – Projetos, Supervisão e Planejamento LTDA.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E5BAABF-848C-45A3-A09E-40A4CDDA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990" y="67267"/>
            <a:ext cx="3519989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CARTEIRA DE EVTEAs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A4DE530-BA38-4C33-BD1A-3F9F2748F492}"/>
              </a:ext>
            </a:extLst>
          </p:cNvPr>
          <p:cNvSpPr/>
          <p:nvPr/>
        </p:nvSpPr>
        <p:spPr>
          <a:xfrm>
            <a:off x="-13855" y="6483926"/>
            <a:ext cx="540327" cy="36888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8944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821A1A9-46DB-4AEB-B54B-0CEDC4B779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991184"/>
              </p:ext>
            </p:extLst>
          </p:nvPr>
        </p:nvGraphicFramePr>
        <p:xfrm>
          <a:off x="2840314" y="2131472"/>
          <a:ext cx="4514642" cy="3619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5538DC0-1DB8-42DE-8D16-F6830D048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93286"/>
              </p:ext>
            </p:extLst>
          </p:nvPr>
        </p:nvGraphicFramePr>
        <p:xfrm>
          <a:off x="6654403" y="1378842"/>
          <a:ext cx="4324971" cy="4204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aixaDeTexto 8">
            <a:extLst>
              <a:ext uri="{FF2B5EF4-FFF2-40B4-BE49-F238E27FC236}">
                <a16:creationId xmlns:a16="http://schemas.microsoft.com/office/drawing/2014/main" id="{832803A3-7378-4D02-9786-B489D06B7EBF}"/>
              </a:ext>
              <a:ext uri="{147F2762-F138-4A5C-976F-8EAC2B608ADB}">
                <a16:predDERef xmlns:a16="http://schemas.microsoft.com/office/drawing/2014/main" pred="{95538DC0-1DB8-42DE-8D16-F6830D048E0A}"/>
              </a:ext>
            </a:extLst>
          </p:cNvPr>
          <p:cNvSpPr txBox="1"/>
          <p:nvPr/>
        </p:nvSpPr>
        <p:spPr>
          <a:xfrm>
            <a:off x="8055368" y="3261747"/>
            <a:ext cx="1523042" cy="78292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Aguardando revisão SR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7; 23%</a:t>
            </a:r>
          </a:p>
        </p:txBody>
      </p:sp>
      <p:sp>
        <p:nvSpPr>
          <p:cNvPr id="12" name="CaixaDeTexto 9">
            <a:extLst>
              <a:ext uri="{FF2B5EF4-FFF2-40B4-BE49-F238E27FC236}">
                <a16:creationId xmlns:a16="http://schemas.microsoft.com/office/drawing/2014/main" id="{F56775ED-D774-49DF-8EBC-5F32B64E9E4B}"/>
              </a:ext>
              <a:ext uri="{147F2762-F138-4A5C-976F-8EAC2B608ADB}">
                <a16:predDERef xmlns:a16="http://schemas.microsoft.com/office/drawing/2014/main" pred="{832803A3-7378-4D02-9786-B489D06B7EBF}"/>
              </a:ext>
            </a:extLst>
          </p:cNvPr>
          <p:cNvSpPr txBox="1"/>
          <p:nvPr/>
        </p:nvSpPr>
        <p:spPr>
          <a:xfrm>
            <a:off x="8108794" y="4285111"/>
            <a:ext cx="1430030" cy="8774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Aprovados</a:t>
            </a:r>
          </a:p>
          <a:p>
            <a:pPr marL="0" indent="0"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pela DPP</a:t>
            </a:r>
          </a:p>
          <a:p>
            <a:pPr marL="0" indent="0"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13; 42%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DC1A1A8-25C5-4598-A786-6C9442EFEEF3}"/>
              </a:ext>
              <a:ext uri="{147F2762-F138-4A5C-976F-8EAC2B608ADB}">
                <a16:predDERef xmlns:a16="http://schemas.microsoft.com/office/drawing/2014/main" pred="{F6F92CE7-1573-4C20-86B1-870B93158248}"/>
              </a:ext>
            </a:extLst>
          </p:cNvPr>
          <p:cNvSpPr txBox="1"/>
          <p:nvPr/>
        </p:nvSpPr>
        <p:spPr>
          <a:xfrm>
            <a:off x="8108794" y="2352350"/>
            <a:ext cx="1616052" cy="80991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Aguardando Reunião Estratégica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8; 26%</a:t>
            </a:r>
          </a:p>
        </p:txBody>
      </p:sp>
      <p:sp>
        <p:nvSpPr>
          <p:cNvPr id="14" name="CaixaDeTexto 14">
            <a:extLst>
              <a:ext uri="{FF2B5EF4-FFF2-40B4-BE49-F238E27FC236}">
                <a16:creationId xmlns:a16="http://schemas.microsoft.com/office/drawing/2014/main" id="{E38C3811-DBFB-4A54-B37A-2DE4427B1F9E}"/>
              </a:ext>
              <a:ext uri="{147F2762-F138-4A5C-976F-8EAC2B608ADB}">
                <a16:predDERef xmlns:a16="http://schemas.microsoft.com/office/drawing/2014/main" pred="{832803A3-7378-4D02-9786-B489D06B7EBF}"/>
              </a:ext>
            </a:extLst>
          </p:cNvPr>
          <p:cNvSpPr txBox="1"/>
          <p:nvPr/>
        </p:nvSpPr>
        <p:spPr>
          <a:xfrm>
            <a:off x="9898567" y="3748502"/>
            <a:ext cx="1340340" cy="8774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Aguardando aprovação DPP</a:t>
            </a:r>
          </a:p>
          <a:p>
            <a:pPr marL="0" indent="0" algn="ctr"/>
            <a:r>
              <a:rPr lang="en-US" sz="1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3; 10%</a:t>
            </a: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1EFC29D9-E682-4A66-92D1-E60D9F95D512}"/>
              </a:ext>
            </a:extLst>
          </p:cNvPr>
          <p:cNvCxnSpPr/>
          <p:nvPr/>
        </p:nvCxnSpPr>
        <p:spPr>
          <a:xfrm>
            <a:off x="9220601" y="4044667"/>
            <a:ext cx="71561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0">
            <a:extLst>
              <a:ext uri="{FF2B5EF4-FFF2-40B4-BE49-F238E27FC236}">
                <a16:creationId xmlns:a16="http://schemas.microsoft.com/office/drawing/2014/main" id="{C9258708-4BCD-4463-89AB-E7E12FEB733D}"/>
              </a:ext>
            </a:extLst>
          </p:cNvPr>
          <p:cNvSpPr/>
          <p:nvPr/>
        </p:nvSpPr>
        <p:spPr>
          <a:xfrm>
            <a:off x="5824320" y="3593448"/>
            <a:ext cx="830084" cy="81280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C8297DEA-E9D9-4BE3-8334-AB3A2B35AB9E}"/>
              </a:ext>
            </a:extLst>
          </p:cNvPr>
          <p:cNvCxnSpPr>
            <a:cxnSpLocks/>
          </p:cNvCxnSpPr>
          <p:nvPr/>
        </p:nvCxnSpPr>
        <p:spPr>
          <a:xfrm flipV="1">
            <a:off x="6222693" y="2252870"/>
            <a:ext cx="1749054" cy="134057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CA618006-5FF8-40C3-A558-5576C612DE20}"/>
              </a:ext>
            </a:extLst>
          </p:cNvPr>
          <p:cNvCxnSpPr>
            <a:cxnSpLocks/>
          </p:cNvCxnSpPr>
          <p:nvPr/>
        </p:nvCxnSpPr>
        <p:spPr>
          <a:xfrm>
            <a:off x="6222693" y="4410730"/>
            <a:ext cx="1761824" cy="118323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6">
            <a:extLst>
              <a:ext uri="{FF2B5EF4-FFF2-40B4-BE49-F238E27FC236}">
                <a16:creationId xmlns:a16="http://schemas.microsoft.com/office/drawing/2014/main" id="{05A2C625-D3E9-4CFD-B28B-D8BE8CA32628}"/>
              </a:ext>
            </a:extLst>
          </p:cNvPr>
          <p:cNvSpPr/>
          <p:nvPr/>
        </p:nvSpPr>
        <p:spPr>
          <a:xfrm>
            <a:off x="7971747" y="2252870"/>
            <a:ext cx="3241695" cy="336760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023DC3C4-E4F0-4BBA-8BC7-423EED8E2C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203869"/>
              </p:ext>
            </p:extLst>
          </p:nvPr>
        </p:nvGraphicFramePr>
        <p:xfrm>
          <a:off x="648346" y="2054086"/>
          <a:ext cx="2369865" cy="3749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" name="Worksheet" r:id="rId5" imgW="2095635" imgH="3200610" progId="Excel.Sheet.12">
                  <p:embed/>
                </p:oleObj>
              </mc:Choice>
              <mc:Fallback>
                <p:oleObj name="Worksheet" r:id="rId5" imgW="2095635" imgH="3200610" progId="Excel.Sheet.12">
                  <p:embed/>
                  <p:pic>
                    <p:nvPicPr>
                      <p:cNvPr id="22" name="Objeto 21">
                        <a:extLst>
                          <a:ext uri="{FF2B5EF4-FFF2-40B4-BE49-F238E27FC236}">
                            <a16:creationId xmlns:a16="http://schemas.microsoft.com/office/drawing/2014/main" id="{023DC3C4-E4F0-4BBA-8BC7-423EED8E2C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8346" y="2054086"/>
                        <a:ext cx="2369865" cy="3749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1">
            <a:extLst>
              <a:ext uri="{FF2B5EF4-FFF2-40B4-BE49-F238E27FC236}">
                <a16:creationId xmlns:a16="http://schemas.microsoft.com/office/drawing/2014/main" id="{3753300B-871E-42ED-B45C-5AA15063F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216" y="92209"/>
            <a:ext cx="4324972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CARTEIRA DOS CADERNOS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72902FD-D460-42A8-9748-DE419B2790AE}"/>
              </a:ext>
            </a:extLst>
          </p:cNvPr>
          <p:cNvSpPr/>
          <p:nvPr/>
        </p:nvSpPr>
        <p:spPr>
          <a:xfrm>
            <a:off x="0" y="6470072"/>
            <a:ext cx="498764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8586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8F939BC-EE32-4731-BE44-6098FEA46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663039"/>
              </p:ext>
            </p:extLst>
          </p:nvPr>
        </p:nvGraphicFramePr>
        <p:xfrm>
          <a:off x="2833208" y="2760234"/>
          <a:ext cx="5455499" cy="2990900"/>
        </p:xfrm>
        <a:graphic>
          <a:graphicData uri="http://schemas.openxmlformats.org/drawingml/2006/table">
            <a:tbl>
              <a:tblPr/>
              <a:tblGrid>
                <a:gridCol w="947117">
                  <a:extLst>
                    <a:ext uri="{9D8B030D-6E8A-4147-A177-3AD203B41FA5}">
                      <a16:colId xmlns:a16="http://schemas.microsoft.com/office/drawing/2014/main" val="138935127"/>
                    </a:ext>
                  </a:extLst>
                </a:gridCol>
                <a:gridCol w="1762693">
                  <a:extLst>
                    <a:ext uri="{9D8B030D-6E8A-4147-A177-3AD203B41FA5}">
                      <a16:colId xmlns:a16="http://schemas.microsoft.com/office/drawing/2014/main" val="1102406957"/>
                    </a:ext>
                  </a:extLst>
                </a:gridCol>
                <a:gridCol w="2745689">
                  <a:extLst>
                    <a:ext uri="{9D8B030D-6E8A-4147-A177-3AD203B41FA5}">
                      <a16:colId xmlns:a16="http://schemas.microsoft.com/office/drawing/2014/main" val="4147566804"/>
                    </a:ext>
                  </a:extLst>
                </a:gridCol>
              </a:tblGrid>
              <a:tr h="5360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Ciclo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Quant. Cadernos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Status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790641"/>
                  </a:ext>
                </a:extLst>
              </a:tr>
              <a:tr h="63232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ELABORADOS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894375"/>
                  </a:ext>
                </a:extLst>
              </a:tr>
              <a:tr h="6503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ELABORADOS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10416"/>
                  </a:ext>
                </a:extLst>
              </a:tr>
              <a:tr h="6199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EM DESENVOLVIMENTO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284796"/>
                  </a:ext>
                </a:extLst>
              </a:tr>
              <a:tr h="55225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PREVISTO*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548887"/>
                  </a:ext>
                </a:extLst>
              </a:tr>
            </a:tbl>
          </a:graphicData>
        </a:graphic>
      </p:graphicFrame>
      <p:sp>
        <p:nvSpPr>
          <p:cNvPr id="5" name="CaixaDeTexto 9">
            <a:extLst>
              <a:ext uri="{FF2B5EF4-FFF2-40B4-BE49-F238E27FC236}">
                <a16:creationId xmlns:a16="http://schemas.microsoft.com/office/drawing/2014/main" id="{0B762FE0-10C7-4BC2-8576-A7196F9CCC07}"/>
              </a:ext>
            </a:extLst>
          </p:cNvPr>
          <p:cNvSpPr txBox="1"/>
          <p:nvPr/>
        </p:nvSpPr>
        <p:spPr>
          <a:xfrm>
            <a:off x="626876" y="1592277"/>
            <a:ext cx="11017070" cy="82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r>
              <a:rPr lang="pt-BR" sz="1700" dirty="0">
                <a:latin typeface="Century Gothic" panose="020B0502020202020204" pitchFamily="34" charset="0"/>
              </a:rPr>
              <a:t>A elaboração dos Cadernos de Empreendimento é divida em Ciclos, que são definidos a partir da priorização dos Lotes de EVTEAs.  </a:t>
            </a:r>
          </a:p>
        </p:txBody>
      </p:sp>
      <p:sp>
        <p:nvSpPr>
          <p:cNvPr id="12" name="CaixaDeTexto 9">
            <a:extLst>
              <a:ext uri="{FF2B5EF4-FFF2-40B4-BE49-F238E27FC236}">
                <a16:creationId xmlns:a16="http://schemas.microsoft.com/office/drawing/2014/main" id="{8EF09FB8-75F4-4BFA-A3DC-FC70B5C33B63}"/>
              </a:ext>
            </a:extLst>
          </p:cNvPr>
          <p:cNvSpPr txBox="1"/>
          <p:nvPr/>
        </p:nvSpPr>
        <p:spPr>
          <a:xfrm>
            <a:off x="3604746" y="5751134"/>
            <a:ext cx="5754046" cy="314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r>
              <a:rPr lang="pt-BR" sz="1100" dirty="0">
                <a:latin typeface="Century Gothic" panose="020B0502020202020204" pitchFamily="34" charset="0"/>
              </a:rPr>
              <a:t>*Aguardando aprovação da definição de prioridade.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D88F01-8D6A-433E-8FF2-AC44E209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238" y="217250"/>
            <a:ext cx="3480734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CICLOS DA CARTEIRA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C49A570-DCF8-44DE-B3EF-0BC4F0A94527}"/>
              </a:ext>
            </a:extLst>
          </p:cNvPr>
          <p:cNvSpPr/>
          <p:nvPr/>
        </p:nvSpPr>
        <p:spPr>
          <a:xfrm>
            <a:off x="0" y="6483925"/>
            <a:ext cx="62687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8858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73FC496-E589-48F3-9DC7-9DFD04FBD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009700"/>
              </p:ext>
            </p:extLst>
          </p:nvPr>
        </p:nvGraphicFramePr>
        <p:xfrm>
          <a:off x="586854" y="1844310"/>
          <a:ext cx="6168789" cy="3710329"/>
        </p:xfrm>
        <a:graphic>
          <a:graphicData uri="http://schemas.openxmlformats.org/drawingml/2006/table">
            <a:tbl>
              <a:tblPr/>
              <a:tblGrid>
                <a:gridCol w="603493">
                  <a:extLst>
                    <a:ext uri="{9D8B030D-6E8A-4147-A177-3AD203B41FA5}">
                      <a16:colId xmlns:a16="http://schemas.microsoft.com/office/drawing/2014/main" val="138935127"/>
                    </a:ext>
                  </a:extLst>
                </a:gridCol>
                <a:gridCol w="1123169">
                  <a:extLst>
                    <a:ext uri="{9D8B030D-6E8A-4147-A177-3AD203B41FA5}">
                      <a16:colId xmlns:a16="http://schemas.microsoft.com/office/drawing/2014/main" val="1102406957"/>
                    </a:ext>
                  </a:extLst>
                </a:gridCol>
                <a:gridCol w="1422641">
                  <a:extLst>
                    <a:ext uri="{9D8B030D-6E8A-4147-A177-3AD203B41FA5}">
                      <a16:colId xmlns:a16="http://schemas.microsoft.com/office/drawing/2014/main" val="4147566804"/>
                    </a:ext>
                  </a:extLst>
                </a:gridCol>
                <a:gridCol w="971595">
                  <a:extLst>
                    <a:ext uri="{9D8B030D-6E8A-4147-A177-3AD203B41FA5}">
                      <a16:colId xmlns:a16="http://schemas.microsoft.com/office/drawing/2014/main" val="128504025"/>
                    </a:ext>
                  </a:extLst>
                </a:gridCol>
                <a:gridCol w="2047891">
                  <a:extLst>
                    <a:ext uri="{9D8B030D-6E8A-4147-A177-3AD203B41FA5}">
                      <a16:colId xmlns:a16="http://schemas.microsoft.com/office/drawing/2014/main" val="2025631573"/>
                    </a:ext>
                  </a:extLst>
                </a:gridCol>
              </a:tblGrid>
              <a:tr h="6729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Ciclo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Quant. Cadernos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Extensão</a:t>
                      </a:r>
                    </a:p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 (km)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Lotes de obra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Investimento</a:t>
                      </a:r>
                    </a:p>
                    <a:p>
                      <a:pPr algn="ctr" fontAlgn="ctr"/>
                      <a:r>
                        <a:rPr lang="pt-BR" sz="1100" b="1" i="1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(Valores em Bilhões)</a:t>
                      </a:r>
                      <a:endParaRPr lang="pt-BR" sz="1200" b="1" i="1" u="none" strike="noStrike" dirty="0">
                        <a:solidFill>
                          <a:schemeClr val="bg1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790641"/>
                  </a:ext>
                </a:extLst>
              </a:tr>
              <a:tr h="8295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4.025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11.964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894375"/>
                  </a:ext>
                </a:extLst>
              </a:tr>
              <a:tr h="8295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3.621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   5.106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410416"/>
                  </a:ext>
                </a:extLst>
              </a:tr>
              <a:tr h="8295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4.089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63*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R$    14</a:t>
                      </a:r>
                      <a:r>
                        <a:rPr lang="pt-BR" sz="15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.740*</a:t>
                      </a:r>
                      <a:endParaRPr lang="pt-BR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284796"/>
                  </a:ext>
                </a:extLst>
              </a:tr>
              <a:tr h="54863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11.736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 R$  31.810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7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621803"/>
                  </a:ext>
                </a:extLst>
              </a:tr>
            </a:tbl>
          </a:graphicData>
        </a:graphic>
      </p:graphicFrame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920A571-16AC-4F1E-80EF-E0E0AA8C6149}"/>
              </a:ext>
            </a:extLst>
          </p:cNvPr>
          <p:cNvSpPr/>
          <p:nvPr/>
        </p:nvSpPr>
        <p:spPr>
          <a:xfrm>
            <a:off x="7421406" y="3518996"/>
            <a:ext cx="3313413" cy="69138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 dirty="0"/>
              <a:t>Investimento médio (Ciclos 1, 2 e 3)*</a:t>
            </a:r>
            <a:endParaRPr lang="pt-BR" sz="1600" dirty="0">
              <a:cs typeface="Calibri"/>
            </a:endParaRPr>
          </a:p>
          <a:p>
            <a:pPr algn="ctr"/>
            <a:r>
              <a:rPr lang="pt-BR" sz="1600" dirty="0">
                <a:ea typeface="+mn-lt"/>
                <a:cs typeface="+mn-lt"/>
              </a:rPr>
              <a:t>R$ 1.026</a:t>
            </a:r>
            <a:endParaRPr lang="pt-BR" sz="1600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6D4A5E5-8271-47A8-9490-31BB1260F4E3}"/>
              </a:ext>
            </a:extLst>
          </p:cNvPr>
          <p:cNvSpPr/>
          <p:nvPr/>
        </p:nvSpPr>
        <p:spPr>
          <a:xfrm>
            <a:off x="7421406" y="2711004"/>
            <a:ext cx="3313413" cy="69138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 dirty="0"/>
              <a:t>Extensão média (Ciclos 1, 2 e 3)</a:t>
            </a:r>
            <a:endParaRPr lang="pt-BR" sz="1600" dirty="0">
              <a:cs typeface="Calibri"/>
            </a:endParaRPr>
          </a:p>
          <a:p>
            <a:pPr algn="ctr"/>
            <a:r>
              <a:rPr lang="pt-BR" sz="1600" dirty="0">
                <a:cs typeface="Calibri"/>
              </a:rPr>
              <a:t>345 km</a:t>
            </a:r>
            <a:endParaRPr lang="pt-BR" sz="16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3500AF6-4F23-42D5-8F7C-FB86AD05C17F}"/>
              </a:ext>
            </a:extLst>
          </p:cNvPr>
          <p:cNvSpPr/>
          <p:nvPr/>
        </p:nvSpPr>
        <p:spPr>
          <a:xfrm>
            <a:off x="586855" y="5892809"/>
            <a:ext cx="9212238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Aft>
                <a:spcPts val="300"/>
              </a:spcAft>
            </a:pPr>
            <a:r>
              <a:rPr lang="pt-BR" sz="1200" dirty="0">
                <a:latin typeface="Century Gothic"/>
              </a:rPr>
              <a:t>* A quantidade de lotes e valor de investimento do 3° Ciclo fazem referência apenas aos  9 Cadernos já concluídos</a:t>
            </a:r>
            <a:endParaRPr lang="pt-B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77CA306-6D3C-48D1-ADD7-6078E8A5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885" y="89878"/>
            <a:ext cx="3426265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CICLOS DA CARTEIRA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FDBFECF-5257-4695-85B2-A0D2561275F8}"/>
              </a:ext>
            </a:extLst>
          </p:cNvPr>
          <p:cNvSpPr/>
          <p:nvPr/>
        </p:nvSpPr>
        <p:spPr>
          <a:xfrm>
            <a:off x="0" y="6483925"/>
            <a:ext cx="62687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092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E4D1B36-ABAD-44F1-B410-6FB865CE0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20" y="849357"/>
            <a:ext cx="6362688" cy="6008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5006C0-A144-449D-9D1A-271880BE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897" y="0"/>
            <a:ext cx="5088367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MAPA DOS CICLOS DA CARTEIRA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BC90D73-31C5-4DE2-8C7A-46F60727E36B}"/>
              </a:ext>
            </a:extLst>
          </p:cNvPr>
          <p:cNvSpPr/>
          <p:nvPr/>
        </p:nvSpPr>
        <p:spPr>
          <a:xfrm>
            <a:off x="0" y="6483925"/>
            <a:ext cx="62687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497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4A9B0DA-7CAF-4A4C-B22C-53428CA61041}"/>
              </a:ext>
            </a:extLst>
          </p:cNvPr>
          <p:cNvSpPr txBox="1">
            <a:spLocks/>
          </p:cNvSpPr>
          <p:nvPr/>
        </p:nvSpPr>
        <p:spPr>
          <a:xfrm>
            <a:off x="3920837" y="0"/>
            <a:ext cx="3782290" cy="11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APRESENTAÇÃO</a:t>
            </a:r>
            <a:endParaRPr lang="pt-BR" sz="3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47425738"/>
              </p:ext>
            </p:extLst>
          </p:nvPr>
        </p:nvGraphicFramePr>
        <p:xfrm>
          <a:off x="-123886" y="1796626"/>
          <a:ext cx="5620446" cy="4583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584516144"/>
              </p:ext>
            </p:extLst>
          </p:nvPr>
        </p:nvGraphicFramePr>
        <p:xfrm>
          <a:off x="6177280" y="2336800"/>
          <a:ext cx="4653280" cy="336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0B7A2BC-662C-4E70-80B1-CA6FCD9ED4F1}"/>
              </a:ext>
            </a:extLst>
          </p:cNvPr>
          <p:cNvSpPr txBox="1">
            <a:spLocks/>
          </p:cNvSpPr>
          <p:nvPr/>
        </p:nvSpPr>
        <p:spPr>
          <a:xfrm>
            <a:off x="1233054" y="787477"/>
            <a:ext cx="3144982" cy="11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DESENVOLVIMENTO</a:t>
            </a:r>
            <a:endParaRPr lang="pt-BR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8D8E0B-CF2B-4D8A-A4BE-9B1509892737}"/>
              </a:ext>
            </a:extLst>
          </p:cNvPr>
          <p:cNvSpPr txBox="1">
            <a:spLocks/>
          </p:cNvSpPr>
          <p:nvPr/>
        </p:nvSpPr>
        <p:spPr>
          <a:xfrm>
            <a:off x="6853500" y="1367848"/>
            <a:ext cx="2775409" cy="116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GERENCIAMENTO</a:t>
            </a:r>
            <a:endParaRPr lang="pt-BR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D457C21-BC96-447A-ACEE-B0B6D2709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385936"/>
              </p:ext>
            </p:extLst>
          </p:nvPr>
        </p:nvGraphicFramePr>
        <p:xfrm>
          <a:off x="429491" y="1104480"/>
          <a:ext cx="11333018" cy="4649039"/>
        </p:xfrm>
        <a:graphic>
          <a:graphicData uri="http://schemas.openxmlformats.org/drawingml/2006/table">
            <a:tbl>
              <a:tblPr/>
              <a:tblGrid>
                <a:gridCol w="1157362">
                  <a:extLst>
                    <a:ext uri="{9D8B030D-6E8A-4147-A177-3AD203B41FA5}">
                      <a16:colId xmlns:a16="http://schemas.microsoft.com/office/drawing/2014/main" val="297131653"/>
                    </a:ext>
                  </a:extLst>
                </a:gridCol>
                <a:gridCol w="2764887">
                  <a:extLst>
                    <a:ext uri="{9D8B030D-6E8A-4147-A177-3AD203B41FA5}">
                      <a16:colId xmlns:a16="http://schemas.microsoft.com/office/drawing/2014/main" val="1839642607"/>
                    </a:ext>
                  </a:extLst>
                </a:gridCol>
                <a:gridCol w="910822">
                  <a:extLst>
                    <a:ext uri="{9D8B030D-6E8A-4147-A177-3AD203B41FA5}">
                      <a16:colId xmlns:a16="http://schemas.microsoft.com/office/drawing/2014/main" val="3660850253"/>
                    </a:ext>
                  </a:extLst>
                </a:gridCol>
                <a:gridCol w="1118397">
                  <a:extLst>
                    <a:ext uri="{9D8B030D-6E8A-4147-A177-3AD203B41FA5}">
                      <a16:colId xmlns:a16="http://schemas.microsoft.com/office/drawing/2014/main" val="1518363911"/>
                    </a:ext>
                  </a:extLst>
                </a:gridCol>
                <a:gridCol w="934250">
                  <a:extLst>
                    <a:ext uri="{9D8B030D-6E8A-4147-A177-3AD203B41FA5}">
                      <a16:colId xmlns:a16="http://schemas.microsoft.com/office/drawing/2014/main" val="51226270"/>
                    </a:ext>
                  </a:extLst>
                </a:gridCol>
                <a:gridCol w="1706817">
                  <a:extLst>
                    <a:ext uri="{9D8B030D-6E8A-4147-A177-3AD203B41FA5}">
                      <a16:colId xmlns:a16="http://schemas.microsoft.com/office/drawing/2014/main" val="2727375189"/>
                    </a:ext>
                  </a:extLst>
                </a:gridCol>
                <a:gridCol w="1706817">
                  <a:extLst>
                    <a:ext uri="{9D8B030D-6E8A-4147-A177-3AD203B41FA5}">
                      <a16:colId xmlns:a16="http://schemas.microsoft.com/office/drawing/2014/main" val="1610317680"/>
                    </a:ext>
                  </a:extLst>
                </a:gridCol>
                <a:gridCol w="1033666">
                  <a:extLst>
                    <a:ext uri="{9D8B030D-6E8A-4147-A177-3AD203B41FA5}">
                      <a16:colId xmlns:a16="http://schemas.microsoft.com/office/drawing/2014/main" val="120273912"/>
                    </a:ext>
                  </a:extLst>
                </a:gridCol>
              </a:tblGrid>
              <a:tr h="31454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1º CICLO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60239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Nº CADERNO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EMPREENDIMENTO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LOTE EVTEA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LOTES DE OBRA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EXT. (km)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MODELO BIM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INVESTIMENTO (R$)</a:t>
                      </a:r>
                    </a:p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(valores em bilhões)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STATUS*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480198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01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BR-470/RS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13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473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3.193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513524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02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BR-030/GO/BA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57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255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0.733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76324"/>
                  </a:ext>
                </a:extLst>
              </a:tr>
              <a:tr h="31713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03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BR-070/GO/MT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21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445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  1.172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46071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04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BR-104/RN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230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0.952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383749"/>
                  </a:ext>
                </a:extLst>
              </a:tr>
              <a:tr h="2867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05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BR-423/PE, BR-424/AL/PE, BR-316/AL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27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196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0.936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16185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06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BR-343-316/PI, BR-226/MA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14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9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358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1.271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863807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07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BR-365/MG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327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0.443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519146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08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BR-402/MA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47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316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0.765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926305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09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BR-428/PE, BR-407-324/BA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38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602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  1.171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586745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BR-010/MA/PA, BR-226/MA/TO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48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340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0.477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93126"/>
                  </a:ext>
                </a:extLst>
              </a:tr>
              <a:tr h="3145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11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BR-230-316/PI/CE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23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479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0.844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996854"/>
                  </a:ext>
                </a:extLst>
              </a:tr>
              <a:tr h="31454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TOTAL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4.025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 R$    11.964 </a:t>
                      </a:r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545368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4751E5B2-8A41-4073-8489-F768C501D0DE}"/>
              </a:ext>
            </a:extLst>
          </p:cNvPr>
          <p:cNvSpPr txBox="1"/>
          <p:nvPr/>
        </p:nvSpPr>
        <p:spPr>
          <a:xfrm>
            <a:off x="949784" y="5753519"/>
            <a:ext cx="96989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Century Gothic" panose="020B0502020202020204" pitchFamily="34" charset="0"/>
              </a:rPr>
              <a:t>* O status aprovado indica que o Caderno de Empreendimento foi elaborado, apresentado na reunião estratégica com as </a:t>
            </a:r>
            <a:r>
              <a:rPr lang="pt-BR" sz="1200" dirty="0" err="1">
                <a:latin typeface="Century Gothic" panose="020B0502020202020204" pitchFamily="34" charset="0"/>
              </a:rPr>
              <a:t>SRs</a:t>
            </a:r>
            <a:r>
              <a:rPr lang="pt-BR" sz="1200" dirty="0">
                <a:latin typeface="Century Gothic" panose="020B0502020202020204" pitchFamily="34" charset="0"/>
              </a:rPr>
              <a:t> responsáveis e encaminhado pela DPP para a realização das demais etapas do ciclo de vida (ex.: elaboração de TR).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EE8D79-E7B3-4F44-B759-2331EB282CD1}"/>
              </a:ext>
            </a:extLst>
          </p:cNvPr>
          <p:cNvSpPr txBox="1">
            <a:spLocks/>
          </p:cNvSpPr>
          <p:nvPr/>
        </p:nvSpPr>
        <p:spPr>
          <a:xfrm>
            <a:off x="2485148" y="0"/>
            <a:ext cx="4789231" cy="9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DETALHAMENTO DOS CICLOS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766E633-E0A0-475F-A228-09845790A960}"/>
              </a:ext>
            </a:extLst>
          </p:cNvPr>
          <p:cNvSpPr/>
          <p:nvPr/>
        </p:nvSpPr>
        <p:spPr>
          <a:xfrm>
            <a:off x="0" y="6483925"/>
            <a:ext cx="62687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0405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B86E81E-6BC8-4D1C-A85C-9C0B9EC3D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336479"/>
              </p:ext>
            </p:extLst>
          </p:nvPr>
        </p:nvGraphicFramePr>
        <p:xfrm>
          <a:off x="431401" y="938702"/>
          <a:ext cx="11329198" cy="4582199"/>
        </p:xfrm>
        <a:graphic>
          <a:graphicData uri="http://schemas.openxmlformats.org/drawingml/2006/table">
            <a:tbl>
              <a:tblPr/>
              <a:tblGrid>
                <a:gridCol w="1266203">
                  <a:extLst>
                    <a:ext uri="{9D8B030D-6E8A-4147-A177-3AD203B41FA5}">
                      <a16:colId xmlns:a16="http://schemas.microsoft.com/office/drawing/2014/main" val="297131653"/>
                    </a:ext>
                  </a:extLst>
                </a:gridCol>
                <a:gridCol w="2332482">
                  <a:extLst>
                    <a:ext uri="{9D8B030D-6E8A-4147-A177-3AD203B41FA5}">
                      <a16:colId xmlns:a16="http://schemas.microsoft.com/office/drawing/2014/main" val="1839642607"/>
                    </a:ext>
                  </a:extLst>
                </a:gridCol>
                <a:gridCol w="1239548">
                  <a:extLst>
                    <a:ext uri="{9D8B030D-6E8A-4147-A177-3AD203B41FA5}">
                      <a16:colId xmlns:a16="http://schemas.microsoft.com/office/drawing/2014/main" val="3660850253"/>
                    </a:ext>
                  </a:extLst>
                </a:gridCol>
                <a:gridCol w="1119591">
                  <a:extLst>
                    <a:ext uri="{9D8B030D-6E8A-4147-A177-3AD203B41FA5}">
                      <a16:colId xmlns:a16="http://schemas.microsoft.com/office/drawing/2014/main" val="1518363911"/>
                    </a:ext>
                  </a:extLst>
                </a:gridCol>
                <a:gridCol w="1039621">
                  <a:extLst>
                    <a:ext uri="{9D8B030D-6E8A-4147-A177-3AD203B41FA5}">
                      <a16:colId xmlns:a16="http://schemas.microsoft.com/office/drawing/2014/main" val="51226270"/>
                    </a:ext>
                  </a:extLst>
                </a:gridCol>
                <a:gridCol w="1692716">
                  <a:extLst>
                    <a:ext uri="{9D8B030D-6E8A-4147-A177-3AD203B41FA5}">
                      <a16:colId xmlns:a16="http://schemas.microsoft.com/office/drawing/2014/main" val="3742958501"/>
                    </a:ext>
                  </a:extLst>
                </a:gridCol>
                <a:gridCol w="1692716">
                  <a:extLst>
                    <a:ext uri="{9D8B030D-6E8A-4147-A177-3AD203B41FA5}">
                      <a16:colId xmlns:a16="http://schemas.microsoft.com/office/drawing/2014/main" val="1610317680"/>
                    </a:ext>
                  </a:extLst>
                </a:gridCol>
                <a:gridCol w="946321">
                  <a:extLst>
                    <a:ext uri="{9D8B030D-6E8A-4147-A177-3AD203B41FA5}">
                      <a16:colId xmlns:a16="http://schemas.microsoft.com/office/drawing/2014/main" val="120273912"/>
                    </a:ext>
                  </a:extLst>
                </a:gridCol>
              </a:tblGrid>
              <a:tr h="31396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2º CICLO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60239"/>
                  </a:ext>
                </a:extLst>
              </a:tr>
              <a:tr h="29628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Nº CADERNO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EMPREENDIMENTO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LOTE EVTEA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LOTES DE OBRA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EXT. (km)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MODELO BIM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INVESTIMENTO (R$)</a:t>
                      </a:r>
                    </a:p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(valores em bilhões)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STATUS*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480198"/>
                  </a:ext>
                </a:extLst>
              </a:tr>
              <a:tr h="3139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BR-364/AC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Estudo de Traçado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  0,624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Aprovado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513524"/>
                  </a:ext>
                </a:extLst>
              </a:tr>
              <a:tr h="3139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BR-070/MT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0.220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76324"/>
                  </a:ext>
                </a:extLst>
              </a:tr>
              <a:tr h="31655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BR-452/GO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0.139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46071"/>
                  </a:ext>
                </a:extLst>
              </a:tr>
              <a:tr h="3139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BR-174/MT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0.759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383749"/>
                  </a:ext>
                </a:extLst>
              </a:tr>
              <a:tr h="3147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BR-267/MS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0.728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716185"/>
                  </a:ext>
                </a:extLst>
              </a:tr>
              <a:tr h="3139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BR-364/MT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0.288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863807"/>
                  </a:ext>
                </a:extLst>
              </a:tr>
              <a:tr h="3139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BR-174/MT/RO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  1.111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519146"/>
                  </a:ext>
                </a:extLst>
              </a:tr>
              <a:tr h="3139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BR-158/MT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803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0.462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926305"/>
                  </a:ext>
                </a:extLst>
              </a:tr>
              <a:tr h="3139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BR-163/PR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146 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0.344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586745"/>
                  </a:ext>
                </a:extLst>
              </a:tr>
              <a:tr h="3139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BR-364/MT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0.071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693126"/>
                  </a:ext>
                </a:extLst>
              </a:tr>
              <a:tr h="31396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BR-158/GO e BR-060/GO/MS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   0.354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996854"/>
                  </a:ext>
                </a:extLst>
              </a:tr>
              <a:tr h="31396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TOTAL</a:t>
                      </a: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46" marR="9246" marT="9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3.621</a:t>
                      </a:r>
                      <a:endParaRPr lang="pt-BR" sz="1200"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 R$      5.106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bg1"/>
                        </a:solidFill>
                        <a:effectLst/>
                        <a:latin typeface="Century Gothic"/>
                      </a:endParaRPr>
                    </a:p>
                  </a:txBody>
                  <a:tcPr marL="9246" marR="9246" marT="9246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545368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112571F6-B9E5-4724-B040-67953A644E87}"/>
              </a:ext>
            </a:extLst>
          </p:cNvPr>
          <p:cNvSpPr txBox="1"/>
          <p:nvPr/>
        </p:nvSpPr>
        <p:spPr>
          <a:xfrm>
            <a:off x="934072" y="5520901"/>
            <a:ext cx="928817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1200" dirty="0">
                <a:latin typeface="Century Gothic"/>
              </a:rPr>
              <a:t>* O status concluído indica que o Caderno de Empreendimento foi elaborado, mas ainda existem tratativas finais junto às </a:t>
            </a:r>
            <a:r>
              <a:rPr lang="pt-BR" sz="1200" dirty="0" err="1">
                <a:latin typeface="Century Gothic"/>
              </a:rPr>
              <a:t>SRs</a:t>
            </a:r>
            <a:r>
              <a:rPr lang="pt-BR" sz="1200" dirty="0">
                <a:latin typeface="Century Gothic"/>
              </a:rPr>
              <a:t>, para posterior encaminhamento pela DPP, para a realização das demais etapas do ciclo de vida.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F88AB1-E58F-438C-84FF-DFA05B680BBC}"/>
              </a:ext>
            </a:extLst>
          </p:cNvPr>
          <p:cNvSpPr txBox="1">
            <a:spLocks/>
          </p:cNvSpPr>
          <p:nvPr/>
        </p:nvSpPr>
        <p:spPr>
          <a:xfrm>
            <a:off x="2485147" y="0"/>
            <a:ext cx="4699423" cy="9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DETALHAMENTO DOS CICLOS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980F976-349A-41FA-AC72-E171190E6C36}"/>
              </a:ext>
            </a:extLst>
          </p:cNvPr>
          <p:cNvSpPr/>
          <p:nvPr/>
        </p:nvSpPr>
        <p:spPr>
          <a:xfrm>
            <a:off x="0" y="6483925"/>
            <a:ext cx="62687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3689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1">
            <a:extLst>
              <a:ext uri="{FF2B5EF4-FFF2-40B4-BE49-F238E27FC236}">
                <a16:creationId xmlns:a16="http://schemas.microsoft.com/office/drawing/2014/main" id="{3128654C-28C1-41EA-9DD2-4577161BB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26594"/>
              </p:ext>
            </p:extLst>
          </p:nvPr>
        </p:nvGraphicFramePr>
        <p:xfrm>
          <a:off x="443345" y="938702"/>
          <a:ext cx="10551639" cy="5094070"/>
        </p:xfrm>
        <a:graphic>
          <a:graphicData uri="http://schemas.openxmlformats.org/drawingml/2006/table">
            <a:tbl>
              <a:tblPr/>
              <a:tblGrid>
                <a:gridCol w="979190">
                  <a:extLst>
                    <a:ext uri="{9D8B030D-6E8A-4147-A177-3AD203B41FA5}">
                      <a16:colId xmlns:a16="http://schemas.microsoft.com/office/drawing/2014/main" val="486036992"/>
                    </a:ext>
                  </a:extLst>
                </a:gridCol>
                <a:gridCol w="1609915">
                  <a:extLst>
                    <a:ext uri="{9D8B030D-6E8A-4147-A177-3AD203B41FA5}">
                      <a16:colId xmlns:a16="http://schemas.microsoft.com/office/drawing/2014/main" val="4108717702"/>
                    </a:ext>
                  </a:extLst>
                </a:gridCol>
                <a:gridCol w="992053">
                  <a:extLst>
                    <a:ext uri="{9D8B030D-6E8A-4147-A177-3AD203B41FA5}">
                      <a16:colId xmlns:a16="http://schemas.microsoft.com/office/drawing/2014/main" val="3494064242"/>
                    </a:ext>
                  </a:extLst>
                </a:gridCol>
                <a:gridCol w="826885">
                  <a:extLst>
                    <a:ext uri="{9D8B030D-6E8A-4147-A177-3AD203B41FA5}">
                      <a16:colId xmlns:a16="http://schemas.microsoft.com/office/drawing/2014/main" val="1602316231"/>
                    </a:ext>
                  </a:extLst>
                </a:gridCol>
                <a:gridCol w="890203">
                  <a:extLst>
                    <a:ext uri="{9D8B030D-6E8A-4147-A177-3AD203B41FA5}">
                      <a16:colId xmlns:a16="http://schemas.microsoft.com/office/drawing/2014/main" val="2736397967"/>
                    </a:ext>
                  </a:extLst>
                </a:gridCol>
                <a:gridCol w="1366013">
                  <a:extLst>
                    <a:ext uri="{9D8B030D-6E8A-4147-A177-3AD203B41FA5}">
                      <a16:colId xmlns:a16="http://schemas.microsoft.com/office/drawing/2014/main" val="3144328161"/>
                    </a:ext>
                  </a:extLst>
                </a:gridCol>
                <a:gridCol w="1496913">
                  <a:extLst>
                    <a:ext uri="{9D8B030D-6E8A-4147-A177-3AD203B41FA5}">
                      <a16:colId xmlns:a16="http://schemas.microsoft.com/office/drawing/2014/main" val="3948063560"/>
                    </a:ext>
                  </a:extLst>
                </a:gridCol>
                <a:gridCol w="1279968">
                  <a:extLst>
                    <a:ext uri="{9D8B030D-6E8A-4147-A177-3AD203B41FA5}">
                      <a16:colId xmlns:a16="http://schemas.microsoft.com/office/drawing/2014/main" val="485705376"/>
                    </a:ext>
                  </a:extLst>
                </a:gridCol>
                <a:gridCol w="1110499">
                  <a:extLst>
                    <a:ext uri="{9D8B030D-6E8A-4147-A177-3AD203B41FA5}">
                      <a16:colId xmlns:a16="http://schemas.microsoft.com/office/drawing/2014/main" val="106532117"/>
                    </a:ext>
                  </a:extLst>
                </a:gridCol>
              </a:tblGrid>
              <a:tr h="29408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3º CICLO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63" marR="8563" marT="85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63" marR="8563" marT="85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63" marR="8563" marT="85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63" marR="8563" marT="85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63" marR="8563" marT="85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63" marR="8563" marT="85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63" marR="8563" marT="85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571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67290"/>
                  </a:ext>
                </a:extLst>
              </a:tr>
              <a:tr h="57964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Nº CADERNO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EMPREENDIMENTO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LOTE EVTEA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LOTES DE OBRA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EXT. (km)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Modelo BIM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INVESTIMENTO (R$)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(valores em bilhões)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STATUS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/>
                        </a:rPr>
                        <a:t>DATA ENTREGA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694562"/>
                  </a:ext>
                </a:extLst>
              </a:tr>
              <a:tr h="4798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23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BR-235/MA/TO/PI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61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355</a:t>
                      </a:r>
                      <a:endParaRPr lang="pt-BR" dirty="0"/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 R$    1.573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>
                        <a:buNone/>
                      </a:pPr>
                      <a:r>
                        <a:rPr lang="pt-B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Aprovado</a:t>
                      </a:r>
                      <a:endParaRPr lang="pt-B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17/09/2021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813537"/>
                  </a:ext>
                </a:extLst>
              </a:tr>
              <a:tr h="47981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24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BR-282/SC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EVTEA individual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9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207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</a:p>
                    <a:p>
                      <a:pPr lvl="0" algn="ctr">
                        <a:buNone/>
                      </a:pPr>
                      <a:endParaRPr lang="pt-BR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R$    2.651</a:t>
                      </a:r>
                      <a:endParaRPr lang="pt-BR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04/11/2021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65136"/>
                  </a:ext>
                </a:extLst>
              </a:tr>
              <a:tr h="24764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25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BR-251/MG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10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269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R$    2.116</a:t>
                      </a:r>
                      <a:endParaRPr lang="pt-BR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03/12/2021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16165"/>
                  </a:ext>
                </a:extLst>
              </a:tr>
              <a:tr h="247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26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BR-101/PR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60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6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155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Sim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R$    2.184</a:t>
                      </a:r>
                      <a:endParaRPr lang="pt-BR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Concluído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07/01/2022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296395"/>
                  </a:ext>
                </a:extLst>
              </a:tr>
              <a:tr h="247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27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BR-146-464/MG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8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420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Sim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>
                        <a:buNone/>
                      </a:pPr>
                      <a:r>
                        <a:rPr lang="pt-BR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R$    1.419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Concluído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21/02/2022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8784"/>
                  </a:ext>
                </a:extLst>
              </a:tr>
              <a:tr h="247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28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BR-349/SE/BA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31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576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Sim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R$    1.408</a:t>
                      </a:r>
                      <a:endParaRPr lang="pt-BR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Concluído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04/01/2022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282373"/>
                  </a:ext>
                </a:extLst>
              </a:tr>
              <a:tr h="247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29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BR-349/BA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30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501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Sim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R$    0.907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Concluído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02/03/2022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839767"/>
                  </a:ext>
                </a:extLst>
              </a:tr>
              <a:tr h="23216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30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BR-116/RS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15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7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230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Sim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R$    1.582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16/03/2022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006548"/>
                  </a:ext>
                </a:extLst>
              </a:tr>
              <a:tr h="3859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31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BR-101-226-406/RN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49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5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318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Sim</a:t>
                      </a:r>
                      <a:endParaRPr kumimoji="0" lang="pt-B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R$    0.897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Concluído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16/03/2022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00162"/>
                  </a:ext>
                </a:extLst>
              </a:tr>
              <a:tr h="4081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BR-110-410/BA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43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 definir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426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Em andamento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 definir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Em andamento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29/04/2022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280498"/>
                  </a:ext>
                </a:extLst>
              </a:tr>
              <a:tr h="4081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33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BR-242/BA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 definir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366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Em andamento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 definir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Em andamento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29/04/2022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087926"/>
                  </a:ext>
                </a:extLst>
              </a:tr>
              <a:tr h="24764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34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BR-457/GO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45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 definir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246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Planejado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 definir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Planejado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30/05/2022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028864"/>
                  </a:ext>
                </a:extLst>
              </a:tr>
              <a:tr h="24764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TOTAL</a:t>
                      </a: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63" marR="8563" marT="85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63" marR="8563" marT="85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/>
                        </a:rPr>
                        <a:t>4.089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500" b="1" i="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R$    14.740</a:t>
                      </a:r>
                      <a:endParaRPr lang="pt-BR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4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63" marR="8563" marT="8563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527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21C137C3-4DDD-43A1-BDC6-9A2CFD38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148" y="0"/>
            <a:ext cx="5042323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DETALHAMENTO DOA CICLOS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F71F622-5617-4E29-97C3-651CEDE6D267}"/>
              </a:ext>
            </a:extLst>
          </p:cNvPr>
          <p:cNvSpPr/>
          <p:nvPr/>
        </p:nvSpPr>
        <p:spPr>
          <a:xfrm>
            <a:off x="0" y="6483925"/>
            <a:ext cx="62687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7864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B42D34EC-3EF1-46C3-BF0F-9C32220CB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656" y="846556"/>
            <a:ext cx="5351896" cy="493200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1AEA53E2-3488-4511-B2B2-A4A88FD05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514" y="860410"/>
            <a:ext cx="5516020" cy="4932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479E96-6FE1-4354-A374-CB7D8C03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148" y="-13855"/>
            <a:ext cx="4985173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REGIONALIZAÇÃO DOS CICLOS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3F67185-481A-4A3A-9F27-4A61E8A02633}"/>
              </a:ext>
            </a:extLst>
          </p:cNvPr>
          <p:cNvSpPr/>
          <p:nvPr/>
        </p:nvSpPr>
        <p:spPr>
          <a:xfrm>
            <a:off x="0" y="6483925"/>
            <a:ext cx="62687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3442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EC98C89-662B-473D-8920-D63E56D95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465" y="1555646"/>
            <a:ext cx="10665069" cy="2651369"/>
          </a:xfrm>
        </p:spPr>
        <p:txBody>
          <a:bodyPr>
            <a:normAutofit/>
          </a:bodyPr>
          <a:lstStyle/>
          <a:p>
            <a:pPr algn="l"/>
            <a:r>
              <a:rPr lang="pt-BR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MONITORAMENTO DOS </a:t>
            </a:r>
            <a:br>
              <a:rPr lang="pt-BR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pt-BR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CADERNOS DE EMPREENDIMENTO</a:t>
            </a:r>
            <a:endParaRPr lang="pt-BR" sz="4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73746C8-DBD7-4423-B70E-C71D7C4785DF}"/>
              </a:ext>
            </a:extLst>
          </p:cNvPr>
          <p:cNvSpPr/>
          <p:nvPr/>
        </p:nvSpPr>
        <p:spPr>
          <a:xfrm>
            <a:off x="1" y="6497781"/>
            <a:ext cx="71911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6141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D90DE1-F402-47E1-BD83-DE698134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16" y="1353439"/>
            <a:ext cx="5376884" cy="465800"/>
          </a:xfrm>
        </p:spPr>
        <p:txBody>
          <a:bodyPr>
            <a:normAutofit/>
          </a:bodyPr>
          <a:lstStyle/>
          <a:p>
            <a:r>
              <a:rPr lang="en-US" sz="25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DIMENSÕES DE MONITORAMENTO</a:t>
            </a:r>
            <a:endParaRPr lang="en-US" sz="25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2">
            <a:extLst>
              <a:ext uri="{FF2B5EF4-FFF2-40B4-BE49-F238E27FC236}">
                <a16:creationId xmlns:a16="http://schemas.microsoft.com/office/drawing/2014/main" id="{F3356174-425A-4AA9-A8C3-33341B15FBA0}"/>
              </a:ext>
            </a:extLst>
          </p:cNvPr>
          <p:cNvSpPr/>
          <p:nvPr/>
        </p:nvSpPr>
        <p:spPr>
          <a:xfrm>
            <a:off x="626874" y="1993608"/>
            <a:ext cx="10938252" cy="7163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r>
              <a:rPr lang="pt-BR" sz="1700" dirty="0"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latin typeface="Century Gothic" panose="020B0502020202020204" pitchFamily="34" charset="0"/>
                <a:ea typeface="Arial Unicode MS" panose="020B0604020202020204" pitchFamily="34" charset="-128"/>
              </a:rPr>
              <a:t>O monitoramento dos Empreendimentos tem o intuito de acompanhar o desenvolvimento do seu ciclo de vida, sob a ótica das 4 principais dimensões: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latin typeface="Century Gothic" panose="020B0502020202020204" pitchFamily="34" charset="0"/>
              <a:ea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latin typeface="Century Gothic" panose="020B0502020202020204" pitchFamily="34" charset="0"/>
              <a:ea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latin typeface="Century Gothic" panose="020B0502020202020204" pitchFamily="34" charset="0"/>
              <a:ea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latin typeface="Century Gothic" panose="020B0502020202020204" pitchFamily="34" charset="0"/>
              <a:ea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latin typeface="Century Gothic" panose="020B0502020202020204" pitchFamily="34" charset="0"/>
              <a:ea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latin typeface="Century Gothic" panose="020B0502020202020204" pitchFamily="34" charset="0"/>
              <a:ea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latin typeface="Century Gothic" panose="020B0502020202020204" pitchFamily="34" charset="0"/>
              <a:ea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solidFill>
                <a:srgbClr val="000000"/>
              </a:solidFill>
              <a:effectLst>
                <a:outerShdw dist="38100" dir="2700000" sx="1000" sy="1000" algn="tl">
                  <a:srgbClr val="000000"/>
                </a:outerShdw>
              </a:effectLst>
              <a:latin typeface="Century Gothic" panose="020B0502020202020204" pitchFamily="34" charset="0"/>
              <a:ea typeface="Arial Unicode MS" panose="020B0604020202020204" pitchFamily="34" charset="-128"/>
            </a:endParaRPr>
          </a:p>
          <a:p>
            <a:pPr marL="3429000" lvl="7" indent="-2286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  <a:tabLst>
                <a:tab pos="180340" algn="l"/>
                <a:tab pos="6030595" algn="r"/>
              </a:tabLst>
            </a:pPr>
            <a:endParaRPr lang="pt-BR" sz="1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0513612-ECFF-414E-9F81-4F780C3BF19C}"/>
              </a:ext>
            </a:extLst>
          </p:cNvPr>
          <p:cNvSpPr txBox="1"/>
          <p:nvPr/>
        </p:nvSpPr>
        <p:spPr>
          <a:xfrm>
            <a:off x="3178840" y="3525156"/>
            <a:ext cx="7972216" cy="12458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r>
              <a:rPr lang="pt-BR" sz="1600" dirty="0"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latin typeface="Century Gothic"/>
                <a:ea typeface="Arial Unicode MS"/>
              </a:rPr>
              <a:t>As dimensões de monitoramento funcionam de forma integrada e devem ser pensadas sempre em conjunto para garantir a execução do Empreendimento. Afetando uma das variáveis destas dimensões, automaticamente há um impacto nas demais áreas.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EA270D-C8A7-4BA5-B7B1-41E432FCA9D8}"/>
              </a:ext>
            </a:extLst>
          </p:cNvPr>
          <p:cNvSpPr txBox="1"/>
          <p:nvPr/>
        </p:nvSpPr>
        <p:spPr>
          <a:xfrm>
            <a:off x="1160138" y="3324096"/>
            <a:ext cx="1710228" cy="163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80340" algn="l"/>
                <a:tab pos="6030595" algn="r"/>
              </a:tabLst>
            </a:pPr>
            <a:r>
              <a:rPr lang="pt-BR" sz="1600" b="1" dirty="0"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latin typeface="Century Gothic" panose="020B0502020202020204" pitchFamily="34" charset="0"/>
                <a:ea typeface="Arial Unicode MS" panose="020B0604020202020204" pitchFamily="34" charset="-128"/>
              </a:rPr>
              <a:t>PRAZO</a:t>
            </a:r>
          </a:p>
          <a:p>
            <a:pPr marL="285750" indent="-28575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80340" algn="l"/>
                <a:tab pos="6030595" algn="r"/>
              </a:tabLst>
            </a:pPr>
            <a:r>
              <a:rPr lang="pt-BR" sz="1600" b="1" dirty="0"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latin typeface="Century Gothic" panose="020B0502020202020204" pitchFamily="34" charset="0"/>
                <a:ea typeface="Arial Unicode MS" panose="020B0604020202020204" pitchFamily="34" charset="-128"/>
              </a:rPr>
              <a:t>CUSTO</a:t>
            </a:r>
          </a:p>
          <a:p>
            <a:pPr marL="285750" indent="-28575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80340" algn="l"/>
                <a:tab pos="6030595" algn="r"/>
              </a:tabLst>
            </a:pPr>
            <a:r>
              <a:rPr lang="pt-BR" sz="1600" b="1" dirty="0"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latin typeface="Century Gothic" panose="020B0502020202020204" pitchFamily="34" charset="0"/>
                <a:ea typeface="Arial Unicode MS" panose="020B0604020202020204" pitchFamily="34" charset="-128"/>
              </a:rPr>
              <a:t>ESCOPO</a:t>
            </a:r>
          </a:p>
          <a:p>
            <a:pPr marL="285750" indent="-285750" algn="just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80340" algn="l"/>
                <a:tab pos="6030595" algn="r"/>
              </a:tabLst>
            </a:pPr>
            <a:r>
              <a:rPr lang="pt-BR" sz="1600" b="1" dirty="0">
                <a:solidFill>
                  <a:srgbClr val="000000"/>
                </a:solidFill>
                <a:effectLst>
                  <a:outerShdw dist="38100" dir="2700000" sx="1000" sy="1000" algn="tl">
                    <a:srgbClr val="000000"/>
                  </a:outerShdw>
                </a:effectLst>
                <a:latin typeface="Century Gothic" panose="020B0502020202020204" pitchFamily="34" charset="0"/>
                <a:ea typeface="Arial Unicode MS" panose="020B0604020202020204" pitchFamily="34" charset="-128"/>
              </a:rPr>
              <a:t>RISCOS</a:t>
            </a:r>
          </a:p>
        </p:txBody>
      </p:sp>
      <p:sp>
        <p:nvSpPr>
          <p:cNvPr id="9" name="Chave Direita 8">
            <a:extLst>
              <a:ext uri="{FF2B5EF4-FFF2-40B4-BE49-F238E27FC236}">
                <a16:creationId xmlns:a16="http://schemas.microsoft.com/office/drawing/2014/main" id="{073A70FA-AD08-4E3A-97AD-A9360AF7B99D}"/>
              </a:ext>
            </a:extLst>
          </p:cNvPr>
          <p:cNvSpPr/>
          <p:nvPr/>
        </p:nvSpPr>
        <p:spPr>
          <a:xfrm>
            <a:off x="2344649" y="3374360"/>
            <a:ext cx="525717" cy="154744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79B004-5676-4C90-92CF-2C7CBE661C71}"/>
              </a:ext>
            </a:extLst>
          </p:cNvPr>
          <p:cNvSpPr txBox="1">
            <a:spLocks/>
          </p:cNvSpPr>
          <p:nvPr/>
        </p:nvSpPr>
        <p:spPr>
          <a:xfrm>
            <a:off x="2743984" y="57453"/>
            <a:ext cx="6426520" cy="9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MONITORAMENTO DOS CADERNOS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CF63872-7F6F-466C-A64A-C35B6778B0FF}"/>
              </a:ext>
            </a:extLst>
          </p:cNvPr>
          <p:cNvSpPr/>
          <p:nvPr/>
        </p:nvSpPr>
        <p:spPr>
          <a:xfrm>
            <a:off x="1" y="6497781"/>
            <a:ext cx="71911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8166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F2F7D90-BFB6-4CF2-9C06-A808F43D79F6}"/>
              </a:ext>
            </a:extLst>
          </p:cNvPr>
          <p:cNvSpPr/>
          <p:nvPr/>
        </p:nvSpPr>
        <p:spPr>
          <a:xfrm rot="16200000">
            <a:off x="-76463" y="1979240"/>
            <a:ext cx="1976887" cy="445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tx1"/>
                </a:solidFill>
                <a:latin typeface="Century Gothic"/>
                <a:cs typeface="Calibri"/>
              </a:rPr>
              <a:t>ETAPA I</a:t>
            </a:r>
            <a:endParaRPr lang="pt-BR" b="1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B2B43A1-CC93-4A6F-9788-D5771C429313}"/>
              </a:ext>
            </a:extLst>
          </p:cNvPr>
          <p:cNvSpPr/>
          <p:nvPr/>
        </p:nvSpPr>
        <p:spPr>
          <a:xfrm rot="16200000">
            <a:off x="-105219" y="4768210"/>
            <a:ext cx="2020018" cy="431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>
                <a:solidFill>
                  <a:schemeClr val="bg1"/>
                </a:solidFill>
                <a:latin typeface="Century Gothic"/>
                <a:cs typeface="Calibri"/>
              </a:rPr>
              <a:t>ETAPA II</a:t>
            </a:r>
            <a:endParaRPr lang="pt-BR" b="1">
              <a:solidFill>
                <a:schemeClr val="bg1"/>
              </a:solidFill>
              <a:latin typeface="Century Gothic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D10130F-CDA2-468E-8C0B-E74B1AD59C1A}"/>
              </a:ext>
            </a:extLst>
          </p:cNvPr>
          <p:cNvGrpSpPr/>
          <p:nvPr/>
        </p:nvGrpSpPr>
        <p:grpSpPr>
          <a:xfrm>
            <a:off x="1246253" y="1202868"/>
            <a:ext cx="4845169" cy="2012828"/>
            <a:chOff x="5897592" y="3820064"/>
            <a:chExt cx="4917055" cy="204158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BBEBCE4-6A5E-45E6-ACB5-B66EB74D137D}"/>
                </a:ext>
              </a:extLst>
            </p:cNvPr>
            <p:cNvSpPr/>
            <p:nvPr/>
          </p:nvSpPr>
          <p:spPr>
            <a:xfrm>
              <a:off x="5897592" y="3820064"/>
              <a:ext cx="4917055" cy="204158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>
                  <a:solidFill>
                    <a:schemeClr val="tx1"/>
                  </a:solidFill>
                  <a:latin typeface="Century Gothic"/>
                  <a:cs typeface="Calibri"/>
                </a:rPr>
                <a:t>FERRAMENTAS</a:t>
              </a: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3F101096-5D4A-49E8-9F27-9C43AD6645B0}"/>
                </a:ext>
              </a:extLst>
            </p:cNvPr>
            <p:cNvGrpSpPr/>
            <p:nvPr/>
          </p:nvGrpSpPr>
          <p:grpSpPr>
            <a:xfrm>
              <a:off x="6443932" y="4280140"/>
              <a:ext cx="3896262" cy="1312036"/>
              <a:chOff x="2030083" y="2971800"/>
              <a:chExt cx="4528867" cy="1312036"/>
            </a:xfrm>
            <a:grpFill/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BF3B5CBE-12C7-41AE-938D-6994FF00CE8D}"/>
                  </a:ext>
                </a:extLst>
              </p:cNvPr>
              <p:cNvSpPr/>
              <p:nvPr/>
            </p:nvSpPr>
            <p:spPr>
              <a:xfrm>
                <a:off x="2030084" y="2971800"/>
                <a:ext cx="4528866" cy="65579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b="1" dirty="0">
                    <a:solidFill>
                      <a:schemeClr val="bg1"/>
                    </a:solidFill>
                    <a:latin typeface="Century Gothic"/>
                    <a:cs typeface="Calibri"/>
                  </a:rPr>
                  <a:t>Painel de </a:t>
                </a:r>
                <a:r>
                  <a:rPr lang="pt-BR" sz="1600" b="1" i="1" dirty="0" err="1">
                    <a:solidFill>
                      <a:schemeClr val="bg1"/>
                    </a:solidFill>
                    <a:latin typeface="Century Gothic"/>
                    <a:cs typeface="Calibri"/>
                  </a:rPr>
                  <a:t>Bussiness</a:t>
                </a:r>
                <a:r>
                  <a:rPr lang="pt-BR" sz="1600" b="1" i="1" dirty="0">
                    <a:solidFill>
                      <a:schemeClr val="bg1"/>
                    </a:solidFill>
                    <a:latin typeface="Century Gothic"/>
                    <a:cs typeface="Calibri"/>
                  </a:rPr>
                  <a:t> </a:t>
                </a:r>
                <a:r>
                  <a:rPr lang="pt-BR" sz="1600" b="1" i="1" dirty="0" err="1">
                    <a:solidFill>
                      <a:schemeClr val="bg1"/>
                    </a:solidFill>
                    <a:latin typeface="Century Gothic"/>
                    <a:cs typeface="Calibri"/>
                  </a:rPr>
                  <a:t>Inteligence</a:t>
                </a:r>
                <a:r>
                  <a:rPr lang="pt-BR" sz="1600" b="1" i="1" dirty="0">
                    <a:solidFill>
                      <a:schemeClr val="bg1"/>
                    </a:solidFill>
                    <a:latin typeface="Century Gothic"/>
                    <a:cs typeface="Calibri"/>
                  </a:rPr>
                  <a:t> - BI</a:t>
                </a:r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EF181458-4D4B-4070-8969-853544F0A242}"/>
                  </a:ext>
                </a:extLst>
              </p:cNvPr>
              <p:cNvSpPr/>
              <p:nvPr/>
            </p:nvSpPr>
            <p:spPr>
              <a:xfrm>
                <a:off x="2030083" y="3628046"/>
                <a:ext cx="4528866" cy="65579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pt-BR" sz="1600" b="1" dirty="0">
                    <a:solidFill>
                      <a:schemeClr val="bg1"/>
                    </a:solidFill>
                    <a:latin typeface="Century Gothic"/>
                    <a:cs typeface="Calibri"/>
                  </a:rPr>
                  <a:t>Apresentação gerencial - </a:t>
                </a:r>
                <a:r>
                  <a:rPr lang="pt-BR" sz="1600" b="1" i="1" dirty="0">
                    <a:solidFill>
                      <a:schemeClr val="bg1"/>
                    </a:solidFill>
                    <a:latin typeface="Century Gothic"/>
                    <a:cs typeface="Calibri"/>
                  </a:rPr>
                  <a:t>status </a:t>
                </a:r>
                <a:r>
                  <a:rPr lang="pt-BR" sz="1600" b="1" i="1" dirty="0" err="1">
                    <a:solidFill>
                      <a:schemeClr val="bg1"/>
                    </a:solidFill>
                    <a:latin typeface="Century Gothic"/>
                    <a:cs typeface="Calibri"/>
                  </a:rPr>
                  <a:t>report</a:t>
                </a:r>
                <a:endParaRPr lang="pt-BR" sz="1600" i="1" dirty="0">
                  <a:solidFill>
                    <a:schemeClr val="bg1"/>
                  </a:solidFill>
                  <a:latin typeface="Century Gothic"/>
                </a:endParaRPr>
              </a:p>
            </p:txBody>
          </p:sp>
        </p:grpSp>
      </p:grp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689FEE18-F9A4-4960-9748-FD7DE2186FB5}"/>
              </a:ext>
            </a:extLst>
          </p:cNvPr>
          <p:cNvSpPr/>
          <p:nvPr/>
        </p:nvSpPr>
        <p:spPr>
          <a:xfrm>
            <a:off x="8806719" y="3354774"/>
            <a:ext cx="445699" cy="474453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48158C4-6CC0-4609-88D9-23BD12B095B5}"/>
              </a:ext>
            </a:extLst>
          </p:cNvPr>
          <p:cNvGrpSpPr/>
          <p:nvPr/>
        </p:nvGrpSpPr>
        <p:grpSpPr>
          <a:xfrm>
            <a:off x="7011573" y="1183131"/>
            <a:ext cx="4169431" cy="2043695"/>
            <a:chOff x="894271" y="4682705"/>
            <a:chExt cx="5204601" cy="112143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4FD84310-C062-4BF6-9F2C-E406D16B8ACC}"/>
                </a:ext>
              </a:extLst>
            </p:cNvPr>
            <p:cNvSpPr/>
            <p:nvPr/>
          </p:nvSpPr>
          <p:spPr>
            <a:xfrm>
              <a:off x="894271" y="4682705"/>
              <a:ext cx="5204601" cy="11214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tx1"/>
                  </a:solidFill>
                  <a:latin typeface="Century Gothic"/>
                  <a:cs typeface="Calibri"/>
                </a:rPr>
                <a:t>DIMENSÕES MONITORADAS</a:t>
              </a: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9F87A857-3B83-458F-A6FD-3D0362EE922B}"/>
                </a:ext>
              </a:extLst>
            </p:cNvPr>
            <p:cNvSpPr/>
            <p:nvPr/>
          </p:nvSpPr>
          <p:spPr>
            <a:xfrm>
              <a:off x="1485341" y="5129821"/>
              <a:ext cx="4112719" cy="43314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latin typeface="Century Gothic"/>
                  <a:cs typeface="Calibri"/>
                </a:rPr>
                <a:t>Escopo / Prazo / Custos / Riscos</a:t>
              </a:r>
            </a:p>
          </p:txBody>
        </p:sp>
      </p:grp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79A76183-430B-47EF-8487-AEF3BC83C3F4}"/>
              </a:ext>
            </a:extLst>
          </p:cNvPr>
          <p:cNvSpPr/>
          <p:nvPr/>
        </p:nvSpPr>
        <p:spPr>
          <a:xfrm rot="10800000">
            <a:off x="6156119" y="4901357"/>
            <a:ext cx="790755" cy="46007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D8B3A107-8EDD-402D-A55B-41CD51A71019}"/>
              </a:ext>
            </a:extLst>
          </p:cNvPr>
          <p:cNvGrpSpPr/>
          <p:nvPr/>
        </p:nvGrpSpPr>
        <p:grpSpPr>
          <a:xfrm>
            <a:off x="7011573" y="3968488"/>
            <a:ext cx="4169432" cy="2043695"/>
            <a:chOff x="6932761" y="4409534"/>
            <a:chExt cx="4169432" cy="2027205"/>
          </a:xfrm>
          <a:solidFill>
            <a:schemeClr val="accent1">
              <a:lumMod val="50000"/>
            </a:schemeClr>
          </a:solidFill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9A0E8C3D-54D8-4EC3-A4A3-E4024FDB3A77}"/>
                </a:ext>
              </a:extLst>
            </p:cNvPr>
            <p:cNvSpPr/>
            <p:nvPr/>
          </p:nvSpPr>
          <p:spPr>
            <a:xfrm>
              <a:off x="6932761" y="4409534"/>
              <a:ext cx="4169432" cy="20272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latin typeface="Century Gothic"/>
                  <a:cs typeface="Calibri"/>
                </a:rPr>
                <a:t>INTERAÇÕES</a:t>
              </a:r>
            </a:p>
            <a:p>
              <a:pPr algn="ctr"/>
              <a:endParaRPr lang="pt-BR" sz="1600" b="1">
                <a:solidFill>
                  <a:schemeClr val="bg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bg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bg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bg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bg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tx1"/>
                </a:solidFill>
                <a:latin typeface="Century Gothic"/>
                <a:cs typeface="Calibri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89C2706-9E7C-4A8D-A005-5ABF716D8DDF}"/>
                </a:ext>
              </a:extLst>
            </p:cNvPr>
            <p:cNvSpPr/>
            <p:nvPr/>
          </p:nvSpPr>
          <p:spPr>
            <a:xfrm>
              <a:off x="7496797" y="4822256"/>
              <a:ext cx="3224945" cy="29918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tx1"/>
                  </a:solidFill>
                  <a:latin typeface="Century Gothic"/>
                  <a:cs typeface="Calibri"/>
                </a:rPr>
                <a:t>Pontos Focais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717535B7-61DE-46F6-9904-1DF7C7B4A77E}"/>
                </a:ext>
              </a:extLst>
            </p:cNvPr>
            <p:cNvSpPr/>
            <p:nvPr/>
          </p:nvSpPr>
          <p:spPr>
            <a:xfrm>
              <a:off x="7496796" y="5124180"/>
              <a:ext cx="3224945" cy="34231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tx1"/>
                  </a:solidFill>
                  <a:latin typeface="Century Gothic"/>
                  <a:cs typeface="Calibri"/>
                </a:rPr>
                <a:t>Atividades das Coordenações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9B7F012-8A39-4680-BAF7-D5D8C8E2D2E1}"/>
                </a:ext>
              </a:extLst>
            </p:cNvPr>
            <p:cNvSpPr/>
            <p:nvPr/>
          </p:nvSpPr>
          <p:spPr>
            <a:xfrm>
              <a:off x="7496796" y="5469236"/>
              <a:ext cx="3224945" cy="31356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tx1"/>
                  </a:solidFill>
                  <a:latin typeface="Century Gothic"/>
                  <a:cs typeface="Calibri"/>
                </a:rPr>
                <a:t>Indicadores</a:t>
              </a: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FC9BDE61-F201-41C2-ABDE-E8AE975B2ADE}"/>
                </a:ext>
              </a:extLst>
            </p:cNvPr>
            <p:cNvSpPr/>
            <p:nvPr/>
          </p:nvSpPr>
          <p:spPr>
            <a:xfrm>
              <a:off x="7496795" y="5799913"/>
              <a:ext cx="3224945" cy="52922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tx1"/>
                  </a:solidFill>
                  <a:latin typeface="Century Gothic"/>
                  <a:cs typeface="Calibri"/>
                </a:rPr>
                <a:t>Contribuição das Coordenações</a:t>
              </a:r>
            </a:p>
          </p:txBody>
        </p:sp>
      </p:grpSp>
      <p:sp>
        <p:nvSpPr>
          <p:cNvPr id="25" name="Seta: para Baixo 24">
            <a:extLst>
              <a:ext uri="{FF2B5EF4-FFF2-40B4-BE49-F238E27FC236}">
                <a16:creationId xmlns:a16="http://schemas.microsoft.com/office/drawing/2014/main" id="{9115F629-7DE9-4837-9BA6-239C5FADA109}"/>
              </a:ext>
            </a:extLst>
          </p:cNvPr>
          <p:cNvSpPr/>
          <p:nvPr/>
        </p:nvSpPr>
        <p:spPr>
          <a:xfrm rot="10800000">
            <a:off x="3378533" y="3335088"/>
            <a:ext cx="445699" cy="474453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56BC5E01-B6B3-4B08-9998-2E7C519B0980}"/>
              </a:ext>
            </a:extLst>
          </p:cNvPr>
          <p:cNvGrpSpPr/>
          <p:nvPr/>
        </p:nvGrpSpPr>
        <p:grpSpPr>
          <a:xfrm>
            <a:off x="1253436" y="3973862"/>
            <a:ext cx="4845166" cy="2020018"/>
            <a:chOff x="1167440" y="4582064"/>
            <a:chExt cx="4845166" cy="1667769"/>
          </a:xfrm>
          <a:solidFill>
            <a:schemeClr val="accent1">
              <a:lumMod val="50000"/>
            </a:schemeClr>
          </a:solidFill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F963040-FFF9-4672-8408-2227054A74DE}"/>
                </a:ext>
              </a:extLst>
            </p:cNvPr>
            <p:cNvSpPr/>
            <p:nvPr/>
          </p:nvSpPr>
          <p:spPr>
            <a:xfrm>
              <a:off x="1167440" y="4582064"/>
              <a:ext cx="4845166" cy="16677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latin typeface="Century Gothic"/>
                  <a:cs typeface="Calibri"/>
                </a:rPr>
                <a:t>RESULTADOS</a:t>
              </a:r>
            </a:p>
            <a:p>
              <a:pPr algn="ctr"/>
              <a:endParaRPr lang="pt-BR" sz="1600" b="1">
                <a:solidFill>
                  <a:schemeClr val="bg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bg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bg1"/>
                </a:solidFill>
                <a:latin typeface="Century Gothic"/>
                <a:cs typeface="Calibri"/>
              </a:endParaRPr>
            </a:p>
            <a:p>
              <a:pPr algn="ctr"/>
              <a:endParaRPr lang="pt-BR" sz="1600" b="1">
                <a:solidFill>
                  <a:schemeClr val="bg1"/>
                </a:solidFill>
                <a:latin typeface="Century Gothic"/>
                <a:cs typeface="Calibri"/>
              </a:endParaRP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47A881D4-458A-47E6-B876-DE16D4B172F2}"/>
                </a:ext>
              </a:extLst>
            </p:cNvPr>
            <p:cNvSpPr/>
            <p:nvPr/>
          </p:nvSpPr>
          <p:spPr>
            <a:xfrm>
              <a:off x="1746444" y="5203751"/>
              <a:ext cx="3828690" cy="38734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tx1"/>
                  </a:solidFill>
                  <a:latin typeface="Century Gothic"/>
                  <a:cs typeface="Calibri"/>
                </a:rPr>
                <a:t>Curva "S“ Dinâmica</a:t>
              </a: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F920EABC-413F-4B01-902D-A8267E6BBDC3}"/>
                </a:ext>
              </a:extLst>
            </p:cNvPr>
            <p:cNvSpPr/>
            <p:nvPr/>
          </p:nvSpPr>
          <p:spPr>
            <a:xfrm>
              <a:off x="1746444" y="5578800"/>
              <a:ext cx="3828690" cy="4304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sz="1600" b="1">
                  <a:solidFill>
                    <a:schemeClr val="tx1"/>
                  </a:solidFill>
                  <a:latin typeface="Century Gothic"/>
                  <a:cs typeface="Calibri"/>
                </a:rPr>
                <a:t>Atualização Mensal dos Dados</a:t>
              </a:r>
            </a:p>
          </p:txBody>
        </p:sp>
      </p:grp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5D5FF00F-433A-4D31-9715-558DCB871D6B}"/>
              </a:ext>
            </a:extLst>
          </p:cNvPr>
          <p:cNvSpPr/>
          <p:nvPr/>
        </p:nvSpPr>
        <p:spPr>
          <a:xfrm>
            <a:off x="6156120" y="1997954"/>
            <a:ext cx="790755" cy="46007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8DC86F3-0A33-4F0B-9150-088A1BC48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035" y="78259"/>
            <a:ext cx="4544058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PLANO DE MONITORAMENTO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BA07D35-1066-4FDA-8A57-E06785A24F0A}"/>
              </a:ext>
            </a:extLst>
          </p:cNvPr>
          <p:cNvSpPr/>
          <p:nvPr/>
        </p:nvSpPr>
        <p:spPr>
          <a:xfrm>
            <a:off x="1" y="6497781"/>
            <a:ext cx="71911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7286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19839E1-728D-4847-A67C-63B77455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81" y="1142382"/>
            <a:ext cx="10876013" cy="506576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1BDD3A5-FD24-4065-B97A-1EC28116A6D9}"/>
              </a:ext>
            </a:extLst>
          </p:cNvPr>
          <p:cNvSpPr txBox="1">
            <a:spLocks/>
          </p:cNvSpPr>
          <p:nvPr/>
        </p:nvSpPr>
        <p:spPr>
          <a:xfrm>
            <a:off x="2403261" y="57675"/>
            <a:ext cx="5908226" cy="9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PAINEL </a:t>
            </a:r>
            <a:r>
              <a:rPr lang="en-US" sz="2400" b="1" i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BUSINESS INTELLIGENCE</a:t>
            </a:r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 - BI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5D8DC43-8E21-4AC3-B682-F09610D61F55}"/>
              </a:ext>
            </a:extLst>
          </p:cNvPr>
          <p:cNvSpPr/>
          <p:nvPr/>
        </p:nvSpPr>
        <p:spPr>
          <a:xfrm>
            <a:off x="1" y="6497781"/>
            <a:ext cx="71911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3914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41D20BD-0D30-48E2-8C74-82A631E8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627" y="3997598"/>
            <a:ext cx="6705600" cy="283845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C840603-6DE1-4F4A-B572-CF4386FB4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1653206"/>
            <a:ext cx="11106150" cy="228600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C681539-215B-4965-941F-C89B51C8C4A0}"/>
              </a:ext>
            </a:extLst>
          </p:cNvPr>
          <p:cNvSpPr/>
          <p:nvPr/>
        </p:nvSpPr>
        <p:spPr>
          <a:xfrm>
            <a:off x="629297" y="935487"/>
            <a:ext cx="1663330" cy="5798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 b="1" dirty="0"/>
              <a:t>PRAZO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0A0DD7-E139-446F-BE2C-D1522D74D1B5}"/>
              </a:ext>
            </a:extLst>
          </p:cNvPr>
          <p:cNvSpPr txBox="1">
            <a:spLocks/>
          </p:cNvSpPr>
          <p:nvPr/>
        </p:nvSpPr>
        <p:spPr>
          <a:xfrm>
            <a:off x="2403261" y="57675"/>
            <a:ext cx="5908226" cy="9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PAINEL </a:t>
            </a:r>
            <a:r>
              <a:rPr lang="en-US" sz="2400" b="1" i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BUSINESS INTELLIGENCE</a:t>
            </a:r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 - BI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39C8AD1-A34F-4E9C-A7EE-53BCCF4CAC1B}"/>
              </a:ext>
            </a:extLst>
          </p:cNvPr>
          <p:cNvSpPr/>
          <p:nvPr/>
        </p:nvSpPr>
        <p:spPr>
          <a:xfrm>
            <a:off x="1" y="6497781"/>
            <a:ext cx="71911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4296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539AB3-FE92-4E38-AD69-65DB0BE33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606" y="1976042"/>
            <a:ext cx="6260110" cy="288256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1DECB37-D50A-4E69-89FB-6F4C1CBBB32E}"/>
              </a:ext>
            </a:extLst>
          </p:cNvPr>
          <p:cNvSpPr/>
          <p:nvPr/>
        </p:nvSpPr>
        <p:spPr>
          <a:xfrm>
            <a:off x="5840606" y="1245230"/>
            <a:ext cx="1663330" cy="5798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 b="1" dirty="0"/>
              <a:t>ESCOPO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CB4D209-5424-4668-9098-F8D52263E5F7}"/>
              </a:ext>
            </a:extLst>
          </p:cNvPr>
          <p:cNvSpPr/>
          <p:nvPr/>
        </p:nvSpPr>
        <p:spPr>
          <a:xfrm>
            <a:off x="491366" y="1243962"/>
            <a:ext cx="1663330" cy="5798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 b="1" dirty="0"/>
              <a:t>CUSTO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96A97E9-520E-4A42-8587-040C6C2A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66" y="1976042"/>
            <a:ext cx="4848225" cy="360045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3BB46E-E8A8-4A2C-AD2B-A56F203B143B}"/>
              </a:ext>
            </a:extLst>
          </p:cNvPr>
          <p:cNvSpPr txBox="1">
            <a:spLocks/>
          </p:cNvSpPr>
          <p:nvPr/>
        </p:nvSpPr>
        <p:spPr>
          <a:xfrm>
            <a:off x="2403261" y="57675"/>
            <a:ext cx="5908226" cy="9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PAINEL </a:t>
            </a:r>
            <a:r>
              <a:rPr lang="en-US" sz="2400" b="1" i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BUSINESS INTELLIGENCE</a:t>
            </a:r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 - BI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4620348-9964-4AC9-9659-668AF477E429}"/>
              </a:ext>
            </a:extLst>
          </p:cNvPr>
          <p:cNvSpPr/>
          <p:nvPr/>
        </p:nvSpPr>
        <p:spPr>
          <a:xfrm>
            <a:off x="1" y="6497781"/>
            <a:ext cx="71911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5865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9">
            <a:extLst>
              <a:ext uri="{FF2B5EF4-FFF2-40B4-BE49-F238E27FC236}">
                <a16:creationId xmlns:a16="http://schemas.microsoft.com/office/drawing/2014/main" id="{8D493879-A755-4B6E-97D2-518079A5BB76}"/>
              </a:ext>
            </a:extLst>
          </p:cNvPr>
          <p:cNvSpPr txBox="1"/>
          <p:nvPr/>
        </p:nvSpPr>
        <p:spPr>
          <a:xfrm>
            <a:off x="524814" y="1260931"/>
            <a:ext cx="9931151" cy="190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r>
              <a:rPr lang="pt-BR" sz="1700" dirty="0">
                <a:latin typeface="Century Gothic" panose="020B0502020202020204" pitchFamily="34" charset="0"/>
              </a:rPr>
              <a:t>O </a:t>
            </a:r>
            <a:r>
              <a:rPr lang="pt-BR" sz="17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Caderno de Empreendimento</a:t>
            </a:r>
            <a:r>
              <a:rPr lang="pt-BR" sz="1700" dirty="0">
                <a:latin typeface="Century Gothic" panose="020B0502020202020204" pitchFamily="34" charset="0"/>
              </a:rPr>
              <a:t> é um produto elaborado para melhorar a transferência de informação a partir do EVTEA. Desta forma, este produto </a:t>
            </a:r>
            <a:r>
              <a:rPr lang="pt-BR" sz="1700" b="1" u="sng" dirty="0">
                <a:latin typeface="Century Gothic" panose="020B0502020202020204" pitchFamily="34" charset="0"/>
              </a:rPr>
              <a:t>institui o marco de início do empreendimento</a:t>
            </a:r>
            <a:r>
              <a:rPr lang="pt-BR" sz="1700" dirty="0">
                <a:latin typeface="Century Gothic" panose="020B0502020202020204" pitchFamily="34" charset="0"/>
              </a:rPr>
              <a:t>, criando o objeto a ser gerenciado a partir de determinadas atividades.</a:t>
            </a:r>
          </a:p>
          <a:p>
            <a:pPr marL="285750" indent="-285750" algn="just" fontAlgn="base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80340" algn="l"/>
                <a:tab pos="6030595" algn="r"/>
              </a:tabLst>
            </a:pPr>
            <a:endParaRPr lang="pt-BR" sz="2200" dirty="0">
              <a:latin typeface="Century Gothic" panose="020B0502020202020204" pitchFamily="34" charset="0"/>
            </a:endParaRP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id="{C90F87EC-B03A-471B-81B7-5AFC4DA6C4D2}"/>
              </a:ext>
            </a:extLst>
          </p:cNvPr>
          <p:cNvSpPr txBox="1"/>
          <p:nvPr/>
        </p:nvSpPr>
        <p:spPr>
          <a:xfrm>
            <a:off x="524814" y="3069431"/>
            <a:ext cx="9931151" cy="27033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r>
              <a:rPr lang="pt-BR" sz="1700" dirty="0">
                <a:latin typeface="Century Gothic" panose="020B0502020202020204" pitchFamily="34" charset="0"/>
              </a:rPr>
              <a:t>Com o intuito de transmitir as informações do Caderno de Empreendimentos </a:t>
            </a:r>
            <a:r>
              <a:rPr lang="pt-BR" sz="1700" b="1" dirty="0">
                <a:latin typeface="Century Gothic" panose="020B0502020202020204" pitchFamily="34" charset="0"/>
              </a:rPr>
              <a:t>de uma forma mais visual</a:t>
            </a:r>
            <a:r>
              <a:rPr lang="pt-BR" sz="1700" dirty="0">
                <a:latin typeface="Century Gothic" panose="020B0502020202020204" pitchFamily="34" charset="0"/>
              </a:rPr>
              <a:t>, este produto também conta com a </a:t>
            </a:r>
            <a:r>
              <a:rPr lang="pt-BR" sz="17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apresentação de um vídeo preliminar</a:t>
            </a:r>
            <a:r>
              <a:rPr lang="pt-BR" sz="17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pt-BR" sz="1700" dirty="0">
                <a:latin typeface="Century Gothic" panose="020B0502020202020204" pitchFamily="34" charset="0"/>
              </a:rPr>
              <a:t>do empreendimento.</a:t>
            </a:r>
          </a:p>
          <a:p>
            <a:pPr algn="just" fontAlgn="base">
              <a:lnSpc>
                <a:spcPct val="15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r>
              <a:rPr lang="pt-BR" sz="1700" dirty="0">
                <a:latin typeface="Century Gothic"/>
              </a:rPr>
              <a:t>De forma a </a:t>
            </a:r>
            <a:r>
              <a:rPr lang="pt-BR" sz="1700" b="1" dirty="0">
                <a:latin typeface="Century Gothic"/>
              </a:rPr>
              <a:t>complementar</a:t>
            </a:r>
            <a:r>
              <a:rPr lang="pt-BR" sz="1700" dirty="0">
                <a:latin typeface="Century Gothic"/>
              </a:rPr>
              <a:t> o Caderno de Empreendimentos, é elaborada </a:t>
            </a:r>
            <a:r>
              <a:rPr lang="pt-BR" sz="1700" b="1" dirty="0">
                <a:latin typeface="Century Gothic"/>
              </a:rPr>
              <a:t>uma </a:t>
            </a:r>
            <a:r>
              <a:rPr lang="pt-BR" sz="1700" b="1" dirty="0">
                <a:solidFill>
                  <a:srgbClr val="FF0000"/>
                </a:solidFill>
                <a:latin typeface="Century Gothic"/>
              </a:rPr>
              <a:t>Nota Técnica</a:t>
            </a:r>
            <a:r>
              <a:rPr lang="pt-BR" sz="1700" b="1" dirty="0">
                <a:latin typeface="Century Gothic"/>
              </a:rPr>
              <a:t> explicativa com o </a:t>
            </a:r>
            <a:r>
              <a:rPr lang="pt-BR" sz="1700" b="1" dirty="0">
                <a:latin typeface="Century Gothic" panose="020B0502020202020204" pitchFamily="34" charset="0"/>
              </a:rPr>
              <a:t>Estudo Estimativo de </a:t>
            </a:r>
            <a:r>
              <a:rPr lang="pt-BR" sz="1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Desapropriação</a:t>
            </a:r>
            <a:r>
              <a:rPr lang="pt-BR" sz="1700" dirty="0">
                <a:latin typeface="Century Gothic" panose="020B0502020202020204" pitchFamily="34" charset="0"/>
              </a:rPr>
              <a:t>.</a:t>
            </a:r>
          </a:p>
          <a:p>
            <a:pPr algn="just" fontAlgn="base">
              <a:lnSpc>
                <a:spcPct val="15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endParaRPr lang="pt-BR" sz="1700" dirty="0">
              <a:latin typeface="Century Gothic" panose="020B0502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C9E8BC7-66D3-477C-8528-5EBC21E4A3F1}"/>
              </a:ext>
            </a:extLst>
          </p:cNvPr>
          <p:cNvSpPr/>
          <p:nvPr/>
        </p:nvSpPr>
        <p:spPr>
          <a:xfrm>
            <a:off x="-13855" y="6345382"/>
            <a:ext cx="651164" cy="49876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1D45CF-FC30-45DA-B9D6-423987F9F018}"/>
              </a:ext>
            </a:extLst>
          </p:cNvPr>
          <p:cNvSpPr txBox="1">
            <a:spLocks/>
          </p:cNvSpPr>
          <p:nvPr/>
        </p:nvSpPr>
        <p:spPr>
          <a:xfrm>
            <a:off x="3531282" y="345652"/>
            <a:ext cx="4130282" cy="68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CARACTERIZAÇÃO</a:t>
            </a:r>
            <a:endParaRPr lang="pt-BR" sz="3200" i="1" dirty="0">
              <a:latin typeface="Century Gothic" panose="020B0502020202020204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71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469A7ED-2079-4B1A-ADE1-7B64FC9CF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341" y="4885908"/>
            <a:ext cx="6267450" cy="192405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17AFDE0-0A78-407A-886A-4D6A09E1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661075"/>
            <a:ext cx="11182350" cy="317182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B2F8E91-4275-412C-B29B-75614C082CC1}"/>
              </a:ext>
            </a:extLst>
          </p:cNvPr>
          <p:cNvSpPr/>
          <p:nvPr/>
        </p:nvSpPr>
        <p:spPr>
          <a:xfrm>
            <a:off x="531329" y="1001749"/>
            <a:ext cx="1663330" cy="5798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 dirty="0"/>
              <a:t>RISCOS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7CE590-C21B-4434-B203-98EE924270CF}"/>
              </a:ext>
            </a:extLst>
          </p:cNvPr>
          <p:cNvSpPr txBox="1">
            <a:spLocks/>
          </p:cNvSpPr>
          <p:nvPr/>
        </p:nvSpPr>
        <p:spPr>
          <a:xfrm>
            <a:off x="2403261" y="57675"/>
            <a:ext cx="5908226" cy="9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PAINEL </a:t>
            </a:r>
            <a:r>
              <a:rPr lang="en-US" sz="2400" b="1" i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BUSINESS INTELLIGENCE</a:t>
            </a:r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 - BI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1792CDE-30FB-44B6-A409-B3DDC0CDBC71}"/>
              </a:ext>
            </a:extLst>
          </p:cNvPr>
          <p:cNvSpPr/>
          <p:nvPr/>
        </p:nvSpPr>
        <p:spPr>
          <a:xfrm>
            <a:off x="1" y="6497781"/>
            <a:ext cx="71911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5520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F5D13B56-C697-4FED-AD02-CC6015A9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868" y="25593"/>
            <a:ext cx="4676005" cy="9387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APRESENTAÇÃO GERENCIAL</a:t>
            </a:r>
            <a:endParaRPr lang="en-US" sz="2400" b="1" i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CD5DFC8-4B81-463E-9377-E7B8575A4A47}"/>
              </a:ext>
            </a:extLst>
          </p:cNvPr>
          <p:cNvGrpSpPr/>
          <p:nvPr/>
        </p:nvGrpSpPr>
        <p:grpSpPr>
          <a:xfrm>
            <a:off x="76557" y="1471218"/>
            <a:ext cx="12115443" cy="4592257"/>
            <a:chOff x="76557" y="1471218"/>
            <a:chExt cx="12115443" cy="4592257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2E32EC90-ED87-4511-A662-60DDAD316C00}"/>
                </a:ext>
              </a:extLst>
            </p:cNvPr>
            <p:cNvGrpSpPr/>
            <p:nvPr/>
          </p:nvGrpSpPr>
          <p:grpSpPr>
            <a:xfrm>
              <a:off x="76557" y="1471218"/>
              <a:ext cx="12115443" cy="4592257"/>
              <a:chOff x="76557" y="1471218"/>
              <a:chExt cx="12115443" cy="4592257"/>
            </a:xfrm>
          </p:grpSpPr>
          <p:sp>
            <p:nvSpPr>
              <p:cNvPr id="9" name="Rectangle 1">
                <a:extLst>
                  <a:ext uri="{FF2B5EF4-FFF2-40B4-BE49-F238E27FC236}">
                    <a16:creationId xmlns:a16="http://schemas.microsoft.com/office/drawing/2014/main" id="{E304B1A1-AA91-4A13-8B17-8E0EBF5836CE}"/>
                  </a:ext>
                </a:extLst>
              </p:cNvPr>
              <p:cNvSpPr/>
              <p:nvPr/>
            </p:nvSpPr>
            <p:spPr>
              <a:xfrm>
                <a:off x="3580296" y="5786476"/>
                <a:ext cx="7174547" cy="276999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just">
                  <a:spcAft>
                    <a:spcPts val="300"/>
                  </a:spcAft>
                </a:pPr>
                <a:r>
                  <a:rPr lang="pt-BR" sz="1200" dirty="0">
                    <a:latin typeface="Century Gothic"/>
                  </a:rPr>
                  <a:t>** O valor de investimento do 3° Ciclo fazem referência apenas aos 9 Cadernos já concluídos</a:t>
                </a:r>
                <a:endParaRPr lang="pt-BR" dirty="0"/>
              </a:p>
            </p:txBody>
          </p: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5C3CFBC0-DAA9-4CE5-B731-ADBEAD6B7747}"/>
                  </a:ext>
                </a:extLst>
              </p:cNvPr>
              <p:cNvGrpSpPr/>
              <p:nvPr/>
            </p:nvGrpSpPr>
            <p:grpSpPr>
              <a:xfrm>
                <a:off x="76557" y="1471218"/>
                <a:ext cx="12115443" cy="4369210"/>
                <a:chOff x="70574" y="1547564"/>
                <a:chExt cx="12115443" cy="4369210"/>
              </a:xfrm>
            </p:grpSpPr>
            <p:grpSp>
              <p:nvGrpSpPr>
                <p:cNvPr id="11" name="Agrupar 10">
                  <a:extLst>
                    <a:ext uri="{FF2B5EF4-FFF2-40B4-BE49-F238E27FC236}">
                      <a16:creationId xmlns:a16="http://schemas.microsoft.com/office/drawing/2014/main" id="{EF9C250B-B05F-4161-87AC-68E52B673109}"/>
                    </a:ext>
                  </a:extLst>
                </p:cNvPr>
                <p:cNvGrpSpPr/>
                <p:nvPr/>
              </p:nvGrpSpPr>
              <p:grpSpPr>
                <a:xfrm>
                  <a:off x="99614" y="1547564"/>
                  <a:ext cx="12086403" cy="4369210"/>
                  <a:chOff x="578728" y="509446"/>
                  <a:chExt cx="11575354" cy="4369210"/>
                </a:xfrm>
              </p:grpSpPr>
              <p:sp>
                <p:nvSpPr>
                  <p:cNvPr id="23" name="Retângulo: Cantos Arredondados 22">
                    <a:extLst>
                      <a:ext uri="{FF2B5EF4-FFF2-40B4-BE49-F238E27FC236}">
                        <a16:creationId xmlns:a16="http://schemas.microsoft.com/office/drawing/2014/main" id="{0481644B-80C4-41FA-B5CB-90EBA3BD2EA3}"/>
                      </a:ext>
                    </a:extLst>
                  </p:cNvPr>
                  <p:cNvSpPr/>
                  <p:nvPr/>
                </p:nvSpPr>
                <p:spPr>
                  <a:xfrm>
                    <a:off x="578728" y="509446"/>
                    <a:ext cx="11463267" cy="4369210"/>
                  </a:xfrm>
                  <a:prstGeom prst="round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b="1"/>
                  </a:p>
                </p:txBody>
              </p:sp>
              <p:sp>
                <p:nvSpPr>
                  <p:cNvPr id="24" name="Retângulo: Cantos Arredondados 23">
                    <a:extLst>
                      <a:ext uri="{FF2B5EF4-FFF2-40B4-BE49-F238E27FC236}">
                        <a16:creationId xmlns:a16="http://schemas.microsoft.com/office/drawing/2014/main" id="{87EEF253-DA27-4D08-92B5-749DB5CFDB10}"/>
                      </a:ext>
                    </a:extLst>
                  </p:cNvPr>
                  <p:cNvSpPr/>
                  <p:nvPr/>
                </p:nvSpPr>
                <p:spPr>
                  <a:xfrm>
                    <a:off x="3366983" y="1296906"/>
                    <a:ext cx="2794826" cy="2368174"/>
                  </a:xfrm>
                  <a:prstGeom prst="round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b="1"/>
                  </a:p>
                </p:txBody>
              </p:sp>
              <p:sp>
                <p:nvSpPr>
                  <p:cNvPr id="25" name="Retângulo: Cantos Arredondados 24">
                    <a:extLst>
                      <a:ext uri="{FF2B5EF4-FFF2-40B4-BE49-F238E27FC236}">
                        <a16:creationId xmlns:a16="http://schemas.microsoft.com/office/drawing/2014/main" id="{7A7A2018-4AEB-4F1C-B025-4F041549BF8A}"/>
                      </a:ext>
                    </a:extLst>
                  </p:cNvPr>
                  <p:cNvSpPr/>
                  <p:nvPr/>
                </p:nvSpPr>
                <p:spPr>
                  <a:xfrm>
                    <a:off x="3366982" y="1664060"/>
                    <a:ext cx="2794827" cy="2639726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60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pt-BR" sz="160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pt-BR" sz="160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pt-BR" sz="160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pt-BR" sz="160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pt-BR" sz="160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pt-BR" sz="160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pt-BR" sz="1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" name="CaixaDeTexto 25">
                    <a:extLst>
                      <a:ext uri="{FF2B5EF4-FFF2-40B4-BE49-F238E27FC236}">
                        <a16:creationId xmlns:a16="http://schemas.microsoft.com/office/drawing/2014/main" id="{1A76FEDD-F8C3-467E-A02D-D6F0F2495DA3}"/>
                      </a:ext>
                    </a:extLst>
                  </p:cNvPr>
                  <p:cNvSpPr txBox="1"/>
                  <p:nvPr/>
                </p:nvSpPr>
                <p:spPr>
                  <a:xfrm>
                    <a:off x="4246597" y="1291228"/>
                    <a:ext cx="1404702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000" dirty="0">
                        <a:solidFill>
                          <a:schemeClr val="bg1"/>
                        </a:solidFill>
                      </a:rPr>
                      <a:t>ESCOPO</a:t>
                    </a:r>
                  </a:p>
                </p:txBody>
              </p:sp>
              <p:grpSp>
                <p:nvGrpSpPr>
                  <p:cNvPr id="27" name="Agrupar 26">
                    <a:extLst>
                      <a:ext uri="{FF2B5EF4-FFF2-40B4-BE49-F238E27FC236}">
                        <a16:creationId xmlns:a16="http://schemas.microsoft.com/office/drawing/2014/main" id="{EDC5A098-6812-4ACF-A8B2-2331B7DB2F26}"/>
                      </a:ext>
                    </a:extLst>
                  </p:cNvPr>
                  <p:cNvGrpSpPr/>
                  <p:nvPr/>
                </p:nvGrpSpPr>
                <p:grpSpPr>
                  <a:xfrm>
                    <a:off x="6237335" y="1287793"/>
                    <a:ext cx="2792226" cy="3033293"/>
                    <a:chOff x="6177107" y="1582242"/>
                    <a:chExt cx="2792226" cy="3033293"/>
                  </a:xfrm>
                </p:grpSpPr>
                <p:sp>
                  <p:nvSpPr>
                    <p:cNvPr id="38" name="Retângulo: Cantos Arredondados 37">
                      <a:extLst>
                        <a:ext uri="{FF2B5EF4-FFF2-40B4-BE49-F238E27FC236}">
                          <a16:creationId xmlns:a16="http://schemas.microsoft.com/office/drawing/2014/main" id="{C6238867-3986-4709-8B1E-A2D7E08EC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02413" y="1622307"/>
                      <a:ext cx="2766920" cy="2341212"/>
                    </a:xfrm>
                    <a:prstGeom prst="roundRect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b="1"/>
                    </a:p>
                  </p:txBody>
                </p:sp>
                <p:sp>
                  <p:nvSpPr>
                    <p:cNvPr id="39" name="Retângulo: Cantos Arredondados 38">
                      <a:extLst>
                        <a:ext uri="{FF2B5EF4-FFF2-40B4-BE49-F238E27FC236}">
                          <a16:creationId xmlns:a16="http://schemas.microsoft.com/office/drawing/2014/main" id="{B1A67C73-62C2-43CF-A7AA-FF619F74D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77107" y="1941209"/>
                      <a:ext cx="2792226" cy="2674326"/>
                    </a:xfrm>
                    <a:prstGeom prst="round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40" name="CaixaDeTexto 39">
                      <a:extLst>
                        <a:ext uri="{FF2B5EF4-FFF2-40B4-BE49-F238E27FC236}">
                          <a16:creationId xmlns:a16="http://schemas.microsoft.com/office/drawing/2014/main" id="{0059A9A4-0391-4C73-A364-1F8ED67E1A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8671" y="1582242"/>
                      <a:ext cx="1404702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CUSTOS</a:t>
                      </a:r>
                    </a:p>
                  </p:txBody>
                </p:sp>
              </p:grpSp>
              <p:sp>
                <p:nvSpPr>
                  <p:cNvPr id="28" name="Retângulo: Cantos Arredondados 27">
                    <a:extLst>
                      <a:ext uri="{FF2B5EF4-FFF2-40B4-BE49-F238E27FC236}">
                        <a16:creationId xmlns:a16="http://schemas.microsoft.com/office/drawing/2014/main" id="{AD706E46-F413-4CFB-B019-25BC0972CB93}"/>
                      </a:ext>
                    </a:extLst>
                  </p:cNvPr>
                  <p:cNvSpPr/>
                  <p:nvPr/>
                </p:nvSpPr>
                <p:spPr>
                  <a:xfrm>
                    <a:off x="9103873" y="1317061"/>
                    <a:ext cx="2756171" cy="2298926"/>
                  </a:xfrm>
                  <a:prstGeom prst="roundRect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b="1"/>
                  </a:p>
                </p:txBody>
              </p:sp>
              <p:sp>
                <p:nvSpPr>
                  <p:cNvPr id="29" name="Retângulo: Cantos Arredondados 28">
                    <a:extLst>
                      <a:ext uri="{FF2B5EF4-FFF2-40B4-BE49-F238E27FC236}">
                        <a16:creationId xmlns:a16="http://schemas.microsoft.com/office/drawing/2014/main" id="{DDCC590D-1EE2-45E5-8EAF-E95B459EAA5D}"/>
                      </a:ext>
                    </a:extLst>
                  </p:cNvPr>
                  <p:cNvSpPr/>
                  <p:nvPr/>
                </p:nvSpPr>
                <p:spPr>
                  <a:xfrm>
                    <a:off x="9093125" y="1700586"/>
                    <a:ext cx="2766919" cy="2620500"/>
                  </a:xfrm>
                  <a:prstGeom prst="round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600"/>
                  </a:p>
                </p:txBody>
              </p:sp>
              <p:sp>
                <p:nvSpPr>
                  <p:cNvPr id="30" name="CaixaDeTexto 29">
                    <a:extLst>
                      <a:ext uri="{FF2B5EF4-FFF2-40B4-BE49-F238E27FC236}">
                        <a16:creationId xmlns:a16="http://schemas.microsoft.com/office/drawing/2014/main" id="{4DBCEDD5-286B-40C6-977B-0956991FDB48}"/>
                      </a:ext>
                    </a:extLst>
                  </p:cNvPr>
                  <p:cNvSpPr txBox="1"/>
                  <p:nvPr/>
                </p:nvSpPr>
                <p:spPr>
                  <a:xfrm>
                    <a:off x="9993061" y="1318575"/>
                    <a:ext cx="216102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2000" dirty="0">
                        <a:solidFill>
                          <a:schemeClr val="bg1"/>
                        </a:solidFill>
                      </a:rPr>
                      <a:t>PRAZOS</a:t>
                    </a:r>
                  </a:p>
                </p:txBody>
              </p:sp>
              <p:sp>
                <p:nvSpPr>
                  <p:cNvPr id="31" name="Retângulo: Cantos Arredondados 30">
                    <a:extLst>
                      <a:ext uri="{FF2B5EF4-FFF2-40B4-BE49-F238E27FC236}">
                        <a16:creationId xmlns:a16="http://schemas.microsoft.com/office/drawing/2014/main" id="{B8609052-B3F9-4D31-AF17-3B2C9DA17A1B}"/>
                      </a:ext>
                    </a:extLst>
                  </p:cNvPr>
                  <p:cNvSpPr/>
                  <p:nvPr/>
                </p:nvSpPr>
                <p:spPr>
                  <a:xfrm>
                    <a:off x="3415192" y="2369909"/>
                    <a:ext cx="2682855" cy="943443"/>
                  </a:xfrm>
                  <a:prstGeom prst="roundRect">
                    <a:avLst/>
                  </a:prstGeom>
                  <a:solidFill>
                    <a:schemeClr val="accent5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pt-BR" sz="1400" dirty="0">
                        <a:solidFill>
                          <a:schemeClr val="tx1"/>
                        </a:solidFill>
                      </a:rPr>
                      <a:t>- 31 concluídos  (1°, 2° e 3° ciclo); </a:t>
                    </a:r>
                  </a:p>
                  <a:p>
                    <a:pPr algn="ctr"/>
                    <a:r>
                      <a:rPr lang="pt-BR" sz="1400" dirty="0">
                        <a:solidFill>
                          <a:schemeClr val="tx1"/>
                        </a:solidFill>
                      </a:rPr>
                      <a:t>- 2 em andamento (3° ciclo);</a:t>
                    </a:r>
                  </a:p>
                  <a:p>
                    <a:pPr algn="ctr"/>
                    <a:r>
                      <a:rPr lang="pt-BR" sz="1400" dirty="0">
                        <a:solidFill>
                          <a:schemeClr val="tx1"/>
                        </a:solidFill>
                      </a:rPr>
                      <a:t>- 01 a elaborar (3° ciclo).</a:t>
                    </a:r>
                    <a:endParaRPr lang="pt-BR" sz="1400" dirty="0">
                      <a:solidFill>
                        <a:schemeClr val="tx1"/>
                      </a:solidFill>
                      <a:cs typeface="Calibri"/>
                    </a:endParaRPr>
                  </a:p>
                </p:txBody>
              </p:sp>
              <p:sp>
                <p:nvSpPr>
                  <p:cNvPr id="32" name="CaixaDeTexto 31">
                    <a:extLst>
                      <a:ext uri="{FF2B5EF4-FFF2-40B4-BE49-F238E27FC236}">
                        <a16:creationId xmlns:a16="http://schemas.microsoft.com/office/drawing/2014/main" id="{578A86F1-2783-4017-8684-8652DA4FCF08}"/>
                      </a:ext>
                    </a:extLst>
                  </p:cNvPr>
                  <p:cNvSpPr txBox="1"/>
                  <p:nvPr/>
                </p:nvSpPr>
                <p:spPr>
                  <a:xfrm>
                    <a:off x="3488887" y="1700586"/>
                    <a:ext cx="2593616" cy="584775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anchor="t">
                    <a:spAutoFit/>
                  </a:bodyPr>
                  <a:lstStyle/>
                  <a:p>
                    <a:pPr algn="ctr"/>
                    <a:r>
                      <a:rPr lang="pt-BR" sz="1600" b="1" dirty="0">
                        <a:solidFill>
                          <a:schemeClr val="tx1"/>
                        </a:solidFill>
                      </a:rPr>
                      <a:t>34 cadernos</a:t>
                    </a:r>
                  </a:p>
                  <a:p>
                    <a:pPr algn="ctr"/>
                    <a:r>
                      <a:rPr lang="pt-BR" sz="1600" dirty="0"/>
                      <a:t>EXT. média: 345 km</a:t>
                    </a:r>
                    <a:endParaRPr lang="pt-BR" sz="1600" dirty="0">
                      <a:cs typeface="Calibri"/>
                    </a:endParaRPr>
                  </a:p>
                </p:txBody>
              </p:sp>
              <p:sp>
                <p:nvSpPr>
                  <p:cNvPr id="33" name="CaixaDeTexto 32">
                    <a:extLst>
                      <a:ext uri="{FF2B5EF4-FFF2-40B4-BE49-F238E27FC236}">
                        <a16:creationId xmlns:a16="http://schemas.microsoft.com/office/drawing/2014/main" id="{CE14988E-F7D0-4255-8746-83F43741F463}"/>
                      </a:ext>
                    </a:extLst>
                  </p:cNvPr>
                  <p:cNvSpPr txBox="1"/>
                  <p:nvPr/>
                </p:nvSpPr>
                <p:spPr>
                  <a:xfrm>
                    <a:off x="3503744" y="3489180"/>
                    <a:ext cx="2593616" cy="553998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anchor="t">
                    <a:spAutoFit/>
                  </a:bodyPr>
                  <a:lstStyle/>
                  <a:p>
                    <a:pPr algn="ctr"/>
                    <a:r>
                      <a:rPr lang="pt-BR" sz="1400" dirty="0"/>
                      <a:t>EXT. total concluída: 10.709 km</a:t>
                    </a:r>
                  </a:p>
                  <a:p>
                    <a:pPr algn="ctr"/>
                    <a:endParaRPr lang="pt-BR" sz="16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" name="CaixaDeTexto 33">
                    <a:extLst>
                      <a:ext uri="{FF2B5EF4-FFF2-40B4-BE49-F238E27FC236}">
                        <a16:creationId xmlns:a16="http://schemas.microsoft.com/office/drawing/2014/main" id="{C8D607F4-61E9-497B-99CE-ADC8AB219394}"/>
                      </a:ext>
                    </a:extLst>
                  </p:cNvPr>
                  <p:cNvSpPr txBox="1"/>
                  <p:nvPr/>
                </p:nvSpPr>
                <p:spPr>
                  <a:xfrm>
                    <a:off x="6261240" y="1799025"/>
                    <a:ext cx="2737389" cy="584775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anchor="t">
                    <a:spAutoFit/>
                  </a:bodyPr>
                  <a:lstStyle/>
                  <a:p>
                    <a:pPr algn="ctr"/>
                    <a:r>
                      <a:rPr lang="pt-BR" sz="1600" b="1" dirty="0"/>
                      <a:t>Investimento 1°, 2° e 3° ciclo** </a:t>
                    </a:r>
                  </a:p>
                  <a:p>
                    <a:pPr algn="ctr"/>
                    <a:r>
                      <a:rPr lang="pt-BR" sz="1600" dirty="0"/>
                      <a:t>R$  31.810</a:t>
                    </a:r>
                  </a:p>
                </p:txBody>
              </p:sp>
              <p:sp>
                <p:nvSpPr>
                  <p:cNvPr id="35" name="Retângulo: Cantos Arredondados 34">
                    <a:extLst>
                      <a:ext uri="{FF2B5EF4-FFF2-40B4-BE49-F238E27FC236}">
                        <a16:creationId xmlns:a16="http://schemas.microsoft.com/office/drawing/2014/main" id="{7C7A90FA-A7C4-4859-8E50-DA79D9B244C3}"/>
                      </a:ext>
                    </a:extLst>
                  </p:cNvPr>
                  <p:cNvSpPr/>
                  <p:nvPr/>
                </p:nvSpPr>
                <p:spPr>
                  <a:xfrm>
                    <a:off x="6287868" y="2433791"/>
                    <a:ext cx="2692506" cy="1408180"/>
                  </a:xfrm>
                  <a:prstGeom prst="roundRect">
                    <a:avLst/>
                  </a:prstGeom>
                  <a:solidFill>
                    <a:srgbClr val="EC7C3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pt-BR" sz="1400" dirty="0">
                        <a:solidFill>
                          <a:schemeClr val="tx1"/>
                        </a:solidFill>
                        <a:latin typeface="+mj-lt"/>
                      </a:rPr>
                      <a:t> </a:t>
                    </a:r>
                    <a:r>
                      <a:rPr lang="pt-BR" sz="140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rPr>
                      <a:t>- 1° ciclo: 11 cadernos (63 lotes de obra):</a:t>
                    </a:r>
                    <a:r>
                      <a: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rPr>
                      <a:t> </a:t>
                    </a:r>
                    <a:r>
                      <a: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rPr>
                      <a:t>R$ 11.964</a:t>
                    </a:r>
                    <a:r>
                      <a: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rPr>
                      <a:t> </a:t>
                    </a:r>
                  </a:p>
                  <a:p>
                    <a:pPr algn="ctr"/>
                    <a:r>
                      <a:rPr lang="pt-BR" sz="140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rPr>
                      <a:t> - 2° ciclo: </a:t>
                    </a:r>
                    <a:r>
                      <a:rPr lang="pt-BR" sz="1400" dirty="0">
                        <a:solidFill>
                          <a:schemeClr val="tx1"/>
                        </a:solidFill>
                        <a:latin typeface="+mj-lt"/>
                      </a:rPr>
                      <a:t>11 cadernos (45 lotes de obra): </a:t>
                    </a:r>
                    <a:r>
                      <a:rPr lang="pt-BR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rPr>
                      <a:t>R$ 5.106</a:t>
                    </a:r>
                    <a:endParaRPr lang="pt-BR" sz="1400" b="1" i="0" u="none" strike="noStrike" dirty="0">
                      <a:solidFill>
                        <a:schemeClr val="tx1"/>
                      </a:solidFill>
                      <a:effectLst/>
                      <a:latin typeface="+mj-lt"/>
                    </a:endParaRPr>
                  </a:p>
                  <a:p>
                    <a:pPr algn="ctr"/>
                    <a:r>
                      <a:rPr lang="pt-BR" sz="1400" b="1" dirty="0">
                        <a:solidFill>
                          <a:schemeClr val="tx1"/>
                        </a:solidFill>
                        <a:latin typeface="+mj-lt"/>
                        <a:cs typeface="Calibri Light"/>
                      </a:rPr>
                      <a:t> - </a:t>
                    </a:r>
                    <a:r>
                      <a:rPr lang="pt-BR" sz="1400" dirty="0">
                        <a:solidFill>
                          <a:schemeClr val="tx1"/>
                        </a:solidFill>
                        <a:latin typeface="+mj-lt"/>
                        <a:cs typeface="Calibri Light"/>
                      </a:rPr>
                      <a:t>3° ciclo: 7 cadernos (51 lotes de obra):</a:t>
                    </a:r>
                    <a:r>
                      <a:rPr lang="pt-BR" sz="1400" b="1" dirty="0">
                        <a:solidFill>
                          <a:schemeClr val="tx1"/>
                        </a:solidFill>
                        <a:latin typeface="+mj-lt"/>
                        <a:cs typeface="Calibri Light"/>
                      </a:rPr>
                      <a:t> </a:t>
                    </a:r>
                    <a:r>
                      <a:rPr lang="pt-BR" sz="1600" b="1" dirty="0">
                        <a:solidFill>
                          <a:schemeClr val="tx1"/>
                        </a:solidFill>
                        <a:latin typeface="+mj-lt"/>
                        <a:cs typeface="Calibri Light"/>
                      </a:rPr>
                      <a:t>R$ 14.740</a:t>
                    </a:r>
                    <a:endParaRPr lang="pt-BR" sz="1400" b="1" dirty="0">
                      <a:solidFill>
                        <a:schemeClr val="tx1"/>
                      </a:solidFill>
                      <a:latin typeface="+mj-lt"/>
                      <a:cs typeface="Calibri Light"/>
                    </a:endParaRPr>
                  </a:p>
                </p:txBody>
              </p:sp>
              <p:sp>
                <p:nvSpPr>
                  <p:cNvPr id="36" name="CaixaDeTexto 35">
                    <a:extLst>
                      <a:ext uri="{FF2B5EF4-FFF2-40B4-BE49-F238E27FC236}">
                        <a16:creationId xmlns:a16="http://schemas.microsoft.com/office/drawing/2014/main" id="{3247A1C9-EB21-4875-8B8D-E12100051395}"/>
                      </a:ext>
                    </a:extLst>
                  </p:cNvPr>
                  <p:cNvSpPr txBox="1"/>
                  <p:nvPr/>
                </p:nvSpPr>
                <p:spPr>
                  <a:xfrm>
                    <a:off x="9231000" y="1693152"/>
                    <a:ext cx="2593616" cy="5847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pt-BR" sz="1600" b="1">
                        <a:solidFill>
                          <a:schemeClr val="tx1"/>
                        </a:solidFill>
                      </a:rPr>
                      <a:t>3° ciclo</a:t>
                    </a:r>
                  </a:p>
                  <a:p>
                    <a:pPr algn="ctr"/>
                    <a:r>
                      <a:rPr lang="pt-BR" sz="1600"/>
                      <a:t>Média: 2 cadernos por mês</a:t>
                    </a:r>
                    <a:endParaRPr lang="pt-BR" sz="16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" name="Retângulo: Cantos Arredondados 36">
                    <a:extLst>
                      <a:ext uri="{FF2B5EF4-FFF2-40B4-BE49-F238E27FC236}">
                        <a16:creationId xmlns:a16="http://schemas.microsoft.com/office/drawing/2014/main" id="{000430C1-2B55-4D34-BB0F-3938674CD1EE}"/>
                      </a:ext>
                    </a:extLst>
                  </p:cNvPr>
                  <p:cNvSpPr/>
                  <p:nvPr/>
                </p:nvSpPr>
                <p:spPr>
                  <a:xfrm>
                    <a:off x="9185074" y="2406908"/>
                    <a:ext cx="2593616" cy="962482"/>
                  </a:xfrm>
                  <a:prstGeom prst="roundRect">
                    <a:avLst/>
                  </a:prstGeom>
                  <a:solidFill>
                    <a:srgbClr val="53803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/>
                  <a:p>
                    <a:pPr algn="ctr"/>
                    <a:r>
                      <a:rPr lang="pt-BR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rPr>
                      <a:t>Próximas  entregas:</a:t>
                    </a:r>
                  </a:p>
                  <a:p>
                    <a:r>
                      <a:rPr lang="pt-BR" sz="140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rPr>
                      <a:t>   -</a:t>
                    </a:r>
                    <a:r>
                      <a: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rPr>
                      <a:t> 29</a:t>
                    </a:r>
                    <a:r>
                      <a:rPr lang="pt-BR" sz="1400" dirty="0">
                        <a:solidFill>
                          <a:srgbClr val="000000"/>
                        </a:solidFill>
                        <a:latin typeface="+mj-lt"/>
                      </a:rPr>
                      <a:t>/04/2</a:t>
                    </a:r>
                    <a:r>
                      <a:rPr lang="pt-BR" sz="1400" dirty="0">
                        <a:solidFill>
                          <a:schemeClr val="tx1"/>
                        </a:solidFill>
                        <a:latin typeface="+mj-lt"/>
                      </a:rPr>
                      <a:t>2: BR-110-410/BA</a:t>
                    </a:r>
                  </a:p>
                  <a:p>
                    <a:r>
                      <a: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rPr>
                      <a:t>   - 29</a:t>
                    </a:r>
                    <a:r>
                      <a:rPr lang="pt-BR" sz="1400" dirty="0">
                        <a:solidFill>
                          <a:srgbClr val="000000"/>
                        </a:solidFill>
                        <a:latin typeface="+mj-lt"/>
                      </a:rPr>
                      <a:t>/04/2</a:t>
                    </a:r>
                    <a:r>
                      <a:rPr lang="pt-BR" sz="1400" dirty="0">
                        <a:solidFill>
                          <a:schemeClr val="tx1"/>
                        </a:solidFill>
                        <a:latin typeface="+mj-lt"/>
                      </a:rPr>
                      <a:t>2: BR-242/BA</a:t>
                    </a:r>
                  </a:p>
                  <a:p>
                    <a:r>
                      <a:rPr lang="pt-BR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rPr>
                      <a:t>   - 30/05/2022: 457/GO</a:t>
                    </a:r>
                    <a:endParaRPr lang="pt-BR" sz="1400" b="0" i="0" u="none" strike="noStrike" dirty="0">
                      <a:solidFill>
                        <a:srgbClr val="000000"/>
                      </a:solidFill>
                      <a:effectLst/>
                      <a:latin typeface="Century Gothic" panose="020B0502020202020204" pitchFamily="34" charset="0"/>
                    </a:endParaRPr>
                  </a:p>
                </p:txBody>
              </p:sp>
            </p:grpSp>
            <p:sp>
              <p:nvSpPr>
                <p:cNvPr id="13" name="CaixaDeTexto 12">
                  <a:extLst>
                    <a:ext uri="{FF2B5EF4-FFF2-40B4-BE49-F238E27FC236}">
                      <a16:creationId xmlns:a16="http://schemas.microsoft.com/office/drawing/2014/main" id="{7AD4A1C9-B8F6-429F-A82B-0C9A2785E557}"/>
                    </a:ext>
                  </a:extLst>
                </p:cNvPr>
                <p:cNvSpPr txBox="1"/>
                <p:nvPr/>
              </p:nvSpPr>
              <p:spPr>
                <a:xfrm>
                  <a:off x="9200435" y="4519031"/>
                  <a:ext cx="2593616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pt-BR" sz="1300" dirty="0">
                      <a:solidFill>
                        <a:schemeClr val="tx1"/>
                      </a:solidFill>
                    </a:rPr>
                    <a:t>Previsão de conclusão do 3° ciclo </a:t>
                  </a:r>
                  <a:r>
                    <a:rPr lang="pt-BR" sz="1300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06</a:t>
                  </a:r>
                  <a:r>
                    <a:rPr lang="pt-BR" sz="1300" b="0" i="0" u="none" strike="noStrike" dirty="0">
                      <a:solidFill>
                        <a:srgbClr val="000000"/>
                      </a:solidFill>
                      <a:effectLst/>
                      <a:latin typeface="Century Gothic" panose="020B0502020202020204" pitchFamily="34" charset="0"/>
                    </a:rPr>
                    <a:t>/2022</a:t>
                  </a:r>
                  <a:endParaRPr lang="pt-BR" sz="13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4" name="Agrupar 13">
                  <a:extLst>
                    <a:ext uri="{FF2B5EF4-FFF2-40B4-BE49-F238E27FC236}">
                      <a16:creationId xmlns:a16="http://schemas.microsoft.com/office/drawing/2014/main" id="{30A6069A-8EB4-4853-9B16-068CF07C45BC}"/>
                    </a:ext>
                  </a:extLst>
                </p:cNvPr>
                <p:cNvGrpSpPr/>
                <p:nvPr/>
              </p:nvGrpSpPr>
              <p:grpSpPr>
                <a:xfrm>
                  <a:off x="70574" y="2383583"/>
                  <a:ext cx="2770941" cy="3037918"/>
                  <a:chOff x="509861" y="1663190"/>
                  <a:chExt cx="2606995" cy="3112590"/>
                </a:xfrm>
              </p:grpSpPr>
              <p:grpSp>
                <p:nvGrpSpPr>
                  <p:cNvPr id="17" name="Agrupar 16">
                    <a:extLst>
                      <a:ext uri="{FF2B5EF4-FFF2-40B4-BE49-F238E27FC236}">
                        <a16:creationId xmlns:a16="http://schemas.microsoft.com/office/drawing/2014/main" id="{5BC196EC-62DC-4541-9ADA-48F58D742918}"/>
                      </a:ext>
                    </a:extLst>
                  </p:cNvPr>
                  <p:cNvGrpSpPr/>
                  <p:nvPr/>
                </p:nvGrpSpPr>
                <p:grpSpPr>
                  <a:xfrm>
                    <a:off x="576313" y="1663190"/>
                    <a:ext cx="2540543" cy="3112590"/>
                    <a:chOff x="177405" y="1814119"/>
                    <a:chExt cx="2540543" cy="2768768"/>
                  </a:xfrm>
                </p:grpSpPr>
                <p:sp>
                  <p:nvSpPr>
                    <p:cNvPr id="20" name="Retângulo: Cantos Arredondados 19">
                      <a:extLst>
                        <a:ext uri="{FF2B5EF4-FFF2-40B4-BE49-F238E27FC236}">
                          <a16:creationId xmlns:a16="http://schemas.microsoft.com/office/drawing/2014/main" id="{94BEE1BD-D601-40F7-82CD-B99922BF4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3956" y="1814119"/>
                      <a:ext cx="2533992" cy="2761422"/>
                    </a:xfrm>
                    <a:prstGeom prst="roundRect">
                      <a:avLst/>
                    </a:prstGeom>
                    <a:solidFill>
                      <a:srgbClr val="CB5D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b="1"/>
                    </a:p>
                  </p:txBody>
                </p:sp>
                <p:sp>
                  <p:nvSpPr>
                    <p:cNvPr id="21" name="Retângulo: Cantos Arredondados 20">
                      <a:extLst>
                        <a:ext uri="{FF2B5EF4-FFF2-40B4-BE49-F238E27FC236}">
                          <a16:creationId xmlns:a16="http://schemas.microsoft.com/office/drawing/2014/main" id="{82E9003E-2484-4688-956C-8290FCB804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7405" y="2201402"/>
                      <a:ext cx="2537205" cy="2381485"/>
                    </a:xfrm>
                    <a:prstGeom prst="roundRect">
                      <a:avLst/>
                    </a:prstGeom>
                    <a:solidFill>
                      <a:srgbClr val="D7AD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2" name="CaixaDeTexto 21">
                      <a:extLst>
                        <a:ext uri="{FF2B5EF4-FFF2-40B4-BE49-F238E27FC236}">
                          <a16:creationId xmlns:a16="http://schemas.microsoft.com/office/drawing/2014/main" id="{411114C0-F7CF-4003-A740-6222CAF03E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0353" y="1821319"/>
                      <a:ext cx="1404702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EVTEA</a:t>
                      </a:r>
                    </a:p>
                  </p:txBody>
                </p:sp>
              </p:grpSp>
              <p:sp>
                <p:nvSpPr>
                  <p:cNvPr id="18" name="Retângulo: Cantos Arredondados 17">
                    <a:extLst>
                      <a:ext uri="{FF2B5EF4-FFF2-40B4-BE49-F238E27FC236}">
                        <a16:creationId xmlns:a16="http://schemas.microsoft.com/office/drawing/2014/main" id="{C54821CB-309C-4661-B8D7-F0A6660787EE}"/>
                      </a:ext>
                    </a:extLst>
                  </p:cNvPr>
                  <p:cNvSpPr/>
                  <p:nvPr/>
                </p:nvSpPr>
                <p:spPr>
                  <a:xfrm>
                    <a:off x="741726" y="2776643"/>
                    <a:ext cx="2167878" cy="1130308"/>
                  </a:xfrm>
                  <a:prstGeom prst="roundRect">
                    <a:avLst/>
                  </a:prstGeom>
                  <a:solidFill>
                    <a:srgbClr val="D57DC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60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pt-BR" sz="1600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pt-BR" sz="1400" dirty="0">
                        <a:solidFill>
                          <a:schemeClr val="tx1"/>
                        </a:solidFill>
                      </a:rPr>
                      <a:t>- 60 aprovados (TAEV)*;</a:t>
                    </a:r>
                  </a:p>
                  <a:p>
                    <a:pPr algn="ctr"/>
                    <a:r>
                      <a:rPr lang="pt-BR" sz="1400" dirty="0">
                        <a:solidFill>
                          <a:schemeClr val="tx1"/>
                        </a:solidFill>
                      </a:rPr>
                      <a:t>- 07 em fase de aprovação (RACD)</a:t>
                    </a:r>
                  </a:p>
                  <a:p>
                    <a:pPr algn="ctr"/>
                    <a:r>
                      <a:rPr lang="pt-BR" sz="1400" dirty="0">
                        <a:solidFill>
                          <a:schemeClr val="tx1"/>
                        </a:solidFill>
                      </a:rPr>
                      <a:t>- 07 em elaboração/sem aprovação</a:t>
                    </a:r>
                  </a:p>
                  <a:p>
                    <a:pPr algn="ctr"/>
                    <a:endParaRPr lang="pt-BR" dirty="0"/>
                  </a:p>
                </p:txBody>
              </p:sp>
              <p:sp>
                <p:nvSpPr>
                  <p:cNvPr id="19" name="CaixaDeTexto 18">
                    <a:extLst>
                      <a:ext uri="{FF2B5EF4-FFF2-40B4-BE49-F238E27FC236}">
                        <a16:creationId xmlns:a16="http://schemas.microsoft.com/office/drawing/2014/main" id="{39EEED43-08AD-4933-B436-3D08FAC7A2EE}"/>
                      </a:ext>
                    </a:extLst>
                  </p:cNvPr>
                  <p:cNvSpPr txBox="1"/>
                  <p:nvPr/>
                </p:nvSpPr>
                <p:spPr>
                  <a:xfrm>
                    <a:off x="509861" y="2138030"/>
                    <a:ext cx="2593616" cy="59914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pt-BR" sz="1600" b="1" dirty="0">
                        <a:solidFill>
                          <a:schemeClr val="tx1"/>
                        </a:solidFill>
                      </a:rPr>
                      <a:t>74 lotes</a:t>
                    </a:r>
                  </a:p>
                  <a:p>
                    <a:pPr algn="ctr"/>
                    <a:r>
                      <a:rPr lang="pt-BR" sz="1600" dirty="0"/>
                      <a:t>Contrato: 940/2014</a:t>
                    </a:r>
                    <a:endParaRPr lang="pt-BR" sz="1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" name="Retângulo: Cantos Arredondados 14">
                  <a:extLst>
                    <a:ext uri="{FF2B5EF4-FFF2-40B4-BE49-F238E27FC236}">
                      <a16:creationId xmlns:a16="http://schemas.microsoft.com/office/drawing/2014/main" id="{95CE0EF6-AF50-4159-99A2-C826EA935193}"/>
                    </a:ext>
                  </a:extLst>
                </p:cNvPr>
                <p:cNvSpPr/>
                <p:nvPr/>
              </p:nvSpPr>
              <p:spPr>
                <a:xfrm>
                  <a:off x="2890764" y="2049566"/>
                  <a:ext cx="9037646" cy="3621845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6" name="Rectangle 1">
                  <a:extLst>
                    <a:ext uri="{FF2B5EF4-FFF2-40B4-BE49-F238E27FC236}">
                      <a16:creationId xmlns:a16="http://schemas.microsoft.com/office/drawing/2014/main" id="{F96B03DE-2EA8-43D7-89F8-C7943E21832D}"/>
                    </a:ext>
                  </a:extLst>
                </p:cNvPr>
                <p:cNvSpPr/>
                <p:nvPr/>
              </p:nvSpPr>
              <p:spPr>
                <a:xfrm>
                  <a:off x="9927630" y="1817061"/>
                  <a:ext cx="1642460" cy="276999"/>
                </a:xfrm>
                <a:prstGeom prst="rect">
                  <a:avLst/>
                </a:prstGeom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pt-BR" sz="1200" dirty="0">
                      <a:latin typeface="Century Gothic"/>
                    </a:rPr>
                    <a:t>Valores em Bilhões</a:t>
                  </a:r>
                  <a:endParaRPr lang="pt-BR" dirty="0"/>
                </a:p>
              </p:txBody>
            </p:sp>
          </p:grpSp>
        </p:grp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788160AC-6727-4B8C-B171-79CE96C88383}"/>
                </a:ext>
              </a:extLst>
            </p:cNvPr>
            <p:cNvSpPr txBox="1"/>
            <p:nvPr/>
          </p:nvSpPr>
          <p:spPr>
            <a:xfrm>
              <a:off x="5025538" y="1514097"/>
              <a:ext cx="30060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PLANEJAMENTO</a:t>
              </a:r>
            </a:p>
          </p:txBody>
        </p:sp>
      </p:grpSp>
      <p:sp>
        <p:nvSpPr>
          <p:cNvPr id="4" name="Estrela de 5 Pontas 3"/>
          <p:cNvSpPr/>
          <p:nvPr/>
        </p:nvSpPr>
        <p:spPr>
          <a:xfrm>
            <a:off x="8129865" y="4300356"/>
            <a:ext cx="821475" cy="5712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CD27B3A-52C0-41BF-B8E1-3E683F807EE7}"/>
              </a:ext>
            </a:extLst>
          </p:cNvPr>
          <p:cNvSpPr/>
          <p:nvPr/>
        </p:nvSpPr>
        <p:spPr>
          <a:xfrm>
            <a:off x="1" y="6497781"/>
            <a:ext cx="719116" cy="38792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0229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C98C89-662B-473D-8920-D63E56D95766}"/>
              </a:ext>
            </a:extLst>
          </p:cNvPr>
          <p:cNvSpPr txBox="1">
            <a:spLocks/>
          </p:cNvSpPr>
          <p:nvPr/>
        </p:nvSpPr>
        <p:spPr>
          <a:xfrm>
            <a:off x="1677862" y="511278"/>
            <a:ext cx="8174059" cy="982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b="1" dirty="0">
                <a:latin typeface="Century Gothic" panose="020B0502020202020204" pitchFamily="34" charset="0"/>
                <a:cs typeface="Arial" panose="020B0604020202020204" pitchFamily="34" charset="0"/>
              </a:rPr>
              <a:t>E AS NOVAS EXPECTATIVAS?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26" y="1661953"/>
            <a:ext cx="3837768" cy="331833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EC98C89-662B-473D-8920-D63E56D95766}"/>
              </a:ext>
            </a:extLst>
          </p:cNvPr>
          <p:cNvSpPr txBox="1">
            <a:spLocks/>
          </p:cNvSpPr>
          <p:nvPr/>
        </p:nvSpPr>
        <p:spPr>
          <a:xfrm rot="19967532">
            <a:off x="265873" y="2921472"/>
            <a:ext cx="3606472" cy="9820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CADERNOS</a:t>
            </a:r>
          </a:p>
        </p:txBody>
      </p:sp>
      <p:pic>
        <p:nvPicPr>
          <p:cNvPr id="3074" name="Picture 2" descr="Forno Tradicional Dos Desenhos Animados Ilustração do Vetor - Ilustração de  naughty, velho: 53892460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27" y="2275223"/>
            <a:ext cx="2790898" cy="23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s maiores rodovias brasileiras - Blog CARGOBR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574">
            <a:off x="9828605" y="2052878"/>
            <a:ext cx="1415194" cy="77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odovias brasileiras: confira aqui qual a realidade desse caso!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7565">
            <a:off x="8131276" y="2461726"/>
            <a:ext cx="1862701" cy="107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ão Paulo tem as 14 melhores rodovias do Brasil - O TABOANENS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471" y="2763466"/>
            <a:ext cx="1725561" cy="11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s 10 melhores rodovias brasileiras para caminhões [2021] Blog Truc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405">
            <a:off x="8781464" y="3505233"/>
            <a:ext cx="1789456" cy="11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Estudo aponta que as 19 melhores rodovias brasileiras são concedidas -  Frota&amp;C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88" name="Picture 16" descr="As 10 maiores rodovias do Brasil - Viagens e Caminhos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8622">
            <a:off x="9873162" y="3912382"/>
            <a:ext cx="1753767" cy="98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s 10 maiores pontes do Brasil - Viagens e Caminhos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2940">
            <a:off x="8186172" y="3938786"/>
            <a:ext cx="1574243" cy="8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EC98C89-662B-473D-8920-D63E56D95766}"/>
              </a:ext>
            </a:extLst>
          </p:cNvPr>
          <p:cNvSpPr txBox="1">
            <a:spLocks/>
          </p:cNvSpPr>
          <p:nvPr/>
        </p:nvSpPr>
        <p:spPr>
          <a:xfrm>
            <a:off x="8643397" y="2897080"/>
            <a:ext cx="2640485" cy="12752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40 LOTES EVTEAS 13.632Km</a:t>
            </a:r>
          </a:p>
        </p:txBody>
      </p:sp>
    </p:spTree>
    <p:extLst>
      <p:ext uri="{BB962C8B-B14F-4D97-AF65-F5344CB8AC3E}">
        <p14:creationId xmlns:p14="http://schemas.microsoft.com/office/powerpoint/2010/main" val="3140205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C98C89-662B-473D-8920-D63E56D95766}"/>
              </a:ext>
            </a:extLst>
          </p:cNvPr>
          <p:cNvSpPr txBox="1">
            <a:spLocks/>
          </p:cNvSpPr>
          <p:nvPr/>
        </p:nvSpPr>
        <p:spPr>
          <a:xfrm>
            <a:off x="2749579" y="245807"/>
            <a:ext cx="6325596" cy="9820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b="1" dirty="0">
                <a:latin typeface="Century Gothic" panose="020B0502020202020204" pitchFamily="34" charset="0"/>
                <a:cs typeface="Arial" panose="020B0604020202020204" pitchFamily="34" charset="0"/>
              </a:rPr>
              <a:t>POR QUE PLANEJAR?</a:t>
            </a:r>
          </a:p>
        </p:txBody>
      </p:sp>
      <p:sp>
        <p:nvSpPr>
          <p:cNvPr id="2" name="AutoShape 12" descr="Estudo aponta que as 19 melhores rodovias brasileiras são concedidas -  Frota&amp;C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8" name="Picture 2" descr="36 Aberrações da Engenharia e da Arquitetura feita por Amadores! |  Construindo Minha Casa Cl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0" y="1227841"/>
            <a:ext cx="2468561" cy="2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6 Aberrações da Engenharia e da Arquitetura feita por Amadores! |  Construindo Minha Casa Cl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889" y="2189536"/>
            <a:ext cx="2428569" cy="324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25 Of The Dumbest Construction Fails Ever | Architecture fails,  Construction fails, Archite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02" y="4023520"/>
            <a:ext cx="2236503" cy="252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audo da PC aponta série de erros na construção do Viaduto Batalha dos  Guararapes - Notícias - R7 Minas Gera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09" y="1839031"/>
            <a:ext cx="4340335" cy="287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81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EC98C89-662B-473D-8920-D63E56D95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816" y="2483567"/>
            <a:ext cx="3866704" cy="809317"/>
          </a:xfrm>
        </p:spPr>
        <p:txBody>
          <a:bodyPr>
            <a:normAutofit/>
          </a:bodyPr>
          <a:lstStyle/>
          <a:p>
            <a:pPr algn="r"/>
            <a:r>
              <a:rPr lang="pt-BR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OBRIGADO!</a:t>
            </a:r>
            <a:endParaRPr lang="pt-BR" sz="4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C98C89-662B-473D-8920-D63E56D95766}"/>
              </a:ext>
            </a:extLst>
          </p:cNvPr>
          <p:cNvSpPr txBox="1">
            <a:spLocks/>
          </p:cNvSpPr>
          <p:nvPr/>
        </p:nvSpPr>
        <p:spPr>
          <a:xfrm>
            <a:off x="131775" y="5389419"/>
            <a:ext cx="3866704" cy="87283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Vinícius Viana Rodrigues</a:t>
            </a:r>
          </a:p>
          <a:p>
            <a:pPr algn="l"/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DNIT / DPP / CGPLAN / COPLAN</a:t>
            </a:r>
          </a:p>
          <a:p>
            <a:pPr algn="l"/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vinicius.viana@dnit.gov.br</a:t>
            </a:r>
            <a:endParaRPr lang="pt-BR"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3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unil de vendas do marketing digital: aprenda a fazer o seu – VendaM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51" y="2593482"/>
            <a:ext cx="240982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 rot="2401750">
            <a:off x="1951310" y="1445590"/>
            <a:ext cx="255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accent1"/>
                </a:solidFill>
                <a:latin typeface="Century Gothic" panose="020B0502020202020204" pitchFamily="34" charset="0"/>
              </a:rPr>
              <a:t>Definição de escopo</a:t>
            </a:r>
            <a:endParaRPr lang="pt-BR" dirty="0">
              <a:solidFill>
                <a:schemeClr val="accent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 rot="3485698">
            <a:off x="2833725" y="1017078"/>
            <a:ext cx="2755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B050"/>
                </a:solidFill>
                <a:latin typeface="Century Gothic" panose="020B0502020202020204" pitchFamily="34" charset="0"/>
              </a:rPr>
              <a:t>Soluções por segmentos</a:t>
            </a:r>
            <a:endParaRPr lang="pt-BR" dirty="0">
              <a:solidFill>
                <a:srgbClr val="00B05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 rot="17580358">
            <a:off x="4673141" y="1128619"/>
            <a:ext cx="149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Century Gothic" panose="020B0502020202020204" pitchFamily="34" charset="0"/>
              </a:rPr>
              <a:t>Orçamento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 rot="18529424">
            <a:off x="5357257" y="1336708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7030A0"/>
                </a:solidFill>
                <a:latin typeface="Century Gothic" panose="020B0502020202020204" pitchFamily="34" charset="0"/>
              </a:rPr>
              <a:t>Cronograma</a:t>
            </a:r>
            <a:endParaRPr lang="pt-BR" dirty="0">
              <a:solidFill>
                <a:srgbClr val="7030A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 rot="19037437">
            <a:off x="5877124" y="1379810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C000"/>
                </a:solidFill>
                <a:latin typeface="Century Gothic" panose="020B0502020202020204" pitchFamily="34" charset="0"/>
              </a:rPr>
              <a:t>Mensuração de riscos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607438" y="4683804"/>
            <a:ext cx="3161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  <a:latin typeface="Century Gothic" panose="020B0502020202020204" pitchFamily="34" charset="0"/>
              </a:rPr>
              <a:t>Caderno Empreendimento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166564" y="5120383"/>
            <a:ext cx="2036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Century Gothic" panose="020B0502020202020204" pitchFamily="34" charset="0"/>
              </a:rPr>
              <a:t>Vídeo preliminar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359583" y="5556962"/>
            <a:ext cx="36180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latin typeface="Century Gothic"/>
              </a:rPr>
              <a:t>Nota Técnica </a:t>
            </a:r>
            <a:r>
              <a:rPr lang="pt-BR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Desapropriação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CABAFF0-5776-4C01-B1A1-F7C34E475960}"/>
              </a:ext>
            </a:extLst>
          </p:cNvPr>
          <p:cNvSpPr/>
          <p:nvPr/>
        </p:nvSpPr>
        <p:spPr>
          <a:xfrm>
            <a:off x="-13855" y="6345382"/>
            <a:ext cx="651164" cy="49876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739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2B04E2D7-B051-49B2-85DA-D31CDC38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577" y="117512"/>
            <a:ext cx="6415547" cy="688733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PRIORIZAÇÃO (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Melhor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 Alternativa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estudada</a:t>
            </a:r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57" y="1231830"/>
            <a:ext cx="5074644" cy="23630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4347729"/>
            <a:ext cx="11874295" cy="1270205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9272"/>
            <a:ext cx="12162503" cy="704850"/>
          </a:xfrm>
          <a:prstGeom prst="rect">
            <a:avLst/>
          </a:prstGeom>
        </p:spPr>
      </p:pic>
      <p:sp>
        <p:nvSpPr>
          <p:cNvPr id="36" name="Seta para Baixo 35"/>
          <p:cNvSpPr/>
          <p:nvPr/>
        </p:nvSpPr>
        <p:spPr>
          <a:xfrm rot="1756791">
            <a:off x="958531" y="2244923"/>
            <a:ext cx="615676" cy="208546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5563523" y="1724550"/>
            <a:ext cx="6415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</a:rPr>
              <a:t>aquela cuja TIR seja maior que 7% (TJLP), que seja tecnicamente mais recomendável para os segmentos como um projeto único e que possua melhores resultados da avaliação econômica em relação às suas concorrentes.</a:t>
            </a: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C7E5B63-DE9C-4927-9ED3-4A1C244AA9E2}"/>
              </a:ext>
            </a:extLst>
          </p:cNvPr>
          <p:cNvSpPr/>
          <p:nvPr/>
        </p:nvSpPr>
        <p:spPr>
          <a:xfrm>
            <a:off x="-13855" y="6345382"/>
            <a:ext cx="651164" cy="49876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789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2B04E2D7-B051-49B2-85DA-D31CDC38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577" y="117512"/>
            <a:ext cx="5293371" cy="688733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 CUSTOS / BENEFÍCIOS (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AVALIAÇÃO</a:t>
            </a:r>
            <a:r>
              <a:rPr lang="en-US" sz="24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C8137A-726A-4167-B5D2-F1FDB9A50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93" y="601551"/>
            <a:ext cx="10151868" cy="586184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8F55302-C5C1-49B6-BDA6-D7E2BF29C079}"/>
              </a:ext>
            </a:extLst>
          </p:cNvPr>
          <p:cNvSpPr/>
          <p:nvPr/>
        </p:nvSpPr>
        <p:spPr>
          <a:xfrm>
            <a:off x="-13855" y="6345382"/>
            <a:ext cx="651164" cy="49876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4924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2B04E2D7-B051-49B2-85DA-D31CDC38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238" y="222656"/>
            <a:ext cx="6309226" cy="93870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CLASSIFICAÇÃO DOS EVTEAS </a:t>
            </a:r>
            <a:br>
              <a:rPr lang="en-US" sz="28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PARA PRODUÇÃO DOS CADERNOS (VPL)</a:t>
            </a:r>
            <a:endParaRPr lang="en-US" sz="28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58" y="1482329"/>
            <a:ext cx="3881673" cy="27726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313" y="1482329"/>
            <a:ext cx="4215889" cy="29715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B04E2D7-B051-49B2-85DA-D31CDC38C658}"/>
              </a:ext>
            </a:extLst>
          </p:cNvPr>
          <p:cNvSpPr txBox="1">
            <a:spLocks/>
          </p:cNvSpPr>
          <p:nvPr/>
        </p:nvSpPr>
        <p:spPr>
          <a:xfrm rot="20045435">
            <a:off x="266769" y="2708403"/>
            <a:ext cx="4585449" cy="9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21 LOTES</a:t>
            </a:r>
            <a:endParaRPr lang="en-US" sz="28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04E2D7-B051-49B2-85DA-D31CDC38C658}"/>
              </a:ext>
            </a:extLst>
          </p:cNvPr>
          <p:cNvSpPr txBox="1">
            <a:spLocks/>
          </p:cNvSpPr>
          <p:nvPr/>
        </p:nvSpPr>
        <p:spPr>
          <a:xfrm rot="20045435">
            <a:off x="6579405" y="2318930"/>
            <a:ext cx="4585449" cy="9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25 LOTES</a:t>
            </a:r>
            <a:endParaRPr lang="en-US" sz="28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9">
            <a:extLst>
              <a:ext uri="{FF2B5EF4-FFF2-40B4-BE49-F238E27FC236}">
                <a16:creationId xmlns:a16="http://schemas.microsoft.com/office/drawing/2014/main" id="{8D493879-A755-4B6E-97D2-518079A5BB76}"/>
              </a:ext>
            </a:extLst>
          </p:cNvPr>
          <p:cNvSpPr txBox="1"/>
          <p:nvPr/>
        </p:nvSpPr>
        <p:spPr>
          <a:xfrm>
            <a:off x="726384" y="4485731"/>
            <a:ext cx="9931151" cy="1612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180340" algn="l"/>
                <a:tab pos="6030595" algn="r"/>
              </a:tabLst>
            </a:pPr>
            <a:r>
              <a:rPr lang="pt-BR" sz="1700" dirty="0">
                <a:latin typeface="Century Gothic" panose="020B0502020202020204" pitchFamily="34" charset="0"/>
              </a:rPr>
              <a:t>É possível que um </a:t>
            </a:r>
            <a:r>
              <a:rPr lang="pt-BR" sz="1700" b="1" dirty="0">
                <a:latin typeface="Century Gothic" panose="020B0502020202020204" pitchFamily="34" charset="0"/>
              </a:rPr>
              <a:t>Caderno de Empreendimento</a:t>
            </a:r>
            <a:r>
              <a:rPr lang="pt-BR" sz="1700" dirty="0">
                <a:latin typeface="Century Gothic" panose="020B0502020202020204" pitchFamily="34" charset="0"/>
              </a:rPr>
              <a:t> de Ciclo posterior apresente indicadores econômicos piores. A elaboração dos Cadernos é dinâmica e </a:t>
            </a:r>
            <a:r>
              <a:rPr lang="pt-BR" sz="1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não faz sentido aguardar a finalização da análise de todos os EVTEAS para dar início à elaboração dos Cadernos</a:t>
            </a:r>
            <a:r>
              <a:rPr lang="pt-BR" sz="1700" dirty="0">
                <a:latin typeface="Century Gothic" panose="020B0502020202020204" pitchFamily="34" charset="0"/>
              </a:rPr>
              <a:t>. Essa situação não impede ajustes na priorização em fases posteriores</a:t>
            </a:r>
            <a:endParaRPr lang="pt-BR" sz="2200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 descr="Linha de Produção. Henry Ford em 7 de outubro de 1913… | by Lucas Santana |  Tendências Digitais | 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65" y="2429090"/>
            <a:ext cx="3118773" cy="17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A26C14D4-10B3-401D-921D-12E577509055}"/>
              </a:ext>
            </a:extLst>
          </p:cNvPr>
          <p:cNvSpPr/>
          <p:nvPr/>
        </p:nvSpPr>
        <p:spPr>
          <a:xfrm>
            <a:off x="-13855" y="6345382"/>
            <a:ext cx="651164" cy="49876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088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AF1F6BA2-C00A-43E9-8618-DD67091A8DC8}"/>
              </a:ext>
            </a:extLst>
          </p:cNvPr>
          <p:cNvCxnSpPr>
            <a:cxnSpLocks/>
          </p:cNvCxnSpPr>
          <p:nvPr/>
        </p:nvCxnSpPr>
        <p:spPr>
          <a:xfrm flipV="1">
            <a:off x="636796" y="3117128"/>
            <a:ext cx="8333867" cy="1"/>
          </a:xfrm>
          <a:prstGeom prst="straightConnector1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CaixaDeTexto 2">
            <a:extLst>
              <a:ext uri="{FF2B5EF4-FFF2-40B4-BE49-F238E27FC236}">
                <a16:creationId xmlns:a16="http://schemas.microsoft.com/office/drawing/2014/main" id="{2F4A260A-B098-4845-9BB8-960D80C8D42D}"/>
              </a:ext>
            </a:extLst>
          </p:cNvPr>
          <p:cNvSpPr txBox="1"/>
          <p:nvPr/>
        </p:nvSpPr>
        <p:spPr>
          <a:xfrm>
            <a:off x="380147" y="3315806"/>
            <a:ext cx="14340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050" b="1" i="1" dirty="0">
                <a:solidFill>
                  <a:schemeClr val="accent6">
                    <a:lumMod val="50000"/>
                  </a:schemeClr>
                </a:solidFill>
              </a:rPr>
              <a:t>Início dos </a:t>
            </a:r>
          </a:p>
          <a:p>
            <a:pPr algn="ctr"/>
            <a:r>
              <a:rPr lang="pt-BR" sz="1050" b="1" i="1" dirty="0">
                <a:solidFill>
                  <a:schemeClr val="accent6">
                    <a:lumMod val="50000"/>
                  </a:schemeClr>
                </a:solidFill>
              </a:rPr>
              <a:t>Cadernos de Empreendimentos</a:t>
            </a:r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17D99249-FA6B-4EDA-BB1B-03577F1DDDEC}"/>
              </a:ext>
            </a:extLst>
          </p:cNvPr>
          <p:cNvSpPr txBox="1"/>
          <p:nvPr/>
        </p:nvSpPr>
        <p:spPr>
          <a:xfrm>
            <a:off x="1740401" y="3328106"/>
            <a:ext cx="15815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i="1" dirty="0"/>
              <a:t>Análise 21 lotes</a:t>
            </a:r>
          </a:p>
          <a:p>
            <a:pPr algn="ctr"/>
            <a:r>
              <a:rPr lang="pt-BR" sz="1100" i="1" dirty="0"/>
              <a:t>de EVTEAs e priorização dos 10 primeiros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F40D1B-017C-42D7-84C1-47AA3AC8DC70}"/>
              </a:ext>
            </a:extLst>
          </p:cNvPr>
          <p:cNvSpPr txBox="1">
            <a:spLocks/>
          </p:cNvSpPr>
          <p:nvPr/>
        </p:nvSpPr>
        <p:spPr>
          <a:xfrm>
            <a:off x="2093772" y="3878835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1º CICLO</a:t>
            </a:r>
            <a:endParaRPr lang="pt-BR" sz="12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9" name="CaixaDeTexto 2">
            <a:extLst>
              <a:ext uri="{FF2B5EF4-FFF2-40B4-BE49-F238E27FC236}">
                <a16:creationId xmlns:a16="http://schemas.microsoft.com/office/drawing/2014/main" id="{682375FA-6333-4218-B71F-9375751563A1}"/>
              </a:ext>
            </a:extLst>
          </p:cNvPr>
          <p:cNvSpPr txBox="1"/>
          <p:nvPr/>
        </p:nvSpPr>
        <p:spPr>
          <a:xfrm>
            <a:off x="3321941" y="3342736"/>
            <a:ext cx="1434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i="1"/>
              <a:t>Aprovação de Fluxo 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BC5395-CE30-4A12-8FD2-C7EA7B20279D}"/>
              </a:ext>
            </a:extLst>
          </p:cNvPr>
          <p:cNvSpPr txBox="1">
            <a:spLocks/>
          </p:cNvSpPr>
          <p:nvPr/>
        </p:nvSpPr>
        <p:spPr>
          <a:xfrm>
            <a:off x="3594496" y="3548814"/>
            <a:ext cx="874798" cy="59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1" dirty="0">
                <a:solidFill>
                  <a:srgbClr val="7030A0"/>
                </a:solidFill>
                <a:latin typeface="Calibri (Corpo)"/>
                <a:ea typeface="+mj-lt"/>
                <a:cs typeface="Arial"/>
              </a:rPr>
              <a:t>Modelo de Caderno</a:t>
            </a:r>
            <a:endParaRPr lang="pt-BR" sz="1200" b="1" i="1" dirty="0">
              <a:solidFill>
                <a:srgbClr val="7030A0"/>
              </a:solidFill>
              <a:latin typeface="Calibri (Corpo)"/>
              <a:cs typeface="Arial"/>
            </a:endParaRPr>
          </a:p>
        </p:txBody>
      </p:sp>
      <p:sp>
        <p:nvSpPr>
          <p:cNvPr id="11" name="CaixaDeTexto 2">
            <a:extLst>
              <a:ext uri="{FF2B5EF4-FFF2-40B4-BE49-F238E27FC236}">
                <a16:creationId xmlns:a16="http://schemas.microsoft.com/office/drawing/2014/main" id="{4CC8733F-2B1E-4D94-9487-201D7884E779}"/>
              </a:ext>
            </a:extLst>
          </p:cNvPr>
          <p:cNvSpPr txBox="1"/>
          <p:nvPr/>
        </p:nvSpPr>
        <p:spPr>
          <a:xfrm>
            <a:off x="4829719" y="3342736"/>
            <a:ext cx="14340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i="1"/>
              <a:t>Aprovação NT BI e apresentação da lista do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F43344-01B5-4731-ACE1-143EC73DEE12}"/>
              </a:ext>
            </a:extLst>
          </p:cNvPr>
          <p:cNvSpPr txBox="1">
            <a:spLocks/>
          </p:cNvSpPr>
          <p:nvPr/>
        </p:nvSpPr>
        <p:spPr>
          <a:xfrm>
            <a:off x="5109328" y="3878835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2º CICLO</a:t>
            </a:r>
            <a:endParaRPr lang="pt-BR" sz="12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13" name="CaixaDeTexto 2">
            <a:extLst>
              <a:ext uri="{FF2B5EF4-FFF2-40B4-BE49-F238E27FC236}">
                <a16:creationId xmlns:a16="http://schemas.microsoft.com/office/drawing/2014/main" id="{B11540AE-7046-4077-BBBE-498539450D8D}"/>
              </a:ext>
            </a:extLst>
          </p:cNvPr>
          <p:cNvSpPr txBox="1"/>
          <p:nvPr/>
        </p:nvSpPr>
        <p:spPr>
          <a:xfrm>
            <a:off x="6263735" y="3342736"/>
            <a:ext cx="1434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i="1"/>
              <a:t>Apresentação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683120C-D6E5-4E9B-B354-D40527DCBDBE}"/>
              </a:ext>
            </a:extLst>
          </p:cNvPr>
          <p:cNvSpPr txBox="1">
            <a:spLocks/>
          </p:cNvSpPr>
          <p:nvPr/>
        </p:nvSpPr>
        <p:spPr>
          <a:xfrm>
            <a:off x="6297038" y="3525375"/>
            <a:ext cx="1381785" cy="467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i="1">
                <a:solidFill>
                  <a:schemeClr val="accent2">
                    <a:lumMod val="75000"/>
                  </a:schemeClr>
                </a:solidFill>
                <a:latin typeface="Calibri (Corpo)"/>
                <a:ea typeface="+mj-lt"/>
                <a:cs typeface="Arial"/>
              </a:rPr>
              <a:t>1º REL. MONITORAM.</a:t>
            </a:r>
            <a:endParaRPr lang="pt-BR" sz="1200" b="1" i="1">
              <a:solidFill>
                <a:schemeClr val="accent2">
                  <a:lumMod val="75000"/>
                </a:schemeClr>
              </a:solidFill>
              <a:latin typeface="Calibri (Corpo)"/>
              <a:cs typeface="Arial"/>
            </a:endParaRPr>
          </a:p>
        </p:txBody>
      </p:sp>
      <p:sp>
        <p:nvSpPr>
          <p:cNvPr id="15" name="CaixaDeTexto 2">
            <a:extLst>
              <a:ext uri="{FF2B5EF4-FFF2-40B4-BE49-F238E27FC236}">
                <a16:creationId xmlns:a16="http://schemas.microsoft.com/office/drawing/2014/main" id="{2B231697-ABB0-44A7-A730-01C78E9EBA68}"/>
              </a:ext>
            </a:extLst>
          </p:cNvPr>
          <p:cNvSpPr txBox="1"/>
          <p:nvPr/>
        </p:nvSpPr>
        <p:spPr>
          <a:xfrm>
            <a:off x="7536647" y="3342216"/>
            <a:ext cx="14340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i="1"/>
              <a:t>Análise 25 Lotes e priorização de 10 destes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9A73356-9694-47E9-A951-2A7F43DF8101}"/>
              </a:ext>
            </a:extLst>
          </p:cNvPr>
          <p:cNvSpPr txBox="1">
            <a:spLocks/>
          </p:cNvSpPr>
          <p:nvPr/>
        </p:nvSpPr>
        <p:spPr>
          <a:xfrm>
            <a:off x="7816256" y="3878315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3º CICLO</a:t>
            </a:r>
            <a:endParaRPr lang="pt-BR" sz="12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17" name="CaixaDeTexto 2">
            <a:extLst>
              <a:ext uri="{FF2B5EF4-FFF2-40B4-BE49-F238E27FC236}">
                <a16:creationId xmlns:a16="http://schemas.microsoft.com/office/drawing/2014/main" id="{72613393-BFF2-40B9-9F1A-331F117FDAF7}"/>
              </a:ext>
            </a:extLst>
          </p:cNvPr>
          <p:cNvSpPr txBox="1"/>
          <p:nvPr/>
        </p:nvSpPr>
        <p:spPr>
          <a:xfrm>
            <a:off x="9966495" y="3342216"/>
            <a:ext cx="1434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i="1"/>
              <a:t>Finalização do </a:t>
            </a:r>
          </a:p>
          <a:p>
            <a:pPr algn="ctr"/>
            <a:r>
              <a:rPr lang="pt-BR" sz="1100" i="1"/>
              <a:t>3º CICLO </a:t>
            </a:r>
          </a:p>
          <a:p>
            <a:pPr algn="ctr"/>
            <a:r>
              <a:rPr lang="pt-BR" sz="1100" i="1"/>
              <a:t>e Início do </a:t>
            </a:r>
          </a:p>
          <a:p>
            <a:pPr algn="ctr"/>
            <a:r>
              <a:rPr lang="pt-BR" sz="1100" i="1"/>
              <a:t>Desenvolvimento do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9E8A3C3-172C-4FA8-874A-F21943184609}"/>
              </a:ext>
            </a:extLst>
          </p:cNvPr>
          <p:cNvSpPr txBox="1">
            <a:spLocks/>
          </p:cNvSpPr>
          <p:nvPr/>
        </p:nvSpPr>
        <p:spPr>
          <a:xfrm>
            <a:off x="10322613" y="4071066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4º CICLO</a:t>
            </a:r>
            <a:endParaRPr lang="pt-BR" sz="12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A81B2F1E-7061-4A15-8893-9F08215EB72D}"/>
              </a:ext>
            </a:extLst>
          </p:cNvPr>
          <p:cNvCxnSpPr>
            <a:cxnSpLocks/>
          </p:cNvCxnSpPr>
          <p:nvPr/>
        </p:nvCxnSpPr>
        <p:spPr>
          <a:xfrm>
            <a:off x="9091371" y="3123601"/>
            <a:ext cx="2473234" cy="0"/>
          </a:xfrm>
          <a:prstGeom prst="straightConnector1">
            <a:avLst/>
          </a:prstGeom>
          <a:ln w="38100">
            <a:prstDash val="lg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26859DB7-5EC2-48A6-8E14-F37754F75623}"/>
              </a:ext>
            </a:extLst>
          </p:cNvPr>
          <p:cNvSpPr/>
          <p:nvPr/>
        </p:nvSpPr>
        <p:spPr>
          <a:xfrm>
            <a:off x="10567227" y="2980511"/>
            <a:ext cx="232551" cy="241310"/>
          </a:xfrm>
          <a:prstGeom prst="ellipse">
            <a:avLst/>
          </a:prstGeom>
          <a:solidFill>
            <a:schemeClr val="bg1"/>
          </a:solidFill>
          <a:ln w="28575">
            <a:solidFill>
              <a:srgbClr val="52A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pt-BR">
              <a:solidFill>
                <a:schemeClr val="tx1"/>
              </a:solidFill>
            </a:endParaRPr>
          </a:p>
        </p:txBody>
      </p:sp>
      <p:pic>
        <p:nvPicPr>
          <p:cNvPr id="21" name="Imagem 118">
            <a:extLst>
              <a:ext uri="{FF2B5EF4-FFF2-40B4-BE49-F238E27FC236}">
                <a16:creationId xmlns:a16="http://schemas.microsoft.com/office/drawing/2014/main" id="{E58A6289-D6D4-428D-AAD8-DCCF2C9D2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88" y="2983168"/>
            <a:ext cx="270533" cy="270532"/>
          </a:xfrm>
          <a:prstGeom prst="rect">
            <a:avLst/>
          </a:prstGeom>
        </p:spPr>
      </p:pic>
      <p:pic>
        <p:nvPicPr>
          <p:cNvPr id="22" name="Imagem 118">
            <a:extLst>
              <a:ext uri="{FF2B5EF4-FFF2-40B4-BE49-F238E27FC236}">
                <a16:creationId xmlns:a16="http://schemas.microsoft.com/office/drawing/2014/main" id="{3656426F-E029-4865-91AF-1F48780FF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904" y="2983168"/>
            <a:ext cx="270533" cy="270532"/>
          </a:xfrm>
          <a:prstGeom prst="rect">
            <a:avLst/>
          </a:prstGeom>
        </p:spPr>
      </p:pic>
      <p:pic>
        <p:nvPicPr>
          <p:cNvPr id="23" name="Imagem 118">
            <a:extLst>
              <a:ext uri="{FF2B5EF4-FFF2-40B4-BE49-F238E27FC236}">
                <a16:creationId xmlns:a16="http://schemas.microsoft.com/office/drawing/2014/main" id="{F84BF7F8-7177-444C-8F65-0292E79F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682" y="2983168"/>
            <a:ext cx="270533" cy="270532"/>
          </a:xfrm>
          <a:prstGeom prst="rect">
            <a:avLst/>
          </a:prstGeom>
        </p:spPr>
      </p:pic>
      <p:pic>
        <p:nvPicPr>
          <p:cNvPr id="24" name="Imagem 118">
            <a:extLst>
              <a:ext uri="{FF2B5EF4-FFF2-40B4-BE49-F238E27FC236}">
                <a16:creationId xmlns:a16="http://schemas.microsoft.com/office/drawing/2014/main" id="{DC09CA23-123E-4D6A-B9B9-58602966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460" y="2983168"/>
            <a:ext cx="270533" cy="270532"/>
          </a:xfrm>
          <a:prstGeom prst="rect">
            <a:avLst/>
          </a:prstGeom>
        </p:spPr>
      </p:pic>
      <p:pic>
        <p:nvPicPr>
          <p:cNvPr id="25" name="Imagem 118">
            <a:extLst>
              <a:ext uri="{FF2B5EF4-FFF2-40B4-BE49-F238E27FC236}">
                <a16:creationId xmlns:a16="http://schemas.microsoft.com/office/drawing/2014/main" id="{648640E9-313E-484E-B3C2-CA5E5F09D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476" y="2983168"/>
            <a:ext cx="270533" cy="270532"/>
          </a:xfrm>
          <a:prstGeom prst="rect">
            <a:avLst/>
          </a:prstGeom>
        </p:spPr>
      </p:pic>
      <p:pic>
        <p:nvPicPr>
          <p:cNvPr id="26" name="Imagem 118">
            <a:extLst>
              <a:ext uri="{FF2B5EF4-FFF2-40B4-BE49-F238E27FC236}">
                <a16:creationId xmlns:a16="http://schemas.microsoft.com/office/drawing/2014/main" id="{BFF0B9C3-E99D-4751-9B0A-8D86E230C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388" y="2983168"/>
            <a:ext cx="270533" cy="27053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078A86E-8D37-46F4-A4ED-98C849A91896}"/>
              </a:ext>
            </a:extLst>
          </p:cNvPr>
          <p:cNvSpPr txBox="1">
            <a:spLocks/>
          </p:cNvSpPr>
          <p:nvPr/>
        </p:nvSpPr>
        <p:spPr>
          <a:xfrm rot="18526591">
            <a:off x="814459" y="2457166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OUT/19</a:t>
            </a:r>
            <a:endParaRPr lang="pt-BR" sz="14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F4080E8-BFE4-4392-9BF4-4E45A0AF4BE2}"/>
              </a:ext>
            </a:extLst>
          </p:cNvPr>
          <p:cNvSpPr txBox="1">
            <a:spLocks/>
          </p:cNvSpPr>
          <p:nvPr/>
        </p:nvSpPr>
        <p:spPr>
          <a:xfrm rot="18526591">
            <a:off x="2281239" y="2451016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NOV/19</a:t>
            </a:r>
            <a:endParaRPr lang="pt-BR" sz="14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EE276AD-FBE6-470F-B998-E074D397CCE2}"/>
              </a:ext>
            </a:extLst>
          </p:cNvPr>
          <p:cNvSpPr txBox="1">
            <a:spLocks/>
          </p:cNvSpPr>
          <p:nvPr/>
        </p:nvSpPr>
        <p:spPr>
          <a:xfrm rot="18526591">
            <a:off x="3753960" y="2443701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DEZ/19</a:t>
            </a:r>
            <a:endParaRPr lang="pt-BR" sz="14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9F8D597-90FF-4AB4-A428-DF6CDF35FC4A}"/>
              </a:ext>
            </a:extLst>
          </p:cNvPr>
          <p:cNvSpPr txBox="1">
            <a:spLocks/>
          </p:cNvSpPr>
          <p:nvPr/>
        </p:nvSpPr>
        <p:spPr>
          <a:xfrm rot="18526591">
            <a:off x="5252877" y="2443700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NOV/20</a:t>
            </a:r>
            <a:endParaRPr lang="pt-BR" sz="14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5E4DFC5-EF0B-40CF-A050-DF3CCB6CF9EE}"/>
              </a:ext>
            </a:extLst>
          </p:cNvPr>
          <p:cNvSpPr txBox="1">
            <a:spLocks/>
          </p:cNvSpPr>
          <p:nvPr/>
        </p:nvSpPr>
        <p:spPr>
          <a:xfrm rot="18526591">
            <a:off x="6675350" y="2366009"/>
            <a:ext cx="1090458" cy="28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MAR/21</a:t>
            </a:r>
            <a:endParaRPr lang="pt-BR" sz="14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59483EA-363E-4A55-8172-FBCFE5D1532E}"/>
              </a:ext>
            </a:extLst>
          </p:cNvPr>
          <p:cNvSpPr txBox="1">
            <a:spLocks/>
          </p:cNvSpPr>
          <p:nvPr/>
        </p:nvSpPr>
        <p:spPr>
          <a:xfrm rot="18526591">
            <a:off x="8060209" y="2469655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JUL/21</a:t>
            </a:r>
            <a:endParaRPr lang="pt-BR" sz="14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3EB6E58-3635-4499-A2A5-9EF137908419}"/>
              </a:ext>
            </a:extLst>
          </p:cNvPr>
          <p:cNvSpPr txBox="1">
            <a:spLocks/>
          </p:cNvSpPr>
          <p:nvPr/>
        </p:nvSpPr>
        <p:spPr>
          <a:xfrm rot="18526591">
            <a:off x="10449737" y="2461762"/>
            <a:ext cx="874798" cy="27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1">
                <a:solidFill>
                  <a:srgbClr val="1E3766"/>
                </a:solidFill>
                <a:latin typeface="Calibri (Corpo)"/>
                <a:ea typeface="+mj-lt"/>
                <a:cs typeface="Arial"/>
              </a:rPr>
              <a:t>JUN/22</a:t>
            </a:r>
            <a:endParaRPr lang="pt-BR" sz="1400" b="1">
              <a:solidFill>
                <a:srgbClr val="1E3766"/>
              </a:solidFill>
              <a:latin typeface="Calibri (Corpo)"/>
              <a:cs typeface="Arial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B04E2D7-B051-49B2-85DA-D31CDC38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903" y="761985"/>
            <a:ext cx="3969645" cy="9387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E3766"/>
                </a:solidFill>
                <a:latin typeface="Century Gothic" panose="020B0502020202020204" pitchFamily="34" charset="0"/>
                <a:ea typeface="+mj-lt"/>
                <a:cs typeface="Arial" panose="020B0604020202020204" pitchFamily="34" charset="0"/>
              </a:rPr>
              <a:t>LINHA DO TEMPO</a:t>
            </a:r>
            <a:endParaRPr lang="en-US" sz="3200" b="1" dirty="0">
              <a:solidFill>
                <a:srgbClr val="1E376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8A3885F-6FFD-41AC-BFBC-BD5F8C95B69A}"/>
              </a:ext>
            </a:extLst>
          </p:cNvPr>
          <p:cNvSpPr/>
          <p:nvPr/>
        </p:nvSpPr>
        <p:spPr>
          <a:xfrm>
            <a:off x="-8137" y="6470073"/>
            <a:ext cx="770138" cy="41563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960178"/>
              <a:satOff val="-8155"/>
              <a:lumOff val="1922"/>
              <a:alphaOff val="0"/>
            </a:schemeClr>
          </a:fillRef>
          <a:effectRef idx="0">
            <a:schemeClr val="accent4">
              <a:hueOff val="1960178"/>
              <a:satOff val="-8155"/>
              <a:lumOff val="1922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821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2">
            <a:extLst>
              <a:ext uri="{FF2B5EF4-FFF2-40B4-BE49-F238E27FC236}">
                <a16:creationId xmlns:a16="http://schemas.microsoft.com/office/drawing/2014/main" id="{A39AEC14-DAD4-41DA-ACAB-8A72789F653F}"/>
              </a:ext>
            </a:extLst>
          </p:cNvPr>
          <p:cNvSpPr/>
          <p:nvPr/>
        </p:nvSpPr>
        <p:spPr>
          <a:xfrm>
            <a:off x="601724" y="1472092"/>
            <a:ext cx="10938252" cy="4979493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1000"/>
              </a:spcAft>
              <a:buFont typeface="+mj-lt"/>
              <a:buAutoNum type="arabicPeriod" startAt="7"/>
              <a:tabLst>
                <a:tab pos="180340" algn="l"/>
                <a:tab pos="6030595" algn="r"/>
              </a:tabLst>
            </a:pPr>
            <a:endParaRPr lang="pt-BR" sz="1700" b="1">
              <a:effectLst>
                <a:outerShdw dist="38100" dir="2700000" sx="1000" sy="1000" algn="tl">
                  <a:srgbClr val="000000"/>
                </a:outerShdw>
              </a:effectLst>
              <a:latin typeface="Century Gothic"/>
              <a:ea typeface="Arial Unicode MS"/>
            </a:endParaRPr>
          </a:p>
        </p:txBody>
      </p:sp>
      <p:grpSp>
        <p:nvGrpSpPr>
          <p:cNvPr id="6" name="Agrupar 507">
            <a:extLst>
              <a:ext uri="{FF2B5EF4-FFF2-40B4-BE49-F238E27FC236}">
                <a16:creationId xmlns:a16="http://schemas.microsoft.com/office/drawing/2014/main" id="{53BB95E3-096F-46D7-A601-41F901283224}"/>
              </a:ext>
            </a:extLst>
          </p:cNvPr>
          <p:cNvGrpSpPr/>
          <p:nvPr/>
        </p:nvGrpSpPr>
        <p:grpSpPr>
          <a:xfrm>
            <a:off x="649608" y="1291030"/>
            <a:ext cx="10474001" cy="1187440"/>
            <a:chOff x="731520" y="1498601"/>
            <a:chExt cx="10474001" cy="1635759"/>
          </a:xfrm>
        </p:grpSpPr>
        <p:graphicFrame>
          <p:nvGraphicFramePr>
            <p:cNvPr id="7" name="Diagrama 2">
              <a:extLst>
                <a:ext uri="{FF2B5EF4-FFF2-40B4-BE49-F238E27FC236}">
                  <a16:creationId xmlns:a16="http://schemas.microsoft.com/office/drawing/2014/main" id="{5001EDDD-C948-411C-9619-E3BBF74FF2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2667015"/>
                </p:ext>
              </p:extLst>
            </p:nvPr>
          </p:nvGraphicFramePr>
          <p:xfrm>
            <a:off x="862641" y="2006600"/>
            <a:ext cx="10342880" cy="11277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Retângulo: Cantos Arredondados 386">
              <a:extLst>
                <a:ext uri="{FF2B5EF4-FFF2-40B4-BE49-F238E27FC236}">
                  <a16:creationId xmlns:a16="http://schemas.microsoft.com/office/drawing/2014/main" id="{6DB8A53D-A5CD-4950-B5D2-1DA381767B12}"/>
                </a:ext>
              </a:extLst>
            </p:cNvPr>
            <p:cNvSpPr/>
            <p:nvPr/>
          </p:nvSpPr>
          <p:spPr>
            <a:xfrm>
              <a:off x="731520" y="1498601"/>
              <a:ext cx="10342880" cy="50799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latin typeface="Century Gothic"/>
                  <a:cs typeface="Calibri"/>
                </a:rPr>
                <a:t>Ciclo de Vida do Empreendimento</a:t>
              </a:r>
              <a:endParaRPr lang="pt-BR" sz="2000" dirty="0">
                <a:latin typeface="Century Gothic"/>
              </a:endParaRPr>
            </a:p>
          </p:txBody>
        </p:sp>
      </p:grp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A25160C-897D-44F3-BDDD-6BEC3CDC4684}"/>
              </a:ext>
            </a:extLst>
          </p:cNvPr>
          <p:cNvSpPr/>
          <p:nvPr/>
        </p:nvSpPr>
        <p:spPr>
          <a:xfrm>
            <a:off x="652107" y="2747330"/>
            <a:ext cx="1610262" cy="10495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solidFill>
                  <a:srgbClr val="FFFFFF"/>
                </a:solidFill>
                <a:cs typeface="Calibri"/>
              </a:rPr>
              <a:t>Planejamento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608F62E-6A8B-4720-B623-9CBBFB9BA6A0}"/>
              </a:ext>
            </a:extLst>
          </p:cNvPr>
          <p:cNvSpPr/>
          <p:nvPr/>
        </p:nvSpPr>
        <p:spPr>
          <a:xfrm>
            <a:off x="2334258" y="3049254"/>
            <a:ext cx="1610262" cy="10495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dirty="0">
                <a:solidFill>
                  <a:srgbClr val="FFFFFF"/>
                </a:solidFill>
                <a:cs typeface="Calibri"/>
              </a:rPr>
              <a:t>Contratação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BE7B84E-2D37-406B-B4A9-E51FD0F86BAB}"/>
              </a:ext>
            </a:extLst>
          </p:cNvPr>
          <p:cNvSpPr/>
          <p:nvPr/>
        </p:nvSpPr>
        <p:spPr>
          <a:xfrm>
            <a:off x="4016408" y="3379932"/>
            <a:ext cx="1610262" cy="10495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solidFill>
                  <a:srgbClr val="FFFFFF"/>
                </a:solidFill>
                <a:cs typeface="Calibri"/>
              </a:rPr>
              <a:t>Estudo e Projeto Preliminar/</a:t>
            </a:r>
            <a:endParaRPr lang="pt-BR">
              <a:solidFill>
                <a:srgbClr val="FFFFFF"/>
              </a:solidFill>
            </a:endParaRPr>
          </a:p>
          <a:p>
            <a:pPr algn="ctr"/>
            <a:r>
              <a:rPr lang="pt-BR">
                <a:solidFill>
                  <a:srgbClr val="FFFFFF"/>
                </a:solidFill>
                <a:cs typeface="Calibri"/>
              </a:rPr>
              <a:t>Básico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F1CACE6-C5AF-484A-B833-919F1CB0CC6C}"/>
              </a:ext>
            </a:extLst>
          </p:cNvPr>
          <p:cNvSpPr/>
          <p:nvPr/>
        </p:nvSpPr>
        <p:spPr>
          <a:xfrm>
            <a:off x="5698559" y="3653102"/>
            <a:ext cx="1610262" cy="10495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solidFill>
                  <a:srgbClr val="FFFFFF"/>
                </a:solidFill>
                <a:cs typeface="Calibri"/>
              </a:rPr>
              <a:t>Projeto Executivo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E69F2F71-A20C-4574-B7FA-00A7E65DFC26}"/>
              </a:ext>
            </a:extLst>
          </p:cNvPr>
          <p:cNvSpPr/>
          <p:nvPr/>
        </p:nvSpPr>
        <p:spPr>
          <a:xfrm>
            <a:off x="7380710" y="3911894"/>
            <a:ext cx="1610262" cy="10495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solidFill>
                  <a:srgbClr val="FFFFFF"/>
                </a:solidFill>
                <a:cs typeface="Calibri"/>
              </a:rPr>
              <a:t>Execução e Supervisão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8C0C3E67-FA39-4768-AABE-160DA53A42B4}"/>
              </a:ext>
            </a:extLst>
          </p:cNvPr>
          <p:cNvSpPr/>
          <p:nvPr/>
        </p:nvSpPr>
        <p:spPr>
          <a:xfrm>
            <a:off x="9048483" y="4098800"/>
            <a:ext cx="1610262" cy="10495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solidFill>
                  <a:srgbClr val="FFFFFF"/>
                </a:solidFill>
                <a:cs typeface="Calibri"/>
              </a:rPr>
              <a:t>Manutenção e Operação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C3E21C2F-2193-4F59-BB69-DCB89F9861FE}"/>
              </a:ext>
            </a:extLst>
          </p:cNvPr>
          <p:cNvSpPr/>
          <p:nvPr/>
        </p:nvSpPr>
        <p:spPr>
          <a:xfrm>
            <a:off x="649608" y="4291550"/>
            <a:ext cx="1610262" cy="626469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cs typeface="Calibri"/>
              </a:rPr>
              <a:t>Caderno de Empreendimento</a:t>
            </a:r>
            <a:endParaRPr lang="pt-BR" sz="1400" dirty="0">
              <a:solidFill>
                <a:srgbClr val="FFFFFF"/>
              </a:solidFill>
              <a:cs typeface="Calibri"/>
            </a:endParaRP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5018B287-DA4B-4DA0-A45D-1E9637026E41}"/>
              </a:ext>
            </a:extLst>
          </p:cNvPr>
          <p:cNvCxnSpPr/>
          <p:nvPr/>
        </p:nvCxnSpPr>
        <p:spPr>
          <a:xfrm>
            <a:off x="1454739" y="3653102"/>
            <a:ext cx="0" cy="5247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AC377855-96D7-4000-8B04-3A07DBE22ADC}"/>
              </a:ext>
            </a:extLst>
          </p:cNvPr>
          <p:cNvSpPr/>
          <p:nvPr/>
        </p:nvSpPr>
        <p:spPr>
          <a:xfrm>
            <a:off x="0" y="6516939"/>
            <a:ext cx="780729" cy="368769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920356"/>
              <a:satOff val="-16311"/>
              <a:lumOff val="3843"/>
              <a:alphaOff val="0"/>
            </a:schemeClr>
          </a:fillRef>
          <a:effectRef idx="0">
            <a:schemeClr val="accent4">
              <a:hueOff val="3920356"/>
              <a:satOff val="-16311"/>
              <a:lumOff val="3843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41579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2085</Words>
  <Application>Microsoft Office PowerPoint</Application>
  <PresentationFormat>Widescreen</PresentationFormat>
  <Paragraphs>632</Paragraphs>
  <Slides>34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(Corpo)</vt:lpstr>
      <vt:lpstr>Calibri Light</vt:lpstr>
      <vt:lpstr>Century Gothic</vt:lpstr>
      <vt:lpstr>Times New Roman</vt:lpstr>
      <vt:lpstr>Tema do Office</vt:lpstr>
      <vt:lpstr>Worksheet</vt:lpstr>
      <vt:lpstr>CADERNOS DE EMPREENDIMENTO</vt:lpstr>
      <vt:lpstr>Apresentação do PowerPoint</vt:lpstr>
      <vt:lpstr>Apresentação do PowerPoint</vt:lpstr>
      <vt:lpstr>Apresentação do PowerPoint</vt:lpstr>
      <vt:lpstr>PRIORIZAÇÃO (Melhor Alternativa estudada)</vt:lpstr>
      <vt:lpstr> CUSTOS / BENEFÍCIOS (AVALIAÇÃO)</vt:lpstr>
      <vt:lpstr>CLASSIFICAÇÃO DOS EVTEAS  PARA PRODUÇÃO DOS CADERNOS (VPL)</vt:lpstr>
      <vt:lpstr>LINHA DO TEMPO</vt:lpstr>
      <vt:lpstr>Apresentação do PowerPoint</vt:lpstr>
      <vt:lpstr>FLUXO DE DESENVOLVIMENTO DOS CADERNOS</vt:lpstr>
      <vt:lpstr>ESTUDO ESTIMATIVO DE DESAPROPRIAÇÃO</vt:lpstr>
      <vt:lpstr>ESTUDO ESTIMATIVO DE DESAPROPRIAÇÃO</vt:lpstr>
      <vt:lpstr>MODELAGEM BIM</vt:lpstr>
      <vt:lpstr>VÍDEO DO EMPREENDIMENTO</vt:lpstr>
      <vt:lpstr>CARTEIRA DE EVTEAs</vt:lpstr>
      <vt:lpstr>CARTEIRA DOS CADERNOS</vt:lpstr>
      <vt:lpstr>CICLOS DA CARTEIRA</vt:lpstr>
      <vt:lpstr>CICLOS DA CARTEIRA</vt:lpstr>
      <vt:lpstr>MAPA DOS CICLOS DA CARTEIRA</vt:lpstr>
      <vt:lpstr>Apresentação do PowerPoint</vt:lpstr>
      <vt:lpstr>Apresentação do PowerPoint</vt:lpstr>
      <vt:lpstr>DETALHAMENTO DOA CICLOS</vt:lpstr>
      <vt:lpstr>REGIONALIZAÇÃO DOS CICLOS</vt:lpstr>
      <vt:lpstr>MONITORAMENTO DOS  CADERNOS DE EMPREENDIMENTO</vt:lpstr>
      <vt:lpstr>DIMENSÕES DE MONITORAMENTO</vt:lpstr>
      <vt:lpstr>PLANO DE MONITORAMENTO</vt:lpstr>
      <vt:lpstr>Apresentação do PowerPoint</vt:lpstr>
      <vt:lpstr>Apresentação do PowerPoint</vt:lpstr>
      <vt:lpstr>Apresentação do PowerPoint</vt:lpstr>
      <vt:lpstr>Apresentação do PowerPoint</vt:lpstr>
      <vt:lpstr>APRESENTAÇÃO GERENCIAL</vt:lpstr>
      <vt:lpstr>Apresentação do PowerPoint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136</cp:revision>
  <dcterms:created xsi:type="dcterms:W3CDTF">2022-03-04T12:39:06Z</dcterms:created>
  <dcterms:modified xsi:type="dcterms:W3CDTF">2022-03-31T12:38:17Z</dcterms:modified>
</cp:coreProperties>
</file>