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79" r:id="rId6"/>
    <p:sldId id="280" r:id="rId7"/>
    <p:sldId id="269" r:id="rId8"/>
    <p:sldId id="281" r:id="rId9"/>
    <p:sldId id="282" r:id="rId10"/>
    <p:sldId id="270" r:id="rId11"/>
    <p:sldId id="271" r:id="rId12"/>
    <p:sldId id="274" r:id="rId13"/>
    <p:sldId id="27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E77D7-1632-43DC-8285-82BF9A411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7253EC-64BF-424F-ADEC-5B5DB91A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11894-4E72-425A-8246-BC135A4F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F8A17E-FB54-4FBD-8D1B-8A41D3AA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0172-6152-412F-AD1A-57EC78CB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31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A93400-C558-43E1-BAC4-A12EFE5A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E0B996-E885-474D-8D9A-65363A140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AADAE3-A843-441B-8A62-730F778F2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4FA384-2A9F-4384-B0D5-5B63AEC7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3CC029-ECE6-4EAC-BF18-87163A88E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4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AE1E56-B353-4E99-BD02-89963933D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8E0182-44FC-4E16-9CBB-B098403CC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D1E96B-46DB-4965-AB5A-D3735014F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D9AAC7-C3AC-4282-819B-C7D48EF3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4EA375-8F8B-486E-96F6-C2F8280C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1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B703E5-2A29-47AE-85D5-7850D211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3E0798-C12E-47C5-AB55-8542634F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1296DE-6511-40F3-A2B6-E9BDC4C08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FC4522-B445-4368-B34C-BD261CE75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BFE492-306F-4052-B72C-9B06D9DEB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72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36169-2F47-4A3B-8170-A48FDEB72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C0D26BD-2FCA-4969-BD06-53CB29FA4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D0070B-B926-426A-B477-5C4C7FB13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5D83DE-194C-499C-8842-61B4DDF03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B098-C182-4501-847C-F11D2C7A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33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F56E1-E8C1-4B36-AA90-B881BC3A5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E6EA4-FD3F-4B90-9022-F43F7AF2F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F44919-FEBD-4B92-B8D4-E6D3E8C78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E8CD96-70E6-490A-B62A-9551E52B2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7E887-53DA-4498-B891-7A50191F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39AA22-3DEB-435F-8706-856AE147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0766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7A9E1-3D66-42FA-9CE6-5C3480C4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B7BACD-9851-4E73-AC98-9C83E643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ABF0582-DE7C-47BE-B8F0-3C364E723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542C2-CA34-48E4-95A7-0F790F9088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F2789AB-739D-4221-B5F1-267EE89DC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AB6852-1B4A-450C-BA16-B82F64750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65EED2F-F1F5-4602-B7B5-37D7A2CE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FD25586-3474-4730-A463-2F2FD37D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72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32F841-88C9-4F41-A1C6-97C7AA81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FA66904-B528-4F9A-8E75-53B6D59A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E1677D-2A73-4B5D-BF58-9C9B514AD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4D83D8C-1F03-49DC-A055-56C2AF64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6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84D2C5F-4406-4E46-92EF-542EC9F6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924C0B-AA71-40BD-AA4B-94402E3B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F7416D-F206-4495-9969-C67E178B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5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7FE45-8843-4A2F-A352-E59A6A90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A71197-B7D9-4363-A1FB-600523854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315C35-B351-44B5-8E01-5820B392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CBC8FF-20E6-4EAE-A3D7-1557E283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59B1DF8-7A0C-4DE7-976F-685189155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96C49BB-7989-4EAC-B2AC-B3AD8402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9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C473-23EA-45E2-8AFB-F217DBB59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2A544C9-8CD5-471B-B4EE-B82D6ECAF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E99241-AC02-4564-91F8-6362D9829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2278FC-3B56-4D85-BA2C-59413BC4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370DD1-4D89-4BF2-83B3-FBCCDD3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80DDAE-472A-4C53-9630-EC142DF8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46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2E4566A-041C-4F4D-AFD2-1B94AD043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584696-6805-4494-B6F3-DAC76CBE3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AE9A5-EE82-47CC-9CEC-0E9199441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7FD1-8873-467D-BE5E-3B3757E9FB3E}" type="datetimeFigureOut">
              <a:rPr lang="pt-BR" smtClean="0"/>
              <a:t>31/03/2022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83374E-5746-48AB-B13E-C9D61286E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F1ED6-5EE3-4D3E-AF6C-D3F70765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FBE7D-63A6-45AB-B216-9BD1B362C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0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cgdr@dnit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8D8C032-2340-4B58-B558-347F20C1239E}"/>
              </a:ext>
            </a:extLst>
          </p:cNvPr>
          <p:cNvSpPr txBox="1">
            <a:spLocks/>
          </p:cNvSpPr>
          <p:nvPr/>
        </p:nvSpPr>
        <p:spPr>
          <a:xfrm>
            <a:off x="0" y="2026976"/>
            <a:ext cx="10048322" cy="316414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6600" b="1" dirty="0">
                <a:solidFill>
                  <a:srgbClr val="1E3766"/>
                </a:solidFill>
                <a:latin typeface="Calibri"/>
                <a:cs typeface="Calibri Light"/>
              </a:rPr>
              <a:t>Estudo e Projeto de Desapropriação e Reassentamento no Ciclo de Vida do Empreendimento</a:t>
            </a:r>
            <a:endParaRPr lang="en-US" sz="6600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1940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FASE DE OBRAS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12AA63CE-6634-4679-BD1B-65272123EE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1" t="-1" r="80363" b="48715"/>
          <a:stretch/>
        </p:blipFill>
        <p:spPr>
          <a:xfrm>
            <a:off x="700165" y="2224623"/>
            <a:ext cx="1872000" cy="19440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572165" y="2258958"/>
            <a:ext cx="908643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Planejamento </a:t>
            </a:r>
            <a:r>
              <a:rPr lang="pt-BR" sz="2800" dirty="0" err="1"/>
              <a:t>multisetorial</a:t>
            </a:r>
            <a:r>
              <a:rPr lang="pt-BR" sz="2800" dirty="0"/>
              <a:t>.</a:t>
            </a:r>
          </a:p>
          <a:p>
            <a:pPr algn="just"/>
            <a:endParaRPr lang="pt-B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Execução da desapropriação/reassentamento alinhada ao Plano de Ataque da Obra;</a:t>
            </a:r>
          </a:p>
          <a:p>
            <a:pPr algn="just"/>
            <a:endParaRPr lang="pt-B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Liberação de frente de serviço no momento oportuno;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8488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FASE DE OPERAÇÃO/MANUTENÇÃO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084A98C4-F98B-48A4-922E-10470FBB41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" r="80401" b="46014"/>
          <a:stretch/>
        </p:blipFill>
        <p:spPr>
          <a:xfrm>
            <a:off x="1246131" y="2535085"/>
            <a:ext cx="2088000" cy="1980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4050034" y="2760759"/>
            <a:ext cx="76085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Nessa fase ainda podem ocorrer várias outras etapas que sucedem após a posse das áreas:</a:t>
            </a:r>
          </a:p>
          <a:p>
            <a:pPr algn="just"/>
            <a:endParaRPr lang="pt-B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Audiências judiciais;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Perícias judiciais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Registros Cartoriais das áreas</a:t>
            </a:r>
          </a:p>
        </p:txBody>
      </p:sp>
    </p:spTree>
    <p:extLst>
      <p:ext uri="{BB962C8B-B14F-4D97-AF65-F5344CB8AC3E}">
        <p14:creationId xmlns:p14="http://schemas.microsoft.com/office/powerpoint/2010/main" val="3804201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AUDITORIA CGU (2017)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953036" y="2187356"/>
            <a:ext cx="107055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/>
              <a:t>Relatório de Avaliação dos Resultados da Gestão n° 201701366, que trata de ação de controle realizada com o objetivo de avaliar os controles relacionados com os eventos de risco que afetam o processo de desapropriação, podendo comprometer a entrega das obras rodoviárias.</a:t>
            </a:r>
          </a:p>
          <a:p>
            <a:pPr algn="just">
              <a:lnSpc>
                <a:spcPct val="150000"/>
              </a:lnSpc>
            </a:pPr>
            <a:endParaRPr lang="pt-BR" sz="2800" dirty="0"/>
          </a:p>
          <a:p>
            <a:pPr algn="just">
              <a:lnSpc>
                <a:spcPct val="150000"/>
              </a:lnSpc>
            </a:pPr>
            <a:r>
              <a:rPr lang="pt-BR" sz="2800" dirty="0"/>
              <a:t>Recomendações totalmente atendidas!</a:t>
            </a:r>
          </a:p>
        </p:txBody>
      </p:sp>
    </p:spTree>
    <p:extLst>
      <p:ext uri="{BB962C8B-B14F-4D97-AF65-F5344CB8AC3E}">
        <p14:creationId xmlns:p14="http://schemas.microsoft.com/office/powerpoint/2010/main" val="1215082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A82C6857-E00D-4409-90DF-6B458F826848}"/>
              </a:ext>
            </a:extLst>
          </p:cNvPr>
          <p:cNvSpPr txBox="1"/>
          <p:nvPr/>
        </p:nvSpPr>
        <p:spPr>
          <a:xfrm>
            <a:off x="1867272" y="2091001"/>
            <a:ext cx="7663094" cy="261610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 err="1">
                <a:solidFill>
                  <a:srgbClr val="1E3766"/>
                </a:solidFill>
                <a:cs typeface="Calibri"/>
              </a:rPr>
              <a:t>Obrigada</a:t>
            </a:r>
            <a:r>
              <a:rPr lang="en-US" sz="4400" b="1" dirty="0">
                <a:solidFill>
                  <a:srgbClr val="1E3766"/>
                </a:solidFill>
                <a:cs typeface="Calibri"/>
              </a:rPr>
              <a:t>!</a:t>
            </a:r>
          </a:p>
          <a:p>
            <a:pPr algn="l"/>
            <a:endParaRPr lang="en-US" sz="2000" b="1" dirty="0">
              <a:solidFill>
                <a:srgbClr val="1E3766"/>
              </a:solidFill>
              <a:cs typeface="Calibri"/>
            </a:endParaRPr>
          </a:p>
          <a:p>
            <a:r>
              <a:rPr lang="en-US" sz="2000" b="1" dirty="0">
                <a:solidFill>
                  <a:srgbClr val="1E3766"/>
                </a:solidFill>
                <a:cs typeface="Calibri"/>
              </a:rPr>
              <a:t>Michele Mitie </a:t>
            </a:r>
            <a:r>
              <a:rPr lang="en-US" sz="2000" b="1" dirty="0" err="1">
                <a:solidFill>
                  <a:srgbClr val="1E3766"/>
                </a:solidFill>
                <a:cs typeface="Calibri"/>
              </a:rPr>
              <a:t>Arake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 </a:t>
            </a:r>
            <a:r>
              <a:rPr lang="en-US" sz="2000" b="1" dirty="0" err="1">
                <a:solidFill>
                  <a:srgbClr val="1E3766"/>
                </a:solidFill>
                <a:cs typeface="Calibri"/>
              </a:rPr>
              <a:t>Fragoso</a:t>
            </a:r>
            <a:endParaRPr lang="en-US" sz="2000" b="1" dirty="0">
              <a:solidFill>
                <a:srgbClr val="1E3766"/>
              </a:solidFill>
              <a:cs typeface="Calibri"/>
            </a:endParaRPr>
          </a:p>
          <a:p>
            <a:r>
              <a:rPr lang="en-US" sz="2000" b="1" dirty="0" err="1">
                <a:solidFill>
                  <a:srgbClr val="1E3766"/>
                </a:solidFill>
                <a:cs typeface="Calibri"/>
              </a:rPr>
              <a:t>Coordenação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 </a:t>
            </a:r>
            <a:r>
              <a:rPr lang="en-US" sz="2000" b="1" dirty="0" err="1">
                <a:solidFill>
                  <a:srgbClr val="1E3766"/>
                </a:solidFill>
                <a:cs typeface="Calibri"/>
              </a:rPr>
              <a:t>Geral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 de </a:t>
            </a:r>
            <a:r>
              <a:rPr lang="en-US" sz="2000" b="1" dirty="0" err="1">
                <a:solidFill>
                  <a:srgbClr val="1E3766"/>
                </a:solidFill>
                <a:cs typeface="Calibri"/>
              </a:rPr>
              <a:t>Desapropriação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 e </a:t>
            </a:r>
            <a:r>
              <a:rPr lang="en-US" sz="2000" b="1" dirty="0" err="1">
                <a:solidFill>
                  <a:srgbClr val="1E3766"/>
                </a:solidFill>
                <a:cs typeface="Calibri"/>
              </a:rPr>
              <a:t>Reassentamento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/DPP </a:t>
            </a:r>
          </a:p>
          <a:p>
            <a:r>
              <a:rPr lang="en-US" sz="2000" b="1" dirty="0">
                <a:solidFill>
                  <a:srgbClr val="1E3766"/>
                </a:solidFill>
                <a:cs typeface="Calibri"/>
              </a:rPr>
              <a:t>Email: </a:t>
            </a:r>
            <a:r>
              <a:rPr lang="en-US" sz="2000" b="1" dirty="0">
                <a:solidFill>
                  <a:srgbClr val="1E3766"/>
                </a:solidFill>
                <a:cs typeface="Calibri"/>
                <a:hlinkClick r:id="rId2"/>
              </a:rPr>
              <a:t>cgdr@dnit.gov.br</a:t>
            </a:r>
            <a:endParaRPr lang="en-US" sz="2000" b="1" dirty="0">
              <a:solidFill>
                <a:srgbClr val="1E3766"/>
              </a:solidFill>
              <a:cs typeface="Calibri"/>
            </a:endParaRPr>
          </a:p>
          <a:p>
            <a:r>
              <a:rPr lang="en-US" sz="2000" b="1" dirty="0" err="1">
                <a:solidFill>
                  <a:srgbClr val="1E3766"/>
                </a:solidFill>
                <a:cs typeface="Calibri"/>
              </a:rPr>
              <a:t>Telefone</a:t>
            </a:r>
            <a:r>
              <a:rPr lang="en-US" sz="2000" b="1" dirty="0">
                <a:solidFill>
                  <a:srgbClr val="1E3766"/>
                </a:solidFill>
                <a:cs typeface="Calibri"/>
              </a:rPr>
              <a:t>: (61) 3315-4414</a:t>
            </a:r>
          </a:p>
          <a:p>
            <a:pPr algn="l"/>
            <a:endParaRPr lang="en-US" sz="2000" b="1" dirty="0">
              <a:solidFill>
                <a:srgbClr val="1E3766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898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 txBox="1">
            <a:spLocks/>
          </p:cNvSpPr>
          <p:nvPr/>
        </p:nvSpPr>
        <p:spPr>
          <a:xfrm>
            <a:off x="562708" y="1078979"/>
            <a:ext cx="11095892" cy="938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CICLO DE VIDA DOS EMPREENDIMENTOS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EC44096-4D0E-496F-AA41-5F9EC8B47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7489" y="2017681"/>
            <a:ext cx="4326330" cy="4351338"/>
          </a:xfrm>
          <a:prstGeom prst="rect">
            <a:avLst/>
          </a:prstGeom>
        </p:spPr>
      </p:pic>
      <p:cxnSp>
        <p:nvCxnSpPr>
          <p:cNvPr id="6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36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FASE DE ESTUDOS - EVTEA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89BBCB78-AA06-4FE5-A681-9DB2ECC6BC89}"/>
              </a:ext>
            </a:extLst>
          </p:cNvPr>
          <p:cNvSpPr txBox="1">
            <a:spLocks/>
          </p:cNvSpPr>
          <p:nvPr/>
        </p:nvSpPr>
        <p:spPr>
          <a:xfrm>
            <a:off x="703386" y="1825625"/>
            <a:ext cx="98122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5D3E951-7B4B-49E5-98E0-6C99FF8158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437" b="50909"/>
          <a:stretch/>
        </p:blipFill>
        <p:spPr>
          <a:xfrm>
            <a:off x="933816" y="2096291"/>
            <a:ext cx="1963930" cy="197343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897746" y="2096291"/>
            <a:ext cx="88606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Verifica-se largura das faixas, tipologia dos segmentos e imóveis atingidos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Custo da desapropriação/reassentamento é estimado de acordo com o Custo Médio Gerencial do DNIT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Tem-se uma referência inicial para um planejamento macro da desapropriação/reassentamento</a:t>
            </a:r>
          </a:p>
        </p:txBody>
      </p:sp>
    </p:spTree>
    <p:extLst>
      <p:ext uri="{BB962C8B-B14F-4D97-AF65-F5344CB8AC3E}">
        <p14:creationId xmlns:p14="http://schemas.microsoft.com/office/powerpoint/2010/main" val="1207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CADERNO DE EMPREENDIMENTO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546E8389-7D65-4CB5-9216-912E13B41589}"/>
              </a:ext>
            </a:extLst>
          </p:cNvPr>
          <p:cNvSpPr txBox="1">
            <a:spLocks/>
          </p:cNvSpPr>
          <p:nvPr/>
        </p:nvSpPr>
        <p:spPr>
          <a:xfrm>
            <a:off x="371061" y="2017681"/>
            <a:ext cx="11642748" cy="3507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+mn-lt"/>
                <a:ea typeface="+mn-ea"/>
                <a:cs typeface="+mn-cs"/>
              </a:rPr>
              <a:t>Estimativa</a:t>
            </a:r>
            <a:r>
              <a:rPr lang="en-US" sz="2800" dirty="0">
                <a:latin typeface="+mn-lt"/>
                <a:ea typeface="+mn-ea"/>
                <a:cs typeface="+mn-cs"/>
              </a:rPr>
              <a:t> de </a:t>
            </a:r>
            <a:r>
              <a:rPr lang="en-US" sz="2800" dirty="0" err="1">
                <a:latin typeface="+mn-lt"/>
                <a:ea typeface="+mn-ea"/>
                <a:cs typeface="+mn-cs"/>
              </a:rPr>
              <a:t>quantitativo</a:t>
            </a:r>
            <a:r>
              <a:rPr lang="en-US" sz="2800" dirty="0">
                <a:latin typeface="+mn-lt"/>
                <a:ea typeface="+mn-ea"/>
                <a:cs typeface="+mn-cs"/>
              </a:rPr>
              <a:t> e valor para </a:t>
            </a:r>
            <a:r>
              <a:rPr lang="en-US" sz="2800" dirty="0" err="1">
                <a:latin typeface="+mn-lt"/>
                <a:ea typeface="+mn-ea"/>
                <a:cs typeface="+mn-cs"/>
              </a:rPr>
              <a:t>contratação</a:t>
            </a:r>
            <a:r>
              <a:rPr lang="en-US" sz="2800" dirty="0">
                <a:latin typeface="+mn-lt"/>
                <a:ea typeface="+mn-ea"/>
                <a:cs typeface="+mn-cs"/>
              </a:rPr>
              <a:t> PB, PE e </a:t>
            </a:r>
            <a:r>
              <a:rPr lang="en-US" sz="2800" dirty="0" err="1">
                <a:latin typeface="+mn-lt"/>
                <a:ea typeface="+mn-ea"/>
                <a:cs typeface="+mn-cs"/>
              </a:rPr>
              <a:t>pagamento</a:t>
            </a:r>
            <a:r>
              <a:rPr lang="en-US" sz="2800" dirty="0">
                <a:latin typeface="+mn-lt"/>
                <a:ea typeface="+mn-ea"/>
                <a:cs typeface="+mn-cs"/>
              </a:rPr>
              <a:t> das </a:t>
            </a:r>
            <a:r>
              <a:rPr lang="en-US" sz="2800" dirty="0" err="1">
                <a:latin typeface="+mn-lt"/>
                <a:ea typeface="+mn-ea"/>
                <a:cs typeface="+mn-cs"/>
              </a:rPr>
              <a:t>indenizações</a:t>
            </a:r>
            <a:r>
              <a:rPr lang="en-US" sz="2800" dirty="0"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latin typeface="+mn-lt"/>
                <a:ea typeface="+mn-ea"/>
                <a:cs typeface="+mn-cs"/>
              </a:rPr>
              <a:t>em</a:t>
            </a:r>
            <a:r>
              <a:rPr lang="en-US" sz="2800" dirty="0">
                <a:latin typeface="+mn-lt"/>
                <a:ea typeface="+mn-ea"/>
                <a:cs typeface="+mn-cs"/>
              </a:rPr>
              <a:t> um </a:t>
            </a:r>
            <a:r>
              <a:rPr lang="en-US" sz="2800" dirty="0" err="1">
                <a:latin typeface="+mn-lt"/>
                <a:ea typeface="+mn-ea"/>
                <a:cs typeface="+mn-cs"/>
              </a:rPr>
              <a:t>planejamento</a:t>
            </a:r>
            <a:r>
              <a:rPr lang="en-US" sz="2800" dirty="0">
                <a:latin typeface="+mn-lt"/>
                <a:ea typeface="+mn-ea"/>
                <a:cs typeface="+mn-cs"/>
              </a:rPr>
              <a:t> macro;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+mn-ea"/>
                <a:cs typeface="+mn-cs"/>
              </a:rPr>
              <a:t>Ferramenta fundamental para </a:t>
            </a:r>
            <a:r>
              <a:rPr lang="en-US" sz="2800" dirty="0" err="1">
                <a:latin typeface="+mn-lt"/>
                <a:ea typeface="+mn-ea"/>
                <a:cs typeface="+mn-cs"/>
              </a:rPr>
              <a:t>planejamento</a:t>
            </a:r>
            <a:r>
              <a:rPr lang="en-US" sz="2800" dirty="0">
                <a:latin typeface="+mn-lt"/>
                <a:ea typeface="+mn-ea"/>
                <a:cs typeface="+mn-cs"/>
              </a:rPr>
              <a:t> dos </a:t>
            </a:r>
            <a:r>
              <a:rPr lang="en-US" sz="2800" dirty="0" err="1">
                <a:latin typeface="+mn-lt"/>
                <a:ea typeface="+mn-ea"/>
                <a:cs typeface="+mn-cs"/>
              </a:rPr>
              <a:t>momentos</a:t>
            </a:r>
            <a:r>
              <a:rPr lang="en-US" sz="2800" dirty="0">
                <a:latin typeface="+mn-lt"/>
                <a:ea typeface="+mn-ea"/>
                <a:cs typeface="+mn-cs"/>
              </a:rPr>
              <a:t> </a:t>
            </a:r>
            <a:r>
              <a:rPr lang="en-US" sz="2800" dirty="0" err="1">
                <a:latin typeface="+mn-lt"/>
                <a:ea typeface="+mn-ea"/>
                <a:cs typeface="+mn-cs"/>
              </a:rPr>
              <a:t>oportunos</a:t>
            </a:r>
            <a:r>
              <a:rPr lang="en-US" sz="2800" dirty="0">
                <a:latin typeface="+mn-lt"/>
                <a:ea typeface="+mn-ea"/>
                <a:cs typeface="+mn-cs"/>
              </a:rPr>
              <a:t> para </a:t>
            </a:r>
            <a:r>
              <a:rPr lang="en-US" sz="2800" dirty="0" err="1">
                <a:latin typeface="+mn-lt"/>
                <a:ea typeface="+mn-ea"/>
                <a:cs typeface="+mn-cs"/>
              </a:rPr>
              <a:t>início</a:t>
            </a:r>
            <a:r>
              <a:rPr lang="en-US" sz="2800" dirty="0">
                <a:latin typeface="+mn-lt"/>
                <a:ea typeface="+mn-ea"/>
                <a:cs typeface="+mn-cs"/>
              </a:rPr>
              <a:t> do PB e PE dentro do </a:t>
            </a:r>
            <a:r>
              <a:rPr lang="en-US" sz="2800" dirty="0" err="1">
                <a:latin typeface="+mn-lt"/>
                <a:ea typeface="+mn-ea"/>
                <a:cs typeface="+mn-cs"/>
              </a:rPr>
              <a:t>cronograma</a:t>
            </a:r>
            <a:r>
              <a:rPr lang="en-US" sz="2800" dirty="0">
                <a:latin typeface="+mn-lt"/>
                <a:ea typeface="+mn-ea"/>
                <a:cs typeface="+mn-cs"/>
              </a:rPr>
              <a:t> do </a:t>
            </a:r>
            <a:r>
              <a:rPr lang="en-US" sz="2800" dirty="0" err="1">
                <a:latin typeface="+mn-lt"/>
                <a:ea typeface="+mn-ea"/>
                <a:cs typeface="+mn-cs"/>
              </a:rPr>
              <a:t>empreendimento</a:t>
            </a:r>
            <a:r>
              <a:rPr lang="en-US" sz="2800" dirty="0">
                <a:latin typeface="+mn-lt"/>
                <a:ea typeface="+mn-ea"/>
                <a:cs typeface="+mn-cs"/>
              </a:rPr>
              <a:t>.</a:t>
            </a:r>
            <a:endParaRPr lang="en-US" sz="28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997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>
          <a:xfrm>
            <a:off x="494765" y="2021816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TR PROJETO EXECUTIVO DE DESAPROPRIAÇÃO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5724664" y="2021816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TR Contratação da OBRA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3727178" y="3504936"/>
            <a:ext cx="2163651" cy="118485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Ordem de Início PROJETO EXECUTIVO DE DESAPROPRIAÇÃO</a:t>
            </a:r>
          </a:p>
        </p:txBody>
      </p:sp>
      <p:cxnSp>
        <p:nvCxnSpPr>
          <p:cNvPr id="10" name="Conector de seta reta 9"/>
          <p:cNvCxnSpPr>
            <a:stCxn id="6" idx="3"/>
            <a:endCxn id="7" idx="1"/>
          </p:cNvCxnSpPr>
          <p:nvPr/>
        </p:nvCxnSpPr>
        <p:spPr>
          <a:xfrm>
            <a:off x="2658415" y="2633648"/>
            <a:ext cx="3066249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>
            <a:stCxn id="8" idx="3"/>
            <a:endCxn id="14" idx="1"/>
          </p:cNvCxnSpPr>
          <p:nvPr/>
        </p:nvCxnSpPr>
        <p:spPr>
          <a:xfrm>
            <a:off x="5890829" y="4097363"/>
            <a:ext cx="1510051" cy="1940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3616010" y="2245003"/>
            <a:ext cx="1247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/>
              <a:t>1 ano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7400880" y="3504937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Publicação do Edital de Contratação da OBRA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6153775" y="3697861"/>
            <a:ext cx="1247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/>
              <a:t>6 meses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8918438" y="5174639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Ordem de Início da OBRA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532626" y="5417139"/>
            <a:ext cx="1247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/>
              <a:t>1 ano</a:t>
            </a:r>
          </a:p>
        </p:txBody>
      </p:sp>
      <p:cxnSp>
        <p:nvCxnSpPr>
          <p:cNvPr id="25" name="Conector angulado 24"/>
          <p:cNvCxnSpPr>
            <a:stCxn id="8" idx="2"/>
            <a:endCxn id="20" idx="1"/>
          </p:cNvCxnSpPr>
          <p:nvPr/>
        </p:nvCxnSpPr>
        <p:spPr>
          <a:xfrm rot="16200000" flipH="1">
            <a:off x="6315381" y="3183413"/>
            <a:ext cx="1096681" cy="4109434"/>
          </a:xfrm>
          <a:prstGeom prst="bentConnector2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810" y="655190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PRAZOS PARA FINS DE PLANEJAMENTO – IN 75/2021 (art. 53)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46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940041" y="1380312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7" name="Retângulo de cantos arredondados 46"/>
          <p:cNvSpPr/>
          <p:nvPr/>
        </p:nvSpPr>
        <p:spPr>
          <a:xfrm>
            <a:off x="244516" y="4646663"/>
            <a:ext cx="2859109" cy="1777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CONTRATAÇÃO CONVENCIONAL </a:t>
            </a:r>
          </a:p>
          <a:p>
            <a:pPr algn="ctr"/>
            <a:r>
              <a:rPr lang="pt-BR" dirty="0"/>
              <a:t>LEI 8.666/1993</a:t>
            </a:r>
          </a:p>
        </p:txBody>
      </p:sp>
    </p:spTree>
    <p:extLst>
      <p:ext uri="{BB962C8B-B14F-4D97-AF65-F5344CB8AC3E}">
        <p14:creationId xmlns:p14="http://schemas.microsoft.com/office/powerpoint/2010/main" val="60451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>
          <a:xfrm>
            <a:off x="653791" y="2440972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Ordem de Início PROJETO EXECUTIVO DE DESAPROPRIAÇÃO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5883690" y="2440972"/>
            <a:ext cx="2163650" cy="1223664"/>
          </a:xfrm>
          <a:prstGeom prst="roundRect">
            <a:avLst/>
          </a:prstGeom>
          <a:solidFill>
            <a:srgbClr val="F8F8F8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Ordem de Início da OBRA</a:t>
            </a:r>
          </a:p>
        </p:txBody>
      </p:sp>
      <p:cxnSp>
        <p:nvCxnSpPr>
          <p:cNvPr id="10" name="Conector de seta reta 9"/>
          <p:cNvCxnSpPr>
            <a:stCxn id="6" idx="3"/>
            <a:endCxn id="7" idx="1"/>
          </p:cNvCxnSpPr>
          <p:nvPr/>
        </p:nvCxnSpPr>
        <p:spPr>
          <a:xfrm>
            <a:off x="2817441" y="3052804"/>
            <a:ext cx="3066249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3775036" y="2664159"/>
            <a:ext cx="1247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/>
              <a:t>1 ano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810" y="655190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PRAZOS PARA FINS DE PLANEJAMENTO – IN 75/2021 (art. 53)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46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940041" y="1380312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7" name="Retângulo de cantos arredondados 46"/>
          <p:cNvSpPr/>
          <p:nvPr/>
        </p:nvSpPr>
        <p:spPr>
          <a:xfrm>
            <a:off x="494765" y="4589045"/>
            <a:ext cx="2859109" cy="17772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CONTRATAÇÃO RDCI</a:t>
            </a:r>
          </a:p>
          <a:p>
            <a:pPr algn="ctr"/>
            <a:r>
              <a:rPr lang="pt-BR" dirty="0"/>
              <a:t>LEI 12.462/2011</a:t>
            </a:r>
          </a:p>
        </p:txBody>
      </p:sp>
      <p:sp>
        <p:nvSpPr>
          <p:cNvPr id="2" name="Retângulo 1"/>
          <p:cNvSpPr/>
          <p:nvPr/>
        </p:nvSpPr>
        <p:spPr>
          <a:xfrm>
            <a:off x="4798451" y="4589045"/>
            <a:ext cx="73935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i="1" dirty="0"/>
              <a:t>Considerado este o prazo necessário para liberação das </a:t>
            </a:r>
          </a:p>
          <a:p>
            <a:pPr algn="just"/>
            <a:r>
              <a:rPr lang="pt-BR" sz="2000" i="1" dirty="0"/>
              <a:t>primeiras frentes de obra que demandem </a:t>
            </a:r>
          </a:p>
          <a:p>
            <a:pPr algn="just"/>
            <a:r>
              <a:rPr lang="pt-BR" sz="2000" i="1" dirty="0"/>
              <a:t>processos desapropriatórios.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1852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08" y="1078979"/>
            <a:ext cx="11095892" cy="938702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FASE DE PROJETOS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79939" y="1804101"/>
            <a:ext cx="4630615" cy="5862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6" name="Imagem 5">
            <a:extLst>
              <a:ext uri="{FF2B5EF4-FFF2-40B4-BE49-F238E27FC236}">
                <a16:creationId xmlns:a16="http://schemas.microsoft.com/office/drawing/2014/main" id="{63918F63-311A-4D89-8A8B-03F7941425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7168" b="17168"/>
          <a:stretch/>
        </p:blipFill>
        <p:spPr>
          <a:xfrm>
            <a:off x="1303065" y="1804101"/>
            <a:ext cx="9615177" cy="444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69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950" y="849821"/>
            <a:ext cx="9852223" cy="845886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PROJETO DE DESAPROPRIAÇÃO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54181" y="1482127"/>
            <a:ext cx="4111598" cy="580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335209" y="1943744"/>
            <a:ext cx="4686242" cy="15583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Projeto Básico de Desapropriação</a:t>
            </a:r>
          </a:p>
        </p:txBody>
      </p:sp>
      <p:sp>
        <p:nvSpPr>
          <p:cNvPr id="7" name="Retângulo 6"/>
          <p:cNvSpPr/>
          <p:nvPr/>
        </p:nvSpPr>
        <p:spPr>
          <a:xfrm>
            <a:off x="310761" y="3868758"/>
            <a:ext cx="4686242" cy="19727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Projeto Executivo de Desapropriação</a:t>
            </a:r>
          </a:p>
        </p:txBody>
      </p:sp>
      <p:sp>
        <p:nvSpPr>
          <p:cNvPr id="9" name="Arredondar Retângulo em um Canto Diagonal 8"/>
          <p:cNvSpPr/>
          <p:nvPr/>
        </p:nvSpPr>
        <p:spPr>
          <a:xfrm>
            <a:off x="654181" y="2508319"/>
            <a:ext cx="904163" cy="61800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PB</a:t>
            </a: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5232246" y="3344573"/>
            <a:ext cx="1882461" cy="58802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Imissão na Posse</a:t>
            </a:r>
          </a:p>
        </p:txBody>
      </p:sp>
      <p:sp>
        <p:nvSpPr>
          <p:cNvPr id="13" name="Arredondar Retângulo em um Canto Diagonal 12"/>
          <p:cNvSpPr/>
          <p:nvPr/>
        </p:nvSpPr>
        <p:spPr>
          <a:xfrm>
            <a:off x="575737" y="4324344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RP + DUP</a:t>
            </a:r>
          </a:p>
        </p:txBody>
      </p:sp>
      <p:sp>
        <p:nvSpPr>
          <p:cNvPr id="14" name="Arredondar Retângulo em um Canto Diagonal 13"/>
          <p:cNvSpPr/>
          <p:nvPr/>
        </p:nvSpPr>
        <p:spPr>
          <a:xfrm>
            <a:off x="2852790" y="4635053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Cadastros</a:t>
            </a:r>
          </a:p>
        </p:txBody>
      </p:sp>
      <p:sp>
        <p:nvSpPr>
          <p:cNvPr id="15" name="Arredondar Retângulo em um Canto Diagonal 14"/>
          <p:cNvSpPr/>
          <p:nvPr/>
        </p:nvSpPr>
        <p:spPr>
          <a:xfrm>
            <a:off x="5232247" y="4551661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Acordos</a:t>
            </a:r>
          </a:p>
        </p:txBody>
      </p:sp>
      <p:sp>
        <p:nvSpPr>
          <p:cNvPr id="17" name="Arredondar Retângulo em um Canto Diagonal 16"/>
          <p:cNvSpPr/>
          <p:nvPr/>
        </p:nvSpPr>
        <p:spPr>
          <a:xfrm>
            <a:off x="7934775" y="4551661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Registros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217135" y="5952446"/>
            <a:ext cx="4774872" cy="3734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de </a:t>
            </a:r>
            <a:r>
              <a:rPr lang="pt-BR" b="1" dirty="0">
                <a:solidFill>
                  <a:schemeClr val="tx1"/>
                </a:solidFill>
              </a:rPr>
              <a:t>efetivação</a:t>
            </a:r>
            <a:r>
              <a:rPr lang="pt-BR" dirty="0">
                <a:solidFill>
                  <a:schemeClr val="tx1"/>
                </a:solidFill>
              </a:rPr>
              <a:t> das desapropriações</a:t>
            </a:r>
          </a:p>
        </p:txBody>
      </p:sp>
      <p:sp>
        <p:nvSpPr>
          <p:cNvPr id="20" name="Arredondar Retângulo em um Canto Diagonal 19"/>
          <p:cNvSpPr/>
          <p:nvPr/>
        </p:nvSpPr>
        <p:spPr>
          <a:xfrm>
            <a:off x="575737" y="5108613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RMA</a:t>
            </a:r>
          </a:p>
        </p:txBody>
      </p:sp>
      <p:sp>
        <p:nvSpPr>
          <p:cNvPr id="21" name="Arredondar Retângulo em um Canto Diagonal 20"/>
          <p:cNvSpPr/>
          <p:nvPr/>
        </p:nvSpPr>
        <p:spPr>
          <a:xfrm>
            <a:off x="2247844" y="2496878"/>
            <a:ext cx="2195367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Reconhecimento de Faixa de Domínio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335209" y="5948415"/>
            <a:ext cx="4686242" cy="3734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administrativa</a:t>
            </a:r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48793ABF-7A15-405A-AFA0-8B88E55CC4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967" t="1220" r="587" b="57347"/>
          <a:stretch/>
        </p:blipFill>
        <p:spPr>
          <a:xfrm>
            <a:off x="7760007" y="2800340"/>
            <a:ext cx="2232000" cy="1620000"/>
          </a:xfrm>
          <a:prstGeom prst="rect">
            <a:avLst/>
          </a:prstGeom>
        </p:spPr>
      </p:pic>
      <p:cxnSp>
        <p:nvCxnSpPr>
          <p:cNvPr id="24" name="Conector de seta reta 23"/>
          <p:cNvCxnSpPr/>
          <p:nvPr/>
        </p:nvCxnSpPr>
        <p:spPr>
          <a:xfrm flipV="1">
            <a:off x="7137888" y="3610340"/>
            <a:ext cx="660411" cy="4938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de seta reta 25"/>
          <p:cNvCxnSpPr/>
          <p:nvPr/>
        </p:nvCxnSpPr>
        <p:spPr>
          <a:xfrm flipV="1">
            <a:off x="6173477" y="3942047"/>
            <a:ext cx="7557" cy="609614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tângulo 32"/>
          <p:cNvSpPr/>
          <p:nvPr/>
        </p:nvSpPr>
        <p:spPr>
          <a:xfrm>
            <a:off x="5217135" y="5345522"/>
            <a:ext cx="2252611" cy="4959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Judicial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7559899" y="5342864"/>
            <a:ext cx="2432107" cy="498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Cartorial</a:t>
            </a:r>
          </a:p>
        </p:txBody>
      </p:sp>
      <p:cxnSp>
        <p:nvCxnSpPr>
          <p:cNvPr id="35" name="Conector de seta reta 34"/>
          <p:cNvCxnSpPr>
            <a:stCxn id="15" idx="0"/>
            <a:endCxn id="17" idx="2"/>
          </p:cNvCxnSpPr>
          <p:nvPr/>
        </p:nvCxnSpPr>
        <p:spPr>
          <a:xfrm>
            <a:off x="7114708" y="4855123"/>
            <a:ext cx="820067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 flipV="1">
            <a:off x="2488006" y="4976358"/>
            <a:ext cx="371825" cy="5904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/>
          <p:cNvCxnSpPr/>
          <p:nvPr/>
        </p:nvCxnSpPr>
        <p:spPr>
          <a:xfrm flipV="1">
            <a:off x="4811090" y="4953275"/>
            <a:ext cx="371825" cy="5904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951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DD6F71-F99D-4FAF-9839-4E265A80C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950" y="772547"/>
            <a:ext cx="9852223" cy="845886"/>
          </a:xfrm>
        </p:spPr>
        <p:txBody>
          <a:bodyPr/>
          <a:lstStyle/>
          <a:p>
            <a:r>
              <a:rPr lang="en-US" sz="3200" b="1" dirty="0">
                <a:solidFill>
                  <a:srgbClr val="1E3766"/>
                </a:solidFill>
                <a:latin typeface="Calibri"/>
                <a:ea typeface="+mj-lt"/>
                <a:cs typeface="+mj-lt"/>
              </a:rPr>
              <a:t>PROJETO DE REASSENTAMENTO</a:t>
            </a:r>
            <a:endParaRPr lang="en-US" sz="3200" b="1" dirty="0">
              <a:solidFill>
                <a:srgbClr val="1E3766"/>
              </a:solidFill>
              <a:latin typeface="Calibri"/>
              <a:cs typeface="Calibri"/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D976E748-C28E-4539-99CD-B4D242769245}"/>
              </a:ext>
            </a:extLst>
          </p:cNvPr>
          <p:cNvCxnSpPr/>
          <p:nvPr/>
        </p:nvCxnSpPr>
        <p:spPr>
          <a:xfrm>
            <a:off x="654181" y="1404853"/>
            <a:ext cx="4111598" cy="580"/>
          </a:xfrm>
          <a:prstGeom prst="straightConnector1">
            <a:avLst/>
          </a:prstGeom>
          <a:ln w="76200">
            <a:solidFill>
              <a:srgbClr val="F7B962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335209" y="1943744"/>
            <a:ext cx="4686242" cy="15583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Projeto Básico de Reassentamento</a:t>
            </a:r>
          </a:p>
        </p:txBody>
      </p:sp>
      <p:sp>
        <p:nvSpPr>
          <p:cNvPr id="7" name="Retângulo 6"/>
          <p:cNvSpPr/>
          <p:nvPr/>
        </p:nvSpPr>
        <p:spPr>
          <a:xfrm>
            <a:off x="310761" y="3689521"/>
            <a:ext cx="4686242" cy="18999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dirty="0">
                <a:solidFill>
                  <a:schemeClr val="tx1"/>
                </a:solidFill>
              </a:rPr>
              <a:t>Projeto Executivo de Reassentamento – Fase Cadastral</a:t>
            </a:r>
          </a:p>
        </p:txBody>
      </p:sp>
      <p:sp>
        <p:nvSpPr>
          <p:cNvPr id="9" name="Arredondar Retângulo em um Canto Diagonal 8"/>
          <p:cNvSpPr/>
          <p:nvPr/>
        </p:nvSpPr>
        <p:spPr>
          <a:xfrm>
            <a:off x="654181" y="2508319"/>
            <a:ext cx="1882461" cy="618007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Estudo Preliminar</a:t>
            </a: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7384123" y="3520887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Indenização</a:t>
            </a:r>
          </a:p>
        </p:txBody>
      </p:sp>
      <p:sp>
        <p:nvSpPr>
          <p:cNvPr id="11" name="Arredondar Retângulo em um Canto Diagonal 10"/>
          <p:cNvSpPr/>
          <p:nvPr/>
        </p:nvSpPr>
        <p:spPr>
          <a:xfrm>
            <a:off x="7384123" y="4311466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Compra Assistida</a:t>
            </a:r>
          </a:p>
        </p:txBody>
      </p:sp>
      <p:sp>
        <p:nvSpPr>
          <p:cNvPr id="12" name="Arredondar Retângulo em um Canto Diagonal 11"/>
          <p:cNvSpPr/>
          <p:nvPr/>
        </p:nvSpPr>
        <p:spPr>
          <a:xfrm>
            <a:off x="7384122" y="5102045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Construção UH</a:t>
            </a:r>
          </a:p>
        </p:txBody>
      </p:sp>
      <p:sp>
        <p:nvSpPr>
          <p:cNvPr id="13" name="Arredondar Retângulo em um Canto Diagonal 12"/>
          <p:cNvSpPr/>
          <p:nvPr/>
        </p:nvSpPr>
        <p:spPr>
          <a:xfrm>
            <a:off x="654181" y="4324344"/>
            <a:ext cx="1804017" cy="495835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Pesquisa de Vulnerabilidade</a:t>
            </a:r>
          </a:p>
        </p:txBody>
      </p:sp>
      <p:sp>
        <p:nvSpPr>
          <p:cNvPr id="14" name="Arredondar Retângulo em um Canto Diagonal 13"/>
          <p:cNvSpPr/>
          <p:nvPr/>
        </p:nvSpPr>
        <p:spPr>
          <a:xfrm>
            <a:off x="2742725" y="4315755"/>
            <a:ext cx="1819735" cy="5044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Cadastros</a:t>
            </a:r>
          </a:p>
        </p:txBody>
      </p:sp>
      <p:sp>
        <p:nvSpPr>
          <p:cNvPr id="15" name="Arredondar Retângulo em um Canto Diagonal 14"/>
          <p:cNvSpPr/>
          <p:nvPr/>
        </p:nvSpPr>
        <p:spPr>
          <a:xfrm>
            <a:off x="5217135" y="4311466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Acordos</a:t>
            </a:r>
          </a:p>
        </p:txBody>
      </p:sp>
      <p:sp>
        <p:nvSpPr>
          <p:cNvPr id="16" name="Arredondar Retângulo em um Canto Diagonal 15"/>
          <p:cNvSpPr/>
          <p:nvPr/>
        </p:nvSpPr>
        <p:spPr>
          <a:xfrm>
            <a:off x="9955898" y="4288967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Mudança da família</a:t>
            </a:r>
          </a:p>
        </p:txBody>
      </p:sp>
      <p:sp>
        <p:nvSpPr>
          <p:cNvPr id="18" name="Arredondar Retângulo em um Canto Diagonal 17"/>
          <p:cNvSpPr/>
          <p:nvPr/>
        </p:nvSpPr>
        <p:spPr>
          <a:xfrm>
            <a:off x="9955898" y="3401647"/>
            <a:ext cx="1882461" cy="606924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Demolição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5021450" y="5841490"/>
            <a:ext cx="6991677" cy="3734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de </a:t>
            </a:r>
            <a:r>
              <a:rPr lang="pt-BR" b="1" dirty="0">
                <a:solidFill>
                  <a:schemeClr val="tx1"/>
                </a:solidFill>
              </a:rPr>
              <a:t>efetivação</a:t>
            </a:r>
            <a:r>
              <a:rPr lang="pt-BR" dirty="0">
                <a:solidFill>
                  <a:schemeClr val="tx1"/>
                </a:solidFill>
              </a:rPr>
              <a:t> dos reassentamentos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310761" y="5841490"/>
            <a:ext cx="4686242" cy="3734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Etapa administrativa</a:t>
            </a: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48793ABF-7A15-405A-AFA0-8B88E55CC4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967" t="1220" r="587" b="57347"/>
          <a:stretch/>
        </p:blipFill>
        <p:spPr>
          <a:xfrm>
            <a:off x="9781128" y="1219371"/>
            <a:ext cx="2232000" cy="1620000"/>
          </a:xfrm>
          <a:prstGeom prst="rect">
            <a:avLst/>
          </a:prstGeom>
        </p:spPr>
      </p:pic>
      <p:cxnSp>
        <p:nvCxnSpPr>
          <p:cNvPr id="22" name="Conector de seta reta 21"/>
          <p:cNvCxnSpPr>
            <a:stCxn id="18" idx="3"/>
            <a:endCxn id="21" idx="2"/>
          </p:cNvCxnSpPr>
          <p:nvPr/>
        </p:nvCxnSpPr>
        <p:spPr>
          <a:xfrm flipH="1" flipV="1">
            <a:off x="10897128" y="2839371"/>
            <a:ext cx="1" cy="56227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 flipV="1">
            <a:off x="4625186" y="4647931"/>
            <a:ext cx="660411" cy="4938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>
            <a:stCxn id="15" idx="0"/>
          </p:cNvCxnSpPr>
          <p:nvPr/>
        </p:nvCxnSpPr>
        <p:spPr>
          <a:xfrm>
            <a:off x="7099596" y="4614928"/>
            <a:ext cx="359656" cy="10409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7162322" y="3856016"/>
            <a:ext cx="0" cy="156835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/>
          <p:nvPr/>
        </p:nvCxnSpPr>
        <p:spPr>
          <a:xfrm>
            <a:off x="7162323" y="3856016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>
            <a:off x="7162322" y="5424367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>
            <a:off x="9537418" y="3824349"/>
            <a:ext cx="0" cy="156835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/>
          <p:cNvCxnSpPr/>
          <p:nvPr/>
        </p:nvCxnSpPr>
        <p:spPr>
          <a:xfrm>
            <a:off x="9252892" y="3825200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/>
          <p:nvPr/>
        </p:nvCxnSpPr>
        <p:spPr>
          <a:xfrm>
            <a:off x="9269958" y="5401493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de seta reta 36"/>
          <p:cNvCxnSpPr/>
          <p:nvPr/>
        </p:nvCxnSpPr>
        <p:spPr>
          <a:xfrm>
            <a:off x="9269958" y="4613746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/>
          <p:nvPr/>
        </p:nvCxnSpPr>
        <p:spPr>
          <a:xfrm>
            <a:off x="9579439" y="4620565"/>
            <a:ext cx="376459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de seta reta 38"/>
          <p:cNvCxnSpPr/>
          <p:nvPr/>
        </p:nvCxnSpPr>
        <p:spPr>
          <a:xfrm>
            <a:off x="10747654" y="4088168"/>
            <a:ext cx="284526" cy="547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redondar Retângulo em um Canto Diagonal 47"/>
          <p:cNvSpPr/>
          <p:nvPr/>
        </p:nvSpPr>
        <p:spPr>
          <a:xfrm>
            <a:off x="1414877" y="4968986"/>
            <a:ext cx="2389209" cy="309309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Estudo de Viabilidade</a:t>
            </a:r>
          </a:p>
        </p:txBody>
      </p:sp>
    </p:spTree>
    <p:extLst>
      <p:ext uri="{BB962C8B-B14F-4D97-AF65-F5344CB8AC3E}">
        <p14:creationId xmlns:p14="http://schemas.microsoft.com/office/powerpoint/2010/main" val="35264175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3821</TotalTime>
  <Words>425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FASE DE ESTUDOS - EVTEA</vt:lpstr>
      <vt:lpstr>CADERNO DE EMPREENDIMENTO</vt:lpstr>
      <vt:lpstr>PRAZOS PARA FINS DE PLANEJAMENTO – IN 75/2021 (art. 53)</vt:lpstr>
      <vt:lpstr>PRAZOS PARA FINS DE PLANEJAMENTO – IN 75/2021 (art. 53)</vt:lpstr>
      <vt:lpstr>FASE DE PROJETOS</vt:lpstr>
      <vt:lpstr>PROJETO DE DESAPROPRIAÇÃO</vt:lpstr>
      <vt:lpstr>PROJETO DE REASSENTAMENTO</vt:lpstr>
      <vt:lpstr>FASE DE OBRAS</vt:lpstr>
      <vt:lpstr>FASE DE OPERAÇÃO/MANUTENÇÃO</vt:lpstr>
      <vt:lpstr>AUDITORIA CGU (2017)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Borges</dc:creator>
  <cp:lastModifiedBy>Gabriella Lima</cp:lastModifiedBy>
  <cp:revision>52</cp:revision>
  <dcterms:created xsi:type="dcterms:W3CDTF">2022-03-04T12:39:06Z</dcterms:created>
  <dcterms:modified xsi:type="dcterms:W3CDTF">2022-03-31T14:31:42Z</dcterms:modified>
</cp:coreProperties>
</file>