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1109" r:id="rId4"/>
    <p:sldId id="771" r:id="rId5"/>
    <p:sldId id="769" r:id="rId6"/>
    <p:sldId id="774" r:id="rId7"/>
    <p:sldId id="752" r:id="rId8"/>
    <p:sldId id="1108" r:id="rId9"/>
    <p:sldId id="1110" r:id="rId10"/>
    <p:sldId id="1118" r:id="rId11"/>
    <p:sldId id="1117" r:id="rId12"/>
    <p:sldId id="261" r:id="rId13"/>
    <p:sldId id="262" r:id="rId14"/>
    <p:sldId id="263" r:id="rId15"/>
    <p:sldId id="1120" r:id="rId16"/>
    <p:sldId id="266" r:id="rId17"/>
    <p:sldId id="265" r:id="rId18"/>
    <p:sldId id="25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0F9B6-2FF1-5240-8260-9558D376AA0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72AB-FB4A-9442-A73A-2CD796F781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5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B4DD-DCDE-4120-A2B4-9A00A7D747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81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B4DD-DCDE-4120-A2B4-9A00A7D747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4CDA66-E4A6-4693-BE1A-F8FFFD49728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02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B4DD-DCDE-4120-A2B4-9A00A7D747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8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B4DD-DCDE-4120-A2B4-9A00A7D747F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0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D47EF-33D9-4EC9-B9DD-4F1D288F2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AEE9E5-EB17-4D9E-8A19-14EFCBA4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69EB4-9E6C-4668-9E81-7E6FB3A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03AB0-159F-46D2-9F45-FD105269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EFA67-1118-4C5E-B928-4AC2718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68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B4893-920A-45BB-9BFB-E114BCDB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CCC95B-A1D6-4B76-8F07-1FEA6733A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EC56A-36C9-4975-85E1-90D8D20C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1F755-7CB7-4F1B-8944-5E2E487E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1E2FFA-5EEA-48AB-B224-595B4588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1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98B7-3AA9-4658-80E1-E2BB89B4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5ADDCF-382D-405A-84F6-4419DA724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1BB820-7648-42B4-A818-448FE138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1653-06BC-49F6-8165-2255A2AC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2928CE-F5F7-4CF8-A174-BED12794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9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49610-8CDA-49AF-8159-7B62D9A2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A72569-9136-4409-A00C-01160BDE4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354223-78F6-4431-92CE-7E41CB72C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41F17F-B4A2-427E-B056-DB8DB4AD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FD8DF-A945-4838-8B46-140E82FBE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CEA9B2-3A6D-48A9-AD19-83598D58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93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22705-F47B-4620-BC6C-F8A58AFE5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8BA61E-0629-4D09-BE9C-00A9CDFD7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15D499-9313-4A0D-ABCF-26EFC1AEE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BC35CD-22A2-49E1-8B3E-7E0887226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FE27DD-8C7C-4878-BF87-B47DC5CAC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223AB1-30CF-4CAB-B5F3-7BC37C39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AB8220-A4BF-4406-9A24-8D1621BA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FE6BCF-D573-4A6E-9783-E9D5D12C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57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1B237-3097-42FD-86D8-47CEC1BC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8F6AAB-129C-4A6A-8E00-5552DE44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5A7D25-FC91-44E6-A4DF-4514B52F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798803-57E7-4144-BD05-EC82DACD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59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B4D5F0-52D3-41BE-8A39-189826CE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128673-AE6C-427B-9649-B747B163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75927A-18B9-4C90-B9A5-62107E68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389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DEAA-D535-4AF3-A8B4-6148F4AD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E4AD32-4693-4A27-AEB1-645F5937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E15949-38AE-4210-A4A1-F2C1FE30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8BDF36-6144-4DC4-BAAE-8127EE70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2A503F-E278-4E1C-A643-8C079916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30F86E-6D8F-42F7-A9D9-E583EDDC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8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D6042-EECB-409C-B94A-1A12DECF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1BC1D-F1E1-4C1A-9786-8CAB46322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E5C09B-28F7-4306-B74B-CD534CB31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3ACB5D-64A7-43CF-B4B7-65650C52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1CC566-B4EE-4554-9FC9-0D5D772E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C69BA4-DE21-4953-A2DB-CF5DE69D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187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F66DE-D6FF-4071-8832-834B2A5C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555FE8-3A54-4559-AD4B-32C64764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AB8494-141D-4F9B-A571-33936DC3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7CC38-2F41-42CC-9E6F-CF5EF6D7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BA2502-0F71-4E35-90E5-821CE30A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68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408030-2BBA-4C8E-859F-131602A5F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E3DA3D-32D1-4E4A-8323-13EF4273A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616A8C-2369-42CC-8434-A7068B2A0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556443-12E6-4E64-A002-40D1C55E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FAFDF5-6AF7-4A2C-9079-E3ADF66E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49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/>
              <a:t>29/10/2019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INCT – 29/10/2019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089B-AF16-48CF-8BA2-5364E3251B6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579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82C8D9-223E-4DD8-83C6-79B856AF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637DA0-3CBB-4969-BEC4-45459668D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FF544E-280F-48B8-B706-6B0352A64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326B-90A9-4D4C-AABB-83624A17E84C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B46485-B46B-4A8F-B7B7-43BAD8CD8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C0AFF5-5869-4E43-B3AB-8D57538C4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03D1-D0D8-4422-8261-37D90A7788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02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8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em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163" y="1490503"/>
            <a:ext cx="11720945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CONTRIBUIÇÕES PARA O APRIMORAMENTO DE MÉTODOS DE DIMENSIONAMENTO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3379"/>
            <a:ext cx="9144000" cy="429635"/>
          </a:xfrm>
        </p:spPr>
        <p:txBody>
          <a:bodyPr>
            <a:normAutofit/>
          </a:bodyPr>
          <a:lstStyle/>
          <a:p>
            <a:r>
              <a:rPr lang="pt-BR" sz="2000" i="1" dirty="0"/>
              <a:t>Como parte dos resultados da Linha de Pesquisa do TED/DNIT/UFC </a:t>
            </a:r>
          </a:p>
          <a:p>
            <a:endParaRPr lang="pt-BR" sz="2000" i="1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62E5598-316B-D049-AD0E-A32680693E0B}"/>
              </a:ext>
            </a:extLst>
          </p:cNvPr>
          <p:cNvSpPr txBox="1">
            <a:spLocks/>
          </p:cNvSpPr>
          <p:nvPr/>
        </p:nvSpPr>
        <p:spPr>
          <a:xfrm>
            <a:off x="5755821" y="4598729"/>
            <a:ext cx="5285014" cy="11103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Jorge Barbosa Soares (Coordenador Geral)</a:t>
            </a:r>
          </a:p>
          <a:p>
            <a:r>
              <a:rPr lang="pt-BR" sz="1600" b="1" dirty="0"/>
              <a:t>Lucas </a:t>
            </a:r>
            <a:r>
              <a:rPr lang="pt-BR" sz="1600" b="1" dirty="0" err="1"/>
              <a:t>Babadopulos</a:t>
            </a:r>
            <a:r>
              <a:rPr lang="pt-BR" sz="1600" dirty="0"/>
              <a:t> (Coordenador do Subprojeto 1)</a:t>
            </a:r>
          </a:p>
          <a:p>
            <a:r>
              <a:rPr lang="pt-BR" sz="1600" dirty="0"/>
              <a:t>Evandro Parente Júnior (Professor UFC/Pesquisador)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8E6278DD-900F-C345-9CD9-06ACCC689AE5}"/>
              </a:ext>
            </a:extLst>
          </p:cNvPr>
          <p:cNvSpPr txBox="1">
            <a:spLocks/>
          </p:cNvSpPr>
          <p:nvPr/>
        </p:nvSpPr>
        <p:spPr>
          <a:xfrm>
            <a:off x="884464" y="4598729"/>
            <a:ext cx="4670465" cy="1744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Elias Barroso (Pesquisador)</a:t>
            </a:r>
          </a:p>
          <a:p>
            <a:r>
              <a:rPr lang="pt-BR" sz="1600" dirty="0"/>
              <a:t>Carlos David Melo (Professor UFC/Pesquisador)</a:t>
            </a:r>
          </a:p>
          <a:p>
            <a:r>
              <a:rPr lang="pt-BR" sz="1600" dirty="0"/>
              <a:t>Beatriz Fonseca (Mestranda UFC)</a:t>
            </a:r>
          </a:p>
          <a:p>
            <a:r>
              <a:rPr lang="pt-BR" sz="1600" dirty="0"/>
              <a:t>Jardel Andrade (Professor UNIFOR/Pesquisador)</a:t>
            </a:r>
          </a:p>
          <a:p>
            <a:r>
              <a:rPr lang="pt-BR" sz="1600" dirty="0" err="1"/>
              <a:t>Juceline</a:t>
            </a:r>
            <a:r>
              <a:rPr lang="pt-BR" sz="1600" dirty="0"/>
              <a:t> Bastos (Professora IFCE/Pesquisadora)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21B000A7-8FE9-FD4A-BD39-ACFDBB819BE7}"/>
              </a:ext>
            </a:extLst>
          </p:cNvPr>
          <p:cNvSpPr txBox="1">
            <a:spLocks/>
          </p:cNvSpPr>
          <p:nvPr/>
        </p:nvSpPr>
        <p:spPr>
          <a:xfrm>
            <a:off x="1524000" y="6538139"/>
            <a:ext cx="9144000" cy="3258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i="1" dirty="0"/>
              <a:t>31 de março de 2022</a:t>
            </a:r>
          </a:p>
        </p:txBody>
      </p:sp>
      <p:pic>
        <p:nvPicPr>
          <p:cNvPr id="9" name="Picture 4" descr="Diferenças básicas entre pavimento rígido e flexível">
            <a:extLst>
              <a:ext uri="{FF2B5EF4-FFF2-40B4-BE49-F238E27FC236}">
                <a16:creationId xmlns:a16="http://schemas.microsoft.com/office/drawing/2014/main" id="{3F017A36-D877-2146-B822-FA749FC7D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10" b="97959" l="47342" r="99114">
                        <a14:foregroundMark x1="57975" y1="52653" x2="60633" y2="40816"/>
                        <a14:foregroundMark x1="61139" y1="40204" x2="71899" y2="27959"/>
                        <a14:foregroundMark x1="71266" y1="45510" x2="73544" y2="41837"/>
                        <a14:foregroundMark x1="50506" y1="71020" x2="67595" y2="85918"/>
                        <a14:foregroundMark x1="67215" y1="95306" x2="67468" y2="86735"/>
                        <a14:backgroundMark x1="50380" y1="78367" x2="67215" y2="94286"/>
                        <a14:backgroundMark x1="66835" y1="94898" x2="83924" y2="77755"/>
                        <a14:backgroundMark x1="67215" y1="94286" x2="67215" y2="91224"/>
                        <a14:backgroundMark x1="69367" y1="95714" x2="84051" y2="8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69" t="25318" r="15303" b="9072"/>
          <a:stretch/>
        </p:blipFill>
        <p:spPr bwMode="auto">
          <a:xfrm>
            <a:off x="9740428" y="3091884"/>
            <a:ext cx="1065139" cy="12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9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855" y="548640"/>
            <a:ext cx="6290604" cy="61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ADC6960-C3ED-214D-BF8A-984DB6D56FE5}"/>
              </a:ext>
            </a:extLst>
          </p:cNvPr>
          <p:cNvGrpSpPr/>
          <p:nvPr/>
        </p:nvGrpSpPr>
        <p:grpSpPr>
          <a:xfrm>
            <a:off x="3139923" y="3944450"/>
            <a:ext cx="2773484" cy="1213362"/>
            <a:chOff x="3232162" y="4149674"/>
            <a:chExt cx="2773484" cy="1213362"/>
          </a:xfrm>
        </p:grpSpPr>
        <p:grpSp>
          <p:nvGrpSpPr>
            <p:cNvPr id="5" name="Agrupar 36">
              <a:extLst>
                <a:ext uri="{FF2B5EF4-FFF2-40B4-BE49-F238E27FC236}">
                  <a16:creationId xmlns:a16="http://schemas.microsoft.com/office/drawing/2014/main" id="{5D09604D-4AB8-4A58-B277-4D8ED3B7F42E}"/>
                </a:ext>
              </a:extLst>
            </p:cNvPr>
            <p:cNvGrpSpPr/>
            <p:nvPr/>
          </p:nvGrpSpPr>
          <p:grpSpPr>
            <a:xfrm>
              <a:off x="4265733" y="4169907"/>
              <a:ext cx="862751" cy="842328"/>
              <a:chOff x="-29120" y="-91732"/>
              <a:chExt cx="428625" cy="418349"/>
            </a:xfrm>
          </p:grpSpPr>
          <p:cxnSp>
            <p:nvCxnSpPr>
              <p:cNvPr id="111" name="Conector de Seta Reta 70">
                <a:extLst>
                  <a:ext uri="{FF2B5EF4-FFF2-40B4-BE49-F238E27FC236}">
                    <a16:creationId xmlns:a16="http://schemas.microsoft.com/office/drawing/2014/main" id="{F26DD1A4-F256-4361-8F1D-F1661E48A439}"/>
                  </a:ext>
                </a:extLst>
              </p:cNvPr>
              <p:cNvCxnSpPr/>
              <p:nvPr/>
            </p:nvCxnSpPr>
            <p:spPr>
              <a:xfrm flipV="1">
                <a:off x="224796" y="-91732"/>
                <a:ext cx="0" cy="28800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Caixa de Texto 1547">
                <a:extLst>
                  <a:ext uri="{FF2B5EF4-FFF2-40B4-BE49-F238E27FC236}">
                    <a16:creationId xmlns:a16="http://schemas.microsoft.com/office/drawing/2014/main" id="{4AFA0A55-EE3F-493F-A07E-80958CD30A15}"/>
                  </a:ext>
                </a:extLst>
              </p:cNvPr>
              <p:cNvSpPr txBox="1"/>
              <p:nvPr/>
            </p:nvSpPr>
            <p:spPr>
              <a:xfrm>
                <a:off x="-29120" y="182617"/>
                <a:ext cx="428625" cy="14400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+mn-cs"/>
                  </a:rPr>
                  <a:t>Força</a:t>
                </a:r>
                <a:endParaRPr kumimoji="0" lang="pt-BR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6" name="Agrupar 37">
              <a:extLst>
                <a:ext uri="{FF2B5EF4-FFF2-40B4-BE49-F238E27FC236}">
                  <a16:creationId xmlns:a16="http://schemas.microsoft.com/office/drawing/2014/main" id="{FE48738F-22B8-4A02-A98D-A6EEDB99FD7A}"/>
                </a:ext>
              </a:extLst>
            </p:cNvPr>
            <p:cNvGrpSpPr/>
            <p:nvPr/>
          </p:nvGrpSpPr>
          <p:grpSpPr>
            <a:xfrm>
              <a:off x="3232162" y="4149674"/>
              <a:ext cx="1386235" cy="513766"/>
              <a:chOff x="0" y="74434"/>
              <a:chExt cx="688698" cy="255575"/>
            </a:xfrm>
          </p:grpSpPr>
          <p:cxnSp>
            <p:nvCxnSpPr>
              <p:cNvPr id="109" name="Conector de Seta Reta 68">
                <a:extLst>
                  <a:ext uri="{FF2B5EF4-FFF2-40B4-BE49-F238E27FC236}">
                    <a16:creationId xmlns:a16="http://schemas.microsoft.com/office/drawing/2014/main" id="{FB5A8B41-2642-4D96-AF7C-D48113EF4308}"/>
                  </a:ext>
                </a:extLst>
              </p:cNvPr>
              <p:cNvCxnSpPr/>
              <p:nvPr/>
            </p:nvCxnSpPr>
            <p:spPr>
              <a:xfrm flipH="1" flipV="1">
                <a:off x="454627" y="74434"/>
                <a:ext cx="0" cy="10800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Caixa de Texto 1550">
                <a:extLst>
                  <a:ext uri="{FF2B5EF4-FFF2-40B4-BE49-F238E27FC236}">
                    <a16:creationId xmlns:a16="http://schemas.microsoft.com/office/drawing/2014/main" id="{E834E272-C7CD-41B7-A67D-712964C4A612}"/>
                  </a:ext>
                </a:extLst>
              </p:cNvPr>
              <p:cNvSpPr txBox="1"/>
              <p:nvPr/>
            </p:nvSpPr>
            <p:spPr>
              <a:xfrm>
                <a:off x="0" y="182296"/>
                <a:ext cx="688698" cy="147713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+mn-cs"/>
                  </a:rPr>
                  <a:t>Raio de contato</a:t>
                </a:r>
                <a:endPara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  <p:grpSp>
          <p:nvGrpSpPr>
            <p:cNvPr id="7" name="Agrupar 38">
              <a:extLst>
                <a:ext uri="{FF2B5EF4-FFF2-40B4-BE49-F238E27FC236}">
                  <a16:creationId xmlns:a16="http://schemas.microsoft.com/office/drawing/2014/main" id="{93AE3014-C396-4D37-BD8B-12BD0C2642FF}"/>
                </a:ext>
              </a:extLst>
            </p:cNvPr>
            <p:cNvGrpSpPr/>
            <p:nvPr/>
          </p:nvGrpSpPr>
          <p:grpSpPr>
            <a:xfrm>
              <a:off x="4857475" y="4169907"/>
              <a:ext cx="1148171" cy="1193129"/>
              <a:chOff x="-168200" y="-266587"/>
              <a:chExt cx="570425" cy="592603"/>
            </a:xfrm>
          </p:grpSpPr>
          <p:cxnSp>
            <p:nvCxnSpPr>
              <p:cNvPr id="107" name="Conector de Seta Reta 66">
                <a:extLst>
                  <a:ext uri="{FF2B5EF4-FFF2-40B4-BE49-F238E27FC236}">
                    <a16:creationId xmlns:a16="http://schemas.microsoft.com/office/drawing/2014/main" id="{0F9C3567-B7A6-4C0F-AE47-46A94797D96A}"/>
                  </a:ext>
                </a:extLst>
              </p:cNvPr>
              <p:cNvCxnSpPr/>
              <p:nvPr/>
            </p:nvCxnSpPr>
            <p:spPr>
              <a:xfrm flipV="1">
                <a:off x="115593" y="-266587"/>
                <a:ext cx="0" cy="447437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Caixa de Texto 1553">
                <a:extLst>
                  <a:ext uri="{FF2B5EF4-FFF2-40B4-BE49-F238E27FC236}">
                    <a16:creationId xmlns:a16="http://schemas.microsoft.com/office/drawing/2014/main" id="{CCFB5786-B9B6-477B-8863-0700939187FE}"/>
                  </a:ext>
                </a:extLst>
              </p:cNvPr>
              <p:cNvSpPr txBox="1"/>
              <p:nvPr/>
            </p:nvSpPr>
            <p:spPr>
              <a:xfrm>
                <a:off x="-168200" y="182016"/>
                <a:ext cx="570425" cy="14400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Times New Roman" panose="02020603050405020304" pitchFamily="18" charset="0"/>
                    <a:cs typeface="+mn-cs"/>
                  </a:rPr>
                  <a:t>Velocidade</a:t>
                </a:r>
                <a:endPara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</p:grpSp>
      <p:grpSp>
        <p:nvGrpSpPr>
          <p:cNvPr id="9" name="Agrupar 43">
            <a:extLst>
              <a:ext uri="{FF2B5EF4-FFF2-40B4-BE49-F238E27FC236}">
                <a16:creationId xmlns:a16="http://schemas.microsoft.com/office/drawing/2014/main" id="{B78B3B4A-2B9A-4F05-896A-B39E965C13A4}"/>
              </a:ext>
            </a:extLst>
          </p:cNvPr>
          <p:cNvGrpSpPr/>
          <p:nvPr/>
        </p:nvGrpSpPr>
        <p:grpSpPr>
          <a:xfrm>
            <a:off x="7399706" y="1228073"/>
            <a:ext cx="1086931" cy="492242"/>
            <a:chOff x="0" y="0"/>
            <a:chExt cx="540000" cy="244484"/>
          </a:xfrm>
        </p:grpSpPr>
        <p:cxnSp>
          <p:nvCxnSpPr>
            <p:cNvPr id="103" name="Conector de Seta Reta 62">
              <a:extLst>
                <a:ext uri="{FF2B5EF4-FFF2-40B4-BE49-F238E27FC236}">
                  <a16:creationId xmlns:a16="http://schemas.microsoft.com/office/drawing/2014/main" id="{5CB34DB8-F812-4AEE-9DB5-143CC78FF4B1}"/>
                </a:ext>
              </a:extLst>
            </p:cNvPr>
            <p:cNvCxnSpPr/>
            <p:nvPr/>
          </p:nvCxnSpPr>
          <p:spPr>
            <a:xfrm>
              <a:off x="257070" y="100484"/>
              <a:ext cx="0" cy="1440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aixa de Texto 1562">
              <a:extLst>
                <a:ext uri="{FF2B5EF4-FFF2-40B4-BE49-F238E27FC236}">
                  <a16:creationId xmlns:a16="http://schemas.microsoft.com/office/drawing/2014/main" id="{7D79A7F4-866B-481D-84AD-13D1574AC147}"/>
                </a:ext>
              </a:extLst>
            </p:cNvPr>
            <p:cNvSpPr txBox="1"/>
            <p:nvPr/>
          </p:nvSpPr>
          <p:spPr>
            <a:xfrm>
              <a:off x="0" y="0"/>
              <a:ext cx="540000" cy="143994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Espessuras 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0" name="Agrupar 44">
            <a:extLst>
              <a:ext uri="{FF2B5EF4-FFF2-40B4-BE49-F238E27FC236}">
                <a16:creationId xmlns:a16="http://schemas.microsoft.com/office/drawing/2014/main" id="{919758CE-55D9-4ECD-B0EE-0BBA86EC3585}"/>
              </a:ext>
            </a:extLst>
          </p:cNvPr>
          <p:cNvGrpSpPr/>
          <p:nvPr/>
        </p:nvGrpSpPr>
        <p:grpSpPr>
          <a:xfrm>
            <a:off x="6945357" y="860963"/>
            <a:ext cx="3425722" cy="873233"/>
            <a:chOff x="-587344" y="-18924"/>
            <a:chExt cx="1701940" cy="433698"/>
          </a:xfrm>
        </p:grpSpPr>
        <p:cxnSp>
          <p:nvCxnSpPr>
            <p:cNvPr id="101" name="Conector de Seta Reta 60">
              <a:extLst>
                <a:ext uri="{FF2B5EF4-FFF2-40B4-BE49-F238E27FC236}">
                  <a16:creationId xmlns:a16="http://schemas.microsoft.com/office/drawing/2014/main" id="{C07A9D11-8566-47CF-B978-A50339985AA6}"/>
                </a:ext>
              </a:extLst>
            </p:cNvPr>
            <p:cNvCxnSpPr/>
            <p:nvPr/>
          </p:nvCxnSpPr>
          <p:spPr>
            <a:xfrm>
              <a:off x="256951" y="110301"/>
              <a:ext cx="0" cy="304473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Caixa de Texto 1565">
              <a:extLst>
                <a:ext uri="{FF2B5EF4-FFF2-40B4-BE49-F238E27FC236}">
                  <a16:creationId xmlns:a16="http://schemas.microsoft.com/office/drawing/2014/main" id="{CD32CF02-5B09-416D-A8FF-9A0D4F948FE3}"/>
                </a:ext>
              </a:extLst>
            </p:cNvPr>
            <p:cNvSpPr txBox="1"/>
            <p:nvPr/>
          </p:nvSpPr>
          <p:spPr>
            <a:xfrm>
              <a:off x="-587344" y="-18924"/>
              <a:ext cx="1701940" cy="140677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Propriedades de rigidez dos materiais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1" name="Agrupar 45">
            <a:extLst>
              <a:ext uri="{FF2B5EF4-FFF2-40B4-BE49-F238E27FC236}">
                <a16:creationId xmlns:a16="http://schemas.microsoft.com/office/drawing/2014/main" id="{B648AF05-E4E8-47EF-A91A-29D2DDCE30B6}"/>
              </a:ext>
            </a:extLst>
          </p:cNvPr>
          <p:cNvGrpSpPr/>
          <p:nvPr/>
        </p:nvGrpSpPr>
        <p:grpSpPr>
          <a:xfrm>
            <a:off x="4563921" y="2937708"/>
            <a:ext cx="1661065" cy="289926"/>
            <a:chOff x="19307" y="-110528"/>
            <a:chExt cx="825237" cy="143994"/>
          </a:xfrm>
        </p:grpSpPr>
        <p:cxnSp>
          <p:nvCxnSpPr>
            <p:cNvPr id="99" name="Conector de Seta Reta 58">
              <a:extLst>
                <a:ext uri="{FF2B5EF4-FFF2-40B4-BE49-F238E27FC236}">
                  <a16:creationId xmlns:a16="http://schemas.microsoft.com/office/drawing/2014/main" id="{C3EFC807-F6BD-440D-A672-B72BDE6CF420}"/>
                </a:ext>
              </a:extLst>
            </p:cNvPr>
            <p:cNvCxnSpPr/>
            <p:nvPr/>
          </p:nvCxnSpPr>
          <p:spPr>
            <a:xfrm flipH="1">
              <a:off x="19307" y="-32408"/>
              <a:ext cx="235299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aixa de Texto 1568">
              <a:extLst>
                <a:ext uri="{FF2B5EF4-FFF2-40B4-BE49-F238E27FC236}">
                  <a16:creationId xmlns:a16="http://schemas.microsoft.com/office/drawing/2014/main" id="{DC781EF1-2558-4AC3-8BC1-A9AF5F5CD4B4}"/>
                </a:ext>
              </a:extLst>
            </p:cNvPr>
            <p:cNvSpPr txBox="1"/>
            <p:nvPr/>
          </p:nvSpPr>
          <p:spPr>
            <a:xfrm>
              <a:off x="232544" y="-110528"/>
              <a:ext cx="612000" cy="143994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Tráfego total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2" name="Agrupar 46">
            <a:extLst>
              <a:ext uri="{FF2B5EF4-FFF2-40B4-BE49-F238E27FC236}">
                <a16:creationId xmlns:a16="http://schemas.microsoft.com/office/drawing/2014/main" id="{FB5DEB13-DE24-4B9C-9994-904269B3B558}"/>
              </a:ext>
            </a:extLst>
          </p:cNvPr>
          <p:cNvGrpSpPr/>
          <p:nvPr/>
        </p:nvGrpSpPr>
        <p:grpSpPr>
          <a:xfrm>
            <a:off x="4641059" y="2355365"/>
            <a:ext cx="1725090" cy="289926"/>
            <a:chOff x="19307" y="-110528"/>
            <a:chExt cx="857045" cy="143994"/>
          </a:xfrm>
        </p:grpSpPr>
        <p:cxnSp>
          <p:nvCxnSpPr>
            <p:cNvPr id="97" name="Conector de Seta Reta 56">
              <a:extLst>
                <a:ext uri="{FF2B5EF4-FFF2-40B4-BE49-F238E27FC236}">
                  <a16:creationId xmlns:a16="http://schemas.microsoft.com/office/drawing/2014/main" id="{1630A209-86F1-4ACF-B596-FAE98A784215}"/>
                </a:ext>
              </a:extLst>
            </p:cNvPr>
            <p:cNvCxnSpPr/>
            <p:nvPr/>
          </p:nvCxnSpPr>
          <p:spPr>
            <a:xfrm flipH="1">
              <a:off x="19307" y="-32408"/>
              <a:ext cx="235299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Caixa de Texto 1571">
              <a:extLst>
                <a:ext uri="{FF2B5EF4-FFF2-40B4-BE49-F238E27FC236}">
                  <a16:creationId xmlns:a16="http://schemas.microsoft.com/office/drawing/2014/main" id="{903498E6-B1B0-4156-A2EF-54974135984E}"/>
                </a:ext>
              </a:extLst>
            </p:cNvPr>
            <p:cNvSpPr txBox="1"/>
            <p:nvPr/>
          </p:nvSpPr>
          <p:spPr>
            <a:xfrm>
              <a:off x="192352" y="-110528"/>
              <a:ext cx="684000" cy="143994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Tráfego inicial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5" name="Agrupar 49">
            <a:extLst>
              <a:ext uri="{FF2B5EF4-FFF2-40B4-BE49-F238E27FC236}">
                <a16:creationId xmlns:a16="http://schemas.microsoft.com/office/drawing/2014/main" id="{87390926-EC8E-446F-A3AA-0886FC924626}"/>
              </a:ext>
            </a:extLst>
          </p:cNvPr>
          <p:cNvGrpSpPr/>
          <p:nvPr/>
        </p:nvGrpSpPr>
        <p:grpSpPr>
          <a:xfrm>
            <a:off x="8691500" y="4424247"/>
            <a:ext cx="2616957" cy="811202"/>
            <a:chOff x="-72730" y="-489180"/>
            <a:chExt cx="1300135" cy="402890"/>
          </a:xfrm>
        </p:grpSpPr>
        <p:cxnSp>
          <p:nvCxnSpPr>
            <p:cNvPr id="91" name="Conector de Seta Reta 50">
              <a:extLst>
                <a:ext uri="{FF2B5EF4-FFF2-40B4-BE49-F238E27FC236}">
                  <a16:creationId xmlns:a16="http://schemas.microsoft.com/office/drawing/2014/main" id="{9621FDAE-1638-44D8-9164-904ADAA97BA5}"/>
                </a:ext>
              </a:extLst>
            </p:cNvPr>
            <p:cNvCxnSpPr>
              <a:cxnSpLocks/>
              <a:stCxn id="92" idx="1"/>
            </p:cNvCxnSpPr>
            <p:nvPr/>
          </p:nvCxnSpPr>
          <p:spPr>
            <a:xfrm flipH="1">
              <a:off x="-72730" y="-287735"/>
              <a:ext cx="345543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aixa de Texto 1580">
              <a:extLst>
                <a:ext uri="{FF2B5EF4-FFF2-40B4-BE49-F238E27FC236}">
                  <a16:creationId xmlns:a16="http://schemas.microsoft.com/office/drawing/2014/main" id="{50915B23-67B7-446F-9E39-4AC4BBFD1252}"/>
                </a:ext>
              </a:extLst>
            </p:cNvPr>
            <p:cNvSpPr txBox="1"/>
            <p:nvPr/>
          </p:nvSpPr>
          <p:spPr>
            <a:xfrm>
              <a:off x="272812" y="-489180"/>
              <a:ext cx="954593" cy="40289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Deformação na estrutura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DE5EBC8-0DF2-F841-BF13-C8B5FED64562}"/>
              </a:ext>
            </a:extLst>
          </p:cNvPr>
          <p:cNvGrpSpPr/>
          <p:nvPr/>
        </p:nvGrpSpPr>
        <p:grpSpPr>
          <a:xfrm>
            <a:off x="1238515" y="6077623"/>
            <a:ext cx="1901408" cy="289926"/>
            <a:chOff x="1236222" y="6306467"/>
            <a:chExt cx="1901408" cy="289926"/>
          </a:xfrm>
        </p:grpSpPr>
        <p:cxnSp>
          <p:nvCxnSpPr>
            <p:cNvPr id="52" name="Conector de Seta Reta 54">
              <a:extLst>
                <a:ext uri="{FF2B5EF4-FFF2-40B4-BE49-F238E27FC236}">
                  <a16:creationId xmlns:a16="http://schemas.microsoft.com/office/drawing/2014/main" id="{2306EE7C-E457-4D32-91F6-E35EB7244AC5}"/>
                </a:ext>
              </a:extLst>
            </p:cNvPr>
            <p:cNvCxnSpPr/>
            <p:nvPr/>
          </p:nvCxnSpPr>
          <p:spPr>
            <a:xfrm>
              <a:off x="2574831" y="6442998"/>
              <a:ext cx="562799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 de Texto 1574">
              <a:extLst>
                <a:ext uri="{FF2B5EF4-FFF2-40B4-BE49-F238E27FC236}">
                  <a16:creationId xmlns:a16="http://schemas.microsoft.com/office/drawing/2014/main" id="{E3119450-66CD-41F1-B9BB-D9C54D53E4D1}"/>
                </a:ext>
              </a:extLst>
            </p:cNvPr>
            <p:cNvSpPr txBox="1"/>
            <p:nvPr/>
          </p:nvSpPr>
          <p:spPr>
            <a:xfrm>
              <a:off x="1236222" y="6306467"/>
              <a:ext cx="1376779" cy="289926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Iniciar análise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3" name="CaixaDeTexto 11">
            <a:extLst>
              <a:ext uri="{FF2B5EF4-FFF2-40B4-BE49-F238E27FC236}">
                <a16:creationId xmlns:a16="http://schemas.microsoft.com/office/drawing/2014/main" id="{CD152792-7778-0240-8417-DB62B9D8B6E0}"/>
              </a:ext>
            </a:extLst>
          </p:cNvPr>
          <p:cNvSpPr txBox="1"/>
          <p:nvPr/>
        </p:nvSpPr>
        <p:spPr>
          <a:xfrm>
            <a:off x="149136" y="544527"/>
            <a:ext cx="270128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Em curso de implantação.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mportante no caso de baixa disponibilidade de dados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campo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Caixa de Texto 1580">
            <a:extLst>
              <a:ext uri="{FF2B5EF4-FFF2-40B4-BE49-F238E27FC236}">
                <a16:creationId xmlns:a16="http://schemas.microsoft.com/office/drawing/2014/main" id="{4FC83100-605A-2D4C-BC0D-B5FC716DD313}"/>
              </a:ext>
            </a:extLst>
          </p:cNvPr>
          <p:cNvSpPr txBox="1"/>
          <p:nvPr/>
        </p:nvSpPr>
        <p:spPr>
          <a:xfrm>
            <a:off x="9302145" y="5528312"/>
            <a:ext cx="1977938" cy="68584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Admissível? Senão </a:t>
            </a:r>
            <a:b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</a:b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=&gt; rever estrutura/materiais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1" name="Caixa de Texto 1580">
            <a:extLst>
              <a:ext uri="{FF2B5EF4-FFF2-40B4-BE49-F238E27FC236}">
                <a16:creationId xmlns:a16="http://schemas.microsoft.com/office/drawing/2014/main" id="{57520813-72D6-FD4B-9B78-3BD2D4FCECD1}"/>
              </a:ext>
            </a:extLst>
          </p:cNvPr>
          <p:cNvSpPr txBox="1"/>
          <p:nvPr/>
        </p:nvSpPr>
        <p:spPr>
          <a:xfrm>
            <a:off x="328599" y="2577284"/>
            <a:ext cx="2161850" cy="123271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INPUTS podem ser semelhantes aos do método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mecanístico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-empírico “ousado”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8" name="Agrupar 42">
            <a:extLst>
              <a:ext uri="{FF2B5EF4-FFF2-40B4-BE49-F238E27FC236}">
                <a16:creationId xmlns:a16="http://schemas.microsoft.com/office/drawing/2014/main" id="{327B430E-7B0B-467C-A5FA-C65780C56AA5}"/>
              </a:ext>
            </a:extLst>
          </p:cNvPr>
          <p:cNvGrpSpPr/>
          <p:nvPr/>
        </p:nvGrpSpPr>
        <p:grpSpPr>
          <a:xfrm>
            <a:off x="6376623" y="2716518"/>
            <a:ext cx="2358762" cy="550479"/>
            <a:chOff x="18171" y="72663"/>
            <a:chExt cx="1171861" cy="273400"/>
          </a:xfrm>
        </p:grpSpPr>
        <p:cxnSp>
          <p:nvCxnSpPr>
            <p:cNvPr id="105" name="Conector de Seta Reta 64">
              <a:extLst>
                <a:ext uri="{FF2B5EF4-FFF2-40B4-BE49-F238E27FC236}">
                  <a16:creationId xmlns:a16="http://schemas.microsoft.com/office/drawing/2014/main" id="{D9B4B174-FDA4-4A62-B4E2-E98F3DD9DBAC}"/>
                </a:ext>
              </a:extLst>
            </p:cNvPr>
            <p:cNvCxnSpPr/>
            <p:nvPr/>
          </p:nvCxnSpPr>
          <p:spPr>
            <a:xfrm flipV="1">
              <a:off x="526449" y="72663"/>
              <a:ext cx="0" cy="18000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Caixa de Texto 1559">
              <a:extLst>
                <a:ext uri="{FF2B5EF4-FFF2-40B4-BE49-F238E27FC236}">
                  <a16:creationId xmlns:a16="http://schemas.microsoft.com/office/drawing/2014/main" id="{FB5D9744-B16A-4EF2-91FF-EEE391DEB3C3}"/>
                </a:ext>
              </a:extLst>
            </p:cNvPr>
            <p:cNvSpPr txBox="1"/>
            <p:nvPr/>
          </p:nvSpPr>
          <p:spPr>
            <a:xfrm>
              <a:off x="18171" y="205386"/>
              <a:ext cx="1171861" cy="140677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Camadas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0FBAB16-5111-B347-9252-F878592D509D}"/>
              </a:ext>
            </a:extLst>
          </p:cNvPr>
          <p:cNvGrpSpPr/>
          <p:nvPr/>
        </p:nvGrpSpPr>
        <p:grpSpPr>
          <a:xfrm>
            <a:off x="7589935" y="1263242"/>
            <a:ext cx="3652385" cy="2681208"/>
            <a:chOff x="7900186" y="1263242"/>
            <a:chExt cx="3652385" cy="2681208"/>
          </a:xfrm>
        </p:grpSpPr>
        <p:sp>
          <p:nvSpPr>
            <p:cNvPr id="35" name="Caixa de Texto 1554">
              <a:extLst>
                <a:ext uri="{FF2B5EF4-FFF2-40B4-BE49-F238E27FC236}">
                  <a16:creationId xmlns:a16="http://schemas.microsoft.com/office/drawing/2014/main" id="{E557A294-0617-4A1F-A6BF-DD38916AA996}"/>
                </a:ext>
              </a:extLst>
            </p:cNvPr>
            <p:cNvSpPr txBox="1"/>
            <p:nvPr/>
          </p:nvSpPr>
          <p:spPr>
            <a:xfrm>
              <a:off x="9680942" y="2272641"/>
              <a:ext cx="1871629" cy="394133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? Temperatura ?  </a:t>
              </a:r>
              <a:endPara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6" name="Conector de Seta Reta 54">
              <a:extLst>
                <a:ext uri="{FF2B5EF4-FFF2-40B4-BE49-F238E27FC236}">
                  <a16:creationId xmlns:a16="http://schemas.microsoft.com/office/drawing/2014/main" id="{BB10442F-8780-1141-93C6-FFCE1DB6EC7E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7900186" y="2666774"/>
              <a:ext cx="2716571" cy="10747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54">
              <a:extLst>
                <a:ext uri="{FF2B5EF4-FFF2-40B4-BE49-F238E27FC236}">
                  <a16:creationId xmlns:a16="http://schemas.microsoft.com/office/drawing/2014/main" id="{AB79A962-EA02-6B47-B3F7-6A85E129CB1F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9380245" y="1263242"/>
              <a:ext cx="1236512" cy="100939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54">
              <a:extLst>
                <a:ext uri="{FF2B5EF4-FFF2-40B4-BE49-F238E27FC236}">
                  <a16:creationId xmlns:a16="http://schemas.microsoft.com/office/drawing/2014/main" id="{AA23C8C8-E693-A24C-95C2-F60E6D321A52}"/>
                </a:ext>
              </a:extLst>
            </p:cNvPr>
            <p:cNvCxnSpPr>
              <a:cxnSpLocks/>
              <a:stCxn id="35" idx="2"/>
            </p:cNvCxnSpPr>
            <p:nvPr/>
          </p:nvCxnSpPr>
          <p:spPr>
            <a:xfrm flipH="1">
              <a:off x="8100142" y="2666774"/>
              <a:ext cx="2516615" cy="127767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D7D404E-F82F-A541-B6BF-536DC85F956A}"/>
              </a:ext>
            </a:extLst>
          </p:cNvPr>
          <p:cNvGrpSpPr/>
          <p:nvPr/>
        </p:nvGrpSpPr>
        <p:grpSpPr>
          <a:xfrm>
            <a:off x="7869212" y="3741474"/>
            <a:ext cx="3441021" cy="606398"/>
            <a:chOff x="8750977" y="3608987"/>
            <a:chExt cx="3441021" cy="606398"/>
          </a:xfrm>
        </p:grpSpPr>
        <p:cxnSp>
          <p:nvCxnSpPr>
            <p:cNvPr id="95" name="Conector de Seta Reta 54">
              <a:extLst>
                <a:ext uri="{FF2B5EF4-FFF2-40B4-BE49-F238E27FC236}">
                  <a16:creationId xmlns:a16="http://schemas.microsoft.com/office/drawing/2014/main" id="{2306EE7C-E457-4D32-91F6-E35EB7244A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0977" y="3903693"/>
              <a:ext cx="544695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Caixa de Texto 1574">
              <a:extLst>
                <a:ext uri="{FF2B5EF4-FFF2-40B4-BE49-F238E27FC236}">
                  <a16:creationId xmlns:a16="http://schemas.microsoft.com/office/drawing/2014/main" id="{E3119450-66CD-41F1-B9BB-D9C54D53E4D1}"/>
                </a:ext>
              </a:extLst>
            </p:cNvPr>
            <p:cNvSpPr txBox="1"/>
            <p:nvPr/>
          </p:nvSpPr>
          <p:spPr>
            <a:xfrm>
              <a:off x="9301229" y="3608987"/>
              <a:ext cx="2890769" cy="60639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Deformação máxima admissível (propriedade de fadiga)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54" name="Título 1">
            <a:extLst>
              <a:ext uri="{FF2B5EF4-FFF2-40B4-BE49-F238E27FC236}">
                <a16:creationId xmlns:a16="http://schemas.microsoft.com/office/drawing/2014/main" id="{E67749C4-C389-0343-8343-40314E05FBFC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Sistema de Dimensionamento ME “simplificado”</a:t>
            </a:r>
          </a:p>
        </p:txBody>
      </p:sp>
      <p:sp>
        <p:nvSpPr>
          <p:cNvPr id="55" name="Espaço Reservado para Número de Slide 18">
            <a:extLst>
              <a:ext uri="{FF2B5EF4-FFF2-40B4-BE49-F238E27FC236}">
                <a16:creationId xmlns:a16="http://schemas.microsoft.com/office/drawing/2014/main" id="{660ED730-06A4-4046-AE48-16477F4B8ACF}"/>
              </a:ext>
            </a:extLst>
          </p:cNvPr>
          <p:cNvSpPr txBox="1">
            <a:spLocks/>
          </p:cNvSpPr>
          <p:nvPr/>
        </p:nvSpPr>
        <p:spPr>
          <a:xfrm>
            <a:off x="738646" y="171590"/>
            <a:ext cx="504000" cy="252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F30EBA0-06A6-4D7E-A661-97DF5712A53B}" type="slidenum">
              <a:rPr lang="pt-BR" b="1" smtClean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algn="ctr">
                <a:defRPr/>
              </a:pPr>
              <a:t>10</a:t>
            </a:fld>
            <a:r>
              <a:rPr lang="pt-BR" b="1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  <a:endParaRPr lang="pt-BR" b="1" dirty="0">
              <a:solidFill>
                <a:prstClr val="black"/>
              </a:solidFill>
              <a:effectLst>
                <a:outerShdw dist="38100" algn="tl">
                  <a:prstClr val="white"/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32EA1D12-1445-7D45-95BA-7CA100CB51D7}"/>
              </a:ext>
            </a:extLst>
          </p:cNvPr>
          <p:cNvGrpSpPr/>
          <p:nvPr/>
        </p:nvGrpSpPr>
        <p:grpSpPr>
          <a:xfrm>
            <a:off x="9981879" y="6181126"/>
            <a:ext cx="2507796" cy="769441"/>
            <a:chOff x="4848090" y="6181126"/>
            <a:chExt cx="2507796" cy="769441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4931F118-4165-9A47-A5A0-747A18D6E28B}"/>
                </a:ext>
              </a:extLst>
            </p:cNvPr>
            <p:cNvSpPr/>
            <p:nvPr/>
          </p:nvSpPr>
          <p:spPr>
            <a:xfrm>
              <a:off x="4848090" y="6284459"/>
              <a:ext cx="2246535" cy="5735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EED5D92B-600F-AA4C-817D-404CC6D71965}"/>
                </a:ext>
              </a:extLst>
            </p:cNvPr>
            <p:cNvSpPr txBox="1"/>
            <p:nvPr/>
          </p:nvSpPr>
          <p:spPr>
            <a:xfrm>
              <a:off x="4963883" y="6181126"/>
              <a:ext cx="2392003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4400" b="1" dirty="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min!!!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7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E955D9-3768-48CF-899F-C1CFE6641EF8}"/>
              </a:ext>
            </a:extLst>
          </p:cNvPr>
          <p:cNvSpPr txBox="1">
            <a:spLocks/>
          </p:cNvSpPr>
          <p:nvPr/>
        </p:nvSpPr>
        <p:spPr>
          <a:xfrm>
            <a:off x="0" y="-1381889"/>
            <a:ext cx="12192000" cy="555706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dist="38100" algn="l" rotWithShape="0">
                  <a:srgbClr val="FFFF00"/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8101BF-06F4-4D77-B37E-C6C12FA00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43410" b="8535"/>
          <a:stretch/>
        </p:blipFill>
        <p:spPr>
          <a:xfrm>
            <a:off x="299673" y="2441727"/>
            <a:ext cx="5094470" cy="40407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BDE16C4-3764-4520-A655-A29E417BE427}"/>
              </a:ext>
            </a:extLst>
          </p:cNvPr>
          <p:cNvSpPr txBox="1"/>
          <p:nvPr/>
        </p:nvSpPr>
        <p:spPr>
          <a:xfrm>
            <a:off x="2281375" y="653380"/>
            <a:ext cx="880736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Rodovia analisada: BR-020/CE – Anel Viário Fortaleza.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Trecho DNIT: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18,260 ao km 26,800, entroncamento CE-065 e BR-020 (dados básicos de caracterização)</a:t>
            </a:r>
          </a:p>
          <a:p>
            <a:pPr marL="285750" lvl="0" indent="-285750" algn="l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black"/>
                </a:solidFill>
              </a:rPr>
              <a:t>Estrutura observada no campo alterando revestimento para obter 30% de área trincada em 10 anos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Utilização do banco de dados do </a:t>
            </a: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t-BR" b="1" dirty="0">
                <a:solidFill>
                  <a:prstClr val="black"/>
                </a:solidFill>
              </a:rPr>
              <a:t>CAP3D-D (para materiais semelhantes)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Simulações com duas temperaturas do ar (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26°</a:t>
            </a:r>
            <a:r>
              <a:rPr lang="pt-BR" b="1" dirty="0">
                <a:solidFill>
                  <a:prstClr val="black"/>
                </a:solidFill>
              </a:rPr>
              <a:t>C – média de Fortaleza – e 21°C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Nível de confiabilidade da análise no CAP3D-D: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50%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7D2326-2659-489D-A3EF-C1FD539A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93" y="2653384"/>
            <a:ext cx="1155298" cy="376507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E3FC1E-AFDE-4191-AB77-C513D9C85FD4}"/>
              </a:ext>
            </a:extLst>
          </p:cNvPr>
          <p:cNvSpPr txBox="1"/>
          <p:nvPr/>
        </p:nvSpPr>
        <p:spPr>
          <a:xfrm>
            <a:off x="870248" y="2338758"/>
            <a:ext cx="429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Interface para os dados de entrada: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A25E09-A1A0-4967-BDC0-35893E1B47BB}"/>
              </a:ext>
            </a:extLst>
          </p:cNvPr>
          <p:cNvSpPr txBox="1"/>
          <p:nvPr/>
        </p:nvSpPr>
        <p:spPr>
          <a:xfrm>
            <a:off x="5292233" y="2338758"/>
            <a:ext cx="2060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de tráfego: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E98A30A-CAED-4FD4-8105-EBD82C4C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99" y="559813"/>
            <a:ext cx="826792" cy="8714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8" name="Picture 6" descr="Diferenças básicas entre pavimento rígido e flexível">
            <a:extLst>
              <a:ext uri="{FF2B5EF4-FFF2-40B4-BE49-F238E27FC236}">
                <a16:creationId xmlns:a16="http://schemas.microsoft.com/office/drawing/2014/main" id="{D4E483AE-4DDA-45B2-BD86-F825C01A1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4" t="47464" r="2703" b="34356"/>
          <a:stretch/>
        </p:blipFill>
        <p:spPr bwMode="auto">
          <a:xfrm>
            <a:off x="9827842" y="4495473"/>
            <a:ext cx="931340" cy="8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ferenças básicas entre pavimento rígido e flexível">
            <a:extLst>
              <a:ext uri="{FF2B5EF4-FFF2-40B4-BE49-F238E27FC236}">
                <a16:creationId xmlns:a16="http://schemas.microsoft.com/office/drawing/2014/main" id="{941C7F5B-1B5F-4818-A7EA-D93E6E62A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4" t="75619" r="2703" b="19364"/>
          <a:stretch/>
        </p:blipFill>
        <p:spPr bwMode="auto">
          <a:xfrm>
            <a:off x="9836807" y="5370068"/>
            <a:ext cx="922375" cy="23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DBD35B-F768-4EB8-A7E5-002FCD5AB716}"/>
              </a:ext>
            </a:extLst>
          </p:cNvPr>
          <p:cNvSpPr txBox="1"/>
          <p:nvPr/>
        </p:nvSpPr>
        <p:spPr>
          <a:xfrm>
            <a:off x="6923833" y="4364842"/>
            <a:ext cx="608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12,5 cm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C8E3840-BC53-48C1-9417-3AD2C5AF80B9}"/>
              </a:ext>
            </a:extLst>
          </p:cNvPr>
          <p:cNvSpPr txBox="1"/>
          <p:nvPr/>
        </p:nvSpPr>
        <p:spPr>
          <a:xfrm>
            <a:off x="6938339" y="4662089"/>
            <a:ext cx="608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15,0 cm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4984822-2A29-4B20-9ECE-B61F6064D572}"/>
              </a:ext>
            </a:extLst>
          </p:cNvPr>
          <p:cNvSpPr txBox="1"/>
          <p:nvPr/>
        </p:nvSpPr>
        <p:spPr>
          <a:xfrm>
            <a:off x="6923833" y="4987223"/>
            <a:ext cx="608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15,0 cm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A63280C-9826-4DEA-B411-F70FBEB9F308}"/>
              </a:ext>
            </a:extLst>
          </p:cNvPr>
          <p:cNvSpPr txBox="1"/>
          <p:nvPr/>
        </p:nvSpPr>
        <p:spPr>
          <a:xfrm>
            <a:off x="6978896" y="5302126"/>
            <a:ext cx="608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6B6B6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0,0 cm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C99E579E-4BD8-4384-88AC-231C1EAE36C0}"/>
              </a:ext>
            </a:extLst>
          </p:cNvPr>
          <p:cNvGrpSpPr/>
          <p:nvPr/>
        </p:nvGrpSpPr>
        <p:grpSpPr>
          <a:xfrm>
            <a:off x="7454571" y="4516227"/>
            <a:ext cx="226706" cy="269791"/>
            <a:chOff x="7709647" y="3920203"/>
            <a:chExt cx="174240" cy="156594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657D78D7-E713-454E-BF2B-57FE52EC95A7}"/>
                </a:ext>
              </a:extLst>
            </p:cNvPr>
            <p:cNvCxnSpPr>
              <a:cxnSpLocks/>
            </p:cNvCxnSpPr>
            <p:nvPr/>
          </p:nvCxnSpPr>
          <p:spPr>
            <a:xfrm>
              <a:off x="7796767" y="3920203"/>
              <a:ext cx="0" cy="156594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A5807B7-06FB-4719-AC18-34ED8CEC5034}"/>
                </a:ext>
              </a:extLst>
            </p:cNvPr>
            <p:cNvCxnSpPr>
              <a:cxnSpLocks/>
            </p:cNvCxnSpPr>
            <p:nvPr/>
          </p:nvCxnSpPr>
          <p:spPr>
            <a:xfrm>
              <a:off x="7709647" y="3920203"/>
              <a:ext cx="174240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93047D0B-2331-400D-ADFD-ED6C8004C76C}"/>
                </a:ext>
              </a:extLst>
            </p:cNvPr>
            <p:cNvCxnSpPr>
              <a:cxnSpLocks/>
            </p:cNvCxnSpPr>
            <p:nvPr/>
          </p:nvCxnSpPr>
          <p:spPr>
            <a:xfrm>
              <a:off x="7716085" y="4076797"/>
              <a:ext cx="167802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82ECA4F-432A-4EDF-8518-FC99CF8AB8D1}"/>
              </a:ext>
            </a:extLst>
          </p:cNvPr>
          <p:cNvGrpSpPr/>
          <p:nvPr/>
        </p:nvGrpSpPr>
        <p:grpSpPr>
          <a:xfrm>
            <a:off x="7443880" y="4786570"/>
            <a:ext cx="248198" cy="305243"/>
            <a:chOff x="7709647" y="3920203"/>
            <a:chExt cx="174240" cy="156594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6830980A-AA02-4346-9C8D-F739F4AFCB26}"/>
                </a:ext>
              </a:extLst>
            </p:cNvPr>
            <p:cNvCxnSpPr>
              <a:cxnSpLocks/>
            </p:cNvCxnSpPr>
            <p:nvPr/>
          </p:nvCxnSpPr>
          <p:spPr>
            <a:xfrm>
              <a:off x="7796767" y="3920203"/>
              <a:ext cx="0" cy="156594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11EADEB-AE87-4FE6-AED3-EFB86DC8EA4F}"/>
                </a:ext>
              </a:extLst>
            </p:cNvPr>
            <p:cNvCxnSpPr>
              <a:cxnSpLocks/>
            </p:cNvCxnSpPr>
            <p:nvPr/>
          </p:nvCxnSpPr>
          <p:spPr>
            <a:xfrm>
              <a:off x="7709647" y="3920203"/>
              <a:ext cx="174240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40C17457-EDAF-47A1-B5AC-82086D544423}"/>
                </a:ext>
              </a:extLst>
            </p:cNvPr>
            <p:cNvCxnSpPr>
              <a:cxnSpLocks/>
            </p:cNvCxnSpPr>
            <p:nvPr/>
          </p:nvCxnSpPr>
          <p:spPr>
            <a:xfrm>
              <a:off x="7716085" y="4076797"/>
              <a:ext cx="167802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95FA5CE-9CED-476D-9ACD-52D5135621A1}"/>
              </a:ext>
            </a:extLst>
          </p:cNvPr>
          <p:cNvGrpSpPr/>
          <p:nvPr/>
        </p:nvGrpSpPr>
        <p:grpSpPr>
          <a:xfrm>
            <a:off x="7451076" y="5094847"/>
            <a:ext cx="236918" cy="267308"/>
            <a:chOff x="7709647" y="3920203"/>
            <a:chExt cx="174240" cy="156594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D976788-39BC-4B6C-AE99-CA153724C320}"/>
                </a:ext>
              </a:extLst>
            </p:cNvPr>
            <p:cNvCxnSpPr>
              <a:cxnSpLocks/>
            </p:cNvCxnSpPr>
            <p:nvPr/>
          </p:nvCxnSpPr>
          <p:spPr>
            <a:xfrm>
              <a:off x="7796767" y="3920203"/>
              <a:ext cx="0" cy="156594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FF760F59-9279-41CA-B292-25AAD9DBF690}"/>
                </a:ext>
              </a:extLst>
            </p:cNvPr>
            <p:cNvCxnSpPr>
              <a:cxnSpLocks/>
            </p:cNvCxnSpPr>
            <p:nvPr/>
          </p:nvCxnSpPr>
          <p:spPr>
            <a:xfrm>
              <a:off x="7709647" y="3920203"/>
              <a:ext cx="174240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C805B967-B60D-448F-B594-A1BD3A865F6C}"/>
                </a:ext>
              </a:extLst>
            </p:cNvPr>
            <p:cNvCxnSpPr>
              <a:cxnSpLocks/>
            </p:cNvCxnSpPr>
            <p:nvPr/>
          </p:nvCxnSpPr>
          <p:spPr>
            <a:xfrm>
              <a:off x="7716085" y="4076797"/>
              <a:ext cx="167802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6D957C32-9F44-48F6-A1A2-128CC395011F}"/>
              </a:ext>
            </a:extLst>
          </p:cNvPr>
          <p:cNvGrpSpPr/>
          <p:nvPr/>
        </p:nvGrpSpPr>
        <p:grpSpPr>
          <a:xfrm>
            <a:off x="7453842" y="5362155"/>
            <a:ext cx="228164" cy="286527"/>
            <a:chOff x="7709647" y="3920203"/>
            <a:chExt cx="174240" cy="156594"/>
          </a:xfrm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B090F386-3421-4045-85BD-52FBDEA879EA}"/>
                </a:ext>
              </a:extLst>
            </p:cNvPr>
            <p:cNvCxnSpPr>
              <a:cxnSpLocks/>
            </p:cNvCxnSpPr>
            <p:nvPr/>
          </p:nvCxnSpPr>
          <p:spPr>
            <a:xfrm>
              <a:off x="7796767" y="3920203"/>
              <a:ext cx="0" cy="156594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8620DC33-D35B-4454-8126-BD901000D0EB}"/>
                </a:ext>
              </a:extLst>
            </p:cNvPr>
            <p:cNvCxnSpPr>
              <a:cxnSpLocks/>
            </p:cNvCxnSpPr>
            <p:nvPr/>
          </p:nvCxnSpPr>
          <p:spPr>
            <a:xfrm>
              <a:off x="7709647" y="3920203"/>
              <a:ext cx="174240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9AAE46A8-7B6F-427B-8441-72E9C31675A1}"/>
                </a:ext>
              </a:extLst>
            </p:cNvPr>
            <p:cNvCxnSpPr>
              <a:cxnSpLocks/>
            </p:cNvCxnSpPr>
            <p:nvPr/>
          </p:nvCxnSpPr>
          <p:spPr>
            <a:xfrm>
              <a:off x="7716085" y="4076797"/>
              <a:ext cx="167802" cy="0"/>
            </a:xfrm>
            <a:prstGeom prst="line">
              <a:avLst/>
            </a:prstGeom>
            <a:ln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tângulo 3">
            <a:extLst>
              <a:ext uri="{FF2B5EF4-FFF2-40B4-BE49-F238E27FC236}">
                <a16:creationId xmlns:a16="http://schemas.microsoft.com/office/drawing/2014/main" id="{8763A1F4-74AB-8240-AC45-1FB26559085A}"/>
              </a:ext>
            </a:extLst>
          </p:cNvPr>
          <p:cNvSpPr/>
          <p:nvPr/>
        </p:nvSpPr>
        <p:spPr>
          <a:xfrm>
            <a:off x="7704764" y="2333065"/>
            <a:ext cx="3384467" cy="1592402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CaixaDeTexto 4">
            <a:extLst>
              <a:ext uri="{FF2B5EF4-FFF2-40B4-BE49-F238E27FC236}">
                <a16:creationId xmlns:a16="http://schemas.microsoft.com/office/drawing/2014/main" id="{0758F8D2-93D6-9244-BD3F-784A17AFE507}"/>
              </a:ext>
            </a:extLst>
          </p:cNvPr>
          <p:cNvSpPr txBox="1"/>
          <p:nvPr/>
        </p:nvSpPr>
        <p:spPr>
          <a:xfrm>
            <a:off x="7733526" y="2278792"/>
            <a:ext cx="335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Necessidade de nova calibração</a:t>
            </a:r>
          </a:p>
        </p:txBody>
      </p:sp>
      <p:cxnSp>
        <p:nvCxnSpPr>
          <p:cNvPr id="40" name="Conector reto 6">
            <a:extLst>
              <a:ext uri="{FF2B5EF4-FFF2-40B4-BE49-F238E27FC236}">
                <a16:creationId xmlns:a16="http://schemas.microsoft.com/office/drawing/2014/main" id="{366297A1-6992-3840-9FFE-74EA388B1A01}"/>
              </a:ext>
            </a:extLst>
          </p:cNvPr>
          <p:cNvCxnSpPr>
            <a:cxnSpLocks/>
          </p:cNvCxnSpPr>
          <p:nvPr/>
        </p:nvCxnSpPr>
        <p:spPr>
          <a:xfrm>
            <a:off x="7704764" y="2619392"/>
            <a:ext cx="338446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7">
            <a:extLst>
              <a:ext uri="{FF2B5EF4-FFF2-40B4-BE49-F238E27FC236}">
                <a16:creationId xmlns:a16="http://schemas.microsoft.com/office/drawing/2014/main" id="{74DDA9AD-F556-084A-9AC4-2E593D1CD73C}"/>
              </a:ext>
            </a:extLst>
          </p:cNvPr>
          <p:cNvSpPr txBox="1"/>
          <p:nvPr/>
        </p:nvSpPr>
        <p:spPr>
          <a:xfrm>
            <a:off x="7704764" y="2602027"/>
            <a:ext cx="3384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os ajustes,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serão necessárias novas calibrações, particularmente para função erro (confiabilidade)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 baseline="0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 dirty="0">
                <a:solidFill>
                  <a:srgbClr val="000000"/>
                </a:solidFill>
                <a:latin typeface="Calibri"/>
              </a:rPr>
              <a:t>	</a:t>
            </a:r>
            <a:r>
              <a:rPr lang="pt-BR" sz="1600" baseline="0" dirty="0">
                <a:solidFill>
                  <a:srgbClr val="000000"/>
                </a:solidFill>
                <a:latin typeface="Calibri"/>
              </a:rPr>
              <a:t>=&gt; necessidade</a:t>
            </a:r>
            <a:r>
              <a:rPr lang="pt-BR" sz="1600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pt-BR" sz="1600" dirty="0">
                <a:solidFill>
                  <a:srgbClr val="FF0000"/>
                </a:solidFill>
                <a:latin typeface="Calibri"/>
              </a:rPr>
              <a:t>DADOS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0F76827-1241-B249-A7C2-50DE8583B5C4}"/>
              </a:ext>
            </a:extLst>
          </p:cNvPr>
          <p:cNvSpPr txBox="1"/>
          <p:nvPr/>
        </p:nvSpPr>
        <p:spPr>
          <a:xfrm>
            <a:off x="7269469" y="424051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*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DB6153D-7154-5944-A743-DE25EA4F3282}"/>
              </a:ext>
            </a:extLst>
          </p:cNvPr>
          <p:cNvSpPr txBox="1"/>
          <p:nvPr/>
        </p:nvSpPr>
        <p:spPr>
          <a:xfrm>
            <a:off x="6887340" y="6168889"/>
            <a:ext cx="49944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* Espessura recomendada pelo Manual de Pavimentação DNIT 719 (2006), Tabela 32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9930B7F5-43CB-F04A-BC73-15EC2DCC007D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Exemplo com CAP3D-D v2.4</a:t>
            </a:r>
          </a:p>
        </p:txBody>
      </p:sp>
      <p:sp>
        <p:nvSpPr>
          <p:cNvPr id="44" name="Espaço Reservado para Número de Slide 18">
            <a:extLst>
              <a:ext uri="{FF2B5EF4-FFF2-40B4-BE49-F238E27FC236}">
                <a16:creationId xmlns:a16="http://schemas.microsoft.com/office/drawing/2014/main" id="{C386B326-FC4A-3B46-A4B4-6B75ABE6EF0D}"/>
              </a:ext>
            </a:extLst>
          </p:cNvPr>
          <p:cNvSpPr txBox="1">
            <a:spLocks/>
          </p:cNvSpPr>
          <p:nvPr/>
        </p:nvSpPr>
        <p:spPr>
          <a:xfrm>
            <a:off x="738646" y="171590"/>
            <a:ext cx="504000" cy="252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F30EBA0-06A6-4D7E-A661-97DF5712A53B}" type="slidenum">
              <a:rPr lang="pt-BR" b="1" smtClean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algn="ctr">
                <a:defRPr/>
              </a:pPr>
              <a:t>11</a:t>
            </a:fld>
            <a:r>
              <a:rPr lang="pt-BR" b="1" dirty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pic>
        <p:nvPicPr>
          <p:cNvPr id="3076" name="Picture 4" descr="Diferenças básicas entre pavimento rígido e flexível">
            <a:extLst>
              <a:ext uri="{FF2B5EF4-FFF2-40B4-BE49-F238E27FC236}">
                <a16:creationId xmlns:a16="http://schemas.microsoft.com/office/drawing/2014/main" id="{AFC11037-C202-4B3E-8CCA-BD5186331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10" b="97959" l="47342" r="99114">
                        <a14:foregroundMark x1="57975" y1="52653" x2="60633" y2="40816"/>
                        <a14:foregroundMark x1="61139" y1="40204" x2="71899" y2="27959"/>
                        <a14:foregroundMark x1="71266" y1="45510" x2="73544" y2="41837"/>
                        <a14:foregroundMark x1="50506" y1="71020" x2="67595" y2="85918"/>
                        <a14:foregroundMark x1="67215" y1="95306" x2="67468" y2="86735"/>
                        <a14:backgroundMark x1="50380" y1="78367" x2="67215" y2="94286"/>
                        <a14:backgroundMark x1="66835" y1="94898" x2="83924" y2="77755"/>
                        <a14:backgroundMark x1="67215" y1="94286" x2="67215" y2="91224"/>
                        <a14:backgroundMark x1="69367" y1="95714" x2="84051" y2="85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69" t="25318" r="15303" b="9072"/>
          <a:stretch/>
        </p:blipFill>
        <p:spPr bwMode="auto">
          <a:xfrm>
            <a:off x="7634349" y="3803913"/>
            <a:ext cx="2158622" cy="24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 animBg="1"/>
      <p:bldP spid="39" grpId="0"/>
      <p:bldP spid="41" grpId="0"/>
      <p:bldP spid="2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9836B7B8-54EE-4150-A763-0A8A308F032C}"/>
              </a:ext>
            </a:extLst>
          </p:cNvPr>
          <p:cNvSpPr txBox="1"/>
          <p:nvPr/>
        </p:nvSpPr>
        <p:spPr>
          <a:xfrm>
            <a:off x="492087" y="679021"/>
            <a:ext cx="7906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Aproximação com uma situação real. Dados de entrada: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Trecho DNIT e Base de dados</a:t>
            </a:r>
          </a:p>
        </p:txBody>
      </p:sp>
      <p:sp>
        <p:nvSpPr>
          <p:cNvPr id="10" name="Retângulo 3">
            <a:extLst>
              <a:ext uri="{FF2B5EF4-FFF2-40B4-BE49-F238E27FC236}">
                <a16:creationId xmlns:a16="http://schemas.microsoft.com/office/drawing/2014/main" id="{E9ACB164-6DEF-4655-B9B3-B06BCB84EC27}"/>
              </a:ext>
            </a:extLst>
          </p:cNvPr>
          <p:cNvSpPr/>
          <p:nvPr/>
        </p:nvSpPr>
        <p:spPr>
          <a:xfrm>
            <a:off x="465762" y="1846599"/>
            <a:ext cx="4243548" cy="1350798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5C74691B-0947-4315-8948-6482B6D84A27}"/>
              </a:ext>
            </a:extLst>
          </p:cNvPr>
          <p:cNvSpPr txBox="1"/>
          <p:nvPr/>
        </p:nvSpPr>
        <p:spPr>
          <a:xfrm>
            <a:off x="1200166" y="1794372"/>
            <a:ext cx="31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Materiais – Revestimento 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81996D4D-E57D-4971-ACF2-619A6FF2A21D}"/>
              </a:ext>
            </a:extLst>
          </p:cNvPr>
          <p:cNvCxnSpPr>
            <a:cxnSpLocks/>
          </p:cNvCxnSpPr>
          <p:nvPr/>
        </p:nvCxnSpPr>
        <p:spPr>
          <a:xfrm>
            <a:off x="465761" y="2132925"/>
            <a:ext cx="42435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7">
            <a:extLst>
              <a:ext uri="{FF2B5EF4-FFF2-40B4-BE49-F238E27FC236}">
                <a16:creationId xmlns:a16="http://schemas.microsoft.com/office/drawing/2014/main" id="{1BEC6863-CBD7-447E-856D-381850D6B70A}"/>
              </a:ext>
            </a:extLst>
          </p:cNvPr>
          <p:cNvSpPr txBox="1"/>
          <p:nvPr/>
        </p:nvSpPr>
        <p:spPr>
          <a:xfrm>
            <a:off x="564732" y="2120180"/>
            <a:ext cx="42435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de fadiga* de misturas semelhantes à do trecho avaliado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de rigidez foram determinados através do ensaio de módulo complexo</a:t>
            </a:r>
          </a:p>
        </p:txBody>
      </p:sp>
      <p:sp>
        <p:nvSpPr>
          <p:cNvPr id="16" name="Retângulo 3">
            <a:extLst>
              <a:ext uri="{FF2B5EF4-FFF2-40B4-BE49-F238E27FC236}">
                <a16:creationId xmlns:a16="http://schemas.microsoft.com/office/drawing/2014/main" id="{76B47352-C6B6-4C91-B8A9-3B9B6E234733}"/>
              </a:ext>
            </a:extLst>
          </p:cNvPr>
          <p:cNvSpPr/>
          <p:nvPr/>
        </p:nvSpPr>
        <p:spPr>
          <a:xfrm>
            <a:off x="455709" y="3629240"/>
            <a:ext cx="4243548" cy="1550527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4">
            <a:extLst>
              <a:ext uri="{FF2B5EF4-FFF2-40B4-BE49-F238E27FC236}">
                <a16:creationId xmlns:a16="http://schemas.microsoft.com/office/drawing/2014/main" id="{32478DEA-96D8-43D4-9519-7FB96BD144A7}"/>
              </a:ext>
            </a:extLst>
          </p:cNvPr>
          <p:cNvSpPr txBox="1"/>
          <p:nvPr/>
        </p:nvSpPr>
        <p:spPr>
          <a:xfrm>
            <a:off x="1055643" y="3591312"/>
            <a:ext cx="3804978" cy="36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Materiais – Camadas granulares</a:t>
            </a:r>
          </a:p>
        </p:txBody>
      </p:sp>
      <p:cxnSp>
        <p:nvCxnSpPr>
          <p:cNvPr id="18" name="Conector reto 6">
            <a:extLst>
              <a:ext uri="{FF2B5EF4-FFF2-40B4-BE49-F238E27FC236}">
                <a16:creationId xmlns:a16="http://schemas.microsoft.com/office/drawing/2014/main" id="{1E06AFFD-C299-48C2-8816-ABF48BDAA3F6}"/>
              </a:ext>
            </a:extLst>
          </p:cNvPr>
          <p:cNvCxnSpPr>
            <a:cxnSpLocks/>
          </p:cNvCxnSpPr>
          <p:nvPr/>
        </p:nvCxnSpPr>
        <p:spPr>
          <a:xfrm>
            <a:off x="455708" y="3915566"/>
            <a:ext cx="42435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7">
            <a:extLst>
              <a:ext uri="{FF2B5EF4-FFF2-40B4-BE49-F238E27FC236}">
                <a16:creationId xmlns:a16="http://schemas.microsoft.com/office/drawing/2014/main" id="{01EAD431-4597-464D-8365-63FDCEDFAF6A}"/>
              </a:ext>
            </a:extLst>
          </p:cNvPr>
          <p:cNvSpPr txBox="1"/>
          <p:nvPr/>
        </p:nvSpPr>
        <p:spPr>
          <a:xfrm>
            <a:off x="455707" y="3869078"/>
            <a:ext cx="42435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E SUBLEITO: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Dados de rigidez obtidos através do base de dados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</a:t>
            </a: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MeDiNa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SUBBASE: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de rigidez obtidos por meio de ensaio de MR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4977DF1-00A5-4A38-902A-46A0DBEC6AA1}"/>
              </a:ext>
            </a:extLst>
          </p:cNvPr>
          <p:cNvSpPr txBox="1"/>
          <p:nvPr/>
        </p:nvSpPr>
        <p:spPr>
          <a:xfrm>
            <a:off x="4863892" y="2311210"/>
            <a:ext cx="39751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Ensaio de Fadiga: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tração-compressão uniaxial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pt-BR" sz="1600" dirty="0">
                <a:solidFill>
                  <a:prstClr val="black"/>
                </a:solidFill>
                <a:latin typeface="Calibri"/>
              </a:rPr>
              <a:t>AASHTO TP 107 (2018), nacional em curso</a:t>
            </a:r>
            <a:endParaRPr kumimoji="0" lang="pt-B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FA70BD5-F0BD-4A05-8AE7-EE17CD03AD05}"/>
              </a:ext>
            </a:extLst>
          </p:cNvPr>
          <p:cNvSpPr txBox="1"/>
          <p:nvPr/>
        </p:nvSpPr>
        <p:spPr>
          <a:xfrm>
            <a:off x="7939985" y="1460494"/>
            <a:ext cx="33409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Ensaio de Rigidez: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Módulo Complexo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Calibri"/>
              </a:rPr>
              <a:t>DNIT 416 (2019)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02A543B4-CE5C-46FB-A262-4ADA21CA98EE}"/>
              </a:ext>
            </a:extLst>
          </p:cNvPr>
          <p:cNvSpPr txBox="1"/>
          <p:nvPr/>
        </p:nvSpPr>
        <p:spPr>
          <a:xfrm>
            <a:off x="489208" y="1141099"/>
            <a:ext cx="38692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Dimensionamento de pavimento novo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816302D-3C2A-47BB-816B-8A66A9EDBC2D}"/>
              </a:ext>
            </a:extLst>
          </p:cNvPr>
          <p:cNvSpPr txBox="1"/>
          <p:nvPr/>
        </p:nvSpPr>
        <p:spPr>
          <a:xfrm>
            <a:off x="5573268" y="5453198"/>
            <a:ext cx="54045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selecionados por meio da semelhança entre os resultados de caraterização e MR dos materiais do trecho (LMP) e os materiais do banco de dados do </a:t>
            </a: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MeDiNa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74430D3-318E-489B-8B3B-97311E04E56F}"/>
              </a:ext>
            </a:extLst>
          </p:cNvPr>
          <p:cNvSpPr txBox="1"/>
          <p:nvPr/>
        </p:nvSpPr>
        <p:spPr>
          <a:xfrm>
            <a:off x="455707" y="5464913"/>
            <a:ext cx="447195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de fadiga (ensaio TD) por meio de ensaios realizados em misturas asfálticas produzidas no LMP em pesquisas anteriores 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F26BCDB7-29FF-43E6-88CE-E3087CC8AC2B}"/>
              </a:ext>
            </a:extLst>
          </p:cNvPr>
          <p:cNvGrpSpPr/>
          <p:nvPr/>
        </p:nvGrpSpPr>
        <p:grpSpPr>
          <a:xfrm>
            <a:off x="6064235" y="2963942"/>
            <a:ext cx="2876040" cy="2419702"/>
            <a:chOff x="6064235" y="2545533"/>
            <a:chExt cx="2876040" cy="241970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13D4ED89-3521-402A-AFEC-63ABFDC3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545533"/>
              <a:ext cx="2844275" cy="2255223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510F4AD-FBB6-4409-BEB1-6D271556F276}"/>
                </a:ext>
              </a:extLst>
            </p:cNvPr>
            <p:cNvSpPr txBox="1"/>
            <p:nvPr/>
          </p:nvSpPr>
          <p:spPr>
            <a:xfrm>
              <a:off x="6064235" y="4749791"/>
              <a:ext cx="163196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FONTE: LUCAS JÚNIOR (2018)</a:t>
              </a:r>
              <a:endPara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03EC2378-5CE9-4F29-A181-5E19937CD969}"/>
              </a:ext>
            </a:extLst>
          </p:cNvPr>
          <p:cNvGrpSpPr/>
          <p:nvPr/>
        </p:nvGrpSpPr>
        <p:grpSpPr>
          <a:xfrm>
            <a:off x="8483063" y="1948470"/>
            <a:ext cx="2520714" cy="3111113"/>
            <a:chOff x="8940275" y="1854122"/>
            <a:chExt cx="2520714" cy="3111113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4CC293B-AE40-468F-9725-3A9575B7B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9" b="97333" l="9948" r="895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40275" y="1854122"/>
              <a:ext cx="2520714" cy="2969428"/>
            </a:xfrm>
            <a:prstGeom prst="rect">
              <a:avLst/>
            </a:prstGeom>
          </p:spPr>
        </p:pic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671DBD1-3A18-4EA6-A70B-4402E0ED6E7A}"/>
                </a:ext>
              </a:extLst>
            </p:cNvPr>
            <p:cNvSpPr txBox="1"/>
            <p:nvPr/>
          </p:nvSpPr>
          <p:spPr>
            <a:xfrm>
              <a:off x="9327821" y="4749791"/>
              <a:ext cx="163196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FONTE: GOUVEIA (2016)</a:t>
              </a:r>
              <a:endPara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C4EE4EB1-894D-4FD2-879B-2755A327F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6" t="1749" r="3519" b="1859"/>
          <a:stretch/>
        </p:blipFill>
        <p:spPr>
          <a:xfrm>
            <a:off x="10093729" y="3341128"/>
            <a:ext cx="935227" cy="1367097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60022625-979F-0846-B9DD-2D59245F1961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Cenários do dimensionamento/premissas</a:t>
            </a:r>
          </a:p>
        </p:txBody>
      </p:sp>
      <p:sp>
        <p:nvSpPr>
          <p:cNvPr id="37" name="Espaço Reservado para Número de Slide 18">
            <a:extLst>
              <a:ext uri="{FF2B5EF4-FFF2-40B4-BE49-F238E27FC236}">
                <a16:creationId xmlns:a16="http://schemas.microsoft.com/office/drawing/2014/main" id="{6F289516-89BD-374A-A488-8B2B89A47E3E}"/>
              </a:ext>
            </a:extLst>
          </p:cNvPr>
          <p:cNvSpPr txBox="1">
            <a:spLocks/>
          </p:cNvSpPr>
          <p:nvPr/>
        </p:nvSpPr>
        <p:spPr>
          <a:xfrm>
            <a:off x="738646" y="171590"/>
            <a:ext cx="504000" cy="252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F30EBA0-06A6-4D7E-A661-97DF5712A53B}" type="slidenum">
              <a:rPr lang="pt-BR" b="1" smtClean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algn="ctr">
                <a:defRPr/>
              </a:pPr>
              <a:t>12</a:t>
            </a:fld>
            <a:r>
              <a:rPr lang="pt-BR" b="1" dirty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092E757-9F73-404C-8BCA-070CC696AEDB}"/>
              </a:ext>
            </a:extLst>
          </p:cNvPr>
          <p:cNvSpPr txBox="1"/>
          <p:nvPr/>
        </p:nvSpPr>
        <p:spPr>
          <a:xfrm>
            <a:off x="9559655" y="459316"/>
            <a:ext cx="1281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(CAP3D-D)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0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9B859D-1493-4BFD-8B61-48D019D6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06" y="1120200"/>
            <a:ext cx="8530181" cy="465041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92CD0672-5B2C-6840-9747-9E8C1D092AF0}"/>
              </a:ext>
            </a:extLst>
          </p:cNvPr>
          <p:cNvGrpSpPr/>
          <p:nvPr/>
        </p:nvGrpSpPr>
        <p:grpSpPr>
          <a:xfrm>
            <a:off x="4444044" y="5543337"/>
            <a:ext cx="6554713" cy="830997"/>
            <a:chOff x="572228" y="5586539"/>
            <a:chExt cx="6554713" cy="830997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06304A94-D853-45DB-BA32-3F8F3155720B}"/>
                </a:ext>
              </a:extLst>
            </p:cNvPr>
            <p:cNvSpPr txBox="1"/>
            <p:nvPr/>
          </p:nvSpPr>
          <p:spPr>
            <a:xfrm>
              <a:off x="572228" y="5586539"/>
              <a:ext cx="6554713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pt-BR"/>
              </a:defPPr>
              <a:lvl1pPr marL="285750" indent="-285750">
                <a:buFont typeface="Arial" panose="020B0604020202020204" pitchFamily="34" charset="0"/>
                <a:buChar char="•"/>
                <a:defRPr sz="1600" b="1"/>
              </a:lvl1pPr>
            </a:lstStyle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Variação AT % - Aumento da temperatura redução Área Trincada;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30,19 %  10 anos (21 °C)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20,23 % 10 anos  (26° C)</a:t>
              </a:r>
            </a:p>
          </p:txBody>
        </p:sp>
        <p:pic>
          <p:nvPicPr>
            <p:cNvPr id="1026" name="Picture 2" descr="Baixe este ícone grátis em formato SVG, PSD, PNG, EPS ou como webfonts.  Flaticon, o maior banco de dados … | Seta png, Desenho batman, Ícones">
              <a:extLst>
                <a:ext uri="{FF2B5EF4-FFF2-40B4-BE49-F238E27FC236}">
                  <a16:creationId xmlns:a16="http://schemas.microsoft.com/office/drawing/2014/main" id="{395D9768-3072-4D11-BA9A-830EE335F2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6" t="11005" r="12881" b="20910"/>
            <a:stretch/>
          </p:blipFill>
          <p:spPr bwMode="auto">
            <a:xfrm rot="16200000">
              <a:off x="2956818" y="5965190"/>
              <a:ext cx="305403" cy="13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Baixe este ícone grátis em formato SVG, PSD, PNG, EPS ou como webfonts.  Flaticon, o maior banco de dados … | Seta png, Desenho batman, Ícones">
              <a:extLst>
                <a:ext uri="{FF2B5EF4-FFF2-40B4-BE49-F238E27FC236}">
                  <a16:creationId xmlns:a16="http://schemas.microsoft.com/office/drawing/2014/main" id="{A6702E6B-4B8B-4562-9F18-5C2873336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6" t="11005" r="12881" b="20910"/>
            <a:stretch/>
          </p:blipFill>
          <p:spPr bwMode="auto">
            <a:xfrm rot="5400000">
              <a:off x="2977821" y="6185069"/>
              <a:ext cx="305407" cy="139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D941095-EB9E-7041-A7C4-532979B626A5}"/>
              </a:ext>
            </a:extLst>
          </p:cNvPr>
          <p:cNvSpPr txBox="1"/>
          <p:nvPr/>
        </p:nvSpPr>
        <p:spPr>
          <a:xfrm>
            <a:off x="2391380" y="1048526"/>
            <a:ext cx="822881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OBS.: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Mecânica dos Pavimentos (Cálculo do Dano) = </a:t>
            </a:r>
            <a:r>
              <a:rPr kumimoji="0" lang="pt-B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mecanístico</a:t>
            </a:r>
            <a:r>
              <a:rPr lang="pt-BR" b="0" dirty="0">
                <a:solidFill>
                  <a:prstClr val="black"/>
                </a:solidFill>
                <a:latin typeface="Calibri"/>
              </a:rPr>
              <a:t> (modelos e testes de </a:t>
            </a:r>
            <a:r>
              <a:rPr lang="pt-BR" b="0" dirty="0" err="1">
                <a:solidFill>
                  <a:prstClr val="black"/>
                </a:solidFill>
                <a:latin typeface="Calibri"/>
              </a:rPr>
              <a:t>lab</a:t>
            </a:r>
            <a:r>
              <a:rPr lang="pt-BR" b="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0" dirty="0">
                <a:solidFill>
                  <a:prstClr val="black"/>
                </a:solidFill>
                <a:latin typeface="Calibri"/>
              </a:rPr>
              <a:t>“Estatística” dos Pavimentos (associação das variáveis </a:t>
            </a:r>
            <a:r>
              <a:rPr lang="pt-BR" b="0" dirty="0" err="1">
                <a:solidFill>
                  <a:prstClr val="black"/>
                </a:solidFill>
                <a:latin typeface="Calibri"/>
              </a:rPr>
              <a:t>mecanísticas</a:t>
            </a:r>
            <a:r>
              <a:rPr lang="pt-BR" b="0" dirty="0">
                <a:solidFill>
                  <a:prstClr val="black"/>
                </a:solidFill>
                <a:latin typeface="Calibri"/>
              </a:rPr>
              <a:t> previstas com a observação de campo) = 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empírico</a:t>
            </a:r>
            <a:r>
              <a:rPr lang="pt-BR" b="0" dirty="0">
                <a:solidFill>
                  <a:prstClr val="black"/>
                </a:solidFill>
                <a:latin typeface="Calibri"/>
              </a:rPr>
              <a:t> =&gt; depende dos dados, das hipóteses, dos modelos etc. Apenas o ajuste obtido para seu conjunto de hipóteses deve ser considerado.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Níveis de confiabilidade (neste exemplo, 50% =&gt; previsão para a média esperada)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03F1D2F-9782-6647-8840-588F7FEABE26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Resultados e comparação para diferentes temperaturas</a:t>
            </a:r>
          </a:p>
        </p:txBody>
      </p:sp>
      <p:sp>
        <p:nvSpPr>
          <p:cNvPr id="20" name="Espaço Reservado para Número de Slide 18">
            <a:extLst>
              <a:ext uri="{FF2B5EF4-FFF2-40B4-BE49-F238E27FC236}">
                <a16:creationId xmlns:a16="http://schemas.microsoft.com/office/drawing/2014/main" id="{9AC9B8AD-5729-AE45-A818-A9FD69250E49}"/>
              </a:ext>
            </a:extLst>
          </p:cNvPr>
          <p:cNvSpPr txBox="1">
            <a:spLocks/>
          </p:cNvSpPr>
          <p:nvPr/>
        </p:nvSpPr>
        <p:spPr>
          <a:xfrm>
            <a:off x="738646" y="171590"/>
            <a:ext cx="504000" cy="252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F30EBA0-06A6-4D7E-A661-97DF5712A53B}" type="slidenum">
              <a:rPr lang="pt-BR" b="1" smtClean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algn="ctr">
                <a:defRPr/>
              </a:pPr>
              <a:t>13</a:t>
            </a:fld>
            <a:r>
              <a:rPr lang="pt-BR" b="1" dirty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3DC595-8ABA-3C4C-B474-E9A606E05B12}"/>
              </a:ext>
            </a:extLst>
          </p:cNvPr>
          <p:cNvSpPr txBox="1"/>
          <p:nvPr/>
        </p:nvSpPr>
        <p:spPr>
          <a:xfrm>
            <a:off x="9559655" y="459316"/>
            <a:ext cx="1281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(CAP3D-D)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30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1B9B4BE-B14A-4D82-9C00-1CB707BBB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71" y="742850"/>
            <a:ext cx="5213490" cy="302065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CFB06A5-AD21-4EA7-9D85-4B76D5D8E368}"/>
              </a:ext>
            </a:extLst>
          </p:cNvPr>
          <p:cNvSpPr txBox="1"/>
          <p:nvPr/>
        </p:nvSpPr>
        <p:spPr>
          <a:xfrm>
            <a:off x="6060046" y="4025404"/>
            <a:ext cx="501072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Dimensionamento realizado com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nível de confiabilidade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85%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apresentou uma maior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%AT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 final da vida útil (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29,05%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BEADDDC-F54A-4563-A0A1-9F917FE76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7" b="8599"/>
          <a:stretch/>
        </p:blipFill>
        <p:spPr>
          <a:xfrm>
            <a:off x="709746" y="643982"/>
            <a:ext cx="606111" cy="580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2DE93B-91F8-4B73-BC1A-EF9F17FEBD21}"/>
              </a:ext>
            </a:extLst>
          </p:cNvPr>
          <p:cNvSpPr txBox="1"/>
          <p:nvPr/>
        </p:nvSpPr>
        <p:spPr>
          <a:xfrm>
            <a:off x="6060046" y="4967030"/>
            <a:ext cx="50107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Simulação com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menor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%AT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(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28,02%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Nível de confiabilidade (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75%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A5D518E-540F-2341-99F6-0CBCE2E7B7C1}"/>
              </a:ext>
            </a:extLst>
          </p:cNvPr>
          <p:cNvSpPr txBox="1"/>
          <p:nvPr/>
        </p:nvSpPr>
        <p:spPr>
          <a:xfrm>
            <a:off x="6060046" y="5663574"/>
            <a:ext cx="501072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Isso ocorre porque quando o %AT supera 30% aos 10 anos,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automaticamente o </a:t>
            </a: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altera a espessura da camada de revestimento e lança nova simulação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FE22FC01-0346-C64C-876C-9DCD52F37DCC}"/>
              </a:ext>
            </a:extLst>
          </p:cNvPr>
          <p:cNvGrpSpPr/>
          <p:nvPr/>
        </p:nvGrpSpPr>
        <p:grpSpPr>
          <a:xfrm>
            <a:off x="6904280" y="1033184"/>
            <a:ext cx="4166491" cy="682160"/>
            <a:chOff x="1270861" y="1842045"/>
            <a:chExt cx="4386020" cy="6821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CBBB5A9-165A-7E44-843F-81073DB482B9}"/>
                </a:ext>
              </a:extLst>
            </p:cNvPr>
            <p:cNvSpPr/>
            <p:nvPr/>
          </p:nvSpPr>
          <p:spPr>
            <a:xfrm>
              <a:off x="4850969" y="1842045"/>
              <a:ext cx="805912" cy="68216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4177FA3D-5092-FF42-8AB6-B5F11E3A74B2}"/>
                </a:ext>
              </a:extLst>
            </p:cNvPr>
            <p:cNvCxnSpPr>
              <a:cxnSpLocks/>
            </p:cNvCxnSpPr>
            <p:nvPr/>
          </p:nvCxnSpPr>
          <p:spPr>
            <a:xfrm>
              <a:off x="1270861" y="2164954"/>
              <a:ext cx="3580108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EA9CC8D-B041-F046-B836-175750E8CA38}"/>
              </a:ext>
            </a:extLst>
          </p:cNvPr>
          <p:cNvSpPr txBox="1"/>
          <p:nvPr/>
        </p:nvSpPr>
        <p:spPr>
          <a:xfrm>
            <a:off x="134858" y="1259530"/>
            <a:ext cx="631166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lvl="0"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Dados de entrada: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Rodovia analisada: BR-020/CE – Anel Viário Fortaleza.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Trecho DNIT: </a:t>
            </a:r>
            <a:r>
              <a:rPr lang="pt-BR" b="0" dirty="0">
                <a:solidFill>
                  <a:prstClr val="black"/>
                </a:solidFill>
                <a:latin typeface="Calibri"/>
              </a:rPr>
              <a:t>k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 18,260 ao km 26,800, entroncamento CE-065 e </a:t>
            </a:r>
            <a:r>
              <a:rPr lang="pt-BR" b="0" dirty="0">
                <a:solidFill>
                  <a:prstClr val="black"/>
                </a:solidFill>
              </a:rPr>
              <a:t>BR-020 (dados básicos de caracterização);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Utilização do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banco de dados do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MeDiNa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(para materiais semelhantes)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 proposta pelo programa (altera revestimento para 9,3cm com 85% de confiabilidade);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Nível de confiabilidade adotado na análise de comparação com CAP3D-D: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85%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(Determinado pelo </a:t>
            </a: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via arterial primária).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AD22F65A-966F-2A47-AD8A-9EB17506A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72"/>
          <a:stretch/>
        </p:blipFill>
        <p:spPr>
          <a:xfrm>
            <a:off x="802734" y="3637982"/>
            <a:ext cx="4884459" cy="3151937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0BE2BB0-6200-D047-9F2E-742286106F6B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975083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Resultados e comparação para diferentes confiabilidades</a:t>
            </a:r>
          </a:p>
        </p:txBody>
      </p:sp>
      <p:sp>
        <p:nvSpPr>
          <p:cNvPr id="16" name="Espaço Reservado para Número de Slide 18">
            <a:extLst>
              <a:ext uri="{FF2B5EF4-FFF2-40B4-BE49-F238E27FC236}">
                <a16:creationId xmlns:a16="http://schemas.microsoft.com/office/drawing/2014/main" id="{8C7FA16B-2FD3-C94E-B9E2-6D446EFE421E}"/>
              </a:ext>
            </a:extLst>
          </p:cNvPr>
          <p:cNvSpPr txBox="1">
            <a:spLocks/>
          </p:cNvSpPr>
          <p:nvPr/>
        </p:nvSpPr>
        <p:spPr>
          <a:xfrm>
            <a:off x="738646" y="171590"/>
            <a:ext cx="504000" cy="252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F30EBA0-06A6-4D7E-A661-97DF5712A53B}" type="slidenum">
              <a:rPr lang="pt-BR" b="1" smtClean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algn="ctr">
                <a:defRPr/>
              </a:pPr>
              <a:t>14</a:t>
            </a:fld>
            <a:r>
              <a:rPr lang="pt-BR" b="1" dirty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6CAEF7F-51E5-3549-BE32-F82B2527A533}"/>
              </a:ext>
            </a:extLst>
          </p:cNvPr>
          <p:cNvSpPr txBox="1"/>
          <p:nvPr/>
        </p:nvSpPr>
        <p:spPr>
          <a:xfrm>
            <a:off x="9559655" y="459316"/>
            <a:ext cx="1281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pt-BR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MeDiNa</a:t>
            </a: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AE65AEA-D47F-47B9-9F2F-61E655034352}"/>
              </a:ext>
            </a:extLst>
          </p:cNvPr>
          <p:cNvSpPr/>
          <p:nvPr/>
        </p:nvSpPr>
        <p:spPr>
          <a:xfrm>
            <a:off x="5952565" y="1496143"/>
            <a:ext cx="530941" cy="8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9201D3A-091D-4194-8D94-1F6008CB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4" y="3173285"/>
            <a:ext cx="6184234" cy="330216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5A57E3F-C96A-4741-A73E-DBEE296F5602}"/>
              </a:ext>
            </a:extLst>
          </p:cNvPr>
          <p:cNvSpPr txBox="1"/>
          <p:nvPr/>
        </p:nvSpPr>
        <p:spPr>
          <a:xfrm>
            <a:off x="5171431" y="5173833"/>
            <a:ext cx="3001026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85% de confiabilidade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74F7F9D-6C82-2F4A-902E-EF9760E1D4E3}"/>
              </a:ext>
            </a:extLst>
          </p:cNvPr>
          <p:cNvSpPr txBox="1"/>
          <p:nvPr/>
        </p:nvSpPr>
        <p:spPr>
          <a:xfrm>
            <a:off x="6385533" y="4566764"/>
            <a:ext cx="3001026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 50%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EA7AF9E-A15D-B34C-890E-F5BE4C25F33A}"/>
              </a:ext>
            </a:extLst>
          </p:cNvPr>
          <p:cNvSpPr txBox="1"/>
          <p:nvPr/>
        </p:nvSpPr>
        <p:spPr>
          <a:xfrm>
            <a:off x="2925285" y="955014"/>
            <a:ext cx="2400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MeDiNa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97E46D1-5AD5-6348-999F-BFD37B97C412}"/>
              </a:ext>
            </a:extLst>
          </p:cNvPr>
          <p:cNvSpPr txBox="1"/>
          <p:nvPr/>
        </p:nvSpPr>
        <p:spPr>
          <a:xfrm>
            <a:off x="6856566" y="955014"/>
            <a:ext cx="2494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 CAP3D-D 21 °C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4ED579F-0E99-7346-82B8-757962B05151}"/>
              </a:ext>
            </a:extLst>
          </p:cNvPr>
          <p:cNvGrpSpPr/>
          <p:nvPr/>
        </p:nvGrpSpPr>
        <p:grpSpPr>
          <a:xfrm>
            <a:off x="2403561" y="1449833"/>
            <a:ext cx="2604062" cy="1194554"/>
            <a:chOff x="1008714" y="5469995"/>
            <a:chExt cx="2604062" cy="1194554"/>
          </a:xfrm>
        </p:grpSpPr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D10AE25C-4071-174D-9922-06C3C39DB5D0}"/>
                </a:ext>
              </a:extLst>
            </p:cNvPr>
            <p:cNvGrpSpPr/>
            <p:nvPr/>
          </p:nvGrpSpPr>
          <p:grpSpPr>
            <a:xfrm>
              <a:off x="1881197" y="5487584"/>
              <a:ext cx="1731579" cy="1171977"/>
              <a:chOff x="3253006" y="6032852"/>
              <a:chExt cx="1340332" cy="692409"/>
            </a:xfrm>
          </p:grpSpPr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8088CA78-F2FE-4A43-A509-38DAA717BA6F}"/>
                  </a:ext>
                </a:extLst>
              </p:cNvPr>
              <p:cNvSpPr/>
              <p:nvPr/>
            </p:nvSpPr>
            <p:spPr>
              <a:xfrm>
                <a:off x="3253006" y="6032852"/>
                <a:ext cx="1340332" cy="130926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62635E62-AF51-2944-967D-75ABD998F400}"/>
                  </a:ext>
                </a:extLst>
              </p:cNvPr>
              <p:cNvSpPr/>
              <p:nvPr/>
            </p:nvSpPr>
            <p:spPr>
              <a:xfrm>
                <a:off x="3253006" y="6157885"/>
                <a:ext cx="1340332" cy="19304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3530EFA9-894D-9C44-9B24-B809C1B4753D}"/>
                  </a:ext>
                </a:extLst>
              </p:cNvPr>
              <p:cNvSpPr/>
              <p:nvPr/>
            </p:nvSpPr>
            <p:spPr>
              <a:xfrm>
                <a:off x="3253006" y="6343543"/>
                <a:ext cx="1340332" cy="1930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8BF8148E-4B68-9546-9F3A-C827D0E8B999}"/>
                  </a:ext>
                </a:extLst>
              </p:cNvPr>
              <p:cNvSpPr/>
              <p:nvPr/>
            </p:nvSpPr>
            <p:spPr>
              <a:xfrm>
                <a:off x="3253006" y="6532221"/>
                <a:ext cx="1340332" cy="19304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FA8FD923-7FED-6B40-9123-03082E97D199}"/>
                </a:ext>
              </a:extLst>
            </p:cNvPr>
            <p:cNvSpPr txBox="1"/>
            <p:nvPr/>
          </p:nvSpPr>
          <p:spPr>
            <a:xfrm>
              <a:off x="1064622" y="5469995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9,3 cm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271A9D48-774A-BB45-AFBC-EED821545A2A}"/>
                </a:ext>
              </a:extLst>
            </p:cNvPr>
            <p:cNvSpPr txBox="1"/>
            <p:nvPr/>
          </p:nvSpPr>
          <p:spPr>
            <a:xfrm>
              <a:off x="1023220" y="5762054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90E5C504-6599-BF41-93EF-6B03EB28A5AF}"/>
                </a:ext>
              </a:extLst>
            </p:cNvPr>
            <p:cNvSpPr txBox="1"/>
            <p:nvPr/>
          </p:nvSpPr>
          <p:spPr>
            <a:xfrm>
              <a:off x="1008714" y="6087188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F90A4752-69CB-6B44-8999-A3921E91390F}"/>
                </a:ext>
              </a:extLst>
            </p:cNvPr>
            <p:cNvSpPr txBox="1"/>
            <p:nvPr/>
          </p:nvSpPr>
          <p:spPr>
            <a:xfrm>
              <a:off x="1063777" y="6402091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0,0 cm</a:t>
              </a:r>
            </a:p>
          </p:txBody>
        </p: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DC3DCE9F-923D-404F-8441-B45C36CBE278}"/>
                </a:ext>
              </a:extLst>
            </p:cNvPr>
            <p:cNvGrpSpPr/>
            <p:nvPr/>
          </p:nvGrpSpPr>
          <p:grpSpPr>
            <a:xfrm>
              <a:off x="1537134" y="5485914"/>
              <a:ext cx="241503" cy="200430"/>
              <a:chOff x="7709647" y="3920203"/>
              <a:chExt cx="174240" cy="156594"/>
            </a:xfrm>
          </p:grpSpPr>
          <p:cxnSp>
            <p:nvCxnSpPr>
              <p:cNvPr id="45" name="Conector reto 164">
                <a:extLst>
                  <a:ext uri="{FF2B5EF4-FFF2-40B4-BE49-F238E27FC236}">
                    <a16:creationId xmlns:a16="http://schemas.microsoft.com/office/drawing/2014/main" id="{B51B2CD0-18B2-5D4F-963D-2D948964C2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165">
                <a:extLst>
                  <a:ext uri="{FF2B5EF4-FFF2-40B4-BE49-F238E27FC236}">
                    <a16:creationId xmlns:a16="http://schemas.microsoft.com/office/drawing/2014/main" id="{12418998-F3D8-604D-8FC2-87ED4E22A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166">
                <a:extLst>
                  <a:ext uri="{FF2B5EF4-FFF2-40B4-BE49-F238E27FC236}">
                    <a16:creationId xmlns:a16="http://schemas.microsoft.com/office/drawing/2014/main" id="{4F9CA9CC-E57F-324A-BC28-38A5C74C6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0E4A66E4-BF05-554B-850D-673DA242BEA0}"/>
                </a:ext>
              </a:extLst>
            </p:cNvPr>
            <p:cNvGrpSpPr/>
            <p:nvPr/>
          </p:nvGrpSpPr>
          <p:grpSpPr>
            <a:xfrm>
              <a:off x="1530438" y="5689113"/>
              <a:ext cx="248199" cy="324349"/>
              <a:chOff x="7709647" y="3920203"/>
              <a:chExt cx="174240" cy="156594"/>
            </a:xfrm>
          </p:grpSpPr>
          <p:cxnSp>
            <p:nvCxnSpPr>
              <p:cNvPr id="42" name="Conector reto 180">
                <a:extLst>
                  <a:ext uri="{FF2B5EF4-FFF2-40B4-BE49-F238E27FC236}">
                    <a16:creationId xmlns:a16="http://schemas.microsoft.com/office/drawing/2014/main" id="{37C8A467-7586-B440-AC6F-27961BF43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181">
                <a:extLst>
                  <a:ext uri="{FF2B5EF4-FFF2-40B4-BE49-F238E27FC236}">
                    <a16:creationId xmlns:a16="http://schemas.microsoft.com/office/drawing/2014/main" id="{2B5413DC-D62A-E54F-A1FD-7AAE0E3D68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182">
                <a:extLst>
                  <a:ext uri="{FF2B5EF4-FFF2-40B4-BE49-F238E27FC236}">
                    <a16:creationId xmlns:a16="http://schemas.microsoft.com/office/drawing/2014/main" id="{6A700DDB-CEDF-8742-8003-4E5A5B78C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4F1C6A52-5381-474C-9CB1-DD71FEEB5A96}"/>
                </a:ext>
              </a:extLst>
            </p:cNvPr>
            <p:cNvGrpSpPr/>
            <p:nvPr/>
          </p:nvGrpSpPr>
          <p:grpSpPr>
            <a:xfrm>
              <a:off x="1537134" y="6014657"/>
              <a:ext cx="248199" cy="324349"/>
              <a:chOff x="7709647" y="3920203"/>
              <a:chExt cx="174240" cy="156594"/>
            </a:xfrm>
          </p:grpSpPr>
          <p:cxnSp>
            <p:nvCxnSpPr>
              <p:cNvPr id="39" name="Conector reto 184">
                <a:extLst>
                  <a:ext uri="{FF2B5EF4-FFF2-40B4-BE49-F238E27FC236}">
                    <a16:creationId xmlns:a16="http://schemas.microsoft.com/office/drawing/2014/main" id="{046C89AC-84DE-4E42-B7AC-3B3D19F2D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185">
                <a:extLst>
                  <a:ext uri="{FF2B5EF4-FFF2-40B4-BE49-F238E27FC236}">
                    <a16:creationId xmlns:a16="http://schemas.microsoft.com/office/drawing/2014/main" id="{1F3F3A97-C732-CF4C-BD1A-9EEF630FB3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186">
                <a:extLst>
                  <a:ext uri="{FF2B5EF4-FFF2-40B4-BE49-F238E27FC236}">
                    <a16:creationId xmlns:a16="http://schemas.microsoft.com/office/drawing/2014/main" id="{1FED947C-F2B6-254A-96B4-B72E8FFFF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963F0CAD-C658-8543-854F-F60E37604AE4}"/>
                </a:ext>
              </a:extLst>
            </p:cNvPr>
            <p:cNvGrpSpPr/>
            <p:nvPr/>
          </p:nvGrpSpPr>
          <p:grpSpPr>
            <a:xfrm>
              <a:off x="1535023" y="6340200"/>
              <a:ext cx="248199" cy="324349"/>
              <a:chOff x="7709647" y="3920203"/>
              <a:chExt cx="174240" cy="156594"/>
            </a:xfrm>
          </p:grpSpPr>
          <p:cxnSp>
            <p:nvCxnSpPr>
              <p:cNvPr id="36" name="Conector reto 188">
                <a:extLst>
                  <a:ext uri="{FF2B5EF4-FFF2-40B4-BE49-F238E27FC236}">
                    <a16:creationId xmlns:a16="http://schemas.microsoft.com/office/drawing/2014/main" id="{037FA632-B8C8-D348-ADB6-A05064E3B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189">
                <a:extLst>
                  <a:ext uri="{FF2B5EF4-FFF2-40B4-BE49-F238E27FC236}">
                    <a16:creationId xmlns:a16="http://schemas.microsoft.com/office/drawing/2014/main" id="{A4921621-9F7A-4141-B90D-33947D25B1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190">
                <a:extLst>
                  <a:ext uri="{FF2B5EF4-FFF2-40B4-BE49-F238E27FC236}">
                    <a16:creationId xmlns:a16="http://schemas.microsoft.com/office/drawing/2014/main" id="{57716021-B312-C940-9F85-77A18C2EC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AED215D8-F4F2-A74D-9506-38BEC7E472B9}"/>
              </a:ext>
            </a:extLst>
          </p:cNvPr>
          <p:cNvGrpSpPr/>
          <p:nvPr/>
        </p:nvGrpSpPr>
        <p:grpSpPr>
          <a:xfrm>
            <a:off x="6330701" y="1521724"/>
            <a:ext cx="2845414" cy="1226363"/>
            <a:chOff x="4568111" y="5466061"/>
            <a:chExt cx="2845414" cy="1226363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B6EE9472-02D5-8A4A-86B1-D6B4B3BB50DD}"/>
                </a:ext>
              </a:extLst>
            </p:cNvPr>
            <p:cNvGrpSpPr/>
            <p:nvPr/>
          </p:nvGrpSpPr>
          <p:grpSpPr>
            <a:xfrm>
              <a:off x="5499004" y="5485914"/>
              <a:ext cx="1914521" cy="1206510"/>
              <a:chOff x="5732116" y="5846623"/>
              <a:chExt cx="1340332" cy="771395"/>
            </a:xfrm>
          </p:grpSpPr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BAEBAAFB-88A3-A041-B229-E1CE8B1FD119}"/>
                  </a:ext>
                </a:extLst>
              </p:cNvPr>
              <p:cNvSpPr/>
              <p:nvPr/>
            </p:nvSpPr>
            <p:spPr>
              <a:xfrm>
                <a:off x="5732116" y="5846623"/>
                <a:ext cx="1340332" cy="216000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5A04862-4358-3249-8CF7-A66BB4CBD4B7}"/>
                  </a:ext>
                </a:extLst>
              </p:cNvPr>
              <p:cNvSpPr/>
              <p:nvPr/>
            </p:nvSpPr>
            <p:spPr>
              <a:xfrm>
                <a:off x="5732116" y="6037937"/>
                <a:ext cx="1340332" cy="19304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03649E48-C9D2-1C4A-8124-3C17B81F49CC}"/>
                  </a:ext>
                </a:extLst>
              </p:cNvPr>
              <p:cNvSpPr/>
              <p:nvPr/>
            </p:nvSpPr>
            <p:spPr>
              <a:xfrm>
                <a:off x="5732116" y="6236300"/>
                <a:ext cx="1340332" cy="1930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EC0BF031-F438-0342-9BFB-B8B808C5814B}"/>
                  </a:ext>
                </a:extLst>
              </p:cNvPr>
              <p:cNvSpPr/>
              <p:nvPr/>
            </p:nvSpPr>
            <p:spPr>
              <a:xfrm>
                <a:off x="5732116" y="6424978"/>
                <a:ext cx="1340332" cy="19304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1E372926-8E08-FC44-B751-6A31FE5BD21D}"/>
                </a:ext>
              </a:extLst>
            </p:cNvPr>
            <p:cNvSpPr txBox="1"/>
            <p:nvPr/>
          </p:nvSpPr>
          <p:spPr>
            <a:xfrm>
              <a:off x="4624019" y="5466061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13,0 cm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C95D274B-7629-FC44-AB6D-A0B5AF53D6EC}"/>
                </a:ext>
              </a:extLst>
            </p:cNvPr>
            <p:cNvSpPr txBox="1"/>
            <p:nvPr/>
          </p:nvSpPr>
          <p:spPr>
            <a:xfrm>
              <a:off x="4582617" y="5758120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8AD1EBAB-114A-214C-8C46-F8B07ED9F870}"/>
                </a:ext>
              </a:extLst>
            </p:cNvPr>
            <p:cNvSpPr txBox="1"/>
            <p:nvPr/>
          </p:nvSpPr>
          <p:spPr>
            <a:xfrm>
              <a:off x="4568111" y="6083254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03F5A1D0-FF34-2242-8C57-D3C061BF80EE}"/>
                </a:ext>
              </a:extLst>
            </p:cNvPr>
            <p:cNvSpPr txBox="1"/>
            <p:nvPr/>
          </p:nvSpPr>
          <p:spPr>
            <a:xfrm>
              <a:off x="4623174" y="6398157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0,0 cm</a:t>
              </a:r>
            </a:p>
          </p:txBody>
        </p:sp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5D9F51BC-A9E4-C345-A4D7-4C0B74F40F58}"/>
                </a:ext>
              </a:extLst>
            </p:cNvPr>
            <p:cNvGrpSpPr/>
            <p:nvPr/>
          </p:nvGrpSpPr>
          <p:grpSpPr>
            <a:xfrm>
              <a:off x="5106744" y="5491731"/>
              <a:ext cx="226706" cy="269791"/>
              <a:chOff x="7709647" y="3920203"/>
              <a:chExt cx="174240" cy="156594"/>
            </a:xfrm>
          </p:grpSpPr>
          <p:cxnSp>
            <p:nvCxnSpPr>
              <p:cNvPr id="71" name="Conector reto 251">
                <a:extLst>
                  <a:ext uri="{FF2B5EF4-FFF2-40B4-BE49-F238E27FC236}">
                    <a16:creationId xmlns:a16="http://schemas.microsoft.com/office/drawing/2014/main" id="{E9007B6A-439C-5E4A-B700-7E7F16234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252">
                <a:extLst>
                  <a:ext uri="{FF2B5EF4-FFF2-40B4-BE49-F238E27FC236}">
                    <a16:creationId xmlns:a16="http://schemas.microsoft.com/office/drawing/2014/main" id="{44556C15-4699-D342-8259-C06923EBE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253">
                <a:extLst>
                  <a:ext uri="{FF2B5EF4-FFF2-40B4-BE49-F238E27FC236}">
                    <a16:creationId xmlns:a16="http://schemas.microsoft.com/office/drawing/2014/main" id="{D03303FE-6A83-8E48-ADEB-FFE0C035C0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9196955F-EBDE-4F45-BA2F-E506E597220F}"/>
                </a:ext>
              </a:extLst>
            </p:cNvPr>
            <p:cNvGrpSpPr/>
            <p:nvPr/>
          </p:nvGrpSpPr>
          <p:grpSpPr>
            <a:xfrm>
              <a:off x="5089836" y="5765391"/>
              <a:ext cx="248198" cy="294515"/>
              <a:chOff x="7709647" y="3920203"/>
              <a:chExt cx="174240" cy="156594"/>
            </a:xfrm>
          </p:grpSpPr>
          <p:cxnSp>
            <p:nvCxnSpPr>
              <p:cNvPr id="68" name="Conector reto 255">
                <a:extLst>
                  <a:ext uri="{FF2B5EF4-FFF2-40B4-BE49-F238E27FC236}">
                    <a16:creationId xmlns:a16="http://schemas.microsoft.com/office/drawing/2014/main" id="{799B5428-948A-984D-89F0-420643BAA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256">
                <a:extLst>
                  <a:ext uri="{FF2B5EF4-FFF2-40B4-BE49-F238E27FC236}">
                    <a16:creationId xmlns:a16="http://schemas.microsoft.com/office/drawing/2014/main" id="{090481BF-2196-834B-A8F9-FE0EC65F3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257">
                <a:extLst>
                  <a:ext uri="{FF2B5EF4-FFF2-40B4-BE49-F238E27FC236}">
                    <a16:creationId xmlns:a16="http://schemas.microsoft.com/office/drawing/2014/main" id="{0B92D098-135B-4F48-B4E4-B312CB5CD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4ED59C6E-FDDA-E146-A164-0C77CE7520E0}"/>
                </a:ext>
              </a:extLst>
            </p:cNvPr>
            <p:cNvGrpSpPr/>
            <p:nvPr/>
          </p:nvGrpSpPr>
          <p:grpSpPr>
            <a:xfrm>
              <a:off x="5096531" y="6063774"/>
              <a:ext cx="236918" cy="315271"/>
              <a:chOff x="7709647" y="3920203"/>
              <a:chExt cx="174240" cy="156594"/>
            </a:xfrm>
          </p:grpSpPr>
          <p:cxnSp>
            <p:nvCxnSpPr>
              <p:cNvPr id="65" name="Conector reto 259">
                <a:extLst>
                  <a:ext uri="{FF2B5EF4-FFF2-40B4-BE49-F238E27FC236}">
                    <a16:creationId xmlns:a16="http://schemas.microsoft.com/office/drawing/2014/main" id="{D7311E6C-78A3-4743-ADFC-F3F8C8BD29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to 260">
                <a:extLst>
                  <a:ext uri="{FF2B5EF4-FFF2-40B4-BE49-F238E27FC236}">
                    <a16:creationId xmlns:a16="http://schemas.microsoft.com/office/drawing/2014/main" id="{237F3592-484E-D04F-BD76-9E5E2361BA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to 261">
                <a:extLst>
                  <a:ext uri="{FF2B5EF4-FFF2-40B4-BE49-F238E27FC236}">
                    <a16:creationId xmlns:a16="http://schemas.microsoft.com/office/drawing/2014/main" id="{CF2B604E-35B7-9444-99AC-DD66B6E588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Agrupar 60">
              <a:extLst>
                <a:ext uri="{FF2B5EF4-FFF2-40B4-BE49-F238E27FC236}">
                  <a16:creationId xmlns:a16="http://schemas.microsoft.com/office/drawing/2014/main" id="{00464EFB-FEE3-9345-9FD7-5AA734EC65FC}"/>
                </a:ext>
              </a:extLst>
            </p:cNvPr>
            <p:cNvGrpSpPr/>
            <p:nvPr/>
          </p:nvGrpSpPr>
          <p:grpSpPr>
            <a:xfrm>
              <a:off x="5094420" y="6374255"/>
              <a:ext cx="239029" cy="289976"/>
              <a:chOff x="7709647" y="3920203"/>
              <a:chExt cx="174240" cy="156594"/>
            </a:xfrm>
          </p:grpSpPr>
          <p:cxnSp>
            <p:nvCxnSpPr>
              <p:cNvPr id="62" name="Conector reto 263">
                <a:extLst>
                  <a:ext uri="{FF2B5EF4-FFF2-40B4-BE49-F238E27FC236}">
                    <a16:creationId xmlns:a16="http://schemas.microsoft.com/office/drawing/2014/main" id="{9F25C29A-C691-BF44-BA5A-AD0302906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ector reto 264">
                <a:extLst>
                  <a:ext uri="{FF2B5EF4-FFF2-40B4-BE49-F238E27FC236}">
                    <a16:creationId xmlns:a16="http://schemas.microsoft.com/office/drawing/2014/main" id="{91DC2DE2-2C89-0D42-8950-E8B3A80A5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265">
                <a:extLst>
                  <a:ext uri="{FF2B5EF4-FFF2-40B4-BE49-F238E27FC236}">
                    <a16:creationId xmlns:a16="http://schemas.microsoft.com/office/drawing/2014/main" id="{3B3A9DF4-F78F-BE48-B64B-E43E46C7E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187F7522-751C-C540-A7DE-F333821356B9}"/>
              </a:ext>
            </a:extLst>
          </p:cNvPr>
          <p:cNvSpPr/>
          <p:nvPr/>
        </p:nvSpPr>
        <p:spPr>
          <a:xfrm>
            <a:off x="2030278" y="813183"/>
            <a:ext cx="3673098" cy="2111843"/>
          </a:xfrm>
          <a:prstGeom prst="rect">
            <a:avLst/>
          </a:prstGeom>
          <a:noFill/>
          <a:ln w="31750">
            <a:solidFill>
              <a:srgbClr val="99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53041177-DE46-7548-8783-79596818319E}"/>
              </a:ext>
            </a:extLst>
          </p:cNvPr>
          <p:cNvSpPr/>
          <p:nvPr/>
        </p:nvSpPr>
        <p:spPr>
          <a:xfrm>
            <a:off x="6261315" y="813183"/>
            <a:ext cx="3673098" cy="2111843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59FE70-E612-9744-8C24-144FCE1BB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1557" y="3226607"/>
            <a:ext cx="4200919" cy="31652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4CF3BD7-D2C1-784D-B1A6-D243E4F01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708" y="3286567"/>
            <a:ext cx="4200919" cy="3165235"/>
          </a:xfrm>
          <a:prstGeom prst="rect">
            <a:avLst/>
          </a:prstGeom>
        </p:spPr>
      </p:pic>
      <p:sp>
        <p:nvSpPr>
          <p:cNvPr id="84" name="CaixaDeTexto 83">
            <a:extLst>
              <a:ext uri="{FF2B5EF4-FFF2-40B4-BE49-F238E27FC236}">
                <a16:creationId xmlns:a16="http://schemas.microsoft.com/office/drawing/2014/main" id="{CFEC3FE9-DD2C-A947-97BE-0CC33A5ADAB4}"/>
              </a:ext>
            </a:extLst>
          </p:cNvPr>
          <p:cNvSpPr txBox="1"/>
          <p:nvPr/>
        </p:nvSpPr>
        <p:spPr>
          <a:xfrm>
            <a:off x="7377386" y="2948387"/>
            <a:ext cx="429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“Formatos” observados em campo</a:t>
            </a:r>
          </a:p>
        </p:txBody>
      </p:sp>
      <p:sp>
        <p:nvSpPr>
          <p:cNvPr id="79" name="Título 1">
            <a:extLst>
              <a:ext uri="{FF2B5EF4-FFF2-40B4-BE49-F238E27FC236}">
                <a16:creationId xmlns:a16="http://schemas.microsoft.com/office/drawing/2014/main" id="{8ED8F180-F412-8841-8481-A93F82BA15CA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Resultados e comparação para diferentes softwares</a:t>
            </a:r>
          </a:p>
        </p:txBody>
      </p:sp>
      <p:sp>
        <p:nvSpPr>
          <p:cNvPr id="80" name="Espaço Reservado para Número de Slide 18">
            <a:extLst>
              <a:ext uri="{FF2B5EF4-FFF2-40B4-BE49-F238E27FC236}">
                <a16:creationId xmlns:a16="http://schemas.microsoft.com/office/drawing/2014/main" id="{8DD4E1B3-0BBF-8048-8060-B8FF5D5E2D08}"/>
              </a:ext>
            </a:extLst>
          </p:cNvPr>
          <p:cNvSpPr txBox="1">
            <a:spLocks/>
          </p:cNvSpPr>
          <p:nvPr/>
        </p:nvSpPr>
        <p:spPr>
          <a:xfrm>
            <a:off x="738646" y="171590"/>
            <a:ext cx="504000" cy="252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F30EBA0-06A6-4D7E-A661-97DF5712A53B}" type="slidenum">
              <a:rPr lang="pt-BR" b="1" smtClean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algn="ctr">
                <a:defRPr/>
              </a:pPr>
              <a:t>15</a:t>
            </a:fld>
            <a:r>
              <a:rPr lang="pt-BR" b="1" dirty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7E570FF5-7631-B641-8EC1-B9A6D86F7C32}"/>
              </a:ext>
            </a:extLst>
          </p:cNvPr>
          <p:cNvSpPr txBox="1"/>
          <p:nvPr/>
        </p:nvSpPr>
        <p:spPr>
          <a:xfrm>
            <a:off x="9176115" y="459316"/>
            <a:ext cx="235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pt-BR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MeDiNa</a:t>
            </a: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 CAP3D-D)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2" name="Agrupar 81">
            <a:extLst>
              <a:ext uri="{FF2B5EF4-FFF2-40B4-BE49-F238E27FC236}">
                <a16:creationId xmlns:a16="http://schemas.microsoft.com/office/drawing/2014/main" id="{6A6A2421-E3AC-9F4C-84C6-2A520A09CECC}"/>
              </a:ext>
            </a:extLst>
          </p:cNvPr>
          <p:cNvGrpSpPr/>
          <p:nvPr/>
        </p:nvGrpSpPr>
        <p:grpSpPr>
          <a:xfrm>
            <a:off x="9981879" y="6181126"/>
            <a:ext cx="2507796" cy="769441"/>
            <a:chOff x="4848090" y="6181126"/>
            <a:chExt cx="2507796" cy="769441"/>
          </a:xfrm>
        </p:grpSpPr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371EAF97-3F6F-B143-8AE8-9F95726D6400}"/>
                </a:ext>
              </a:extLst>
            </p:cNvPr>
            <p:cNvSpPr/>
            <p:nvPr/>
          </p:nvSpPr>
          <p:spPr>
            <a:xfrm>
              <a:off x="4848090" y="6284459"/>
              <a:ext cx="2246535" cy="5735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22BE55D7-4527-6440-9438-C7964343A2D8}"/>
                </a:ext>
              </a:extLst>
            </p:cNvPr>
            <p:cNvSpPr txBox="1"/>
            <p:nvPr/>
          </p:nvSpPr>
          <p:spPr>
            <a:xfrm>
              <a:off x="4963883" y="6181126"/>
              <a:ext cx="2392003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 min!!!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13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4" grpId="0"/>
      <p:bldP spid="25" grpId="0"/>
      <p:bldP spid="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3">
            <a:extLst>
              <a:ext uri="{FF2B5EF4-FFF2-40B4-BE49-F238E27FC236}">
                <a16:creationId xmlns:a16="http://schemas.microsoft.com/office/drawing/2014/main" id="{118E5B8A-FA14-416B-ACAE-B2332365210C}"/>
              </a:ext>
            </a:extLst>
          </p:cNvPr>
          <p:cNvSpPr/>
          <p:nvPr/>
        </p:nvSpPr>
        <p:spPr>
          <a:xfrm>
            <a:off x="6885556" y="838358"/>
            <a:ext cx="4243548" cy="885301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95CB5615-27C7-49FF-B9BE-D9436890CA82}"/>
              </a:ext>
            </a:extLst>
          </p:cNvPr>
          <p:cNvSpPr txBox="1"/>
          <p:nvPr/>
        </p:nvSpPr>
        <p:spPr>
          <a:xfrm>
            <a:off x="7754430" y="795096"/>
            <a:ext cx="31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CAP3D-D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(21° e 26°C)</a:t>
            </a:r>
          </a:p>
        </p:txBody>
      </p:sp>
      <p:cxnSp>
        <p:nvCxnSpPr>
          <p:cNvPr id="13" name="Conector reto 6">
            <a:extLst>
              <a:ext uri="{FF2B5EF4-FFF2-40B4-BE49-F238E27FC236}">
                <a16:creationId xmlns:a16="http://schemas.microsoft.com/office/drawing/2014/main" id="{2BA78729-63DF-4831-96A8-5184356908F9}"/>
              </a:ext>
            </a:extLst>
          </p:cNvPr>
          <p:cNvCxnSpPr>
            <a:cxnSpLocks/>
          </p:cNvCxnSpPr>
          <p:nvPr/>
        </p:nvCxnSpPr>
        <p:spPr>
          <a:xfrm>
            <a:off x="6885555" y="1124685"/>
            <a:ext cx="4243548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7">
            <a:extLst>
              <a:ext uri="{FF2B5EF4-FFF2-40B4-BE49-F238E27FC236}">
                <a16:creationId xmlns:a16="http://schemas.microsoft.com/office/drawing/2014/main" id="{B0FA091F-750E-48EE-806D-A90CF6D3825E}"/>
              </a:ext>
            </a:extLst>
          </p:cNvPr>
          <p:cNvSpPr txBox="1"/>
          <p:nvPr/>
        </p:nvSpPr>
        <p:spPr>
          <a:xfrm>
            <a:off x="6885555" y="1140985"/>
            <a:ext cx="424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AT de 30,19% e de 20,23%, respectivamente, aos 10 anos</a:t>
            </a:r>
          </a:p>
        </p:txBody>
      </p:sp>
      <p:sp>
        <p:nvSpPr>
          <p:cNvPr id="15" name="Retângulo 3">
            <a:extLst>
              <a:ext uri="{FF2B5EF4-FFF2-40B4-BE49-F238E27FC236}">
                <a16:creationId xmlns:a16="http://schemas.microsoft.com/office/drawing/2014/main" id="{A568D3BD-0131-4E0F-878E-E67586E8EF40}"/>
              </a:ext>
            </a:extLst>
          </p:cNvPr>
          <p:cNvSpPr/>
          <p:nvPr/>
        </p:nvSpPr>
        <p:spPr>
          <a:xfrm>
            <a:off x="6884038" y="1903718"/>
            <a:ext cx="4243548" cy="641176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4">
            <a:extLst>
              <a:ext uri="{FF2B5EF4-FFF2-40B4-BE49-F238E27FC236}">
                <a16:creationId xmlns:a16="http://schemas.microsoft.com/office/drawing/2014/main" id="{EB86D992-1CE1-40FE-80AF-13C91B7AFBDE}"/>
              </a:ext>
            </a:extLst>
          </p:cNvPr>
          <p:cNvSpPr txBox="1"/>
          <p:nvPr/>
        </p:nvSpPr>
        <p:spPr>
          <a:xfrm>
            <a:off x="8369992" y="1861312"/>
            <a:ext cx="31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MeDiNa </a:t>
            </a:r>
          </a:p>
        </p:txBody>
      </p:sp>
      <p:cxnSp>
        <p:nvCxnSpPr>
          <p:cNvPr id="17" name="Conector reto 6">
            <a:extLst>
              <a:ext uri="{FF2B5EF4-FFF2-40B4-BE49-F238E27FC236}">
                <a16:creationId xmlns:a16="http://schemas.microsoft.com/office/drawing/2014/main" id="{CFE8DF00-90D2-44EF-9209-E1218A662DA8}"/>
              </a:ext>
            </a:extLst>
          </p:cNvPr>
          <p:cNvCxnSpPr>
            <a:cxnSpLocks/>
          </p:cNvCxnSpPr>
          <p:nvPr/>
        </p:nvCxnSpPr>
        <p:spPr>
          <a:xfrm>
            <a:off x="6884037" y="2190044"/>
            <a:ext cx="4243548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7">
            <a:extLst>
              <a:ext uri="{FF2B5EF4-FFF2-40B4-BE49-F238E27FC236}">
                <a16:creationId xmlns:a16="http://schemas.microsoft.com/office/drawing/2014/main" id="{D3712ADE-5502-448B-A6E3-8839A3887521}"/>
              </a:ext>
            </a:extLst>
          </p:cNvPr>
          <p:cNvSpPr txBox="1"/>
          <p:nvPr/>
        </p:nvSpPr>
        <p:spPr>
          <a:xfrm>
            <a:off x="6884037" y="2206344"/>
            <a:ext cx="424354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AT de 28,06% aos 10 anos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CE0BDD4-E5E2-495F-9B38-654BEC093511}"/>
              </a:ext>
            </a:extLst>
          </p:cNvPr>
          <p:cNvSpPr txBox="1"/>
          <p:nvPr/>
        </p:nvSpPr>
        <p:spPr>
          <a:xfrm>
            <a:off x="450475" y="839821"/>
            <a:ext cx="63313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OBS.: Análise de Deformação Permanente omitida por não ser o foco DESTA apresentação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FDD108E-696C-44A6-A114-25516AC63BB4}"/>
              </a:ext>
            </a:extLst>
          </p:cNvPr>
          <p:cNvSpPr txBox="1"/>
          <p:nvPr/>
        </p:nvSpPr>
        <p:spPr>
          <a:xfrm>
            <a:off x="450474" y="1611502"/>
            <a:ext cx="633132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CAP3D-D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permite ao usuário a consideração dos dados de temperatura, assim como de velocidade de veículos. Ambos têm impacto nas propriedades de rigidez e de fadiga do pavimento (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futuro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nível </a:t>
            </a:r>
            <a:r>
              <a:rPr kumimoji="0" lang="pt-BR" sz="16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pt-BR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Manual de Dimensionamento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DNIT?)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75B753B-7FAA-415C-9ADD-6166984F73C2}"/>
              </a:ext>
            </a:extLst>
          </p:cNvPr>
          <p:cNvSpPr txBox="1"/>
          <p:nvPr/>
        </p:nvSpPr>
        <p:spPr>
          <a:xfrm>
            <a:off x="450474" y="3871335"/>
            <a:ext cx="633124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Enquanto isso, com os resultados do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MeDiNa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 85% de confiabilidade) seria sugerida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redução na espessura do revestimento para 9,3 cm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AF6E4C76-73F3-4AEE-8F72-D1BE6F356F8C}"/>
              </a:ext>
            </a:extLst>
          </p:cNvPr>
          <p:cNvSpPr txBox="1"/>
          <p:nvPr/>
        </p:nvSpPr>
        <p:spPr>
          <a:xfrm>
            <a:off x="1172647" y="4614679"/>
            <a:ext cx="2400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 </a:t>
            </a: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MeDiNa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79173F-B3BB-184B-8596-28D8D58A9467}"/>
              </a:ext>
            </a:extLst>
          </p:cNvPr>
          <p:cNvSpPr txBox="1"/>
          <p:nvPr/>
        </p:nvSpPr>
        <p:spPr>
          <a:xfrm>
            <a:off x="450546" y="2856564"/>
            <a:ext cx="633117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CAP3D-D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para o exemplo analisado, a espessura adequada para a temperatura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21° C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13,0 cm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 para a temperatura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°C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seria de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12,5 cm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BCAA40F-04F7-CD4F-A432-763CED70BFA6}"/>
              </a:ext>
            </a:extLst>
          </p:cNvPr>
          <p:cNvSpPr txBox="1"/>
          <p:nvPr/>
        </p:nvSpPr>
        <p:spPr>
          <a:xfrm>
            <a:off x="4796255" y="4622285"/>
            <a:ext cx="2494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 CAP3D-D 21 °C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E0604E6-9F29-ED49-B8D3-8799E955C974}"/>
              </a:ext>
            </a:extLst>
          </p:cNvPr>
          <p:cNvSpPr txBox="1"/>
          <p:nvPr/>
        </p:nvSpPr>
        <p:spPr>
          <a:xfrm>
            <a:off x="8380393" y="4618868"/>
            <a:ext cx="3331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 CAP3D-D 26 °C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DB031BBE-3FDB-4A05-B469-C0DC8A8E1DAD}"/>
              </a:ext>
            </a:extLst>
          </p:cNvPr>
          <p:cNvGrpSpPr/>
          <p:nvPr/>
        </p:nvGrpSpPr>
        <p:grpSpPr>
          <a:xfrm>
            <a:off x="637167" y="5067296"/>
            <a:ext cx="2604062" cy="1194554"/>
            <a:chOff x="1008714" y="5469995"/>
            <a:chExt cx="2604062" cy="1194554"/>
          </a:xfrm>
        </p:grpSpPr>
        <p:grpSp>
          <p:nvGrpSpPr>
            <p:cNvPr id="159" name="Agrupar 158">
              <a:extLst>
                <a:ext uri="{FF2B5EF4-FFF2-40B4-BE49-F238E27FC236}">
                  <a16:creationId xmlns:a16="http://schemas.microsoft.com/office/drawing/2014/main" id="{87A6205D-C518-47AD-8EAA-BBB1E9FC5F14}"/>
                </a:ext>
              </a:extLst>
            </p:cNvPr>
            <p:cNvGrpSpPr/>
            <p:nvPr/>
          </p:nvGrpSpPr>
          <p:grpSpPr>
            <a:xfrm>
              <a:off x="1881197" y="5487584"/>
              <a:ext cx="1731579" cy="1171977"/>
              <a:chOff x="3253006" y="6032852"/>
              <a:chExt cx="1340332" cy="692409"/>
            </a:xfrm>
          </p:grpSpPr>
          <p:sp>
            <p:nvSpPr>
              <p:cNvPr id="155" name="Retângulo 154">
                <a:extLst>
                  <a:ext uri="{FF2B5EF4-FFF2-40B4-BE49-F238E27FC236}">
                    <a16:creationId xmlns:a16="http://schemas.microsoft.com/office/drawing/2014/main" id="{2747DD98-7B6C-40CC-AA31-6970A163D0B9}"/>
                  </a:ext>
                </a:extLst>
              </p:cNvPr>
              <p:cNvSpPr/>
              <p:nvPr/>
            </p:nvSpPr>
            <p:spPr>
              <a:xfrm>
                <a:off x="3253006" y="6032852"/>
                <a:ext cx="1340332" cy="130926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etângulo 155">
                <a:extLst>
                  <a:ext uri="{FF2B5EF4-FFF2-40B4-BE49-F238E27FC236}">
                    <a16:creationId xmlns:a16="http://schemas.microsoft.com/office/drawing/2014/main" id="{87AD4F08-8010-46E4-9D14-BCB11A1EB2C7}"/>
                  </a:ext>
                </a:extLst>
              </p:cNvPr>
              <p:cNvSpPr/>
              <p:nvPr/>
            </p:nvSpPr>
            <p:spPr>
              <a:xfrm>
                <a:off x="3253006" y="6157885"/>
                <a:ext cx="1340332" cy="19304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Retângulo 156">
                <a:extLst>
                  <a:ext uri="{FF2B5EF4-FFF2-40B4-BE49-F238E27FC236}">
                    <a16:creationId xmlns:a16="http://schemas.microsoft.com/office/drawing/2014/main" id="{23FD45BB-9C0B-4257-A1BD-BE82F3A19D3A}"/>
                  </a:ext>
                </a:extLst>
              </p:cNvPr>
              <p:cNvSpPr/>
              <p:nvPr/>
            </p:nvSpPr>
            <p:spPr>
              <a:xfrm>
                <a:off x="3253006" y="6343543"/>
                <a:ext cx="1340332" cy="19304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etângulo 157">
                <a:extLst>
                  <a:ext uri="{FF2B5EF4-FFF2-40B4-BE49-F238E27FC236}">
                    <a16:creationId xmlns:a16="http://schemas.microsoft.com/office/drawing/2014/main" id="{1E9583BE-4930-450D-8444-67314DCDCEBD}"/>
                  </a:ext>
                </a:extLst>
              </p:cNvPr>
              <p:cNvSpPr/>
              <p:nvPr/>
            </p:nvSpPr>
            <p:spPr>
              <a:xfrm>
                <a:off x="3253006" y="6532221"/>
                <a:ext cx="1340332" cy="1930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0" name="CaixaDeTexto 159">
              <a:extLst>
                <a:ext uri="{FF2B5EF4-FFF2-40B4-BE49-F238E27FC236}">
                  <a16:creationId xmlns:a16="http://schemas.microsoft.com/office/drawing/2014/main" id="{7CC59D4C-CD01-43F1-9EC5-A6758EEFCF14}"/>
                </a:ext>
              </a:extLst>
            </p:cNvPr>
            <p:cNvSpPr txBox="1"/>
            <p:nvPr/>
          </p:nvSpPr>
          <p:spPr>
            <a:xfrm>
              <a:off x="1064622" y="5469995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9,3 cm</a:t>
              </a:r>
            </a:p>
          </p:txBody>
        </p:sp>
        <p:sp>
          <p:nvSpPr>
            <p:cNvPr id="161" name="CaixaDeTexto 160">
              <a:extLst>
                <a:ext uri="{FF2B5EF4-FFF2-40B4-BE49-F238E27FC236}">
                  <a16:creationId xmlns:a16="http://schemas.microsoft.com/office/drawing/2014/main" id="{4B1ABA31-2C32-4592-9874-5479216B7B3D}"/>
                </a:ext>
              </a:extLst>
            </p:cNvPr>
            <p:cNvSpPr txBox="1"/>
            <p:nvPr/>
          </p:nvSpPr>
          <p:spPr>
            <a:xfrm>
              <a:off x="1023220" y="5762054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162" name="CaixaDeTexto 161">
              <a:extLst>
                <a:ext uri="{FF2B5EF4-FFF2-40B4-BE49-F238E27FC236}">
                  <a16:creationId xmlns:a16="http://schemas.microsoft.com/office/drawing/2014/main" id="{D57FC383-EC88-4560-9D71-4C75158BE975}"/>
                </a:ext>
              </a:extLst>
            </p:cNvPr>
            <p:cNvSpPr txBox="1"/>
            <p:nvPr/>
          </p:nvSpPr>
          <p:spPr>
            <a:xfrm>
              <a:off x="1008714" y="6087188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163" name="CaixaDeTexto 162">
              <a:extLst>
                <a:ext uri="{FF2B5EF4-FFF2-40B4-BE49-F238E27FC236}">
                  <a16:creationId xmlns:a16="http://schemas.microsoft.com/office/drawing/2014/main" id="{B382F021-926E-4C18-8D15-50BD1AE61D55}"/>
                </a:ext>
              </a:extLst>
            </p:cNvPr>
            <p:cNvSpPr txBox="1"/>
            <p:nvPr/>
          </p:nvSpPr>
          <p:spPr>
            <a:xfrm>
              <a:off x="1008714" y="6402091"/>
              <a:ext cx="6640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Subleito</a:t>
              </a:r>
            </a:p>
          </p:txBody>
        </p:sp>
        <p:grpSp>
          <p:nvGrpSpPr>
            <p:cNvPr id="164" name="Agrupar 163">
              <a:extLst>
                <a:ext uri="{FF2B5EF4-FFF2-40B4-BE49-F238E27FC236}">
                  <a16:creationId xmlns:a16="http://schemas.microsoft.com/office/drawing/2014/main" id="{79D85DBD-3ACA-4E01-B124-F5F0C4BA1FC5}"/>
                </a:ext>
              </a:extLst>
            </p:cNvPr>
            <p:cNvGrpSpPr/>
            <p:nvPr/>
          </p:nvGrpSpPr>
          <p:grpSpPr>
            <a:xfrm>
              <a:off x="1537134" y="5485914"/>
              <a:ext cx="241503" cy="200430"/>
              <a:chOff x="7709647" y="3920203"/>
              <a:chExt cx="174240" cy="156594"/>
            </a:xfrm>
          </p:grpSpPr>
          <p:cxnSp>
            <p:nvCxnSpPr>
              <p:cNvPr id="165" name="Conector reto 164">
                <a:extLst>
                  <a:ext uri="{FF2B5EF4-FFF2-40B4-BE49-F238E27FC236}">
                    <a16:creationId xmlns:a16="http://schemas.microsoft.com/office/drawing/2014/main" id="{B2A4F307-4682-4E43-B0C0-BBCF833F6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ector reto 165">
                <a:extLst>
                  <a:ext uri="{FF2B5EF4-FFF2-40B4-BE49-F238E27FC236}">
                    <a16:creationId xmlns:a16="http://schemas.microsoft.com/office/drawing/2014/main" id="{1073D859-9E6C-4618-A2A2-D1AD9A7FB4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ector reto 166">
                <a:extLst>
                  <a:ext uri="{FF2B5EF4-FFF2-40B4-BE49-F238E27FC236}">
                    <a16:creationId xmlns:a16="http://schemas.microsoft.com/office/drawing/2014/main" id="{40553C5F-E38E-4466-8BE5-0304E1CDB7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Agrupar 179">
              <a:extLst>
                <a:ext uri="{FF2B5EF4-FFF2-40B4-BE49-F238E27FC236}">
                  <a16:creationId xmlns:a16="http://schemas.microsoft.com/office/drawing/2014/main" id="{D3E587A5-DA63-4152-AF5F-678967EDF3C4}"/>
                </a:ext>
              </a:extLst>
            </p:cNvPr>
            <p:cNvGrpSpPr/>
            <p:nvPr/>
          </p:nvGrpSpPr>
          <p:grpSpPr>
            <a:xfrm>
              <a:off x="1530438" y="5689113"/>
              <a:ext cx="248199" cy="324349"/>
              <a:chOff x="7709647" y="3920203"/>
              <a:chExt cx="174240" cy="156594"/>
            </a:xfrm>
          </p:grpSpPr>
          <p:cxnSp>
            <p:nvCxnSpPr>
              <p:cNvPr id="181" name="Conector reto 180">
                <a:extLst>
                  <a:ext uri="{FF2B5EF4-FFF2-40B4-BE49-F238E27FC236}">
                    <a16:creationId xmlns:a16="http://schemas.microsoft.com/office/drawing/2014/main" id="{B1538A2B-C139-41B4-A97B-CD10A10654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ector reto 181">
                <a:extLst>
                  <a:ext uri="{FF2B5EF4-FFF2-40B4-BE49-F238E27FC236}">
                    <a16:creationId xmlns:a16="http://schemas.microsoft.com/office/drawing/2014/main" id="{6F6CEBF9-2085-42CC-847A-1D63D26034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to 182">
                <a:extLst>
                  <a:ext uri="{FF2B5EF4-FFF2-40B4-BE49-F238E27FC236}">
                    <a16:creationId xmlns:a16="http://schemas.microsoft.com/office/drawing/2014/main" id="{D0FAB8D6-1829-4B13-9965-A1197D26A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Agrupar 183">
              <a:extLst>
                <a:ext uri="{FF2B5EF4-FFF2-40B4-BE49-F238E27FC236}">
                  <a16:creationId xmlns:a16="http://schemas.microsoft.com/office/drawing/2014/main" id="{9F421BDB-A7B6-4864-9759-4F14E911948D}"/>
                </a:ext>
              </a:extLst>
            </p:cNvPr>
            <p:cNvGrpSpPr/>
            <p:nvPr/>
          </p:nvGrpSpPr>
          <p:grpSpPr>
            <a:xfrm>
              <a:off x="1537134" y="6014657"/>
              <a:ext cx="248199" cy="324349"/>
              <a:chOff x="7709647" y="3920203"/>
              <a:chExt cx="174240" cy="156594"/>
            </a:xfrm>
          </p:grpSpPr>
          <p:cxnSp>
            <p:nvCxnSpPr>
              <p:cNvPr id="185" name="Conector reto 184">
                <a:extLst>
                  <a:ext uri="{FF2B5EF4-FFF2-40B4-BE49-F238E27FC236}">
                    <a16:creationId xmlns:a16="http://schemas.microsoft.com/office/drawing/2014/main" id="{FEBBDD2C-0AEA-4B75-807B-514F78F89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ector reto 185">
                <a:extLst>
                  <a:ext uri="{FF2B5EF4-FFF2-40B4-BE49-F238E27FC236}">
                    <a16:creationId xmlns:a16="http://schemas.microsoft.com/office/drawing/2014/main" id="{21D4497A-0AE3-4855-8C8F-DE18A5F170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to 186">
                <a:extLst>
                  <a:ext uri="{FF2B5EF4-FFF2-40B4-BE49-F238E27FC236}">
                    <a16:creationId xmlns:a16="http://schemas.microsoft.com/office/drawing/2014/main" id="{A729A407-E0A9-44C2-83F4-15C60149D1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Agrupar 187">
              <a:extLst>
                <a:ext uri="{FF2B5EF4-FFF2-40B4-BE49-F238E27FC236}">
                  <a16:creationId xmlns:a16="http://schemas.microsoft.com/office/drawing/2014/main" id="{0579D80D-3BC1-44F5-8005-7B198403A1BC}"/>
                </a:ext>
              </a:extLst>
            </p:cNvPr>
            <p:cNvGrpSpPr/>
            <p:nvPr/>
          </p:nvGrpSpPr>
          <p:grpSpPr>
            <a:xfrm>
              <a:off x="1535023" y="6340200"/>
              <a:ext cx="248199" cy="324349"/>
              <a:chOff x="7709647" y="3920203"/>
              <a:chExt cx="174240" cy="156594"/>
            </a:xfrm>
          </p:grpSpPr>
          <p:cxnSp>
            <p:nvCxnSpPr>
              <p:cNvPr id="189" name="Conector reto 188">
                <a:extLst>
                  <a:ext uri="{FF2B5EF4-FFF2-40B4-BE49-F238E27FC236}">
                    <a16:creationId xmlns:a16="http://schemas.microsoft.com/office/drawing/2014/main" id="{9C577146-FC99-451B-A60A-5C20022EE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to 189">
                <a:extLst>
                  <a:ext uri="{FF2B5EF4-FFF2-40B4-BE49-F238E27FC236}">
                    <a16:creationId xmlns:a16="http://schemas.microsoft.com/office/drawing/2014/main" id="{D7C26D41-DBB5-4CF0-98C8-7D3FC05A4D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ector reto 190">
                <a:extLst>
                  <a:ext uri="{FF2B5EF4-FFF2-40B4-BE49-F238E27FC236}">
                    <a16:creationId xmlns:a16="http://schemas.microsoft.com/office/drawing/2014/main" id="{8E402F7D-F6E5-490C-9514-5DE18F51C4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11CBBA7C-82C6-4436-8DE0-53E44B57109E}"/>
              </a:ext>
            </a:extLst>
          </p:cNvPr>
          <p:cNvGrpSpPr/>
          <p:nvPr/>
        </p:nvGrpSpPr>
        <p:grpSpPr>
          <a:xfrm>
            <a:off x="8352770" y="5089523"/>
            <a:ext cx="2698827" cy="1194554"/>
            <a:chOff x="9136725" y="5461923"/>
            <a:chExt cx="2698827" cy="1194554"/>
          </a:xfrm>
        </p:grpSpPr>
        <p:grpSp>
          <p:nvGrpSpPr>
            <p:cNvPr id="221" name="Agrupar 220">
              <a:extLst>
                <a:ext uri="{FF2B5EF4-FFF2-40B4-BE49-F238E27FC236}">
                  <a16:creationId xmlns:a16="http://schemas.microsoft.com/office/drawing/2014/main" id="{EB9EB8E8-7293-4745-A69D-7D2CDB58E618}"/>
                </a:ext>
              </a:extLst>
            </p:cNvPr>
            <p:cNvGrpSpPr/>
            <p:nvPr/>
          </p:nvGrpSpPr>
          <p:grpSpPr>
            <a:xfrm>
              <a:off x="10034526" y="5487593"/>
              <a:ext cx="1801026" cy="1154796"/>
              <a:chOff x="5406701" y="5710333"/>
              <a:chExt cx="1340332" cy="768759"/>
            </a:xfrm>
          </p:grpSpPr>
          <p:sp>
            <p:nvSpPr>
              <p:cNvPr id="217" name="Retângulo 216">
                <a:extLst>
                  <a:ext uri="{FF2B5EF4-FFF2-40B4-BE49-F238E27FC236}">
                    <a16:creationId xmlns:a16="http://schemas.microsoft.com/office/drawing/2014/main" id="{B0BCFB2C-7564-423B-A281-BE59F201F807}"/>
                  </a:ext>
                </a:extLst>
              </p:cNvPr>
              <p:cNvSpPr/>
              <p:nvPr/>
            </p:nvSpPr>
            <p:spPr>
              <a:xfrm>
                <a:off x="5406701" y="5710333"/>
                <a:ext cx="1340332" cy="190404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Retângulo 217">
                <a:extLst>
                  <a:ext uri="{FF2B5EF4-FFF2-40B4-BE49-F238E27FC236}">
                    <a16:creationId xmlns:a16="http://schemas.microsoft.com/office/drawing/2014/main" id="{7C41B727-5098-4BF3-BAFE-BF1B6F1565A0}"/>
                  </a:ext>
                </a:extLst>
              </p:cNvPr>
              <p:cNvSpPr/>
              <p:nvPr/>
            </p:nvSpPr>
            <p:spPr>
              <a:xfrm>
                <a:off x="5406701" y="5899011"/>
                <a:ext cx="1340332" cy="19304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Retângulo 218">
                <a:extLst>
                  <a:ext uri="{FF2B5EF4-FFF2-40B4-BE49-F238E27FC236}">
                    <a16:creationId xmlns:a16="http://schemas.microsoft.com/office/drawing/2014/main" id="{F250F839-38DE-4E3E-961C-DDDA9FE1486E}"/>
                  </a:ext>
                </a:extLst>
              </p:cNvPr>
              <p:cNvSpPr/>
              <p:nvPr/>
            </p:nvSpPr>
            <p:spPr>
              <a:xfrm>
                <a:off x="5406701" y="6097374"/>
                <a:ext cx="1340332" cy="19304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Retângulo 219">
                <a:extLst>
                  <a:ext uri="{FF2B5EF4-FFF2-40B4-BE49-F238E27FC236}">
                    <a16:creationId xmlns:a16="http://schemas.microsoft.com/office/drawing/2014/main" id="{DD662DE3-CD9E-4DEA-98EC-877A02A2CC2F}"/>
                  </a:ext>
                </a:extLst>
              </p:cNvPr>
              <p:cNvSpPr/>
              <p:nvPr/>
            </p:nvSpPr>
            <p:spPr>
              <a:xfrm>
                <a:off x="5406701" y="6286052"/>
                <a:ext cx="1340332" cy="1930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2" name="CaixaDeTexto 221">
              <a:extLst>
                <a:ext uri="{FF2B5EF4-FFF2-40B4-BE49-F238E27FC236}">
                  <a16:creationId xmlns:a16="http://schemas.microsoft.com/office/drawing/2014/main" id="{DD4E926A-29E5-4A12-A2BC-0701C696F98F}"/>
                </a:ext>
              </a:extLst>
            </p:cNvPr>
            <p:cNvSpPr txBox="1"/>
            <p:nvPr/>
          </p:nvSpPr>
          <p:spPr>
            <a:xfrm>
              <a:off x="9192633" y="5461923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12,5 cm</a:t>
              </a:r>
            </a:p>
          </p:txBody>
        </p:sp>
        <p:sp>
          <p:nvSpPr>
            <p:cNvPr id="223" name="CaixaDeTexto 222">
              <a:extLst>
                <a:ext uri="{FF2B5EF4-FFF2-40B4-BE49-F238E27FC236}">
                  <a16:creationId xmlns:a16="http://schemas.microsoft.com/office/drawing/2014/main" id="{CADAEE08-77D8-4E41-8613-65E4C17D21CD}"/>
                </a:ext>
              </a:extLst>
            </p:cNvPr>
            <p:cNvSpPr txBox="1"/>
            <p:nvPr/>
          </p:nvSpPr>
          <p:spPr>
            <a:xfrm>
              <a:off x="9151231" y="5753982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224" name="CaixaDeTexto 223">
              <a:extLst>
                <a:ext uri="{FF2B5EF4-FFF2-40B4-BE49-F238E27FC236}">
                  <a16:creationId xmlns:a16="http://schemas.microsoft.com/office/drawing/2014/main" id="{CF4C33F5-5082-4259-88DE-A36D9C6AA290}"/>
                </a:ext>
              </a:extLst>
            </p:cNvPr>
            <p:cNvSpPr txBox="1"/>
            <p:nvPr/>
          </p:nvSpPr>
          <p:spPr>
            <a:xfrm>
              <a:off x="9136725" y="6079116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225" name="CaixaDeTexto 224">
              <a:extLst>
                <a:ext uri="{FF2B5EF4-FFF2-40B4-BE49-F238E27FC236}">
                  <a16:creationId xmlns:a16="http://schemas.microsoft.com/office/drawing/2014/main" id="{01CBB380-A55F-40B1-97E1-CB38C7F88E98}"/>
                </a:ext>
              </a:extLst>
            </p:cNvPr>
            <p:cNvSpPr txBox="1"/>
            <p:nvPr/>
          </p:nvSpPr>
          <p:spPr>
            <a:xfrm>
              <a:off x="9136725" y="6394019"/>
              <a:ext cx="6640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Subleito</a:t>
              </a:r>
            </a:p>
          </p:txBody>
        </p:sp>
        <p:grpSp>
          <p:nvGrpSpPr>
            <p:cNvPr id="226" name="Agrupar 225">
              <a:extLst>
                <a:ext uri="{FF2B5EF4-FFF2-40B4-BE49-F238E27FC236}">
                  <a16:creationId xmlns:a16="http://schemas.microsoft.com/office/drawing/2014/main" id="{DD7C31FF-E8AC-4D31-B538-37CF14D21DAC}"/>
                </a:ext>
              </a:extLst>
            </p:cNvPr>
            <p:cNvGrpSpPr/>
            <p:nvPr/>
          </p:nvGrpSpPr>
          <p:grpSpPr>
            <a:xfrm>
              <a:off x="9675358" y="5487593"/>
              <a:ext cx="226706" cy="269791"/>
              <a:chOff x="7709647" y="3920203"/>
              <a:chExt cx="174240" cy="156594"/>
            </a:xfrm>
          </p:grpSpPr>
          <p:cxnSp>
            <p:nvCxnSpPr>
              <p:cNvPr id="227" name="Conector reto 226">
                <a:extLst>
                  <a:ext uri="{FF2B5EF4-FFF2-40B4-BE49-F238E27FC236}">
                    <a16:creationId xmlns:a16="http://schemas.microsoft.com/office/drawing/2014/main" id="{777969FD-DD3F-4D09-9796-1558F1B305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Conector reto 227">
                <a:extLst>
                  <a:ext uri="{FF2B5EF4-FFF2-40B4-BE49-F238E27FC236}">
                    <a16:creationId xmlns:a16="http://schemas.microsoft.com/office/drawing/2014/main" id="{E0FF5B13-9A42-4F2B-8202-F275AEFFE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Conector reto 228">
                <a:extLst>
                  <a:ext uri="{FF2B5EF4-FFF2-40B4-BE49-F238E27FC236}">
                    <a16:creationId xmlns:a16="http://schemas.microsoft.com/office/drawing/2014/main" id="{B738A1BF-4C39-443F-BF7E-D078D8143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Agrupar 229">
              <a:extLst>
                <a:ext uri="{FF2B5EF4-FFF2-40B4-BE49-F238E27FC236}">
                  <a16:creationId xmlns:a16="http://schemas.microsoft.com/office/drawing/2014/main" id="{4D31703A-B34B-4CA9-8D4A-390596D39C4E}"/>
                </a:ext>
              </a:extLst>
            </p:cNvPr>
            <p:cNvGrpSpPr/>
            <p:nvPr/>
          </p:nvGrpSpPr>
          <p:grpSpPr>
            <a:xfrm>
              <a:off x="9658450" y="5761253"/>
              <a:ext cx="248198" cy="294515"/>
              <a:chOff x="7709647" y="3920203"/>
              <a:chExt cx="174240" cy="156594"/>
            </a:xfrm>
          </p:grpSpPr>
          <p:cxnSp>
            <p:nvCxnSpPr>
              <p:cNvPr id="231" name="Conector reto 230">
                <a:extLst>
                  <a:ext uri="{FF2B5EF4-FFF2-40B4-BE49-F238E27FC236}">
                    <a16:creationId xmlns:a16="http://schemas.microsoft.com/office/drawing/2014/main" id="{394E368C-2B17-4938-8720-9B2275A4D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ector reto 231">
                <a:extLst>
                  <a:ext uri="{FF2B5EF4-FFF2-40B4-BE49-F238E27FC236}">
                    <a16:creationId xmlns:a16="http://schemas.microsoft.com/office/drawing/2014/main" id="{7B74DD7B-39FD-46C0-BAE4-D8EDCE204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Conector reto 232">
                <a:extLst>
                  <a:ext uri="{FF2B5EF4-FFF2-40B4-BE49-F238E27FC236}">
                    <a16:creationId xmlns:a16="http://schemas.microsoft.com/office/drawing/2014/main" id="{459CC9BD-1319-4325-B45F-CD969B11C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Agrupar 233">
              <a:extLst>
                <a:ext uri="{FF2B5EF4-FFF2-40B4-BE49-F238E27FC236}">
                  <a16:creationId xmlns:a16="http://schemas.microsoft.com/office/drawing/2014/main" id="{BDB8522E-20B0-4921-9834-F6C950FBE42A}"/>
                </a:ext>
              </a:extLst>
            </p:cNvPr>
            <p:cNvGrpSpPr/>
            <p:nvPr/>
          </p:nvGrpSpPr>
          <p:grpSpPr>
            <a:xfrm>
              <a:off x="9665145" y="6051228"/>
              <a:ext cx="236918" cy="315271"/>
              <a:chOff x="7709647" y="3920203"/>
              <a:chExt cx="174240" cy="156594"/>
            </a:xfrm>
          </p:grpSpPr>
          <p:cxnSp>
            <p:nvCxnSpPr>
              <p:cNvPr id="235" name="Conector reto 234">
                <a:extLst>
                  <a:ext uri="{FF2B5EF4-FFF2-40B4-BE49-F238E27FC236}">
                    <a16:creationId xmlns:a16="http://schemas.microsoft.com/office/drawing/2014/main" id="{ABCEF9DB-95D5-44D4-8F6B-B3FC4B8C38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ector reto 235">
                <a:extLst>
                  <a:ext uri="{FF2B5EF4-FFF2-40B4-BE49-F238E27FC236}">
                    <a16:creationId xmlns:a16="http://schemas.microsoft.com/office/drawing/2014/main" id="{B57634F1-235E-45C2-BF21-7CA0293A0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ector reto 236">
                <a:extLst>
                  <a:ext uri="{FF2B5EF4-FFF2-40B4-BE49-F238E27FC236}">
                    <a16:creationId xmlns:a16="http://schemas.microsoft.com/office/drawing/2014/main" id="{B2DDABDB-17A7-4CF3-9C3E-30BE71C366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Agrupar 237">
              <a:extLst>
                <a:ext uri="{FF2B5EF4-FFF2-40B4-BE49-F238E27FC236}">
                  <a16:creationId xmlns:a16="http://schemas.microsoft.com/office/drawing/2014/main" id="{1247C852-9B30-42DF-A67C-4ADC75819833}"/>
                </a:ext>
              </a:extLst>
            </p:cNvPr>
            <p:cNvGrpSpPr/>
            <p:nvPr/>
          </p:nvGrpSpPr>
          <p:grpSpPr>
            <a:xfrm>
              <a:off x="9663034" y="6366501"/>
              <a:ext cx="239029" cy="289976"/>
              <a:chOff x="7709647" y="3920203"/>
              <a:chExt cx="174240" cy="156594"/>
            </a:xfrm>
          </p:grpSpPr>
          <p:cxnSp>
            <p:nvCxnSpPr>
              <p:cNvPr id="239" name="Conector reto 238">
                <a:extLst>
                  <a:ext uri="{FF2B5EF4-FFF2-40B4-BE49-F238E27FC236}">
                    <a16:creationId xmlns:a16="http://schemas.microsoft.com/office/drawing/2014/main" id="{89C8B43E-2D98-4805-B7AF-22FEFBAAF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ector reto 239">
                <a:extLst>
                  <a:ext uri="{FF2B5EF4-FFF2-40B4-BE49-F238E27FC236}">
                    <a16:creationId xmlns:a16="http://schemas.microsoft.com/office/drawing/2014/main" id="{C06CD28C-273C-419C-9596-6490F5BF4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ector reto 240">
                <a:extLst>
                  <a:ext uri="{FF2B5EF4-FFF2-40B4-BE49-F238E27FC236}">
                    <a16:creationId xmlns:a16="http://schemas.microsoft.com/office/drawing/2014/main" id="{3AC43160-6AFD-4622-9448-C1527109E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9162CC3-2648-4E36-A1A2-B2E70B807D26}"/>
              </a:ext>
            </a:extLst>
          </p:cNvPr>
          <p:cNvGrpSpPr/>
          <p:nvPr/>
        </p:nvGrpSpPr>
        <p:grpSpPr>
          <a:xfrm>
            <a:off x="4239341" y="5040711"/>
            <a:ext cx="2876463" cy="1226363"/>
            <a:chOff x="4537062" y="5466061"/>
            <a:chExt cx="2876463" cy="1226363"/>
          </a:xfrm>
        </p:grpSpPr>
        <p:grpSp>
          <p:nvGrpSpPr>
            <p:cNvPr id="246" name="Agrupar 245">
              <a:extLst>
                <a:ext uri="{FF2B5EF4-FFF2-40B4-BE49-F238E27FC236}">
                  <a16:creationId xmlns:a16="http://schemas.microsoft.com/office/drawing/2014/main" id="{C5E02543-7590-46B3-9F93-D40AA5062D5D}"/>
                </a:ext>
              </a:extLst>
            </p:cNvPr>
            <p:cNvGrpSpPr/>
            <p:nvPr/>
          </p:nvGrpSpPr>
          <p:grpSpPr>
            <a:xfrm>
              <a:off x="5499004" y="5485914"/>
              <a:ext cx="1914521" cy="1206510"/>
              <a:chOff x="5732116" y="5846623"/>
              <a:chExt cx="1340332" cy="771395"/>
            </a:xfrm>
          </p:grpSpPr>
          <p:sp>
            <p:nvSpPr>
              <p:cNvPr id="242" name="Retângulo 241">
                <a:extLst>
                  <a:ext uri="{FF2B5EF4-FFF2-40B4-BE49-F238E27FC236}">
                    <a16:creationId xmlns:a16="http://schemas.microsoft.com/office/drawing/2014/main" id="{AC582491-AB0F-47EC-AF0F-D6014F7027F0}"/>
                  </a:ext>
                </a:extLst>
              </p:cNvPr>
              <p:cNvSpPr/>
              <p:nvPr/>
            </p:nvSpPr>
            <p:spPr>
              <a:xfrm>
                <a:off x="5732116" y="5846623"/>
                <a:ext cx="1340332" cy="216000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Retângulo 242">
                <a:extLst>
                  <a:ext uri="{FF2B5EF4-FFF2-40B4-BE49-F238E27FC236}">
                    <a16:creationId xmlns:a16="http://schemas.microsoft.com/office/drawing/2014/main" id="{F09BC133-CE8F-4F95-BBA0-00E9858E85F9}"/>
                  </a:ext>
                </a:extLst>
              </p:cNvPr>
              <p:cNvSpPr/>
              <p:nvPr/>
            </p:nvSpPr>
            <p:spPr>
              <a:xfrm>
                <a:off x="5732116" y="6037937"/>
                <a:ext cx="1340332" cy="19304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Retângulo 243">
                <a:extLst>
                  <a:ext uri="{FF2B5EF4-FFF2-40B4-BE49-F238E27FC236}">
                    <a16:creationId xmlns:a16="http://schemas.microsoft.com/office/drawing/2014/main" id="{9E6DBB1A-5183-4237-8A6B-375493333EFF}"/>
                  </a:ext>
                </a:extLst>
              </p:cNvPr>
              <p:cNvSpPr/>
              <p:nvPr/>
            </p:nvSpPr>
            <p:spPr>
              <a:xfrm>
                <a:off x="5732116" y="6236300"/>
                <a:ext cx="1340332" cy="19304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Retângulo 244">
                <a:extLst>
                  <a:ext uri="{FF2B5EF4-FFF2-40B4-BE49-F238E27FC236}">
                    <a16:creationId xmlns:a16="http://schemas.microsoft.com/office/drawing/2014/main" id="{81C2AB4E-147A-4976-B2FE-C4CDE5BE06FF}"/>
                  </a:ext>
                </a:extLst>
              </p:cNvPr>
              <p:cNvSpPr/>
              <p:nvPr/>
            </p:nvSpPr>
            <p:spPr>
              <a:xfrm>
                <a:off x="5732116" y="6424978"/>
                <a:ext cx="1340332" cy="19304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7" name="CaixaDeTexto 246">
              <a:extLst>
                <a:ext uri="{FF2B5EF4-FFF2-40B4-BE49-F238E27FC236}">
                  <a16:creationId xmlns:a16="http://schemas.microsoft.com/office/drawing/2014/main" id="{190A54EC-E07A-4B5A-A298-EA14FC11BE7D}"/>
                </a:ext>
              </a:extLst>
            </p:cNvPr>
            <p:cNvSpPr txBox="1"/>
            <p:nvPr/>
          </p:nvSpPr>
          <p:spPr>
            <a:xfrm>
              <a:off x="4624019" y="5466061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13,0 cm</a:t>
              </a:r>
            </a:p>
          </p:txBody>
        </p:sp>
        <p:sp>
          <p:nvSpPr>
            <p:cNvPr id="248" name="CaixaDeTexto 247">
              <a:extLst>
                <a:ext uri="{FF2B5EF4-FFF2-40B4-BE49-F238E27FC236}">
                  <a16:creationId xmlns:a16="http://schemas.microsoft.com/office/drawing/2014/main" id="{495C6DD1-E73E-4659-A79E-59EE8B1128EC}"/>
                </a:ext>
              </a:extLst>
            </p:cNvPr>
            <p:cNvSpPr txBox="1"/>
            <p:nvPr/>
          </p:nvSpPr>
          <p:spPr>
            <a:xfrm>
              <a:off x="4582617" y="5758120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249" name="CaixaDeTexto 248">
              <a:extLst>
                <a:ext uri="{FF2B5EF4-FFF2-40B4-BE49-F238E27FC236}">
                  <a16:creationId xmlns:a16="http://schemas.microsoft.com/office/drawing/2014/main" id="{4D0DFDE7-C337-4221-913E-3F6F0F598716}"/>
                </a:ext>
              </a:extLst>
            </p:cNvPr>
            <p:cNvSpPr txBox="1"/>
            <p:nvPr/>
          </p:nvSpPr>
          <p:spPr>
            <a:xfrm>
              <a:off x="4568111" y="6083254"/>
              <a:ext cx="60895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15,0 cm</a:t>
              </a:r>
            </a:p>
          </p:txBody>
        </p:sp>
        <p:sp>
          <p:nvSpPr>
            <p:cNvPr id="250" name="CaixaDeTexto 249">
              <a:extLst>
                <a:ext uri="{FF2B5EF4-FFF2-40B4-BE49-F238E27FC236}">
                  <a16:creationId xmlns:a16="http://schemas.microsoft.com/office/drawing/2014/main" id="{BCDBEF78-B1A0-4DC4-B4EA-212D14F5629D}"/>
                </a:ext>
              </a:extLst>
            </p:cNvPr>
            <p:cNvSpPr txBox="1"/>
            <p:nvPr/>
          </p:nvSpPr>
          <p:spPr>
            <a:xfrm>
              <a:off x="4537062" y="6398157"/>
              <a:ext cx="695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Subleito</a:t>
              </a:r>
            </a:p>
          </p:txBody>
        </p:sp>
        <p:grpSp>
          <p:nvGrpSpPr>
            <p:cNvPr id="251" name="Agrupar 250">
              <a:extLst>
                <a:ext uri="{FF2B5EF4-FFF2-40B4-BE49-F238E27FC236}">
                  <a16:creationId xmlns:a16="http://schemas.microsoft.com/office/drawing/2014/main" id="{42F5F4FA-7DFA-4732-A0C5-07210EE8D3DA}"/>
                </a:ext>
              </a:extLst>
            </p:cNvPr>
            <p:cNvGrpSpPr/>
            <p:nvPr/>
          </p:nvGrpSpPr>
          <p:grpSpPr>
            <a:xfrm>
              <a:off x="5106744" y="5491731"/>
              <a:ext cx="226706" cy="269791"/>
              <a:chOff x="7709647" y="3920203"/>
              <a:chExt cx="174240" cy="156594"/>
            </a:xfrm>
          </p:grpSpPr>
          <p:cxnSp>
            <p:nvCxnSpPr>
              <p:cNvPr id="252" name="Conector reto 251">
                <a:extLst>
                  <a:ext uri="{FF2B5EF4-FFF2-40B4-BE49-F238E27FC236}">
                    <a16:creationId xmlns:a16="http://schemas.microsoft.com/office/drawing/2014/main" id="{9ED3CA01-0EB3-48D1-8480-16EED567D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ector reto 252">
                <a:extLst>
                  <a:ext uri="{FF2B5EF4-FFF2-40B4-BE49-F238E27FC236}">
                    <a16:creationId xmlns:a16="http://schemas.microsoft.com/office/drawing/2014/main" id="{83CC4EFA-25A4-4BD5-825A-1413E5B8A8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ector reto 253">
                <a:extLst>
                  <a:ext uri="{FF2B5EF4-FFF2-40B4-BE49-F238E27FC236}">
                    <a16:creationId xmlns:a16="http://schemas.microsoft.com/office/drawing/2014/main" id="{A30FCCD8-4FBF-450A-986A-DC8DAE7CA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Agrupar 254">
              <a:extLst>
                <a:ext uri="{FF2B5EF4-FFF2-40B4-BE49-F238E27FC236}">
                  <a16:creationId xmlns:a16="http://schemas.microsoft.com/office/drawing/2014/main" id="{42FCC758-BEBC-4134-AF0A-1E743CF497A3}"/>
                </a:ext>
              </a:extLst>
            </p:cNvPr>
            <p:cNvGrpSpPr/>
            <p:nvPr/>
          </p:nvGrpSpPr>
          <p:grpSpPr>
            <a:xfrm>
              <a:off x="5089836" y="5765391"/>
              <a:ext cx="248198" cy="294515"/>
              <a:chOff x="7709647" y="3920203"/>
              <a:chExt cx="174240" cy="156594"/>
            </a:xfrm>
          </p:grpSpPr>
          <p:cxnSp>
            <p:nvCxnSpPr>
              <p:cNvPr id="256" name="Conector reto 255">
                <a:extLst>
                  <a:ext uri="{FF2B5EF4-FFF2-40B4-BE49-F238E27FC236}">
                    <a16:creationId xmlns:a16="http://schemas.microsoft.com/office/drawing/2014/main" id="{1FB8A715-DD6C-40E6-9B3A-FC543F6E7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Conector reto 256">
                <a:extLst>
                  <a:ext uri="{FF2B5EF4-FFF2-40B4-BE49-F238E27FC236}">
                    <a16:creationId xmlns:a16="http://schemas.microsoft.com/office/drawing/2014/main" id="{7ACD9B03-714A-4DD6-BB21-2BDF19E6E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Conector reto 257">
                <a:extLst>
                  <a:ext uri="{FF2B5EF4-FFF2-40B4-BE49-F238E27FC236}">
                    <a16:creationId xmlns:a16="http://schemas.microsoft.com/office/drawing/2014/main" id="{0BBCC92A-01F0-48D4-B863-3E96EC562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Agrupar 258">
              <a:extLst>
                <a:ext uri="{FF2B5EF4-FFF2-40B4-BE49-F238E27FC236}">
                  <a16:creationId xmlns:a16="http://schemas.microsoft.com/office/drawing/2014/main" id="{5CAA111C-F104-4ADE-9E64-54A03B17B196}"/>
                </a:ext>
              </a:extLst>
            </p:cNvPr>
            <p:cNvGrpSpPr/>
            <p:nvPr/>
          </p:nvGrpSpPr>
          <p:grpSpPr>
            <a:xfrm>
              <a:off x="5096531" y="6063774"/>
              <a:ext cx="236918" cy="315271"/>
              <a:chOff x="7709647" y="3920203"/>
              <a:chExt cx="174240" cy="156594"/>
            </a:xfrm>
          </p:grpSpPr>
          <p:cxnSp>
            <p:nvCxnSpPr>
              <p:cNvPr id="260" name="Conector reto 259">
                <a:extLst>
                  <a:ext uri="{FF2B5EF4-FFF2-40B4-BE49-F238E27FC236}">
                    <a16:creationId xmlns:a16="http://schemas.microsoft.com/office/drawing/2014/main" id="{132C74EE-531B-4BE8-AC54-4D5555907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Conector reto 260">
                <a:extLst>
                  <a:ext uri="{FF2B5EF4-FFF2-40B4-BE49-F238E27FC236}">
                    <a16:creationId xmlns:a16="http://schemas.microsoft.com/office/drawing/2014/main" id="{CB705AAA-AB0C-4326-A41C-2B0477D260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Conector reto 261">
                <a:extLst>
                  <a:ext uri="{FF2B5EF4-FFF2-40B4-BE49-F238E27FC236}">
                    <a16:creationId xmlns:a16="http://schemas.microsoft.com/office/drawing/2014/main" id="{5F5E10A5-8FDC-4097-AE4D-7833453E96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Agrupar 262">
              <a:extLst>
                <a:ext uri="{FF2B5EF4-FFF2-40B4-BE49-F238E27FC236}">
                  <a16:creationId xmlns:a16="http://schemas.microsoft.com/office/drawing/2014/main" id="{50F700A4-69B0-4AAC-9A25-6F7FED516E03}"/>
                </a:ext>
              </a:extLst>
            </p:cNvPr>
            <p:cNvGrpSpPr/>
            <p:nvPr/>
          </p:nvGrpSpPr>
          <p:grpSpPr>
            <a:xfrm>
              <a:off x="5094420" y="6374255"/>
              <a:ext cx="239029" cy="289976"/>
              <a:chOff x="7709647" y="3920203"/>
              <a:chExt cx="174240" cy="156594"/>
            </a:xfrm>
          </p:grpSpPr>
          <p:cxnSp>
            <p:nvCxnSpPr>
              <p:cNvPr id="264" name="Conector reto 263">
                <a:extLst>
                  <a:ext uri="{FF2B5EF4-FFF2-40B4-BE49-F238E27FC236}">
                    <a16:creationId xmlns:a16="http://schemas.microsoft.com/office/drawing/2014/main" id="{11BB84D0-D82D-4D52-B296-4C0FF40113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6767" y="3920203"/>
                <a:ext cx="0" cy="1565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ector reto 264">
                <a:extLst>
                  <a:ext uri="{FF2B5EF4-FFF2-40B4-BE49-F238E27FC236}">
                    <a16:creationId xmlns:a16="http://schemas.microsoft.com/office/drawing/2014/main" id="{2A0866B6-5E34-44A4-82BB-7AEFAE8BB0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9647" y="3920203"/>
                <a:ext cx="17424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onector reto 265">
                <a:extLst>
                  <a:ext uri="{FF2B5EF4-FFF2-40B4-BE49-F238E27FC236}">
                    <a16:creationId xmlns:a16="http://schemas.microsoft.com/office/drawing/2014/main" id="{ECAED870-B155-4C73-AA52-C3CA4F566F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6085" y="4076797"/>
                <a:ext cx="1678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DBBB0458-07C4-4B0E-BAD1-24FA28DA6711}"/>
              </a:ext>
            </a:extLst>
          </p:cNvPr>
          <p:cNvSpPr txBox="1"/>
          <p:nvPr/>
        </p:nvSpPr>
        <p:spPr>
          <a:xfrm>
            <a:off x="6884038" y="2701479"/>
            <a:ext cx="424506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600" b="1"/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saber se nossas calibrações são confiáveis?? </a:t>
            </a:r>
            <a:b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=&gt; necessidade de mais dados de campo. Esta deve ser uma atualização contínua e sistemática em função dos dados, que atualmente são MUITO ESCASSOS</a:t>
            </a:r>
          </a:p>
        </p:txBody>
      </p:sp>
      <p:sp>
        <p:nvSpPr>
          <p:cNvPr id="101" name="Título 1">
            <a:extLst>
              <a:ext uri="{FF2B5EF4-FFF2-40B4-BE49-F238E27FC236}">
                <a16:creationId xmlns:a16="http://schemas.microsoft.com/office/drawing/2014/main" id="{8D38F28A-0F2F-754D-8EA5-C116A0D6C753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Conclusão</a:t>
            </a:r>
          </a:p>
        </p:txBody>
      </p:sp>
      <p:sp>
        <p:nvSpPr>
          <p:cNvPr id="102" name="Espaço Reservado para Número de Slide 18">
            <a:extLst>
              <a:ext uri="{FF2B5EF4-FFF2-40B4-BE49-F238E27FC236}">
                <a16:creationId xmlns:a16="http://schemas.microsoft.com/office/drawing/2014/main" id="{D054DAAB-AD7C-B44B-B3D1-D1B3A3925C9A}"/>
              </a:ext>
            </a:extLst>
          </p:cNvPr>
          <p:cNvSpPr txBox="1">
            <a:spLocks/>
          </p:cNvSpPr>
          <p:nvPr/>
        </p:nvSpPr>
        <p:spPr>
          <a:xfrm>
            <a:off x="738646" y="171590"/>
            <a:ext cx="504000" cy="2520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F30EBA0-06A6-4D7E-A661-97DF5712A53B}" type="slidenum">
              <a:rPr lang="pt-BR" b="1" smtClean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algn="ctr">
                <a:defRPr/>
              </a:pPr>
              <a:t>16</a:t>
            </a:fld>
            <a:r>
              <a:rPr lang="pt-BR" b="1" dirty="0"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</p:spTree>
    <p:extLst>
      <p:ext uri="{BB962C8B-B14F-4D97-AF65-F5344CB8AC3E}">
        <p14:creationId xmlns:p14="http://schemas.microsoft.com/office/powerpoint/2010/main" val="17949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6" grpId="0"/>
      <p:bldP spid="28" grpId="0"/>
      <p:bldP spid="109" grpId="0" animBg="1"/>
      <p:bldP spid="10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305E1348-AAD4-EE4A-9EAB-D1B813666092}"/>
              </a:ext>
            </a:extLst>
          </p:cNvPr>
          <p:cNvGrpSpPr/>
          <p:nvPr/>
        </p:nvGrpSpPr>
        <p:grpSpPr>
          <a:xfrm>
            <a:off x="843458" y="5545056"/>
            <a:ext cx="5902907" cy="988287"/>
            <a:chOff x="-1022366" y="8449449"/>
            <a:chExt cx="10975446" cy="1837551"/>
          </a:xfrm>
        </p:grpSpPr>
        <p:pic>
          <p:nvPicPr>
            <p:cNvPr id="145" name="Picture 7">
              <a:extLst>
                <a:ext uri="{FF2B5EF4-FFF2-40B4-BE49-F238E27FC236}">
                  <a16:creationId xmlns:a16="http://schemas.microsoft.com/office/drawing/2014/main" id="{248C6826-7342-8E44-85C5-35B495789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728464" y="9049637"/>
              <a:ext cx="604289" cy="604289"/>
            </a:xfrm>
            <a:prstGeom prst="rect">
              <a:avLst/>
            </a:prstGeom>
          </p:spPr>
        </p:pic>
        <p:pic>
          <p:nvPicPr>
            <p:cNvPr id="146" name="Picture 8">
              <a:extLst>
                <a:ext uri="{FF2B5EF4-FFF2-40B4-BE49-F238E27FC236}">
                  <a16:creationId xmlns:a16="http://schemas.microsoft.com/office/drawing/2014/main" id="{4EA56906-DF66-E44F-ABD5-6C34DB8A2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573263" y="9034189"/>
              <a:ext cx="604289" cy="604289"/>
            </a:xfrm>
            <a:prstGeom prst="rect">
              <a:avLst/>
            </a:prstGeom>
          </p:spPr>
        </p:pic>
        <p:pic>
          <p:nvPicPr>
            <p:cNvPr id="147" name="Picture 9">
              <a:extLst>
                <a:ext uri="{FF2B5EF4-FFF2-40B4-BE49-F238E27FC236}">
                  <a16:creationId xmlns:a16="http://schemas.microsoft.com/office/drawing/2014/main" id="{01A5FF72-1028-CC47-A88A-FDF085C4B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25475" y="9003879"/>
              <a:ext cx="654136" cy="650048"/>
            </a:xfrm>
            <a:prstGeom prst="rect">
              <a:avLst/>
            </a:prstGeom>
          </p:spPr>
        </p:pic>
        <p:pic>
          <p:nvPicPr>
            <p:cNvPr id="148" name="Picture 10">
              <a:extLst>
                <a:ext uri="{FF2B5EF4-FFF2-40B4-BE49-F238E27FC236}">
                  <a16:creationId xmlns:a16="http://schemas.microsoft.com/office/drawing/2014/main" id="{62CF099E-96B0-E44F-979E-2ED54374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41535" y="8984830"/>
              <a:ext cx="711545" cy="711545"/>
            </a:xfrm>
            <a:prstGeom prst="rect">
              <a:avLst/>
            </a:prstGeom>
          </p:spPr>
        </p:pic>
        <p:sp>
          <p:nvSpPr>
            <p:cNvPr id="149" name="TextBox 14">
              <a:extLst>
                <a:ext uri="{FF2B5EF4-FFF2-40B4-BE49-F238E27FC236}">
                  <a16:creationId xmlns:a16="http://schemas.microsoft.com/office/drawing/2014/main" id="{1A84A7AB-E9EF-2243-A40A-31386B4FD92B}"/>
                </a:ext>
              </a:extLst>
            </p:cNvPr>
            <p:cNvSpPr txBox="1"/>
            <p:nvPr/>
          </p:nvSpPr>
          <p:spPr>
            <a:xfrm>
              <a:off x="3380887" y="8449449"/>
              <a:ext cx="3046743" cy="16177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pt-PT" sz="2499" dirty="0">
                  <a:solidFill>
                    <a:srgbClr val="0A5A7B"/>
                  </a:solidFill>
                  <a:latin typeface="League Spartan"/>
                </a:rPr>
                <a:t>Siga @</a:t>
              </a:r>
              <a:r>
                <a:rPr lang="pt-PT" sz="2499" dirty="0" err="1">
                  <a:solidFill>
                    <a:srgbClr val="0A5A7B"/>
                  </a:solidFill>
                  <a:latin typeface="League Spartan"/>
                </a:rPr>
                <a:t>cientinfra</a:t>
              </a:r>
              <a:endParaRPr lang="pt-PT" sz="2499" dirty="0">
                <a:solidFill>
                  <a:srgbClr val="0A5A7B"/>
                </a:solidFill>
                <a:latin typeface="League Spartan"/>
              </a:endParaRPr>
            </a:p>
          </p:txBody>
        </p:sp>
        <p:pic>
          <p:nvPicPr>
            <p:cNvPr id="150" name="Picture 2">
              <a:extLst>
                <a:ext uri="{FF2B5EF4-FFF2-40B4-BE49-F238E27FC236}">
                  <a16:creationId xmlns:a16="http://schemas.microsoft.com/office/drawing/2014/main" id="{5FB44C96-F7B8-6A44-B300-60AB6209C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117" y="8597628"/>
              <a:ext cx="77470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Imagem 150">
              <a:extLst>
                <a:ext uri="{FF2B5EF4-FFF2-40B4-BE49-F238E27FC236}">
                  <a16:creationId xmlns:a16="http://schemas.microsoft.com/office/drawing/2014/main" id="{61046F7A-4DE2-EB48-88AF-5FD2D4D0D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61" y="9621072"/>
              <a:ext cx="1943197" cy="665928"/>
            </a:xfrm>
            <a:prstGeom prst="rect">
              <a:avLst/>
            </a:prstGeom>
          </p:spPr>
        </p:pic>
        <p:pic>
          <p:nvPicPr>
            <p:cNvPr id="152" name="Imagem 151">
              <a:extLst>
                <a:ext uri="{FF2B5EF4-FFF2-40B4-BE49-F238E27FC236}">
                  <a16:creationId xmlns:a16="http://schemas.microsoft.com/office/drawing/2014/main" id="{4BB124C4-0DF7-E647-8994-DA1125CF5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2366" y="8597628"/>
              <a:ext cx="1440255" cy="1584308"/>
            </a:xfrm>
            <a:prstGeom prst="rect">
              <a:avLst/>
            </a:prstGeom>
          </p:spPr>
        </p:pic>
      </p:grp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E56972DD-828C-5344-8F93-D904BA94B3FA}"/>
              </a:ext>
            </a:extLst>
          </p:cNvPr>
          <p:cNvSpPr txBox="1"/>
          <p:nvPr/>
        </p:nvSpPr>
        <p:spPr>
          <a:xfrm>
            <a:off x="4666509" y="105584"/>
            <a:ext cx="333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"/>
              </a:rPr>
              <a:t>Perguntas?</a:t>
            </a: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038A77F3-08C8-3F49-8E32-CAF2E0029D71}"/>
              </a:ext>
            </a:extLst>
          </p:cNvPr>
          <p:cNvSpPr txBox="1"/>
          <p:nvPr/>
        </p:nvSpPr>
        <p:spPr>
          <a:xfrm>
            <a:off x="4016491" y="1683747"/>
            <a:ext cx="4637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latin typeface=""/>
              </a:rPr>
              <a:t>Agradecimentos</a:t>
            </a:r>
          </a:p>
        </p:txBody>
      </p:sp>
      <p:pic>
        <p:nvPicPr>
          <p:cNvPr id="155" name="Picture 2" descr="DNIT -Departamento Nacional de Infraestrutura de Transportes | Ecossis">
            <a:extLst>
              <a:ext uri="{FF2B5EF4-FFF2-40B4-BE49-F238E27FC236}">
                <a16:creationId xmlns:a16="http://schemas.microsoft.com/office/drawing/2014/main" id="{E1A4AF36-6CB3-9E48-A547-2FB98E92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29" y="2499439"/>
            <a:ext cx="3014451" cy="30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909C0C7-3C2C-C646-B890-78CDC69BE504}"/>
              </a:ext>
            </a:extLst>
          </p:cNvPr>
          <p:cNvGrpSpPr/>
          <p:nvPr/>
        </p:nvGrpSpPr>
        <p:grpSpPr>
          <a:xfrm>
            <a:off x="8120632" y="2278598"/>
            <a:ext cx="2458809" cy="769441"/>
            <a:chOff x="4848090" y="6181126"/>
            <a:chExt cx="2458809" cy="769441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9BB950D8-10B8-324B-A5FB-DF07D51E5B8B}"/>
                </a:ext>
              </a:extLst>
            </p:cNvPr>
            <p:cNvSpPr/>
            <p:nvPr/>
          </p:nvSpPr>
          <p:spPr>
            <a:xfrm>
              <a:off x="4848090" y="6284459"/>
              <a:ext cx="2246535" cy="5735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ECD0B56-DD90-3F4E-B958-B0B8B5E2DC65}"/>
                </a:ext>
              </a:extLst>
            </p:cNvPr>
            <p:cNvSpPr txBox="1"/>
            <p:nvPr/>
          </p:nvSpPr>
          <p:spPr>
            <a:xfrm>
              <a:off x="4914896" y="6181126"/>
              <a:ext cx="2392003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Conclua!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Agrupar 126">
            <a:extLst>
              <a:ext uri="{FF2B5EF4-FFF2-40B4-BE49-F238E27FC236}">
                <a16:creationId xmlns:a16="http://schemas.microsoft.com/office/drawing/2014/main" id="{E3F0B643-CCEC-EC4E-A2C8-DFF196EC94C6}"/>
              </a:ext>
            </a:extLst>
          </p:cNvPr>
          <p:cNvGrpSpPr/>
          <p:nvPr/>
        </p:nvGrpSpPr>
        <p:grpSpPr>
          <a:xfrm>
            <a:off x="1522934" y="751733"/>
            <a:ext cx="166370" cy="4631613"/>
            <a:chOff x="1331051" y="727787"/>
            <a:chExt cx="166370" cy="4631613"/>
          </a:xfrm>
        </p:grpSpPr>
        <p:cxnSp>
          <p:nvCxnSpPr>
            <p:cNvPr id="128" name="Conector reto 284">
              <a:extLst>
                <a:ext uri="{FF2B5EF4-FFF2-40B4-BE49-F238E27FC236}">
                  <a16:creationId xmlns:a16="http://schemas.microsoft.com/office/drawing/2014/main" id="{7A3CB776-565B-524C-A202-03603A299355}"/>
                </a:ext>
              </a:extLst>
            </p:cNvPr>
            <p:cNvCxnSpPr/>
            <p:nvPr/>
          </p:nvCxnSpPr>
          <p:spPr>
            <a:xfrm>
              <a:off x="1331051" y="727787"/>
              <a:ext cx="161925" cy="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285">
              <a:extLst>
                <a:ext uri="{FF2B5EF4-FFF2-40B4-BE49-F238E27FC236}">
                  <a16:creationId xmlns:a16="http://schemas.microsoft.com/office/drawing/2014/main" id="{E53E01F1-ED65-254A-9CB2-06B0656D1AE3}"/>
                </a:ext>
              </a:extLst>
            </p:cNvPr>
            <p:cNvCxnSpPr/>
            <p:nvPr/>
          </p:nvCxnSpPr>
          <p:spPr>
            <a:xfrm>
              <a:off x="1345021" y="5356937"/>
              <a:ext cx="152400" cy="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286">
              <a:extLst>
                <a:ext uri="{FF2B5EF4-FFF2-40B4-BE49-F238E27FC236}">
                  <a16:creationId xmlns:a16="http://schemas.microsoft.com/office/drawing/2014/main" id="{6BE7F8A6-D977-6E4A-B45B-18ADEE826BC1}"/>
                </a:ext>
              </a:extLst>
            </p:cNvPr>
            <p:cNvCxnSpPr/>
            <p:nvPr/>
          </p:nvCxnSpPr>
          <p:spPr>
            <a:xfrm flipV="1">
              <a:off x="1489166" y="735408"/>
              <a:ext cx="0" cy="4623992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Agrupar 122">
            <a:extLst>
              <a:ext uri="{FF2B5EF4-FFF2-40B4-BE49-F238E27FC236}">
                <a16:creationId xmlns:a16="http://schemas.microsoft.com/office/drawing/2014/main" id="{1B56BAFE-ECE5-2D47-84C8-088758DE8462}"/>
              </a:ext>
            </a:extLst>
          </p:cNvPr>
          <p:cNvGrpSpPr/>
          <p:nvPr/>
        </p:nvGrpSpPr>
        <p:grpSpPr>
          <a:xfrm>
            <a:off x="6405158" y="3251418"/>
            <a:ext cx="180005" cy="3162944"/>
            <a:chOff x="6392245" y="3238500"/>
            <a:chExt cx="180005" cy="3162944"/>
          </a:xfrm>
        </p:grpSpPr>
        <p:cxnSp>
          <p:nvCxnSpPr>
            <p:cNvPr id="124" name="Conector reto 327">
              <a:extLst>
                <a:ext uri="{FF2B5EF4-FFF2-40B4-BE49-F238E27FC236}">
                  <a16:creationId xmlns:a16="http://schemas.microsoft.com/office/drawing/2014/main" id="{223682B8-A764-2847-8C1D-01E7BE5AFDCC}"/>
                </a:ext>
              </a:extLst>
            </p:cNvPr>
            <p:cNvCxnSpPr/>
            <p:nvPr/>
          </p:nvCxnSpPr>
          <p:spPr>
            <a:xfrm flipH="1">
              <a:off x="6410325" y="3238500"/>
              <a:ext cx="161925" cy="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331">
              <a:extLst>
                <a:ext uri="{FF2B5EF4-FFF2-40B4-BE49-F238E27FC236}">
                  <a16:creationId xmlns:a16="http://schemas.microsoft.com/office/drawing/2014/main" id="{51853218-EBAA-D644-9C9A-1DE27D42DA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1440" y="3238500"/>
              <a:ext cx="8885" cy="3162944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327">
              <a:extLst>
                <a:ext uri="{FF2B5EF4-FFF2-40B4-BE49-F238E27FC236}">
                  <a16:creationId xmlns:a16="http://schemas.microsoft.com/office/drawing/2014/main" id="{00672F75-515C-3045-BEA5-F59B9A6DBE2D}"/>
                </a:ext>
              </a:extLst>
            </p:cNvPr>
            <p:cNvCxnSpPr/>
            <p:nvPr/>
          </p:nvCxnSpPr>
          <p:spPr>
            <a:xfrm flipH="1">
              <a:off x="6392245" y="6401444"/>
              <a:ext cx="161925" cy="0"/>
            </a:xfrm>
            <a:prstGeom prst="line">
              <a:avLst/>
            </a:prstGeom>
            <a:ln w="127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tângulo 103"/>
          <p:cNvSpPr/>
          <p:nvPr/>
        </p:nvSpPr>
        <p:spPr>
          <a:xfrm>
            <a:off x="2870200" y="2427529"/>
            <a:ext cx="234950" cy="234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CaixaDeTexto 11">
            <a:extLst>
              <a:ext uri="{FF2B5EF4-FFF2-40B4-BE49-F238E27FC236}">
                <a16:creationId xmlns:a16="http://schemas.microsoft.com/office/drawing/2014/main" id="{4CD48DC9-3B18-4DF8-8DC9-A08821CD7962}"/>
              </a:ext>
            </a:extLst>
          </p:cNvPr>
          <p:cNvSpPr txBox="1"/>
          <p:nvPr/>
        </p:nvSpPr>
        <p:spPr>
          <a:xfrm>
            <a:off x="1694907" y="623047"/>
            <a:ext cx="389913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Metodologias de dimensionamento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Previsão aceitável para a vida útil planejada?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 Projeto aceito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Senão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mudar estruturas/materiais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170A007-D801-8A43-A60D-22605507C434}"/>
              </a:ext>
            </a:extLst>
          </p:cNvPr>
          <p:cNvGrpSpPr/>
          <p:nvPr/>
        </p:nvGrpSpPr>
        <p:grpSpPr>
          <a:xfrm>
            <a:off x="460458" y="870190"/>
            <a:ext cx="1041390" cy="4423068"/>
            <a:chOff x="297169" y="870190"/>
            <a:chExt cx="1041390" cy="4423068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27D81B90-2D23-4DEB-9E6C-78BA3FA125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1121" y="4156050"/>
              <a:ext cx="1020206" cy="30521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Clima</a:t>
              </a: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0ED3ACE-1674-4CDF-AD8E-C85E3B76F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884" y="4472461"/>
              <a:ext cx="1014269" cy="8207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9EEA55EF-F669-459F-83CA-E8D2E3965BF5}"/>
                </a:ext>
              </a:extLst>
            </p:cNvPr>
            <p:cNvGrpSpPr/>
            <p:nvPr/>
          </p:nvGrpSpPr>
          <p:grpSpPr>
            <a:xfrm>
              <a:off x="297169" y="1975921"/>
              <a:ext cx="1020206" cy="961834"/>
              <a:chOff x="269525" y="2895583"/>
              <a:chExt cx="1020206" cy="961834"/>
            </a:xfrm>
          </p:grpSpPr>
          <p:grpSp>
            <p:nvGrpSpPr>
              <p:cNvPr id="64" name="Group 51">
                <a:extLst>
                  <a:ext uri="{FF2B5EF4-FFF2-40B4-BE49-F238E27FC236}">
                    <a16:creationId xmlns:a16="http://schemas.microsoft.com/office/drawing/2014/main" id="{68C2B337-34A3-467D-9B0B-4EDC6CAA44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587" y="3223385"/>
                <a:ext cx="581268" cy="634032"/>
                <a:chOff x="2969" y="3199"/>
                <a:chExt cx="1051" cy="2211"/>
              </a:xfrm>
            </p:grpSpPr>
            <p:graphicFrame>
              <p:nvGraphicFramePr>
                <p:cNvPr id="65" name="Object 52">
                  <a:extLst>
                    <a:ext uri="{FF2B5EF4-FFF2-40B4-BE49-F238E27FC236}">
                      <a16:creationId xmlns:a16="http://schemas.microsoft.com/office/drawing/2014/main" id="{5E7B7111-87B1-473F-A1F6-723B6DA1D93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69" y="3199"/>
                <a:ext cx="1051" cy="22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41" name="Photo Editor Photo" r:id="rId5" imgW="2809524" imgH="2809524" progId="">
                        <p:embed/>
                      </p:oleObj>
                    </mc:Choice>
                    <mc:Fallback>
                      <p:oleObj name="Photo Editor Photo" r:id="rId5" imgW="2809524" imgH="2809524" progId="">
                        <p:embed/>
                        <p:pic>
                          <p:nvPicPr>
                            <p:cNvPr id="65" name="Object 52">
                              <a:extLst>
                                <a:ext uri="{FF2B5EF4-FFF2-40B4-BE49-F238E27FC236}">
                                  <a16:creationId xmlns:a16="http://schemas.microsoft.com/office/drawing/2014/main" id="{5E7B7111-87B1-473F-A1F6-723B6DA1D93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-23" t="842" r="52713" b="1073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69" y="3199"/>
                              <a:ext cx="1051" cy="2211"/>
                            </a:xfrm>
                            <a:prstGeom prst="rect">
                              <a:avLst/>
                            </a:prstGeom>
                            <a:noFill/>
                            <a:ln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6" name="Rectangle 53" descr="Newsprint">
                  <a:extLst>
                    <a:ext uri="{FF2B5EF4-FFF2-40B4-BE49-F238E27FC236}">
                      <a16:creationId xmlns:a16="http://schemas.microsoft.com/office/drawing/2014/main" id="{1F0C73C4-CB6D-4F85-A1DE-7C098BD12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4506"/>
                  <a:ext cx="1043" cy="420"/>
                </a:xfrm>
                <a:prstGeom prst="rect">
                  <a:avLst/>
                </a:prstGeom>
                <a:blipFill dpi="0" rotWithShape="0">
                  <a:blip r:embed="rId7" cstate="print"/>
                  <a:srcRect/>
                  <a:tile tx="0" ty="0" sx="100000" sy="100000" flip="none" algn="tl"/>
                </a:blipFill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6" name="Rectangle 6">
                <a:extLst>
                  <a:ext uri="{FF2B5EF4-FFF2-40B4-BE49-F238E27FC236}">
                    <a16:creationId xmlns:a16="http://schemas.microsoft.com/office/drawing/2014/main" id="{355E280F-5DA6-4B2A-A699-A369AB6944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9525" y="2895583"/>
                <a:ext cx="1020206" cy="30521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Gulim" pitchFamily="34" charset="-127"/>
                    <a:cs typeface="+mn-cs"/>
                  </a:rPr>
                  <a:t>Materiais</a:t>
                </a:r>
              </a:p>
            </p:txBody>
          </p:sp>
        </p:grpSp>
        <p:sp>
          <p:nvSpPr>
            <p:cNvPr id="89" name="Rectangle 6">
              <a:extLst>
                <a:ext uri="{FF2B5EF4-FFF2-40B4-BE49-F238E27FC236}">
                  <a16:creationId xmlns:a16="http://schemas.microsoft.com/office/drawing/2014/main" id="{C40A8E69-2B9E-4948-A2C6-5FAB13FE6E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2884" y="870190"/>
              <a:ext cx="1008000" cy="305212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Tráfego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1B05200-5C4F-4386-8B61-28C48696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8353" y="1238473"/>
              <a:ext cx="1018800" cy="488335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9CAAB46D-8EED-4532-9480-8ECE765C1DBA}"/>
                </a:ext>
              </a:extLst>
            </p:cNvPr>
            <p:cNvSpPr/>
            <p:nvPr/>
          </p:nvSpPr>
          <p:spPr>
            <a:xfrm>
              <a:off x="322884" y="1237125"/>
              <a:ext cx="1009738" cy="5122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66E5C177-8CF1-4A6D-8980-A27E22E5ECFB}"/>
                </a:ext>
              </a:extLst>
            </p:cNvPr>
            <p:cNvGrpSpPr/>
            <p:nvPr/>
          </p:nvGrpSpPr>
          <p:grpSpPr>
            <a:xfrm>
              <a:off x="318353" y="3083896"/>
              <a:ext cx="1020206" cy="817485"/>
              <a:chOff x="2159045" y="4814272"/>
              <a:chExt cx="1020206" cy="817485"/>
            </a:xfrm>
          </p:grpSpPr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F885472B-0763-416C-944F-E2598C3E7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9186" y="5162038"/>
                <a:ext cx="778360" cy="431022"/>
                <a:chOff x="2880" y="1296"/>
                <a:chExt cx="721" cy="383"/>
              </a:xfrm>
            </p:grpSpPr>
            <p:sp>
              <p:nvSpPr>
                <p:cNvPr id="24" name="AutoShape 9" descr="Stationery">
                  <a:extLst>
                    <a:ext uri="{FF2B5EF4-FFF2-40B4-BE49-F238E27FC236}">
                      <a16:creationId xmlns:a16="http://schemas.microsoft.com/office/drawing/2014/main" id="{86EB2262-3F57-438F-93DC-BA5DD97364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1" y="1391"/>
                  <a:ext cx="720" cy="288"/>
                </a:xfrm>
                <a:prstGeom prst="cube">
                  <a:avLst>
                    <a:gd name="adj" fmla="val 79861"/>
                  </a:avLst>
                </a:prstGeom>
                <a:blipFill dpi="0" rotWithShape="0">
                  <a:blip r:embed="rId9" cstate="print"/>
                  <a:srcRect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AutoShape 10" descr="Granite">
                  <a:extLst>
                    <a:ext uri="{FF2B5EF4-FFF2-40B4-BE49-F238E27FC236}">
                      <a16:creationId xmlns:a16="http://schemas.microsoft.com/office/drawing/2014/main" id="{D1D072D8-2007-4A36-8E6C-30F344438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344"/>
                  <a:ext cx="720" cy="288"/>
                </a:xfrm>
                <a:prstGeom prst="cube">
                  <a:avLst>
                    <a:gd name="adj" fmla="val 79861"/>
                  </a:avLst>
                </a:prstGeom>
                <a:blipFill dpi="0" rotWithShape="0">
                  <a:blip r:embed="rId10" cstate="print"/>
                  <a:srcRect/>
                  <a:tile tx="0" ty="0" sx="100000" sy="100000" flip="none" algn="tl"/>
                </a:blip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AutoShape 11">
                  <a:extLst>
                    <a:ext uri="{FF2B5EF4-FFF2-40B4-BE49-F238E27FC236}">
                      <a16:creationId xmlns:a16="http://schemas.microsoft.com/office/drawing/2014/main" id="{74965807-837B-43E1-91B3-7F56B9C3C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296"/>
                  <a:ext cx="720" cy="288"/>
                </a:xfrm>
                <a:prstGeom prst="cube">
                  <a:avLst>
                    <a:gd name="adj" fmla="val 79861"/>
                  </a:avLst>
                </a:prstGeom>
                <a:solidFill>
                  <a:srgbClr val="000000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AutoShape 12">
                  <a:extLst>
                    <a:ext uri="{FF2B5EF4-FFF2-40B4-BE49-F238E27FC236}">
                      <a16:creationId xmlns:a16="http://schemas.microsoft.com/office/drawing/2014/main" id="{2881DD51-F633-43D3-976D-C9B426C77F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1392"/>
                  <a:ext cx="96" cy="96"/>
                </a:xfrm>
                <a:prstGeom prst="cube">
                  <a:avLst>
                    <a:gd name="adj" fmla="val 79861"/>
                  </a:avLst>
                </a:prstGeom>
                <a:solidFill>
                  <a:srgbClr val="FFFF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AutoShape 13">
                  <a:extLst>
                    <a:ext uri="{FF2B5EF4-FFF2-40B4-BE49-F238E27FC236}">
                      <a16:creationId xmlns:a16="http://schemas.microsoft.com/office/drawing/2014/main" id="{05490DEA-B616-47F2-ACBD-1B88C6B2AB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1296"/>
                  <a:ext cx="48" cy="48"/>
                </a:xfrm>
                <a:prstGeom prst="cube">
                  <a:avLst>
                    <a:gd name="adj" fmla="val 79861"/>
                  </a:avLst>
                </a:prstGeom>
                <a:solidFill>
                  <a:srgbClr val="FFFF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4" name="Rectangle 6">
                <a:extLst>
                  <a:ext uri="{FF2B5EF4-FFF2-40B4-BE49-F238E27FC236}">
                    <a16:creationId xmlns:a16="http://schemas.microsoft.com/office/drawing/2014/main" id="{DE89F54B-DB6B-41D0-80D0-4DD78C237F0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59045" y="4814272"/>
                <a:ext cx="1020206" cy="30521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Gulim" pitchFamily="34" charset="-127"/>
                    <a:cs typeface="+mn-cs"/>
                  </a:rPr>
                  <a:t>Estrutura</a:t>
                </a:r>
              </a:p>
            </p:txBody>
          </p:sp>
          <p:sp>
            <p:nvSpPr>
              <p:cNvPr id="95" name="Retângulo 94">
                <a:extLst>
                  <a:ext uri="{FF2B5EF4-FFF2-40B4-BE49-F238E27FC236}">
                    <a16:creationId xmlns:a16="http://schemas.microsoft.com/office/drawing/2014/main" id="{8887332D-5D0E-4017-B1EF-D0FB42DB7E0A}"/>
                  </a:ext>
                </a:extLst>
              </p:cNvPr>
              <p:cNvSpPr/>
              <p:nvPr/>
            </p:nvSpPr>
            <p:spPr>
              <a:xfrm>
                <a:off x="2163936" y="5119484"/>
                <a:ext cx="1009738" cy="51227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CaixaDeTexto 11">
            <a:extLst>
              <a:ext uri="{FF2B5EF4-FFF2-40B4-BE49-F238E27FC236}">
                <a16:creationId xmlns:a16="http://schemas.microsoft.com/office/drawing/2014/main" id="{4CD48DC9-3B18-4DF8-8DC9-A08821CD7962}"/>
              </a:ext>
            </a:extLst>
          </p:cNvPr>
          <p:cNvSpPr txBox="1"/>
          <p:nvPr/>
        </p:nvSpPr>
        <p:spPr>
          <a:xfrm>
            <a:off x="8458200" y="869651"/>
            <a:ext cx="302547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Procedimento </a:t>
            </a:r>
            <a:r>
              <a:rPr kumimoji="0" lang="pt-BR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potencialmente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confiável 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diversos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materiais, cargas e defeitos?</a:t>
            </a:r>
          </a:p>
        </p:txBody>
      </p:sp>
      <p:sp>
        <p:nvSpPr>
          <p:cNvPr id="68" name="CaixaDeTexto 11">
            <a:extLst>
              <a:ext uri="{FF2B5EF4-FFF2-40B4-BE49-F238E27FC236}">
                <a16:creationId xmlns:a16="http://schemas.microsoft.com/office/drawing/2014/main" id="{4CD48DC9-3B18-4DF8-8DC9-A08821CD7962}"/>
              </a:ext>
            </a:extLst>
          </p:cNvPr>
          <p:cNvSpPr txBox="1"/>
          <p:nvPr/>
        </p:nvSpPr>
        <p:spPr>
          <a:xfrm>
            <a:off x="10488929" y="1732539"/>
            <a:ext cx="71437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</a:t>
            </a:r>
          </a:p>
        </p:txBody>
      </p:sp>
      <p:sp>
        <p:nvSpPr>
          <p:cNvPr id="69" name="CaixaDeTexto 11">
            <a:extLst>
              <a:ext uri="{FF2B5EF4-FFF2-40B4-BE49-F238E27FC236}">
                <a16:creationId xmlns:a16="http://schemas.microsoft.com/office/drawing/2014/main" id="{4CD48DC9-3B18-4DF8-8DC9-A08821CD7962}"/>
              </a:ext>
            </a:extLst>
          </p:cNvPr>
          <p:cNvSpPr txBox="1"/>
          <p:nvPr/>
        </p:nvSpPr>
        <p:spPr>
          <a:xfrm>
            <a:off x="9153524" y="1732539"/>
            <a:ext cx="714375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</a:t>
            </a:r>
          </a:p>
        </p:txBody>
      </p:sp>
      <p:sp>
        <p:nvSpPr>
          <p:cNvPr id="72" name="CaixaDeTexto 11">
            <a:extLst>
              <a:ext uri="{FF2B5EF4-FFF2-40B4-BE49-F238E27FC236}">
                <a16:creationId xmlns:a16="http://schemas.microsoft.com/office/drawing/2014/main" id="{4CD48DC9-3B18-4DF8-8DC9-A08821CD7962}"/>
              </a:ext>
            </a:extLst>
          </p:cNvPr>
          <p:cNvSpPr txBox="1"/>
          <p:nvPr/>
        </p:nvSpPr>
        <p:spPr>
          <a:xfrm>
            <a:off x="10488929" y="3199960"/>
            <a:ext cx="71437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Não</a:t>
            </a:r>
          </a:p>
        </p:txBody>
      </p:sp>
      <p:sp>
        <p:nvSpPr>
          <p:cNvPr id="73" name="CaixaDeTexto 11">
            <a:extLst>
              <a:ext uri="{FF2B5EF4-FFF2-40B4-BE49-F238E27FC236}">
                <a16:creationId xmlns:a16="http://schemas.microsoft.com/office/drawing/2014/main" id="{4CD48DC9-3B18-4DF8-8DC9-A08821CD7962}"/>
              </a:ext>
            </a:extLst>
          </p:cNvPr>
          <p:cNvSpPr txBox="1"/>
          <p:nvPr/>
        </p:nvSpPr>
        <p:spPr>
          <a:xfrm>
            <a:off x="9077324" y="3199960"/>
            <a:ext cx="714375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</a:t>
            </a:r>
          </a:p>
        </p:txBody>
      </p:sp>
      <p:sp>
        <p:nvSpPr>
          <p:cNvPr id="103" name="Triângulo isósceles 102"/>
          <p:cNvSpPr/>
          <p:nvPr/>
        </p:nvSpPr>
        <p:spPr>
          <a:xfrm>
            <a:off x="2132171" y="3278485"/>
            <a:ext cx="234951" cy="227119"/>
          </a:xfrm>
          <a:prstGeom prst="triangl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Elipse 104"/>
          <p:cNvSpPr/>
          <p:nvPr/>
        </p:nvSpPr>
        <p:spPr>
          <a:xfrm>
            <a:off x="2127250" y="4196010"/>
            <a:ext cx="238621" cy="238621"/>
          </a:xfrm>
          <a:prstGeom prst="ellipse">
            <a:avLst/>
          </a:prstGeom>
          <a:solidFill>
            <a:srgbClr val="00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10747993" y="2156383"/>
            <a:ext cx="234950" cy="234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Elipse 106"/>
          <p:cNvSpPr/>
          <p:nvPr/>
        </p:nvSpPr>
        <p:spPr>
          <a:xfrm>
            <a:off x="9224478" y="2144263"/>
            <a:ext cx="238621" cy="238621"/>
          </a:xfrm>
          <a:prstGeom prst="ellipse">
            <a:avLst/>
          </a:prstGeom>
          <a:solidFill>
            <a:srgbClr val="00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riângulo isósceles 107"/>
          <p:cNvSpPr/>
          <p:nvPr/>
        </p:nvSpPr>
        <p:spPr>
          <a:xfrm>
            <a:off x="9571942" y="2149415"/>
            <a:ext cx="234951" cy="227119"/>
          </a:xfrm>
          <a:prstGeom prst="triangl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tângulo 108"/>
          <p:cNvSpPr/>
          <p:nvPr/>
        </p:nvSpPr>
        <p:spPr>
          <a:xfrm>
            <a:off x="10906759" y="3607592"/>
            <a:ext cx="234950" cy="2349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riângulo isósceles 109"/>
          <p:cNvSpPr/>
          <p:nvPr/>
        </p:nvSpPr>
        <p:spPr>
          <a:xfrm>
            <a:off x="10519925" y="3606533"/>
            <a:ext cx="234951" cy="227119"/>
          </a:xfrm>
          <a:prstGeom prst="triangl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Elipse 110"/>
          <p:cNvSpPr/>
          <p:nvPr/>
        </p:nvSpPr>
        <p:spPr>
          <a:xfrm>
            <a:off x="9358919" y="3608068"/>
            <a:ext cx="238621" cy="238621"/>
          </a:xfrm>
          <a:prstGeom prst="ellipse">
            <a:avLst/>
          </a:prstGeom>
          <a:solidFill>
            <a:srgbClr val="00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B50A37A5-3170-8C4D-84EB-D73E5DD7B3E4}"/>
              </a:ext>
            </a:extLst>
          </p:cNvPr>
          <p:cNvGrpSpPr/>
          <p:nvPr/>
        </p:nvGrpSpPr>
        <p:grpSpPr>
          <a:xfrm>
            <a:off x="6472548" y="3555521"/>
            <a:ext cx="2049580" cy="1079173"/>
            <a:chOff x="6472548" y="3555521"/>
            <a:chExt cx="2049580" cy="1079173"/>
          </a:xfrm>
        </p:grpSpPr>
        <p:pic>
          <p:nvPicPr>
            <p:cNvPr id="112" name="Imagem 44">
              <a:extLst>
                <a:ext uri="{FF2B5EF4-FFF2-40B4-BE49-F238E27FC236}">
                  <a16:creationId xmlns:a16="http://schemas.microsoft.com/office/drawing/2014/main" id="{CF300FCB-05AA-4740-8BED-C799468A1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/>
            <a:srcRect b="15534"/>
            <a:stretch/>
          </p:blipFill>
          <p:spPr>
            <a:xfrm>
              <a:off x="6472548" y="3555521"/>
              <a:ext cx="2049580" cy="842721"/>
            </a:xfrm>
            <a:prstGeom prst="rect">
              <a:avLst/>
            </a:prstGeom>
          </p:spPr>
        </p:pic>
        <p:sp>
          <p:nvSpPr>
            <p:cNvPr id="114" name="Rectangle 16">
              <a:extLst>
                <a:ext uri="{FF2B5EF4-FFF2-40B4-BE49-F238E27FC236}">
                  <a16:creationId xmlns:a16="http://schemas.microsoft.com/office/drawing/2014/main" id="{5328684B-0799-403F-9280-D08D9A33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727" y="4419250"/>
              <a:ext cx="1675657" cy="215444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Modelo Numérico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5E97869-467D-DE44-AF65-20C8EAB257E7}"/>
              </a:ext>
            </a:extLst>
          </p:cNvPr>
          <p:cNvGrpSpPr/>
          <p:nvPr/>
        </p:nvGrpSpPr>
        <p:grpSpPr>
          <a:xfrm>
            <a:off x="6436039" y="4984110"/>
            <a:ext cx="2024613" cy="1337159"/>
            <a:chOff x="6436039" y="5147397"/>
            <a:chExt cx="2024613" cy="1337159"/>
          </a:xfrm>
        </p:grpSpPr>
        <p:sp>
          <p:nvSpPr>
            <p:cNvPr id="117" name="Rectangle 16">
              <a:extLst>
                <a:ext uri="{FF2B5EF4-FFF2-40B4-BE49-F238E27FC236}">
                  <a16:creationId xmlns:a16="http://schemas.microsoft.com/office/drawing/2014/main" id="{5328684B-0799-403F-9280-D08D9A33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924" y="6269112"/>
              <a:ext cx="1654367" cy="215444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Ensaios de Fadiga</a:t>
              </a: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2" cstate="print"/>
            <a:srcRect b="12845"/>
            <a:stretch/>
          </p:blipFill>
          <p:spPr bwMode="auto">
            <a:xfrm>
              <a:off x="6436039" y="5147397"/>
              <a:ext cx="2024613" cy="1113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DD68A0F-3B73-444F-92E5-E2D7D8581166}"/>
              </a:ext>
            </a:extLst>
          </p:cNvPr>
          <p:cNvGrpSpPr/>
          <p:nvPr/>
        </p:nvGrpSpPr>
        <p:grpSpPr>
          <a:xfrm>
            <a:off x="1405349" y="762000"/>
            <a:ext cx="163830" cy="3223260"/>
            <a:chOff x="1242060" y="762000"/>
            <a:chExt cx="163830" cy="3223260"/>
          </a:xfrm>
        </p:grpSpPr>
        <p:cxnSp>
          <p:nvCxnSpPr>
            <p:cNvPr id="270" name="Conector reto 269"/>
            <p:cNvCxnSpPr/>
            <p:nvPr/>
          </p:nvCxnSpPr>
          <p:spPr>
            <a:xfrm>
              <a:off x="1243965" y="762000"/>
              <a:ext cx="1619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ector reto 271"/>
            <p:cNvCxnSpPr/>
            <p:nvPr/>
          </p:nvCxnSpPr>
          <p:spPr>
            <a:xfrm>
              <a:off x="1242060" y="3981450"/>
              <a:ext cx="152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ector reto 273"/>
            <p:cNvCxnSpPr/>
            <p:nvPr/>
          </p:nvCxnSpPr>
          <p:spPr>
            <a:xfrm flipV="1">
              <a:off x="1402080" y="769620"/>
              <a:ext cx="0" cy="32156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8A36B36-287D-374C-A717-233EDAF44BC5}"/>
              </a:ext>
            </a:extLst>
          </p:cNvPr>
          <p:cNvGrpSpPr/>
          <p:nvPr/>
        </p:nvGrpSpPr>
        <p:grpSpPr>
          <a:xfrm>
            <a:off x="1565369" y="2231976"/>
            <a:ext cx="3605864" cy="709128"/>
            <a:chOff x="1565369" y="2886010"/>
            <a:chExt cx="3605864" cy="709128"/>
          </a:xfrm>
        </p:grpSpPr>
        <p:sp>
          <p:nvSpPr>
            <p:cNvPr id="58" name="Retângulo 36">
              <a:extLst>
                <a:ext uri="{FF2B5EF4-FFF2-40B4-BE49-F238E27FC236}">
                  <a16:creationId xmlns:a16="http://schemas.microsoft.com/office/drawing/2014/main" id="{FA89F85C-24E1-477C-938F-2D9EAD4DBE01}"/>
                </a:ext>
              </a:extLst>
            </p:cNvPr>
            <p:cNvSpPr/>
            <p:nvPr/>
          </p:nvSpPr>
          <p:spPr>
            <a:xfrm>
              <a:off x="3016250" y="2911424"/>
              <a:ext cx="21336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rPr>
                <a:t>Empírica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rPr>
                <a:t>(“Método CBR”)</a:t>
              </a:r>
              <a:endPara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1" name="Retângulo 130"/>
            <p:cNvSpPr/>
            <p:nvPr/>
          </p:nvSpPr>
          <p:spPr>
            <a:xfrm>
              <a:off x="2651967" y="2886010"/>
              <a:ext cx="2519266" cy="709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8" name="Conector de seta reta 277"/>
            <p:cNvCxnSpPr>
              <a:cxnSpLocks/>
            </p:cNvCxnSpPr>
            <p:nvPr/>
          </p:nvCxnSpPr>
          <p:spPr>
            <a:xfrm>
              <a:off x="1565369" y="3219061"/>
              <a:ext cx="107260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05D0046-6CB2-2848-8163-1C37988D855B}"/>
              </a:ext>
            </a:extLst>
          </p:cNvPr>
          <p:cNvGrpSpPr/>
          <p:nvPr/>
        </p:nvGrpSpPr>
        <p:grpSpPr>
          <a:xfrm>
            <a:off x="1494340" y="725528"/>
            <a:ext cx="166370" cy="4631613"/>
            <a:chOff x="1331051" y="727787"/>
            <a:chExt cx="166370" cy="4631613"/>
          </a:xfrm>
        </p:grpSpPr>
        <p:cxnSp>
          <p:nvCxnSpPr>
            <p:cNvPr id="285" name="Conector reto 284"/>
            <p:cNvCxnSpPr/>
            <p:nvPr/>
          </p:nvCxnSpPr>
          <p:spPr>
            <a:xfrm>
              <a:off x="1331051" y="727787"/>
              <a:ext cx="16192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ector reto 285"/>
            <p:cNvCxnSpPr/>
            <p:nvPr/>
          </p:nvCxnSpPr>
          <p:spPr>
            <a:xfrm>
              <a:off x="1345021" y="5356937"/>
              <a:ext cx="152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ector reto 286"/>
            <p:cNvCxnSpPr/>
            <p:nvPr/>
          </p:nvCxnSpPr>
          <p:spPr>
            <a:xfrm flipV="1">
              <a:off x="1489166" y="735408"/>
              <a:ext cx="0" cy="462399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DC7B411-5A45-E042-BE83-398A8BB7149E}"/>
              </a:ext>
            </a:extLst>
          </p:cNvPr>
          <p:cNvGrpSpPr/>
          <p:nvPr/>
        </p:nvGrpSpPr>
        <p:grpSpPr>
          <a:xfrm>
            <a:off x="1652455" y="3203433"/>
            <a:ext cx="4470523" cy="723579"/>
            <a:chOff x="1652455" y="3740239"/>
            <a:chExt cx="4470523" cy="723579"/>
          </a:xfrm>
        </p:grpSpPr>
        <p:sp>
          <p:nvSpPr>
            <p:cNvPr id="59" name="Retângulo 36">
              <a:extLst>
                <a:ext uri="{FF2B5EF4-FFF2-40B4-BE49-F238E27FC236}">
                  <a16:creationId xmlns:a16="http://schemas.microsoft.com/office/drawing/2014/main" id="{FA89F85C-24E1-477C-938F-2D9EAD4DBE01}"/>
                </a:ext>
              </a:extLst>
            </p:cNvPr>
            <p:cNvSpPr/>
            <p:nvPr/>
          </p:nvSpPr>
          <p:spPr>
            <a:xfrm>
              <a:off x="2329825" y="3740239"/>
              <a:ext cx="379315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Mecanística</a:t>
              </a: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-Empírica “simplificada”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     (</a:t>
              </a:r>
              <a:r>
                <a:rPr kumimoji="0" lang="pt-B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ex</a:t>
              </a: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: Métodos Europeus “dois passos”</a:t>
              </a: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)</a:t>
              </a:r>
              <a:endParaRPr kumimoji="0" lang="pt-BR" sz="19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7" name="Retângulo 146"/>
            <p:cNvSpPr/>
            <p:nvPr/>
          </p:nvSpPr>
          <p:spPr>
            <a:xfrm>
              <a:off x="1956641" y="3754690"/>
              <a:ext cx="4123582" cy="709128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1" name="Conector de seta reta 290"/>
            <p:cNvCxnSpPr>
              <a:cxnSpLocks/>
              <a:endCxn id="147" idx="1"/>
            </p:cNvCxnSpPr>
            <p:nvPr/>
          </p:nvCxnSpPr>
          <p:spPr>
            <a:xfrm>
              <a:off x="1652455" y="4109254"/>
              <a:ext cx="3041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7" name="Conector de seta reta 296"/>
          <p:cNvCxnSpPr>
            <a:cxnSpLocks/>
            <a:stCxn id="131" idx="3"/>
            <a:endCxn id="97" idx="1"/>
          </p:cNvCxnSpPr>
          <p:nvPr/>
        </p:nvCxnSpPr>
        <p:spPr>
          <a:xfrm flipV="1">
            <a:off x="5171233" y="2577694"/>
            <a:ext cx="898231" cy="8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Conector de seta reta 311"/>
          <p:cNvCxnSpPr>
            <a:cxnSpLocks/>
            <a:stCxn id="147" idx="3"/>
          </p:cNvCxnSpPr>
          <p:nvPr/>
        </p:nvCxnSpPr>
        <p:spPr>
          <a:xfrm>
            <a:off x="6080223" y="3572448"/>
            <a:ext cx="2339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Conector de seta reta 313"/>
          <p:cNvCxnSpPr>
            <a:cxnSpLocks/>
            <a:stCxn id="148" idx="3"/>
          </p:cNvCxnSpPr>
          <p:nvPr/>
        </p:nvCxnSpPr>
        <p:spPr>
          <a:xfrm>
            <a:off x="6089748" y="4883194"/>
            <a:ext cx="228271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DD18930-2E02-074C-B57C-E7BDB145A936}"/>
              </a:ext>
            </a:extLst>
          </p:cNvPr>
          <p:cNvGrpSpPr/>
          <p:nvPr/>
        </p:nvGrpSpPr>
        <p:grpSpPr>
          <a:xfrm>
            <a:off x="1681049" y="4066901"/>
            <a:ext cx="4408699" cy="1657987"/>
            <a:chOff x="1681049" y="4653850"/>
            <a:chExt cx="4408699" cy="1657987"/>
          </a:xfrm>
        </p:grpSpPr>
        <p:pic>
          <p:nvPicPr>
            <p:cNvPr id="63" name="Picture 2" descr="Imagem relacionada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2" t="19274" r="37349" b="33960"/>
            <a:stretch/>
          </p:blipFill>
          <p:spPr bwMode="auto">
            <a:xfrm>
              <a:off x="2365870" y="5325490"/>
              <a:ext cx="644675" cy="532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7" descr="LMP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564" y="5322408"/>
              <a:ext cx="812970" cy="54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ZoneTexte 69"/>
            <p:cNvSpPr txBox="1"/>
            <p:nvPr/>
          </p:nvSpPr>
          <p:spPr>
            <a:xfrm>
              <a:off x="3263912" y="5763217"/>
              <a:ext cx="10903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CAP3D-D</a:t>
              </a:r>
              <a:b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(LMP/UFC)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010751" y="5814017"/>
              <a:ext cx="1257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MeDiNa/DNIT</a:t>
              </a:r>
              <a:b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(COPPE/UFRJ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4581189" y="5788617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CENPES</a:t>
              </a:r>
              <a:b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(NCSU)</a:t>
              </a:r>
            </a:p>
          </p:txBody>
        </p:sp>
        <p:sp>
          <p:nvSpPr>
            <p:cNvPr id="93" name="Retângulo 36">
              <a:extLst>
                <a:ext uri="{FF2B5EF4-FFF2-40B4-BE49-F238E27FC236}">
                  <a16:creationId xmlns:a16="http://schemas.microsoft.com/office/drawing/2014/main" id="{3C458BAE-6EAC-43AA-B2C7-BCF9A5BCD3D1}"/>
                </a:ext>
              </a:extLst>
            </p:cNvPr>
            <p:cNvSpPr/>
            <p:nvPr/>
          </p:nvSpPr>
          <p:spPr>
            <a:xfrm>
              <a:off x="2397628" y="4687032"/>
              <a:ext cx="3407542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Mecanística</a:t>
              </a:r>
              <a:r>
                <a:rPr kumimoji="0" lang="pt-BR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  <a:sym typeface="Wingdings"/>
                </a:rPr>
                <a:t>-Empírica “ousada”</a:t>
              </a:r>
            </a:p>
          </p:txBody>
        </p:sp>
        <p:sp>
          <p:nvSpPr>
            <p:cNvPr id="148" name="Retângulo 147"/>
            <p:cNvSpPr/>
            <p:nvPr/>
          </p:nvSpPr>
          <p:spPr>
            <a:xfrm>
              <a:off x="1966166" y="4653850"/>
              <a:ext cx="4123582" cy="16325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3" name="Conector de seta reta 292"/>
            <p:cNvCxnSpPr>
              <a:cxnSpLocks/>
            </p:cNvCxnSpPr>
            <p:nvPr/>
          </p:nvCxnSpPr>
          <p:spPr>
            <a:xfrm>
              <a:off x="1681049" y="4889241"/>
              <a:ext cx="297041" cy="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636420" y="5410201"/>
              <a:ext cx="1010723" cy="37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18DE0F27-8373-6241-A134-A1BC0D6A1C48}"/>
              </a:ext>
            </a:extLst>
          </p:cNvPr>
          <p:cNvGrpSpPr/>
          <p:nvPr/>
        </p:nvGrpSpPr>
        <p:grpSpPr>
          <a:xfrm>
            <a:off x="8435312" y="4130154"/>
            <a:ext cx="3112725" cy="2298030"/>
            <a:chOff x="8789317" y="4685340"/>
            <a:chExt cx="3112725" cy="2298030"/>
          </a:xfrm>
        </p:grpSpPr>
        <p:sp>
          <p:nvSpPr>
            <p:cNvPr id="350" name="CaixaDeTexto 11">
              <a:extLst>
                <a:ext uri="{FF2B5EF4-FFF2-40B4-BE49-F238E27FC236}">
                  <a16:creationId xmlns:a16="http://schemas.microsoft.com/office/drawing/2014/main" id="{4CD48DC9-3B18-4DF8-8DC9-A08821CD7962}"/>
                </a:ext>
              </a:extLst>
            </p:cNvPr>
            <p:cNvSpPr txBox="1"/>
            <p:nvPr/>
          </p:nvSpPr>
          <p:spPr>
            <a:xfrm>
              <a:off x="8789317" y="4688405"/>
              <a:ext cx="31127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+ Ajustes empíricos para previsão de defeitos 	=&gt; DADOS</a:t>
              </a:r>
            </a:p>
          </p:txBody>
        </p:sp>
        <p:sp>
          <p:nvSpPr>
            <p:cNvPr id="351" name="Retângulo 350"/>
            <p:cNvSpPr/>
            <p:nvPr/>
          </p:nvSpPr>
          <p:spPr>
            <a:xfrm>
              <a:off x="8837830" y="4685340"/>
              <a:ext cx="2983521" cy="22980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611B8A5-8747-D64B-84FE-976E366B43FB}"/>
              </a:ext>
            </a:extLst>
          </p:cNvPr>
          <p:cNvGrpSpPr/>
          <p:nvPr/>
        </p:nvGrpSpPr>
        <p:grpSpPr>
          <a:xfrm>
            <a:off x="5219378" y="1823843"/>
            <a:ext cx="3072302" cy="1000072"/>
            <a:chOff x="5219378" y="1823843"/>
            <a:chExt cx="3072302" cy="1000072"/>
          </a:xfrm>
        </p:grpSpPr>
        <p:sp>
          <p:nvSpPr>
            <p:cNvPr id="97" name="Rectangle 16">
              <a:extLst>
                <a:ext uri="{FF2B5EF4-FFF2-40B4-BE49-F238E27FC236}">
                  <a16:creationId xmlns:a16="http://schemas.microsoft.com/office/drawing/2014/main" id="{4366E651-A323-4D98-8554-A3C201639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464" y="2331472"/>
              <a:ext cx="1278791" cy="492443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Uso de Ábacos</a:t>
              </a:r>
            </a:p>
          </p:txBody>
        </p:sp>
        <p:sp>
          <p:nvSpPr>
            <p:cNvPr id="91" name="CaixaDeTexto 11">
              <a:extLst>
                <a:ext uri="{FF2B5EF4-FFF2-40B4-BE49-F238E27FC236}">
                  <a16:creationId xmlns:a16="http://schemas.microsoft.com/office/drawing/2014/main" id="{4CD48DC9-3B18-4DF8-8DC9-A08821CD7962}"/>
                </a:ext>
              </a:extLst>
            </p:cNvPr>
            <p:cNvSpPr txBox="1"/>
            <p:nvPr/>
          </p:nvSpPr>
          <p:spPr>
            <a:xfrm>
              <a:off x="5219378" y="1823843"/>
              <a:ext cx="3072302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baseado em afundamento de camadas granulares, de 6 décadas atrás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689DBC6-ED4D-7C4B-8BBB-02903521EFA5}"/>
              </a:ext>
            </a:extLst>
          </p:cNvPr>
          <p:cNvGrpSpPr/>
          <p:nvPr/>
        </p:nvGrpSpPr>
        <p:grpSpPr>
          <a:xfrm>
            <a:off x="4621921" y="5731913"/>
            <a:ext cx="1467827" cy="598512"/>
            <a:chOff x="4668415" y="6203502"/>
            <a:chExt cx="1467827" cy="598512"/>
          </a:xfrm>
        </p:grpSpPr>
        <p:sp>
          <p:nvSpPr>
            <p:cNvPr id="98" name="CaixaDeTexto 11">
              <a:extLst>
                <a:ext uri="{FF2B5EF4-FFF2-40B4-BE49-F238E27FC236}">
                  <a16:creationId xmlns:a16="http://schemas.microsoft.com/office/drawing/2014/main" id="{4CD48DC9-3B18-4DF8-8DC9-A08821CD7962}"/>
                </a:ext>
              </a:extLst>
            </p:cNvPr>
            <p:cNvSpPr txBox="1"/>
            <p:nvPr/>
          </p:nvSpPr>
          <p:spPr>
            <a:xfrm>
              <a:off x="4668415" y="6525015"/>
              <a:ext cx="1467827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viscoelástico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(</a:t>
              </a: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T,v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cxnSp>
          <p:nvCxnSpPr>
            <p:cNvPr id="115" name="Conector de seta reta 114"/>
            <p:cNvCxnSpPr>
              <a:cxnSpLocks/>
            </p:cNvCxnSpPr>
            <p:nvPr/>
          </p:nvCxnSpPr>
          <p:spPr>
            <a:xfrm>
              <a:off x="5397956" y="6203502"/>
              <a:ext cx="0" cy="2906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3B562F0-D2C9-8E49-B547-7005EE098360}"/>
              </a:ext>
            </a:extLst>
          </p:cNvPr>
          <p:cNvGrpSpPr/>
          <p:nvPr/>
        </p:nvGrpSpPr>
        <p:grpSpPr>
          <a:xfrm>
            <a:off x="2950195" y="5716412"/>
            <a:ext cx="1604866" cy="623018"/>
            <a:chOff x="2950195" y="6188001"/>
            <a:chExt cx="1604866" cy="623018"/>
          </a:xfrm>
        </p:grpSpPr>
        <p:sp>
          <p:nvSpPr>
            <p:cNvPr id="101" name="CaixaDeTexto 11">
              <a:extLst>
                <a:ext uri="{FF2B5EF4-FFF2-40B4-BE49-F238E27FC236}">
                  <a16:creationId xmlns:a16="http://schemas.microsoft.com/office/drawing/2014/main" id="{4CD48DC9-3B18-4DF8-8DC9-A08821CD7962}"/>
                </a:ext>
              </a:extLst>
            </p:cNvPr>
            <p:cNvSpPr txBox="1"/>
            <p:nvPr/>
          </p:nvSpPr>
          <p:spPr>
            <a:xfrm>
              <a:off x="2950195" y="6349354"/>
              <a:ext cx="1604866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elástico equivalente ao </a:t>
              </a: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viscoelástico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(</a:t>
              </a:r>
              <a:r>
                <a:rPr kumimoji="0" lang="pt-B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T,v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cxnSp>
          <p:nvCxnSpPr>
            <p:cNvPr id="113" name="Conector de seta reta 114">
              <a:extLst>
                <a:ext uri="{FF2B5EF4-FFF2-40B4-BE49-F238E27FC236}">
                  <a16:creationId xmlns:a16="http://schemas.microsoft.com/office/drawing/2014/main" id="{6EF27AA7-7620-E245-AE32-FA99138FE878}"/>
                </a:ext>
              </a:extLst>
            </p:cNvPr>
            <p:cNvCxnSpPr>
              <a:cxnSpLocks/>
            </p:cNvCxnSpPr>
            <p:nvPr/>
          </p:nvCxnSpPr>
          <p:spPr>
            <a:xfrm>
              <a:off x="4065100" y="6188001"/>
              <a:ext cx="0" cy="180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8609F46-6003-9E45-B3AD-15ADBCDFA3A7}"/>
              </a:ext>
            </a:extLst>
          </p:cNvPr>
          <p:cNvGrpSpPr/>
          <p:nvPr/>
        </p:nvGrpSpPr>
        <p:grpSpPr>
          <a:xfrm>
            <a:off x="1576921" y="5731913"/>
            <a:ext cx="1317090" cy="598505"/>
            <a:chOff x="1514929" y="6203502"/>
            <a:chExt cx="1317090" cy="598505"/>
          </a:xfrm>
        </p:grpSpPr>
        <p:sp>
          <p:nvSpPr>
            <p:cNvPr id="102" name="CaixaDeTexto 11">
              <a:extLst>
                <a:ext uri="{FF2B5EF4-FFF2-40B4-BE49-F238E27FC236}">
                  <a16:creationId xmlns:a16="http://schemas.microsoft.com/office/drawing/2014/main" id="{4CD48DC9-3B18-4DF8-8DC9-A08821CD7962}"/>
                </a:ext>
              </a:extLst>
            </p:cNvPr>
            <p:cNvSpPr txBox="1"/>
            <p:nvPr/>
          </p:nvSpPr>
          <p:spPr>
            <a:xfrm>
              <a:off x="1514929" y="6515899"/>
              <a:ext cx="1317090" cy="2861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Cálculo Elástico</a:t>
              </a:r>
            </a:p>
          </p:txBody>
        </p:sp>
        <p:cxnSp>
          <p:nvCxnSpPr>
            <p:cNvPr id="116" name="Conector de seta reta 114">
              <a:extLst>
                <a:ext uri="{FF2B5EF4-FFF2-40B4-BE49-F238E27FC236}">
                  <a16:creationId xmlns:a16="http://schemas.microsoft.com/office/drawing/2014/main" id="{1207A5DC-8947-5347-81A9-E43BB0AAF20E}"/>
                </a:ext>
              </a:extLst>
            </p:cNvPr>
            <p:cNvCxnSpPr>
              <a:cxnSpLocks/>
            </p:cNvCxnSpPr>
            <p:nvPr/>
          </p:nvCxnSpPr>
          <p:spPr>
            <a:xfrm>
              <a:off x="2608258" y="6203502"/>
              <a:ext cx="0" cy="2906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6">
            <a:extLst>
              <a:ext uri="{FF2B5EF4-FFF2-40B4-BE49-F238E27FC236}">
                <a16:creationId xmlns:a16="http://schemas.microsoft.com/office/drawing/2014/main" id="{7E5102BD-837F-BC48-9250-3C8B924B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727" y="3276527"/>
            <a:ext cx="1667395" cy="215444"/>
          </a:xfrm>
          <a:prstGeom prst="rect">
            <a:avLst/>
          </a:prstGeom>
          <a:solidFill>
            <a:srgbClr val="0000FF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Gulim" pitchFamily="34" charset="-127"/>
                <a:cs typeface="+mn-cs"/>
              </a:rPr>
              <a:t>Ensaios de Rigidez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76EB49CA-BF3E-CD4E-938B-1553EF946630}"/>
              </a:ext>
            </a:extLst>
          </p:cNvPr>
          <p:cNvGrpSpPr/>
          <p:nvPr/>
        </p:nvGrpSpPr>
        <p:grpSpPr>
          <a:xfrm>
            <a:off x="6392245" y="3276527"/>
            <a:ext cx="180005" cy="3113957"/>
            <a:chOff x="6392245" y="3238500"/>
            <a:chExt cx="180005" cy="3113957"/>
          </a:xfrm>
        </p:grpSpPr>
        <p:cxnSp>
          <p:nvCxnSpPr>
            <p:cNvPr id="328" name="Conector reto 327"/>
            <p:cNvCxnSpPr/>
            <p:nvPr/>
          </p:nvCxnSpPr>
          <p:spPr>
            <a:xfrm flipH="1">
              <a:off x="6410325" y="3238500"/>
              <a:ext cx="16192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Conector reto 331"/>
            <p:cNvCxnSpPr>
              <a:cxnSpLocks/>
            </p:cNvCxnSpPr>
            <p:nvPr/>
          </p:nvCxnSpPr>
          <p:spPr>
            <a:xfrm flipH="1">
              <a:off x="6401578" y="3238500"/>
              <a:ext cx="8747" cy="311390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to 327">
              <a:extLst>
                <a:ext uri="{FF2B5EF4-FFF2-40B4-BE49-F238E27FC236}">
                  <a16:creationId xmlns:a16="http://schemas.microsoft.com/office/drawing/2014/main" id="{42FA5A27-805B-1A49-8B62-771DB0A088A4}"/>
                </a:ext>
              </a:extLst>
            </p:cNvPr>
            <p:cNvCxnSpPr/>
            <p:nvPr/>
          </p:nvCxnSpPr>
          <p:spPr>
            <a:xfrm flipH="1">
              <a:off x="6392245" y="6352457"/>
              <a:ext cx="16192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CaixaDeTexto 11">
            <a:extLst>
              <a:ext uri="{FF2B5EF4-FFF2-40B4-BE49-F238E27FC236}">
                <a16:creationId xmlns:a16="http://schemas.microsoft.com/office/drawing/2014/main" id="{4193EE4D-D135-1F41-9AC0-3178031628AC}"/>
              </a:ext>
            </a:extLst>
          </p:cNvPr>
          <p:cNvSpPr txBox="1"/>
          <p:nvPr/>
        </p:nvSpPr>
        <p:spPr>
          <a:xfrm>
            <a:off x="297169" y="5551808"/>
            <a:ext cx="15800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Diferenças em modelos/ensaios:</a:t>
            </a:r>
          </a:p>
        </p:txBody>
      </p:sp>
      <p:sp>
        <p:nvSpPr>
          <p:cNvPr id="133" name="CaixaDeTexto 11">
            <a:extLst>
              <a:ext uri="{FF2B5EF4-FFF2-40B4-BE49-F238E27FC236}">
                <a16:creationId xmlns:a16="http://schemas.microsoft.com/office/drawing/2014/main" id="{C33B994D-2E75-2042-BCE1-E4C55666A6F7}"/>
              </a:ext>
            </a:extLst>
          </p:cNvPr>
          <p:cNvSpPr txBox="1"/>
          <p:nvPr/>
        </p:nvSpPr>
        <p:spPr>
          <a:xfrm>
            <a:off x="10218803" y="4581516"/>
            <a:ext cx="125951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Observação empírica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4" name="CaixaDeTexto 11">
            <a:extLst>
              <a:ext uri="{FF2B5EF4-FFF2-40B4-BE49-F238E27FC236}">
                <a16:creationId xmlns:a16="http://schemas.microsoft.com/office/drawing/2014/main" id="{C11E7C78-07FE-4D43-9608-32B410DE771D}"/>
              </a:ext>
            </a:extLst>
          </p:cNvPr>
          <p:cNvSpPr txBox="1"/>
          <p:nvPr/>
        </p:nvSpPr>
        <p:spPr>
          <a:xfrm>
            <a:off x="8378665" y="4581506"/>
            <a:ext cx="139502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Cálculo </a:t>
            </a:r>
            <a:r>
              <a:rPr kumimoji="0" 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mecanístico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D9381CC-8EA2-D84E-8238-207818B332C0}"/>
              </a:ext>
            </a:extLst>
          </p:cNvPr>
          <p:cNvGrpSpPr/>
          <p:nvPr/>
        </p:nvGrpSpPr>
        <p:grpSpPr>
          <a:xfrm>
            <a:off x="8513067" y="4962793"/>
            <a:ext cx="1753579" cy="1413791"/>
            <a:chOff x="8850743" y="5517979"/>
            <a:chExt cx="1753579" cy="1413791"/>
          </a:xfrm>
        </p:grpSpPr>
        <p:grpSp>
          <p:nvGrpSpPr>
            <p:cNvPr id="337" name="Grupo 336"/>
            <p:cNvGrpSpPr/>
            <p:nvPr/>
          </p:nvGrpSpPr>
          <p:grpSpPr>
            <a:xfrm>
              <a:off x="8887291" y="5517979"/>
              <a:ext cx="1647682" cy="1413791"/>
              <a:chOff x="9677543" y="5219700"/>
              <a:chExt cx="1733407" cy="1487352"/>
            </a:xfrm>
          </p:grpSpPr>
          <p:grpSp>
            <p:nvGrpSpPr>
              <p:cNvPr id="39" name="Group 25">
                <a:extLst>
                  <a:ext uri="{FF2B5EF4-FFF2-40B4-BE49-F238E27FC236}">
                    <a16:creationId xmlns:a16="http://schemas.microsoft.com/office/drawing/2014/main" id="{298573ED-471A-483F-AF2B-43A0D95F2B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15525" y="5219700"/>
                <a:ext cx="1123950" cy="764217"/>
                <a:chOff x="2092" y="2768"/>
                <a:chExt cx="1271" cy="974"/>
              </a:xfrm>
            </p:grpSpPr>
            <p:grpSp>
              <p:nvGrpSpPr>
                <p:cNvPr id="41" name="Group 26">
                  <a:extLst>
                    <a:ext uri="{FF2B5EF4-FFF2-40B4-BE49-F238E27FC236}">
                      <a16:creationId xmlns:a16="http://schemas.microsoft.com/office/drawing/2014/main" id="{D1CD0531-744D-482C-8ED1-243ABF25A8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84" y="3010"/>
                  <a:ext cx="879" cy="732"/>
                  <a:chOff x="660" y="3024"/>
                  <a:chExt cx="1140" cy="732"/>
                </a:xfrm>
              </p:grpSpPr>
              <p:sp>
                <p:nvSpPr>
                  <p:cNvPr id="47" name="Line 27">
                    <a:extLst>
                      <a:ext uri="{FF2B5EF4-FFF2-40B4-BE49-F238E27FC236}">
                        <a16:creationId xmlns:a16="http://schemas.microsoft.com/office/drawing/2014/main" id="{F062BA86-1A8D-4A51-86A6-0D06C2D92E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0" y="3024"/>
                    <a:ext cx="0" cy="732"/>
                  </a:xfrm>
                  <a:prstGeom prst="line">
                    <a:avLst/>
                  </a:prstGeom>
                  <a:noFill/>
                  <a:ln w="25400">
                    <a:solidFill>
                      <a:srgbClr val="000099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Line 28">
                    <a:extLst>
                      <a:ext uri="{FF2B5EF4-FFF2-40B4-BE49-F238E27FC236}">
                        <a16:creationId xmlns:a16="http://schemas.microsoft.com/office/drawing/2014/main" id="{A68776B7-B27C-46C3-9294-689A9EA745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0" y="3756"/>
                    <a:ext cx="1140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99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Text Box 30">
                  <a:extLst>
                    <a:ext uri="{FF2B5EF4-FFF2-40B4-BE49-F238E27FC236}">
                      <a16:creationId xmlns:a16="http://schemas.microsoft.com/office/drawing/2014/main" id="{5E570046-0DD7-46CE-8BBD-0F2EE0DB32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92" y="2768"/>
                  <a:ext cx="220" cy="4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563C1"/>
                    </a:solidFill>
                    <a:effectLst/>
                    <a:uLnTx/>
                    <a:uFillTx/>
                    <a:latin typeface="Arial" charset="0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6" name="Freeform 31">
                  <a:extLst>
                    <a:ext uri="{FF2B5EF4-FFF2-40B4-BE49-F238E27FC236}">
                      <a16:creationId xmlns:a16="http://schemas.microsoft.com/office/drawing/2014/main" id="{90E0954D-C3D7-48F7-9E3C-7A1BE77FF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3" y="2998"/>
                  <a:ext cx="873" cy="744"/>
                </a:xfrm>
                <a:custGeom>
                  <a:avLst/>
                  <a:gdLst>
                    <a:gd name="T0" fmla="*/ 0 w 984"/>
                    <a:gd name="T1" fmla="*/ 744 h 744"/>
                    <a:gd name="T2" fmla="*/ 394 w 984"/>
                    <a:gd name="T3" fmla="*/ 216 h 744"/>
                    <a:gd name="T4" fmla="*/ 688 w 984"/>
                    <a:gd name="T5" fmla="*/ 0 h 744"/>
                    <a:gd name="T6" fmla="*/ 0 60000 65536"/>
                    <a:gd name="T7" fmla="*/ 0 60000 65536"/>
                    <a:gd name="T8" fmla="*/ 0 60000 65536"/>
                    <a:gd name="T9" fmla="*/ 0 w 984"/>
                    <a:gd name="T10" fmla="*/ 0 h 744"/>
                    <a:gd name="T11" fmla="*/ 984 w 984"/>
                    <a:gd name="T12" fmla="*/ 744 h 7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84" h="744">
                      <a:moveTo>
                        <a:pt x="0" y="744"/>
                      </a:moveTo>
                      <a:cubicBezTo>
                        <a:pt x="200" y="542"/>
                        <a:pt x="400" y="340"/>
                        <a:pt x="564" y="216"/>
                      </a:cubicBezTo>
                      <a:cubicBezTo>
                        <a:pt x="728" y="92"/>
                        <a:pt x="856" y="46"/>
                        <a:pt x="984" y="0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FE305296-B2BB-4494-98E2-237C5994F9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77543" y="6253747"/>
                <a:ext cx="1733407" cy="453305"/>
              </a:xfrm>
              <a:prstGeom prst="rect">
                <a:avLst/>
              </a:prstGeom>
              <a:solidFill>
                <a:srgbClr val="0000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Gulim" pitchFamily="34" charset="-127"/>
                    <a:cs typeface="+mn-cs"/>
                  </a:rPr>
                  <a:t>Acúmulo de Dano </a:t>
                </a:r>
                <a:b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Gulim" pitchFamily="34" charset="-127"/>
                    <a:cs typeface="+mn-cs"/>
                  </a:rPr>
                </a:br>
                <a:r>
                  <a:rPr kumimoji="0" lang="pt-B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Gulim" pitchFamily="34" charset="-127"/>
                    <a:cs typeface="+mn-cs"/>
                  </a:rPr>
                  <a:t>por Fadiga (LAB)</a:t>
                </a:r>
              </a:p>
            </p:txBody>
          </p:sp>
        </p:grpSp>
        <p:sp>
          <p:nvSpPr>
            <p:cNvPr id="135" name="CaixaDeTexto 11">
              <a:extLst>
                <a:ext uri="{FF2B5EF4-FFF2-40B4-BE49-F238E27FC236}">
                  <a16:creationId xmlns:a16="http://schemas.microsoft.com/office/drawing/2014/main" id="{6AABAC64-3437-A744-B0CD-5D0278A5BDBB}"/>
                </a:ext>
              </a:extLst>
            </p:cNvPr>
            <p:cNvSpPr txBox="1"/>
            <p:nvPr/>
          </p:nvSpPr>
          <p:spPr>
            <a:xfrm>
              <a:off x="8850743" y="5695036"/>
              <a:ext cx="66546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Dano</a:t>
              </a:r>
            </a:p>
          </p:txBody>
        </p:sp>
        <p:sp>
          <p:nvSpPr>
            <p:cNvPr id="136" name="CaixaDeTexto 11">
              <a:extLst>
                <a:ext uri="{FF2B5EF4-FFF2-40B4-BE49-F238E27FC236}">
                  <a16:creationId xmlns:a16="http://schemas.microsoft.com/office/drawing/2014/main" id="{3D752B2C-52AD-B643-8A32-ED841C925F55}"/>
                </a:ext>
              </a:extLst>
            </p:cNvPr>
            <p:cNvSpPr txBox="1"/>
            <p:nvPr/>
          </p:nvSpPr>
          <p:spPr>
            <a:xfrm>
              <a:off x="9550116" y="6006470"/>
              <a:ext cx="1054206" cy="5146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Tempo ou Tráfego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194AF2A-4F66-3D44-97EB-7402854C4B5A}"/>
              </a:ext>
            </a:extLst>
          </p:cNvPr>
          <p:cNvGrpSpPr/>
          <p:nvPr/>
        </p:nvGrpSpPr>
        <p:grpSpPr>
          <a:xfrm>
            <a:off x="10131691" y="5005765"/>
            <a:ext cx="1294533" cy="1367312"/>
            <a:chOff x="10572325" y="5560951"/>
            <a:chExt cx="1294533" cy="1367312"/>
          </a:xfrm>
        </p:grpSpPr>
        <p:graphicFrame>
          <p:nvGraphicFramePr>
            <p:cNvPr id="35" name="Object 20">
              <a:hlinkClick r:id="" action="ppaction://ole?verb=0"/>
              <a:extLst>
                <a:ext uri="{FF2B5EF4-FFF2-40B4-BE49-F238E27FC236}">
                  <a16:creationId xmlns:a16="http://schemas.microsoft.com/office/drawing/2014/main" id="{71C4E5C0-2C1B-454E-9060-079CFE365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72325" y="5560951"/>
            <a:ext cx="1294533" cy="951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Drawing" r:id="rId16" imgW="3379304" imgH="2491409" progId="">
                    <p:embed/>
                  </p:oleObj>
                </mc:Choice>
                <mc:Fallback>
                  <p:oleObj name="Drawing" r:id="rId16" imgW="3379304" imgH="2491409" progId="">
                    <p:embed/>
                    <p:pic>
                      <p:nvPicPr>
                        <p:cNvPr id="35" name="Object 20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71C4E5C0-2C1B-454E-9060-079CFE365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2325" y="5560951"/>
                          <a:ext cx="1294533" cy="9518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7" name="Rectangle 32">
              <a:extLst>
                <a:ext uri="{FF2B5EF4-FFF2-40B4-BE49-F238E27FC236}">
                  <a16:creationId xmlns:a16="http://schemas.microsoft.com/office/drawing/2014/main" id="{CA409DD4-9346-814C-B60E-FB5810D93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45777" y="6497376"/>
              <a:ext cx="1031291" cy="430887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Defeitos </a:t>
              </a:r>
              <a:b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</a:b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Gulim" pitchFamily="34" charset="-127"/>
                  <a:cs typeface="+mn-cs"/>
                </a:rPr>
                <a:t>(CAMPO)</a:t>
              </a:r>
            </a:p>
          </p:txBody>
        </p:sp>
      </p:grpSp>
      <p:grpSp>
        <p:nvGrpSpPr>
          <p:cNvPr id="142" name="Agrupar 141">
            <a:extLst>
              <a:ext uri="{FF2B5EF4-FFF2-40B4-BE49-F238E27FC236}">
                <a16:creationId xmlns:a16="http://schemas.microsoft.com/office/drawing/2014/main" id="{2A052705-7E0A-6144-9522-D293AAD6FCAE}"/>
              </a:ext>
            </a:extLst>
          </p:cNvPr>
          <p:cNvGrpSpPr/>
          <p:nvPr/>
        </p:nvGrpSpPr>
        <p:grpSpPr>
          <a:xfrm>
            <a:off x="9664114" y="4347611"/>
            <a:ext cx="2082817" cy="736616"/>
            <a:chOff x="10116093" y="4902797"/>
            <a:chExt cx="2082817" cy="736616"/>
          </a:xfrm>
        </p:grpSpPr>
        <p:grpSp>
          <p:nvGrpSpPr>
            <p:cNvPr id="143" name="Agrupar 142">
              <a:extLst>
                <a:ext uri="{FF2B5EF4-FFF2-40B4-BE49-F238E27FC236}">
                  <a16:creationId xmlns:a16="http://schemas.microsoft.com/office/drawing/2014/main" id="{848CE51D-A5E0-1D41-A0ED-6F71F99B60B5}"/>
                </a:ext>
              </a:extLst>
            </p:cNvPr>
            <p:cNvGrpSpPr/>
            <p:nvPr/>
          </p:nvGrpSpPr>
          <p:grpSpPr>
            <a:xfrm>
              <a:off x="10116093" y="5411333"/>
              <a:ext cx="631299" cy="228080"/>
              <a:chOff x="9441802" y="5085873"/>
              <a:chExt cx="1453643" cy="196332"/>
            </a:xfrm>
          </p:grpSpPr>
          <p:cxnSp>
            <p:nvCxnSpPr>
              <p:cNvPr id="145" name="Conector reto 342">
                <a:extLst>
                  <a:ext uri="{FF2B5EF4-FFF2-40B4-BE49-F238E27FC236}">
                    <a16:creationId xmlns:a16="http://schemas.microsoft.com/office/drawing/2014/main" id="{529339BC-17CD-AE41-BC96-8F4040698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1802" y="5088449"/>
                <a:ext cx="145364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ector de seta reta 344">
                <a:extLst>
                  <a:ext uri="{FF2B5EF4-FFF2-40B4-BE49-F238E27FC236}">
                    <a16:creationId xmlns:a16="http://schemas.microsoft.com/office/drawing/2014/main" id="{85F6C111-5F96-A04C-940D-BAC0F323AB22}"/>
                  </a:ext>
                </a:extLst>
              </p:cNvPr>
              <p:cNvCxnSpPr/>
              <p:nvPr/>
            </p:nvCxnSpPr>
            <p:spPr>
              <a:xfrm>
                <a:off x="10895445" y="5085873"/>
                <a:ext cx="0" cy="19633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ector reto 348">
                <a:extLst>
                  <a:ext uri="{FF2B5EF4-FFF2-40B4-BE49-F238E27FC236}">
                    <a16:creationId xmlns:a16="http://schemas.microsoft.com/office/drawing/2014/main" id="{3DC3C70F-1448-4C4B-9912-EF2C24B1DAFC}"/>
                  </a:ext>
                </a:extLst>
              </p:cNvPr>
              <p:cNvCxnSpPr/>
              <p:nvPr/>
            </p:nvCxnSpPr>
            <p:spPr>
              <a:xfrm>
                <a:off x="9444038" y="5088256"/>
                <a:ext cx="0" cy="1619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CaixaDeTexto 11">
              <a:extLst>
                <a:ext uri="{FF2B5EF4-FFF2-40B4-BE49-F238E27FC236}">
                  <a16:creationId xmlns:a16="http://schemas.microsoft.com/office/drawing/2014/main" id="{61D9AFA0-6C40-104E-8BFA-ECEE4A9DCB35}"/>
                </a:ext>
              </a:extLst>
            </p:cNvPr>
            <p:cNvSpPr txBox="1"/>
            <p:nvPr/>
          </p:nvSpPr>
          <p:spPr>
            <a:xfrm>
              <a:off x="10576676" y="4902797"/>
              <a:ext cx="162223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=&gt; DADOS!</a:t>
              </a:r>
            </a:p>
          </p:txBody>
        </p:sp>
      </p:grpSp>
      <p:sp>
        <p:nvSpPr>
          <p:cNvPr id="61" name="CaixaDeTexto 11">
            <a:extLst>
              <a:ext uri="{FF2B5EF4-FFF2-40B4-BE49-F238E27FC236}">
                <a16:creationId xmlns:a16="http://schemas.microsoft.com/office/drawing/2014/main" id="{4CD48DC9-3B18-4DF8-8DC9-A08821CD7962}"/>
              </a:ext>
            </a:extLst>
          </p:cNvPr>
          <p:cNvSpPr txBox="1"/>
          <p:nvPr/>
        </p:nvSpPr>
        <p:spPr>
          <a:xfrm>
            <a:off x="8458200" y="2560271"/>
            <a:ext cx="30254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Há previsão de defeitos ao longo do tempo?</a:t>
            </a:r>
          </a:p>
        </p:txBody>
      </p:sp>
      <p:sp>
        <p:nvSpPr>
          <p:cNvPr id="139" name="Espaço Reservado para Número de Slide 18">
            <a:extLst>
              <a:ext uri="{FF2B5EF4-FFF2-40B4-BE49-F238E27FC236}">
                <a16:creationId xmlns:a16="http://schemas.microsoft.com/office/drawing/2014/main" id="{11A15E0C-184A-F849-9D33-EBC61B99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141" name="Título 1">
            <a:extLst>
              <a:ext uri="{FF2B5EF4-FFF2-40B4-BE49-F238E27FC236}">
                <a16:creationId xmlns:a16="http://schemas.microsoft.com/office/drawing/2014/main" id="{6A720C3D-4BE6-6E42-AFE3-C03AD17AC6D6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Lógicas de dimensionamento</a:t>
            </a:r>
          </a:p>
        </p:txBody>
      </p:sp>
    </p:spTree>
    <p:extLst>
      <p:ext uri="{BB962C8B-B14F-4D97-AF65-F5344CB8AC3E}">
        <p14:creationId xmlns:p14="http://schemas.microsoft.com/office/powerpoint/2010/main" val="6796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60" grpId="0" animBg="1"/>
      <p:bldP spid="68" grpId="0" animBg="1"/>
      <p:bldP spid="69" grpId="0" animBg="1"/>
      <p:bldP spid="72" grpId="0" animBg="1"/>
      <p:bldP spid="73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9" grpId="0" animBg="1"/>
      <p:bldP spid="119" grpId="1" animBg="1"/>
      <p:bldP spid="132" grpId="0"/>
      <p:bldP spid="133" grpId="0"/>
      <p:bldP spid="134" grpId="0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661E707-CD8D-4F3F-8D35-0EC2ED5BEE0B}"/>
              </a:ext>
            </a:extLst>
          </p:cNvPr>
          <p:cNvSpPr txBox="1"/>
          <p:nvPr/>
        </p:nvSpPr>
        <p:spPr>
          <a:xfrm>
            <a:off x="493065" y="560568"/>
            <a:ext cx="45825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Ensaios de rigidez e de fadiga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F581D1E-CF31-4B13-A8D0-79313659428B}"/>
              </a:ext>
            </a:extLst>
          </p:cNvPr>
          <p:cNvGrpSpPr/>
          <p:nvPr/>
        </p:nvGrpSpPr>
        <p:grpSpPr>
          <a:xfrm>
            <a:off x="992340" y="925549"/>
            <a:ext cx="4718857" cy="4074640"/>
            <a:chOff x="136761" y="1977074"/>
            <a:chExt cx="4317806" cy="3820641"/>
          </a:xfrm>
        </p:grpSpPr>
        <p:pic>
          <p:nvPicPr>
            <p:cNvPr id="3" name="Imagem 3" descr="Diagrama&#10;&#10;Descrição gerada automaticamente">
              <a:extLst>
                <a:ext uri="{FF2B5EF4-FFF2-40B4-BE49-F238E27FC236}">
                  <a16:creationId xmlns:a16="http://schemas.microsoft.com/office/drawing/2014/main" id="{CDEAD396-36F0-405C-8BCA-3BAD9E916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" r="40441" b="38596"/>
            <a:stretch/>
          </p:blipFill>
          <p:spPr>
            <a:xfrm>
              <a:off x="136761" y="1977074"/>
              <a:ext cx="4317806" cy="1868852"/>
            </a:xfrm>
            <a:prstGeom prst="rect">
              <a:avLst/>
            </a:prstGeom>
          </p:spPr>
        </p:pic>
        <p:pic>
          <p:nvPicPr>
            <p:cNvPr id="10" name="Imagem 3" descr="Diagrama&#10;&#10;Descrição gerada automaticamente">
              <a:extLst>
                <a:ext uri="{FF2B5EF4-FFF2-40B4-BE49-F238E27FC236}">
                  <a16:creationId xmlns:a16="http://schemas.microsoft.com/office/drawing/2014/main" id="{88C9F569-ED8F-4134-9E84-09D658154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294" b="38596"/>
            <a:stretch/>
          </p:blipFill>
          <p:spPr>
            <a:xfrm>
              <a:off x="631393" y="3928863"/>
              <a:ext cx="2887446" cy="1868852"/>
            </a:xfrm>
            <a:prstGeom prst="rect">
              <a:avLst/>
            </a:prstGeom>
          </p:spPr>
        </p:pic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BD148666-9542-4193-A5E6-15BDD73EF27C}"/>
                </a:ext>
              </a:extLst>
            </p:cNvPr>
            <p:cNvSpPr txBox="1"/>
            <p:nvPr/>
          </p:nvSpPr>
          <p:spPr>
            <a:xfrm>
              <a:off x="3754960" y="4807146"/>
              <a:ext cx="545247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...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525BC8D-E43D-4643-8DA2-94DF431912E7}"/>
              </a:ext>
            </a:extLst>
          </p:cNvPr>
          <p:cNvGrpSpPr/>
          <p:nvPr/>
        </p:nvGrpSpPr>
        <p:grpSpPr>
          <a:xfrm>
            <a:off x="617280" y="4907133"/>
            <a:ext cx="10753206" cy="1465541"/>
            <a:chOff x="78429" y="5201053"/>
            <a:chExt cx="12255508" cy="1465541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87AE29A4-600C-484F-BFF2-18B2AF983862}"/>
                </a:ext>
              </a:extLst>
            </p:cNvPr>
            <p:cNvSpPr txBox="1"/>
            <p:nvPr/>
          </p:nvSpPr>
          <p:spPr>
            <a:xfrm>
              <a:off x="493065" y="5201053"/>
              <a:ext cx="466651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Modelos de comportamento material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2CF9C98-BC31-414F-86BF-BBCE79B06AA7}"/>
                </a:ext>
              </a:extLst>
            </p:cNvPr>
            <p:cNvSpPr txBox="1"/>
            <p:nvPr/>
          </p:nvSpPr>
          <p:spPr>
            <a:xfrm>
              <a:off x="412854" y="5548629"/>
              <a:ext cx="11921082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Elástico com MR + Fadiga (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Wöhler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- ensaios a 25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º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C, e 0,1s de carregamento seguido de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lt"/>
                  <a:cs typeface="Calibri"/>
                </a:rPr>
                <a:t>0,9s de repouso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35A24C2-15D6-4F72-9E89-4AED80DC5983}"/>
                </a:ext>
              </a:extLst>
            </p:cNvPr>
            <p:cNvSpPr txBox="1"/>
            <p:nvPr/>
          </p:nvSpPr>
          <p:spPr>
            <a:xfrm>
              <a:off x="412856" y="5922946"/>
              <a:ext cx="1192108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Elástico com |E*| + Fadiga (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Wöhler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 a partir de dano S-VECD) - ensaios variando 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 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B36D2DA2-AC75-483E-93FB-4B9F85B5EC7C}"/>
                </a:ext>
              </a:extLst>
            </p:cNvPr>
            <p:cNvSpPr txBox="1"/>
            <p:nvPr/>
          </p:nvSpPr>
          <p:spPr>
            <a:xfrm>
              <a:off x="412856" y="6297262"/>
              <a:ext cx="1192108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Viscoelástico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com E(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a partir de |E*| + Fadiga (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Wöhler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 a partir de dano S-VECD) - ensaios variando 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 </a:t>
              </a:r>
              <a:r>
                <a:rPr kumimoji="0" lang="pt-BR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pic>
          <p:nvPicPr>
            <p:cNvPr id="17" name="Picture 2" descr="Imagem relacionada">
              <a:extLst>
                <a:ext uri="{FF2B5EF4-FFF2-40B4-BE49-F238E27FC236}">
                  <a16:creationId xmlns:a16="http://schemas.microsoft.com/office/drawing/2014/main" id="{2D4530AE-9633-4F12-BD14-9DCD2929FE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2" t="19274" r="37349" b="33960"/>
            <a:stretch/>
          </p:blipFill>
          <p:spPr bwMode="auto">
            <a:xfrm>
              <a:off x="78429" y="5535231"/>
              <a:ext cx="418045" cy="37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LMP">
              <a:extLst>
                <a:ext uri="{FF2B5EF4-FFF2-40B4-BE49-F238E27FC236}">
                  <a16:creationId xmlns:a16="http://schemas.microsoft.com/office/drawing/2014/main" id="{C41A7419-5F0C-400F-B4EA-10FE4AF0F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4" y="5981302"/>
              <a:ext cx="410420" cy="30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Imagem 25">
              <a:extLst>
                <a:ext uri="{FF2B5EF4-FFF2-40B4-BE49-F238E27FC236}">
                  <a16:creationId xmlns:a16="http://schemas.microsoft.com/office/drawing/2014/main" id="{0F77B013-D6B1-4737-9135-207DF7F34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70" y="6368382"/>
              <a:ext cx="407903" cy="230605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6980BEC-740E-4036-8E1D-CBB1762597D3}"/>
              </a:ext>
            </a:extLst>
          </p:cNvPr>
          <p:cNvGrpSpPr/>
          <p:nvPr/>
        </p:nvGrpSpPr>
        <p:grpSpPr>
          <a:xfrm>
            <a:off x="1047324" y="1281089"/>
            <a:ext cx="2048416" cy="617685"/>
            <a:chOff x="1047324" y="1477035"/>
            <a:chExt cx="2048416" cy="617685"/>
          </a:xfrm>
        </p:grpSpPr>
        <p:pic>
          <p:nvPicPr>
            <p:cNvPr id="16" name="Picture 2" descr="Imagem relacionada">
              <a:extLst>
                <a:ext uri="{FF2B5EF4-FFF2-40B4-BE49-F238E27FC236}">
                  <a16:creationId xmlns:a16="http://schemas.microsoft.com/office/drawing/2014/main" id="{46562FA8-97E2-4C03-B4EB-C42431651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2" t="19274" r="37349" b="33960"/>
            <a:stretch/>
          </p:blipFill>
          <p:spPr bwMode="auto">
            <a:xfrm>
              <a:off x="2677695" y="1479697"/>
              <a:ext cx="418045" cy="37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7" descr="LMP">
              <a:extLst>
                <a:ext uri="{FF2B5EF4-FFF2-40B4-BE49-F238E27FC236}">
                  <a16:creationId xmlns:a16="http://schemas.microsoft.com/office/drawing/2014/main" id="{0F34D6EE-DF7D-480D-BD9E-F5073539A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324" y="1477035"/>
              <a:ext cx="410420" cy="30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Imagem 25">
              <a:extLst>
                <a:ext uri="{FF2B5EF4-FFF2-40B4-BE49-F238E27FC236}">
                  <a16:creationId xmlns:a16="http://schemas.microsoft.com/office/drawing/2014/main" id="{37C262DD-DB9B-4E93-BC91-3E485406B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8670" y="1864115"/>
              <a:ext cx="407903" cy="230605"/>
            </a:xfrm>
            <a:prstGeom prst="rect">
              <a:avLst/>
            </a:prstGeom>
          </p:spPr>
        </p:pic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C4A49E6-E77F-40E5-9D09-6718667E2B55}"/>
              </a:ext>
            </a:extLst>
          </p:cNvPr>
          <p:cNvGrpSpPr/>
          <p:nvPr/>
        </p:nvGrpSpPr>
        <p:grpSpPr>
          <a:xfrm>
            <a:off x="5828433" y="814817"/>
            <a:ext cx="6087547" cy="2351757"/>
            <a:chOff x="6114551" y="2453456"/>
            <a:chExt cx="6087547" cy="2351757"/>
          </a:xfrm>
        </p:grpSpPr>
        <p:pic>
          <p:nvPicPr>
            <p:cNvPr id="22" name="Picture 2" descr="Imagem relacionada">
              <a:extLst>
                <a:ext uri="{FF2B5EF4-FFF2-40B4-BE49-F238E27FC236}">
                  <a16:creationId xmlns:a16="http://schemas.microsoft.com/office/drawing/2014/main" id="{3978C7CC-C6F6-47D2-9D5B-2C41BD99DF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12" t="19274" r="37349" b="33960"/>
            <a:stretch/>
          </p:blipFill>
          <p:spPr bwMode="auto">
            <a:xfrm>
              <a:off x="6591868" y="2539788"/>
              <a:ext cx="418045" cy="372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7" descr="LMP">
              <a:extLst>
                <a:ext uri="{FF2B5EF4-FFF2-40B4-BE49-F238E27FC236}">
                  <a16:creationId xmlns:a16="http://schemas.microsoft.com/office/drawing/2014/main" id="{9DB0319B-B810-482C-805B-1C61E245C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493" y="3478447"/>
              <a:ext cx="410420" cy="30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m 25">
              <a:extLst>
                <a:ext uri="{FF2B5EF4-FFF2-40B4-BE49-F238E27FC236}">
                  <a16:creationId xmlns:a16="http://schemas.microsoft.com/office/drawing/2014/main" id="{D5E7EF59-D700-4211-8BD9-AD07EAE24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2243" y="4251442"/>
              <a:ext cx="407903" cy="230605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CBE539B-9106-4DEC-B2CB-8C8AA39F99DC}"/>
                </a:ext>
              </a:extLst>
            </p:cNvPr>
            <p:cNvSpPr txBox="1"/>
            <p:nvPr/>
          </p:nvSpPr>
          <p:spPr>
            <a:xfrm>
              <a:off x="6669721" y="2453456"/>
              <a:ext cx="4986883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Resultado do projeto IPR/DNIT-COPPE/UFRJ (Fritzen, 2016; Fritzen et al., 2019)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271362E4-80C6-42AD-BA71-3EC668ACADD5}"/>
                </a:ext>
              </a:extLst>
            </p:cNvPr>
            <p:cNvSpPr txBox="1"/>
            <p:nvPr/>
          </p:nvSpPr>
          <p:spPr>
            <a:xfrm>
              <a:off x="6114551" y="3305563"/>
              <a:ext cx="608754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Santiago (2017) e Santos (2020) </a:t>
              </a:r>
              <a:b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</a:b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(Santos et al., 2020; Santiago et al., 2020)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46C453D-D293-45B7-9287-F64D1F68CD3A}"/>
                </a:ext>
              </a:extLst>
            </p:cNvPr>
            <p:cNvSpPr txBox="1"/>
            <p:nvPr/>
          </p:nvSpPr>
          <p:spPr>
            <a:xfrm>
              <a:off x="6114551" y="4158882"/>
              <a:ext cx="6087547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Nascimento (2015) (Brasil), </a:t>
              </a:r>
              <a:b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</a:b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Wang et al. (2020) (EUA, Coreia do Sul e China)</a:t>
              </a:r>
            </a:p>
          </p:txBody>
        </p:sp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8F3CB9BB-BE72-4743-919D-CA844FF45C2D}"/>
                </a:ext>
              </a:extLst>
            </p:cNvPr>
            <p:cNvSpPr/>
            <p:nvPr/>
          </p:nvSpPr>
          <p:spPr>
            <a:xfrm>
              <a:off x="6490975" y="2478856"/>
              <a:ext cx="4945817" cy="2290256"/>
            </a:xfrm>
            <a:prstGeom prst="roundRect">
              <a:avLst>
                <a:gd name="adj" fmla="val 6252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Espaço Reservado para Número de Slide 18">
            <a:extLst>
              <a:ext uri="{FF2B5EF4-FFF2-40B4-BE49-F238E27FC236}">
                <a16:creationId xmlns:a16="http://schemas.microsoft.com/office/drawing/2014/main" id="{79B49D17-CFC3-E947-AFDD-AED6AE96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CFF75914-C776-674E-9FCB-FE94C31B2FC3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Lógica semelhante. Quais diferenças fundamentais?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02BF872E-6698-9B4D-81F0-F1B109916C2F}"/>
              </a:ext>
            </a:extLst>
          </p:cNvPr>
          <p:cNvSpPr/>
          <p:nvPr/>
        </p:nvSpPr>
        <p:spPr>
          <a:xfrm>
            <a:off x="375951" y="608535"/>
            <a:ext cx="11322983" cy="6116752"/>
          </a:xfrm>
          <a:prstGeom prst="rect">
            <a:avLst/>
          </a:prstGeom>
          <a:solidFill>
            <a:schemeClr val="bg1">
              <a:alpha val="804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782116DC-DD3E-D142-93B6-03B2B8003184}"/>
              </a:ext>
            </a:extLst>
          </p:cNvPr>
          <p:cNvGrpSpPr/>
          <p:nvPr/>
        </p:nvGrpSpPr>
        <p:grpSpPr>
          <a:xfrm>
            <a:off x="5918924" y="3297206"/>
            <a:ext cx="5737292" cy="1991355"/>
            <a:chOff x="6203368" y="3164837"/>
            <a:chExt cx="5737292" cy="1991355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DA23A191-DA55-CD45-9D02-B573D488F1AD}"/>
                </a:ext>
              </a:extLst>
            </p:cNvPr>
            <p:cNvGrpSpPr/>
            <p:nvPr/>
          </p:nvGrpSpPr>
          <p:grpSpPr>
            <a:xfrm>
              <a:off x="6203368" y="3164837"/>
              <a:ext cx="5737292" cy="1648126"/>
              <a:chOff x="5911195" y="-850357"/>
              <a:chExt cx="5737292" cy="1648126"/>
            </a:xfrm>
          </p:grpSpPr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585F9045-37FA-0341-9446-4F1192CAAD36}"/>
                  </a:ext>
                </a:extLst>
              </p:cNvPr>
              <p:cNvSpPr/>
              <p:nvPr/>
            </p:nvSpPr>
            <p:spPr>
              <a:xfrm>
                <a:off x="5911195" y="-850357"/>
                <a:ext cx="5451562" cy="7033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DD94A3AF-8BED-4815-B3A1-D6FDD4EBAF33}"/>
                  </a:ext>
                </a:extLst>
              </p:cNvPr>
              <p:cNvGrpSpPr/>
              <p:nvPr/>
            </p:nvGrpSpPr>
            <p:grpSpPr>
              <a:xfrm>
                <a:off x="5912686" y="-826466"/>
                <a:ext cx="5735801" cy="1624235"/>
                <a:chOff x="6529124" y="767400"/>
                <a:chExt cx="5435989" cy="2174686"/>
              </a:xfrm>
              <a:solidFill>
                <a:schemeClr val="bg1"/>
              </a:solidFill>
            </p:grpSpPr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4364E128-28FF-46D7-9111-DBD97283D730}"/>
                    </a:ext>
                  </a:extLst>
                </p:cNvPr>
                <p:cNvSpPr txBox="1"/>
                <p:nvPr/>
              </p:nvSpPr>
              <p:spPr>
                <a:xfrm>
                  <a:off x="6529124" y="767400"/>
                  <a:ext cx="5435989" cy="49449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</a:rPr>
                    <a:t>Calibrações com dados de campo (pistas experimentais)</a:t>
                  </a:r>
                </a:p>
              </p:txBody>
            </p:sp>
            <p:sp>
              <p:nvSpPr>
                <p:cNvPr id="21" name="CaixaDeTexto 20">
                  <a:extLst>
                    <a:ext uri="{FF2B5EF4-FFF2-40B4-BE49-F238E27FC236}">
                      <a16:creationId xmlns:a16="http://schemas.microsoft.com/office/drawing/2014/main" id="{9D28C62E-3079-4187-8F0F-C3026085F644}"/>
                    </a:ext>
                  </a:extLst>
                </p:cNvPr>
                <p:cNvSpPr txBox="1"/>
                <p:nvPr/>
              </p:nvSpPr>
              <p:spPr>
                <a:xfrm>
                  <a:off x="7270276" y="1192199"/>
                  <a:ext cx="3791394" cy="49449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</a:rPr>
                    <a:t>Desafio de disponibilidade de dados</a:t>
                  </a:r>
                </a:p>
              </p:txBody>
            </p:sp>
            <p:sp>
              <p:nvSpPr>
                <p:cNvPr id="39" name="CaixaDeTexto 38">
                  <a:extLst>
                    <a:ext uri="{FF2B5EF4-FFF2-40B4-BE49-F238E27FC236}">
                      <a16:creationId xmlns:a16="http://schemas.microsoft.com/office/drawing/2014/main" id="{0897C503-AD99-9B4D-A435-A5F4CAFB5882}"/>
                    </a:ext>
                  </a:extLst>
                </p:cNvPr>
                <p:cNvSpPr txBox="1"/>
                <p:nvPr/>
              </p:nvSpPr>
              <p:spPr>
                <a:xfrm>
                  <a:off x="9107523" y="2076714"/>
                  <a:ext cx="2696900" cy="86537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</a:rPr>
                    <a:t>Eixo </a:t>
                  </a:r>
                  <a:r>
                    <a:rPr lang="pt-BR" b="1" dirty="0" err="1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y</a:t>
                  </a:r>
                  <a:r>
                    <a:rPr lang="pt-BR" b="1" dirty="0">
                      <a:solidFill>
                        <a:prstClr val="black"/>
                      </a:solidFill>
                      <a:latin typeface="Calibri"/>
                      <a:cs typeface="Calibri"/>
                    </a:rPr>
                    <a:t> (defeitos) ~ok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</a:rPr>
                    <a:t>E o tal do eixo </a:t>
                  </a:r>
                  <a:r>
                    <a:rPr kumimoji="0" lang="pt-BR" sz="1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</a:rPr>
                    <a:t>x</a:t>
                  </a: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</a:rPr>
                    <a:t> (cargas)???</a:t>
                  </a:r>
                </a:p>
              </p:txBody>
            </p:sp>
          </p:grpSp>
        </p:grpSp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059DFFE1-A247-5C4B-9536-D5ED2E7F0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biLevel thresh="50000"/>
            </a:blip>
            <a:srcRect l="15655" t="14863" r="17408" b="15221"/>
            <a:stretch/>
          </p:blipFill>
          <p:spPr>
            <a:xfrm rot="16200000">
              <a:off x="7377470" y="3640943"/>
              <a:ext cx="1266573" cy="1763925"/>
            </a:xfrm>
            <a:prstGeom prst="rect">
              <a:avLst/>
            </a:prstGeom>
            <a:ln w="19050">
              <a:solidFill>
                <a:srgbClr val="00CC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9494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33"/>
          <p:cNvSpPr/>
          <p:nvPr/>
        </p:nvSpPr>
        <p:spPr>
          <a:xfrm>
            <a:off x="207823" y="3639256"/>
            <a:ext cx="11526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Versão atual: inclui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4A29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(“-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 parâmetros de dimensionamento para decisão das espessuras de camadas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Incorpora efeitos de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699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temperatura e de velocidade de veículos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 propriedades de rigidez e de fadiga das misturas asfálticas.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tângulo 33">
            <a:extLst>
              <a:ext uri="{FF2B5EF4-FFF2-40B4-BE49-F238E27FC236}">
                <a16:creationId xmlns:a16="http://schemas.microsoft.com/office/drawing/2014/main" id="{35810D7C-9FFA-724F-AB87-2F53D52DEBED}"/>
              </a:ext>
            </a:extLst>
          </p:cNvPr>
          <p:cNvSpPr/>
          <p:nvPr/>
        </p:nvSpPr>
        <p:spPr>
          <a:xfrm>
            <a:off x="207823" y="621153"/>
            <a:ext cx="115269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Versões originais: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Computational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A29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4A29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Pavements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3 </a:t>
            </a:r>
            <a:r>
              <a:rPr kumimoji="0" lang="pt-BR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~2005-2006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Calcula resposta mecânica (tensões, deformações, deslocamentos etc.) ou com modelo 3D ou com modelo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axissimétrico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 elástica estática 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quasi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-estática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 elástica dinâmica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viscoelástica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quase-estática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viscoelástica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dinâmica</a:t>
            </a:r>
          </a:p>
          <a:p>
            <a:pPr marL="16573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Sempre com elementos finitos para as camadas (e infinitos para o subleito)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C34900-E72D-0A4F-9B54-188F42C48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9058" r="833" b="9057"/>
          <a:stretch/>
        </p:blipFill>
        <p:spPr bwMode="auto">
          <a:xfrm>
            <a:off x="6449778" y="4786939"/>
            <a:ext cx="3459843" cy="16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ângulo 33">
            <a:extLst>
              <a:ext uri="{FF2B5EF4-FFF2-40B4-BE49-F238E27FC236}">
                <a16:creationId xmlns:a16="http://schemas.microsoft.com/office/drawing/2014/main" id="{9684D15F-DA6B-D644-B215-AF57AF2E88FB}"/>
              </a:ext>
            </a:extLst>
          </p:cNvPr>
          <p:cNvSpPr/>
          <p:nvPr/>
        </p:nvSpPr>
        <p:spPr>
          <a:xfrm>
            <a:off x="207823" y="5205179"/>
            <a:ext cx="3269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“Nível A”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“Nível </a:t>
            </a:r>
            <a:r>
              <a:rPr kumimoji="0" lang="pt-B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ço Reservado para Número de Slide 18">
            <a:extLst>
              <a:ext uri="{FF2B5EF4-FFF2-40B4-BE49-F238E27FC236}">
                <a16:creationId xmlns:a16="http://schemas.microsoft.com/office/drawing/2014/main" id="{7FEB4CE6-B92A-2F4C-BF32-D5E82AFF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7242F4B-953B-424B-8FAE-85276F87B81F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CAP3D-D Hoje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E60B4FBC-AAD3-B946-AE04-462EE178884A}"/>
              </a:ext>
            </a:extLst>
          </p:cNvPr>
          <p:cNvGrpSpPr/>
          <p:nvPr/>
        </p:nvGrpSpPr>
        <p:grpSpPr>
          <a:xfrm>
            <a:off x="9981879" y="6181124"/>
            <a:ext cx="2393493" cy="769441"/>
            <a:chOff x="4848090" y="6181126"/>
            <a:chExt cx="2393493" cy="769441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C0697DC-288D-9C42-842A-76DCE8C52D4F}"/>
                </a:ext>
              </a:extLst>
            </p:cNvPr>
            <p:cNvSpPr/>
            <p:nvPr/>
          </p:nvSpPr>
          <p:spPr>
            <a:xfrm>
              <a:off x="4848090" y="6284459"/>
              <a:ext cx="2246535" cy="5735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9178C56-1A54-D944-9788-7288D8F6B357}"/>
                </a:ext>
              </a:extLst>
            </p:cNvPr>
            <p:cNvSpPr txBox="1"/>
            <p:nvPr/>
          </p:nvSpPr>
          <p:spPr>
            <a:xfrm>
              <a:off x="4849580" y="6181126"/>
              <a:ext cx="2392003" cy="76944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10 min!!!</a:t>
              </a:r>
            </a:p>
          </p:txBody>
        </p:sp>
      </p:grpSp>
      <p:pic>
        <p:nvPicPr>
          <p:cNvPr id="5122" name="Picture 2" descr="Levels in MEPDG hierarchical approach. | Download Table">
            <a:extLst>
              <a:ext uri="{FF2B5EF4-FFF2-40B4-BE49-F238E27FC236}">
                <a16:creationId xmlns:a16="http://schemas.microsoft.com/office/drawing/2014/main" id="{DB0FE3FB-E2B9-E543-BE41-64B553E4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25" y="5640650"/>
            <a:ext cx="2928200" cy="10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561DE30-0F20-D141-A078-C9D752E8F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5592056"/>
            <a:ext cx="388615" cy="203083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F44B0680-7B89-9941-A638-409DA83EA8B8}"/>
              </a:ext>
            </a:extLst>
          </p:cNvPr>
          <p:cNvGrpSpPr/>
          <p:nvPr/>
        </p:nvGrpSpPr>
        <p:grpSpPr>
          <a:xfrm>
            <a:off x="4264321" y="5224838"/>
            <a:ext cx="1035066" cy="1569660"/>
            <a:chOff x="3950502" y="5105398"/>
            <a:chExt cx="1155700" cy="1752600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2821809-F441-DB4D-AAFD-E3DA51339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502" y="5105398"/>
              <a:ext cx="1155700" cy="1752600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E38681F-6190-3A4C-AFDC-DA52AD9F6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502" y="5118792"/>
              <a:ext cx="413287" cy="275248"/>
            </a:xfrm>
            <a:prstGeom prst="rect">
              <a:avLst/>
            </a:prstGeom>
          </p:spPr>
        </p:pic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866B9FF-5110-9346-8EFA-C8311CF71B3D}"/>
              </a:ext>
            </a:extLst>
          </p:cNvPr>
          <p:cNvCxnSpPr>
            <a:cxnSpLocks/>
          </p:cNvCxnSpPr>
          <p:nvPr/>
        </p:nvCxnSpPr>
        <p:spPr>
          <a:xfrm flipH="1">
            <a:off x="1333500" y="2108200"/>
            <a:ext cx="5181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6">
            <a:extLst>
              <a:ext uri="{FF2B5EF4-FFF2-40B4-BE49-F238E27FC236}">
                <a16:creationId xmlns:a16="http://schemas.microsoft.com/office/drawing/2014/main" id="{7A24C5A6-175F-4F46-A2FA-41EC055D180F}"/>
              </a:ext>
            </a:extLst>
          </p:cNvPr>
          <p:cNvSpPr/>
          <p:nvPr/>
        </p:nvSpPr>
        <p:spPr>
          <a:xfrm>
            <a:off x="4509886" y="2979288"/>
            <a:ext cx="2845673" cy="15844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66">
            <a:extLst>
              <a:ext uri="{FF2B5EF4-FFF2-40B4-BE49-F238E27FC236}">
                <a16:creationId xmlns:a16="http://schemas.microsoft.com/office/drawing/2014/main" id="{D4C24B75-838F-43F0-B81B-8F2EDA5BBC89}"/>
              </a:ext>
            </a:extLst>
          </p:cNvPr>
          <p:cNvSpPr/>
          <p:nvPr/>
        </p:nvSpPr>
        <p:spPr>
          <a:xfrm>
            <a:off x="4517468" y="4692215"/>
            <a:ext cx="2845673" cy="15844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3">
            <a:extLst>
              <a:ext uri="{FF2B5EF4-FFF2-40B4-BE49-F238E27FC236}">
                <a16:creationId xmlns:a16="http://schemas.microsoft.com/office/drawing/2014/main" id="{28ADE9B8-0133-4F83-821C-C4659E543B6E}"/>
              </a:ext>
            </a:extLst>
          </p:cNvPr>
          <p:cNvSpPr/>
          <p:nvPr/>
        </p:nvSpPr>
        <p:spPr>
          <a:xfrm>
            <a:off x="4509886" y="1222619"/>
            <a:ext cx="2853255" cy="1647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44">
            <a:extLst>
              <a:ext uri="{FF2B5EF4-FFF2-40B4-BE49-F238E27FC236}">
                <a16:creationId xmlns:a16="http://schemas.microsoft.com/office/drawing/2014/main" id="{CF300FCB-05AA-4740-8BED-C799468A1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913" y="3111195"/>
            <a:ext cx="2700946" cy="1314778"/>
          </a:xfrm>
          <a:prstGeom prst="rect">
            <a:avLst/>
          </a:prstGeom>
        </p:spPr>
      </p:pic>
      <p:pic>
        <p:nvPicPr>
          <p:cNvPr id="9" name="Imagem 77">
            <a:extLst>
              <a:ext uri="{FF2B5EF4-FFF2-40B4-BE49-F238E27FC236}">
                <a16:creationId xmlns:a16="http://schemas.microsoft.com/office/drawing/2014/main" id="{F1EBBDFD-5D42-4B61-91C8-56114EC74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107" y="4734928"/>
            <a:ext cx="2659203" cy="1493289"/>
          </a:xfrm>
          <a:prstGeom prst="rect">
            <a:avLst/>
          </a:prstGeom>
        </p:spPr>
      </p:pic>
      <p:sp>
        <p:nvSpPr>
          <p:cNvPr id="10" name="Caixa de Texto 1554">
            <a:extLst>
              <a:ext uri="{FF2B5EF4-FFF2-40B4-BE49-F238E27FC236}">
                <a16:creationId xmlns:a16="http://schemas.microsoft.com/office/drawing/2014/main" id="{D4DC4B53-9412-476E-B90F-72BF8185FF99}"/>
              </a:ext>
            </a:extLst>
          </p:cNvPr>
          <p:cNvSpPr txBox="1"/>
          <p:nvPr/>
        </p:nvSpPr>
        <p:spPr>
          <a:xfrm>
            <a:off x="8482993" y="1400188"/>
            <a:ext cx="2772527" cy="1403692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prstClr val="black"/>
            </a:solidFill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- Dados de entrada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- Manipulação do Projeto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- Visualização Resultados</a:t>
            </a:r>
          </a:p>
          <a:p>
            <a:pPr lvl="0" algn="ctr">
              <a:defRPr/>
            </a:pPr>
            <a:r>
              <a:rPr lang="pt-BR" dirty="0">
                <a:solidFill>
                  <a:srgbClr val="FF0000"/>
                </a:solidFill>
                <a:latin typeface="Cambria"/>
                <a:ea typeface="Times New Roman" panose="02020603050405020304" pitchFamily="18" charset="0"/>
                <a:cs typeface="Times New Roman"/>
              </a:rPr>
              <a:t>(3582 linhas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de código)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FD49694-2AB6-4FA7-84D3-C3AED251293A}"/>
              </a:ext>
            </a:extLst>
          </p:cNvPr>
          <p:cNvSpPr txBox="1">
            <a:spLocks/>
          </p:cNvSpPr>
          <p:nvPr/>
        </p:nvSpPr>
        <p:spPr>
          <a:xfrm>
            <a:off x="497567" y="4904843"/>
            <a:ext cx="2937153" cy="1226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Módulo de Dimensionamento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4444C61B-64ED-4D42-B6C1-71214E53862A}"/>
              </a:ext>
            </a:extLst>
          </p:cNvPr>
          <p:cNvSpPr txBox="1">
            <a:spLocks/>
          </p:cNvSpPr>
          <p:nvPr/>
        </p:nvSpPr>
        <p:spPr>
          <a:xfrm>
            <a:off x="497568" y="3160105"/>
            <a:ext cx="2937153" cy="1226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Módulo de Análise Numérica (MEF)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EB132A6-FC2A-43E0-B284-0405970CB4EC}"/>
              </a:ext>
            </a:extLst>
          </p:cNvPr>
          <p:cNvSpPr txBox="1">
            <a:spLocks/>
          </p:cNvSpPr>
          <p:nvPr/>
        </p:nvSpPr>
        <p:spPr>
          <a:xfrm>
            <a:off x="465998" y="1476932"/>
            <a:ext cx="2937153" cy="1226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Módulo de Interface</a:t>
            </a:r>
          </a:p>
        </p:txBody>
      </p:sp>
      <p:pic>
        <p:nvPicPr>
          <p:cNvPr id="14" name="Imagem 3">
            <a:extLst>
              <a:ext uri="{FF2B5EF4-FFF2-40B4-BE49-F238E27FC236}">
                <a16:creationId xmlns:a16="http://schemas.microsoft.com/office/drawing/2014/main" id="{2A5193AA-0F78-445F-8AB8-A44DB6D93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794" y="1295762"/>
            <a:ext cx="2692941" cy="147888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5" name="Seta: para a Direita 6">
            <a:extLst>
              <a:ext uri="{FF2B5EF4-FFF2-40B4-BE49-F238E27FC236}">
                <a16:creationId xmlns:a16="http://schemas.microsoft.com/office/drawing/2014/main" id="{33257CFB-CB62-44FD-8DC1-B5C80CFD7680}"/>
              </a:ext>
            </a:extLst>
          </p:cNvPr>
          <p:cNvSpPr/>
          <p:nvPr/>
        </p:nvSpPr>
        <p:spPr>
          <a:xfrm>
            <a:off x="3490256" y="1859688"/>
            <a:ext cx="97840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eta: para a Direita 57">
            <a:extLst>
              <a:ext uri="{FF2B5EF4-FFF2-40B4-BE49-F238E27FC236}">
                <a16:creationId xmlns:a16="http://schemas.microsoft.com/office/drawing/2014/main" id="{7BD920B9-CB0E-404A-BA35-04E5AFAD51C1}"/>
              </a:ext>
            </a:extLst>
          </p:cNvPr>
          <p:cNvSpPr/>
          <p:nvPr/>
        </p:nvSpPr>
        <p:spPr>
          <a:xfrm>
            <a:off x="7415259" y="1894954"/>
            <a:ext cx="97840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eta: para a Direita 69">
            <a:extLst>
              <a:ext uri="{FF2B5EF4-FFF2-40B4-BE49-F238E27FC236}">
                <a16:creationId xmlns:a16="http://schemas.microsoft.com/office/drawing/2014/main" id="{49C5925F-A0D5-453B-8987-DF633ABACFAB}"/>
              </a:ext>
            </a:extLst>
          </p:cNvPr>
          <p:cNvSpPr/>
          <p:nvPr/>
        </p:nvSpPr>
        <p:spPr>
          <a:xfrm>
            <a:off x="3499434" y="5271677"/>
            <a:ext cx="97840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eta: para a Direita 70">
            <a:extLst>
              <a:ext uri="{FF2B5EF4-FFF2-40B4-BE49-F238E27FC236}">
                <a16:creationId xmlns:a16="http://schemas.microsoft.com/office/drawing/2014/main" id="{51E21918-E592-4636-90E0-6514320E2354}"/>
              </a:ext>
            </a:extLst>
          </p:cNvPr>
          <p:cNvSpPr/>
          <p:nvPr/>
        </p:nvSpPr>
        <p:spPr>
          <a:xfrm>
            <a:off x="7415258" y="5245401"/>
            <a:ext cx="97840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eta: para a Direita 80">
            <a:extLst>
              <a:ext uri="{FF2B5EF4-FFF2-40B4-BE49-F238E27FC236}">
                <a16:creationId xmlns:a16="http://schemas.microsoft.com/office/drawing/2014/main" id="{FAB9047B-0A69-45B8-A036-DD3E318AE368}"/>
              </a:ext>
            </a:extLst>
          </p:cNvPr>
          <p:cNvSpPr/>
          <p:nvPr/>
        </p:nvSpPr>
        <p:spPr>
          <a:xfrm>
            <a:off x="3496035" y="3526092"/>
            <a:ext cx="97840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eta: para a Direita 81">
            <a:extLst>
              <a:ext uri="{FF2B5EF4-FFF2-40B4-BE49-F238E27FC236}">
                <a16:creationId xmlns:a16="http://schemas.microsoft.com/office/drawing/2014/main" id="{1833DD4F-E585-4FA9-A708-3216F6C45E45}"/>
              </a:ext>
            </a:extLst>
          </p:cNvPr>
          <p:cNvSpPr/>
          <p:nvPr/>
        </p:nvSpPr>
        <p:spPr>
          <a:xfrm>
            <a:off x="7415259" y="3499816"/>
            <a:ext cx="978407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ixa de Texto 1554">
            <a:extLst>
              <a:ext uri="{FF2B5EF4-FFF2-40B4-BE49-F238E27FC236}">
                <a16:creationId xmlns:a16="http://schemas.microsoft.com/office/drawing/2014/main" id="{89BD7965-EB39-4865-8BB3-166FFD44C5CD}"/>
              </a:ext>
            </a:extLst>
          </p:cNvPr>
          <p:cNvSpPr txBox="1"/>
          <p:nvPr/>
        </p:nvSpPr>
        <p:spPr>
          <a:xfrm>
            <a:off x="8482993" y="4687234"/>
            <a:ext cx="2772527" cy="158941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prstClr val="black"/>
            </a:solidFill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- Rotina dimensionamento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- Área trincada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- Deformação permanente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(10333 linhas de código)</a:t>
            </a:r>
          </a:p>
        </p:txBody>
      </p:sp>
      <p:sp>
        <p:nvSpPr>
          <p:cNvPr id="22" name="Caixa de Texto 1554">
            <a:extLst>
              <a:ext uri="{FF2B5EF4-FFF2-40B4-BE49-F238E27FC236}">
                <a16:creationId xmlns:a16="http://schemas.microsoft.com/office/drawing/2014/main" id="{C328C157-04C1-4455-98E2-E143F8281717}"/>
              </a:ext>
            </a:extLst>
          </p:cNvPr>
          <p:cNvSpPr txBox="1"/>
          <p:nvPr/>
        </p:nvSpPr>
        <p:spPr>
          <a:xfrm>
            <a:off x="8482992" y="2952654"/>
            <a:ext cx="2772527" cy="157841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prstClr val="black"/>
            </a:solidFill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- Processador MEF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- Elementos Infinitos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-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Axissimetria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- Resposta Tensão\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Deform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(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+mn-lt"/>
                <a:cs typeface="Times New Roman"/>
              </a:rPr>
              <a:t>13514 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Times New Roman"/>
              </a:rPr>
              <a:t>linhas de código)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/>
              <a:ea typeface="+mn-ea"/>
              <a:cs typeface="Times New Roman"/>
            </a:endParaRPr>
          </a:p>
        </p:txBody>
      </p:sp>
      <p:sp>
        <p:nvSpPr>
          <p:cNvPr id="23" name="Retângulo 33"/>
          <p:cNvSpPr/>
          <p:nvPr/>
        </p:nvSpPr>
        <p:spPr>
          <a:xfrm>
            <a:off x="207823" y="689276"/>
            <a:ext cx="1192111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A2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Lógicas de dimensionamento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o trabalho na arquitetura do CAP3D-D (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A2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implementação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5" name="Retângulo 33">
            <a:extLst>
              <a:ext uri="{FF2B5EF4-FFF2-40B4-BE49-F238E27FC236}">
                <a16:creationId xmlns:a16="http://schemas.microsoft.com/office/drawing/2014/main" id="{E69BDC22-0107-EE41-A037-DE85CD758657}"/>
              </a:ext>
            </a:extLst>
          </p:cNvPr>
          <p:cNvSpPr/>
          <p:nvPr/>
        </p:nvSpPr>
        <p:spPr>
          <a:xfrm>
            <a:off x="1465486" y="991751"/>
            <a:ext cx="46527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A2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6" name="Retângulo 33">
            <a:extLst>
              <a:ext uri="{FF2B5EF4-FFF2-40B4-BE49-F238E27FC236}">
                <a16:creationId xmlns:a16="http://schemas.microsoft.com/office/drawing/2014/main" id="{3A7A10DC-6821-5042-AEB2-4B35464F497C}"/>
              </a:ext>
            </a:extLst>
          </p:cNvPr>
          <p:cNvSpPr/>
          <p:nvPr/>
        </p:nvSpPr>
        <p:spPr>
          <a:xfrm>
            <a:off x="10114186" y="991751"/>
            <a:ext cx="46527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4A2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7" name="Espaço Reservado para Número de Slide 18">
            <a:extLst>
              <a:ext uri="{FF2B5EF4-FFF2-40B4-BE49-F238E27FC236}">
                <a16:creationId xmlns:a16="http://schemas.microsoft.com/office/drawing/2014/main" id="{32076296-C487-1448-ACAC-2D35DDFD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9AECB5FC-9FFE-2B4B-A6C3-3D8CB0CCE673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 Principais Objetos da TED/DNIT</a:t>
            </a:r>
          </a:p>
        </p:txBody>
      </p:sp>
    </p:spTree>
    <p:extLst>
      <p:ext uri="{BB962C8B-B14F-4D97-AF65-F5344CB8AC3E}">
        <p14:creationId xmlns:p14="http://schemas.microsoft.com/office/powerpoint/2010/main" val="538827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>
            <a:extLst>
              <a:ext uri="{FF2B5EF4-FFF2-40B4-BE49-F238E27FC236}">
                <a16:creationId xmlns:a16="http://schemas.microsoft.com/office/drawing/2014/main" id="{A9541F3F-4480-3A40-AE56-00D83B947A74}"/>
              </a:ext>
            </a:extLst>
          </p:cNvPr>
          <p:cNvSpPr/>
          <p:nvPr/>
        </p:nvSpPr>
        <p:spPr>
          <a:xfrm>
            <a:off x="2547257" y="1730829"/>
            <a:ext cx="6106886" cy="5159828"/>
          </a:xfrm>
          <a:custGeom>
            <a:avLst/>
            <a:gdLst>
              <a:gd name="connsiteX0" fmla="*/ 0 w 6106886"/>
              <a:gd name="connsiteY0" fmla="*/ 5127171 h 5159828"/>
              <a:gd name="connsiteX1" fmla="*/ 81643 w 6106886"/>
              <a:gd name="connsiteY1" fmla="*/ 4457700 h 5159828"/>
              <a:gd name="connsiteX2" fmla="*/ 293914 w 6106886"/>
              <a:gd name="connsiteY2" fmla="*/ 3608614 h 5159828"/>
              <a:gd name="connsiteX3" fmla="*/ 669472 w 6106886"/>
              <a:gd name="connsiteY3" fmla="*/ 2743200 h 5159828"/>
              <a:gd name="connsiteX4" fmla="*/ 1110343 w 6106886"/>
              <a:gd name="connsiteY4" fmla="*/ 2122714 h 5159828"/>
              <a:gd name="connsiteX5" fmla="*/ 1747157 w 6106886"/>
              <a:gd name="connsiteY5" fmla="*/ 1485900 h 5159828"/>
              <a:gd name="connsiteX6" fmla="*/ 2498272 w 6106886"/>
              <a:gd name="connsiteY6" fmla="*/ 1012371 h 5159828"/>
              <a:gd name="connsiteX7" fmla="*/ 3216729 w 6106886"/>
              <a:gd name="connsiteY7" fmla="*/ 685800 h 5159828"/>
              <a:gd name="connsiteX8" fmla="*/ 3918857 w 6106886"/>
              <a:gd name="connsiteY8" fmla="*/ 506185 h 5159828"/>
              <a:gd name="connsiteX9" fmla="*/ 4588329 w 6106886"/>
              <a:gd name="connsiteY9" fmla="*/ 408214 h 5159828"/>
              <a:gd name="connsiteX10" fmla="*/ 5274129 w 6106886"/>
              <a:gd name="connsiteY10" fmla="*/ 326571 h 5159828"/>
              <a:gd name="connsiteX11" fmla="*/ 5470072 w 6106886"/>
              <a:gd name="connsiteY11" fmla="*/ 293914 h 5159828"/>
              <a:gd name="connsiteX12" fmla="*/ 5666014 w 6106886"/>
              <a:gd name="connsiteY12" fmla="*/ 277585 h 5159828"/>
              <a:gd name="connsiteX13" fmla="*/ 5845629 w 6106886"/>
              <a:gd name="connsiteY13" fmla="*/ 244928 h 5159828"/>
              <a:gd name="connsiteX14" fmla="*/ 5878286 w 6106886"/>
              <a:gd name="connsiteY14" fmla="*/ 195942 h 5159828"/>
              <a:gd name="connsiteX15" fmla="*/ 5878286 w 6106886"/>
              <a:gd name="connsiteY15" fmla="*/ 146957 h 5159828"/>
              <a:gd name="connsiteX16" fmla="*/ 5878286 w 6106886"/>
              <a:gd name="connsiteY16" fmla="*/ 114300 h 5159828"/>
              <a:gd name="connsiteX17" fmla="*/ 5829300 w 6106886"/>
              <a:gd name="connsiteY17" fmla="*/ 65314 h 5159828"/>
              <a:gd name="connsiteX18" fmla="*/ 5763986 w 6106886"/>
              <a:gd name="connsiteY18" fmla="*/ 48985 h 5159828"/>
              <a:gd name="connsiteX19" fmla="*/ 5763986 w 6106886"/>
              <a:gd name="connsiteY19" fmla="*/ 48985 h 5159828"/>
              <a:gd name="connsiteX20" fmla="*/ 5617029 w 6106886"/>
              <a:gd name="connsiteY20" fmla="*/ 0 h 5159828"/>
              <a:gd name="connsiteX21" fmla="*/ 5796643 w 6106886"/>
              <a:gd name="connsiteY21" fmla="*/ 0 h 5159828"/>
              <a:gd name="connsiteX22" fmla="*/ 5943600 w 6106886"/>
              <a:gd name="connsiteY22" fmla="*/ 48985 h 5159828"/>
              <a:gd name="connsiteX23" fmla="*/ 6041572 w 6106886"/>
              <a:gd name="connsiteY23" fmla="*/ 146957 h 5159828"/>
              <a:gd name="connsiteX24" fmla="*/ 6090557 w 6106886"/>
              <a:gd name="connsiteY24" fmla="*/ 212271 h 5159828"/>
              <a:gd name="connsiteX25" fmla="*/ 6106886 w 6106886"/>
              <a:gd name="connsiteY25" fmla="*/ 293914 h 5159828"/>
              <a:gd name="connsiteX26" fmla="*/ 6074229 w 6106886"/>
              <a:gd name="connsiteY26" fmla="*/ 342900 h 5159828"/>
              <a:gd name="connsiteX27" fmla="*/ 6008914 w 6106886"/>
              <a:gd name="connsiteY27" fmla="*/ 440871 h 5159828"/>
              <a:gd name="connsiteX28" fmla="*/ 5796643 w 6106886"/>
              <a:gd name="connsiteY28" fmla="*/ 538842 h 5159828"/>
              <a:gd name="connsiteX29" fmla="*/ 5421086 w 6106886"/>
              <a:gd name="connsiteY29" fmla="*/ 685800 h 5159828"/>
              <a:gd name="connsiteX30" fmla="*/ 4980214 w 6106886"/>
              <a:gd name="connsiteY30" fmla="*/ 767442 h 5159828"/>
              <a:gd name="connsiteX31" fmla="*/ 4523014 w 6106886"/>
              <a:gd name="connsiteY31" fmla="*/ 881742 h 5159828"/>
              <a:gd name="connsiteX32" fmla="*/ 4131129 w 6106886"/>
              <a:gd name="connsiteY32" fmla="*/ 1061357 h 5159828"/>
              <a:gd name="connsiteX33" fmla="*/ 3951514 w 6106886"/>
              <a:gd name="connsiteY33" fmla="*/ 1224642 h 5159828"/>
              <a:gd name="connsiteX34" fmla="*/ 3739243 w 6106886"/>
              <a:gd name="connsiteY34" fmla="*/ 1616528 h 5159828"/>
              <a:gd name="connsiteX35" fmla="*/ 3641272 w 6106886"/>
              <a:gd name="connsiteY35" fmla="*/ 2122714 h 5159828"/>
              <a:gd name="connsiteX36" fmla="*/ 3690257 w 6106886"/>
              <a:gd name="connsiteY36" fmla="*/ 2677885 h 5159828"/>
              <a:gd name="connsiteX37" fmla="*/ 3739243 w 6106886"/>
              <a:gd name="connsiteY37" fmla="*/ 2939142 h 5159828"/>
              <a:gd name="connsiteX38" fmla="*/ 3869872 w 6106886"/>
              <a:gd name="connsiteY38" fmla="*/ 3494314 h 5159828"/>
              <a:gd name="connsiteX39" fmla="*/ 4147457 w 6106886"/>
              <a:gd name="connsiteY39" fmla="*/ 4163785 h 5159828"/>
              <a:gd name="connsiteX40" fmla="*/ 4604657 w 6106886"/>
              <a:gd name="connsiteY40" fmla="*/ 5159828 h 5159828"/>
              <a:gd name="connsiteX41" fmla="*/ 0 w 6106886"/>
              <a:gd name="connsiteY41" fmla="*/ 5127171 h 515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106886" h="5159828">
                <a:moveTo>
                  <a:pt x="0" y="5127171"/>
                </a:moveTo>
                <a:lnTo>
                  <a:pt x="81643" y="4457700"/>
                </a:lnTo>
                <a:lnTo>
                  <a:pt x="293914" y="3608614"/>
                </a:lnTo>
                <a:lnTo>
                  <a:pt x="669472" y="2743200"/>
                </a:lnTo>
                <a:lnTo>
                  <a:pt x="1110343" y="2122714"/>
                </a:lnTo>
                <a:lnTo>
                  <a:pt x="1747157" y="1485900"/>
                </a:lnTo>
                <a:lnTo>
                  <a:pt x="2498272" y="1012371"/>
                </a:lnTo>
                <a:lnTo>
                  <a:pt x="3216729" y="685800"/>
                </a:lnTo>
                <a:lnTo>
                  <a:pt x="3918857" y="506185"/>
                </a:lnTo>
                <a:lnTo>
                  <a:pt x="4588329" y="408214"/>
                </a:lnTo>
                <a:lnTo>
                  <a:pt x="5274129" y="326571"/>
                </a:lnTo>
                <a:lnTo>
                  <a:pt x="5470072" y="293914"/>
                </a:lnTo>
                <a:lnTo>
                  <a:pt x="5666014" y="277585"/>
                </a:lnTo>
                <a:lnTo>
                  <a:pt x="5845629" y="244928"/>
                </a:lnTo>
                <a:lnTo>
                  <a:pt x="5878286" y="195942"/>
                </a:lnTo>
                <a:lnTo>
                  <a:pt x="5878286" y="146957"/>
                </a:lnTo>
                <a:lnTo>
                  <a:pt x="5878286" y="114300"/>
                </a:lnTo>
                <a:lnTo>
                  <a:pt x="5829300" y="65314"/>
                </a:lnTo>
                <a:lnTo>
                  <a:pt x="5763986" y="48985"/>
                </a:lnTo>
                <a:lnTo>
                  <a:pt x="5763986" y="48985"/>
                </a:lnTo>
                <a:lnTo>
                  <a:pt x="5617029" y="0"/>
                </a:lnTo>
                <a:lnTo>
                  <a:pt x="5796643" y="0"/>
                </a:lnTo>
                <a:lnTo>
                  <a:pt x="5943600" y="48985"/>
                </a:lnTo>
                <a:lnTo>
                  <a:pt x="6041572" y="146957"/>
                </a:lnTo>
                <a:lnTo>
                  <a:pt x="6090557" y="212271"/>
                </a:lnTo>
                <a:lnTo>
                  <a:pt x="6106886" y="293914"/>
                </a:lnTo>
                <a:lnTo>
                  <a:pt x="6074229" y="342900"/>
                </a:lnTo>
                <a:lnTo>
                  <a:pt x="6008914" y="440871"/>
                </a:lnTo>
                <a:lnTo>
                  <a:pt x="5796643" y="538842"/>
                </a:lnTo>
                <a:lnTo>
                  <a:pt x="5421086" y="685800"/>
                </a:lnTo>
                <a:lnTo>
                  <a:pt x="4980214" y="767442"/>
                </a:lnTo>
                <a:lnTo>
                  <a:pt x="4523014" y="881742"/>
                </a:lnTo>
                <a:lnTo>
                  <a:pt x="4131129" y="1061357"/>
                </a:lnTo>
                <a:lnTo>
                  <a:pt x="3951514" y="1224642"/>
                </a:lnTo>
                <a:lnTo>
                  <a:pt x="3739243" y="1616528"/>
                </a:lnTo>
                <a:lnTo>
                  <a:pt x="3641272" y="2122714"/>
                </a:lnTo>
                <a:lnTo>
                  <a:pt x="3690257" y="2677885"/>
                </a:lnTo>
                <a:lnTo>
                  <a:pt x="3739243" y="2939142"/>
                </a:lnTo>
                <a:lnTo>
                  <a:pt x="3869872" y="3494314"/>
                </a:lnTo>
                <a:lnTo>
                  <a:pt x="4147457" y="4163785"/>
                </a:lnTo>
                <a:lnTo>
                  <a:pt x="4604657" y="5159828"/>
                </a:lnTo>
                <a:lnTo>
                  <a:pt x="0" y="5127171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reeform: Shape 36">
            <a:extLst>
              <a:ext uri="{FF2B5EF4-FFF2-40B4-BE49-F238E27FC236}">
                <a16:creationId xmlns:a16="http://schemas.microsoft.com/office/drawing/2014/main" id="{5B874B0C-0053-4A45-990A-57A30CB698D8}"/>
              </a:ext>
            </a:extLst>
          </p:cNvPr>
          <p:cNvSpPr/>
          <p:nvPr/>
        </p:nvSpPr>
        <p:spPr>
          <a:xfrm>
            <a:off x="4419600" y="1733651"/>
            <a:ext cx="4090307" cy="5130155"/>
          </a:xfrm>
          <a:custGeom>
            <a:avLst/>
            <a:gdLst>
              <a:gd name="connsiteX0" fmla="*/ 4005913 w 4372761"/>
              <a:gd name="connsiteY0" fmla="*/ 0 h 5130155"/>
              <a:gd name="connsiteX1" fmla="*/ 4046367 w 4372761"/>
              <a:gd name="connsiteY1" fmla="*/ 0 h 5130155"/>
              <a:gd name="connsiteX2" fmla="*/ 4194506 w 4372761"/>
              <a:gd name="connsiteY2" fmla="*/ 50145 h 5130155"/>
              <a:gd name="connsiteX3" fmla="*/ 4372668 w 4372761"/>
              <a:gd name="connsiteY3" fmla="*/ 213287 h 5130155"/>
              <a:gd name="connsiteX4" fmla="*/ 4108574 w 4372761"/>
              <a:gd name="connsiteY4" fmla="*/ 382210 h 5130155"/>
              <a:gd name="connsiteX5" fmla="*/ 3542083 w 4372761"/>
              <a:gd name="connsiteY5" fmla="*/ 488792 h 5130155"/>
              <a:gd name="connsiteX6" fmla="*/ 2308301 w 4372761"/>
              <a:gd name="connsiteY6" fmla="*/ 770331 h 5130155"/>
              <a:gd name="connsiteX7" fmla="*/ 342717 w 4372761"/>
              <a:gd name="connsiteY7" fmla="*/ 2777298 h 5130155"/>
              <a:gd name="connsiteX8" fmla="*/ 260062 w 4372761"/>
              <a:gd name="connsiteY8" fmla="*/ 5130155 h 5130155"/>
              <a:gd name="connsiteX9" fmla="*/ 0 w 4372761"/>
              <a:gd name="connsiteY9" fmla="*/ 5130155 h 5130155"/>
              <a:gd name="connsiteX10" fmla="*/ 193535 w 4372761"/>
              <a:gd name="connsiteY10" fmla="*/ 2791375 h 5130155"/>
              <a:gd name="connsiteX11" fmla="*/ 2306285 w 4372761"/>
              <a:gd name="connsiteY11" fmla="*/ 724078 h 5130155"/>
              <a:gd name="connsiteX12" fmla="*/ 3689250 w 4372761"/>
              <a:gd name="connsiteY12" fmla="*/ 430473 h 5130155"/>
              <a:gd name="connsiteX13" fmla="*/ 4183166 w 4372761"/>
              <a:gd name="connsiteY13" fmla="*/ 325902 h 5130155"/>
              <a:gd name="connsiteX14" fmla="*/ 4342428 w 4372761"/>
              <a:gd name="connsiteY14" fmla="*/ 205243 h 5130155"/>
              <a:gd name="connsiteX15" fmla="*/ 4106275 w 4372761"/>
              <a:gd name="connsiteY15" fmla="*/ 28213 h 5130155"/>
              <a:gd name="connsiteX16" fmla="*/ 4005913 w 4372761"/>
              <a:gd name="connsiteY16" fmla="*/ 0 h 51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2761" h="5130155">
                <a:moveTo>
                  <a:pt x="4005913" y="0"/>
                </a:moveTo>
                <a:lnTo>
                  <a:pt x="4046367" y="0"/>
                </a:lnTo>
                <a:lnTo>
                  <a:pt x="4194506" y="50145"/>
                </a:lnTo>
                <a:cubicBezTo>
                  <a:pt x="4291525" y="91119"/>
                  <a:pt x="4368636" y="144913"/>
                  <a:pt x="4372668" y="213287"/>
                </a:cubicBezTo>
                <a:cubicBezTo>
                  <a:pt x="4376700" y="287693"/>
                  <a:pt x="4249693" y="346012"/>
                  <a:pt x="4108574" y="382210"/>
                </a:cubicBezTo>
                <a:cubicBezTo>
                  <a:pt x="3896896" y="436506"/>
                  <a:pt x="3741665" y="454605"/>
                  <a:pt x="3542083" y="488792"/>
                </a:cubicBezTo>
                <a:cubicBezTo>
                  <a:pt x="3237669" y="539067"/>
                  <a:pt x="3025991" y="575265"/>
                  <a:pt x="2308301" y="770331"/>
                </a:cubicBezTo>
                <a:cubicBezTo>
                  <a:pt x="842681" y="1168507"/>
                  <a:pt x="417309" y="2071441"/>
                  <a:pt x="342717" y="2777298"/>
                </a:cubicBezTo>
                <a:cubicBezTo>
                  <a:pt x="233854" y="3818990"/>
                  <a:pt x="260062" y="5116078"/>
                  <a:pt x="260062" y="5130155"/>
                </a:cubicBezTo>
                <a:cubicBezTo>
                  <a:pt x="260062" y="5130155"/>
                  <a:pt x="260062" y="5130155"/>
                  <a:pt x="0" y="5130155"/>
                </a:cubicBezTo>
                <a:cubicBezTo>
                  <a:pt x="0" y="5116078"/>
                  <a:pt x="56448" y="3696320"/>
                  <a:pt x="193535" y="2791375"/>
                </a:cubicBezTo>
                <a:cubicBezTo>
                  <a:pt x="304414" y="2073452"/>
                  <a:pt x="804378" y="1106166"/>
                  <a:pt x="2306285" y="724078"/>
                </a:cubicBezTo>
                <a:cubicBezTo>
                  <a:pt x="3050183" y="537056"/>
                  <a:pt x="3429188" y="466671"/>
                  <a:pt x="3689250" y="430473"/>
                </a:cubicBezTo>
                <a:cubicBezTo>
                  <a:pt x="3886816" y="402320"/>
                  <a:pt x="4017855" y="382210"/>
                  <a:pt x="4183166" y="325902"/>
                </a:cubicBezTo>
                <a:cubicBezTo>
                  <a:pt x="4287996" y="289704"/>
                  <a:pt x="4344444" y="247473"/>
                  <a:pt x="4342428" y="205243"/>
                </a:cubicBezTo>
                <a:cubicBezTo>
                  <a:pt x="4339404" y="147930"/>
                  <a:pt x="4239991" y="77042"/>
                  <a:pt x="4106275" y="28213"/>
                </a:cubicBezTo>
                <a:lnTo>
                  <a:pt x="4005913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: Shape 40">
            <a:extLst>
              <a:ext uri="{FF2B5EF4-FFF2-40B4-BE49-F238E27FC236}">
                <a16:creationId xmlns:a16="http://schemas.microsoft.com/office/drawing/2014/main" id="{5CEE164E-4753-454F-A25A-AC4102C204E5}"/>
              </a:ext>
            </a:extLst>
          </p:cNvPr>
          <p:cNvSpPr/>
          <p:nvPr/>
        </p:nvSpPr>
        <p:spPr>
          <a:xfrm>
            <a:off x="4830362" y="1746261"/>
            <a:ext cx="3713353" cy="5117544"/>
          </a:xfrm>
          <a:custGeom>
            <a:avLst/>
            <a:gdLst>
              <a:gd name="connsiteX0" fmla="*/ 3676705 w 3969777"/>
              <a:gd name="connsiteY0" fmla="*/ 0 h 5117544"/>
              <a:gd name="connsiteX1" fmla="*/ 3718992 w 3969777"/>
              <a:gd name="connsiteY1" fmla="*/ 0 h 5117544"/>
              <a:gd name="connsiteX2" fmla="*/ 3815629 w 3969777"/>
              <a:gd name="connsiteY2" fmla="*/ 39294 h 5117544"/>
              <a:gd name="connsiteX3" fmla="*/ 3969553 w 3969777"/>
              <a:gd name="connsiteY3" fmla="*/ 204698 h 5117544"/>
              <a:gd name="connsiteX4" fmla="*/ 3731738 w 3969777"/>
              <a:gd name="connsiteY4" fmla="*/ 387698 h 5117544"/>
              <a:gd name="connsiteX5" fmla="*/ 3157355 w 3969777"/>
              <a:gd name="connsiteY5" fmla="*/ 500313 h 5117544"/>
              <a:gd name="connsiteX6" fmla="*/ 2006572 w 3969777"/>
              <a:gd name="connsiteY6" fmla="*/ 775819 h 5117544"/>
              <a:gd name="connsiteX7" fmla="*/ 162499 w 3969777"/>
              <a:gd name="connsiteY7" fmla="*/ 2591742 h 5117544"/>
              <a:gd name="connsiteX8" fmla="*/ 337837 w 3969777"/>
              <a:gd name="connsiteY8" fmla="*/ 5117544 h 5117544"/>
              <a:gd name="connsiteX9" fmla="*/ 102038 w 3969777"/>
              <a:gd name="connsiteY9" fmla="*/ 5117544 h 5117544"/>
              <a:gd name="connsiteX10" fmla="*/ 43592 w 3969777"/>
              <a:gd name="connsiteY10" fmla="*/ 2555544 h 5117544"/>
              <a:gd name="connsiteX11" fmla="*/ 2046880 w 3969777"/>
              <a:gd name="connsiteY11" fmla="*/ 725544 h 5117544"/>
              <a:gd name="connsiteX12" fmla="*/ 3316570 w 3969777"/>
              <a:gd name="connsiteY12" fmla="*/ 452049 h 5117544"/>
              <a:gd name="connsiteX13" fmla="*/ 3810338 w 3969777"/>
              <a:gd name="connsiteY13" fmla="*/ 339434 h 5117544"/>
              <a:gd name="connsiteX14" fmla="*/ 3953430 w 3969777"/>
              <a:gd name="connsiteY14" fmla="*/ 194643 h 5117544"/>
              <a:gd name="connsiteX15" fmla="*/ 3737469 w 3969777"/>
              <a:gd name="connsiteY15" fmla="*/ 19592 h 5117544"/>
              <a:gd name="connsiteX16" fmla="*/ 3676705 w 3969777"/>
              <a:gd name="connsiteY16" fmla="*/ 0 h 511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9777" h="5117544">
                <a:moveTo>
                  <a:pt x="3676705" y="0"/>
                </a:moveTo>
                <a:lnTo>
                  <a:pt x="3718992" y="0"/>
                </a:lnTo>
                <a:lnTo>
                  <a:pt x="3815629" y="39294"/>
                </a:lnTo>
                <a:cubicBezTo>
                  <a:pt x="3900022" y="82027"/>
                  <a:pt x="3966530" y="137330"/>
                  <a:pt x="3969553" y="204698"/>
                </a:cubicBezTo>
                <a:cubicBezTo>
                  <a:pt x="3975599" y="279104"/>
                  <a:pt x="3858707" y="353511"/>
                  <a:pt x="3731738" y="387698"/>
                </a:cubicBezTo>
                <a:cubicBezTo>
                  <a:pt x="3538262" y="441994"/>
                  <a:pt x="3338739" y="468137"/>
                  <a:pt x="3157355" y="500313"/>
                </a:cubicBezTo>
                <a:cubicBezTo>
                  <a:pt x="2883263" y="550588"/>
                  <a:pt x="2613202" y="586786"/>
                  <a:pt x="2006572" y="775819"/>
                </a:cubicBezTo>
                <a:cubicBezTo>
                  <a:pt x="688514" y="1184049"/>
                  <a:pt x="229007" y="1885885"/>
                  <a:pt x="162499" y="2591742"/>
                </a:cubicBezTo>
                <a:cubicBezTo>
                  <a:pt x="63746" y="3633434"/>
                  <a:pt x="335822" y="5103467"/>
                  <a:pt x="337837" y="5117544"/>
                </a:cubicBezTo>
                <a:cubicBezTo>
                  <a:pt x="337837" y="5117544"/>
                  <a:pt x="337837" y="5117544"/>
                  <a:pt x="102038" y="5117544"/>
                </a:cubicBezTo>
                <a:cubicBezTo>
                  <a:pt x="102038" y="5103467"/>
                  <a:pt x="-81362" y="3458478"/>
                  <a:pt x="43592" y="2555544"/>
                </a:cubicBezTo>
                <a:cubicBezTo>
                  <a:pt x="142345" y="1835610"/>
                  <a:pt x="690529" y="1107632"/>
                  <a:pt x="2046880" y="725544"/>
                </a:cubicBezTo>
                <a:cubicBezTo>
                  <a:pt x="2718002" y="538522"/>
                  <a:pt x="3082786" y="490258"/>
                  <a:pt x="3316570" y="452049"/>
                </a:cubicBezTo>
                <a:cubicBezTo>
                  <a:pt x="3495939" y="423895"/>
                  <a:pt x="3661200" y="395742"/>
                  <a:pt x="3810338" y="339434"/>
                </a:cubicBezTo>
                <a:cubicBezTo>
                  <a:pt x="3905061" y="303236"/>
                  <a:pt x="3953430" y="258994"/>
                  <a:pt x="3953430" y="194643"/>
                </a:cubicBezTo>
                <a:cubicBezTo>
                  <a:pt x="3953430" y="138838"/>
                  <a:pt x="3860471" y="69458"/>
                  <a:pt x="3737469" y="19592"/>
                </a:cubicBezTo>
                <a:lnTo>
                  <a:pt x="367670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61C1B75-86E5-4835-A6E3-65E08265A554}"/>
              </a:ext>
            </a:extLst>
          </p:cNvPr>
          <p:cNvSpPr>
            <a:spLocks/>
          </p:cNvSpPr>
          <p:nvPr/>
        </p:nvSpPr>
        <p:spPr bwMode="auto">
          <a:xfrm>
            <a:off x="6207745" y="1775639"/>
            <a:ext cx="2422050" cy="5074415"/>
          </a:xfrm>
          <a:custGeom>
            <a:avLst/>
            <a:gdLst>
              <a:gd name="T0" fmla="*/ 1414 w 1434"/>
              <a:gd name="T1" fmla="*/ 2527 h 2527"/>
              <a:gd name="T2" fmla="*/ 153 w 1434"/>
              <a:gd name="T3" fmla="*/ 1187 h 2527"/>
              <a:gd name="T4" fmla="*/ 739 w 1434"/>
              <a:gd name="T5" fmla="*/ 374 h 2527"/>
              <a:gd name="T6" fmla="*/ 1212 w 1434"/>
              <a:gd name="T7" fmla="*/ 0 h 2527"/>
              <a:gd name="connsiteX0" fmla="*/ 9291 w 9291"/>
              <a:gd name="connsiteY0" fmla="*/ 10000 h 10000"/>
              <a:gd name="connsiteX1" fmla="*/ 497 w 9291"/>
              <a:gd name="connsiteY1" fmla="*/ 4697 h 10000"/>
              <a:gd name="connsiteX2" fmla="*/ 4583 w 9291"/>
              <a:gd name="connsiteY2" fmla="*/ 1480 h 10000"/>
              <a:gd name="connsiteX3" fmla="*/ 7882 w 9291"/>
              <a:gd name="connsiteY3" fmla="*/ 0 h 10000"/>
              <a:gd name="connsiteX0" fmla="*/ 10000 w 10000"/>
              <a:gd name="connsiteY0" fmla="*/ 9932 h 9932"/>
              <a:gd name="connsiteX1" fmla="*/ 535 w 10000"/>
              <a:gd name="connsiteY1" fmla="*/ 4629 h 9932"/>
              <a:gd name="connsiteX2" fmla="*/ 4933 w 10000"/>
              <a:gd name="connsiteY2" fmla="*/ 1412 h 9932"/>
              <a:gd name="connsiteX3" fmla="*/ 8483 w 10000"/>
              <a:gd name="connsiteY3" fmla="*/ 0 h 9932"/>
              <a:gd name="connsiteX0" fmla="*/ 9216 w 9216"/>
              <a:gd name="connsiteY0" fmla="*/ 10000 h 10000"/>
              <a:gd name="connsiteX1" fmla="*/ 814 w 9216"/>
              <a:gd name="connsiteY1" fmla="*/ 5150 h 10000"/>
              <a:gd name="connsiteX2" fmla="*/ 4149 w 9216"/>
              <a:gd name="connsiteY2" fmla="*/ 1422 h 10000"/>
              <a:gd name="connsiteX3" fmla="*/ 7699 w 9216"/>
              <a:gd name="connsiteY3" fmla="*/ 0 h 10000"/>
              <a:gd name="connsiteX0" fmla="*/ 9977 w 9977"/>
              <a:gd name="connsiteY0" fmla="*/ 10000 h 10000"/>
              <a:gd name="connsiteX1" fmla="*/ 860 w 9977"/>
              <a:gd name="connsiteY1" fmla="*/ 5150 h 10000"/>
              <a:gd name="connsiteX2" fmla="*/ 4479 w 9977"/>
              <a:gd name="connsiteY2" fmla="*/ 1422 h 10000"/>
              <a:gd name="connsiteX3" fmla="*/ 8331 w 9977"/>
              <a:gd name="connsiteY3" fmla="*/ 0 h 10000"/>
              <a:gd name="connsiteX0" fmla="*/ 10069 w 10069"/>
              <a:gd name="connsiteY0" fmla="*/ 10000 h 10000"/>
              <a:gd name="connsiteX1" fmla="*/ 931 w 10069"/>
              <a:gd name="connsiteY1" fmla="*/ 5150 h 10000"/>
              <a:gd name="connsiteX2" fmla="*/ 4558 w 10069"/>
              <a:gd name="connsiteY2" fmla="*/ 1422 h 10000"/>
              <a:gd name="connsiteX3" fmla="*/ 8419 w 10069"/>
              <a:gd name="connsiteY3" fmla="*/ 0 h 10000"/>
              <a:gd name="connsiteX0" fmla="*/ 4178 w 8572"/>
              <a:gd name="connsiteY0" fmla="*/ 9867 h 9867"/>
              <a:gd name="connsiteX1" fmla="*/ 359 w 8572"/>
              <a:gd name="connsiteY1" fmla="*/ 5150 h 9867"/>
              <a:gd name="connsiteX2" fmla="*/ 3986 w 8572"/>
              <a:gd name="connsiteY2" fmla="*/ 1422 h 9867"/>
              <a:gd name="connsiteX3" fmla="*/ 7847 w 8572"/>
              <a:gd name="connsiteY3" fmla="*/ 0 h 9867"/>
              <a:gd name="connsiteX0" fmla="*/ 5609 w 10735"/>
              <a:gd name="connsiteY0" fmla="*/ 10000 h 10000"/>
              <a:gd name="connsiteX1" fmla="*/ 120 w 10735"/>
              <a:gd name="connsiteY1" fmla="*/ 5219 h 10000"/>
              <a:gd name="connsiteX2" fmla="*/ 5385 w 10735"/>
              <a:gd name="connsiteY2" fmla="*/ 1441 h 10000"/>
              <a:gd name="connsiteX3" fmla="*/ 9889 w 10735"/>
              <a:gd name="connsiteY3" fmla="*/ 0 h 10000"/>
              <a:gd name="connsiteX0" fmla="*/ 5853 w 10979"/>
              <a:gd name="connsiteY0" fmla="*/ 10000 h 10000"/>
              <a:gd name="connsiteX1" fmla="*/ 364 w 10979"/>
              <a:gd name="connsiteY1" fmla="*/ 5219 h 10000"/>
              <a:gd name="connsiteX2" fmla="*/ 5629 w 10979"/>
              <a:gd name="connsiteY2" fmla="*/ 1441 h 10000"/>
              <a:gd name="connsiteX3" fmla="*/ 10133 w 10979"/>
              <a:gd name="connsiteY3" fmla="*/ 0 h 10000"/>
              <a:gd name="connsiteX0" fmla="*/ 6377 w 11503"/>
              <a:gd name="connsiteY0" fmla="*/ 10000 h 10000"/>
              <a:gd name="connsiteX1" fmla="*/ 252 w 11503"/>
              <a:gd name="connsiteY1" fmla="*/ 5253 h 10000"/>
              <a:gd name="connsiteX2" fmla="*/ 6153 w 11503"/>
              <a:gd name="connsiteY2" fmla="*/ 1441 h 10000"/>
              <a:gd name="connsiteX3" fmla="*/ 10657 w 11503"/>
              <a:gd name="connsiteY3" fmla="*/ 0 h 10000"/>
              <a:gd name="connsiteX0" fmla="*/ 4307 w 11263"/>
              <a:gd name="connsiteY0" fmla="*/ 10135 h 10135"/>
              <a:gd name="connsiteX1" fmla="*/ 12 w 11263"/>
              <a:gd name="connsiteY1" fmla="*/ 5253 h 10135"/>
              <a:gd name="connsiteX2" fmla="*/ 5913 w 11263"/>
              <a:gd name="connsiteY2" fmla="*/ 1441 h 10135"/>
              <a:gd name="connsiteX3" fmla="*/ 10417 w 11263"/>
              <a:gd name="connsiteY3" fmla="*/ 0 h 10135"/>
              <a:gd name="connsiteX0" fmla="*/ 4423 w 11379"/>
              <a:gd name="connsiteY0" fmla="*/ 10135 h 10135"/>
              <a:gd name="connsiteX1" fmla="*/ 128 w 11379"/>
              <a:gd name="connsiteY1" fmla="*/ 5253 h 10135"/>
              <a:gd name="connsiteX2" fmla="*/ 6029 w 11379"/>
              <a:gd name="connsiteY2" fmla="*/ 1441 h 10135"/>
              <a:gd name="connsiteX3" fmla="*/ 10533 w 11379"/>
              <a:gd name="connsiteY3" fmla="*/ 0 h 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9" h="10135">
                <a:moveTo>
                  <a:pt x="4423" y="10135"/>
                </a:moveTo>
                <a:cubicBezTo>
                  <a:pt x="4423" y="10135"/>
                  <a:pt x="417" y="6770"/>
                  <a:pt x="128" y="5253"/>
                </a:cubicBezTo>
                <a:cubicBezTo>
                  <a:pt x="-161" y="3736"/>
                  <a:pt x="-532" y="1938"/>
                  <a:pt x="6029" y="1441"/>
                </a:cubicBezTo>
                <a:cubicBezTo>
                  <a:pt x="12600" y="944"/>
                  <a:pt x="11758" y="282"/>
                  <a:pt x="10533" y="0"/>
                </a:cubicBezTo>
              </a:path>
            </a:pathLst>
          </a:custGeom>
          <a:noFill/>
          <a:ln w="44450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A6DEC825-0F3E-4FD1-AE91-9CAB1E0B56A6}"/>
              </a:ext>
            </a:extLst>
          </p:cNvPr>
          <p:cNvSpPr>
            <a:spLocks/>
          </p:cNvSpPr>
          <p:nvPr/>
        </p:nvSpPr>
        <p:spPr bwMode="auto">
          <a:xfrm>
            <a:off x="2536406" y="1827739"/>
            <a:ext cx="5890048" cy="5100247"/>
          </a:xfrm>
          <a:custGeom>
            <a:avLst/>
            <a:gdLst>
              <a:gd name="T0" fmla="*/ 0 w 3114"/>
              <a:gd name="T1" fmla="*/ 2429 h 2429"/>
              <a:gd name="T2" fmla="*/ 1010 w 3114"/>
              <a:gd name="T3" fmla="*/ 611 h 2429"/>
              <a:gd name="T4" fmla="*/ 2564 w 3114"/>
              <a:gd name="T5" fmla="*/ 67 h 2429"/>
              <a:gd name="T6" fmla="*/ 3114 w 3114"/>
              <a:gd name="T7" fmla="*/ 0 h 2429"/>
              <a:gd name="connsiteX0" fmla="*/ 0 w 8709"/>
              <a:gd name="connsiteY0" fmla="*/ 10659 h 10659"/>
              <a:gd name="connsiteX1" fmla="*/ 3243 w 8709"/>
              <a:gd name="connsiteY1" fmla="*/ 3174 h 10659"/>
              <a:gd name="connsiteX2" fmla="*/ 8234 w 8709"/>
              <a:gd name="connsiteY2" fmla="*/ 935 h 10659"/>
              <a:gd name="connsiteX3" fmla="*/ 8709 w 8709"/>
              <a:gd name="connsiteY3" fmla="*/ 0 h 10659"/>
              <a:gd name="connsiteX0" fmla="*/ 0 w 11479"/>
              <a:gd name="connsiteY0" fmla="*/ 10000 h 10000"/>
              <a:gd name="connsiteX1" fmla="*/ 3724 w 11479"/>
              <a:gd name="connsiteY1" fmla="*/ 2978 h 10000"/>
              <a:gd name="connsiteX2" fmla="*/ 9455 w 11479"/>
              <a:gd name="connsiteY2" fmla="*/ 877 h 10000"/>
              <a:gd name="connsiteX3" fmla="*/ 10000 w 11479"/>
              <a:gd name="connsiteY3" fmla="*/ 0 h 10000"/>
              <a:gd name="connsiteX0" fmla="*/ 0 w 11395"/>
              <a:gd name="connsiteY0" fmla="*/ 9977 h 9977"/>
              <a:gd name="connsiteX1" fmla="*/ 3724 w 11395"/>
              <a:gd name="connsiteY1" fmla="*/ 2955 h 9977"/>
              <a:gd name="connsiteX2" fmla="*/ 9455 w 11395"/>
              <a:gd name="connsiteY2" fmla="*/ 854 h 9977"/>
              <a:gd name="connsiteX3" fmla="*/ 9885 w 11395"/>
              <a:gd name="connsiteY3" fmla="*/ 0 h 9977"/>
              <a:gd name="connsiteX0" fmla="*/ 0 w 9651"/>
              <a:gd name="connsiteY0" fmla="*/ 10000 h 10000"/>
              <a:gd name="connsiteX1" fmla="*/ 3268 w 9651"/>
              <a:gd name="connsiteY1" fmla="*/ 2962 h 10000"/>
              <a:gd name="connsiteX2" fmla="*/ 8297 w 9651"/>
              <a:gd name="connsiteY2" fmla="*/ 856 h 10000"/>
              <a:gd name="connsiteX3" fmla="*/ 8675 w 9651"/>
              <a:gd name="connsiteY3" fmla="*/ 0 h 10000"/>
              <a:gd name="connsiteX0" fmla="*/ 0 w 10662"/>
              <a:gd name="connsiteY0" fmla="*/ 9871 h 9871"/>
              <a:gd name="connsiteX1" fmla="*/ 3386 w 10662"/>
              <a:gd name="connsiteY1" fmla="*/ 2833 h 9871"/>
              <a:gd name="connsiteX2" fmla="*/ 8597 w 10662"/>
              <a:gd name="connsiteY2" fmla="*/ 727 h 9871"/>
              <a:gd name="connsiteX3" fmla="*/ 9849 w 10662"/>
              <a:gd name="connsiteY3" fmla="*/ 0 h 9871"/>
              <a:gd name="connsiteX0" fmla="*/ 0 w 9713"/>
              <a:gd name="connsiteY0" fmla="*/ 10000 h 10000"/>
              <a:gd name="connsiteX1" fmla="*/ 3176 w 9713"/>
              <a:gd name="connsiteY1" fmla="*/ 2870 h 10000"/>
              <a:gd name="connsiteX2" fmla="*/ 8063 w 9713"/>
              <a:gd name="connsiteY2" fmla="*/ 737 h 10000"/>
              <a:gd name="connsiteX3" fmla="*/ 9237 w 9713"/>
              <a:gd name="connsiteY3" fmla="*/ 0 h 10000"/>
              <a:gd name="connsiteX0" fmla="*/ 0 w 10000"/>
              <a:gd name="connsiteY0" fmla="*/ 10000 h 10000"/>
              <a:gd name="connsiteX1" fmla="*/ 3270 w 10000"/>
              <a:gd name="connsiteY1" fmla="*/ 2870 h 10000"/>
              <a:gd name="connsiteX2" fmla="*/ 8301 w 10000"/>
              <a:gd name="connsiteY2" fmla="*/ 737 h 10000"/>
              <a:gd name="connsiteX3" fmla="*/ 9510 w 10000"/>
              <a:gd name="connsiteY3" fmla="*/ 0 h 10000"/>
              <a:gd name="connsiteX0" fmla="*/ 0 w 10177"/>
              <a:gd name="connsiteY0" fmla="*/ 9915 h 9915"/>
              <a:gd name="connsiteX1" fmla="*/ 3270 w 10177"/>
              <a:gd name="connsiteY1" fmla="*/ 2785 h 9915"/>
              <a:gd name="connsiteX2" fmla="*/ 8301 w 10177"/>
              <a:gd name="connsiteY2" fmla="*/ 652 h 9915"/>
              <a:gd name="connsiteX3" fmla="*/ 9719 w 10177"/>
              <a:gd name="connsiteY3" fmla="*/ 0 h 9915"/>
              <a:gd name="connsiteX0" fmla="*/ 0 w 9832"/>
              <a:gd name="connsiteY0" fmla="*/ 10000 h 10000"/>
              <a:gd name="connsiteX1" fmla="*/ 3213 w 9832"/>
              <a:gd name="connsiteY1" fmla="*/ 2809 h 10000"/>
              <a:gd name="connsiteX2" fmla="*/ 8157 w 9832"/>
              <a:gd name="connsiteY2" fmla="*/ 658 h 10000"/>
              <a:gd name="connsiteX3" fmla="*/ 9550 w 9832"/>
              <a:gd name="connsiteY3" fmla="*/ 0 h 10000"/>
              <a:gd name="connsiteX0" fmla="*/ 0 w 10152"/>
              <a:gd name="connsiteY0" fmla="*/ 9946 h 9946"/>
              <a:gd name="connsiteX1" fmla="*/ 3268 w 10152"/>
              <a:gd name="connsiteY1" fmla="*/ 2755 h 9946"/>
              <a:gd name="connsiteX2" fmla="*/ 8296 w 10152"/>
              <a:gd name="connsiteY2" fmla="*/ 604 h 9946"/>
              <a:gd name="connsiteX3" fmla="*/ 9884 w 10152"/>
              <a:gd name="connsiteY3" fmla="*/ 0 h 9946"/>
              <a:gd name="connsiteX0" fmla="*/ 0 w 10032"/>
              <a:gd name="connsiteY0" fmla="*/ 10000 h 10000"/>
              <a:gd name="connsiteX1" fmla="*/ 3219 w 10032"/>
              <a:gd name="connsiteY1" fmla="*/ 2770 h 10000"/>
              <a:gd name="connsiteX2" fmla="*/ 8172 w 10032"/>
              <a:gd name="connsiteY2" fmla="*/ 607 h 10000"/>
              <a:gd name="connsiteX3" fmla="*/ 9736 w 10032"/>
              <a:gd name="connsiteY3" fmla="*/ 0 h 10000"/>
              <a:gd name="connsiteX0" fmla="*/ 0 w 10066"/>
              <a:gd name="connsiteY0" fmla="*/ 10000 h 10000"/>
              <a:gd name="connsiteX1" fmla="*/ 3219 w 10066"/>
              <a:gd name="connsiteY1" fmla="*/ 2770 h 10000"/>
              <a:gd name="connsiteX2" fmla="*/ 8172 w 10066"/>
              <a:gd name="connsiteY2" fmla="*/ 607 h 10000"/>
              <a:gd name="connsiteX3" fmla="*/ 9736 w 10066"/>
              <a:gd name="connsiteY3" fmla="*/ 0 h 10000"/>
              <a:gd name="connsiteX0" fmla="*/ 0 w 9831"/>
              <a:gd name="connsiteY0" fmla="*/ 10000 h 10000"/>
              <a:gd name="connsiteX1" fmla="*/ 3219 w 9831"/>
              <a:gd name="connsiteY1" fmla="*/ 2770 h 10000"/>
              <a:gd name="connsiteX2" fmla="*/ 8172 w 9831"/>
              <a:gd name="connsiteY2" fmla="*/ 607 h 10000"/>
              <a:gd name="connsiteX3" fmla="*/ 9736 w 9831"/>
              <a:gd name="connsiteY3" fmla="*/ 0 h 10000"/>
              <a:gd name="connsiteX0" fmla="*/ 0 w 10197"/>
              <a:gd name="connsiteY0" fmla="*/ 9955 h 9955"/>
              <a:gd name="connsiteX1" fmla="*/ 3274 w 10197"/>
              <a:gd name="connsiteY1" fmla="*/ 2725 h 9955"/>
              <a:gd name="connsiteX2" fmla="*/ 8312 w 10197"/>
              <a:gd name="connsiteY2" fmla="*/ 562 h 9955"/>
              <a:gd name="connsiteX3" fmla="*/ 10110 w 10197"/>
              <a:gd name="connsiteY3" fmla="*/ 0 h 9955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9495"/>
              <a:gd name="connsiteY0" fmla="*/ 10155 h 10155"/>
              <a:gd name="connsiteX1" fmla="*/ 2699 w 9495"/>
              <a:gd name="connsiteY1" fmla="*/ 2737 h 10155"/>
              <a:gd name="connsiteX2" fmla="*/ 7639 w 9495"/>
              <a:gd name="connsiteY2" fmla="*/ 565 h 10155"/>
              <a:gd name="connsiteX3" fmla="*/ 9403 w 9495"/>
              <a:gd name="connsiteY3" fmla="*/ 0 h 10155"/>
              <a:gd name="connsiteX0" fmla="*/ 0 w 10000"/>
              <a:gd name="connsiteY0" fmla="*/ 10000 h 10000"/>
              <a:gd name="connsiteX1" fmla="*/ 2843 w 10000"/>
              <a:gd name="connsiteY1" fmla="*/ 2695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66" y="6909"/>
                  <a:pt x="1124" y="4679"/>
                  <a:pt x="2519" y="3152"/>
                </a:cubicBezTo>
                <a:cubicBezTo>
                  <a:pt x="4420" y="1071"/>
                  <a:pt x="6848" y="707"/>
                  <a:pt x="8045" y="556"/>
                </a:cubicBezTo>
                <a:cubicBezTo>
                  <a:pt x="8799" y="461"/>
                  <a:pt x="10413" y="382"/>
                  <a:pt x="9903" y="0"/>
                </a:cubicBezTo>
              </a:path>
            </a:pathLst>
          </a:custGeom>
          <a:noFill/>
          <a:ln w="44450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53BD20EF-DF42-4872-B47E-6BFE56AF341B}"/>
              </a:ext>
            </a:extLst>
          </p:cNvPr>
          <p:cNvSpPr/>
          <p:nvPr/>
        </p:nvSpPr>
        <p:spPr>
          <a:xfrm>
            <a:off x="4285689" y="5416575"/>
            <a:ext cx="862263" cy="8622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endParaRPr kumimoji="0" lang="en-IN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617ED582-15F6-4B38-B0D8-8835E2F97162}"/>
              </a:ext>
            </a:extLst>
          </p:cNvPr>
          <p:cNvSpPr/>
          <p:nvPr/>
        </p:nvSpPr>
        <p:spPr>
          <a:xfrm>
            <a:off x="4199270" y="3708448"/>
            <a:ext cx="1141528" cy="114152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</a:t>
            </a:r>
            <a:endParaRPr kumimoji="0" lang="en-IN" sz="24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FFD5E885-2B58-4D9E-AD8E-2547FCD230CA}"/>
              </a:ext>
            </a:extLst>
          </p:cNvPr>
          <p:cNvSpPr>
            <a:spLocks noChangeAspect="1"/>
          </p:cNvSpPr>
          <p:nvPr/>
        </p:nvSpPr>
        <p:spPr>
          <a:xfrm>
            <a:off x="5005294" y="2728613"/>
            <a:ext cx="737093" cy="7370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53970CE2-3BA0-495D-8109-DF481DDFA9C7}"/>
              </a:ext>
            </a:extLst>
          </p:cNvPr>
          <p:cNvSpPr>
            <a:spLocks noChangeAspect="1"/>
          </p:cNvSpPr>
          <p:nvPr/>
        </p:nvSpPr>
        <p:spPr>
          <a:xfrm>
            <a:off x="6350166" y="2145136"/>
            <a:ext cx="594860" cy="5948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endParaRPr kumimoji="0" lang="en-IN" sz="12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010994DB-C1B9-4001-918C-7D3CF909E62C}"/>
              </a:ext>
            </a:extLst>
          </p:cNvPr>
          <p:cNvSpPr txBox="1"/>
          <p:nvPr/>
        </p:nvSpPr>
        <p:spPr>
          <a:xfrm>
            <a:off x="822451" y="1907609"/>
            <a:ext cx="4794552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1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Análise comparativa atualizada dos 3 trechos anteriores e inclusão de 3 outros trechos</a:t>
            </a:r>
          </a:p>
        </p:txBody>
      </p:sp>
      <p:cxnSp>
        <p:nvCxnSpPr>
          <p:cNvPr id="20" name="Straight Connector 15">
            <a:extLst>
              <a:ext uri="{FF2B5EF4-FFF2-40B4-BE49-F238E27FC236}">
                <a16:creationId xmlns:a16="http://schemas.microsoft.com/office/drawing/2014/main" id="{28E4AB96-DAAD-410A-9FDD-37AC2E342754}"/>
              </a:ext>
            </a:extLst>
          </p:cNvPr>
          <p:cNvCxnSpPr>
            <a:cxnSpLocks/>
          </p:cNvCxnSpPr>
          <p:nvPr/>
        </p:nvCxnSpPr>
        <p:spPr>
          <a:xfrm flipH="1">
            <a:off x="4849025" y="2489428"/>
            <a:ext cx="97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753744A3-23F7-4137-9601-0A809FB01BAA}"/>
              </a:ext>
            </a:extLst>
          </p:cNvPr>
          <p:cNvCxnSpPr>
            <a:cxnSpLocks/>
          </p:cNvCxnSpPr>
          <p:nvPr/>
        </p:nvCxnSpPr>
        <p:spPr>
          <a:xfrm flipH="1">
            <a:off x="6058469" y="3157103"/>
            <a:ext cx="115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9">
            <a:extLst>
              <a:ext uri="{FF2B5EF4-FFF2-40B4-BE49-F238E27FC236}">
                <a16:creationId xmlns:a16="http://schemas.microsoft.com/office/drawing/2014/main" id="{2AB001C3-AF0C-455C-8838-5A338230B6A1}"/>
              </a:ext>
            </a:extLst>
          </p:cNvPr>
          <p:cNvSpPr txBox="1"/>
          <p:nvPr/>
        </p:nvSpPr>
        <p:spPr>
          <a:xfrm>
            <a:off x="6914959" y="2824661"/>
            <a:ext cx="4288641" cy="36933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Estruturação de curso de capacitação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7F5CEAA-4F52-456D-B994-6EECE5470FA3}"/>
              </a:ext>
            </a:extLst>
          </p:cNvPr>
          <p:cNvSpPr txBox="1"/>
          <p:nvPr/>
        </p:nvSpPr>
        <p:spPr>
          <a:xfrm>
            <a:off x="601830" y="3662078"/>
            <a:ext cx="3093961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Ensaios em materiais de parceiros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Disponibilização do </a:t>
            </a:r>
            <a:br>
              <a:rPr kumimoji="0" lang="pt-B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CAP3D-D atualizado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7" name="Straight Connector 23">
            <a:extLst>
              <a:ext uri="{FF2B5EF4-FFF2-40B4-BE49-F238E27FC236}">
                <a16:creationId xmlns:a16="http://schemas.microsoft.com/office/drawing/2014/main" id="{35E2A31E-7F14-4BB0-A0C1-B3A398944D89}"/>
              </a:ext>
            </a:extLst>
          </p:cNvPr>
          <p:cNvCxnSpPr>
            <a:cxnSpLocks/>
          </p:cNvCxnSpPr>
          <p:nvPr/>
        </p:nvCxnSpPr>
        <p:spPr>
          <a:xfrm flipH="1">
            <a:off x="2823514" y="4270068"/>
            <a:ext cx="111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EA2886D0-A649-473F-836E-4BD06B1490E3}"/>
              </a:ext>
            </a:extLst>
          </p:cNvPr>
          <p:cNvCxnSpPr>
            <a:cxnSpLocks/>
          </p:cNvCxnSpPr>
          <p:nvPr/>
        </p:nvCxnSpPr>
        <p:spPr>
          <a:xfrm flipH="1">
            <a:off x="5562736" y="5743558"/>
            <a:ext cx="144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6">
            <a:extLst>
              <a:ext uri="{FF2B5EF4-FFF2-40B4-BE49-F238E27FC236}">
                <a16:creationId xmlns:a16="http://schemas.microsoft.com/office/drawing/2014/main" id="{0272ACDE-6272-4137-BE70-327F1589B0E4}"/>
              </a:ext>
            </a:extLst>
          </p:cNvPr>
          <p:cNvSpPr txBox="1"/>
          <p:nvPr/>
        </p:nvSpPr>
        <p:spPr>
          <a:xfrm>
            <a:off x="6646728" y="4824701"/>
            <a:ext cx="3961854" cy="9233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Comparação de resultados técnicos e econômicos de dimensionamento com diferentes sistemas (3 trechos)</a:t>
            </a:r>
            <a:endParaRPr kumimoji="0" lang="en-US" sz="1800" b="0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53970CE2-3BA0-495D-8109-DF481DDFA9C7}"/>
              </a:ext>
            </a:extLst>
          </p:cNvPr>
          <p:cNvSpPr>
            <a:spLocks noChangeAspect="1"/>
          </p:cNvSpPr>
          <p:nvPr/>
        </p:nvSpPr>
        <p:spPr>
          <a:xfrm>
            <a:off x="7727930" y="1887639"/>
            <a:ext cx="561686" cy="5616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Straight Connector 18">
            <a:extLst>
              <a:ext uri="{FF2B5EF4-FFF2-40B4-BE49-F238E27FC236}">
                <a16:creationId xmlns:a16="http://schemas.microsoft.com/office/drawing/2014/main" id="{753744A3-23F7-4137-9601-0A809FB01BAA}"/>
              </a:ext>
            </a:extLst>
          </p:cNvPr>
          <p:cNvCxnSpPr>
            <a:cxnSpLocks/>
          </p:cNvCxnSpPr>
          <p:nvPr/>
        </p:nvCxnSpPr>
        <p:spPr>
          <a:xfrm flipH="1">
            <a:off x="8304726" y="2197894"/>
            <a:ext cx="792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9">
            <a:extLst>
              <a:ext uri="{FF2B5EF4-FFF2-40B4-BE49-F238E27FC236}">
                <a16:creationId xmlns:a16="http://schemas.microsoft.com/office/drawing/2014/main" id="{2AB001C3-AF0C-455C-8838-5A338230B6A1}"/>
              </a:ext>
            </a:extLst>
          </p:cNvPr>
          <p:cNvSpPr txBox="1"/>
          <p:nvPr/>
        </p:nvSpPr>
        <p:spPr>
          <a:xfrm>
            <a:off x="8848578" y="1594296"/>
            <a:ext cx="1752950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Relatório final </a:t>
            </a:r>
            <a:b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Publicações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080929" y="1116540"/>
            <a:ext cx="3522132" cy="711199"/>
          </a:xfrm>
          <a:prstGeom prst="rect">
            <a:avLst/>
          </a:prstGeom>
          <a:noFill/>
          <a:ln w="28575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Marcos de Controle</a:t>
            </a:r>
            <a:endParaRPr kumimoji="0" lang="pt-BR" sz="20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Espaço Reservado para Número de Slide 18">
            <a:extLst>
              <a:ext uri="{FF2B5EF4-FFF2-40B4-BE49-F238E27FC236}">
                <a16:creationId xmlns:a16="http://schemas.microsoft.com/office/drawing/2014/main" id="{376D191D-01C3-5B48-88E9-3B32AAFB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25024666-4B7C-F64A-B89A-7FA0201D7CA2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Aprimoramento contínuo da lógica e dos fundamentos para </a:t>
            </a:r>
            <a:b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sistemas de dimensionamento de pavimentos asfálticos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D735E723-34E8-DB40-B46B-939AE0D88778}"/>
              </a:ext>
            </a:extLst>
          </p:cNvPr>
          <p:cNvGrpSpPr/>
          <p:nvPr/>
        </p:nvGrpSpPr>
        <p:grpSpPr>
          <a:xfrm>
            <a:off x="6435123" y="3429828"/>
            <a:ext cx="5735801" cy="914400"/>
            <a:chOff x="6586206" y="3569329"/>
            <a:chExt cx="5735801" cy="914400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005DEC3E-EEC1-164B-9830-61581A0E38D1}"/>
                </a:ext>
              </a:extLst>
            </p:cNvPr>
            <p:cNvSpPr txBox="1"/>
            <p:nvPr/>
          </p:nvSpPr>
          <p:spPr>
            <a:xfrm>
              <a:off x="6586206" y="3666043"/>
              <a:ext cx="57358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Calibrações com dados de campo (pistas experimentais)</a:t>
              </a: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73E9599D-F103-8E4F-96A0-D60DD6F6BA2C}"/>
                </a:ext>
              </a:extLst>
            </p:cNvPr>
            <p:cNvSpPr txBox="1"/>
            <p:nvPr/>
          </p:nvSpPr>
          <p:spPr>
            <a:xfrm>
              <a:off x="7368235" y="3983318"/>
              <a:ext cx="400050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Desafio de disponibilidade de dados</a:t>
              </a:r>
            </a:p>
          </p:txBody>
        </p: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7017C901-72BE-B745-AD31-8390352C464B}"/>
                </a:ext>
              </a:extLst>
            </p:cNvPr>
            <p:cNvSpPr/>
            <p:nvPr/>
          </p:nvSpPr>
          <p:spPr>
            <a:xfrm>
              <a:off x="6586206" y="3569329"/>
              <a:ext cx="5427993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48288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36D459-9713-4E9D-8314-F7A9A0546229}"/>
              </a:ext>
            </a:extLst>
          </p:cNvPr>
          <p:cNvSpPr txBox="1"/>
          <p:nvPr/>
        </p:nvSpPr>
        <p:spPr>
          <a:xfrm>
            <a:off x="12059240" y="412447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289635-D38A-4E63-B462-C6623188AFFA}"/>
              </a:ext>
            </a:extLst>
          </p:cNvPr>
          <p:cNvSpPr/>
          <p:nvPr/>
        </p:nvSpPr>
        <p:spPr>
          <a:xfrm>
            <a:off x="237969" y="1351508"/>
            <a:ext cx="11002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pt-BR" sz="2400" b="1" dirty="0"/>
              <a:t>Proposta de procedimento de dimensionamento e correspondente disponibilização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(CAP3D-D)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interna à equipe do projeto.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Consolidação da documentação de apoio ao uso do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(Manual do Usuário e Manual de Referência)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B2FE43-9C64-4E44-80C4-49D185C45D09}"/>
              </a:ext>
            </a:extLst>
          </p:cNvPr>
          <p:cNvSpPr txBox="1"/>
          <p:nvPr/>
        </p:nvSpPr>
        <p:spPr>
          <a:xfrm>
            <a:off x="463899" y="3940282"/>
            <a:ext cx="11002944" cy="1569660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Rumo a rotinas mais transparentes, realistas e fáceis de utilizar para o dimensionamento de pavimentos, que poderão inclusive ser implementadas em outros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softwares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já existentes</a:t>
            </a:r>
            <a:r>
              <a:rPr lang="pt-BR" sz="2400" b="1" dirty="0">
                <a:solidFill>
                  <a:srgbClr val="0000FF"/>
                </a:solidFill>
              </a:rPr>
              <a:t>. </a:t>
            </a:r>
            <a:r>
              <a:rPr lang="pt-BR" sz="2400" dirty="0"/>
              <a:t>São fatores essenciais a um método de dimensionamento de pavimentos aceito pela comunidade e utilizado nacionalmente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9" name="Espaço Reservado para Número de Slide 18">
            <a:extLst>
              <a:ext uri="{FF2B5EF4-FFF2-40B4-BE49-F238E27FC236}">
                <a16:creationId xmlns:a16="http://schemas.microsoft.com/office/drawing/2014/main" id="{BDB734B8-20DE-274F-9C41-659AC44C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A359719-4AA0-E249-9C59-3C090EFB181B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Entregas de curto prazo do Subprojeto 1</a:t>
            </a:r>
          </a:p>
        </p:txBody>
      </p:sp>
    </p:spTree>
    <p:extLst>
      <p:ext uri="{BB962C8B-B14F-4D97-AF65-F5344CB8AC3E}">
        <p14:creationId xmlns:p14="http://schemas.microsoft.com/office/powerpoint/2010/main" val="36978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33">
            <a:extLst>
              <a:ext uri="{FF2B5EF4-FFF2-40B4-BE49-F238E27FC236}">
                <a16:creationId xmlns:a16="http://schemas.microsoft.com/office/drawing/2014/main" id="{2B1C093E-4190-4243-962C-5EA40EEA2F1C}"/>
              </a:ext>
            </a:extLst>
          </p:cNvPr>
          <p:cNvSpPr/>
          <p:nvPr/>
        </p:nvSpPr>
        <p:spPr>
          <a:xfrm>
            <a:off x="153394" y="872194"/>
            <a:ext cx="48866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Versão atual: 2.4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22/11/2021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AE755A-46F4-4CFD-B256-06F23F6C3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82" b="95184" l="1325" r="986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256" y="872194"/>
            <a:ext cx="404829" cy="4731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1B9F220-F2E4-4652-8185-686D5B347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522" y="1665886"/>
            <a:ext cx="672269" cy="7086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tângulo 3">
            <a:extLst>
              <a:ext uri="{FF2B5EF4-FFF2-40B4-BE49-F238E27FC236}">
                <a16:creationId xmlns:a16="http://schemas.microsoft.com/office/drawing/2014/main" id="{2074212B-5F3A-442F-8B23-7B595ECF9F1D}"/>
              </a:ext>
            </a:extLst>
          </p:cNvPr>
          <p:cNvSpPr/>
          <p:nvPr/>
        </p:nvSpPr>
        <p:spPr>
          <a:xfrm>
            <a:off x="391710" y="2977473"/>
            <a:ext cx="4243548" cy="206210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76297A29-8CD6-4792-A66B-3A6DAC4A7120}"/>
              </a:ext>
            </a:extLst>
          </p:cNvPr>
          <p:cNvSpPr txBox="1"/>
          <p:nvPr/>
        </p:nvSpPr>
        <p:spPr>
          <a:xfrm>
            <a:off x="746343" y="2935117"/>
            <a:ext cx="3804978" cy="36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Updates: </a:t>
            </a: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CAP3D-D</a:t>
            </a:r>
          </a:p>
        </p:txBody>
      </p:sp>
      <p:cxnSp>
        <p:nvCxnSpPr>
          <p:cNvPr id="8" name="Conector reto 6">
            <a:extLst>
              <a:ext uri="{FF2B5EF4-FFF2-40B4-BE49-F238E27FC236}">
                <a16:creationId xmlns:a16="http://schemas.microsoft.com/office/drawing/2014/main" id="{CDEECCD2-8740-4289-B778-984EF8B355C0}"/>
              </a:ext>
            </a:extLst>
          </p:cNvPr>
          <p:cNvCxnSpPr>
            <a:cxnSpLocks/>
          </p:cNvCxnSpPr>
          <p:nvPr/>
        </p:nvCxnSpPr>
        <p:spPr>
          <a:xfrm>
            <a:off x="391709" y="3263800"/>
            <a:ext cx="42435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7">
            <a:extLst>
              <a:ext uri="{FF2B5EF4-FFF2-40B4-BE49-F238E27FC236}">
                <a16:creationId xmlns:a16="http://schemas.microsoft.com/office/drawing/2014/main" id="{860577FC-222F-4B24-9421-EA472D6FFF4B}"/>
              </a:ext>
            </a:extLst>
          </p:cNvPr>
          <p:cNvSpPr txBox="1"/>
          <p:nvPr/>
        </p:nvSpPr>
        <p:spPr>
          <a:xfrm>
            <a:off x="391708" y="3217312"/>
            <a:ext cx="4243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Evolução de tráfego com crescimento linear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Nova rotina de avaliação das deformações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Deformações avaliadas pelo CAP3D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Revisão completa na interface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ângulo 3">
            <a:extLst>
              <a:ext uri="{FF2B5EF4-FFF2-40B4-BE49-F238E27FC236}">
                <a16:creationId xmlns:a16="http://schemas.microsoft.com/office/drawing/2014/main" id="{5B821351-C29A-4605-85A0-9D85C8B60928}"/>
              </a:ext>
            </a:extLst>
          </p:cNvPr>
          <p:cNvSpPr/>
          <p:nvPr/>
        </p:nvSpPr>
        <p:spPr>
          <a:xfrm>
            <a:off x="4992288" y="2977651"/>
            <a:ext cx="3384467" cy="1169768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22FB096F-B89E-4FBC-B95E-719CDFB77897}"/>
              </a:ext>
            </a:extLst>
          </p:cNvPr>
          <p:cNvSpPr txBox="1"/>
          <p:nvPr/>
        </p:nvSpPr>
        <p:spPr>
          <a:xfrm>
            <a:off x="5358675" y="2923378"/>
            <a:ext cx="275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Documentação de apoio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22305B3C-DE85-4B0E-BF65-7727CEC0469F}"/>
              </a:ext>
            </a:extLst>
          </p:cNvPr>
          <p:cNvCxnSpPr>
            <a:cxnSpLocks/>
          </p:cNvCxnSpPr>
          <p:nvPr/>
        </p:nvCxnSpPr>
        <p:spPr>
          <a:xfrm>
            <a:off x="4992288" y="3263978"/>
            <a:ext cx="338446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7">
            <a:extLst>
              <a:ext uri="{FF2B5EF4-FFF2-40B4-BE49-F238E27FC236}">
                <a16:creationId xmlns:a16="http://schemas.microsoft.com/office/drawing/2014/main" id="{14A2F905-5C42-44B5-B65A-F8ACB0D2A6E5}"/>
              </a:ext>
            </a:extLst>
          </p:cNvPr>
          <p:cNvSpPr txBox="1"/>
          <p:nvPr/>
        </p:nvSpPr>
        <p:spPr>
          <a:xfrm>
            <a:off x="4992288" y="3316426"/>
            <a:ext cx="338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 do Usuário v2.4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 de Referência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1394DA3F-737F-4F5C-8864-79116D107565}"/>
              </a:ext>
            </a:extLst>
          </p:cNvPr>
          <p:cNvGrpSpPr/>
          <p:nvPr/>
        </p:nvGrpSpPr>
        <p:grpSpPr>
          <a:xfrm>
            <a:off x="391707" y="1641578"/>
            <a:ext cx="6130489" cy="757226"/>
            <a:chOff x="6096000" y="1960876"/>
            <a:chExt cx="6130489" cy="757226"/>
          </a:xfrm>
        </p:grpSpPr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9EA21BAA-44DC-4A2E-839D-31F3945D4D4B}"/>
                </a:ext>
              </a:extLst>
            </p:cNvPr>
            <p:cNvSpPr txBox="1"/>
            <p:nvPr/>
          </p:nvSpPr>
          <p:spPr>
            <a:xfrm>
              <a:off x="6130489" y="2016323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dist="38100" algn="l" rotWithShape="0">
                      <a:srgbClr val="FFFF00"/>
                    </a:outerShdw>
                  </a:effectLst>
                  <a:uLnTx/>
                  <a:uFillTx/>
                  <a:latin typeface="Calibri"/>
                  <a:ea typeface="Cambria" panose="02040503050406030204" pitchFamily="18" charset="0"/>
                  <a:cs typeface="+mn-cs"/>
                </a:rPr>
                <a:t>Versão 2.4: </a:t>
              </a: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primeira versão oficial do programa para distribuição fora do grupo de pesquisa.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865FA2A2-1591-4786-A139-DDA413DC8EF9}"/>
                </a:ext>
              </a:extLst>
            </p:cNvPr>
            <p:cNvSpPr/>
            <p:nvPr/>
          </p:nvSpPr>
          <p:spPr>
            <a:xfrm>
              <a:off x="6096000" y="1960876"/>
              <a:ext cx="6083116" cy="757226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D292047D-28D7-49D3-9724-F0BDEC447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7096" y="1912790"/>
            <a:ext cx="2010986" cy="36215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Conector de Seta Reta 18">
            <a:extLst>
              <a:ext uri="{FF2B5EF4-FFF2-40B4-BE49-F238E27FC236}">
                <a16:creationId xmlns:a16="http://schemas.microsoft.com/office/drawing/2014/main" id="{AD14B589-3A70-41AA-AF7B-35CD4926EB47}"/>
              </a:ext>
            </a:extLst>
          </p:cNvPr>
          <p:cNvCxnSpPr>
            <a:cxnSpLocks/>
          </p:cNvCxnSpPr>
          <p:nvPr/>
        </p:nvCxnSpPr>
        <p:spPr>
          <a:xfrm>
            <a:off x="8263890" y="3696536"/>
            <a:ext cx="100561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A77562A-0930-1840-A90E-890BD79CE754}"/>
              </a:ext>
            </a:extLst>
          </p:cNvPr>
          <p:cNvGrpSpPr/>
          <p:nvPr/>
        </p:nvGrpSpPr>
        <p:grpSpPr>
          <a:xfrm>
            <a:off x="5329913" y="4597434"/>
            <a:ext cx="3384467" cy="1584649"/>
            <a:chOff x="5329913" y="4597434"/>
            <a:chExt cx="3384467" cy="1584649"/>
          </a:xfrm>
        </p:grpSpPr>
        <p:sp>
          <p:nvSpPr>
            <p:cNvPr id="24" name="Retângulo 3">
              <a:extLst>
                <a:ext uri="{FF2B5EF4-FFF2-40B4-BE49-F238E27FC236}">
                  <a16:creationId xmlns:a16="http://schemas.microsoft.com/office/drawing/2014/main" id="{10A869D9-AAFB-0C42-AB1C-EDE020E5607F}"/>
                </a:ext>
              </a:extLst>
            </p:cNvPr>
            <p:cNvSpPr/>
            <p:nvPr/>
          </p:nvSpPr>
          <p:spPr>
            <a:xfrm>
              <a:off x="5329913" y="4651706"/>
              <a:ext cx="3384467" cy="1530377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CaixaDeTexto 4">
              <a:extLst>
                <a:ext uri="{FF2B5EF4-FFF2-40B4-BE49-F238E27FC236}">
                  <a16:creationId xmlns:a16="http://schemas.microsoft.com/office/drawing/2014/main" id="{139648D1-6BDB-F842-AD99-2E011BB2D604}"/>
                </a:ext>
              </a:extLst>
            </p:cNvPr>
            <p:cNvSpPr txBox="1"/>
            <p:nvPr/>
          </p:nvSpPr>
          <p:spPr>
            <a:xfrm>
              <a:off x="5358675" y="4597434"/>
              <a:ext cx="335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Necessidade de nova calibração</a:t>
              </a:r>
            </a:p>
          </p:txBody>
        </p:sp>
        <p:cxnSp>
          <p:nvCxnSpPr>
            <p:cNvPr id="26" name="Conector reto 6">
              <a:extLst>
                <a:ext uri="{FF2B5EF4-FFF2-40B4-BE49-F238E27FC236}">
                  <a16:creationId xmlns:a16="http://schemas.microsoft.com/office/drawing/2014/main" id="{EB83C1FC-2707-1346-A028-686C758E21BA}"/>
                </a:ext>
              </a:extLst>
            </p:cNvPr>
            <p:cNvCxnSpPr>
              <a:cxnSpLocks/>
            </p:cNvCxnSpPr>
            <p:nvPr/>
          </p:nvCxnSpPr>
          <p:spPr>
            <a:xfrm>
              <a:off x="5329913" y="4938034"/>
              <a:ext cx="338446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7">
              <a:extLst>
                <a:ext uri="{FF2B5EF4-FFF2-40B4-BE49-F238E27FC236}">
                  <a16:creationId xmlns:a16="http://schemas.microsoft.com/office/drawing/2014/main" id="{F47074A7-C945-5B42-A500-826B683828D5}"/>
                </a:ext>
              </a:extLst>
            </p:cNvPr>
            <p:cNvSpPr txBox="1"/>
            <p:nvPr/>
          </p:nvSpPr>
          <p:spPr>
            <a:xfrm>
              <a:off x="5329913" y="4990482"/>
              <a:ext cx="33844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 os ajustes,</a:t>
              </a:r>
              <a:r>
                <a:rPr kumimoji="0" lang="pt-BR" sz="16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serão necessárias novas calibrações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600" baseline="0" dirty="0">
                  <a:solidFill>
                    <a:srgbClr val="000000"/>
                  </a:solidFill>
                  <a:latin typeface="Calibri"/>
                </a:rPr>
                <a:t>	</a:t>
              </a:r>
            </a:p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pt-BR" sz="1600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pt-BR" sz="1600" baseline="0" dirty="0">
                  <a:solidFill>
                    <a:srgbClr val="000000"/>
                  </a:solidFill>
                  <a:latin typeface="Calibri"/>
                </a:rPr>
                <a:t>=&gt; necessidade</a:t>
              </a:r>
              <a:r>
                <a:rPr lang="pt-BR" sz="1600" dirty="0">
                  <a:solidFill>
                    <a:srgbClr val="000000"/>
                  </a:solidFill>
                  <a:latin typeface="Calibri"/>
                </a:rPr>
                <a:t> de </a:t>
              </a:r>
              <a:r>
                <a:rPr lang="pt-BR" sz="1600" dirty="0">
                  <a:solidFill>
                    <a:srgbClr val="FF0000"/>
                  </a:solidFill>
                  <a:latin typeface="Calibri"/>
                </a:rPr>
                <a:t>DADOS</a:t>
              </a:r>
              <a:endPara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9" name="Espaço Reservado para Número de Slide 18">
            <a:extLst>
              <a:ext uri="{FF2B5EF4-FFF2-40B4-BE49-F238E27FC236}">
                <a16:creationId xmlns:a16="http://schemas.microsoft.com/office/drawing/2014/main" id="{D9B0346B-158E-DA40-B89E-C4A13EBE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FDA5C891-F88D-F34C-9B7A-F2B6418F1CD8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Atualização do Software (CAP3D-D)</a:t>
            </a:r>
          </a:p>
        </p:txBody>
      </p:sp>
    </p:spTree>
    <p:extLst>
      <p:ext uri="{BB962C8B-B14F-4D97-AF65-F5344CB8AC3E}">
        <p14:creationId xmlns:p14="http://schemas.microsoft.com/office/powerpoint/2010/main" val="1103332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m 34">
            <a:extLst>
              <a:ext uri="{FF2B5EF4-FFF2-40B4-BE49-F238E27FC236}">
                <a16:creationId xmlns:a16="http://schemas.microsoft.com/office/drawing/2014/main" id="{4AD0642C-BA5B-4180-A404-E18B1EEBA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8" y="863697"/>
            <a:ext cx="10777712" cy="55236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50800">
              <a:prstClr val="black"/>
            </a:innerShdw>
          </a:effectLst>
        </p:spPr>
      </p:pic>
      <p:cxnSp>
        <p:nvCxnSpPr>
          <p:cNvPr id="45" name="Conector de Seta Reta 54">
            <a:extLst>
              <a:ext uri="{FF2B5EF4-FFF2-40B4-BE49-F238E27FC236}">
                <a16:creationId xmlns:a16="http://schemas.microsoft.com/office/drawing/2014/main" id="{F3A694B5-040C-3448-A24B-639F52217300}"/>
              </a:ext>
            </a:extLst>
          </p:cNvPr>
          <p:cNvCxnSpPr>
            <a:cxnSpLocks/>
          </p:cNvCxnSpPr>
          <p:nvPr/>
        </p:nvCxnSpPr>
        <p:spPr>
          <a:xfrm flipV="1">
            <a:off x="6259366" y="1290674"/>
            <a:ext cx="445862" cy="1968868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74FDAF8-3762-F748-9E3A-B448B3314284}"/>
              </a:ext>
            </a:extLst>
          </p:cNvPr>
          <p:cNvGrpSpPr/>
          <p:nvPr/>
        </p:nvGrpSpPr>
        <p:grpSpPr>
          <a:xfrm>
            <a:off x="1947923" y="2278734"/>
            <a:ext cx="1725090" cy="289926"/>
            <a:chOff x="1906358" y="2403429"/>
            <a:chExt cx="1725090" cy="289926"/>
          </a:xfrm>
        </p:grpSpPr>
        <p:cxnSp>
          <p:nvCxnSpPr>
            <p:cNvPr id="48" name="Conector de Seta Reta 56">
              <a:extLst>
                <a:ext uri="{FF2B5EF4-FFF2-40B4-BE49-F238E27FC236}">
                  <a16:creationId xmlns:a16="http://schemas.microsoft.com/office/drawing/2014/main" id="{46A689A7-63BE-3147-9D63-6C22FBD11F39}"/>
                </a:ext>
              </a:extLst>
            </p:cNvPr>
            <p:cNvCxnSpPr/>
            <p:nvPr/>
          </p:nvCxnSpPr>
          <p:spPr>
            <a:xfrm flipH="1">
              <a:off x="1906358" y="2560720"/>
              <a:ext cx="473618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ixa de Texto 1571">
              <a:extLst>
                <a:ext uri="{FF2B5EF4-FFF2-40B4-BE49-F238E27FC236}">
                  <a16:creationId xmlns:a16="http://schemas.microsoft.com/office/drawing/2014/main" id="{6CFE2FF8-44E3-5047-BC5C-51D6E6CFFEED}"/>
                </a:ext>
              </a:extLst>
            </p:cNvPr>
            <p:cNvSpPr txBox="1"/>
            <p:nvPr/>
          </p:nvSpPr>
          <p:spPr>
            <a:xfrm>
              <a:off x="2254669" y="2403429"/>
              <a:ext cx="1376779" cy="289926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Tráfego inicial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315D08A-C310-8F4E-8E4B-EFBF0336AA6A}"/>
              </a:ext>
            </a:extLst>
          </p:cNvPr>
          <p:cNvGrpSpPr/>
          <p:nvPr/>
        </p:nvGrpSpPr>
        <p:grpSpPr>
          <a:xfrm>
            <a:off x="1947923" y="2857985"/>
            <a:ext cx="1661065" cy="289926"/>
            <a:chOff x="1906358" y="3010390"/>
            <a:chExt cx="1661065" cy="289926"/>
          </a:xfrm>
        </p:grpSpPr>
        <p:cxnSp>
          <p:nvCxnSpPr>
            <p:cNvPr id="51" name="Conector de Seta Reta 58">
              <a:extLst>
                <a:ext uri="{FF2B5EF4-FFF2-40B4-BE49-F238E27FC236}">
                  <a16:creationId xmlns:a16="http://schemas.microsoft.com/office/drawing/2014/main" id="{36ACB8F6-0D57-4B4F-BC1F-CCE239EA713F}"/>
                </a:ext>
              </a:extLst>
            </p:cNvPr>
            <p:cNvCxnSpPr/>
            <p:nvPr/>
          </p:nvCxnSpPr>
          <p:spPr>
            <a:xfrm flipH="1">
              <a:off x="1906358" y="3167681"/>
              <a:ext cx="473618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ixa de Texto 1568">
              <a:extLst>
                <a:ext uri="{FF2B5EF4-FFF2-40B4-BE49-F238E27FC236}">
                  <a16:creationId xmlns:a16="http://schemas.microsoft.com/office/drawing/2014/main" id="{87DD32F7-FF7A-4D42-B76B-10869A3037B6}"/>
                </a:ext>
              </a:extLst>
            </p:cNvPr>
            <p:cNvSpPr txBox="1"/>
            <p:nvPr/>
          </p:nvSpPr>
          <p:spPr>
            <a:xfrm>
              <a:off x="2335569" y="3010390"/>
              <a:ext cx="1231854" cy="289926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Tráfego total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79BE700-E61B-6645-B354-BA60CF205761}"/>
              </a:ext>
            </a:extLst>
          </p:cNvPr>
          <p:cNvGrpSpPr/>
          <p:nvPr/>
        </p:nvGrpSpPr>
        <p:grpSpPr>
          <a:xfrm>
            <a:off x="564729" y="3862288"/>
            <a:ext cx="2769295" cy="1213362"/>
            <a:chOff x="532071" y="4058234"/>
            <a:chExt cx="2769295" cy="1213362"/>
          </a:xfrm>
        </p:grpSpPr>
        <p:cxnSp>
          <p:nvCxnSpPr>
            <p:cNvPr id="54" name="Conector de Seta Reta 70">
              <a:extLst>
                <a:ext uri="{FF2B5EF4-FFF2-40B4-BE49-F238E27FC236}">
                  <a16:creationId xmlns:a16="http://schemas.microsoft.com/office/drawing/2014/main" id="{B2FE0C31-4753-1C4C-89EB-BDD3F90A9D05}"/>
                </a:ext>
              </a:extLst>
            </p:cNvPr>
            <p:cNvCxnSpPr/>
            <p:nvPr/>
          </p:nvCxnSpPr>
          <p:spPr>
            <a:xfrm flipV="1">
              <a:off x="2037375" y="4078467"/>
              <a:ext cx="0" cy="579876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 de Texto 1547">
              <a:extLst>
                <a:ext uri="{FF2B5EF4-FFF2-40B4-BE49-F238E27FC236}">
                  <a16:creationId xmlns:a16="http://schemas.microsoft.com/office/drawing/2014/main" id="{8F471642-0F88-594D-A74D-2985D66D941D}"/>
                </a:ext>
              </a:extLst>
            </p:cNvPr>
            <p:cNvSpPr txBox="1"/>
            <p:nvPr/>
          </p:nvSpPr>
          <p:spPr>
            <a:xfrm>
              <a:off x="1526284" y="4630857"/>
              <a:ext cx="862751" cy="28993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Força</a:t>
              </a: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56" name="Conector de Seta Reta 68">
              <a:extLst>
                <a:ext uri="{FF2B5EF4-FFF2-40B4-BE49-F238E27FC236}">
                  <a16:creationId xmlns:a16="http://schemas.microsoft.com/office/drawing/2014/main" id="{4162D680-ED88-734E-A8FB-E25278D1547D}"/>
                </a:ext>
              </a:extLst>
            </p:cNvPr>
            <p:cNvCxnSpPr/>
            <p:nvPr/>
          </p:nvCxnSpPr>
          <p:spPr>
            <a:xfrm flipH="1" flipV="1">
              <a:off x="1447160" y="4058234"/>
              <a:ext cx="0" cy="21710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 de Texto 1550">
              <a:extLst>
                <a:ext uri="{FF2B5EF4-FFF2-40B4-BE49-F238E27FC236}">
                  <a16:creationId xmlns:a16="http://schemas.microsoft.com/office/drawing/2014/main" id="{999C4D34-A52B-D44E-86CC-1FD6682A103A}"/>
                </a:ext>
              </a:extLst>
            </p:cNvPr>
            <p:cNvSpPr txBox="1"/>
            <p:nvPr/>
          </p:nvSpPr>
          <p:spPr>
            <a:xfrm>
              <a:off x="532071" y="4275062"/>
              <a:ext cx="1386235" cy="29693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Raio de contato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58" name="Conector de Seta Reta 66">
              <a:extLst>
                <a:ext uri="{FF2B5EF4-FFF2-40B4-BE49-F238E27FC236}">
                  <a16:creationId xmlns:a16="http://schemas.microsoft.com/office/drawing/2014/main" id="{9D5A1046-F7CC-894F-A8B7-0ACECF9FECCC}"/>
                </a:ext>
              </a:extLst>
            </p:cNvPr>
            <p:cNvCxnSpPr/>
            <p:nvPr/>
          </p:nvCxnSpPr>
          <p:spPr>
            <a:xfrm flipV="1">
              <a:off x="2724423" y="4078467"/>
              <a:ext cx="0" cy="900856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ixa de Texto 1553">
              <a:extLst>
                <a:ext uri="{FF2B5EF4-FFF2-40B4-BE49-F238E27FC236}">
                  <a16:creationId xmlns:a16="http://schemas.microsoft.com/office/drawing/2014/main" id="{04733FCC-4517-F042-BBB7-507C4C937374}"/>
                </a:ext>
              </a:extLst>
            </p:cNvPr>
            <p:cNvSpPr txBox="1"/>
            <p:nvPr/>
          </p:nvSpPr>
          <p:spPr>
            <a:xfrm>
              <a:off x="2153195" y="4981671"/>
              <a:ext cx="1148171" cy="289925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Velocidade</a:t>
              </a: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9418651-EC0E-304D-BC85-558266A26E72}"/>
              </a:ext>
            </a:extLst>
          </p:cNvPr>
          <p:cNvGrpSpPr/>
          <p:nvPr/>
        </p:nvGrpSpPr>
        <p:grpSpPr>
          <a:xfrm>
            <a:off x="3737934" y="2600819"/>
            <a:ext cx="2358762" cy="550479"/>
            <a:chOff x="3852235" y="2682462"/>
            <a:chExt cx="2358762" cy="550479"/>
          </a:xfrm>
        </p:grpSpPr>
        <p:cxnSp>
          <p:nvCxnSpPr>
            <p:cNvPr id="63" name="Conector de Seta Reta 64">
              <a:extLst>
                <a:ext uri="{FF2B5EF4-FFF2-40B4-BE49-F238E27FC236}">
                  <a16:creationId xmlns:a16="http://schemas.microsoft.com/office/drawing/2014/main" id="{115BDAA5-69CD-9745-8DF6-29AFEC2A1F3D}"/>
                </a:ext>
              </a:extLst>
            </p:cNvPr>
            <p:cNvCxnSpPr/>
            <p:nvPr/>
          </p:nvCxnSpPr>
          <p:spPr>
            <a:xfrm flipV="1">
              <a:off x="4875314" y="2682462"/>
              <a:ext cx="0" cy="36242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ixa de Texto 1559">
              <a:extLst>
                <a:ext uri="{FF2B5EF4-FFF2-40B4-BE49-F238E27FC236}">
                  <a16:creationId xmlns:a16="http://schemas.microsoft.com/office/drawing/2014/main" id="{5A406A6F-0394-DA4A-9CC4-4F12006305B5}"/>
                </a:ext>
              </a:extLst>
            </p:cNvPr>
            <p:cNvSpPr txBox="1"/>
            <p:nvPr/>
          </p:nvSpPr>
          <p:spPr>
            <a:xfrm>
              <a:off x="3852235" y="2949694"/>
              <a:ext cx="2358762" cy="283247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Camadas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cxnSp>
        <p:nvCxnSpPr>
          <p:cNvPr id="65" name="Conector de Seta Reta 62">
            <a:extLst>
              <a:ext uri="{FF2B5EF4-FFF2-40B4-BE49-F238E27FC236}">
                <a16:creationId xmlns:a16="http://schemas.microsoft.com/office/drawing/2014/main" id="{4B97808C-E3A1-F04B-B272-F4FC362E2063}"/>
              </a:ext>
            </a:extLst>
          </p:cNvPr>
          <p:cNvCxnSpPr/>
          <p:nvPr/>
        </p:nvCxnSpPr>
        <p:spPr>
          <a:xfrm>
            <a:off x="5351457" y="1492988"/>
            <a:ext cx="0" cy="289928"/>
          </a:xfrm>
          <a:prstGeom prst="straightConnector1">
            <a:avLst/>
          </a:prstGeom>
          <a:ln w="12700">
            <a:solidFill>
              <a:schemeClr val="tx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 de Texto 1562">
            <a:extLst>
              <a:ext uri="{FF2B5EF4-FFF2-40B4-BE49-F238E27FC236}">
                <a16:creationId xmlns:a16="http://schemas.microsoft.com/office/drawing/2014/main" id="{75729318-3F66-7F4A-8DCE-7C63AC471BC7}"/>
              </a:ext>
            </a:extLst>
          </p:cNvPr>
          <p:cNvSpPr txBox="1"/>
          <p:nvPr/>
        </p:nvSpPr>
        <p:spPr>
          <a:xfrm>
            <a:off x="4834017" y="1290674"/>
            <a:ext cx="1086931" cy="28991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prstClr val="black"/>
            </a:solidFill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Espessuras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14967CD-B07C-C843-9121-3A356CAA1AD0}"/>
              </a:ext>
            </a:extLst>
          </p:cNvPr>
          <p:cNvGrpSpPr/>
          <p:nvPr/>
        </p:nvGrpSpPr>
        <p:grpSpPr>
          <a:xfrm>
            <a:off x="3829961" y="910169"/>
            <a:ext cx="4470384" cy="835130"/>
            <a:chOff x="4254508" y="926498"/>
            <a:chExt cx="4470384" cy="835130"/>
          </a:xfrm>
        </p:grpSpPr>
        <p:cxnSp>
          <p:nvCxnSpPr>
            <p:cNvPr id="67" name="Conector de Seta Reta 60">
              <a:extLst>
                <a:ext uri="{FF2B5EF4-FFF2-40B4-BE49-F238E27FC236}">
                  <a16:creationId xmlns:a16="http://schemas.microsoft.com/office/drawing/2014/main" id="{C49501F2-8E9B-1545-85C4-59B4D78EE0A9}"/>
                </a:ext>
              </a:extLst>
            </p:cNvPr>
            <p:cNvCxnSpPr/>
            <p:nvPr/>
          </p:nvCxnSpPr>
          <p:spPr>
            <a:xfrm>
              <a:off x="6432461" y="1148584"/>
              <a:ext cx="0" cy="613044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Caixa de Texto 1565">
              <a:extLst>
                <a:ext uri="{FF2B5EF4-FFF2-40B4-BE49-F238E27FC236}">
                  <a16:creationId xmlns:a16="http://schemas.microsoft.com/office/drawing/2014/main" id="{867E290F-F3A0-B241-8A4E-B3FD7F6C9FAE}"/>
                </a:ext>
              </a:extLst>
            </p:cNvPr>
            <p:cNvSpPr txBox="1"/>
            <p:nvPr/>
          </p:nvSpPr>
          <p:spPr>
            <a:xfrm>
              <a:off x="4254508" y="926498"/>
              <a:ext cx="4470384" cy="343941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Propriedades de rigidez e de fadiga dos materiais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FE0C73C-CAF6-0147-9BB5-B59BD22F1ED6}"/>
              </a:ext>
            </a:extLst>
          </p:cNvPr>
          <p:cNvGrpSpPr/>
          <p:nvPr/>
        </p:nvGrpSpPr>
        <p:grpSpPr>
          <a:xfrm>
            <a:off x="3839063" y="3259542"/>
            <a:ext cx="2603491" cy="2074616"/>
            <a:chOff x="3839063" y="3455490"/>
            <a:chExt cx="2603491" cy="2074616"/>
          </a:xfrm>
        </p:grpSpPr>
        <p:grpSp>
          <p:nvGrpSpPr>
            <p:cNvPr id="15" name="Agrupar 31">
              <a:extLst>
                <a:ext uri="{FF2B5EF4-FFF2-40B4-BE49-F238E27FC236}">
                  <a16:creationId xmlns:a16="http://schemas.microsoft.com/office/drawing/2014/main" id="{7F23B5D6-026E-402E-9138-CDF4D26BDD0F}"/>
                </a:ext>
              </a:extLst>
            </p:cNvPr>
            <p:cNvGrpSpPr/>
            <p:nvPr/>
          </p:nvGrpSpPr>
          <p:grpSpPr>
            <a:xfrm>
              <a:off x="4349450" y="4705656"/>
              <a:ext cx="1274217" cy="288951"/>
              <a:chOff x="0" y="0"/>
              <a:chExt cx="633046" cy="143510"/>
            </a:xfrm>
          </p:grpSpPr>
          <p:cxnSp>
            <p:nvCxnSpPr>
              <p:cNvPr id="59" name="Conector de Seta Reta 32">
                <a:extLst>
                  <a:ext uri="{FF2B5EF4-FFF2-40B4-BE49-F238E27FC236}">
                    <a16:creationId xmlns:a16="http://schemas.microsoft.com/office/drawing/2014/main" id="{523D893F-23CE-4828-B7EF-5EE3A4B72E27}"/>
                  </a:ext>
                </a:extLst>
              </p:cNvPr>
              <p:cNvCxnSpPr/>
              <p:nvPr/>
            </p:nvCxnSpPr>
            <p:spPr>
              <a:xfrm flipV="1">
                <a:off x="0" y="0"/>
                <a:ext cx="0" cy="14351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de Seta Reta 33">
                <a:extLst>
                  <a:ext uri="{FF2B5EF4-FFF2-40B4-BE49-F238E27FC236}">
                    <a16:creationId xmlns:a16="http://schemas.microsoft.com/office/drawing/2014/main" id="{753C4E7C-532F-4F3F-BD14-6868A28082C4}"/>
                  </a:ext>
                </a:extLst>
              </p:cNvPr>
              <p:cNvCxnSpPr/>
              <p:nvPr/>
            </p:nvCxnSpPr>
            <p:spPr>
              <a:xfrm flipV="1">
                <a:off x="633046" y="0"/>
                <a:ext cx="0" cy="143510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Caixa de Texto 1554">
              <a:extLst>
                <a:ext uri="{FF2B5EF4-FFF2-40B4-BE49-F238E27FC236}">
                  <a16:creationId xmlns:a16="http://schemas.microsoft.com/office/drawing/2014/main" id="{ED806A22-6B0C-DC4B-9F74-3D90103DFF61}"/>
                </a:ext>
              </a:extLst>
            </p:cNvPr>
            <p:cNvSpPr txBox="1"/>
            <p:nvPr/>
          </p:nvSpPr>
          <p:spPr>
            <a:xfrm>
              <a:off x="5065775" y="3455490"/>
              <a:ext cx="1376779" cy="289926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Temperatura  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0" name="Caixa de Texto 1555">
              <a:extLst>
                <a:ext uri="{FF2B5EF4-FFF2-40B4-BE49-F238E27FC236}">
                  <a16:creationId xmlns:a16="http://schemas.microsoft.com/office/drawing/2014/main" id="{68AC2EED-5ABD-BC4A-89E9-0715A9552B54}"/>
                </a:ext>
              </a:extLst>
            </p:cNvPr>
            <p:cNvSpPr txBox="1"/>
            <p:nvPr/>
          </p:nvSpPr>
          <p:spPr>
            <a:xfrm>
              <a:off x="3839063" y="4993117"/>
              <a:ext cx="996957" cy="53698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Variação diária</a:t>
              </a:r>
            </a:p>
          </p:txBody>
        </p:sp>
        <p:sp>
          <p:nvSpPr>
            <p:cNvPr id="71" name="Caixa de Texto 1556">
              <a:extLst>
                <a:ext uri="{FF2B5EF4-FFF2-40B4-BE49-F238E27FC236}">
                  <a16:creationId xmlns:a16="http://schemas.microsoft.com/office/drawing/2014/main" id="{5A695164-69A0-1E4C-AA42-48361FF13164}"/>
                </a:ext>
              </a:extLst>
            </p:cNvPr>
            <p:cNvSpPr txBox="1"/>
            <p:nvPr/>
          </p:nvSpPr>
          <p:spPr>
            <a:xfrm>
              <a:off x="5065775" y="4993117"/>
              <a:ext cx="1146025" cy="536989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Variação mensal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5F5351E-A230-0949-B5CF-B49DAB99FD05}"/>
              </a:ext>
            </a:extLst>
          </p:cNvPr>
          <p:cNvGrpSpPr/>
          <p:nvPr/>
        </p:nvGrpSpPr>
        <p:grpSpPr>
          <a:xfrm>
            <a:off x="980190" y="5681922"/>
            <a:ext cx="1901408" cy="289926"/>
            <a:chOff x="980190" y="6004714"/>
            <a:chExt cx="1901408" cy="289926"/>
          </a:xfrm>
        </p:grpSpPr>
        <p:cxnSp>
          <p:nvCxnSpPr>
            <p:cNvPr id="73" name="Conector de Seta Reta 54">
              <a:extLst>
                <a:ext uri="{FF2B5EF4-FFF2-40B4-BE49-F238E27FC236}">
                  <a16:creationId xmlns:a16="http://schemas.microsoft.com/office/drawing/2014/main" id="{71E8648D-6645-4646-B815-6E6DACA417E1}"/>
                </a:ext>
              </a:extLst>
            </p:cNvPr>
            <p:cNvCxnSpPr/>
            <p:nvPr/>
          </p:nvCxnSpPr>
          <p:spPr>
            <a:xfrm>
              <a:off x="2318799" y="6141245"/>
              <a:ext cx="562799" cy="0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ixa de Texto 1574">
              <a:extLst>
                <a:ext uri="{FF2B5EF4-FFF2-40B4-BE49-F238E27FC236}">
                  <a16:creationId xmlns:a16="http://schemas.microsoft.com/office/drawing/2014/main" id="{ACFF0919-6492-1042-84C8-FF51CCBC8816}"/>
                </a:ext>
              </a:extLst>
            </p:cNvPr>
            <p:cNvSpPr txBox="1"/>
            <p:nvPr/>
          </p:nvSpPr>
          <p:spPr>
            <a:xfrm>
              <a:off x="980190" y="6004714"/>
              <a:ext cx="1376779" cy="289926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Iniciar análise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27778437-575A-CC48-8762-11A97204BEDE}"/>
              </a:ext>
            </a:extLst>
          </p:cNvPr>
          <p:cNvGrpSpPr/>
          <p:nvPr/>
        </p:nvGrpSpPr>
        <p:grpSpPr>
          <a:xfrm>
            <a:off x="7783144" y="1816333"/>
            <a:ext cx="1921438" cy="1427938"/>
            <a:chOff x="7997800" y="2022642"/>
            <a:chExt cx="1921438" cy="1427938"/>
          </a:xfrm>
        </p:grpSpPr>
        <p:cxnSp>
          <p:nvCxnSpPr>
            <p:cNvPr id="76" name="Conector de Seta Reta 50">
              <a:extLst>
                <a:ext uri="{FF2B5EF4-FFF2-40B4-BE49-F238E27FC236}">
                  <a16:creationId xmlns:a16="http://schemas.microsoft.com/office/drawing/2014/main" id="{EACDDA29-0738-7040-A01A-E6A46270A7D9}"/>
                </a:ext>
              </a:extLst>
            </p:cNvPr>
            <p:cNvCxnSpPr/>
            <p:nvPr/>
          </p:nvCxnSpPr>
          <p:spPr>
            <a:xfrm flipH="1">
              <a:off x="8948977" y="2833173"/>
              <a:ext cx="2" cy="617407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ixa de Texto 1580">
              <a:extLst>
                <a:ext uri="{FF2B5EF4-FFF2-40B4-BE49-F238E27FC236}">
                  <a16:creationId xmlns:a16="http://schemas.microsoft.com/office/drawing/2014/main" id="{68C25BB1-57B4-D641-816E-75245A84561B}"/>
                </a:ext>
              </a:extLst>
            </p:cNvPr>
            <p:cNvSpPr txBox="1"/>
            <p:nvPr/>
          </p:nvSpPr>
          <p:spPr>
            <a:xfrm>
              <a:off x="7997800" y="2022642"/>
              <a:ext cx="1921438" cy="811202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prstClr val="black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Percentual previsto de área trincada</a:t>
              </a:r>
              <a:endPara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4FB7AB6A-1113-1641-A379-8B08FBDAC07F}"/>
              </a:ext>
            </a:extLst>
          </p:cNvPr>
          <p:cNvGrpSpPr/>
          <p:nvPr/>
        </p:nvGrpSpPr>
        <p:grpSpPr>
          <a:xfrm>
            <a:off x="7661540" y="3468339"/>
            <a:ext cx="2944678" cy="720000"/>
            <a:chOff x="8167607" y="3646948"/>
            <a:chExt cx="2944678" cy="770069"/>
          </a:xfrm>
        </p:grpSpPr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276BC0DA-176D-3D4B-978D-0AAC2C31D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7607" y="3646948"/>
              <a:ext cx="2944678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>
              <a:extLst>
                <a:ext uri="{FF2B5EF4-FFF2-40B4-BE49-F238E27FC236}">
                  <a16:creationId xmlns:a16="http://schemas.microsoft.com/office/drawing/2014/main" id="{182B3952-BAD0-3944-8D4A-CE3A37BEED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377" y="3646948"/>
              <a:ext cx="0" cy="770069"/>
            </a:xfrm>
            <a:prstGeom prst="line">
              <a:avLst/>
            </a:prstGeom>
            <a:ln w="2222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aixa de Texto 1580">
              <a:extLst>
                <a:ext uri="{FF2B5EF4-FFF2-40B4-BE49-F238E27FC236}">
                  <a16:creationId xmlns:a16="http://schemas.microsoft.com/office/drawing/2014/main" id="{0BB3838A-B2FB-1E4A-BE3F-AE0528B1989F}"/>
                </a:ext>
              </a:extLst>
            </p:cNvPr>
            <p:cNvSpPr txBox="1"/>
            <p:nvPr/>
          </p:nvSpPr>
          <p:spPr>
            <a:xfrm>
              <a:off x="8617854" y="3690869"/>
              <a:ext cx="2402060" cy="685842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 Admissível? Senão </a:t>
              </a:r>
              <a:b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</a:b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Times New Roman" panose="02020603050405020304" pitchFamily="18" charset="0"/>
                  <a:cs typeface="+mn-cs"/>
                </a:rPr>
                <a:t>=&gt; rever estrutura/materiais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7" name="Espaço Reservado para Número de Slide 18">
            <a:extLst>
              <a:ext uri="{FF2B5EF4-FFF2-40B4-BE49-F238E27FC236}">
                <a16:creationId xmlns:a16="http://schemas.microsoft.com/office/drawing/2014/main" id="{EFC0F2D6-C844-9049-9C1B-8E83CE72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646" y="171590"/>
            <a:ext cx="504000" cy="252000"/>
          </a:xfrm>
          <a:gradFill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 w="9525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0EBA0-06A6-4D7E-A661-97DF5712A53B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dist="38100" algn="tl">
                    <a:prstClr val="white"/>
                  </a:outerShd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- 17</a:t>
            </a: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4FA8B7C7-C3CB-1E4A-931B-FF900DF357CE}"/>
              </a:ext>
            </a:extLst>
          </p:cNvPr>
          <p:cNvSpPr txBox="1">
            <a:spLocks/>
          </p:cNvSpPr>
          <p:nvPr/>
        </p:nvSpPr>
        <p:spPr>
          <a:xfrm>
            <a:off x="1242646" y="132713"/>
            <a:ext cx="9788769" cy="957836"/>
          </a:xfrm>
          <a:prstGeom prst="rect">
            <a:avLst/>
          </a:prstGeom>
          <a:noFill/>
          <a:ln w="28575">
            <a:noFill/>
          </a:ln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pt-BR" sz="3000" b="1" i="1" dirty="0">
                <a:solidFill>
                  <a:prstClr val="black"/>
                </a:solidFill>
                <a:effectLst>
                  <a:outerShdw dist="38100" algn="l" rotWithShape="0">
                    <a:srgbClr val="FFFF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Sistema de Dimensionamento ME “ousado”</a:t>
            </a:r>
          </a:p>
        </p:txBody>
      </p:sp>
    </p:spTree>
    <p:extLst>
      <p:ext uri="{BB962C8B-B14F-4D97-AF65-F5344CB8AC3E}">
        <p14:creationId xmlns:p14="http://schemas.microsoft.com/office/powerpoint/2010/main" val="22195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1962</Words>
  <Application>Microsoft Office PowerPoint</Application>
  <PresentationFormat>Widescreen</PresentationFormat>
  <Paragraphs>289</Paragraphs>
  <Slides>17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League Spartan</vt:lpstr>
      <vt:lpstr>Open Sans</vt:lpstr>
      <vt:lpstr>Times New Roman</vt:lpstr>
      <vt:lpstr>Tema do Office</vt:lpstr>
      <vt:lpstr>1_Tema do Office</vt:lpstr>
      <vt:lpstr>Photo Editor Photo</vt:lpstr>
      <vt:lpstr>Drawing</vt:lpstr>
      <vt:lpstr>CONTRIBUIÇÕES PARA O APRIMORAMENTO DE MÉTODOS DE DIMENSIONAMENTO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23</cp:revision>
  <dcterms:created xsi:type="dcterms:W3CDTF">2022-03-04T12:39:06Z</dcterms:created>
  <dcterms:modified xsi:type="dcterms:W3CDTF">2022-03-31T13:06:58Z</dcterms:modified>
</cp:coreProperties>
</file>