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1164" r:id="rId3"/>
    <p:sldId id="1165" r:id="rId4"/>
    <p:sldId id="260" r:id="rId5"/>
    <p:sldId id="1166" r:id="rId6"/>
    <p:sldId id="1141" r:id="rId7"/>
    <p:sldId id="1171" r:id="rId8"/>
    <p:sldId id="1170" r:id="rId9"/>
    <p:sldId id="891" r:id="rId10"/>
    <p:sldId id="760" r:id="rId11"/>
    <p:sldId id="1109" r:id="rId12"/>
    <p:sldId id="282" r:id="rId13"/>
    <p:sldId id="796" r:id="rId14"/>
    <p:sldId id="1143" r:id="rId15"/>
    <p:sldId id="1114" r:id="rId16"/>
    <p:sldId id="1169" r:id="rId17"/>
    <p:sldId id="1172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FFA2"/>
    <a:srgbClr val="039200"/>
    <a:srgbClr val="00AF2E"/>
    <a:srgbClr val="00E23B"/>
    <a:srgbClr val="FF4EFC"/>
    <a:srgbClr val="F8C1ED"/>
    <a:srgbClr val="34FAEB"/>
    <a:srgbClr val="CD0002"/>
    <a:srgbClr val="0902FF"/>
    <a:srgbClr val="FF7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4F7C1-3A64-084D-A970-C12D89BD673C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9B8FF-1A37-FA44-A8C4-598668D2EC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75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PENSAR:</a:t>
            </a:r>
          </a:p>
          <a:p>
            <a:pPr marL="228600" indent="-228600">
              <a:buAutoNum type="arabicParenR"/>
            </a:pPr>
            <a:r>
              <a:rPr lang="pt-BR"/>
              <a:t>SELEÇÃO DE MATERIAIS</a:t>
            </a:r>
          </a:p>
          <a:p>
            <a:pPr marL="228600" indent="-228600">
              <a:buAutoNum type="arabicParenR"/>
            </a:pPr>
            <a:r>
              <a:rPr lang="pt-BR"/>
              <a:t>MÉTODO DE DIMENSIONAMENTO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CDA66-E4A6-4693-BE1A-F8FFFD4972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309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6B4DD-DCDE-4120-A2B4-9A00A7D747F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814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PENSAR:</a:t>
            </a:r>
          </a:p>
          <a:p>
            <a:pPr marL="228600" indent="-228600">
              <a:buAutoNum type="arabicParenR"/>
            </a:pPr>
            <a:r>
              <a:rPr lang="pt-BR"/>
              <a:t>SELEÇÃO DE MATERIAIS</a:t>
            </a:r>
          </a:p>
          <a:p>
            <a:pPr marL="228600" indent="-228600">
              <a:buAutoNum type="arabicParenR"/>
            </a:pPr>
            <a:r>
              <a:rPr lang="pt-BR"/>
              <a:t>MÉTODO DE DIMENSIONAMENTO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CDA66-E4A6-4693-BE1A-F8FFFD49728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4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29/10/2019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INCT – 29/10/2019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89B-AF16-48CF-8BA2-5364E3251B6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494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jpeg"/><Relationship Id="rId18" Type="http://schemas.openxmlformats.org/officeDocument/2006/relationships/image" Target="../media/image41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3.jpeg"/><Relationship Id="rId12" Type="http://schemas.openxmlformats.org/officeDocument/2006/relationships/image" Target="../media/image52.png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6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55.png"/><Relationship Id="rId10" Type="http://schemas.openxmlformats.org/officeDocument/2006/relationships/image" Target="../media/image47.jpeg"/><Relationship Id="rId4" Type="http://schemas.openxmlformats.org/officeDocument/2006/relationships/image" Target="../media/image42.png"/><Relationship Id="rId9" Type="http://schemas.openxmlformats.org/officeDocument/2006/relationships/image" Target="../media/image46.jpeg"/><Relationship Id="rId1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18" Type="http://schemas.openxmlformats.org/officeDocument/2006/relationships/image" Target="../media/image73.jpe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gif"/><Relationship Id="rId5" Type="http://schemas.openxmlformats.org/officeDocument/2006/relationships/image" Target="../media/image60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Relationship Id="rId14" Type="http://schemas.openxmlformats.org/officeDocument/2006/relationships/image" Target="../media/image6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3.wdp"/><Relationship Id="rId3" Type="http://schemas.openxmlformats.org/officeDocument/2006/relationships/image" Target="../media/image78.png"/><Relationship Id="rId7" Type="http://schemas.openxmlformats.org/officeDocument/2006/relationships/image" Target="../media/image82.jpg"/><Relationship Id="rId12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11" Type="http://schemas.microsoft.com/office/2007/relationships/hdphoto" Target="../media/hdphoto2.wdp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www.gov.br/dnit/pt-br/servicos-/assinaturas-e-marcas/monocromatica-dnit-extenso.png&amp;imgrefurl=https://www.gov.br/dnit/pt-br/servicos-/marcas-dnit&amp;tbnid=uQlaMaKrWNQYRM&amp;vet=12ahUKEwif5pHj_fHxAhVUg5UCHQDBD0IQMygAegQIARA0..i&amp;docid=XkIpnU9KVbdsIM&amp;w=1024&amp;h=479&amp;q=logotipo%20dnit&amp;client=firefox-b-d&amp;ved=2ahUKEwif5pHj_fHxAhVUg5UCHQDBD0IQMygAegQIARA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em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2.png"/><Relationship Id="rId5" Type="http://schemas.openxmlformats.org/officeDocument/2006/relationships/image" Target="../media/image7.em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emf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7" Type="http://schemas.openxmlformats.org/officeDocument/2006/relationships/image" Target="../media/image2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0.png"/><Relationship Id="rId5" Type="http://schemas.openxmlformats.org/officeDocument/2006/relationships/image" Target="../media/image30.png"/><Relationship Id="rId4" Type="http://schemas.openxmlformats.org/officeDocument/2006/relationships/image" Target="../media/image3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8" Type="http://schemas.openxmlformats.org/officeDocument/2006/relationships/image" Target="../media/image49.png"/><Relationship Id="rId3" Type="http://schemas.openxmlformats.org/officeDocument/2006/relationships/image" Target="../media/image24.png"/><Relationship Id="rId21" Type="http://schemas.openxmlformats.org/officeDocument/2006/relationships/image" Target="../media/image290.png"/><Relationship Id="rId7" Type="http://schemas.openxmlformats.org/officeDocument/2006/relationships/image" Target="../media/image32.png"/><Relationship Id="rId17" Type="http://schemas.openxmlformats.org/officeDocument/2006/relationships/image" Target="../media/image44.png"/><Relationship Id="rId25" Type="http://schemas.openxmlformats.org/officeDocument/2006/relationships/image" Target="../media/image331.png"/><Relationship Id="rId2" Type="http://schemas.openxmlformats.org/officeDocument/2006/relationships/image" Target="../media/image230.png"/><Relationship Id="rId16" Type="http://schemas.openxmlformats.org/officeDocument/2006/relationships/image" Target="../media/image43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24" Type="http://schemas.openxmlformats.org/officeDocument/2006/relationships/image" Target="../media/image33.png"/><Relationship Id="rId5" Type="http://schemas.openxmlformats.org/officeDocument/2006/relationships/image" Target="../media/image38.png"/><Relationship Id="rId23" Type="http://schemas.openxmlformats.org/officeDocument/2006/relationships/image" Target="../media/image31.png"/><Relationship Id="rId10" Type="http://schemas.openxmlformats.org/officeDocument/2006/relationships/image" Target="../media/image280.png"/><Relationship Id="rId19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Relationship Id="rId22" Type="http://schemas.openxmlformats.org/officeDocument/2006/relationships/image" Target="../media/image3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9E01C3F-3FBD-E94F-B374-F09188E23238}"/>
              </a:ext>
            </a:extLst>
          </p:cNvPr>
          <p:cNvSpPr txBox="1">
            <a:spLocks/>
          </p:cNvSpPr>
          <p:nvPr/>
        </p:nvSpPr>
        <p:spPr>
          <a:xfrm>
            <a:off x="579874" y="1474416"/>
            <a:ext cx="10786855" cy="3279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PESQUISA, TREINAMENTO E ACOMPANHAMENTO TÉCNICO </a:t>
            </a:r>
            <a:b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b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 PAVIMENTOS RODOVIÁRIOS ASFÁLTICOS NACIONAIS</a:t>
            </a:r>
          </a:p>
          <a:p>
            <a:pPr algn="ctr">
              <a:spcAft>
                <a:spcPts val="1200"/>
              </a:spcAft>
            </a:pPr>
            <a:b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Apresentação Gerencial do TED No. 679/2020 -</a:t>
            </a:r>
            <a:b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b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pt-BR" sz="18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12/11/2020 - 12/11/2025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A04295C-EF3F-494C-BA84-CE94084A2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817" y="4963367"/>
            <a:ext cx="12192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Jorge Soares</a:t>
            </a:r>
          </a:p>
          <a:p>
            <a:pPr algn="ctr">
              <a:lnSpc>
                <a:spcPct val="80000"/>
              </a:lnSpc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Lucas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Babadopulos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  <a:latin typeface="Times" pitchFamily="2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Suelly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 Barroso</a:t>
            </a:r>
          </a:p>
          <a:p>
            <a:pPr algn="ctr">
              <a:lnSpc>
                <a:spcPct val="80000"/>
              </a:lnSpc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Francisco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Heber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 de Oliveira</a:t>
            </a:r>
          </a:p>
          <a:p>
            <a:pPr lvl="0" algn="ctr">
              <a:lnSpc>
                <a:spcPct val="80000"/>
              </a:lnSpc>
            </a:pP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Juceline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 Bastos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CA835B2-9384-9248-A522-AF8DCF8DC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11554"/>
            <a:ext cx="12192000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Brasília, 30 de março de 2022</a:t>
            </a:r>
          </a:p>
        </p:txBody>
      </p:sp>
      <p:pic>
        <p:nvPicPr>
          <p:cNvPr id="7" name="Picture 2" descr="Resultado de imagem para universidade federal do ceara logo png">
            <a:extLst>
              <a:ext uri="{FF2B5EF4-FFF2-40B4-BE49-F238E27FC236}">
                <a16:creationId xmlns:a16="http://schemas.microsoft.com/office/drawing/2014/main" id="{52CF5B11-2573-F44F-8B43-695795BF9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379" y="4963367"/>
            <a:ext cx="526809" cy="8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5BCF37D-660C-44BB-B131-192AF7374804}"/>
              </a:ext>
            </a:extLst>
          </p:cNvPr>
          <p:cNvCxnSpPr>
            <a:cxnSpLocks/>
          </p:cNvCxnSpPr>
          <p:nvPr/>
        </p:nvCxnSpPr>
        <p:spPr>
          <a:xfrm>
            <a:off x="0" y="2386495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8C4C955-F698-4CBA-829F-339936DC35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12282" y="2446941"/>
            <a:ext cx="11503476" cy="177191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+mn-ea"/>
                <a:cs typeface="+mn-cs"/>
              </a:rPr>
              <a:t>SUBPROJETO 1 – Contribuições para o aprimoramento contínuo da lógica e dos fundamentos para sistema de dimensionamento asfálticos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6252FCA7-C681-442C-8F7C-DA5115A2DD7C}"/>
              </a:ext>
            </a:extLst>
          </p:cNvPr>
          <p:cNvCxnSpPr>
            <a:cxnSpLocks/>
          </p:cNvCxnSpPr>
          <p:nvPr/>
        </p:nvCxnSpPr>
        <p:spPr>
          <a:xfrm>
            <a:off x="0" y="4210222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Resultado de imagem para universidade federal do ceara logo png">
            <a:extLst>
              <a:ext uri="{FF2B5EF4-FFF2-40B4-BE49-F238E27FC236}">
                <a16:creationId xmlns:a16="http://schemas.microsoft.com/office/drawing/2014/main" id="{926D7E2D-94D7-4880-AA6C-0B8F7361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45" y="136526"/>
            <a:ext cx="782538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17742AF-8016-41AE-A689-0A7D01F986F4}"/>
              </a:ext>
            </a:extLst>
          </p:cNvPr>
          <p:cNvSpPr txBox="1"/>
          <p:nvPr/>
        </p:nvSpPr>
        <p:spPr>
          <a:xfrm>
            <a:off x="-64581" y="155607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40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PESQUISA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D2FE251-ACD9-464D-9E7A-EBB49E8CD1A4}"/>
              </a:ext>
            </a:extLst>
          </p:cNvPr>
          <p:cNvSpPr txBox="1">
            <a:spLocks/>
          </p:cNvSpPr>
          <p:nvPr/>
        </p:nvSpPr>
        <p:spPr>
          <a:xfrm>
            <a:off x="0" y="4528729"/>
            <a:ext cx="12192000" cy="1029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+mn-ea"/>
                <a:cs typeface="+mn-cs"/>
              </a:rPr>
              <a:t>SUBPROJETO 2 – Plataforma integrada de estruturação e </a:t>
            </a:r>
            <a:br>
              <a:rPr lang="pt-BR" sz="30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+mn-ea"/>
                <a:cs typeface="+mn-cs"/>
              </a:rPr>
            </a:br>
            <a:r>
              <a:rPr lang="pt-BR" sz="30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+mn-ea"/>
                <a:cs typeface="+mn-cs"/>
              </a:rPr>
              <a:t>análise de dados com uso de inteligência artificial</a:t>
            </a:r>
          </a:p>
        </p:txBody>
      </p:sp>
      <p:cxnSp>
        <p:nvCxnSpPr>
          <p:cNvPr id="12" name="Conector reto 10">
            <a:extLst>
              <a:ext uri="{FF2B5EF4-FFF2-40B4-BE49-F238E27FC236}">
                <a16:creationId xmlns:a16="http://schemas.microsoft.com/office/drawing/2014/main" id="{26A66023-8CA5-904F-9C37-134B37CEBE9E}"/>
              </a:ext>
            </a:extLst>
          </p:cNvPr>
          <p:cNvCxnSpPr>
            <a:cxnSpLocks/>
          </p:cNvCxnSpPr>
          <p:nvPr/>
        </p:nvCxnSpPr>
        <p:spPr>
          <a:xfrm>
            <a:off x="-12430" y="5914994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149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E3F0B643-CCEC-EC4E-A2C8-DFF196EC94C6}"/>
              </a:ext>
            </a:extLst>
          </p:cNvPr>
          <p:cNvGrpSpPr/>
          <p:nvPr/>
        </p:nvGrpSpPr>
        <p:grpSpPr>
          <a:xfrm>
            <a:off x="1359645" y="751733"/>
            <a:ext cx="166370" cy="4631613"/>
            <a:chOff x="1331051" y="727787"/>
            <a:chExt cx="166370" cy="4631613"/>
          </a:xfrm>
        </p:grpSpPr>
        <p:cxnSp>
          <p:nvCxnSpPr>
            <p:cNvPr id="128" name="Conector reto 284">
              <a:extLst>
                <a:ext uri="{FF2B5EF4-FFF2-40B4-BE49-F238E27FC236}">
                  <a16:creationId xmlns:a16="http://schemas.microsoft.com/office/drawing/2014/main" id="{7A3CB776-565B-524C-A202-03603A299355}"/>
                </a:ext>
              </a:extLst>
            </p:cNvPr>
            <p:cNvCxnSpPr/>
            <p:nvPr/>
          </p:nvCxnSpPr>
          <p:spPr>
            <a:xfrm>
              <a:off x="1331051" y="727787"/>
              <a:ext cx="161925" cy="0"/>
            </a:xfrm>
            <a:prstGeom prst="line">
              <a:avLst/>
            </a:prstGeom>
            <a:ln w="127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to 285">
              <a:extLst>
                <a:ext uri="{FF2B5EF4-FFF2-40B4-BE49-F238E27FC236}">
                  <a16:creationId xmlns:a16="http://schemas.microsoft.com/office/drawing/2014/main" id="{E53E01F1-ED65-254A-9CB2-06B0656D1AE3}"/>
                </a:ext>
              </a:extLst>
            </p:cNvPr>
            <p:cNvCxnSpPr/>
            <p:nvPr/>
          </p:nvCxnSpPr>
          <p:spPr>
            <a:xfrm>
              <a:off x="1345021" y="5356937"/>
              <a:ext cx="152400" cy="0"/>
            </a:xfrm>
            <a:prstGeom prst="line">
              <a:avLst/>
            </a:prstGeom>
            <a:ln w="127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ector reto 286">
              <a:extLst>
                <a:ext uri="{FF2B5EF4-FFF2-40B4-BE49-F238E27FC236}">
                  <a16:creationId xmlns:a16="http://schemas.microsoft.com/office/drawing/2014/main" id="{6BE7F8A6-D977-6E4A-B45B-18ADEE826BC1}"/>
                </a:ext>
              </a:extLst>
            </p:cNvPr>
            <p:cNvCxnSpPr/>
            <p:nvPr/>
          </p:nvCxnSpPr>
          <p:spPr>
            <a:xfrm flipV="1">
              <a:off x="1489166" y="735408"/>
              <a:ext cx="0" cy="4623992"/>
            </a:xfrm>
            <a:prstGeom prst="line">
              <a:avLst/>
            </a:prstGeom>
            <a:ln w="127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1B56BAFE-ECE5-2D47-84C8-088758DE8462}"/>
              </a:ext>
            </a:extLst>
          </p:cNvPr>
          <p:cNvGrpSpPr/>
          <p:nvPr/>
        </p:nvGrpSpPr>
        <p:grpSpPr>
          <a:xfrm>
            <a:off x="6356518" y="2901221"/>
            <a:ext cx="180005" cy="3391546"/>
            <a:chOff x="6392245" y="3238500"/>
            <a:chExt cx="180005" cy="3391546"/>
          </a:xfrm>
        </p:grpSpPr>
        <p:cxnSp>
          <p:nvCxnSpPr>
            <p:cNvPr id="124" name="Conector reto 327">
              <a:extLst>
                <a:ext uri="{FF2B5EF4-FFF2-40B4-BE49-F238E27FC236}">
                  <a16:creationId xmlns:a16="http://schemas.microsoft.com/office/drawing/2014/main" id="{223682B8-A764-2847-8C1D-01E7BE5AFDCC}"/>
                </a:ext>
              </a:extLst>
            </p:cNvPr>
            <p:cNvCxnSpPr/>
            <p:nvPr/>
          </p:nvCxnSpPr>
          <p:spPr>
            <a:xfrm flipH="1">
              <a:off x="6410325" y="3238500"/>
              <a:ext cx="161925" cy="0"/>
            </a:xfrm>
            <a:prstGeom prst="line">
              <a:avLst/>
            </a:prstGeom>
            <a:ln w="127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to 331">
              <a:extLst>
                <a:ext uri="{FF2B5EF4-FFF2-40B4-BE49-F238E27FC236}">
                  <a16:creationId xmlns:a16="http://schemas.microsoft.com/office/drawing/2014/main" id="{51853218-EBAA-D644-9C9A-1DE27D42DA08}"/>
                </a:ext>
              </a:extLst>
            </p:cNvPr>
            <p:cNvCxnSpPr/>
            <p:nvPr/>
          </p:nvCxnSpPr>
          <p:spPr>
            <a:xfrm flipH="1">
              <a:off x="6400800" y="3238500"/>
              <a:ext cx="9525" cy="3390900"/>
            </a:xfrm>
            <a:prstGeom prst="line">
              <a:avLst/>
            </a:prstGeom>
            <a:ln w="127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327">
              <a:extLst>
                <a:ext uri="{FF2B5EF4-FFF2-40B4-BE49-F238E27FC236}">
                  <a16:creationId xmlns:a16="http://schemas.microsoft.com/office/drawing/2014/main" id="{00672F75-515C-3045-BEA5-F59B9A6DBE2D}"/>
                </a:ext>
              </a:extLst>
            </p:cNvPr>
            <p:cNvCxnSpPr/>
            <p:nvPr/>
          </p:nvCxnSpPr>
          <p:spPr>
            <a:xfrm flipH="1">
              <a:off x="6392245" y="6630046"/>
              <a:ext cx="161925" cy="0"/>
            </a:xfrm>
            <a:prstGeom prst="line">
              <a:avLst/>
            </a:prstGeom>
            <a:ln w="127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etângulo 103"/>
          <p:cNvSpPr/>
          <p:nvPr/>
        </p:nvSpPr>
        <p:spPr>
          <a:xfrm>
            <a:off x="3288066" y="1487697"/>
            <a:ext cx="234950" cy="2349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0" y="71754"/>
            <a:ext cx="12192000" cy="555706"/>
          </a:xfrm>
          <a:prstGeom prst="rect">
            <a:avLst/>
          </a:prstGeom>
          <a:noFill/>
          <a:ln w="28575"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dist="38100" algn="l" rotWithShape="0">
                    <a:srgbClr val="FFFF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SUBPROJETO 1</a:t>
            </a:r>
          </a:p>
        </p:txBody>
      </p:sp>
      <p:sp>
        <p:nvSpPr>
          <p:cNvPr id="87" name="Espaço Reservado para Número de Slide 18">
            <a:extLst>
              <a:ext uri="{FF2B5EF4-FFF2-40B4-BE49-F238E27FC236}">
                <a16:creationId xmlns:a16="http://schemas.microsoft.com/office/drawing/2014/main" id="{4211BF5C-957C-4FC3-B632-7DE039377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8000" y="-15979"/>
            <a:ext cx="504000" cy="252000"/>
          </a:xfr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</a:gradFill>
          <a:ln w="9525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0EBA0-06A6-4D7E-A661-97DF5712A53B}" type="slidenum">
              <a:rPr kumimoji="0" lang="pt-BR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dist="38100" algn="tl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dist="38100" algn="tl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- 17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170A007-D801-8A43-A60D-22605507C434}"/>
              </a:ext>
            </a:extLst>
          </p:cNvPr>
          <p:cNvGrpSpPr/>
          <p:nvPr/>
        </p:nvGrpSpPr>
        <p:grpSpPr>
          <a:xfrm>
            <a:off x="297169" y="870190"/>
            <a:ext cx="1041390" cy="4423068"/>
            <a:chOff x="297169" y="870190"/>
            <a:chExt cx="1041390" cy="4423068"/>
          </a:xfrm>
        </p:grpSpPr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27D81B90-2D23-4DEB-9E6C-78BA3FA1254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1121" y="4156050"/>
              <a:ext cx="1020206" cy="30521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+mn-cs"/>
                </a:rPr>
                <a:t>Clima</a:t>
              </a: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A0ED3ACE-1674-4CDF-AD8E-C85E3B76F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884" y="4472461"/>
              <a:ext cx="1014269" cy="82079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9EEA55EF-F669-459F-83CA-E8D2E3965BF5}"/>
                </a:ext>
              </a:extLst>
            </p:cNvPr>
            <p:cNvGrpSpPr/>
            <p:nvPr/>
          </p:nvGrpSpPr>
          <p:grpSpPr>
            <a:xfrm>
              <a:off x="297169" y="1975921"/>
              <a:ext cx="1020206" cy="961834"/>
              <a:chOff x="269525" y="2895583"/>
              <a:chExt cx="1020206" cy="961834"/>
            </a:xfrm>
          </p:grpSpPr>
          <p:grpSp>
            <p:nvGrpSpPr>
              <p:cNvPr id="64" name="Group 51">
                <a:extLst>
                  <a:ext uri="{FF2B5EF4-FFF2-40B4-BE49-F238E27FC236}">
                    <a16:creationId xmlns:a16="http://schemas.microsoft.com/office/drawing/2014/main" id="{68C2B337-34A3-467D-9B0B-4EDC6CAA44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1587" y="3223385"/>
                <a:ext cx="581268" cy="634032"/>
                <a:chOff x="2969" y="3199"/>
                <a:chExt cx="1051" cy="2211"/>
              </a:xfrm>
            </p:grpSpPr>
            <p:graphicFrame>
              <p:nvGraphicFramePr>
                <p:cNvPr id="65" name="Object 52">
                  <a:extLst>
                    <a:ext uri="{FF2B5EF4-FFF2-40B4-BE49-F238E27FC236}">
                      <a16:creationId xmlns:a16="http://schemas.microsoft.com/office/drawing/2014/main" id="{5E7B7111-87B1-473F-A1F6-723B6DA1D93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69" y="3199"/>
                <a:ext cx="1051" cy="221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07" name="Photo Editor Photo" r:id="rId5" imgW="2809524" imgH="2809524" progId="">
                        <p:embed/>
                      </p:oleObj>
                    </mc:Choice>
                    <mc:Fallback>
                      <p:oleObj name="Photo Editor Photo" r:id="rId5" imgW="2809524" imgH="2809524" progId="">
                        <p:embed/>
                        <p:pic>
                          <p:nvPicPr>
                            <p:cNvPr id="65" name="Object 52">
                              <a:extLst>
                                <a:ext uri="{FF2B5EF4-FFF2-40B4-BE49-F238E27FC236}">
                                  <a16:creationId xmlns:a16="http://schemas.microsoft.com/office/drawing/2014/main" id="{5E7B7111-87B1-473F-A1F6-723B6DA1D93E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-23" t="842" r="52713" b="1073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9" y="3199"/>
                              <a:ext cx="1051" cy="2211"/>
                            </a:xfrm>
                            <a:prstGeom prst="rect">
                              <a:avLst/>
                            </a:prstGeom>
                            <a:noFill/>
                            <a:ln w="254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6" name="Rectangle 53" descr="Newsprint">
                  <a:extLst>
                    <a:ext uri="{FF2B5EF4-FFF2-40B4-BE49-F238E27FC236}">
                      <a16:creationId xmlns:a16="http://schemas.microsoft.com/office/drawing/2014/main" id="{1F0C73C4-CB6D-4F85-A1DE-7C098BD124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4506"/>
                  <a:ext cx="1043" cy="420"/>
                </a:xfrm>
                <a:prstGeom prst="rect">
                  <a:avLst/>
                </a:prstGeom>
                <a:blipFill dpi="0" rotWithShape="0">
                  <a:blip r:embed="rId7" cstate="print"/>
                  <a:srcRect/>
                  <a:tile tx="0" ty="0" sx="100000" sy="100000" flip="none" algn="tl"/>
                </a:blipFill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6" name="Rectangle 6">
                <a:extLst>
                  <a:ext uri="{FF2B5EF4-FFF2-40B4-BE49-F238E27FC236}">
                    <a16:creationId xmlns:a16="http://schemas.microsoft.com/office/drawing/2014/main" id="{355E280F-5DA6-4B2A-A699-A369AB69445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9525" y="2895583"/>
                <a:ext cx="1020206" cy="305212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lIns="90488" tIns="44450" rIns="90488" bIns="4445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Gulim" pitchFamily="34" charset="-127"/>
                    <a:cs typeface="+mn-cs"/>
                  </a:rPr>
                  <a:t>Materiais</a:t>
                </a:r>
              </a:p>
            </p:txBody>
          </p:sp>
        </p:grpSp>
        <p:sp>
          <p:nvSpPr>
            <p:cNvPr id="89" name="Rectangle 6">
              <a:extLst>
                <a:ext uri="{FF2B5EF4-FFF2-40B4-BE49-F238E27FC236}">
                  <a16:creationId xmlns:a16="http://schemas.microsoft.com/office/drawing/2014/main" id="{C40A8E69-2B9E-4948-A2C6-5FAB13FE6E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2884" y="870190"/>
              <a:ext cx="1008000" cy="30521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Tráfego</a:t>
              </a: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1B05200-5C4F-4386-8B61-28C4869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8353" y="1238473"/>
              <a:ext cx="1018800" cy="488335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CAAB46D-8EED-4532-9480-8ECE765C1DBA}"/>
                </a:ext>
              </a:extLst>
            </p:cNvPr>
            <p:cNvSpPr/>
            <p:nvPr/>
          </p:nvSpPr>
          <p:spPr>
            <a:xfrm>
              <a:off x="322884" y="1237125"/>
              <a:ext cx="1009738" cy="51227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66E5C177-8CF1-4A6D-8980-A27E22E5ECFB}"/>
                </a:ext>
              </a:extLst>
            </p:cNvPr>
            <p:cNvGrpSpPr/>
            <p:nvPr/>
          </p:nvGrpSpPr>
          <p:grpSpPr>
            <a:xfrm>
              <a:off x="318353" y="3083896"/>
              <a:ext cx="1020206" cy="817485"/>
              <a:chOff x="2159045" y="4814272"/>
              <a:chExt cx="1020206" cy="817485"/>
            </a:xfrm>
          </p:grpSpPr>
          <p:grpSp>
            <p:nvGrpSpPr>
              <p:cNvPr id="22" name="Group 8">
                <a:extLst>
                  <a:ext uri="{FF2B5EF4-FFF2-40B4-BE49-F238E27FC236}">
                    <a16:creationId xmlns:a16="http://schemas.microsoft.com/office/drawing/2014/main" id="{F885472B-0763-416C-944F-E2598C3E76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186" y="5162038"/>
                <a:ext cx="778360" cy="431022"/>
                <a:chOff x="2880" y="1296"/>
                <a:chExt cx="721" cy="383"/>
              </a:xfrm>
            </p:grpSpPr>
            <p:sp>
              <p:nvSpPr>
                <p:cNvPr id="24" name="AutoShape 9" descr="Stationery">
                  <a:extLst>
                    <a:ext uri="{FF2B5EF4-FFF2-40B4-BE49-F238E27FC236}">
                      <a16:creationId xmlns:a16="http://schemas.microsoft.com/office/drawing/2014/main" id="{86EB2262-3F57-438F-93DC-BA5DD97364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1" y="1391"/>
                  <a:ext cx="720" cy="288"/>
                </a:xfrm>
                <a:prstGeom prst="cube">
                  <a:avLst>
                    <a:gd name="adj" fmla="val 79861"/>
                  </a:avLst>
                </a:pr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AutoShape 10" descr="Granite">
                  <a:extLst>
                    <a:ext uri="{FF2B5EF4-FFF2-40B4-BE49-F238E27FC236}">
                      <a16:creationId xmlns:a16="http://schemas.microsoft.com/office/drawing/2014/main" id="{D1D072D8-2007-4A36-8E6C-30F344438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344"/>
                  <a:ext cx="720" cy="288"/>
                </a:xfrm>
                <a:prstGeom prst="cube">
                  <a:avLst>
                    <a:gd name="adj" fmla="val 79861"/>
                  </a:avLst>
                </a:prstGeom>
                <a:blipFill dpi="0" rotWithShape="0">
                  <a:blip r:embed="rId10" cstate="print"/>
                  <a:srcRect/>
                  <a:tile tx="0" ty="0" sx="100000" sy="100000" flip="none" algn="tl"/>
                </a:blip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AutoShape 11">
                  <a:extLst>
                    <a:ext uri="{FF2B5EF4-FFF2-40B4-BE49-F238E27FC236}">
                      <a16:creationId xmlns:a16="http://schemas.microsoft.com/office/drawing/2014/main" id="{74965807-837B-43E1-91B3-7F56B9C3C3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296"/>
                  <a:ext cx="720" cy="288"/>
                </a:xfrm>
                <a:prstGeom prst="cube">
                  <a:avLst>
                    <a:gd name="adj" fmla="val 79861"/>
                  </a:avLst>
                </a:prstGeom>
                <a:solidFill>
                  <a:srgbClr val="00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AutoShape 12">
                  <a:extLst>
                    <a:ext uri="{FF2B5EF4-FFF2-40B4-BE49-F238E27FC236}">
                      <a16:creationId xmlns:a16="http://schemas.microsoft.com/office/drawing/2014/main" id="{2881DD51-F633-43D3-976D-C9B426C77F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1392"/>
                  <a:ext cx="96" cy="96"/>
                </a:xfrm>
                <a:prstGeom prst="cube">
                  <a:avLst>
                    <a:gd name="adj" fmla="val 79861"/>
                  </a:avLst>
                </a:prstGeom>
                <a:solidFill>
                  <a:srgbClr val="FFFF00"/>
                </a:solidFill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AutoShape 13">
                  <a:extLst>
                    <a:ext uri="{FF2B5EF4-FFF2-40B4-BE49-F238E27FC236}">
                      <a16:creationId xmlns:a16="http://schemas.microsoft.com/office/drawing/2014/main" id="{05490DEA-B616-47F2-ACBD-1B88C6B2AB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4" y="1296"/>
                  <a:ext cx="48" cy="48"/>
                </a:xfrm>
                <a:prstGeom prst="cube">
                  <a:avLst>
                    <a:gd name="adj" fmla="val 79861"/>
                  </a:avLst>
                </a:prstGeom>
                <a:solidFill>
                  <a:srgbClr val="FFFF00"/>
                </a:solidFill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4" name="Rectangle 6">
                <a:extLst>
                  <a:ext uri="{FF2B5EF4-FFF2-40B4-BE49-F238E27FC236}">
                    <a16:creationId xmlns:a16="http://schemas.microsoft.com/office/drawing/2014/main" id="{DE89F54B-DB6B-41D0-80D0-4DD78C237F0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59045" y="4814272"/>
                <a:ext cx="1020206" cy="305212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lIns="90488" tIns="44450" rIns="90488" bIns="4445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Gulim" pitchFamily="34" charset="-127"/>
                    <a:cs typeface="+mn-cs"/>
                  </a:rPr>
                  <a:t>Estrutura</a:t>
                </a:r>
              </a:p>
            </p:txBody>
          </p:sp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8887332D-5D0E-4017-B1EF-D0FB42DB7E0A}"/>
                  </a:ext>
                </a:extLst>
              </p:cNvPr>
              <p:cNvSpPr/>
              <p:nvPr/>
            </p:nvSpPr>
            <p:spPr>
              <a:xfrm>
                <a:off x="2163936" y="5119484"/>
                <a:ext cx="1009738" cy="51227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0" name="CaixaDeTexto 11">
            <a:extLst>
              <a:ext uri="{FF2B5EF4-FFF2-40B4-BE49-F238E27FC236}">
                <a16:creationId xmlns:a16="http://schemas.microsoft.com/office/drawing/2014/main" id="{4CD48DC9-3B18-4DF8-8DC9-A08821CD7962}"/>
              </a:ext>
            </a:extLst>
          </p:cNvPr>
          <p:cNvSpPr txBox="1"/>
          <p:nvPr/>
        </p:nvSpPr>
        <p:spPr>
          <a:xfrm>
            <a:off x="8458200" y="1081569"/>
            <a:ext cx="3657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Confiável 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para 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diversos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materiais, carregamentos e defeitos em campo?</a:t>
            </a:r>
          </a:p>
        </p:txBody>
      </p:sp>
      <p:sp>
        <p:nvSpPr>
          <p:cNvPr id="68" name="CaixaDeTexto 11">
            <a:extLst>
              <a:ext uri="{FF2B5EF4-FFF2-40B4-BE49-F238E27FC236}">
                <a16:creationId xmlns:a16="http://schemas.microsoft.com/office/drawing/2014/main" id="{4CD48DC9-3B18-4DF8-8DC9-A08821CD7962}"/>
              </a:ext>
            </a:extLst>
          </p:cNvPr>
          <p:cNvSpPr txBox="1"/>
          <p:nvPr/>
        </p:nvSpPr>
        <p:spPr>
          <a:xfrm>
            <a:off x="10488929" y="1830512"/>
            <a:ext cx="714375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Não</a:t>
            </a:r>
          </a:p>
        </p:txBody>
      </p:sp>
      <p:sp>
        <p:nvSpPr>
          <p:cNvPr id="69" name="CaixaDeTexto 11">
            <a:extLst>
              <a:ext uri="{FF2B5EF4-FFF2-40B4-BE49-F238E27FC236}">
                <a16:creationId xmlns:a16="http://schemas.microsoft.com/office/drawing/2014/main" id="{4CD48DC9-3B18-4DF8-8DC9-A08821CD7962}"/>
              </a:ext>
            </a:extLst>
          </p:cNvPr>
          <p:cNvSpPr txBox="1"/>
          <p:nvPr/>
        </p:nvSpPr>
        <p:spPr>
          <a:xfrm>
            <a:off x="9153524" y="1830512"/>
            <a:ext cx="714375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</a:t>
            </a:r>
          </a:p>
        </p:txBody>
      </p:sp>
      <p:sp>
        <p:nvSpPr>
          <p:cNvPr id="72" name="CaixaDeTexto 11">
            <a:extLst>
              <a:ext uri="{FF2B5EF4-FFF2-40B4-BE49-F238E27FC236}">
                <a16:creationId xmlns:a16="http://schemas.microsoft.com/office/drawing/2014/main" id="{4CD48DC9-3B18-4DF8-8DC9-A08821CD7962}"/>
              </a:ext>
            </a:extLst>
          </p:cNvPr>
          <p:cNvSpPr txBox="1"/>
          <p:nvPr/>
        </p:nvSpPr>
        <p:spPr>
          <a:xfrm>
            <a:off x="10488929" y="3689827"/>
            <a:ext cx="714375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Não</a:t>
            </a:r>
          </a:p>
        </p:txBody>
      </p:sp>
      <p:sp>
        <p:nvSpPr>
          <p:cNvPr id="73" name="CaixaDeTexto 11">
            <a:extLst>
              <a:ext uri="{FF2B5EF4-FFF2-40B4-BE49-F238E27FC236}">
                <a16:creationId xmlns:a16="http://schemas.microsoft.com/office/drawing/2014/main" id="{4CD48DC9-3B18-4DF8-8DC9-A08821CD7962}"/>
              </a:ext>
            </a:extLst>
          </p:cNvPr>
          <p:cNvSpPr txBox="1"/>
          <p:nvPr/>
        </p:nvSpPr>
        <p:spPr>
          <a:xfrm>
            <a:off x="9077324" y="3689827"/>
            <a:ext cx="714375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</a:t>
            </a:r>
          </a:p>
        </p:txBody>
      </p:sp>
      <p:sp>
        <p:nvSpPr>
          <p:cNvPr id="103" name="Triângulo isósceles 102"/>
          <p:cNvSpPr/>
          <p:nvPr/>
        </p:nvSpPr>
        <p:spPr>
          <a:xfrm>
            <a:off x="1966166" y="2937755"/>
            <a:ext cx="234951" cy="227119"/>
          </a:xfrm>
          <a:prstGeom prst="triangl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Elipse 104"/>
          <p:cNvSpPr/>
          <p:nvPr/>
        </p:nvSpPr>
        <p:spPr>
          <a:xfrm>
            <a:off x="2127250" y="4782959"/>
            <a:ext cx="238621" cy="238621"/>
          </a:xfrm>
          <a:prstGeom prst="ellipse">
            <a:avLst/>
          </a:prstGeom>
          <a:solidFill>
            <a:srgbClr val="00E1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tângulo 105"/>
          <p:cNvSpPr/>
          <p:nvPr/>
        </p:nvSpPr>
        <p:spPr>
          <a:xfrm>
            <a:off x="10747993" y="2254356"/>
            <a:ext cx="234950" cy="2349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Elipse 106"/>
          <p:cNvSpPr/>
          <p:nvPr/>
        </p:nvSpPr>
        <p:spPr>
          <a:xfrm>
            <a:off x="9224478" y="2254936"/>
            <a:ext cx="238621" cy="238621"/>
          </a:xfrm>
          <a:prstGeom prst="ellipse">
            <a:avLst/>
          </a:prstGeom>
          <a:solidFill>
            <a:srgbClr val="00E1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Triângulo isósceles 107"/>
          <p:cNvSpPr/>
          <p:nvPr/>
        </p:nvSpPr>
        <p:spPr>
          <a:xfrm>
            <a:off x="9571942" y="2247388"/>
            <a:ext cx="234951" cy="227119"/>
          </a:xfrm>
          <a:prstGeom prst="triangl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tângulo 108"/>
          <p:cNvSpPr/>
          <p:nvPr/>
        </p:nvSpPr>
        <p:spPr>
          <a:xfrm>
            <a:off x="10906759" y="4097459"/>
            <a:ext cx="234950" cy="2349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riângulo isósceles 109"/>
          <p:cNvSpPr/>
          <p:nvPr/>
        </p:nvSpPr>
        <p:spPr>
          <a:xfrm>
            <a:off x="10519925" y="4096400"/>
            <a:ext cx="234951" cy="227119"/>
          </a:xfrm>
          <a:prstGeom prst="triangl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Elipse 110"/>
          <p:cNvSpPr/>
          <p:nvPr/>
        </p:nvSpPr>
        <p:spPr>
          <a:xfrm>
            <a:off x="9358919" y="4110635"/>
            <a:ext cx="238621" cy="238621"/>
          </a:xfrm>
          <a:prstGeom prst="ellipse">
            <a:avLst/>
          </a:prstGeom>
          <a:solidFill>
            <a:srgbClr val="00E1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50A37A5-3170-8C4D-84EB-D73E5DD7B3E4}"/>
              </a:ext>
            </a:extLst>
          </p:cNvPr>
          <p:cNvGrpSpPr/>
          <p:nvPr/>
        </p:nvGrpSpPr>
        <p:grpSpPr>
          <a:xfrm>
            <a:off x="6423908" y="3156337"/>
            <a:ext cx="2049580" cy="1209803"/>
            <a:chOff x="6472548" y="3506534"/>
            <a:chExt cx="2049580" cy="1209803"/>
          </a:xfrm>
        </p:grpSpPr>
        <p:pic>
          <p:nvPicPr>
            <p:cNvPr id="112" name="Imagem 44">
              <a:extLst>
                <a:ext uri="{FF2B5EF4-FFF2-40B4-BE49-F238E27FC236}">
                  <a16:creationId xmlns:a16="http://schemas.microsoft.com/office/drawing/2014/main" id="{CF300FCB-05AA-4740-8BED-C799468A1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72548" y="3506534"/>
              <a:ext cx="2049580" cy="997704"/>
            </a:xfrm>
            <a:prstGeom prst="rect">
              <a:avLst/>
            </a:prstGeom>
          </p:spPr>
        </p:pic>
        <p:sp>
          <p:nvSpPr>
            <p:cNvPr id="114" name="Rectangle 16">
              <a:extLst>
                <a:ext uri="{FF2B5EF4-FFF2-40B4-BE49-F238E27FC236}">
                  <a16:creationId xmlns:a16="http://schemas.microsoft.com/office/drawing/2014/main" id="{5328684B-0799-403F-9280-D08D9A339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4727" y="4500893"/>
              <a:ext cx="1675657" cy="215444"/>
            </a:xfrm>
            <a:prstGeom prst="rect">
              <a:avLst/>
            </a:prstGeom>
            <a:solidFill>
              <a:srgbClr val="0000FF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+mn-cs"/>
                </a:rPr>
                <a:t>Modelo Numérico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5E97869-467D-DE44-AF65-20C8EAB257E7}"/>
              </a:ext>
            </a:extLst>
          </p:cNvPr>
          <p:cNvGrpSpPr/>
          <p:nvPr/>
        </p:nvGrpSpPr>
        <p:grpSpPr>
          <a:xfrm>
            <a:off x="6387399" y="4424263"/>
            <a:ext cx="2390892" cy="1742754"/>
            <a:chOff x="6436039" y="4774460"/>
            <a:chExt cx="2390892" cy="1742754"/>
          </a:xfrm>
        </p:grpSpPr>
        <p:sp>
          <p:nvSpPr>
            <p:cNvPr id="117" name="Rectangle 16">
              <a:extLst>
                <a:ext uri="{FF2B5EF4-FFF2-40B4-BE49-F238E27FC236}">
                  <a16:creationId xmlns:a16="http://schemas.microsoft.com/office/drawing/2014/main" id="{5328684B-0799-403F-9280-D08D9A339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924" y="6301770"/>
              <a:ext cx="1654367" cy="215444"/>
            </a:xfrm>
            <a:prstGeom prst="rect">
              <a:avLst/>
            </a:prstGeom>
            <a:solidFill>
              <a:srgbClr val="0000FF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+mn-cs"/>
                </a:rPr>
                <a:t>Ensaios de Fadiga</a:t>
              </a:r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436039" y="4774460"/>
              <a:ext cx="2390892" cy="1509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DD68A0F-3B73-444F-92E5-E2D7D8581166}"/>
              </a:ext>
            </a:extLst>
          </p:cNvPr>
          <p:cNvGrpSpPr/>
          <p:nvPr/>
        </p:nvGrpSpPr>
        <p:grpSpPr>
          <a:xfrm>
            <a:off x="1242060" y="762000"/>
            <a:ext cx="163830" cy="3223260"/>
            <a:chOff x="1242060" y="762000"/>
            <a:chExt cx="163830" cy="3223260"/>
          </a:xfrm>
        </p:grpSpPr>
        <p:cxnSp>
          <p:nvCxnSpPr>
            <p:cNvPr id="270" name="Conector reto 269"/>
            <p:cNvCxnSpPr/>
            <p:nvPr/>
          </p:nvCxnSpPr>
          <p:spPr>
            <a:xfrm>
              <a:off x="1243965" y="762000"/>
              <a:ext cx="1619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ector reto 271"/>
            <p:cNvCxnSpPr/>
            <p:nvPr/>
          </p:nvCxnSpPr>
          <p:spPr>
            <a:xfrm>
              <a:off x="1242060" y="3981450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ector reto 273"/>
            <p:cNvCxnSpPr/>
            <p:nvPr/>
          </p:nvCxnSpPr>
          <p:spPr>
            <a:xfrm flipV="1">
              <a:off x="1402080" y="769620"/>
              <a:ext cx="0" cy="32156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8A36B36-287D-374C-A717-233EDAF44BC5}"/>
              </a:ext>
            </a:extLst>
          </p:cNvPr>
          <p:cNvGrpSpPr/>
          <p:nvPr/>
        </p:nvGrpSpPr>
        <p:grpSpPr>
          <a:xfrm>
            <a:off x="1521570" y="1419399"/>
            <a:ext cx="3669006" cy="709128"/>
            <a:chOff x="1502227" y="2886010"/>
            <a:chExt cx="3669006" cy="709128"/>
          </a:xfrm>
        </p:grpSpPr>
        <p:sp>
          <p:nvSpPr>
            <p:cNvPr id="58" name="Retângulo 36">
              <a:extLst>
                <a:ext uri="{FF2B5EF4-FFF2-40B4-BE49-F238E27FC236}">
                  <a16:creationId xmlns:a16="http://schemas.microsoft.com/office/drawing/2014/main" id="{FA89F85C-24E1-477C-938F-2D9EAD4DBE01}"/>
                </a:ext>
              </a:extLst>
            </p:cNvPr>
            <p:cNvSpPr/>
            <p:nvPr/>
          </p:nvSpPr>
          <p:spPr>
            <a:xfrm>
              <a:off x="3016250" y="2911424"/>
              <a:ext cx="21336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Empírica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(“Método CBR”)</a:t>
              </a:r>
              <a:endParaRPr kumimoji="0" lang="pt-BR" sz="1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1" name="Retângulo 130"/>
            <p:cNvSpPr/>
            <p:nvPr/>
          </p:nvSpPr>
          <p:spPr>
            <a:xfrm>
              <a:off x="2651967" y="2886010"/>
              <a:ext cx="2519266" cy="7091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8" name="Conector de seta reta 277"/>
            <p:cNvCxnSpPr/>
            <p:nvPr/>
          </p:nvCxnSpPr>
          <p:spPr>
            <a:xfrm>
              <a:off x="1502227" y="3219061"/>
              <a:ext cx="110308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05D0046-6CB2-2848-8163-1C37988D855B}"/>
              </a:ext>
            </a:extLst>
          </p:cNvPr>
          <p:cNvGrpSpPr/>
          <p:nvPr/>
        </p:nvGrpSpPr>
        <p:grpSpPr>
          <a:xfrm>
            <a:off x="1331051" y="725528"/>
            <a:ext cx="166370" cy="4631613"/>
            <a:chOff x="1331051" y="727787"/>
            <a:chExt cx="166370" cy="4631613"/>
          </a:xfrm>
        </p:grpSpPr>
        <p:cxnSp>
          <p:nvCxnSpPr>
            <p:cNvPr id="285" name="Conector reto 284"/>
            <p:cNvCxnSpPr/>
            <p:nvPr/>
          </p:nvCxnSpPr>
          <p:spPr>
            <a:xfrm>
              <a:off x="1331051" y="727787"/>
              <a:ext cx="161925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ector reto 285"/>
            <p:cNvCxnSpPr/>
            <p:nvPr/>
          </p:nvCxnSpPr>
          <p:spPr>
            <a:xfrm>
              <a:off x="1345021" y="5356937"/>
              <a:ext cx="1524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ector reto 286"/>
            <p:cNvCxnSpPr/>
            <p:nvPr/>
          </p:nvCxnSpPr>
          <p:spPr>
            <a:xfrm flipV="1">
              <a:off x="1489166" y="735408"/>
              <a:ext cx="0" cy="462399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DC7B411-5A45-E042-BE83-398A8BB7149E}"/>
              </a:ext>
            </a:extLst>
          </p:cNvPr>
          <p:cNvGrpSpPr/>
          <p:nvPr/>
        </p:nvGrpSpPr>
        <p:grpSpPr>
          <a:xfrm>
            <a:off x="1531602" y="2819854"/>
            <a:ext cx="4600661" cy="740587"/>
            <a:chOff x="1514929" y="3754690"/>
            <a:chExt cx="4600661" cy="740587"/>
          </a:xfrm>
        </p:grpSpPr>
        <p:sp>
          <p:nvSpPr>
            <p:cNvPr id="59" name="Retângulo 36">
              <a:extLst>
                <a:ext uri="{FF2B5EF4-FFF2-40B4-BE49-F238E27FC236}">
                  <a16:creationId xmlns:a16="http://schemas.microsoft.com/office/drawing/2014/main" id="{FA89F85C-24E1-477C-938F-2D9EAD4DBE01}"/>
                </a:ext>
              </a:extLst>
            </p:cNvPr>
            <p:cNvSpPr/>
            <p:nvPr/>
          </p:nvSpPr>
          <p:spPr>
            <a:xfrm>
              <a:off x="2322474" y="3818169"/>
              <a:ext cx="37931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900" b="1" i="0" u="none" strike="noStrike" kern="1200" cap="none" spc="0" normalizeH="0" baseline="0" noProof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Wingdings"/>
                </a:rPr>
                <a:t>Mecanística</a:t>
              </a:r>
              <a:r>
                <a:rPr kumimoji="0" lang="pt-BR" sz="19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Wingdings"/>
                </a:rPr>
                <a:t>-empírica “simplificada”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9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Wingdings"/>
                </a:rPr>
                <a:t>           (</a:t>
              </a:r>
              <a:r>
                <a:rPr kumimoji="0" lang="pt-BR" sz="1900" b="1" i="0" u="none" strike="noStrike" kern="1200" cap="none" spc="0" normalizeH="0" baseline="0" noProof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Wingdings"/>
                </a:rPr>
                <a:t>ex</a:t>
              </a:r>
              <a:r>
                <a:rPr kumimoji="0" lang="pt-BR" sz="19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Wingdings"/>
                </a:rPr>
                <a:t>: Métodos Europeus)</a:t>
              </a:r>
              <a:endParaRPr kumimoji="0" lang="pt-BR" sz="19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7" name="Retângulo 146"/>
            <p:cNvSpPr/>
            <p:nvPr/>
          </p:nvSpPr>
          <p:spPr>
            <a:xfrm>
              <a:off x="1830478" y="3754690"/>
              <a:ext cx="4206752" cy="709128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1" name="Conector de seta reta 290"/>
            <p:cNvCxnSpPr>
              <a:cxnSpLocks/>
              <a:endCxn id="147" idx="1"/>
            </p:cNvCxnSpPr>
            <p:nvPr/>
          </p:nvCxnSpPr>
          <p:spPr>
            <a:xfrm flipV="1">
              <a:off x="1514929" y="4109254"/>
              <a:ext cx="315549" cy="1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7" name="Conector de seta reta 296"/>
          <p:cNvCxnSpPr>
            <a:cxnSpLocks/>
            <a:stCxn id="131" idx="3"/>
          </p:cNvCxnSpPr>
          <p:nvPr/>
        </p:nvCxnSpPr>
        <p:spPr>
          <a:xfrm flipV="1">
            <a:off x="5190576" y="1154128"/>
            <a:ext cx="680983" cy="619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Conector de seta reta 311"/>
          <p:cNvCxnSpPr>
            <a:cxnSpLocks/>
            <a:stCxn id="147" idx="3"/>
          </p:cNvCxnSpPr>
          <p:nvPr/>
        </p:nvCxnSpPr>
        <p:spPr>
          <a:xfrm>
            <a:off x="6053903" y="3174418"/>
            <a:ext cx="2769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Conector de seta reta 313"/>
          <p:cNvCxnSpPr>
            <a:cxnSpLocks/>
            <a:stCxn id="148" idx="3"/>
          </p:cNvCxnSpPr>
          <p:nvPr/>
        </p:nvCxnSpPr>
        <p:spPr>
          <a:xfrm flipV="1">
            <a:off x="5869939" y="5245101"/>
            <a:ext cx="403861" cy="2250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DD18930-2E02-074C-B57C-E7BDB145A936}"/>
              </a:ext>
            </a:extLst>
          </p:cNvPr>
          <p:cNvGrpSpPr/>
          <p:nvPr/>
        </p:nvGrpSpPr>
        <p:grpSpPr>
          <a:xfrm>
            <a:off x="1502229" y="4653850"/>
            <a:ext cx="4446069" cy="1657987"/>
            <a:chOff x="1502229" y="4653850"/>
            <a:chExt cx="4446069" cy="1657987"/>
          </a:xfrm>
        </p:grpSpPr>
        <p:pic>
          <p:nvPicPr>
            <p:cNvPr id="63" name="Picture 2" descr="Imagem relacionada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12" t="19274" r="37349" b="33960"/>
            <a:stretch/>
          </p:blipFill>
          <p:spPr bwMode="auto">
            <a:xfrm>
              <a:off x="2365870" y="5325490"/>
              <a:ext cx="644675" cy="532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7" descr="LMP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564" y="5322408"/>
              <a:ext cx="812970" cy="54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ZoneTexte 69"/>
            <p:cNvSpPr txBox="1"/>
            <p:nvPr/>
          </p:nvSpPr>
          <p:spPr>
            <a:xfrm>
              <a:off x="3263912" y="5763217"/>
              <a:ext cx="10903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CAP3D-D</a:t>
              </a:r>
              <a:b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(LMP/UFC)</a:t>
              </a: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2010751" y="5814017"/>
              <a:ext cx="12570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MeDiNa/DNIT</a:t>
              </a:r>
              <a:b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(COPPE/UFRJ</a:t>
              </a: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4581189" y="5788617"/>
              <a:ext cx="925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CENPES</a:t>
              </a:r>
              <a:b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(NCSU)</a:t>
              </a:r>
            </a:p>
          </p:txBody>
        </p:sp>
        <p:sp>
          <p:nvSpPr>
            <p:cNvPr id="93" name="Retângulo 36">
              <a:extLst>
                <a:ext uri="{FF2B5EF4-FFF2-40B4-BE49-F238E27FC236}">
                  <a16:creationId xmlns:a16="http://schemas.microsoft.com/office/drawing/2014/main" id="{3C458BAE-6EAC-43AA-B2C7-BCF9A5BCD3D1}"/>
                </a:ext>
              </a:extLst>
            </p:cNvPr>
            <p:cNvSpPr/>
            <p:nvPr/>
          </p:nvSpPr>
          <p:spPr>
            <a:xfrm>
              <a:off x="2397627" y="4687032"/>
              <a:ext cx="3550671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Wingdings"/>
                </a:rPr>
                <a:t>Mecanística</a:t>
              </a:r>
              <a:r>
                <a:rPr kumimoji="0" lang="pt-B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  <a:sym typeface="Wingdings"/>
                </a:rPr>
                <a:t>-empírica “avançada”</a:t>
              </a:r>
            </a:p>
          </p:txBody>
        </p:sp>
        <p:sp>
          <p:nvSpPr>
            <p:cNvPr id="148" name="Retângulo 147"/>
            <p:cNvSpPr/>
            <p:nvPr/>
          </p:nvSpPr>
          <p:spPr>
            <a:xfrm>
              <a:off x="1966166" y="4653850"/>
              <a:ext cx="3903773" cy="1632585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3" name="Conector de seta reta 292"/>
            <p:cNvCxnSpPr/>
            <p:nvPr/>
          </p:nvCxnSpPr>
          <p:spPr>
            <a:xfrm>
              <a:off x="1502229" y="4889241"/>
              <a:ext cx="475861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636420" y="5410201"/>
              <a:ext cx="1010723" cy="376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18DE0F27-8373-6241-A134-A1BC0D6A1C48}"/>
              </a:ext>
            </a:extLst>
          </p:cNvPr>
          <p:cNvGrpSpPr/>
          <p:nvPr/>
        </p:nvGrpSpPr>
        <p:grpSpPr>
          <a:xfrm>
            <a:off x="8837830" y="4685340"/>
            <a:ext cx="3232250" cy="2141663"/>
            <a:chOff x="8837830" y="4685340"/>
            <a:chExt cx="3232250" cy="2141663"/>
          </a:xfrm>
        </p:grpSpPr>
        <p:sp>
          <p:nvSpPr>
            <p:cNvPr id="350" name="CaixaDeTexto 11">
              <a:extLst>
                <a:ext uri="{FF2B5EF4-FFF2-40B4-BE49-F238E27FC236}">
                  <a16:creationId xmlns:a16="http://schemas.microsoft.com/office/drawing/2014/main" id="{4CD48DC9-3B18-4DF8-8DC9-A08821CD7962}"/>
                </a:ext>
              </a:extLst>
            </p:cNvPr>
            <p:cNvSpPr txBox="1"/>
            <p:nvPr/>
          </p:nvSpPr>
          <p:spPr>
            <a:xfrm>
              <a:off x="8887291" y="4688405"/>
              <a:ext cx="31127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+ Ajustes empíricos para previsão de defeitos 	=&gt; DADOS</a:t>
              </a:r>
            </a:p>
          </p:txBody>
        </p:sp>
        <p:sp>
          <p:nvSpPr>
            <p:cNvPr id="351" name="Retângulo 350"/>
            <p:cNvSpPr/>
            <p:nvPr/>
          </p:nvSpPr>
          <p:spPr>
            <a:xfrm>
              <a:off x="8837830" y="4685340"/>
              <a:ext cx="3232250" cy="21416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611B8A5-8747-D64B-84FE-976E366B43FB}"/>
              </a:ext>
            </a:extLst>
          </p:cNvPr>
          <p:cNvGrpSpPr/>
          <p:nvPr/>
        </p:nvGrpSpPr>
        <p:grpSpPr>
          <a:xfrm>
            <a:off x="5647143" y="714967"/>
            <a:ext cx="2757960" cy="1792468"/>
            <a:chOff x="5647143" y="714967"/>
            <a:chExt cx="2757960" cy="1792468"/>
          </a:xfrm>
        </p:grpSpPr>
        <p:pic>
          <p:nvPicPr>
            <p:cNvPr id="1029" name="Picture 5" descr="See the source image">
              <a:extLst>
                <a:ext uri="{FF2B5EF4-FFF2-40B4-BE49-F238E27FC236}">
                  <a16:creationId xmlns:a16="http://schemas.microsoft.com/office/drawing/2014/main" id="{B7CFA054-57F0-461D-B0E9-35C7A63B4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2136" y="1188420"/>
              <a:ext cx="1286956" cy="1319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CaixaDeTexto 11">
              <a:extLst>
                <a:ext uri="{FF2B5EF4-FFF2-40B4-BE49-F238E27FC236}">
                  <a16:creationId xmlns:a16="http://schemas.microsoft.com/office/drawing/2014/main" id="{4CD48DC9-3B18-4DF8-8DC9-A08821CD7962}"/>
                </a:ext>
              </a:extLst>
            </p:cNvPr>
            <p:cNvSpPr txBox="1"/>
            <p:nvPr/>
          </p:nvSpPr>
          <p:spPr>
            <a:xfrm>
              <a:off x="5647143" y="714967"/>
              <a:ext cx="2757960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baseado em afundamento plástico de camadas granulares, 6 décadas atrás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689DBC6-ED4D-7C4B-8BBB-02903521EFA5}"/>
              </a:ext>
            </a:extLst>
          </p:cNvPr>
          <p:cNvGrpSpPr/>
          <p:nvPr/>
        </p:nvGrpSpPr>
        <p:grpSpPr>
          <a:xfrm>
            <a:off x="4621921" y="6203502"/>
            <a:ext cx="1467827" cy="598512"/>
            <a:chOff x="4668415" y="6203502"/>
            <a:chExt cx="1467827" cy="598512"/>
          </a:xfrm>
        </p:grpSpPr>
        <p:sp>
          <p:nvSpPr>
            <p:cNvPr id="98" name="CaixaDeTexto 11">
              <a:extLst>
                <a:ext uri="{FF2B5EF4-FFF2-40B4-BE49-F238E27FC236}">
                  <a16:creationId xmlns:a16="http://schemas.microsoft.com/office/drawing/2014/main" id="{4CD48DC9-3B18-4DF8-8DC9-A08821CD7962}"/>
                </a:ext>
              </a:extLst>
            </p:cNvPr>
            <p:cNvSpPr txBox="1"/>
            <p:nvPr/>
          </p:nvSpPr>
          <p:spPr>
            <a:xfrm>
              <a:off x="4668415" y="6525015"/>
              <a:ext cx="1467827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viscoelástico</a:t>
              </a: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(</a:t>
              </a:r>
              <a:r>
                <a:rPr kumimoji="0" lang="pt-BR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T,v</a:t>
              </a: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)</a:t>
              </a:r>
            </a:p>
          </p:txBody>
        </p:sp>
        <p:cxnSp>
          <p:nvCxnSpPr>
            <p:cNvPr id="115" name="Conector de seta reta 114"/>
            <p:cNvCxnSpPr>
              <a:cxnSpLocks/>
            </p:cNvCxnSpPr>
            <p:nvPr/>
          </p:nvCxnSpPr>
          <p:spPr>
            <a:xfrm>
              <a:off x="5397956" y="6203502"/>
              <a:ext cx="0" cy="2906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3B562F0-D2C9-8E49-B547-7005EE098360}"/>
              </a:ext>
            </a:extLst>
          </p:cNvPr>
          <p:cNvGrpSpPr/>
          <p:nvPr/>
        </p:nvGrpSpPr>
        <p:grpSpPr>
          <a:xfrm>
            <a:off x="2950195" y="6188001"/>
            <a:ext cx="1604866" cy="623018"/>
            <a:chOff x="2950195" y="6188001"/>
            <a:chExt cx="1604866" cy="623018"/>
          </a:xfrm>
        </p:grpSpPr>
        <p:sp>
          <p:nvSpPr>
            <p:cNvPr id="101" name="CaixaDeTexto 11">
              <a:extLst>
                <a:ext uri="{FF2B5EF4-FFF2-40B4-BE49-F238E27FC236}">
                  <a16:creationId xmlns:a16="http://schemas.microsoft.com/office/drawing/2014/main" id="{4CD48DC9-3B18-4DF8-8DC9-A08821CD7962}"/>
                </a:ext>
              </a:extLst>
            </p:cNvPr>
            <p:cNvSpPr txBox="1"/>
            <p:nvPr/>
          </p:nvSpPr>
          <p:spPr>
            <a:xfrm>
              <a:off x="2950195" y="6349354"/>
              <a:ext cx="1604866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elástico equivalente ao </a:t>
              </a:r>
              <a:r>
                <a:rPr kumimoji="0" lang="pt-BR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viscoelástico</a:t>
              </a: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(</a:t>
              </a:r>
              <a:r>
                <a:rPr kumimoji="0" lang="pt-BR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T,v</a:t>
              </a: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)</a:t>
              </a:r>
            </a:p>
          </p:txBody>
        </p:sp>
        <p:cxnSp>
          <p:nvCxnSpPr>
            <p:cNvPr id="113" name="Conector de seta reta 114">
              <a:extLst>
                <a:ext uri="{FF2B5EF4-FFF2-40B4-BE49-F238E27FC236}">
                  <a16:creationId xmlns:a16="http://schemas.microsoft.com/office/drawing/2014/main" id="{6EF27AA7-7620-E245-AE32-FA99138FE878}"/>
                </a:ext>
              </a:extLst>
            </p:cNvPr>
            <p:cNvCxnSpPr>
              <a:cxnSpLocks/>
            </p:cNvCxnSpPr>
            <p:nvPr/>
          </p:nvCxnSpPr>
          <p:spPr>
            <a:xfrm>
              <a:off x="4065100" y="6188001"/>
              <a:ext cx="0" cy="180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8609F46-6003-9E45-B3AD-15ADBCDFA3A7}"/>
              </a:ext>
            </a:extLst>
          </p:cNvPr>
          <p:cNvGrpSpPr/>
          <p:nvPr/>
        </p:nvGrpSpPr>
        <p:grpSpPr>
          <a:xfrm>
            <a:off x="2010751" y="6203502"/>
            <a:ext cx="883260" cy="598505"/>
            <a:chOff x="1948759" y="6203502"/>
            <a:chExt cx="883260" cy="598505"/>
          </a:xfrm>
        </p:grpSpPr>
        <p:sp>
          <p:nvSpPr>
            <p:cNvPr id="102" name="CaixaDeTexto 11">
              <a:extLst>
                <a:ext uri="{FF2B5EF4-FFF2-40B4-BE49-F238E27FC236}">
                  <a16:creationId xmlns:a16="http://schemas.microsoft.com/office/drawing/2014/main" id="{4CD48DC9-3B18-4DF8-8DC9-A08821CD7962}"/>
                </a:ext>
              </a:extLst>
            </p:cNvPr>
            <p:cNvSpPr txBox="1"/>
            <p:nvPr/>
          </p:nvSpPr>
          <p:spPr>
            <a:xfrm>
              <a:off x="1948759" y="6515899"/>
              <a:ext cx="883260" cy="286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elástico</a:t>
              </a:r>
            </a:p>
          </p:txBody>
        </p:sp>
        <p:cxnSp>
          <p:nvCxnSpPr>
            <p:cNvPr id="116" name="Conector de seta reta 114">
              <a:extLst>
                <a:ext uri="{FF2B5EF4-FFF2-40B4-BE49-F238E27FC236}">
                  <a16:creationId xmlns:a16="http://schemas.microsoft.com/office/drawing/2014/main" id="{1207A5DC-8947-5347-81A9-E43BB0AAF20E}"/>
                </a:ext>
              </a:extLst>
            </p:cNvPr>
            <p:cNvCxnSpPr>
              <a:cxnSpLocks/>
            </p:cNvCxnSpPr>
            <p:nvPr/>
          </p:nvCxnSpPr>
          <p:spPr>
            <a:xfrm>
              <a:off x="2608258" y="6203502"/>
              <a:ext cx="0" cy="2906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Rectangle 16">
            <a:extLst>
              <a:ext uri="{FF2B5EF4-FFF2-40B4-BE49-F238E27FC236}">
                <a16:creationId xmlns:a16="http://schemas.microsoft.com/office/drawing/2014/main" id="{7E5102BD-837F-BC48-9250-3C8B924B2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6087" y="2926330"/>
            <a:ext cx="1667395" cy="215444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Gulim" pitchFamily="34" charset="-127"/>
                <a:cs typeface="+mn-cs"/>
              </a:rPr>
              <a:t>Ensaios de Rigidez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6EB49CA-BF3E-CD4E-938B-1553EF946630}"/>
              </a:ext>
            </a:extLst>
          </p:cNvPr>
          <p:cNvGrpSpPr/>
          <p:nvPr/>
        </p:nvGrpSpPr>
        <p:grpSpPr>
          <a:xfrm>
            <a:off x="6343605" y="2926330"/>
            <a:ext cx="180005" cy="3391546"/>
            <a:chOff x="6392245" y="3238500"/>
            <a:chExt cx="180005" cy="3391546"/>
          </a:xfrm>
        </p:grpSpPr>
        <p:cxnSp>
          <p:nvCxnSpPr>
            <p:cNvPr id="328" name="Conector reto 327"/>
            <p:cNvCxnSpPr/>
            <p:nvPr/>
          </p:nvCxnSpPr>
          <p:spPr>
            <a:xfrm flipH="1">
              <a:off x="6410325" y="3238500"/>
              <a:ext cx="161925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ector reto 331"/>
            <p:cNvCxnSpPr/>
            <p:nvPr/>
          </p:nvCxnSpPr>
          <p:spPr>
            <a:xfrm flipH="1">
              <a:off x="6400800" y="3238500"/>
              <a:ext cx="9525" cy="33909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327">
              <a:extLst>
                <a:ext uri="{FF2B5EF4-FFF2-40B4-BE49-F238E27FC236}">
                  <a16:creationId xmlns:a16="http://schemas.microsoft.com/office/drawing/2014/main" id="{42FA5A27-805B-1A49-8B62-771DB0A088A4}"/>
                </a:ext>
              </a:extLst>
            </p:cNvPr>
            <p:cNvCxnSpPr/>
            <p:nvPr/>
          </p:nvCxnSpPr>
          <p:spPr>
            <a:xfrm flipH="1">
              <a:off x="6392245" y="6630046"/>
              <a:ext cx="161925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CaixaDeTexto 11">
            <a:extLst>
              <a:ext uri="{FF2B5EF4-FFF2-40B4-BE49-F238E27FC236}">
                <a16:creationId xmlns:a16="http://schemas.microsoft.com/office/drawing/2014/main" id="{C33B994D-2E75-2042-BCE1-E4C55666A6F7}"/>
              </a:ext>
            </a:extLst>
          </p:cNvPr>
          <p:cNvSpPr txBox="1"/>
          <p:nvPr/>
        </p:nvSpPr>
        <p:spPr>
          <a:xfrm>
            <a:off x="10703438" y="5136702"/>
            <a:ext cx="1259516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Observação empírica</a:t>
            </a: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4" name="CaixaDeTexto 11">
            <a:extLst>
              <a:ext uri="{FF2B5EF4-FFF2-40B4-BE49-F238E27FC236}">
                <a16:creationId xmlns:a16="http://schemas.microsoft.com/office/drawing/2014/main" id="{C11E7C78-07FE-4D43-9608-32B410DE771D}"/>
              </a:ext>
            </a:extLst>
          </p:cNvPr>
          <p:cNvSpPr txBox="1"/>
          <p:nvPr/>
        </p:nvSpPr>
        <p:spPr>
          <a:xfrm>
            <a:off x="8716341" y="5136692"/>
            <a:ext cx="1395027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Cálculo </a:t>
            </a:r>
            <a:r>
              <a:rPr kumimoji="0" lang="pt-BR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mecanístico</a:t>
            </a: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6D9381CC-8EA2-D84E-8238-207818B332C0}"/>
              </a:ext>
            </a:extLst>
          </p:cNvPr>
          <p:cNvGrpSpPr/>
          <p:nvPr/>
        </p:nvGrpSpPr>
        <p:grpSpPr>
          <a:xfrm>
            <a:off x="8850743" y="5517994"/>
            <a:ext cx="1684230" cy="1250505"/>
            <a:chOff x="8850743" y="5517994"/>
            <a:chExt cx="1684230" cy="1250505"/>
          </a:xfrm>
        </p:grpSpPr>
        <p:grpSp>
          <p:nvGrpSpPr>
            <p:cNvPr id="337" name="Grupo 336"/>
            <p:cNvGrpSpPr/>
            <p:nvPr/>
          </p:nvGrpSpPr>
          <p:grpSpPr>
            <a:xfrm>
              <a:off x="8887291" y="5517994"/>
              <a:ext cx="1647682" cy="1250505"/>
              <a:chOff x="9677543" y="5219700"/>
              <a:chExt cx="1733407" cy="1315566"/>
            </a:xfrm>
          </p:grpSpPr>
          <p:grpSp>
            <p:nvGrpSpPr>
              <p:cNvPr id="39" name="Group 25">
                <a:extLst>
                  <a:ext uri="{FF2B5EF4-FFF2-40B4-BE49-F238E27FC236}">
                    <a16:creationId xmlns:a16="http://schemas.microsoft.com/office/drawing/2014/main" id="{298573ED-471A-483F-AF2B-43A0D95F2B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15526" y="5219700"/>
                <a:ext cx="1274282" cy="1158095"/>
                <a:chOff x="2092" y="2768"/>
                <a:chExt cx="1441" cy="1476"/>
              </a:xfrm>
            </p:grpSpPr>
            <p:grpSp>
              <p:nvGrpSpPr>
                <p:cNvPr id="41" name="Group 26">
                  <a:extLst>
                    <a:ext uri="{FF2B5EF4-FFF2-40B4-BE49-F238E27FC236}">
                      <a16:creationId xmlns:a16="http://schemas.microsoft.com/office/drawing/2014/main" id="{D1CD0531-744D-482C-8ED1-243ABF25A8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84" y="3010"/>
                  <a:ext cx="879" cy="732"/>
                  <a:chOff x="660" y="3024"/>
                  <a:chExt cx="1140" cy="732"/>
                </a:xfrm>
              </p:grpSpPr>
              <p:sp>
                <p:nvSpPr>
                  <p:cNvPr id="47" name="Line 27">
                    <a:extLst>
                      <a:ext uri="{FF2B5EF4-FFF2-40B4-BE49-F238E27FC236}">
                        <a16:creationId xmlns:a16="http://schemas.microsoft.com/office/drawing/2014/main" id="{F062BA86-1A8D-4A51-86A6-0D06C2D92E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60" y="3024"/>
                    <a:ext cx="0" cy="732"/>
                  </a:xfrm>
                  <a:prstGeom prst="line">
                    <a:avLst/>
                  </a:prstGeom>
                  <a:noFill/>
                  <a:ln w="25400">
                    <a:solidFill>
                      <a:srgbClr val="000099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Line 28">
                    <a:extLst>
                      <a:ext uri="{FF2B5EF4-FFF2-40B4-BE49-F238E27FC236}">
                        <a16:creationId xmlns:a16="http://schemas.microsoft.com/office/drawing/2014/main" id="{A68776B7-B27C-46C3-9294-689A9EA745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60" y="3756"/>
                    <a:ext cx="114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99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" name="Text Box 29">
                  <a:extLst>
                    <a:ext uri="{FF2B5EF4-FFF2-40B4-BE49-F238E27FC236}">
                      <a16:creationId xmlns:a16="http://schemas.microsoft.com/office/drawing/2014/main" id="{574673B6-36EF-401A-9C2D-9099B00EEE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74" y="3790"/>
                  <a:ext cx="759" cy="45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Times New Roman" pitchFamily="18" charset="0"/>
                      <a:ea typeface="Gulim" pitchFamily="34" charset="-127"/>
                      <a:cs typeface="+mn-cs"/>
                    </a:rPr>
                    <a:t>Time</a:t>
                  </a:r>
                </a:p>
              </p:txBody>
            </p:sp>
            <p:sp>
              <p:nvSpPr>
                <p:cNvPr id="45" name="Text Box 30">
                  <a:extLst>
                    <a:ext uri="{FF2B5EF4-FFF2-40B4-BE49-F238E27FC236}">
                      <a16:creationId xmlns:a16="http://schemas.microsoft.com/office/drawing/2014/main" id="{5E570046-0DD7-46CE-8BBD-0F2EE0DB32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92" y="2768"/>
                  <a:ext cx="220" cy="45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563C1"/>
                    </a:solidFill>
                    <a:effectLst/>
                    <a:uLnTx/>
                    <a:uFillTx/>
                    <a:latin typeface="Arial" charset="0"/>
                    <a:ea typeface="Gulim" pitchFamily="34" charset="-127"/>
                    <a:cs typeface="+mn-cs"/>
                  </a:endParaRPr>
                </a:p>
              </p:txBody>
            </p:sp>
            <p:sp>
              <p:nvSpPr>
                <p:cNvPr id="46" name="Freeform 31">
                  <a:extLst>
                    <a:ext uri="{FF2B5EF4-FFF2-40B4-BE49-F238E27FC236}">
                      <a16:creationId xmlns:a16="http://schemas.microsoft.com/office/drawing/2014/main" id="{90E0954D-C3D7-48F7-9E3C-7A1BE77FF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3" y="2998"/>
                  <a:ext cx="873" cy="744"/>
                </a:xfrm>
                <a:custGeom>
                  <a:avLst/>
                  <a:gdLst>
                    <a:gd name="T0" fmla="*/ 0 w 984"/>
                    <a:gd name="T1" fmla="*/ 744 h 744"/>
                    <a:gd name="T2" fmla="*/ 394 w 984"/>
                    <a:gd name="T3" fmla="*/ 216 h 744"/>
                    <a:gd name="T4" fmla="*/ 688 w 984"/>
                    <a:gd name="T5" fmla="*/ 0 h 744"/>
                    <a:gd name="T6" fmla="*/ 0 60000 65536"/>
                    <a:gd name="T7" fmla="*/ 0 60000 65536"/>
                    <a:gd name="T8" fmla="*/ 0 60000 65536"/>
                    <a:gd name="T9" fmla="*/ 0 w 984"/>
                    <a:gd name="T10" fmla="*/ 0 h 744"/>
                    <a:gd name="T11" fmla="*/ 984 w 984"/>
                    <a:gd name="T12" fmla="*/ 744 h 7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84" h="744">
                      <a:moveTo>
                        <a:pt x="0" y="744"/>
                      </a:moveTo>
                      <a:cubicBezTo>
                        <a:pt x="200" y="542"/>
                        <a:pt x="400" y="340"/>
                        <a:pt x="564" y="216"/>
                      </a:cubicBezTo>
                      <a:cubicBezTo>
                        <a:pt x="728" y="92"/>
                        <a:pt x="856" y="46"/>
                        <a:pt x="984" y="0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Rectangle 32">
                <a:extLst>
                  <a:ext uri="{FF2B5EF4-FFF2-40B4-BE49-F238E27FC236}">
                    <a16:creationId xmlns:a16="http://schemas.microsoft.com/office/drawing/2014/main" id="{FE305296-B2BB-4494-98E2-237C5994F97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677543" y="6081961"/>
                <a:ext cx="1733407" cy="453305"/>
              </a:xfrm>
              <a:prstGeom prst="rect">
                <a:avLst/>
              </a:prstGeom>
              <a:solidFill>
                <a:srgbClr val="0000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Gulim" pitchFamily="34" charset="-127"/>
                    <a:cs typeface="+mn-cs"/>
                  </a:rPr>
                  <a:t>Acúmulo de Dano </a:t>
                </a:r>
                <a:b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Gulim" pitchFamily="34" charset="-127"/>
                    <a:cs typeface="+mn-cs"/>
                  </a:rPr>
                </a:br>
                <a:r>
                  <a:rPr kumimoji="0" lang="pt-BR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Gulim" pitchFamily="34" charset="-127"/>
                    <a:cs typeface="+mn-cs"/>
                  </a:rPr>
                  <a:t>por Fadiga (LAB)</a:t>
                </a:r>
              </a:p>
            </p:txBody>
          </p:sp>
        </p:grpSp>
        <p:sp>
          <p:nvSpPr>
            <p:cNvPr id="135" name="CaixaDeTexto 11">
              <a:extLst>
                <a:ext uri="{FF2B5EF4-FFF2-40B4-BE49-F238E27FC236}">
                  <a16:creationId xmlns:a16="http://schemas.microsoft.com/office/drawing/2014/main" id="{6AABAC64-3437-A744-B0CD-5D0278A5BDBB}"/>
                </a:ext>
              </a:extLst>
            </p:cNvPr>
            <p:cNvSpPr txBox="1"/>
            <p:nvPr/>
          </p:nvSpPr>
          <p:spPr>
            <a:xfrm>
              <a:off x="8850743" y="5695036"/>
              <a:ext cx="6654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Dano</a:t>
              </a:r>
            </a:p>
          </p:txBody>
        </p:sp>
        <p:sp>
          <p:nvSpPr>
            <p:cNvPr id="136" name="CaixaDeTexto 11">
              <a:extLst>
                <a:ext uri="{FF2B5EF4-FFF2-40B4-BE49-F238E27FC236}">
                  <a16:creationId xmlns:a16="http://schemas.microsoft.com/office/drawing/2014/main" id="{3D752B2C-52AD-B643-8A32-ED841C925F55}"/>
                </a:ext>
              </a:extLst>
            </p:cNvPr>
            <p:cNvSpPr txBox="1"/>
            <p:nvPr/>
          </p:nvSpPr>
          <p:spPr>
            <a:xfrm>
              <a:off x="9687650" y="5989504"/>
              <a:ext cx="74559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Tempo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F194AF2A-4F66-3D44-97EB-7402854C4B5A}"/>
              </a:ext>
            </a:extLst>
          </p:cNvPr>
          <p:cNvGrpSpPr/>
          <p:nvPr/>
        </p:nvGrpSpPr>
        <p:grpSpPr>
          <a:xfrm>
            <a:off x="10665313" y="5560951"/>
            <a:ext cx="1294533" cy="1204022"/>
            <a:chOff x="10572325" y="5560951"/>
            <a:chExt cx="1294533" cy="1204022"/>
          </a:xfrm>
        </p:grpSpPr>
        <p:graphicFrame>
          <p:nvGraphicFramePr>
            <p:cNvPr id="35" name="Object 20">
              <a:hlinkClick r:id="" action="ppaction://ole?verb=0"/>
              <a:extLst>
                <a:ext uri="{FF2B5EF4-FFF2-40B4-BE49-F238E27FC236}">
                  <a16:creationId xmlns:a16="http://schemas.microsoft.com/office/drawing/2014/main" id="{71C4E5C0-2C1B-454E-9060-079CFE3651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572325" y="5560951"/>
            <a:ext cx="1294533" cy="9518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8" name="Drawing" r:id="rId17" imgW="3379304" imgH="2491409" progId="">
                    <p:embed/>
                  </p:oleObj>
                </mc:Choice>
                <mc:Fallback>
                  <p:oleObj name="Drawing" r:id="rId17" imgW="3379304" imgH="2491409" progId="">
                    <p:embed/>
                    <p:pic>
                      <p:nvPicPr>
                        <p:cNvPr id="35" name="Object 20">
                          <a:hlinkClick r:id="" action="ppaction://ole?verb=0"/>
                          <a:extLst>
                            <a:ext uri="{FF2B5EF4-FFF2-40B4-BE49-F238E27FC236}">
                              <a16:creationId xmlns:a16="http://schemas.microsoft.com/office/drawing/2014/main" id="{71C4E5C0-2C1B-454E-9060-079CFE3651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72325" y="5560951"/>
                          <a:ext cx="1294533" cy="9518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" name="Rectangle 32">
              <a:extLst>
                <a:ext uri="{FF2B5EF4-FFF2-40B4-BE49-F238E27FC236}">
                  <a16:creationId xmlns:a16="http://schemas.microsoft.com/office/drawing/2014/main" id="{CA409DD4-9346-814C-B60E-FB5810D93D5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45777" y="6334086"/>
              <a:ext cx="1031291" cy="430887"/>
            </a:xfrm>
            <a:prstGeom prst="rect">
              <a:avLst/>
            </a:prstGeom>
            <a:solidFill>
              <a:srgbClr val="0000FF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+mn-cs"/>
                </a:rPr>
                <a:t>Defeitos </a:t>
              </a:r>
              <a:b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+mn-cs"/>
                </a:rPr>
              </a:b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+mn-cs"/>
                </a:rPr>
                <a:t>(CAMPO)</a:t>
              </a:r>
            </a:p>
          </p:txBody>
        </p:sp>
      </p:grpSp>
      <p:grpSp>
        <p:nvGrpSpPr>
          <p:cNvPr id="142" name="Agrupar 141">
            <a:extLst>
              <a:ext uri="{FF2B5EF4-FFF2-40B4-BE49-F238E27FC236}">
                <a16:creationId xmlns:a16="http://schemas.microsoft.com/office/drawing/2014/main" id="{2A052705-7E0A-6144-9522-D293AAD6FCAE}"/>
              </a:ext>
            </a:extLst>
          </p:cNvPr>
          <p:cNvGrpSpPr/>
          <p:nvPr/>
        </p:nvGrpSpPr>
        <p:grpSpPr>
          <a:xfrm>
            <a:off x="10116092" y="4902797"/>
            <a:ext cx="2082818" cy="736616"/>
            <a:chOff x="10116092" y="4902797"/>
            <a:chExt cx="2082818" cy="736616"/>
          </a:xfrm>
        </p:grpSpPr>
        <p:grpSp>
          <p:nvGrpSpPr>
            <p:cNvPr id="143" name="Agrupar 142">
              <a:extLst>
                <a:ext uri="{FF2B5EF4-FFF2-40B4-BE49-F238E27FC236}">
                  <a16:creationId xmlns:a16="http://schemas.microsoft.com/office/drawing/2014/main" id="{848CE51D-A5E0-1D41-A0ED-6F71F99B60B5}"/>
                </a:ext>
              </a:extLst>
            </p:cNvPr>
            <p:cNvGrpSpPr/>
            <p:nvPr/>
          </p:nvGrpSpPr>
          <p:grpSpPr>
            <a:xfrm>
              <a:off x="10116092" y="5411333"/>
              <a:ext cx="745599" cy="228080"/>
              <a:chOff x="9441802" y="5085873"/>
              <a:chExt cx="1716833" cy="196332"/>
            </a:xfrm>
          </p:grpSpPr>
          <p:cxnSp>
            <p:nvCxnSpPr>
              <p:cNvPr id="145" name="Conector reto 342">
                <a:extLst>
                  <a:ext uri="{FF2B5EF4-FFF2-40B4-BE49-F238E27FC236}">
                    <a16:creationId xmlns:a16="http://schemas.microsoft.com/office/drawing/2014/main" id="{529339BC-17CD-AE41-BC96-8F40406985B3}"/>
                  </a:ext>
                </a:extLst>
              </p:cNvPr>
              <p:cNvCxnSpPr/>
              <p:nvPr/>
            </p:nvCxnSpPr>
            <p:spPr>
              <a:xfrm>
                <a:off x="9441802" y="5088449"/>
                <a:ext cx="171683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ector de seta reta 344">
                <a:extLst>
                  <a:ext uri="{FF2B5EF4-FFF2-40B4-BE49-F238E27FC236}">
                    <a16:creationId xmlns:a16="http://schemas.microsoft.com/office/drawing/2014/main" id="{85F6C111-5F96-A04C-940D-BAC0F323AB22}"/>
                  </a:ext>
                </a:extLst>
              </p:cNvPr>
              <p:cNvCxnSpPr/>
              <p:nvPr/>
            </p:nvCxnSpPr>
            <p:spPr>
              <a:xfrm>
                <a:off x="11158635" y="5085873"/>
                <a:ext cx="0" cy="19633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reto 348">
                <a:extLst>
                  <a:ext uri="{FF2B5EF4-FFF2-40B4-BE49-F238E27FC236}">
                    <a16:creationId xmlns:a16="http://schemas.microsoft.com/office/drawing/2014/main" id="{3DC3C70F-1448-4C4B-9912-EF2C24B1DAFC}"/>
                  </a:ext>
                </a:extLst>
              </p:cNvPr>
              <p:cNvCxnSpPr/>
              <p:nvPr/>
            </p:nvCxnSpPr>
            <p:spPr>
              <a:xfrm>
                <a:off x="9444038" y="5088256"/>
                <a:ext cx="0" cy="16192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CaixaDeTexto 11">
              <a:extLst>
                <a:ext uri="{FF2B5EF4-FFF2-40B4-BE49-F238E27FC236}">
                  <a16:creationId xmlns:a16="http://schemas.microsoft.com/office/drawing/2014/main" id="{61D9AFA0-6C40-104E-8BFA-ECEE4A9DCB35}"/>
                </a:ext>
              </a:extLst>
            </p:cNvPr>
            <p:cNvSpPr txBox="1"/>
            <p:nvPr/>
          </p:nvSpPr>
          <p:spPr>
            <a:xfrm>
              <a:off x="10576676" y="4902797"/>
              <a:ext cx="16222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=&gt; DADOS!</a:t>
              </a:r>
            </a:p>
          </p:txBody>
        </p:sp>
      </p:grpSp>
      <p:sp>
        <p:nvSpPr>
          <p:cNvPr id="61" name="CaixaDeTexto 11">
            <a:extLst>
              <a:ext uri="{FF2B5EF4-FFF2-40B4-BE49-F238E27FC236}">
                <a16:creationId xmlns:a16="http://schemas.microsoft.com/office/drawing/2014/main" id="{4CD48DC9-3B18-4DF8-8DC9-A08821CD7962}"/>
              </a:ext>
            </a:extLst>
          </p:cNvPr>
          <p:cNvSpPr txBox="1"/>
          <p:nvPr/>
        </p:nvSpPr>
        <p:spPr>
          <a:xfrm>
            <a:off x="8473488" y="3059534"/>
            <a:ext cx="3657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Previsão da evolução de defeitos </a:t>
            </a:r>
            <a:b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tempo?</a:t>
            </a:r>
          </a:p>
        </p:txBody>
      </p:sp>
    </p:spTree>
    <p:extLst>
      <p:ext uri="{BB962C8B-B14F-4D97-AF65-F5344CB8AC3E}">
        <p14:creationId xmlns:p14="http://schemas.microsoft.com/office/powerpoint/2010/main" val="679632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65FD8D5A-69B4-424C-9E06-2EFFC1DC2A06}"/>
              </a:ext>
            </a:extLst>
          </p:cNvPr>
          <p:cNvSpPr/>
          <p:nvPr/>
        </p:nvSpPr>
        <p:spPr>
          <a:xfrm>
            <a:off x="10727291" y="2764704"/>
            <a:ext cx="1425812" cy="203132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b="1">
                <a:solidFill>
                  <a:srgbClr val="002060"/>
                </a:solidFill>
              </a:rPr>
              <a:t>Organizar e Gerar Informações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>
                <a:solidFill>
                  <a:srgbClr val="002060"/>
                </a:solidFill>
              </a:rPr>
              <a:t>Tomada de Decisão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>
                <a:solidFill>
                  <a:srgbClr val="002060"/>
                </a:solidFill>
              </a:rPr>
              <a:t>Redução de Custos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91220F9-1663-4467-A732-F3ADF50936AF}"/>
              </a:ext>
            </a:extLst>
          </p:cNvPr>
          <p:cNvSpPr/>
          <p:nvPr/>
        </p:nvSpPr>
        <p:spPr>
          <a:xfrm>
            <a:off x="66263" y="1258955"/>
            <a:ext cx="3225846" cy="5539409"/>
          </a:xfrm>
          <a:prstGeom prst="roundRect">
            <a:avLst/>
          </a:prstGeom>
          <a:noFill/>
          <a:ln w="635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73DD5EB-3589-4DF0-BC58-4A7F9E286B8F}"/>
              </a:ext>
            </a:extLst>
          </p:cNvPr>
          <p:cNvSpPr/>
          <p:nvPr/>
        </p:nvSpPr>
        <p:spPr>
          <a:xfrm>
            <a:off x="3394213" y="1298711"/>
            <a:ext cx="3558206" cy="5539409"/>
          </a:xfrm>
          <a:prstGeom prst="roundRect">
            <a:avLst/>
          </a:prstGeom>
          <a:noFill/>
          <a:ln w="635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BC7178-F3B4-4696-91DE-1226CBEF3E8E}"/>
              </a:ext>
            </a:extLst>
          </p:cNvPr>
          <p:cNvSpPr/>
          <p:nvPr/>
        </p:nvSpPr>
        <p:spPr>
          <a:xfrm>
            <a:off x="7079975" y="1252329"/>
            <a:ext cx="3558206" cy="5599043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6565FDF-CF3B-4F14-9FD3-65D7511FF132}"/>
              </a:ext>
            </a:extLst>
          </p:cNvPr>
          <p:cNvSpPr/>
          <p:nvPr/>
        </p:nvSpPr>
        <p:spPr>
          <a:xfrm>
            <a:off x="810856" y="623372"/>
            <a:ext cx="176881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>
                <a:solidFill>
                  <a:srgbClr val="002060"/>
                </a:solidFill>
              </a:rPr>
              <a:t>     Dados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CFDABB6-1DD9-4F58-A507-C8E3B9C00313}"/>
              </a:ext>
            </a:extLst>
          </p:cNvPr>
          <p:cNvSpPr/>
          <p:nvPr/>
        </p:nvSpPr>
        <p:spPr>
          <a:xfrm>
            <a:off x="3660302" y="634594"/>
            <a:ext cx="301808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>
                <a:solidFill>
                  <a:srgbClr val="002060"/>
                </a:solidFill>
              </a:rPr>
              <a:t>       Processamento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E8D6162-B2C5-4351-873C-C3B957BD5C7C}"/>
              </a:ext>
            </a:extLst>
          </p:cNvPr>
          <p:cNvSpPr/>
          <p:nvPr/>
        </p:nvSpPr>
        <p:spPr>
          <a:xfrm>
            <a:off x="7646196" y="636196"/>
            <a:ext cx="2522735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>
                <a:solidFill>
                  <a:srgbClr val="002060"/>
                </a:solidFill>
              </a:rPr>
              <a:t>     Resultados</a:t>
            </a:r>
          </a:p>
        </p:txBody>
      </p:sp>
      <p:pic>
        <p:nvPicPr>
          <p:cNvPr id="12" name="Gráfico 11" descr="Diagrama de rede estrutura de tópicos">
            <a:extLst>
              <a:ext uri="{FF2B5EF4-FFF2-40B4-BE49-F238E27FC236}">
                <a16:creationId xmlns:a16="http://schemas.microsoft.com/office/drawing/2014/main" id="{1CAF7CCB-12C6-4DB0-A513-6F5BC587F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1585" y="618263"/>
            <a:ext cx="541634" cy="541634"/>
          </a:xfrm>
          <a:prstGeom prst="rect">
            <a:avLst/>
          </a:prstGeom>
        </p:spPr>
      </p:pic>
      <p:pic>
        <p:nvPicPr>
          <p:cNvPr id="15" name="Gráfico 14" descr="Pesquisa de Pasta estrutura de tópicos">
            <a:extLst>
              <a:ext uri="{FF2B5EF4-FFF2-40B4-BE49-F238E27FC236}">
                <a16:creationId xmlns:a16="http://schemas.microsoft.com/office/drawing/2014/main" id="{080A4EBB-0A52-4881-9789-3A3B8F6C4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274" y="571802"/>
            <a:ext cx="593035" cy="593035"/>
          </a:xfrm>
          <a:prstGeom prst="rect">
            <a:avLst/>
          </a:prstGeom>
        </p:spPr>
      </p:pic>
      <p:pic>
        <p:nvPicPr>
          <p:cNvPr id="17" name="Gráfico 16" descr="Área de Transferência Marcada com preenchimento sólido">
            <a:extLst>
              <a:ext uri="{FF2B5EF4-FFF2-40B4-BE49-F238E27FC236}">
                <a16:creationId xmlns:a16="http://schemas.microsoft.com/office/drawing/2014/main" id="{7DD5BFD6-337E-4BAE-A46D-310B4B4FD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01520" y="618184"/>
            <a:ext cx="579783" cy="579783"/>
          </a:xfrm>
          <a:prstGeom prst="rect">
            <a:avLst/>
          </a:prstGeom>
        </p:spPr>
      </p:pic>
      <p:pic>
        <p:nvPicPr>
          <p:cNvPr id="18" name="Picture 2" descr="http://mundogeo.com/wp-content/uploads/2014/01/Mapeamento-digital.jpg">
            <a:extLst>
              <a:ext uri="{FF2B5EF4-FFF2-40B4-BE49-F238E27FC236}">
                <a16:creationId xmlns:a16="http://schemas.microsoft.com/office/drawing/2014/main" id="{9EDA0ACA-0A31-48A6-8B01-921F061D8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8055" y="1485134"/>
            <a:ext cx="1504851" cy="1482612"/>
          </a:xfrm>
          <a:prstGeom prst="rect">
            <a:avLst/>
          </a:prstGeom>
          <a:noFill/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90EBA5D-7FAC-4DDA-BD27-085DD9ECC1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b="33205"/>
          <a:stretch/>
        </p:blipFill>
        <p:spPr bwMode="auto">
          <a:xfrm>
            <a:off x="169195" y="5029801"/>
            <a:ext cx="3017510" cy="148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33445B1-5320-4984-9E55-903803DFEC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8222"/>
          <a:stretch/>
        </p:blipFill>
        <p:spPr>
          <a:xfrm>
            <a:off x="451638" y="3004328"/>
            <a:ext cx="2492412" cy="1784230"/>
          </a:xfrm>
          <a:prstGeom prst="rect">
            <a:avLst/>
          </a:prstGeom>
        </p:spPr>
      </p:pic>
      <p:pic>
        <p:nvPicPr>
          <p:cNvPr id="1026" name="Picture 2" descr="Redes Neurais Artificiais">
            <a:extLst>
              <a:ext uri="{FF2B5EF4-FFF2-40B4-BE49-F238E27FC236}">
                <a16:creationId xmlns:a16="http://schemas.microsoft.com/office/drawing/2014/main" id="{29337F41-53F1-4088-B983-7827808DC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20" y="3265511"/>
            <a:ext cx="3130969" cy="177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0401B5C-8EC7-4D35-9D7C-A5F450F9EE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526" y="1335327"/>
            <a:ext cx="1660910" cy="1301110"/>
          </a:xfrm>
          <a:prstGeom prst="rect">
            <a:avLst/>
          </a:prstGeom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C9004E53-8203-4FAD-932F-0D53FA282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l="35860" t="39071" r="37792" b="11122"/>
          <a:stretch>
            <a:fillRect/>
          </a:stretch>
        </p:blipFill>
        <p:spPr bwMode="auto">
          <a:xfrm>
            <a:off x="3758263" y="1485134"/>
            <a:ext cx="1553475" cy="165109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D5E786EF-C1F2-40DC-804F-261097DE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 l="40015" r="38994"/>
          <a:stretch>
            <a:fillRect/>
          </a:stretch>
        </p:blipFill>
        <p:spPr bwMode="auto">
          <a:xfrm>
            <a:off x="5680718" y="4644777"/>
            <a:ext cx="1231341" cy="5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A6798FE5-7207-4C9C-848B-F2CEE897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 l="30924" t="35167" r="29545" b="16005"/>
          <a:stretch>
            <a:fillRect/>
          </a:stretch>
        </p:blipFill>
        <p:spPr bwMode="auto">
          <a:xfrm>
            <a:off x="3541926" y="5177460"/>
            <a:ext cx="1856832" cy="12894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BBCB2A4B-A823-46B9-9F82-1DDFF6F7C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3063" y="5323924"/>
            <a:ext cx="1430250" cy="120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58DDCFCD-4D14-49E3-896D-8BC98A93BCB6}"/>
              </a:ext>
            </a:extLst>
          </p:cNvPr>
          <p:cNvSpPr/>
          <p:nvPr/>
        </p:nvSpPr>
        <p:spPr>
          <a:xfrm>
            <a:off x="7332757" y="1660442"/>
            <a:ext cx="3149615" cy="4924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1300" b="1"/>
              <a:t>MR = 1658,09 - 340,08xɣ</a:t>
            </a:r>
            <a:r>
              <a:rPr lang="pt-BR" sz="1300" b="1" baseline="-25000"/>
              <a:t>d</a:t>
            </a:r>
            <a:r>
              <a:rPr lang="pt-BR" sz="1300" b="1"/>
              <a:t> + 3,72xCBR - 7,93x#</a:t>
            </a:r>
            <a:r>
              <a:rPr lang="pt-BR" sz="1300" b="1" baseline="-25000"/>
              <a:t>10</a:t>
            </a:r>
            <a:r>
              <a:rPr lang="pt-BR" sz="1300" b="1"/>
              <a:t> - 0,32x#</a:t>
            </a:r>
            <a:r>
              <a:rPr lang="pt-BR" sz="1300" b="1" baseline="-25000"/>
              <a:t>40 </a:t>
            </a:r>
            <a:r>
              <a:rPr lang="pt-BR" sz="1300" b="1"/>
              <a:t>- 1,43x#</a:t>
            </a:r>
            <a:r>
              <a:rPr lang="pt-BR" sz="1300" b="1" baseline="-25000"/>
              <a:t>200 </a:t>
            </a:r>
            <a:endParaRPr lang="pt-BR" sz="1300" b="1"/>
          </a:p>
        </p:txBody>
      </p:sp>
      <p:pic>
        <p:nvPicPr>
          <p:cNvPr id="32" name="Imagem 31" descr="C:\Users\Ana\Desktop\Dissertação\Banco de Dados - GERAL\Mapas\aplicaçãocbr_RLM.jpg">
            <a:extLst>
              <a:ext uri="{FF2B5EF4-FFF2-40B4-BE49-F238E27FC236}">
                <a16:creationId xmlns:a16="http://schemas.microsoft.com/office/drawing/2014/main" id="{D49205B7-6DB4-4069-BD13-02C0003D3983}"/>
              </a:ext>
            </a:extLst>
          </p:cNvPr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8" t="4190" r="7547" b="7263"/>
          <a:stretch/>
        </p:blipFill>
        <p:spPr bwMode="auto">
          <a:xfrm>
            <a:off x="7195748" y="2230523"/>
            <a:ext cx="3028903" cy="257128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m 28" descr="MR.jpeg">
            <a:extLst>
              <a:ext uri="{FF2B5EF4-FFF2-40B4-BE49-F238E27FC236}">
                <a16:creationId xmlns:a16="http://schemas.microsoft.com/office/drawing/2014/main" id="{759F965D-79FF-4E8A-9F17-112549C3396C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068919" y="3551582"/>
            <a:ext cx="2462367" cy="3042685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028" name="Picture 4" descr="User manual icon flat style Royalty Free Vector Image">
            <a:extLst>
              <a:ext uri="{FF2B5EF4-FFF2-40B4-BE49-F238E27FC236}">
                <a16:creationId xmlns:a16="http://schemas.microsoft.com/office/drawing/2014/main" id="{782174D9-1D3D-47EC-8A6E-D6D5A1659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5370" r="6200" b="20234"/>
          <a:stretch/>
        </p:blipFill>
        <p:spPr bwMode="auto">
          <a:xfrm>
            <a:off x="7225746" y="5348974"/>
            <a:ext cx="1190467" cy="109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8408A901-912E-409E-A81F-6118F4E513E3}"/>
              </a:ext>
            </a:extLst>
          </p:cNvPr>
          <p:cNvSpPr/>
          <p:nvPr/>
        </p:nvSpPr>
        <p:spPr>
          <a:xfrm rot="16200000">
            <a:off x="2849881" y="657267"/>
            <a:ext cx="685332" cy="518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ara Baixo 32">
            <a:extLst>
              <a:ext uri="{FF2B5EF4-FFF2-40B4-BE49-F238E27FC236}">
                <a16:creationId xmlns:a16="http://schemas.microsoft.com/office/drawing/2014/main" id="{085A9ED3-80C7-4214-BA97-F2A62F8935F7}"/>
              </a:ext>
            </a:extLst>
          </p:cNvPr>
          <p:cNvSpPr/>
          <p:nvPr/>
        </p:nvSpPr>
        <p:spPr>
          <a:xfrm rot="16200000">
            <a:off x="6844990" y="625960"/>
            <a:ext cx="685332" cy="518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14FFA80-987C-44C0-BA74-5172E41BBC04}"/>
              </a:ext>
            </a:extLst>
          </p:cNvPr>
          <p:cNvSpPr txBox="1"/>
          <p:nvPr/>
        </p:nvSpPr>
        <p:spPr>
          <a:xfrm>
            <a:off x="4701106" y="-37868"/>
            <a:ext cx="28991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i="1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SUBPROJETO 2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FECA7162-DB2B-4DE4-B3C6-7EEBCD8C2833}"/>
              </a:ext>
            </a:extLst>
          </p:cNvPr>
          <p:cNvSpPr/>
          <p:nvPr/>
        </p:nvSpPr>
        <p:spPr>
          <a:xfrm>
            <a:off x="722168" y="2521101"/>
            <a:ext cx="188337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600">
                <a:solidFill>
                  <a:srgbClr val="002060"/>
                </a:solidFill>
              </a:rPr>
              <a:t>Bibliografia/Projetos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723009A-1F59-42D5-AD1B-5752767188AE}"/>
              </a:ext>
            </a:extLst>
          </p:cNvPr>
          <p:cNvSpPr/>
          <p:nvPr/>
        </p:nvSpPr>
        <p:spPr>
          <a:xfrm>
            <a:off x="518123" y="4496147"/>
            <a:ext cx="231965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>
                <a:solidFill>
                  <a:srgbClr val="002060"/>
                </a:solidFill>
              </a:rPr>
              <a:t>Coleta de Amostras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098FEB7C-5250-4202-BF60-09E5C108B487}"/>
              </a:ext>
            </a:extLst>
          </p:cNvPr>
          <p:cNvSpPr/>
          <p:nvPr/>
        </p:nvSpPr>
        <p:spPr>
          <a:xfrm>
            <a:off x="1088258" y="6432795"/>
            <a:ext cx="117856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>
                <a:solidFill>
                  <a:srgbClr val="002060"/>
                </a:solidFill>
              </a:rPr>
              <a:t>Ensaios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A9191DF-BFEA-404E-92E3-FBED1348FA03}"/>
              </a:ext>
            </a:extLst>
          </p:cNvPr>
          <p:cNvSpPr/>
          <p:nvPr/>
        </p:nvSpPr>
        <p:spPr>
          <a:xfrm>
            <a:off x="4228135" y="2761772"/>
            <a:ext cx="215680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rgbClr val="002060"/>
                </a:solidFill>
              </a:rPr>
              <a:t>Banco de Dados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420E866E-3B34-4B1B-A9A5-DD6B9773A5BD}"/>
              </a:ext>
            </a:extLst>
          </p:cNvPr>
          <p:cNvSpPr/>
          <p:nvPr/>
        </p:nvSpPr>
        <p:spPr>
          <a:xfrm>
            <a:off x="8165128" y="1242265"/>
            <a:ext cx="1387899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rgbClr val="002060"/>
                </a:solidFill>
              </a:rPr>
              <a:t>Modelos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29591A6E-F9BC-4F36-8607-ED3FAFE3F836}"/>
              </a:ext>
            </a:extLst>
          </p:cNvPr>
          <p:cNvSpPr/>
          <p:nvPr/>
        </p:nvSpPr>
        <p:spPr>
          <a:xfrm>
            <a:off x="3585332" y="4611363"/>
            <a:ext cx="78788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rgbClr val="002060"/>
                </a:solidFill>
              </a:rPr>
              <a:t>IA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75BBA475-5FCB-48D4-A8EB-71F26EB71646}"/>
              </a:ext>
            </a:extLst>
          </p:cNvPr>
          <p:cNvSpPr/>
          <p:nvPr/>
        </p:nvSpPr>
        <p:spPr>
          <a:xfrm>
            <a:off x="7169085" y="4617144"/>
            <a:ext cx="1387899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rgbClr val="002060"/>
                </a:solidFill>
              </a:rPr>
              <a:t>Mapas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A4334FC1-724F-45D7-AF40-8BED00E6483C}"/>
              </a:ext>
            </a:extLst>
          </p:cNvPr>
          <p:cNvSpPr/>
          <p:nvPr/>
        </p:nvSpPr>
        <p:spPr>
          <a:xfrm>
            <a:off x="7919400" y="6344978"/>
            <a:ext cx="1387899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rgbClr val="002060"/>
                </a:solidFill>
              </a:rPr>
              <a:t>Manuais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F58CCFB1-07AF-43EC-A900-9F812590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130" y="2531619"/>
            <a:ext cx="2645343" cy="26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41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4C955-F698-4CBA-829F-339936DC35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51000" y="2873883"/>
            <a:ext cx="9880600" cy="1677987"/>
          </a:xfrm>
        </p:spPr>
        <p:txBody>
          <a:bodyPr>
            <a:noAutofit/>
          </a:bodyPr>
          <a:lstStyle/>
          <a:p>
            <a:r>
              <a:rPr lang="pt-BR" sz="30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+mn-ea"/>
                <a:cs typeface="+mn-cs"/>
              </a:rPr>
              <a:t>SUBPROJETO 3 – Produção de material técnico e capacitação de profissionais do DNIT, empresas de consultoria e construção</a:t>
            </a:r>
          </a:p>
        </p:txBody>
      </p:sp>
      <p:pic>
        <p:nvPicPr>
          <p:cNvPr id="4098" name="Picture 2" descr="Resultado de imagem para universidade federal do ceara logo png">
            <a:extLst>
              <a:ext uri="{FF2B5EF4-FFF2-40B4-BE49-F238E27FC236}">
                <a16:creationId xmlns:a16="http://schemas.microsoft.com/office/drawing/2014/main" id="{926D7E2D-94D7-4880-AA6C-0B8F7361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45" y="136526"/>
            <a:ext cx="782538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0D43F53-9D50-44A7-8B8B-4105A77D19DE}"/>
              </a:ext>
            </a:extLst>
          </p:cNvPr>
          <p:cNvCxnSpPr>
            <a:cxnSpLocks/>
          </p:cNvCxnSpPr>
          <p:nvPr/>
        </p:nvCxnSpPr>
        <p:spPr>
          <a:xfrm>
            <a:off x="0" y="2873347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AD679B1-BE74-4FD8-A43B-91F718E87AA4}"/>
              </a:ext>
            </a:extLst>
          </p:cNvPr>
          <p:cNvCxnSpPr>
            <a:cxnSpLocks/>
          </p:cNvCxnSpPr>
          <p:nvPr/>
        </p:nvCxnSpPr>
        <p:spPr>
          <a:xfrm>
            <a:off x="0" y="4552341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13">
            <a:extLst>
              <a:ext uri="{FF2B5EF4-FFF2-40B4-BE49-F238E27FC236}">
                <a16:creationId xmlns:a16="http://schemas.microsoft.com/office/drawing/2014/main" id="{A19ED9B4-E5DD-4747-9649-BB715F977546}"/>
              </a:ext>
            </a:extLst>
          </p:cNvPr>
          <p:cNvSpPr txBox="1"/>
          <p:nvPr/>
        </p:nvSpPr>
        <p:spPr>
          <a:xfrm>
            <a:off x="-76200" y="1874368"/>
            <a:ext cx="12191999" cy="507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000" b="1" i="1">
                <a:effectLst>
                  <a:outerShdw dist="38100" algn="l" rotWithShape="0">
                    <a:srgbClr val="FFFF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pt-BR" sz="4000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ea typeface="+mn-ea"/>
              </a:rPr>
              <a:t>TREINAMENTO</a:t>
            </a:r>
          </a:p>
        </p:txBody>
      </p:sp>
    </p:spTree>
    <p:extLst>
      <p:ext uri="{BB962C8B-B14F-4D97-AF65-F5344CB8AC3E}">
        <p14:creationId xmlns:p14="http://schemas.microsoft.com/office/powerpoint/2010/main" val="1980310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007A95ED-FFD9-470B-8A5F-B3F940D9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43" y="-22101"/>
            <a:ext cx="9397274" cy="13255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25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+mn-ea"/>
                <a:cs typeface="+mn-cs"/>
              </a:rPr>
              <a:t>Subprojeto 3: Treinamento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A2254F-0C5F-498D-A8A1-88EADFF39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5" t="9905" r="10454"/>
          <a:stretch/>
        </p:blipFill>
        <p:spPr>
          <a:xfrm>
            <a:off x="5320969" y="1328274"/>
            <a:ext cx="5294276" cy="3140393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E5581B6-64E7-3242-AE13-33ABA9D4174A}"/>
              </a:ext>
            </a:extLst>
          </p:cNvPr>
          <p:cNvGrpSpPr/>
          <p:nvPr/>
        </p:nvGrpSpPr>
        <p:grpSpPr>
          <a:xfrm>
            <a:off x="719593" y="1730013"/>
            <a:ext cx="5525767" cy="670199"/>
            <a:chOff x="935824" y="1393128"/>
            <a:chExt cx="5525767" cy="670199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2D222F82-D447-426C-B907-1F6479721B74}"/>
                </a:ext>
              </a:extLst>
            </p:cNvPr>
            <p:cNvSpPr txBox="1"/>
            <p:nvPr/>
          </p:nvSpPr>
          <p:spPr>
            <a:xfrm>
              <a:off x="935824" y="1416996"/>
              <a:ext cx="4168914" cy="646331"/>
            </a:xfrm>
            <a:prstGeom prst="rect">
              <a:avLst/>
            </a:prstGeom>
            <a:gradFill>
              <a:gsLst>
                <a:gs pos="100000">
                  <a:srgbClr val="FFFF00"/>
                </a:gs>
                <a:gs pos="0">
                  <a:srgbClr val="FFC000"/>
                </a:gs>
              </a:gsLst>
              <a:lin ang="5400000" scaled="0"/>
            </a:gradFill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pt-BR" i="0" u="none" strike="noStrike" baseline="0">
                  <a:solidFill>
                    <a:srgbClr val="000000"/>
                  </a:solidFill>
                  <a:latin typeface="Cambria" panose="02040503050406030204" pitchFamily="18" charset="0"/>
                </a:rPr>
                <a:t>CAP3D-D 	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pt-BR" i="0" u="none" strike="noStrike" baseline="0">
                  <a:solidFill>
                    <a:srgbClr val="000000"/>
                  </a:solidFill>
                  <a:latin typeface="Cambria" panose="02040503050406030204" pitchFamily="18" charset="0"/>
                </a:rPr>
                <a:t>Lógicas de Dim. Mecanístico-Empírico</a:t>
              </a:r>
              <a:endParaRPr lang="pt-BR">
                <a:latin typeface="Cambria" panose="02040503050406030204" pitchFamily="18" charset="0"/>
              </a:endParaRPr>
            </a:p>
          </p:txBody>
        </p: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8E1C0AF5-4B6D-0A41-AAAE-8C60DB54ED3F}"/>
                </a:ext>
              </a:extLst>
            </p:cNvPr>
            <p:cNvGrpSpPr/>
            <p:nvPr/>
          </p:nvGrpSpPr>
          <p:grpSpPr>
            <a:xfrm>
              <a:off x="5104739" y="1393128"/>
              <a:ext cx="1356852" cy="347034"/>
              <a:chOff x="5147187" y="4033667"/>
              <a:chExt cx="1356852" cy="347034"/>
            </a:xfrm>
          </p:grpSpPr>
          <p:cxnSp>
            <p:nvCxnSpPr>
              <p:cNvPr id="4" name="Conector Reto 3">
                <a:extLst>
                  <a:ext uri="{FF2B5EF4-FFF2-40B4-BE49-F238E27FC236}">
                    <a16:creationId xmlns:a16="http://schemas.microsoft.com/office/drawing/2014/main" id="{9DF61843-FD26-4743-898F-3988A25210A5}"/>
                  </a:ext>
                </a:extLst>
              </p:cNvPr>
              <p:cNvCxnSpPr/>
              <p:nvPr/>
            </p:nvCxnSpPr>
            <p:spPr>
              <a:xfrm flipH="1">
                <a:off x="5825613" y="4033667"/>
                <a:ext cx="678426" cy="0"/>
              </a:xfrm>
              <a:prstGeom prst="line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2288213E-A883-8140-930B-330AAAFF97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5613" y="4033667"/>
                <a:ext cx="0" cy="347034"/>
              </a:xfrm>
              <a:prstGeom prst="line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>
                <a:extLst>
                  <a:ext uri="{FF2B5EF4-FFF2-40B4-BE49-F238E27FC236}">
                    <a16:creationId xmlns:a16="http://schemas.microsoft.com/office/drawing/2014/main" id="{96BBCB34-0BBE-9448-AC97-CDCA590D3553}"/>
                  </a:ext>
                </a:extLst>
              </p:cNvPr>
              <p:cNvCxnSpPr/>
              <p:nvPr/>
            </p:nvCxnSpPr>
            <p:spPr>
              <a:xfrm flipH="1">
                <a:off x="5147187" y="4380701"/>
                <a:ext cx="678426" cy="0"/>
              </a:xfrm>
              <a:prstGeom prst="line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B3048B4-FD73-2249-A2BF-FA4955DAE031}"/>
              </a:ext>
            </a:extLst>
          </p:cNvPr>
          <p:cNvGrpSpPr/>
          <p:nvPr/>
        </p:nvGrpSpPr>
        <p:grpSpPr>
          <a:xfrm>
            <a:off x="156915" y="2810443"/>
            <a:ext cx="5368706" cy="1547363"/>
            <a:chOff x="373146" y="2473558"/>
            <a:chExt cx="5368706" cy="1547363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42F95C1-1B5F-409F-9DBB-D6497B3E06B2}"/>
                </a:ext>
              </a:extLst>
            </p:cNvPr>
            <p:cNvSpPr txBox="1"/>
            <p:nvPr/>
          </p:nvSpPr>
          <p:spPr>
            <a:xfrm>
              <a:off x="373146" y="2820592"/>
              <a:ext cx="5294269" cy="1200329"/>
            </a:xfrm>
            <a:prstGeom prst="rect">
              <a:avLst/>
            </a:prstGeom>
            <a:gradFill>
              <a:gsLst>
                <a:gs pos="100000">
                  <a:schemeClr val="accent2">
                    <a:lumMod val="60000"/>
                    <a:lumOff val="40000"/>
                  </a:schemeClr>
                </a:gs>
                <a:gs pos="0">
                  <a:schemeClr val="accent2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pt-BR">
                  <a:solidFill>
                    <a:srgbClr val="000000"/>
                  </a:solidFill>
                  <a:latin typeface="Cambria" panose="02040503050406030204" pitchFamily="18" charset="0"/>
                </a:rPr>
                <a:t>Aplicações de IA para Geração de Dados para SGP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pt-BR">
                  <a:solidFill>
                    <a:srgbClr val="000000"/>
                  </a:solidFill>
                  <a:latin typeface="Cambria" panose="02040503050406030204" pitchFamily="18" charset="0"/>
                </a:rPr>
                <a:t>Controle da Qualidade em Obras de Pavimentação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pt-BR">
                  <a:solidFill>
                    <a:srgbClr val="000000"/>
                  </a:solidFill>
                  <a:latin typeface="Cambria" panose="02040503050406030204" pitchFamily="18" charset="0"/>
                </a:rPr>
                <a:t>Fund. de Infraestrutura de Transportes</a:t>
              </a:r>
            </a:p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pt-BR">
                  <a:solidFill>
                    <a:srgbClr val="000000"/>
                  </a:solidFill>
                  <a:latin typeface="Cambria" panose="02040503050406030204" pitchFamily="18" charset="0"/>
                </a:rPr>
                <a:t>Fund. de Sistemas de Gerência de Pavimentos</a:t>
              </a:r>
            </a:p>
          </p:txBody>
        </p: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1C7CC1F2-6BAA-084B-8C5B-3227751CA69F}"/>
                </a:ext>
              </a:extLst>
            </p:cNvPr>
            <p:cNvGrpSpPr/>
            <p:nvPr/>
          </p:nvGrpSpPr>
          <p:grpSpPr>
            <a:xfrm>
              <a:off x="5063426" y="2473558"/>
              <a:ext cx="678426" cy="347034"/>
              <a:chOff x="5825613" y="4033667"/>
              <a:chExt cx="678426" cy="347034"/>
            </a:xfrm>
          </p:grpSpPr>
          <p:cxnSp>
            <p:nvCxnSpPr>
              <p:cNvPr id="17" name="Conector Reto 16">
                <a:extLst>
                  <a:ext uri="{FF2B5EF4-FFF2-40B4-BE49-F238E27FC236}">
                    <a16:creationId xmlns:a16="http://schemas.microsoft.com/office/drawing/2014/main" id="{26A5D477-92E2-904D-9F26-A9D9C419B8B6}"/>
                  </a:ext>
                </a:extLst>
              </p:cNvPr>
              <p:cNvCxnSpPr/>
              <p:nvPr/>
            </p:nvCxnSpPr>
            <p:spPr>
              <a:xfrm flipH="1">
                <a:off x="5825613" y="4033667"/>
                <a:ext cx="678426" cy="0"/>
              </a:xfrm>
              <a:prstGeom prst="line">
                <a:avLst/>
              </a:prstGeom>
              <a:ln w="190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>
                <a:extLst>
                  <a:ext uri="{FF2B5EF4-FFF2-40B4-BE49-F238E27FC236}">
                    <a16:creationId xmlns:a16="http://schemas.microsoft.com/office/drawing/2014/main" id="{5398F4F9-1BA7-DA4B-AF47-B95B0F53F7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5613" y="4033667"/>
                <a:ext cx="0" cy="347034"/>
              </a:xfrm>
              <a:prstGeom prst="line">
                <a:avLst/>
              </a:prstGeom>
              <a:ln w="19050">
                <a:solidFill>
                  <a:schemeClr val="accent2">
                    <a:lumMod val="50000"/>
                  </a:schemeClr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A0ACE44-3A31-D44F-B305-95F5B86C42B2}"/>
              </a:ext>
            </a:extLst>
          </p:cNvPr>
          <p:cNvGrpSpPr/>
          <p:nvPr/>
        </p:nvGrpSpPr>
        <p:grpSpPr>
          <a:xfrm>
            <a:off x="1343329" y="3720314"/>
            <a:ext cx="9072879" cy="2959825"/>
            <a:chOff x="1559560" y="3383429"/>
            <a:chExt cx="9072879" cy="2959825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ED84471-FBC1-415F-BFFC-76D9D4320D88}"/>
                </a:ext>
              </a:extLst>
            </p:cNvPr>
            <p:cNvSpPr txBox="1"/>
            <p:nvPr/>
          </p:nvSpPr>
          <p:spPr>
            <a:xfrm>
              <a:off x="1559560" y="4311929"/>
              <a:ext cx="9072879" cy="2031325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5400000" scaled="0"/>
            </a:gradFill>
            <a:ln>
              <a:solidFill>
                <a:srgbClr val="0902FF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>
                  <a:solidFill>
                    <a:srgbClr val="000000"/>
                  </a:solidFill>
                  <a:latin typeface="Cambria" panose="02040503050406030204" pitchFamily="18" charset="0"/>
                </a:rPr>
                <a:t>Caracterização Mecânica de Misturas Asfáltica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>
                  <a:solidFill>
                    <a:srgbClr val="000000"/>
                  </a:solidFill>
                  <a:latin typeface="Cambria" panose="02040503050406030204" pitchFamily="18" charset="0"/>
                </a:rPr>
                <a:t>Estudos Geotécnicos Aplicados aos Métodos de Dim. Empírico e Empírico-Mecanístico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>
                  <a:solidFill>
                    <a:srgbClr val="000000"/>
                  </a:solidFill>
                  <a:latin typeface="Cambria" panose="02040503050406030204" pitchFamily="18" charset="0"/>
                </a:rPr>
                <a:t>Interface Agregado-Ligante e sua Importância na Estrutura do Pavimento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>
                  <a:solidFill>
                    <a:srgbClr val="000000"/>
                  </a:solidFill>
                  <a:latin typeface="Cambria" panose="02040503050406030204" pitchFamily="18" charset="0"/>
                </a:rPr>
                <a:t>Reologia de Materiais Asfálticos e Cimentícios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>
                  <a:solidFill>
                    <a:srgbClr val="000000"/>
                  </a:solidFill>
                  <a:latin typeface="Cambria" panose="02040503050406030204" pitchFamily="18" charset="0"/>
                </a:rPr>
                <a:t>Sistemas de Informações Geográficas aplicados à Infraestrutura de Transportes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>
                  <a:solidFill>
                    <a:srgbClr val="000000"/>
                  </a:solidFill>
                  <a:latin typeface="Cambria" panose="02040503050406030204" pitchFamily="18" charset="0"/>
                </a:rPr>
                <a:t>Solos Tropicais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>
                  <a:solidFill>
                    <a:srgbClr val="000000"/>
                  </a:solidFill>
                  <a:latin typeface="Cambria" panose="02040503050406030204" pitchFamily="18" charset="0"/>
                </a:rPr>
                <a:t>Sondagem SPT e Rotativa: Metodologia de Execução, Leitura e Interpretação</a:t>
              </a: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2018D1CC-415C-4646-B3B9-32F32094C7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94288" y="3383429"/>
              <a:ext cx="0" cy="908352"/>
            </a:xfrm>
            <a:prstGeom prst="line">
              <a:avLst/>
            </a:prstGeom>
            <a:ln w="19050">
              <a:solidFill>
                <a:srgbClr val="0902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5910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88C4C955-F698-4CBA-829F-339936DC352D}"/>
              </a:ext>
            </a:extLst>
          </p:cNvPr>
          <p:cNvSpPr txBox="1">
            <a:spLocks/>
          </p:cNvSpPr>
          <p:nvPr/>
        </p:nvSpPr>
        <p:spPr>
          <a:xfrm>
            <a:off x="1390649" y="2973750"/>
            <a:ext cx="9410700" cy="1650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7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+mn-ea"/>
                <a:cs typeface="+mn-cs"/>
              </a:rPr>
              <a:t>SUBPROJETO 4 – Análise comparativa projeto-obra na indústria da pavimentação do Ceará e estudo de modelo de certificação de obras</a:t>
            </a:r>
          </a:p>
        </p:txBody>
      </p:sp>
      <p:pic>
        <p:nvPicPr>
          <p:cNvPr id="20" name="Picture 2" descr="Resultado de imagem para universidade federal do ceara logo png">
            <a:extLst>
              <a:ext uri="{FF2B5EF4-FFF2-40B4-BE49-F238E27FC236}">
                <a16:creationId xmlns:a16="http://schemas.microsoft.com/office/drawing/2014/main" id="{926D7E2D-94D7-4880-AA6C-0B8F7361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45" y="76968"/>
            <a:ext cx="782538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5BCF37D-660C-44BB-B131-192AF7374804}"/>
              </a:ext>
            </a:extLst>
          </p:cNvPr>
          <p:cNvCxnSpPr>
            <a:cxnSpLocks/>
          </p:cNvCxnSpPr>
          <p:nvPr/>
        </p:nvCxnSpPr>
        <p:spPr>
          <a:xfrm>
            <a:off x="0" y="248169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550724-EE1A-4AE2-B58C-B473D89587FF}"/>
              </a:ext>
            </a:extLst>
          </p:cNvPr>
          <p:cNvSpPr txBox="1"/>
          <p:nvPr/>
        </p:nvSpPr>
        <p:spPr>
          <a:xfrm>
            <a:off x="-1" y="1926139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ACOMPANHAMENTO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395E5EE-78EA-DC40-A276-6CF4B85DFAD4}"/>
              </a:ext>
            </a:extLst>
          </p:cNvPr>
          <p:cNvCxnSpPr>
            <a:cxnSpLocks/>
          </p:cNvCxnSpPr>
          <p:nvPr/>
        </p:nvCxnSpPr>
        <p:spPr>
          <a:xfrm>
            <a:off x="0" y="2908660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11">
            <a:extLst>
              <a:ext uri="{FF2B5EF4-FFF2-40B4-BE49-F238E27FC236}">
                <a16:creationId xmlns:a16="http://schemas.microsoft.com/office/drawing/2014/main" id="{1AC82537-75EC-384F-B03F-70EE268F0F16}"/>
              </a:ext>
            </a:extLst>
          </p:cNvPr>
          <p:cNvCxnSpPr>
            <a:cxnSpLocks/>
          </p:cNvCxnSpPr>
          <p:nvPr/>
        </p:nvCxnSpPr>
        <p:spPr>
          <a:xfrm>
            <a:off x="0" y="4587654"/>
            <a:ext cx="12192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5160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A1C8EB6-5C0D-2E41-B1CA-89856AB4BF34}"/>
              </a:ext>
            </a:extLst>
          </p:cNvPr>
          <p:cNvGrpSpPr/>
          <p:nvPr/>
        </p:nvGrpSpPr>
        <p:grpSpPr>
          <a:xfrm>
            <a:off x="111301" y="1634322"/>
            <a:ext cx="2485965" cy="4044624"/>
            <a:chOff x="318752" y="1158086"/>
            <a:chExt cx="2485965" cy="4044624"/>
          </a:xfrm>
        </p:grpSpPr>
        <p:sp>
          <p:nvSpPr>
            <p:cNvPr id="24" name="Retângulo Arredondado 23">
              <a:extLst>
                <a:ext uri="{FF2B5EF4-FFF2-40B4-BE49-F238E27FC236}">
                  <a16:creationId xmlns:a16="http://schemas.microsoft.com/office/drawing/2014/main" id="{E8EEADA7-2F6C-C14E-890D-52A97EB5C061}"/>
                </a:ext>
              </a:extLst>
            </p:cNvPr>
            <p:cNvSpPr/>
            <p:nvPr/>
          </p:nvSpPr>
          <p:spPr>
            <a:xfrm>
              <a:off x="318752" y="1619699"/>
              <a:ext cx="2485965" cy="3583011"/>
            </a:xfrm>
            <a:prstGeom prst="roundRect">
              <a:avLst>
                <a:gd name="adj" fmla="val 3401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39ACA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35A1C02C-EDCB-5844-BBDF-00986BEAEB06}"/>
                </a:ext>
              </a:extLst>
            </p:cNvPr>
            <p:cNvGrpSpPr/>
            <p:nvPr/>
          </p:nvGrpSpPr>
          <p:grpSpPr>
            <a:xfrm>
              <a:off x="437118" y="1158086"/>
              <a:ext cx="2249238" cy="1844513"/>
              <a:chOff x="1035873" y="1864324"/>
              <a:chExt cx="2249238" cy="1844513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D516D537-4C25-A547-9293-C2065E4345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5BCAE5"/>
                  </a:clrFrom>
                  <a:clrTo>
                    <a:srgbClr val="5BCAE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35874" y="2443847"/>
                <a:ext cx="2249236" cy="126499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6" name="Título 5">
                <a:extLst>
                  <a:ext uri="{FF2B5EF4-FFF2-40B4-BE49-F238E27FC236}">
                    <a16:creationId xmlns:a16="http://schemas.microsoft.com/office/drawing/2014/main" id="{5B24C9E6-6A82-9146-8F09-23D8FCE506F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035873" y="1864324"/>
                <a:ext cx="2249238" cy="459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pt-BR" altLang="pt-BR" sz="1600" b="1" i="1">
                    <a:solidFill>
                      <a:srgbClr val="42C4B6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  <a:latin typeface="Cambria" panose="02040503050406030204" pitchFamily="18" charset="0"/>
                    <a:ea typeface="+mn-ea"/>
                  </a:rPr>
                  <a:t>6 Projetos</a:t>
                </a:r>
              </a:p>
            </p:txBody>
          </p:sp>
        </p:grp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6FD832B6-42D3-0E4A-AB14-DE89D0164F70}"/>
                </a:ext>
              </a:extLst>
            </p:cNvPr>
            <p:cNvGrpSpPr/>
            <p:nvPr/>
          </p:nvGrpSpPr>
          <p:grpSpPr>
            <a:xfrm>
              <a:off x="437117" y="3759933"/>
              <a:ext cx="2249237" cy="1292877"/>
              <a:chOff x="4561393" y="4614843"/>
              <a:chExt cx="2249237" cy="1292877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84123C58-6BEE-C74B-ADF7-24E72FB9AC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15" r="7345" b="54120"/>
              <a:stretch/>
            </p:blipFill>
            <p:spPr bwMode="auto">
              <a:xfrm>
                <a:off x="4561393" y="4667605"/>
                <a:ext cx="2249237" cy="1240115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  <a:effectLst>
                <a:innerShdw blurRad="63500">
                  <a:prstClr val="black"/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2" name="Título 5">
                <a:extLst>
                  <a:ext uri="{FF2B5EF4-FFF2-40B4-BE49-F238E27FC236}">
                    <a16:creationId xmlns:a16="http://schemas.microsoft.com/office/drawing/2014/main" id="{CA67C109-0E21-DB4F-861F-731498D4232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30875" y="4614843"/>
                <a:ext cx="1710272" cy="459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pt-BR" altLang="pt-BR" sz="1500" b="1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  <a:latin typeface="Cambria" panose="02040503050406030204" pitchFamily="18" charset="0"/>
                    <a:ea typeface="+mn-ea"/>
                  </a:rPr>
                  <a:t>Expectativa</a:t>
                </a:r>
              </a:p>
            </p:txBody>
          </p:sp>
        </p:grpSp>
        <p:sp>
          <p:nvSpPr>
            <p:cNvPr id="26" name="Seta para Baixo 25">
              <a:extLst>
                <a:ext uri="{FF2B5EF4-FFF2-40B4-BE49-F238E27FC236}">
                  <a16:creationId xmlns:a16="http://schemas.microsoft.com/office/drawing/2014/main" id="{0A9119B6-250C-FD4E-BB0E-ED42B48C2A85}"/>
                </a:ext>
              </a:extLst>
            </p:cNvPr>
            <p:cNvSpPr/>
            <p:nvPr/>
          </p:nvSpPr>
          <p:spPr>
            <a:xfrm>
              <a:off x="1449307" y="3203191"/>
              <a:ext cx="229591" cy="459604"/>
            </a:xfrm>
            <a:prstGeom prst="downArrow">
              <a:avLst/>
            </a:prstGeom>
            <a:gradFill>
              <a:gsLst>
                <a:gs pos="100000">
                  <a:srgbClr val="39ACA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 w="19050">
              <a:solidFill>
                <a:srgbClr val="39ACA2"/>
              </a:solidFill>
            </a:ln>
            <a:effectLst>
              <a:innerShdw blurRad="114300">
                <a:srgbClr val="33CC33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FD135D16-A763-8A41-80DF-4C94391AFA99}"/>
              </a:ext>
            </a:extLst>
          </p:cNvPr>
          <p:cNvGrpSpPr/>
          <p:nvPr/>
        </p:nvGrpSpPr>
        <p:grpSpPr>
          <a:xfrm>
            <a:off x="3014522" y="1634322"/>
            <a:ext cx="2485965" cy="4042614"/>
            <a:chOff x="3547426" y="1158086"/>
            <a:chExt cx="2485965" cy="4042614"/>
          </a:xfrm>
        </p:grpSpPr>
        <p:sp>
          <p:nvSpPr>
            <p:cNvPr id="28" name="Retângulo Arredondado 27">
              <a:extLst>
                <a:ext uri="{FF2B5EF4-FFF2-40B4-BE49-F238E27FC236}">
                  <a16:creationId xmlns:a16="http://schemas.microsoft.com/office/drawing/2014/main" id="{25543CF6-99A6-A847-A49F-4A1D6E67FABB}"/>
                </a:ext>
              </a:extLst>
            </p:cNvPr>
            <p:cNvSpPr/>
            <p:nvPr/>
          </p:nvSpPr>
          <p:spPr>
            <a:xfrm>
              <a:off x="3547426" y="1617689"/>
              <a:ext cx="2485965" cy="3583011"/>
            </a:xfrm>
            <a:prstGeom prst="roundRect">
              <a:avLst>
                <a:gd name="adj" fmla="val 3401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8780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E7B82C71-F347-024B-822F-B0BD545F250E}"/>
                </a:ext>
              </a:extLst>
            </p:cNvPr>
            <p:cNvGrpSpPr/>
            <p:nvPr/>
          </p:nvGrpSpPr>
          <p:grpSpPr>
            <a:xfrm>
              <a:off x="3675350" y="1158086"/>
              <a:ext cx="2249237" cy="1844514"/>
              <a:chOff x="4109213" y="1864323"/>
              <a:chExt cx="2249237" cy="1844514"/>
            </a:xfrm>
          </p:grpSpPr>
          <p:pic>
            <p:nvPicPr>
              <p:cNvPr id="4" name="Imagem 3">
                <a:extLst>
                  <a:ext uri="{FF2B5EF4-FFF2-40B4-BE49-F238E27FC236}">
                    <a16:creationId xmlns:a16="http://schemas.microsoft.com/office/drawing/2014/main" id="{23122187-3958-104B-8FA4-509D264F4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9213" y="2443847"/>
                <a:ext cx="2249236" cy="1264990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  <a:effectLst>
                <a:innerShdw blurRad="63500">
                  <a:prstClr val="black"/>
                </a:innerShdw>
              </a:effectLst>
            </p:spPr>
          </p:pic>
          <p:sp>
            <p:nvSpPr>
              <p:cNvPr id="7" name="Título 5">
                <a:extLst>
                  <a:ext uri="{FF2B5EF4-FFF2-40B4-BE49-F238E27FC236}">
                    <a16:creationId xmlns:a16="http://schemas.microsoft.com/office/drawing/2014/main" id="{7F79B7A6-5C7E-BF4B-A5AB-F8C6F0E53DB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109213" y="1864323"/>
                <a:ext cx="2249237" cy="459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pt-BR" altLang="pt-BR" sz="1600" b="1" i="1">
                    <a:solidFill>
                      <a:srgbClr val="F87802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  <a:latin typeface="Cambria" panose="02040503050406030204" pitchFamily="18" charset="0"/>
                    <a:ea typeface="+mn-ea"/>
                  </a:rPr>
                  <a:t>6 Obras  + 100 ensaios de campo</a:t>
                </a:r>
              </a:p>
            </p:txBody>
          </p:sp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6FB28CDD-C233-9242-A021-B5786ABD79B2}"/>
                </a:ext>
              </a:extLst>
            </p:cNvPr>
            <p:cNvGrpSpPr/>
            <p:nvPr/>
          </p:nvGrpSpPr>
          <p:grpSpPr>
            <a:xfrm>
              <a:off x="3688393" y="3759933"/>
              <a:ext cx="2249238" cy="1292877"/>
              <a:chOff x="6877606" y="4614843"/>
              <a:chExt cx="2249238" cy="1292877"/>
            </a:xfrm>
          </p:grpSpPr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id="{3FA22B5F-573C-3240-A748-12058373F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77606" y="4667605"/>
                <a:ext cx="2249238" cy="1240115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  <a:effectLst>
                <a:innerShdw blurRad="63500">
                  <a:prstClr val="black"/>
                </a:innerShdw>
              </a:effectLst>
            </p:spPr>
          </p:pic>
          <p:sp>
            <p:nvSpPr>
              <p:cNvPr id="13" name="Título 5">
                <a:extLst>
                  <a:ext uri="{FF2B5EF4-FFF2-40B4-BE49-F238E27FC236}">
                    <a16:creationId xmlns:a16="http://schemas.microsoft.com/office/drawing/2014/main" id="{28C1506B-96F9-054D-B57E-EBE4E1E08C2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289836" y="4614843"/>
                <a:ext cx="1424778" cy="459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defPPr>
                  <a:defRPr lang="pt-BR"/>
                </a:defPPr>
                <a:lvl1pPr algn="ctr">
                  <a:defRPr sz="1500" b="1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  <a:latin typeface="Cambria" panose="02040503050406030204" pitchFamily="18" charset="0"/>
                  </a:defRPr>
                </a:lvl1pPr>
                <a:lvl2pPr marL="742950" indent="-285750"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pt-BR" altLang="pt-BR"/>
                  <a:t>Realidade</a:t>
                </a:r>
              </a:p>
            </p:txBody>
          </p:sp>
        </p:grpSp>
        <p:sp>
          <p:nvSpPr>
            <p:cNvPr id="27" name="Seta para Baixo 26">
              <a:extLst>
                <a:ext uri="{FF2B5EF4-FFF2-40B4-BE49-F238E27FC236}">
                  <a16:creationId xmlns:a16="http://schemas.microsoft.com/office/drawing/2014/main" id="{11F94631-A3C9-914C-8D61-A1B379126F19}"/>
                </a:ext>
              </a:extLst>
            </p:cNvPr>
            <p:cNvSpPr/>
            <p:nvPr/>
          </p:nvSpPr>
          <p:spPr>
            <a:xfrm>
              <a:off x="4685172" y="3177845"/>
              <a:ext cx="229591" cy="459604"/>
            </a:xfrm>
            <a:prstGeom prst="downArrow">
              <a:avLst/>
            </a:prstGeom>
            <a:gradFill>
              <a:gsLst>
                <a:gs pos="100000">
                  <a:srgbClr val="F87802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 w="19050">
              <a:solidFill>
                <a:srgbClr val="F87802"/>
              </a:solidFill>
            </a:ln>
            <a:effectLst>
              <a:innerShdw blurRad="114300">
                <a:srgbClr val="FFFF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A5BE504C-D713-FC46-BDE0-82EF3A0A46EB}"/>
              </a:ext>
            </a:extLst>
          </p:cNvPr>
          <p:cNvGrpSpPr/>
          <p:nvPr/>
        </p:nvGrpSpPr>
        <p:grpSpPr>
          <a:xfrm>
            <a:off x="5713023" y="1740953"/>
            <a:ext cx="2828570" cy="3935440"/>
            <a:chOff x="6198612" y="1279707"/>
            <a:chExt cx="2828570" cy="3935440"/>
          </a:xfrm>
        </p:grpSpPr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9A193A7D-5105-4E48-B0A9-EA48EE35556F}"/>
                </a:ext>
              </a:extLst>
            </p:cNvPr>
            <p:cNvGrpSpPr/>
            <p:nvPr/>
          </p:nvGrpSpPr>
          <p:grpSpPr>
            <a:xfrm>
              <a:off x="6198612" y="1279707"/>
              <a:ext cx="2828570" cy="3935440"/>
              <a:chOff x="182272" y="1267270"/>
              <a:chExt cx="2828570" cy="3935440"/>
            </a:xfrm>
          </p:grpSpPr>
          <p:sp>
            <p:nvSpPr>
              <p:cNvPr id="32" name="Retângulo Arredondado 31">
                <a:extLst>
                  <a:ext uri="{FF2B5EF4-FFF2-40B4-BE49-F238E27FC236}">
                    <a16:creationId xmlns:a16="http://schemas.microsoft.com/office/drawing/2014/main" id="{CE0202BC-4299-7949-AAB6-28AD7C2C7376}"/>
                  </a:ext>
                </a:extLst>
              </p:cNvPr>
              <p:cNvSpPr/>
              <p:nvPr/>
            </p:nvSpPr>
            <p:spPr>
              <a:xfrm>
                <a:off x="318752" y="1619699"/>
                <a:ext cx="2485965" cy="3583011"/>
              </a:xfrm>
              <a:prstGeom prst="roundRect">
                <a:avLst>
                  <a:gd name="adj" fmla="val 3401"/>
                </a:avLst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C358C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" name="Título 5">
                <a:extLst>
                  <a:ext uri="{FF2B5EF4-FFF2-40B4-BE49-F238E27FC236}">
                    <a16:creationId xmlns:a16="http://schemas.microsoft.com/office/drawing/2014/main" id="{046EDEF1-658A-6046-90F7-103682FA5B0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2272" y="1267270"/>
                <a:ext cx="2828570" cy="459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pt-BR" altLang="pt-BR" sz="1600" b="1" i="1">
                    <a:solidFill>
                      <a:srgbClr val="EEA3F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  <a:latin typeface="Cambria" panose="02040503050406030204" pitchFamily="18" charset="0"/>
                    <a:ea typeface="+mn-ea"/>
                  </a:rPr>
                  <a:t>12 Acompanhamentos +1000 ensaios laboratoriais </a:t>
                </a:r>
              </a:p>
              <a:p>
                <a:pPr algn="ctr">
                  <a:defRPr/>
                </a:pPr>
                <a:endParaRPr lang="pt-BR" altLang="pt-BR" sz="1600" b="1" i="1">
                  <a:solidFill>
                    <a:srgbClr val="EEA3F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  <a:outerShdw blurRad="38100" dist="38100" dir="2700000" algn="tl">
                      <a:schemeClr val="tx1"/>
                    </a:outerShdw>
                  </a:effectLst>
                  <a:latin typeface="Cambria" panose="02040503050406030204" pitchFamily="18" charset="0"/>
                  <a:ea typeface="+mn-ea"/>
                </a:endParaRPr>
              </a:p>
            </p:txBody>
          </p:sp>
        </p:grp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47FE42DD-2FA3-9345-BE16-1BDF4070D902}"/>
                </a:ext>
              </a:extLst>
            </p:cNvPr>
            <p:cNvGrpSpPr/>
            <p:nvPr/>
          </p:nvGrpSpPr>
          <p:grpSpPr>
            <a:xfrm>
              <a:off x="6508679" y="2116618"/>
              <a:ext cx="2208202" cy="2578060"/>
              <a:chOff x="6508679" y="1763918"/>
              <a:chExt cx="2208202" cy="2578060"/>
            </a:xfrm>
          </p:grpSpPr>
          <p:grpSp>
            <p:nvGrpSpPr>
              <p:cNvPr id="49" name="Agrupar 48">
                <a:extLst>
                  <a:ext uri="{FF2B5EF4-FFF2-40B4-BE49-F238E27FC236}">
                    <a16:creationId xmlns:a16="http://schemas.microsoft.com/office/drawing/2014/main" id="{AA4231E5-FA00-4C48-A9A5-D677C4E82854}"/>
                  </a:ext>
                </a:extLst>
              </p:cNvPr>
              <p:cNvGrpSpPr/>
              <p:nvPr/>
            </p:nvGrpSpPr>
            <p:grpSpPr>
              <a:xfrm>
                <a:off x="6508679" y="1769005"/>
                <a:ext cx="1002690" cy="1184923"/>
                <a:chOff x="6560931" y="1769005"/>
                <a:chExt cx="1002690" cy="1184923"/>
              </a:xfrm>
            </p:grpSpPr>
            <p:pic>
              <p:nvPicPr>
                <p:cNvPr id="40" name="Imagem 384">
                  <a:extLst>
                    <a:ext uri="{FF2B5EF4-FFF2-40B4-BE49-F238E27FC236}">
                      <a16:creationId xmlns:a16="http://schemas.microsoft.com/office/drawing/2014/main" id="{2BB11CF8-0EFF-C04A-A231-F1D224517B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1298"/>
                <a:stretch>
                  <a:fillRect/>
                </a:stretch>
              </p:blipFill>
              <p:spPr bwMode="auto">
                <a:xfrm>
                  <a:off x="6562506" y="1771015"/>
                  <a:ext cx="1001115" cy="1182913"/>
                </a:xfrm>
                <a:prstGeom prst="rect">
                  <a:avLst/>
                </a:prstGeom>
                <a:ln w="15875">
                  <a:solidFill>
                    <a:schemeClr val="tx1"/>
                  </a:solidFill>
                </a:ln>
                <a:effectLst>
                  <a:innerShdw blurRad="63500">
                    <a:prstClr val="black"/>
                  </a:inn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" name="Título 5">
                  <a:extLst>
                    <a:ext uri="{FF2B5EF4-FFF2-40B4-BE49-F238E27FC236}">
                      <a16:creationId xmlns:a16="http://schemas.microsoft.com/office/drawing/2014/main" id="{1BA5BF52-8D1E-5743-863B-80B8CDBE4ED2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6560931" y="1769005"/>
                  <a:ext cx="1001115" cy="223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pt-BR"/>
                  </a:defPPr>
                  <a:lvl1pPr algn="ctr">
                    <a:defRPr sz="1500" b="1">
                      <a:solidFill>
                        <a:schemeClr val="bg1"/>
                      </a:solidFill>
                      <a:effectLst>
                        <a:glow rad="228600">
                          <a:schemeClr val="tx1">
                            <a:alpha val="40000"/>
                          </a:schemeClr>
                        </a:glow>
                        <a:outerShdw blurRad="38100" dist="38100" dir="2700000" algn="tl">
                          <a:schemeClr val="tx1"/>
                        </a:outerShdw>
                      </a:effectLst>
                      <a:latin typeface="Cambria" panose="02040503050406030204" pitchFamily="18" charset="0"/>
                    </a:defRPr>
                  </a:lvl1pPr>
                  <a:lvl2pPr marL="742950" indent="-285750"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pt-BR" altLang="pt-BR" sz="1400">
                      <a:solidFill>
                        <a:srgbClr val="16FE26"/>
                      </a:solidFill>
                    </a:rPr>
                    <a:t>Campo</a:t>
                  </a:r>
                </a:p>
              </p:txBody>
            </p:sp>
          </p:grpSp>
          <p:grpSp>
            <p:nvGrpSpPr>
              <p:cNvPr id="46" name="Agrupar 45">
                <a:extLst>
                  <a:ext uri="{FF2B5EF4-FFF2-40B4-BE49-F238E27FC236}">
                    <a16:creationId xmlns:a16="http://schemas.microsoft.com/office/drawing/2014/main" id="{9861FB72-76DF-2940-9AFA-25E9E1485C74}"/>
                  </a:ext>
                </a:extLst>
              </p:cNvPr>
              <p:cNvGrpSpPr/>
              <p:nvPr/>
            </p:nvGrpSpPr>
            <p:grpSpPr>
              <a:xfrm>
                <a:off x="6519794" y="3044574"/>
                <a:ext cx="990000" cy="1297404"/>
                <a:chOff x="9589109" y="3001481"/>
                <a:chExt cx="990000" cy="1297404"/>
              </a:xfrm>
            </p:grpSpPr>
            <p:pic>
              <p:nvPicPr>
                <p:cNvPr id="44" name="Imagem 43">
                  <a:extLst>
                    <a:ext uri="{FF2B5EF4-FFF2-40B4-BE49-F238E27FC236}">
                      <a16:creationId xmlns:a16="http://schemas.microsoft.com/office/drawing/2014/main" id="{916E34F6-A155-F546-B1AE-BC788DCB7FA0}"/>
                    </a:ext>
                  </a:extLst>
                </p:cNvPr>
                <p:cNvPicPr/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243" t="15322" b="48619"/>
                <a:stretch/>
              </p:blipFill>
              <p:spPr bwMode="auto">
                <a:xfrm>
                  <a:off x="9589109" y="3115973"/>
                  <a:ext cx="990000" cy="1182912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45" name="Título 5">
                  <a:extLst>
                    <a:ext uri="{FF2B5EF4-FFF2-40B4-BE49-F238E27FC236}">
                      <a16:creationId xmlns:a16="http://schemas.microsoft.com/office/drawing/2014/main" id="{58BF0315-6E88-9E44-B1E0-B099D73D93DC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9589109" y="3001481"/>
                  <a:ext cx="990000" cy="459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pt-BR" altLang="pt-BR" sz="1500" b="1">
                      <a:solidFill>
                        <a:srgbClr val="FFFF00"/>
                      </a:solidFill>
                      <a:effectLst>
                        <a:glow rad="228600">
                          <a:schemeClr val="tx1">
                            <a:alpha val="40000"/>
                          </a:schemeClr>
                        </a:glow>
                        <a:outerShdw blurRad="38100" dist="38100" dir="2700000" algn="tl">
                          <a:schemeClr val="tx1"/>
                        </a:outerShdw>
                      </a:effectLst>
                      <a:latin typeface="Cambria" panose="02040503050406030204" pitchFamily="18" charset="0"/>
                      <a:ea typeface="+mn-ea"/>
                    </a:rPr>
                    <a:t>Defeitos</a:t>
                  </a:r>
                </a:p>
              </p:txBody>
            </p:sp>
          </p:grpSp>
          <p:grpSp>
            <p:nvGrpSpPr>
              <p:cNvPr id="48" name="Agrupar 47">
                <a:extLst>
                  <a:ext uri="{FF2B5EF4-FFF2-40B4-BE49-F238E27FC236}">
                    <a16:creationId xmlns:a16="http://schemas.microsoft.com/office/drawing/2014/main" id="{470C1F06-C9A2-4045-8F7C-67A6FBC0B115}"/>
                  </a:ext>
                </a:extLst>
              </p:cNvPr>
              <p:cNvGrpSpPr/>
              <p:nvPr/>
            </p:nvGrpSpPr>
            <p:grpSpPr>
              <a:xfrm>
                <a:off x="7669112" y="1763918"/>
                <a:ext cx="990000" cy="1190010"/>
                <a:chOff x="7695238" y="1763918"/>
                <a:chExt cx="990000" cy="1190010"/>
              </a:xfrm>
            </p:grpSpPr>
            <p:pic>
              <p:nvPicPr>
                <p:cNvPr id="47" name="Imagem 46" descr="Tela de jogo de vídeo game&#10;&#10;Descrição gerada automaticamente com confiança baixa">
                  <a:extLst>
                    <a:ext uri="{FF2B5EF4-FFF2-40B4-BE49-F238E27FC236}">
                      <a16:creationId xmlns:a16="http://schemas.microsoft.com/office/drawing/2014/main" id="{39CCCEDF-F7CD-9F49-8D43-34399E5503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19040" t="30334" r="62061" b="1268"/>
                <a:stretch/>
              </p:blipFill>
              <p:spPr>
                <a:xfrm>
                  <a:off x="7695238" y="1763918"/>
                  <a:ext cx="990000" cy="1190010"/>
                </a:xfrm>
                <a:prstGeom prst="rect">
                  <a:avLst/>
                </a:prstGeom>
                <a:ln w="15875">
                  <a:solidFill>
                    <a:schemeClr val="tx1"/>
                  </a:solidFill>
                </a:ln>
                <a:effectLst>
                  <a:innerShdw blurRad="63500">
                    <a:prstClr val="black"/>
                  </a:innerShdw>
                </a:effectLst>
              </p:spPr>
            </p:pic>
            <p:sp>
              <p:nvSpPr>
                <p:cNvPr id="43" name="Título 5">
                  <a:extLst>
                    <a:ext uri="{FF2B5EF4-FFF2-40B4-BE49-F238E27FC236}">
                      <a16:creationId xmlns:a16="http://schemas.microsoft.com/office/drawing/2014/main" id="{DE422E99-EE06-524D-8041-DD320040FEF5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7774666" y="1769005"/>
                  <a:ext cx="833771" cy="223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pt-BR"/>
                  </a:defPPr>
                  <a:lvl1pPr algn="ctr">
                    <a:defRPr sz="1500" b="1">
                      <a:solidFill>
                        <a:schemeClr val="bg1"/>
                      </a:solidFill>
                      <a:effectLst>
                        <a:glow rad="228600">
                          <a:schemeClr val="tx1">
                            <a:alpha val="40000"/>
                          </a:schemeClr>
                        </a:glow>
                        <a:outerShdw blurRad="38100" dist="38100" dir="2700000" algn="tl">
                          <a:schemeClr val="tx1"/>
                        </a:outerShdw>
                      </a:effectLst>
                      <a:latin typeface="Cambria" panose="02040503050406030204" pitchFamily="18" charset="0"/>
                    </a:defRPr>
                  </a:lvl1pPr>
                  <a:lvl2pPr marL="742950" indent="-285750"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pt-BR" altLang="pt-BR" sz="1400">
                      <a:solidFill>
                        <a:srgbClr val="16FE26"/>
                      </a:solidFill>
                    </a:rPr>
                    <a:t>LAB.</a:t>
                  </a:r>
                </a:p>
              </p:txBody>
            </p:sp>
          </p:grpSp>
          <p:grpSp>
            <p:nvGrpSpPr>
              <p:cNvPr id="53" name="Agrupar 52">
                <a:extLst>
                  <a:ext uri="{FF2B5EF4-FFF2-40B4-BE49-F238E27FC236}">
                    <a16:creationId xmlns:a16="http://schemas.microsoft.com/office/drawing/2014/main" id="{DF5BEFE9-B0C1-3142-A433-35328ACF9657}"/>
                  </a:ext>
                </a:extLst>
              </p:cNvPr>
              <p:cNvGrpSpPr/>
              <p:nvPr/>
            </p:nvGrpSpPr>
            <p:grpSpPr>
              <a:xfrm>
                <a:off x="7636881" y="3044574"/>
                <a:ext cx="1080000" cy="1288884"/>
                <a:chOff x="7649945" y="3635285"/>
                <a:chExt cx="1009167" cy="1288884"/>
              </a:xfrm>
            </p:grpSpPr>
            <p:pic>
              <p:nvPicPr>
                <p:cNvPr id="51" name="Imagem 50">
                  <a:extLst>
                    <a:ext uri="{FF2B5EF4-FFF2-40B4-BE49-F238E27FC236}">
                      <a16:creationId xmlns:a16="http://schemas.microsoft.com/office/drawing/2014/main" id="{38ADC05C-60A9-4F46-8424-C0BFC91B91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85877" y="3744162"/>
                  <a:ext cx="927815" cy="118000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52" name="Título 5">
                  <a:extLst>
                    <a:ext uri="{FF2B5EF4-FFF2-40B4-BE49-F238E27FC236}">
                      <a16:creationId xmlns:a16="http://schemas.microsoft.com/office/drawing/2014/main" id="{9070C050-0F81-0B4C-AC0F-BC8E9F2F394E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7649945" y="3635285"/>
                  <a:ext cx="1009167" cy="459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rIns="0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pt-BR" altLang="pt-BR" sz="1400" b="1">
                      <a:solidFill>
                        <a:srgbClr val="FFFF00"/>
                      </a:solidFill>
                      <a:effectLst>
                        <a:glow rad="228600">
                          <a:schemeClr val="tx1">
                            <a:alpha val="40000"/>
                          </a:schemeClr>
                        </a:glow>
                        <a:outerShdw blurRad="38100" dist="38100" dir="2700000" algn="tl">
                          <a:schemeClr val="tx1"/>
                        </a:outerShdw>
                      </a:effectLst>
                      <a:latin typeface="Cambria" panose="02040503050406030204" pitchFamily="18" charset="0"/>
                      <a:ea typeface="+mn-ea"/>
                    </a:rPr>
                    <a:t>Simulação</a:t>
                  </a:r>
                </a:p>
              </p:txBody>
            </p:sp>
          </p:grpSp>
        </p:grp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1A117671-B2C4-D848-A0F9-E4BB9B2F8229}"/>
              </a:ext>
            </a:extLst>
          </p:cNvPr>
          <p:cNvGrpSpPr/>
          <p:nvPr/>
        </p:nvGrpSpPr>
        <p:grpSpPr>
          <a:xfrm>
            <a:off x="8780019" y="1644496"/>
            <a:ext cx="2485965" cy="4044624"/>
            <a:chOff x="8922495" y="1183250"/>
            <a:chExt cx="2485965" cy="4044624"/>
          </a:xfrm>
        </p:grpSpPr>
        <p:sp>
          <p:nvSpPr>
            <p:cNvPr id="58" name="Retângulo Arredondado 57">
              <a:extLst>
                <a:ext uri="{FF2B5EF4-FFF2-40B4-BE49-F238E27FC236}">
                  <a16:creationId xmlns:a16="http://schemas.microsoft.com/office/drawing/2014/main" id="{7239DF62-F721-E343-8749-CA7612410FFA}"/>
                </a:ext>
              </a:extLst>
            </p:cNvPr>
            <p:cNvSpPr/>
            <p:nvPr/>
          </p:nvSpPr>
          <p:spPr>
            <a:xfrm>
              <a:off x="8922495" y="1644863"/>
              <a:ext cx="2485965" cy="3583011"/>
            </a:xfrm>
            <a:prstGeom prst="roundRect">
              <a:avLst>
                <a:gd name="adj" fmla="val 3401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Título 5">
              <a:extLst>
                <a:ext uri="{FF2B5EF4-FFF2-40B4-BE49-F238E27FC236}">
                  <a16:creationId xmlns:a16="http://schemas.microsoft.com/office/drawing/2014/main" id="{15B444D7-AE91-B849-8503-413C180EB3B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40861" y="1183250"/>
              <a:ext cx="2249238" cy="45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pt-BR" altLang="pt-BR" sz="1600" b="1" i="1">
                  <a:solidFill>
                    <a:srgbClr val="00B0F0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  <a:outerShdw blurRad="38100" dist="38100" dir="2700000" algn="tl">
                      <a:schemeClr val="tx1"/>
                    </a:outerShdw>
                  </a:effectLst>
                  <a:latin typeface="Cambria" panose="02040503050406030204" pitchFamily="18" charset="0"/>
                  <a:ea typeface="+mn-ea"/>
                </a:rPr>
                <a:t>Certificação</a:t>
              </a:r>
            </a:p>
          </p:txBody>
        </p:sp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id="{E1F76FC7-0874-614A-B660-6243DAB34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59" b="90000" l="47421" r="94343">
                          <a14:foregroundMark x1="87354" y1="28088" x2="87354" y2="28088"/>
                          <a14:foregroundMark x1="76622" y1="17647" x2="76622" y2="17647"/>
                          <a14:foregroundMark x1="74792" y1="7059" x2="74792" y2="7059"/>
                          <a14:foregroundMark x1="67055" y1="7059" x2="67055" y2="7059"/>
                          <a14:foregroundMark x1="71880" y1="13382" x2="71880" y2="13382"/>
                          <a14:foregroundMark x1="47421" y1="76618" x2="47421" y2="76618"/>
                          <a14:foregroundMark x1="53328" y1="73382" x2="53328" y2="73382"/>
                          <a14:foregroundMark x1="58735" y1="75588" x2="58735" y2="75588"/>
                          <a14:foregroundMark x1="62895" y1="74412" x2="62895" y2="74412"/>
                          <a14:foregroundMark x1="63478" y1="73382" x2="63478" y2="73382"/>
                          <a14:foregroundMark x1="70050" y1="73382" x2="70050" y2="73382"/>
                          <a14:foregroundMark x1="75458" y1="72353" x2="75458" y2="72353"/>
                          <a14:foregroundMark x1="79617" y1="70294" x2="79617" y2="70294"/>
                          <a14:foregroundMark x1="83777" y1="71324" x2="83777" y2="71324"/>
                          <a14:foregroundMark x1="89684" y1="71324" x2="89684" y2="71324"/>
                          <a14:foregroundMark x1="84942" y1="71324" x2="84942" y2="71324"/>
                          <a14:foregroundMark x1="84942" y1="71324" x2="84942" y2="71324"/>
                          <a14:foregroundMark x1="85524" y1="68088" x2="85524" y2="68088"/>
                        </a14:backgroundRemoval>
                      </a14:imgEffect>
                    </a14:imgLayer>
                  </a14:imgProps>
                </a:ext>
              </a:extLst>
            </a:blip>
            <a:srcRect l="43784"/>
            <a:stretch/>
          </p:blipFill>
          <p:spPr>
            <a:xfrm>
              <a:off x="9471087" y="3473074"/>
              <a:ext cx="1513314" cy="1522903"/>
            </a:xfrm>
            <a:prstGeom prst="rect">
              <a:avLst/>
            </a:prstGeom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4AF3E74D-9810-E64C-847E-D00A8FBA1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4378" r="39406">
                          <a14:foregroundMark x1="6406" y1="59118" x2="6406" y2="59118"/>
                          <a14:foregroundMark x1="14809" y1="32500" x2="14809" y2="32500"/>
                          <a14:foregroundMark x1="15308" y1="34559" x2="15308" y2="34559"/>
                          <a14:foregroundMark x1="16972" y1="28676" x2="16972" y2="28676"/>
                          <a14:foregroundMark x1="32529" y1="32500" x2="32529" y2="32500"/>
                          <a14:foregroundMark x1="33111" y1="27647" x2="33111" y2="27647"/>
                          <a14:foregroundMark x1="33694" y1="39412" x2="33694" y2="39412"/>
                          <a14:foregroundMark x1="34193" y1="52206" x2="34193" y2="52206"/>
                          <a14:foregroundMark x1="24210" y1="52206" x2="24210" y2="52206"/>
                          <a14:foregroundMark x1="15308" y1="33529" x2="15308" y2="33529"/>
                          <a14:foregroundMark x1="15308" y1="40441" x2="15308" y2="40441"/>
                          <a14:foregroundMark x1="38103" y1="28676" x2="38103" y2="28676"/>
                          <a14:foregroundMark x1="38686" y1="32500" x2="38686" y2="32500"/>
                          <a14:foregroundMark x1="39185" y1="40441" x2="39185" y2="40441"/>
                          <a14:foregroundMark x1="18636" y1="80588" x2="18636" y2="80588"/>
                          <a14:foregroundMark x1="9817" y1="82647" x2="9817" y2="82647"/>
                          <a14:foregroundMark x1="11481" y1="85588" x2="11481" y2="85588"/>
                          <a14:foregroundMark x1="13644" y1="84559" x2="13644" y2="84559"/>
                          <a14:foregroundMark x1="22546" y1="77647" x2="22546" y2="77647"/>
                          <a14:foregroundMark x1="28120" y1="76765" x2="28120" y2="76765"/>
                          <a14:foregroundMark x1="32529" y1="77647" x2="32529" y2="77647"/>
                        </a14:backgroundRemoval>
                      </a14:imgEffect>
                    </a14:imgLayer>
                  </a14:imgProps>
                </a:ext>
              </a:extLst>
            </a:blip>
            <a:srcRect r="56216"/>
            <a:stretch/>
          </p:blipFill>
          <p:spPr>
            <a:xfrm>
              <a:off x="9471087" y="1813488"/>
              <a:ext cx="1265009" cy="1634495"/>
            </a:xfrm>
            <a:prstGeom prst="rect">
              <a:avLst/>
            </a:prstGeom>
          </p:spPr>
        </p:pic>
      </p:grpSp>
      <p:sp>
        <p:nvSpPr>
          <p:cNvPr id="63" name="Retângulo 62">
            <a:extLst>
              <a:ext uri="{FF2B5EF4-FFF2-40B4-BE49-F238E27FC236}">
                <a16:creationId xmlns:a16="http://schemas.microsoft.com/office/drawing/2014/main" id="{CD339A00-E8BC-C44D-805C-9A7693D1F7EC}"/>
              </a:ext>
            </a:extLst>
          </p:cNvPr>
          <p:cNvSpPr/>
          <p:nvPr/>
        </p:nvSpPr>
        <p:spPr>
          <a:xfrm>
            <a:off x="1287069" y="386687"/>
            <a:ext cx="9233614" cy="658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8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SUBPROJETO 4 - Acompanhamento</a:t>
            </a:r>
          </a:p>
        </p:txBody>
      </p:sp>
      <p:sp>
        <p:nvSpPr>
          <p:cNvPr id="50" name="Título 5">
            <a:extLst>
              <a:ext uri="{FF2B5EF4-FFF2-40B4-BE49-F238E27FC236}">
                <a16:creationId xmlns:a16="http://schemas.microsoft.com/office/drawing/2014/main" id="{CAAF7F4E-1269-4795-85FB-EABA1C0177AB}"/>
              </a:ext>
            </a:extLst>
          </p:cNvPr>
          <p:cNvSpPr txBox="1">
            <a:spLocks/>
          </p:cNvSpPr>
          <p:nvPr/>
        </p:nvSpPr>
        <p:spPr bwMode="auto">
          <a:xfrm>
            <a:off x="229666" y="5705421"/>
            <a:ext cx="5257553" cy="45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1200" b="1">
                <a:solidFill>
                  <a:srgbClr val="FF0000"/>
                </a:solidFill>
                <a:latin typeface="Arial Nova Light" panose="020B0604020202020204" pitchFamily="34" charset="0"/>
                <a:cs typeface="Times New Roman" panose="02020603050405020304" pitchFamily="18" charset="0"/>
              </a:rPr>
              <a:t>Qual o serviço e/ou a camada com maior potencial de não conformidade?</a:t>
            </a:r>
          </a:p>
        </p:txBody>
      </p:sp>
      <p:sp>
        <p:nvSpPr>
          <p:cNvPr id="54" name="Título 5">
            <a:extLst>
              <a:ext uri="{FF2B5EF4-FFF2-40B4-BE49-F238E27FC236}">
                <a16:creationId xmlns:a16="http://schemas.microsoft.com/office/drawing/2014/main" id="{CAAF7F4E-1269-4795-85FB-EABA1C0177AB}"/>
              </a:ext>
            </a:extLst>
          </p:cNvPr>
          <p:cNvSpPr txBox="1">
            <a:spLocks/>
          </p:cNvSpPr>
          <p:nvPr/>
        </p:nvSpPr>
        <p:spPr bwMode="auto">
          <a:xfrm>
            <a:off x="1870632" y="3523086"/>
            <a:ext cx="1811844" cy="45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1600" b="1" i="1" err="1">
                <a:solidFill>
                  <a:srgbClr val="FF0000"/>
                </a:solidFill>
                <a:latin typeface="Arial Nova Light" panose="020B0604020202020204" pitchFamily="34" charset="0"/>
                <a:cs typeface="Times New Roman" panose="02020603050405020304" pitchFamily="18" charset="0"/>
              </a:rPr>
              <a:t>vs</a:t>
            </a:r>
            <a:endParaRPr lang="pt-BR" altLang="pt-BR" sz="1600" b="1" i="1">
              <a:solidFill>
                <a:srgbClr val="FF0000"/>
              </a:solidFill>
              <a:latin typeface="Arial Nova Light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707834" y="5655990"/>
            <a:ext cx="30960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altLang="pt-BR" sz="1200" b="1">
                <a:solidFill>
                  <a:srgbClr val="FF0000"/>
                </a:solidFill>
                <a:latin typeface="Arial Nova Light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Qual a influência da variabilidade executiva na vida útil do pavimento?</a:t>
            </a:r>
          </a:p>
          <a:p>
            <a:pPr algn="ctr">
              <a:defRPr/>
            </a:pPr>
            <a:endParaRPr lang="pt-BR" altLang="pt-BR" sz="1200" b="1">
              <a:solidFill>
                <a:srgbClr val="FF0000"/>
              </a:solidFill>
              <a:latin typeface="Arial Nova Light" panose="020B060402020202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pt-BR" altLang="pt-BR" sz="1200" b="1">
                <a:solidFill>
                  <a:srgbClr val="FF0000"/>
                </a:solidFill>
                <a:latin typeface="Arial Nova Light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Qual o impacto dessa variabilidade na calibração da Função de Transferência?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8609833" y="5747127"/>
            <a:ext cx="2806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altLang="pt-BR" sz="1200" b="1">
                <a:solidFill>
                  <a:srgbClr val="FF0000"/>
                </a:solidFill>
                <a:latin typeface="Arial Nova Light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Quais indicadores permitem identificar empresas  que  forneçam serviços de pavimentação fora da conformidade?</a:t>
            </a:r>
          </a:p>
          <a:p>
            <a:pPr algn="just">
              <a:defRPr/>
            </a:pPr>
            <a:endParaRPr lang="pt-BR" altLang="pt-BR" sz="1200" b="1">
              <a:solidFill>
                <a:srgbClr val="FF0000"/>
              </a:solidFill>
              <a:latin typeface="Arial Nova Light" panose="020B060402020202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altLang="pt-BR" sz="1200" b="1">
                <a:solidFill>
                  <a:srgbClr val="FF0000"/>
                </a:solidFill>
                <a:latin typeface="Arial Nova Light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Como certificar as “boas empresas”?</a:t>
            </a:r>
          </a:p>
        </p:txBody>
      </p:sp>
    </p:spTree>
    <p:extLst>
      <p:ext uri="{BB962C8B-B14F-4D97-AF65-F5344CB8AC3E}">
        <p14:creationId xmlns:p14="http://schemas.microsoft.com/office/powerpoint/2010/main" val="1186025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9E01C3F-3FBD-E94F-B374-F09188E23238}"/>
              </a:ext>
            </a:extLst>
          </p:cNvPr>
          <p:cNvSpPr txBox="1">
            <a:spLocks/>
          </p:cNvSpPr>
          <p:nvPr/>
        </p:nvSpPr>
        <p:spPr>
          <a:xfrm>
            <a:off x="579874" y="1474416"/>
            <a:ext cx="10786855" cy="3279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PESQUISA, TREINAMENTO E ACOMPANHAMENTO TÉCNICO </a:t>
            </a:r>
            <a:b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b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 PAVIMENTOS RODOVIÁRIOS ASFÁLTICOS NACIONAIS</a:t>
            </a:r>
          </a:p>
          <a:p>
            <a:pPr algn="ctr">
              <a:spcAft>
                <a:spcPts val="1200"/>
              </a:spcAft>
            </a:pPr>
            <a:b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Apresentação Gerencial do TED No. 679/2020 -</a:t>
            </a:r>
            <a:b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br>
              <a:rPr lang="pt-BR" sz="30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pt-BR" sz="1800" b="1" i="1" dirty="0"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12/11/2020 - 12/11/2025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A04295C-EF3F-494C-BA84-CE94084A2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817" y="4963367"/>
            <a:ext cx="12192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Jorge Soares</a:t>
            </a:r>
          </a:p>
          <a:p>
            <a:pPr algn="ctr">
              <a:lnSpc>
                <a:spcPct val="80000"/>
              </a:lnSpc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Lucas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Babadopulos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  <a:latin typeface="Times" pitchFamily="2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Suelly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 Barroso</a:t>
            </a:r>
          </a:p>
          <a:p>
            <a:pPr algn="ctr">
              <a:lnSpc>
                <a:spcPct val="80000"/>
              </a:lnSpc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Francisco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Heber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 de Oliveira</a:t>
            </a:r>
          </a:p>
          <a:p>
            <a:pPr lvl="0" algn="ctr">
              <a:lnSpc>
                <a:spcPct val="80000"/>
              </a:lnSpc>
            </a:pP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Juceline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 Bastos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CA835B2-9384-9248-A522-AF8DCF8DC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65559"/>
            <a:ext cx="12192000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cs typeface="Arial" pitchFamily="34" charset="0"/>
              </a:rPr>
              <a:t>Brasília, 30 de março de 2022</a:t>
            </a:r>
          </a:p>
        </p:txBody>
      </p:sp>
      <p:pic>
        <p:nvPicPr>
          <p:cNvPr id="8" name="Picture 2" descr="Resultado de imagem para universidade federal do ceara logo png">
            <a:extLst>
              <a:ext uri="{FF2B5EF4-FFF2-40B4-BE49-F238E27FC236}">
                <a16:creationId xmlns:a16="http://schemas.microsoft.com/office/drawing/2014/main" id="{9662336D-FA98-454A-9698-A5B35D7F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31" y="66431"/>
            <a:ext cx="782538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rcas DNIT — Português (Brasil)">
            <a:hlinkClick r:id="rId3"/>
            <a:extLst>
              <a:ext uri="{FF2B5EF4-FFF2-40B4-BE49-F238E27FC236}">
                <a16:creationId xmlns:a16="http://schemas.microsoft.com/office/drawing/2014/main" id="{77B98D03-A670-8C47-9792-E44422D5D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46" y="279474"/>
            <a:ext cx="2132958" cy="100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15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CC77EA8-E850-4D49-81D3-AA0B85DF311F}"/>
              </a:ext>
            </a:extLst>
          </p:cNvPr>
          <p:cNvSpPr/>
          <p:nvPr/>
        </p:nvSpPr>
        <p:spPr>
          <a:xfrm>
            <a:off x="4320792" y="1274097"/>
            <a:ext cx="3591883" cy="9335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 lIns="72000" rIns="144000" anchor="t" anchorCtr="0">
            <a:noAutofit/>
          </a:bodyPr>
          <a:lstStyle/>
          <a:p>
            <a:pPr algn="ctr"/>
            <a:r>
              <a:rPr lang="pt-BR" sz="1600" b="1" u="sng">
                <a:solidFill>
                  <a:srgbClr val="FF71FD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PESQUISADORES DOUTORES</a:t>
            </a:r>
          </a:p>
          <a:p>
            <a:pPr algn="ctr"/>
            <a:endParaRPr lang="pt-BR" sz="200" b="1" u="sng">
              <a:solidFill>
                <a:srgbClr val="00FF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pt-BR" sz="200" b="1" u="sng">
              <a:solidFill>
                <a:srgbClr val="00FF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600" b="1">
                <a:latin typeface="Cambria" panose="02040503050406030204" pitchFamily="18" charset="0"/>
              </a:rPr>
              <a:t>2</a:t>
            </a:r>
            <a:endParaRPr lang="pt-BR" sz="1400" b="1">
              <a:latin typeface="Cambria" panose="02040503050406030204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400">
                <a:latin typeface="Cambria" panose="02040503050406030204" pitchFamily="18" charset="0"/>
              </a:rPr>
              <a:t>1 (PV ANP) &amp; 1 Dr. em Química/UFC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31E4618-9C5B-9F40-8050-ADBB04E2B714}"/>
              </a:ext>
            </a:extLst>
          </p:cNvPr>
          <p:cNvSpPr/>
          <p:nvPr/>
        </p:nvSpPr>
        <p:spPr>
          <a:xfrm>
            <a:off x="8286273" y="1274097"/>
            <a:ext cx="3591883" cy="9335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 lIns="72000" rIns="144000" anchor="t" anchorCtr="0">
            <a:noAutofit/>
          </a:bodyPr>
          <a:lstStyle/>
          <a:p>
            <a:pPr algn="ctr"/>
            <a:r>
              <a:rPr lang="pt-BR" sz="1600" b="1" u="sng">
                <a:solidFill>
                  <a:srgbClr val="00FF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DOUTORANDOS</a:t>
            </a:r>
          </a:p>
          <a:p>
            <a:pPr algn="ctr"/>
            <a:endParaRPr lang="pt-BR" sz="200" b="1" u="sng">
              <a:solidFill>
                <a:srgbClr val="00FF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pt-BR" sz="200" b="1" u="sng">
              <a:solidFill>
                <a:srgbClr val="00FF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600" b="1">
                <a:latin typeface="Cambria" panose="02040503050406030204" pitchFamily="18" charset="0"/>
              </a:rPr>
              <a:t>5</a:t>
            </a:r>
            <a:endParaRPr lang="pt-BR" sz="1400" b="1">
              <a:latin typeface="Cambria" panose="02040503050406030204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400">
                <a:latin typeface="Cambria" panose="02040503050406030204" pitchFamily="18" charset="0"/>
              </a:rPr>
              <a:t>2 na linha 1;  2 na linha 2  &amp;  1 na linha 4 </a:t>
            </a:r>
            <a:endParaRPr lang="pt-BR" sz="1400" b="1">
              <a:latin typeface="Cambria" panose="02040503050406030204" pitchFamily="18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37B6C1C-CD1F-534D-9A19-87B371C43D3A}"/>
              </a:ext>
            </a:extLst>
          </p:cNvPr>
          <p:cNvSpPr/>
          <p:nvPr/>
        </p:nvSpPr>
        <p:spPr>
          <a:xfrm>
            <a:off x="355310" y="1274098"/>
            <a:ext cx="3591883" cy="9335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 lIns="72000" rIns="144000" anchor="t" anchorCtr="0">
            <a:noAutofit/>
          </a:bodyPr>
          <a:lstStyle/>
          <a:p>
            <a:pPr algn="ctr"/>
            <a:r>
              <a:rPr lang="pt-BR" sz="1600" b="1" u="sng">
                <a:solidFill>
                  <a:srgbClr val="FF00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PROFESSORES</a:t>
            </a:r>
          </a:p>
          <a:p>
            <a:pPr algn="ctr"/>
            <a:endParaRPr lang="pt-BR" sz="200" b="1" u="sng">
              <a:solidFill>
                <a:srgbClr val="00FF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pt-BR" sz="200" b="1" u="sng">
              <a:solidFill>
                <a:srgbClr val="00FF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600" b="1">
                <a:latin typeface="Cambria" panose="02040503050406030204" pitchFamily="18" charset="0"/>
              </a:rPr>
              <a:t>13</a:t>
            </a:r>
            <a:r>
              <a:rPr lang="pt-BR" sz="1400" b="1">
                <a:latin typeface="Cambria" panose="02040503050406030204" pitchFamily="18" charset="0"/>
              </a:rPr>
              <a:t>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400">
                <a:latin typeface="Cambria" panose="02040503050406030204" pitchFamily="18" charset="0"/>
              </a:rPr>
              <a:t>(UFC, IFCE, UNIFOR, UFCA, UFERSA)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A68C3BD-3F33-0C4B-876E-BA89D4E43BB9}"/>
              </a:ext>
            </a:extLst>
          </p:cNvPr>
          <p:cNvSpPr/>
          <p:nvPr/>
        </p:nvSpPr>
        <p:spPr>
          <a:xfrm>
            <a:off x="355310" y="2570992"/>
            <a:ext cx="3591883" cy="9335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 lIns="72000" rIns="144000" anchor="t" anchorCtr="0">
            <a:noAutofit/>
          </a:bodyPr>
          <a:lstStyle/>
          <a:p>
            <a:pPr algn="ctr"/>
            <a:r>
              <a:rPr lang="pt-BR" sz="1600" b="1" u="sng">
                <a:solidFill>
                  <a:srgbClr val="FFC0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MESTRANDOS</a:t>
            </a:r>
          </a:p>
          <a:p>
            <a:pPr algn="ctr"/>
            <a:endParaRPr lang="pt-BR" sz="200" b="1" u="sng">
              <a:solidFill>
                <a:srgbClr val="FFC0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pt-BR" sz="200" b="1" u="sng">
              <a:solidFill>
                <a:srgbClr val="FFC0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pt-BR" sz="200" b="1" u="sng">
              <a:solidFill>
                <a:srgbClr val="FFC0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600" b="1">
                <a:latin typeface="Cambria" panose="02040503050406030204" pitchFamily="18" charset="0"/>
              </a:rPr>
              <a:t>6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400">
                <a:latin typeface="Cambria" panose="02040503050406030204" pitchFamily="18" charset="0"/>
              </a:rPr>
              <a:t>2 na linha 1;  2 na linha 2  &amp;  2 na linha 4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3D3D7AC-CFD2-4741-9605-79A06B93E940}"/>
              </a:ext>
            </a:extLst>
          </p:cNvPr>
          <p:cNvSpPr/>
          <p:nvPr/>
        </p:nvSpPr>
        <p:spPr>
          <a:xfrm>
            <a:off x="4320792" y="2575308"/>
            <a:ext cx="3591883" cy="92921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 lIns="72000" rIns="144000" anchor="t" anchorCtr="0">
            <a:noAutofit/>
          </a:bodyPr>
          <a:lstStyle/>
          <a:p>
            <a:pPr algn="ctr"/>
            <a:r>
              <a:rPr lang="pt-BR" sz="1600" b="1" u="sng">
                <a:solidFill>
                  <a:srgbClr val="00B0F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GRADUANDOS</a:t>
            </a:r>
          </a:p>
          <a:p>
            <a:pPr algn="ctr"/>
            <a:endParaRPr lang="pt-BR" sz="200" b="1" u="sng">
              <a:solidFill>
                <a:srgbClr val="FFC0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pt-BR" sz="200" b="1" u="sng">
              <a:solidFill>
                <a:srgbClr val="FFC0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pt-BR" sz="200" b="1" u="sng">
              <a:solidFill>
                <a:srgbClr val="FFC0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600" b="1">
                <a:latin typeface="Cambria" panose="02040503050406030204" pitchFamily="18" charset="0"/>
              </a:rPr>
              <a:t>3</a:t>
            </a:r>
            <a:endParaRPr lang="pt-BR" sz="1400" b="1">
              <a:latin typeface="Cambria" panose="02040503050406030204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400">
                <a:latin typeface="Cambria" panose="02040503050406030204" pitchFamily="18" charset="0"/>
              </a:rPr>
              <a:t>1 na linha 2  &amp;  2 na linha 4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D2ACC25-9FE6-5545-A225-92B13153E482}"/>
              </a:ext>
            </a:extLst>
          </p:cNvPr>
          <p:cNvSpPr/>
          <p:nvPr/>
        </p:nvSpPr>
        <p:spPr>
          <a:xfrm>
            <a:off x="8286273" y="2571622"/>
            <a:ext cx="3591883" cy="92921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 lIns="72000" rIns="144000" anchor="t" anchorCtr="0">
            <a:noAutofit/>
          </a:bodyPr>
          <a:lstStyle/>
          <a:p>
            <a:pPr algn="ctr"/>
            <a:r>
              <a:rPr lang="pt-BR" sz="1600" b="1">
                <a:solidFill>
                  <a:srgbClr val="FF0000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﻿</a:t>
            </a:r>
            <a:r>
              <a:rPr lang="pt-BR" sz="1600" b="1" u="sng">
                <a:solidFill>
                  <a:srgbClr val="89E4C4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APOIO TÉCNICO E ADMINISTRATIVO</a:t>
            </a:r>
          </a:p>
          <a:p>
            <a:pPr algn="ctr"/>
            <a:endParaRPr lang="pt-BR" sz="200" b="1" u="sng">
              <a:solidFill>
                <a:srgbClr val="FFC000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Cambria" panose="02040503050406030204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600" b="1">
                <a:latin typeface="Cambria" panose="02040503050406030204" pitchFamily="18" charset="0"/>
              </a:rPr>
              <a:t>5</a:t>
            </a:r>
            <a:endParaRPr lang="pt-BR" sz="1400" b="1">
              <a:latin typeface="Cambria" panose="02040503050406030204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pt-BR" sz="1400">
                <a:latin typeface="Cambria" panose="02040503050406030204" pitchFamily="18" charset="0"/>
              </a:rPr>
              <a:t>4 Téc. de Lab. &amp; 1 Téc. Adm.  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D1E00BA-9642-0D4C-A90C-E71B139A750A}"/>
              </a:ext>
            </a:extLst>
          </p:cNvPr>
          <p:cNvGrpSpPr/>
          <p:nvPr/>
        </p:nvGrpSpPr>
        <p:grpSpPr>
          <a:xfrm>
            <a:off x="6608265" y="4072538"/>
            <a:ext cx="6099778" cy="2505568"/>
            <a:chOff x="5845200" y="3999258"/>
            <a:chExt cx="6447472" cy="2505568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9D5E9FFE-4BD6-784D-ADCC-BD17E175B0B8}"/>
                </a:ext>
              </a:extLst>
            </p:cNvPr>
            <p:cNvSpPr/>
            <p:nvPr/>
          </p:nvSpPr>
          <p:spPr>
            <a:xfrm>
              <a:off x="5845200" y="3999258"/>
              <a:ext cx="6447472" cy="369332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>
                      <a:lumMod val="50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latin typeface="Cambria" panose="02040503050406030204" pitchFamily="18" charset="0"/>
                </a:rPr>
                <a:t>﻿Multidisciplinariedade dos integrantes</a:t>
              </a:r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B918E6C-6FAB-3E4A-88C5-6F9C045F154E}"/>
                </a:ext>
              </a:extLst>
            </p:cNvPr>
            <p:cNvGrpSpPr/>
            <p:nvPr/>
          </p:nvGrpSpPr>
          <p:grpSpPr>
            <a:xfrm>
              <a:off x="7997755" y="4499691"/>
              <a:ext cx="2120429" cy="2005135"/>
              <a:chOff x="8266714" y="4083809"/>
              <a:chExt cx="2120429" cy="2005135"/>
            </a:xfrm>
          </p:grpSpPr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1F3B8659-B774-AB46-97B9-335174C67F32}"/>
                  </a:ext>
                </a:extLst>
              </p:cNvPr>
              <p:cNvSpPr txBox="1"/>
              <p:nvPr/>
            </p:nvSpPr>
            <p:spPr>
              <a:xfrm>
                <a:off x="8574674" y="4083809"/>
                <a:ext cx="15344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b="1">
                    <a:latin typeface="Cambria" panose="02040503050406030204" pitchFamily="18" charset="0"/>
                  </a:rPr>
                  <a:t>Engenharia Civil</a:t>
                </a:r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F638B7F2-F9C7-2D41-9E7C-88F626262EF1}"/>
                  </a:ext>
                </a:extLst>
              </p:cNvPr>
              <p:cNvSpPr txBox="1"/>
              <p:nvPr/>
            </p:nvSpPr>
            <p:spPr>
              <a:xfrm>
                <a:off x="8412002" y="4527946"/>
                <a:ext cx="1859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b="1">
                    <a:latin typeface="Cambria" panose="02040503050406030204" pitchFamily="18" charset="0"/>
                  </a:rPr>
                  <a:t>Engenharia Química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AC442B15-EB66-0F44-82ED-B670C5CD4633}"/>
                  </a:ext>
                </a:extLst>
              </p:cNvPr>
              <p:cNvSpPr txBox="1"/>
              <p:nvPr/>
            </p:nvSpPr>
            <p:spPr>
              <a:xfrm>
                <a:off x="8267396" y="5781167"/>
                <a:ext cx="21197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b="1">
                    <a:latin typeface="Cambria" panose="02040503050406030204" pitchFamily="18" charset="0"/>
                  </a:rPr>
                  <a:t>Graduação em Estradas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C6BDF46C-4FCC-E344-9722-CB3CA25158EA}"/>
                  </a:ext>
                </a:extLst>
              </p:cNvPr>
              <p:cNvSpPr txBox="1"/>
              <p:nvPr/>
            </p:nvSpPr>
            <p:spPr>
              <a:xfrm>
                <a:off x="8834145" y="4912557"/>
                <a:ext cx="8707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b="1">
                    <a:latin typeface="Cambria" panose="02040503050406030204" pitchFamily="18" charset="0"/>
                  </a:rPr>
                  <a:t>Química</a:t>
                </a: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DE23011E-6F6D-D84F-8B28-ECE4D6FDF0B2}"/>
                  </a:ext>
                </a:extLst>
              </p:cNvPr>
              <p:cNvSpPr txBox="1"/>
              <p:nvPr/>
            </p:nvSpPr>
            <p:spPr>
              <a:xfrm>
                <a:off x="8266714" y="5346862"/>
                <a:ext cx="20926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b="1">
                    <a:latin typeface="Cambria" panose="02040503050406030204" pitchFamily="18" charset="0"/>
                  </a:rPr>
                  <a:t>Ciência da Computação</a:t>
                </a:r>
              </a:p>
            </p:txBody>
          </p:sp>
        </p:grp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FE8D894-2AFD-7E4C-A891-DB90EDA41E49}"/>
              </a:ext>
            </a:extLst>
          </p:cNvPr>
          <p:cNvSpPr txBox="1"/>
          <p:nvPr/>
        </p:nvSpPr>
        <p:spPr>
          <a:xfrm>
            <a:off x="0" y="9332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i="1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Equipe Vinculada ao Projeto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970C1419-8FA8-274C-A2A0-E1B181C85C8E}"/>
              </a:ext>
            </a:extLst>
          </p:cNvPr>
          <p:cNvGrpSpPr/>
          <p:nvPr/>
        </p:nvGrpSpPr>
        <p:grpSpPr>
          <a:xfrm>
            <a:off x="1576754" y="3662892"/>
            <a:ext cx="4100122" cy="3211825"/>
            <a:chOff x="1576754" y="3662892"/>
            <a:chExt cx="4100122" cy="3211825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58BF1DF8-4193-424F-B209-751634262A19}"/>
                </a:ext>
              </a:extLst>
            </p:cNvPr>
            <p:cNvGrpSpPr/>
            <p:nvPr/>
          </p:nvGrpSpPr>
          <p:grpSpPr>
            <a:xfrm>
              <a:off x="1576754" y="3662892"/>
              <a:ext cx="4100122" cy="3211825"/>
              <a:chOff x="112970" y="3718485"/>
              <a:chExt cx="4100122" cy="3211825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F7795E5E-2945-DF46-8D59-0B6CA3443869}"/>
                  </a:ext>
                </a:extLst>
              </p:cNvPr>
              <p:cNvSpPr/>
              <p:nvPr/>
            </p:nvSpPr>
            <p:spPr>
              <a:xfrm>
                <a:off x="743780" y="3718485"/>
                <a:ext cx="3200603" cy="369332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b="1">
                    <a:solidFill>
                      <a:schemeClr val="bg1">
                        <a:lumMod val="50000"/>
                      </a:schemeClr>
                    </a:solidFill>
                    <a:effectLst>
                      <a:innerShdw blurRad="114300">
                        <a:prstClr val="black"/>
                      </a:innerShdw>
                    </a:effectLst>
                    <a:latin typeface="Cambria" panose="02040503050406030204" pitchFamily="18" charset="0"/>
                  </a:rPr>
                  <a:t>﻿Coordenadores do projeto</a:t>
                </a: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id="{25E2A573-4151-9F4F-9F81-949CD6030C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701" t="21424" r="66346" b="8170"/>
              <a:stretch/>
            </p:blipFill>
            <p:spPr>
              <a:xfrm>
                <a:off x="112970" y="4376602"/>
                <a:ext cx="1261619" cy="1140573"/>
              </a:xfrm>
              <a:prstGeom prst="rect">
                <a:avLst/>
              </a:prstGeom>
            </p:spPr>
          </p:pic>
          <p:pic>
            <p:nvPicPr>
              <p:cNvPr id="26" name="Imagem 25">
                <a:extLst>
                  <a:ext uri="{FF2B5EF4-FFF2-40B4-BE49-F238E27FC236}">
                    <a16:creationId xmlns:a16="http://schemas.microsoft.com/office/drawing/2014/main" id="{770EAB98-3409-D743-9362-426D8C0066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21" t="19824" r="79923" b="8058"/>
              <a:stretch/>
            </p:blipFill>
            <p:spPr>
              <a:xfrm>
                <a:off x="1424895" y="4376602"/>
                <a:ext cx="1427899" cy="1168311"/>
              </a:xfrm>
              <a:prstGeom prst="rect">
                <a:avLst/>
              </a:prstGeom>
            </p:spPr>
          </p:pic>
          <p:pic>
            <p:nvPicPr>
              <p:cNvPr id="27" name="Imagem 26">
                <a:extLst>
                  <a:ext uri="{FF2B5EF4-FFF2-40B4-BE49-F238E27FC236}">
                    <a16:creationId xmlns:a16="http://schemas.microsoft.com/office/drawing/2014/main" id="{210B7172-1313-564C-8330-3741CE24A9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2022" t="22345" r="31791" b="5537"/>
              <a:stretch/>
            </p:blipFill>
            <p:spPr>
              <a:xfrm>
                <a:off x="2903101" y="4376602"/>
                <a:ext cx="1309991" cy="1168311"/>
              </a:xfrm>
              <a:prstGeom prst="rect">
                <a:avLst/>
              </a:prstGeom>
            </p:spPr>
          </p:pic>
          <p:pic>
            <p:nvPicPr>
              <p:cNvPr id="28" name="Imagem 27">
                <a:extLst>
                  <a:ext uri="{FF2B5EF4-FFF2-40B4-BE49-F238E27FC236}">
                    <a16:creationId xmlns:a16="http://schemas.microsoft.com/office/drawing/2014/main" id="{4CCAF2CD-588D-634D-8BFC-49CADB8E43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13" t="21748" r="84616" b="6134"/>
              <a:stretch/>
            </p:blipFill>
            <p:spPr>
              <a:xfrm>
                <a:off x="702992" y="5761999"/>
                <a:ext cx="1343193" cy="1168311"/>
              </a:xfrm>
              <a:prstGeom prst="rect">
                <a:avLst/>
              </a:prstGeom>
            </p:spPr>
          </p:pic>
          <p:pic>
            <p:nvPicPr>
              <p:cNvPr id="29" name="Imagem 28">
                <a:extLst>
                  <a:ext uri="{FF2B5EF4-FFF2-40B4-BE49-F238E27FC236}">
                    <a16:creationId xmlns:a16="http://schemas.microsoft.com/office/drawing/2014/main" id="{65C94EDA-3281-C847-8164-3A7A1970D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219" t="19856" r="8578" b="8026"/>
              <a:stretch/>
            </p:blipFill>
            <p:spPr>
              <a:xfrm>
                <a:off x="2046185" y="5718898"/>
                <a:ext cx="1550504" cy="116831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CaixaDeTexto 30">
                  <a:extLst>
                    <a:ext uri="{FF2B5EF4-FFF2-40B4-BE49-F238E27FC236}">
                      <a16:creationId xmlns:a16="http://schemas.microsoft.com/office/drawing/2014/main" id="{7AB6952F-39DF-5C4D-960F-615A97098225}"/>
                    </a:ext>
                  </a:extLst>
                </p:cNvPr>
                <p:cNvSpPr txBox="1"/>
                <p:nvPr/>
              </p:nvSpPr>
              <p:spPr>
                <a:xfrm>
                  <a:off x="1892935" y="4022263"/>
                  <a:ext cx="629256" cy="451732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>
                  <a:defPPr>
                    <a:defRPr lang="pt-BR"/>
                  </a:defPPr>
                  <a:lvl1pPr algn="ctr">
                    <a:spcBef>
                      <a:spcPts val="200"/>
                    </a:spcBef>
                    <a:spcAft>
                      <a:spcPts val="200"/>
                    </a:spcAft>
                    <a:defRPr sz="1400" b="1" i="1">
                      <a:solidFill>
                        <a:srgbClr val="DA0010"/>
                      </a:solidFill>
                      <a:latin typeface="Cambria" panose="02040503050406030204" pitchFamily="18" charset="0"/>
                    </a:defRPr>
                  </a:lvl1pPr>
                </a:lstStyle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𝑺𝒖𝒃</m:t>
                        </m:r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pt-BR" sz="1200">
                    <a:solidFill>
                      <a:srgbClr val="FFFF00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31" name="CaixaDeTexto 30">
                  <a:extLst>
                    <a:ext uri="{FF2B5EF4-FFF2-40B4-BE49-F238E27FC236}">
                      <a16:creationId xmlns:a16="http://schemas.microsoft.com/office/drawing/2014/main" id="{7AB6952F-39DF-5C4D-960F-615A97098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2935" y="4022263"/>
                  <a:ext cx="629256" cy="451732"/>
                </a:xfrm>
                <a:prstGeom prst="rect">
                  <a:avLst/>
                </a:prstGeom>
                <a:blipFill>
                  <a:blip r:embed="rId7"/>
                  <a:stretch>
                    <a:fillRect l="-12000" r="-1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aixaDeTexto 31">
                  <a:extLst>
                    <a:ext uri="{FF2B5EF4-FFF2-40B4-BE49-F238E27FC236}">
                      <a16:creationId xmlns:a16="http://schemas.microsoft.com/office/drawing/2014/main" id="{4DB37E3A-6229-5E45-8CDF-76349CC8946C}"/>
                    </a:ext>
                  </a:extLst>
                </p:cNvPr>
                <p:cNvSpPr txBox="1"/>
                <p:nvPr/>
              </p:nvSpPr>
              <p:spPr>
                <a:xfrm>
                  <a:off x="3291770" y="4005359"/>
                  <a:ext cx="629256" cy="451732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>
                  <a:defPPr>
                    <a:defRPr lang="pt-BR"/>
                  </a:defPPr>
                  <a:lvl1pPr algn="ctr">
                    <a:spcBef>
                      <a:spcPts val="200"/>
                    </a:spcBef>
                    <a:spcAft>
                      <a:spcPts val="200"/>
                    </a:spcAft>
                    <a:defRPr sz="1400" b="1" i="1">
                      <a:solidFill>
                        <a:srgbClr val="DA0010"/>
                      </a:solidFill>
                      <a:latin typeface="Cambria" panose="02040503050406030204" pitchFamily="18" charset="0"/>
                    </a:defRPr>
                  </a:lvl1pPr>
                </a:lstStyle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𝑺𝒖𝒃</m:t>
                        </m:r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pt-BR" sz="1200">
                    <a:solidFill>
                      <a:srgbClr val="FFFF00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32" name="CaixaDeTexto 31">
                  <a:extLst>
                    <a:ext uri="{FF2B5EF4-FFF2-40B4-BE49-F238E27FC236}">
                      <a16:creationId xmlns:a16="http://schemas.microsoft.com/office/drawing/2014/main" id="{4DB37E3A-6229-5E45-8CDF-76349CC894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1770" y="4005359"/>
                  <a:ext cx="629256" cy="451732"/>
                </a:xfrm>
                <a:prstGeom prst="rect">
                  <a:avLst/>
                </a:prstGeom>
                <a:blipFill>
                  <a:blip r:embed="rId8"/>
                  <a:stretch>
                    <a:fillRect l="-12000" r="-1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aixaDeTexto 32">
                  <a:extLst>
                    <a:ext uri="{FF2B5EF4-FFF2-40B4-BE49-F238E27FC236}">
                      <a16:creationId xmlns:a16="http://schemas.microsoft.com/office/drawing/2014/main" id="{C07E2DB7-31FD-C344-B228-5380E536D957}"/>
                    </a:ext>
                  </a:extLst>
                </p:cNvPr>
                <p:cNvSpPr txBox="1"/>
                <p:nvPr/>
              </p:nvSpPr>
              <p:spPr>
                <a:xfrm>
                  <a:off x="4722791" y="4005172"/>
                  <a:ext cx="629256" cy="451732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>
                  <a:defPPr>
                    <a:defRPr lang="pt-BR"/>
                  </a:defPPr>
                  <a:lvl1pPr algn="ctr">
                    <a:spcBef>
                      <a:spcPts val="200"/>
                    </a:spcBef>
                    <a:spcAft>
                      <a:spcPts val="200"/>
                    </a:spcAft>
                    <a:defRPr sz="1400" b="1" i="1">
                      <a:solidFill>
                        <a:srgbClr val="DA0010"/>
                      </a:solidFill>
                      <a:latin typeface="Cambria" panose="02040503050406030204" pitchFamily="18" charset="0"/>
                    </a:defRPr>
                  </a:lvl1pPr>
                </a:lstStyle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𝑺𝒖𝒃</m:t>
                        </m:r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pt-BR" sz="1200">
                    <a:solidFill>
                      <a:srgbClr val="FFFF00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33" name="CaixaDeTexto 32">
                  <a:extLst>
                    <a:ext uri="{FF2B5EF4-FFF2-40B4-BE49-F238E27FC236}">
                      <a16:creationId xmlns:a16="http://schemas.microsoft.com/office/drawing/2014/main" id="{C07E2DB7-31FD-C344-B228-5380E536D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791" y="4005172"/>
                  <a:ext cx="629256" cy="451732"/>
                </a:xfrm>
                <a:prstGeom prst="rect">
                  <a:avLst/>
                </a:prstGeom>
                <a:blipFill>
                  <a:blip r:embed="rId9"/>
                  <a:stretch>
                    <a:fillRect l="-12000" r="-1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aixaDeTexto 33">
                  <a:extLst>
                    <a:ext uri="{FF2B5EF4-FFF2-40B4-BE49-F238E27FC236}">
                      <a16:creationId xmlns:a16="http://schemas.microsoft.com/office/drawing/2014/main" id="{B486EC85-9456-0D48-8D15-458D0B2A820C}"/>
                    </a:ext>
                  </a:extLst>
                </p:cNvPr>
                <p:cNvSpPr txBox="1"/>
                <p:nvPr/>
              </p:nvSpPr>
              <p:spPr>
                <a:xfrm>
                  <a:off x="2548898" y="5379052"/>
                  <a:ext cx="629256" cy="451732"/>
                </a:xfrm>
                <a:prstGeom prst="rect">
                  <a:avLst/>
                </a:prstGeom>
              </p:spPr>
              <p:txBody>
                <a:bodyPr wrap="square">
                  <a:noAutofit/>
                </a:bodyPr>
                <a:lstStyle>
                  <a:defPPr>
                    <a:defRPr lang="pt-BR"/>
                  </a:defPPr>
                  <a:lvl1pPr algn="ctr">
                    <a:spcBef>
                      <a:spcPts val="200"/>
                    </a:spcBef>
                    <a:spcAft>
                      <a:spcPts val="200"/>
                    </a:spcAft>
                    <a:defRPr sz="1400" b="1" i="1">
                      <a:solidFill>
                        <a:srgbClr val="DA0010"/>
                      </a:solidFill>
                      <a:latin typeface="Cambria" panose="02040503050406030204" pitchFamily="18" charset="0"/>
                    </a:defRPr>
                  </a:lvl1pPr>
                </a:lstStyle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𝑺𝒖𝒃</m:t>
                        </m:r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pt-BR" sz="1200" b="1" i="1" smtClean="0">
                            <a:solidFill>
                              <a:srgbClr val="FFFF00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pt-BR" sz="1200">
                    <a:solidFill>
                      <a:srgbClr val="FFFF00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34" name="CaixaDeTexto 33">
                  <a:extLst>
                    <a:ext uri="{FF2B5EF4-FFF2-40B4-BE49-F238E27FC236}">
                      <a16:creationId xmlns:a16="http://schemas.microsoft.com/office/drawing/2014/main" id="{B486EC85-9456-0D48-8D15-458D0B2A8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8898" y="5379052"/>
                  <a:ext cx="629256" cy="451732"/>
                </a:xfrm>
                <a:prstGeom prst="rect">
                  <a:avLst/>
                </a:prstGeom>
                <a:blipFill>
                  <a:blip r:embed="rId10"/>
                  <a:stretch>
                    <a:fillRect l="-9804" r="-784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28207D56-8F8D-E84F-94D2-E70D744F78A2}"/>
              </a:ext>
            </a:extLst>
          </p:cNvPr>
          <p:cNvGrpSpPr/>
          <p:nvPr/>
        </p:nvGrpSpPr>
        <p:grpSpPr>
          <a:xfrm>
            <a:off x="6333357" y="5315744"/>
            <a:ext cx="2177074" cy="1348335"/>
            <a:chOff x="437435" y="4049181"/>
            <a:chExt cx="3347415" cy="2073166"/>
          </a:xfrm>
        </p:grpSpPr>
        <p:pic>
          <p:nvPicPr>
            <p:cNvPr id="37" name="Picture 2" descr="Resultado de imagem para universidade federal do ceara logo png">
              <a:extLst>
                <a:ext uri="{FF2B5EF4-FFF2-40B4-BE49-F238E27FC236}">
                  <a16:creationId xmlns:a16="http://schemas.microsoft.com/office/drawing/2014/main" id="{993DD9C1-F7AF-084F-B7C8-1C87A234C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426" y="4049181"/>
              <a:ext cx="576654" cy="94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Instituto Federal de Educação, Ciência e Tecnologia do Ceará – Wikipédia, a  enciclopédia livre">
              <a:extLst>
                <a:ext uri="{FF2B5EF4-FFF2-40B4-BE49-F238E27FC236}">
                  <a16:creationId xmlns:a16="http://schemas.microsoft.com/office/drawing/2014/main" id="{215CAF59-4C5A-3A4E-AA76-718F3B746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984" y="4075611"/>
              <a:ext cx="933989" cy="803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UNIFOR | Minha Biblioteca - A mais completa plataforma de ebooks">
              <a:extLst>
                <a:ext uri="{FF2B5EF4-FFF2-40B4-BE49-F238E27FC236}">
                  <a16:creationId xmlns:a16="http://schemas.microsoft.com/office/drawing/2014/main" id="{A7158BCB-B259-624F-92B5-97E2F29BB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27" y="4117054"/>
              <a:ext cx="766717" cy="811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F118C573-54A8-704E-ACF0-86B250414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435" y="5300296"/>
              <a:ext cx="1310524" cy="80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UFERSA está com inscrições abertas para o Vestibular 2017 via Enem">
              <a:extLst>
                <a:ext uri="{FF2B5EF4-FFF2-40B4-BE49-F238E27FC236}">
                  <a16:creationId xmlns:a16="http://schemas.microsoft.com/office/drawing/2014/main" id="{3173A7DA-DAD9-F24F-A155-38D2707F1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3561" y="5285305"/>
              <a:ext cx="1771289" cy="837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79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Agrupar 70">
            <a:extLst>
              <a:ext uri="{FF2B5EF4-FFF2-40B4-BE49-F238E27FC236}">
                <a16:creationId xmlns:a16="http://schemas.microsoft.com/office/drawing/2014/main" id="{5A869931-BBD7-D84A-B6F4-7AC0B266501A}"/>
              </a:ext>
            </a:extLst>
          </p:cNvPr>
          <p:cNvGrpSpPr/>
          <p:nvPr/>
        </p:nvGrpSpPr>
        <p:grpSpPr>
          <a:xfrm>
            <a:off x="3648887" y="1623613"/>
            <a:ext cx="755731" cy="2543324"/>
            <a:chOff x="6992604" y="2292541"/>
            <a:chExt cx="755731" cy="3966006"/>
          </a:xfrm>
        </p:grpSpPr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46BDB4B1-9DC5-6B40-9D79-D7984731D953}"/>
                </a:ext>
              </a:extLst>
            </p:cNvPr>
            <p:cNvSpPr txBox="1"/>
            <p:nvPr/>
          </p:nvSpPr>
          <p:spPr>
            <a:xfrm rot="16200000">
              <a:off x="5516472" y="4098035"/>
              <a:ext cx="3708001" cy="338554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innerShdw blurRad="50800">
                <a:prstClr val="black"/>
              </a:inn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PESQUISA</a:t>
              </a:r>
            </a:p>
          </p:txBody>
        </p:sp>
        <p:grpSp>
          <p:nvGrpSpPr>
            <p:cNvPr id="73" name="Agrupar 72">
              <a:extLst>
                <a:ext uri="{FF2B5EF4-FFF2-40B4-BE49-F238E27FC236}">
                  <a16:creationId xmlns:a16="http://schemas.microsoft.com/office/drawing/2014/main" id="{BA51E4C8-4F63-3841-A6EA-78135049ED2D}"/>
                </a:ext>
              </a:extLst>
            </p:cNvPr>
            <p:cNvGrpSpPr/>
            <p:nvPr/>
          </p:nvGrpSpPr>
          <p:grpSpPr>
            <a:xfrm>
              <a:off x="6992605" y="2292541"/>
              <a:ext cx="755730" cy="120771"/>
              <a:chOff x="6992605" y="2292541"/>
              <a:chExt cx="755730" cy="120771"/>
            </a:xfrm>
          </p:grpSpPr>
          <p:sp>
            <p:nvSpPr>
              <p:cNvPr id="77" name="Retângulo 76">
                <a:extLst>
                  <a:ext uri="{FF2B5EF4-FFF2-40B4-BE49-F238E27FC236}">
                    <a16:creationId xmlns:a16="http://schemas.microsoft.com/office/drawing/2014/main" id="{D32006FB-20D6-8947-968E-DD06080F4698}"/>
                  </a:ext>
                </a:extLst>
              </p:cNvPr>
              <p:cNvSpPr/>
              <p:nvPr/>
            </p:nvSpPr>
            <p:spPr>
              <a:xfrm>
                <a:off x="6992606" y="2319143"/>
                <a:ext cx="755729" cy="941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54AFE5BE-9C5D-7D41-B362-A874DA246990}"/>
                  </a:ext>
                </a:extLst>
              </p:cNvPr>
              <p:cNvSpPr/>
              <p:nvPr/>
            </p:nvSpPr>
            <p:spPr>
              <a:xfrm>
                <a:off x="6992605" y="2292541"/>
                <a:ext cx="755729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54192AA3-FBA6-2043-8788-3C916BDF37EE}"/>
                </a:ext>
              </a:extLst>
            </p:cNvPr>
            <p:cNvGrpSpPr/>
            <p:nvPr/>
          </p:nvGrpSpPr>
          <p:grpSpPr>
            <a:xfrm rot="10800000">
              <a:off x="6992604" y="6122923"/>
              <a:ext cx="755730" cy="135624"/>
              <a:chOff x="6992605" y="2277688"/>
              <a:chExt cx="755730" cy="135624"/>
            </a:xfrm>
          </p:grpSpPr>
          <p:sp>
            <p:nvSpPr>
              <p:cNvPr id="75" name="Retângulo 74">
                <a:extLst>
                  <a:ext uri="{FF2B5EF4-FFF2-40B4-BE49-F238E27FC236}">
                    <a16:creationId xmlns:a16="http://schemas.microsoft.com/office/drawing/2014/main" id="{21B9C205-3744-1D4F-B1D3-C7F255A34457}"/>
                  </a:ext>
                </a:extLst>
              </p:cNvPr>
              <p:cNvSpPr/>
              <p:nvPr/>
            </p:nvSpPr>
            <p:spPr>
              <a:xfrm>
                <a:off x="6992606" y="2319143"/>
                <a:ext cx="755729" cy="941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Retângulo 75">
                <a:extLst>
                  <a:ext uri="{FF2B5EF4-FFF2-40B4-BE49-F238E27FC236}">
                    <a16:creationId xmlns:a16="http://schemas.microsoft.com/office/drawing/2014/main" id="{67E0DFAA-2E6F-284C-AFF6-AE1418104BF8}"/>
                  </a:ext>
                </a:extLst>
              </p:cNvPr>
              <p:cNvSpPr/>
              <p:nvPr/>
            </p:nvSpPr>
            <p:spPr>
              <a:xfrm>
                <a:off x="6992605" y="2277688"/>
                <a:ext cx="755729" cy="56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72AAAF13-911F-8042-8154-D9F3B0A458FF}"/>
              </a:ext>
            </a:extLst>
          </p:cNvPr>
          <p:cNvGrpSpPr/>
          <p:nvPr/>
        </p:nvGrpSpPr>
        <p:grpSpPr>
          <a:xfrm>
            <a:off x="8291221" y="1623613"/>
            <a:ext cx="755732" cy="2548591"/>
            <a:chOff x="6992603" y="2292541"/>
            <a:chExt cx="755732" cy="3974220"/>
          </a:xfrm>
        </p:grpSpPr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6A796BF3-66DF-EE45-9E05-B9D1C3D4C172}"/>
                </a:ext>
              </a:extLst>
            </p:cNvPr>
            <p:cNvSpPr txBox="1"/>
            <p:nvPr/>
          </p:nvSpPr>
          <p:spPr>
            <a:xfrm rot="16200000">
              <a:off x="5516467" y="4107860"/>
              <a:ext cx="3708000" cy="338554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innerShdw blurRad="50800">
                <a:prstClr val="black"/>
              </a:inn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TREINAMENTO</a:t>
              </a:r>
            </a:p>
          </p:txBody>
        </p:sp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EA2BCF6E-2594-1644-B853-C585AF8D1F45}"/>
                </a:ext>
              </a:extLst>
            </p:cNvPr>
            <p:cNvGrpSpPr/>
            <p:nvPr/>
          </p:nvGrpSpPr>
          <p:grpSpPr>
            <a:xfrm>
              <a:off x="6992605" y="2292541"/>
              <a:ext cx="755730" cy="120771"/>
              <a:chOff x="6992605" y="2292541"/>
              <a:chExt cx="755730" cy="120771"/>
            </a:xfrm>
          </p:grpSpPr>
          <p:sp>
            <p:nvSpPr>
              <p:cNvPr id="85" name="Retângulo 84">
                <a:extLst>
                  <a:ext uri="{FF2B5EF4-FFF2-40B4-BE49-F238E27FC236}">
                    <a16:creationId xmlns:a16="http://schemas.microsoft.com/office/drawing/2014/main" id="{4D70B714-13F6-5E4F-AD03-39C40671A0D2}"/>
                  </a:ext>
                </a:extLst>
              </p:cNvPr>
              <p:cNvSpPr/>
              <p:nvPr/>
            </p:nvSpPr>
            <p:spPr>
              <a:xfrm>
                <a:off x="6992606" y="2319143"/>
                <a:ext cx="755729" cy="941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Retângulo 85">
                <a:extLst>
                  <a:ext uri="{FF2B5EF4-FFF2-40B4-BE49-F238E27FC236}">
                    <a16:creationId xmlns:a16="http://schemas.microsoft.com/office/drawing/2014/main" id="{DEF3258D-23EB-B045-9881-D71E37889DB3}"/>
                  </a:ext>
                </a:extLst>
              </p:cNvPr>
              <p:cNvSpPr/>
              <p:nvPr/>
            </p:nvSpPr>
            <p:spPr>
              <a:xfrm>
                <a:off x="6992605" y="2292541"/>
                <a:ext cx="755729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F090BAE8-389B-7F4F-BD00-7393CE2DA9FF}"/>
                </a:ext>
              </a:extLst>
            </p:cNvPr>
            <p:cNvGrpSpPr/>
            <p:nvPr/>
          </p:nvGrpSpPr>
          <p:grpSpPr>
            <a:xfrm rot="10800000">
              <a:off x="6992603" y="6131137"/>
              <a:ext cx="755730" cy="135624"/>
              <a:chOff x="6992605" y="2277688"/>
              <a:chExt cx="755730" cy="135624"/>
            </a:xfrm>
          </p:grpSpPr>
          <p:sp>
            <p:nvSpPr>
              <p:cNvPr id="83" name="Retângulo 82">
                <a:extLst>
                  <a:ext uri="{FF2B5EF4-FFF2-40B4-BE49-F238E27FC236}">
                    <a16:creationId xmlns:a16="http://schemas.microsoft.com/office/drawing/2014/main" id="{B27164DB-AE01-BE43-81A9-8B4EFE557B27}"/>
                  </a:ext>
                </a:extLst>
              </p:cNvPr>
              <p:cNvSpPr/>
              <p:nvPr/>
            </p:nvSpPr>
            <p:spPr>
              <a:xfrm>
                <a:off x="6992606" y="2319143"/>
                <a:ext cx="755729" cy="941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Retângulo 83">
                <a:extLst>
                  <a:ext uri="{FF2B5EF4-FFF2-40B4-BE49-F238E27FC236}">
                    <a16:creationId xmlns:a16="http://schemas.microsoft.com/office/drawing/2014/main" id="{EED2CF50-B260-E44E-B68A-09F59042C593}"/>
                  </a:ext>
                </a:extLst>
              </p:cNvPr>
              <p:cNvSpPr/>
              <p:nvPr/>
            </p:nvSpPr>
            <p:spPr>
              <a:xfrm>
                <a:off x="6992605" y="2277688"/>
                <a:ext cx="755729" cy="56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B75CBBE6-EBFC-AB4E-BD4E-8898719E75FA}"/>
              </a:ext>
            </a:extLst>
          </p:cNvPr>
          <p:cNvGrpSpPr/>
          <p:nvPr/>
        </p:nvGrpSpPr>
        <p:grpSpPr>
          <a:xfrm>
            <a:off x="5970054" y="1623613"/>
            <a:ext cx="755732" cy="2545416"/>
            <a:chOff x="6992601" y="2302859"/>
            <a:chExt cx="755732" cy="3969269"/>
          </a:xfrm>
        </p:grpSpPr>
        <p:sp>
          <p:nvSpPr>
            <p:cNvPr id="88" name="CaixaDeTexto 87">
              <a:extLst>
                <a:ext uri="{FF2B5EF4-FFF2-40B4-BE49-F238E27FC236}">
                  <a16:creationId xmlns:a16="http://schemas.microsoft.com/office/drawing/2014/main" id="{D4079465-6F25-9B4A-A9FB-622CFA3172AB}"/>
                </a:ext>
              </a:extLst>
            </p:cNvPr>
            <p:cNvSpPr txBox="1"/>
            <p:nvPr/>
          </p:nvSpPr>
          <p:spPr>
            <a:xfrm rot="16200000">
              <a:off x="5516469" y="4108353"/>
              <a:ext cx="3708000" cy="338554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innerShdw blurRad="50800">
                <a:prstClr val="black"/>
              </a:inn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ACOMPANHAMENTO</a:t>
              </a:r>
            </a:p>
          </p:txBody>
        </p:sp>
        <p:grpSp>
          <p:nvGrpSpPr>
            <p:cNvPr id="89" name="Agrupar 88">
              <a:extLst>
                <a:ext uri="{FF2B5EF4-FFF2-40B4-BE49-F238E27FC236}">
                  <a16:creationId xmlns:a16="http://schemas.microsoft.com/office/drawing/2014/main" id="{DD652AE1-28EF-EC4E-B65E-E22F785E8AB6}"/>
                </a:ext>
              </a:extLst>
            </p:cNvPr>
            <p:cNvGrpSpPr/>
            <p:nvPr/>
          </p:nvGrpSpPr>
          <p:grpSpPr>
            <a:xfrm>
              <a:off x="6992603" y="2302859"/>
              <a:ext cx="755730" cy="120771"/>
              <a:chOff x="6992605" y="2292541"/>
              <a:chExt cx="755730" cy="120771"/>
            </a:xfrm>
          </p:grpSpPr>
          <p:sp>
            <p:nvSpPr>
              <p:cNvPr id="93" name="Retângulo 92">
                <a:extLst>
                  <a:ext uri="{FF2B5EF4-FFF2-40B4-BE49-F238E27FC236}">
                    <a16:creationId xmlns:a16="http://schemas.microsoft.com/office/drawing/2014/main" id="{BF7609FD-C91F-E943-8963-6C60AD5C98F0}"/>
                  </a:ext>
                </a:extLst>
              </p:cNvPr>
              <p:cNvSpPr/>
              <p:nvPr/>
            </p:nvSpPr>
            <p:spPr>
              <a:xfrm>
                <a:off x="6992606" y="2319143"/>
                <a:ext cx="755729" cy="941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68BF2FEC-8D3B-6843-A045-FC41D4A2DFCD}"/>
                  </a:ext>
                </a:extLst>
              </p:cNvPr>
              <p:cNvSpPr/>
              <p:nvPr/>
            </p:nvSpPr>
            <p:spPr>
              <a:xfrm>
                <a:off x="6992605" y="2292541"/>
                <a:ext cx="755729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7A6A709B-8582-D94B-9F53-93C62D18CBB8}"/>
                </a:ext>
              </a:extLst>
            </p:cNvPr>
            <p:cNvGrpSpPr/>
            <p:nvPr/>
          </p:nvGrpSpPr>
          <p:grpSpPr>
            <a:xfrm rot="10800000">
              <a:off x="6992601" y="6141455"/>
              <a:ext cx="755730" cy="130673"/>
              <a:chOff x="6992605" y="2282639"/>
              <a:chExt cx="755730" cy="130673"/>
            </a:xfrm>
          </p:grpSpPr>
          <p:sp>
            <p:nvSpPr>
              <p:cNvPr id="91" name="Retângulo 90">
                <a:extLst>
                  <a:ext uri="{FF2B5EF4-FFF2-40B4-BE49-F238E27FC236}">
                    <a16:creationId xmlns:a16="http://schemas.microsoft.com/office/drawing/2014/main" id="{83F3D079-E587-EE45-9E65-2F15E9490A69}"/>
                  </a:ext>
                </a:extLst>
              </p:cNvPr>
              <p:cNvSpPr/>
              <p:nvPr/>
            </p:nvSpPr>
            <p:spPr>
              <a:xfrm>
                <a:off x="6992606" y="2319143"/>
                <a:ext cx="755729" cy="941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Retângulo 91">
                <a:extLst>
                  <a:ext uri="{FF2B5EF4-FFF2-40B4-BE49-F238E27FC236}">
                    <a16:creationId xmlns:a16="http://schemas.microsoft.com/office/drawing/2014/main" id="{A4C9AE14-F27C-A644-A1C7-785739E555D4}"/>
                  </a:ext>
                </a:extLst>
              </p:cNvPr>
              <p:cNvSpPr/>
              <p:nvPr/>
            </p:nvSpPr>
            <p:spPr>
              <a:xfrm>
                <a:off x="6992605" y="2282639"/>
                <a:ext cx="755729" cy="56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50800">
                  <a:prstClr val="black"/>
                </a:innerShdw>
              </a:effectLst>
            </p:spPr>
            <p:txBody>
              <a:bodyPr wrap="square">
                <a:noAutofit/>
              </a:bodyPr>
              <a:lstStyle/>
              <a:p>
                <a:pPr algn="ctr"/>
                <a:endParaRPr lang="pt-BR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FD49F52E-5C99-4B44-93BE-F0E1009E4C9D}"/>
              </a:ext>
            </a:extLst>
          </p:cNvPr>
          <p:cNvGrpSpPr/>
          <p:nvPr/>
        </p:nvGrpSpPr>
        <p:grpSpPr>
          <a:xfrm>
            <a:off x="3392038" y="1701060"/>
            <a:ext cx="5001079" cy="1972383"/>
            <a:chOff x="3135877" y="1605614"/>
            <a:chExt cx="5001079" cy="1972383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2310518F-85C2-014D-9E69-5185211A62BC}"/>
                </a:ext>
              </a:extLst>
            </p:cNvPr>
            <p:cNvGrpSpPr/>
            <p:nvPr/>
          </p:nvGrpSpPr>
          <p:grpSpPr>
            <a:xfrm>
              <a:off x="3135877" y="1605614"/>
              <a:ext cx="338554" cy="1972382"/>
              <a:chOff x="2910789" y="1605614"/>
              <a:chExt cx="338554" cy="1972382"/>
            </a:xfrm>
          </p:grpSpPr>
          <p:sp>
            <p:nvSpPr>
              <p:cNvPr id="106" name="CaixaDeTexto 105">
                <a:extLst>
                  <a:ext uri="{FF2B5EF4-FFF2-40B4-BE49-F238E27FC236}">
                    <a16:creationId xmlns:a16="http://schemas.microsoft.com/office/drawing/2014/main" id="{06E9B7CA-F3D8-8446-B8D5-74E71CF35278}"/>
                  </a:ext>
                </a:extLst>
              </p:cNvPr>
              <p:cNvSpPr txBox="1"/>
              <p:nvPr/>
            </p:nvSpPr>
            <p:spPr>
              <a:xfrm rot="16200000">
                <a:off x="2372041" y="2700694"/>
                <a:ext cx="14160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600" b="1">
                    <a:solidFill>
                      <a:srgbClr val="0392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Subprojeto 1</a:t>
                </a:r>
                <a:endParaRPr lang="pt-BR" sz="1600">
                  <a:solidFill>
                    <a:srgbClr val="039200"/>
                  </a:solidFill>
                </a:endParaRPr>
              </a:p>
            </p:txBody>
          </p:sp>
          <p:cxnSp>
            <p:nvCxnSpPr>
              <p:cNvPr id="107" name="Conector de Seta Reta 106">
                <a:extLst>
                  <a:ext uri="{FF2B5EF4-FFF2-40B4-BE49-F238E27FC236}">
                    <a16:creationId xmlns:a16="http://schemas.microsoft.com/office/drawing/2014/main" id="{0C05CDC2-D55A-BE4F-BEE3-EC229D15F7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3496" y="1605614"/>
                <a:ext cx="0" cy="6480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9A9FCD4E-EC9D-0143-9BFB-E568A8BE798E}"/>
                </a:ext>
              </a:extLst>
            </p:cNvPr>
            <p:cNvGrpSpPr/>
            <p:nvPr/>
          </p:nvGrpSpPr>
          <p:grpSpPr>
            <a:xfrm>
              <a:off x="4046360" y="1605614"/>
              <a:ext cx="338554" cy="1972383"/>
              <a:chOff x="4215176" y="1605614"/>
              <a:chExt cx="338554" cy="1972383"/>
            </a:xfrm>
          </p:grpSpPr>
          <p:sp>
            <p:nvSpPr>
              <p:cNvPr id="104" name="CaixaDeTexto 103">
                <a:extLst>
                  <a:ext uri="{FF2B5EF4-FFF2-40B4-BE49-F238E27FC236}">
                    <a16:creationId xmlns:a16="http://schemas.microsoft.com/office/drawing/2014/main" id="{5DDB1740-A38E-6D4A-B36A-183F1045527B}"/>
                  </a:ext>
                </a:extLst>
              </p:cNvPr>
              <p:cNvSpPr txBox="1"/>
              <p:nvPr/>
            </p:nvSpPr>
            <p:spPr>
              <a:xfrm rot="16200000">
                <a:off x="3676428" y="2700695"/>
                <a:ext cx="14160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Subprojeto 2</a:t>
                </a:r>
                <a:endParaRPr lang="pt-BR" sz="16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5" name="Conector de Seta Reta 104">
                <a:extLst>
                  <a:ext uri="{FF2B5EF4-FFF2-40B4-BE49-F238E27FC236}">
                    <a16:creationId xmlns:a16="http://schemas.microsoft.com/office/drawing/2014/main" id="{BA226053-C31E-D545-9814-7171856FFA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0000" y="1605614"/>
                <a:ext cx="0" cy="6480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Agrupar 97">
              <a:extLst>
                <a:ext uri="{FF2B5EF4-FFF2-40B4-BE49-F238E27FC236}">
                  <a16:creationId xmlns:a16="http://schemas.microsoft.com/office/drawing/2014/main" id="{719BEB76-8D04-6E49-A9EA-F615A1BAC0D7}"/>
                </a:ext>
              </a:extLst>
            </p:cNvPr>
            <p:cNvGrpSpPr/>
            <p:nvPr/>
          </p:nvGrpSpPr>
          <p:grpSpPr>
            <a:xfrm>
              <a:off x="5465037" y="1605614"/>
              <a:ext cx="338554" cy="1972383"/>
              <a:chOff x="5282153" y="1605614"/>
              <a:chExt cx="338554" cy="1972383"/>
            </a:xfrm>
          </p:grpSpPr>
          <p:sp>
            <p:nvSpPr>
              <p:cNvPr id="102" name="CaixaDeTexto 101">
                <a:extLst>
                  <a:ext uri="{FF2B5EF4-FFF2-40B4-BE49-F238E27FC236}">
                    <a16:creationId xmlns:a16="http://schemas.microsoft.com/office/drawing/2014/main" id="{8DC740D7-CC63-7D45-90FA-7C867283B5F5}"/>
                  </a:ext>
                </a:extLst>
              </p:cNvPr>
              <p:cNvSpPr txBox="1"/>
              <p:nvPr/>
            </p:nvSpPr>
            <p:spPr>
              <a:xfrm rot="16200000">
                <a:off x="4743405" y="2700695"/>
                <a:ext cx="14160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600" b="1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Subprojeto 4</a:t>
                </a:r>
                <a:endParaRPr lang="pt-BR" sz="160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103" name="Conector de Seta Reta 102">
                <a:extLst>
                  <a:ext uri="{FF2B5EF4-FFF2-40B4-BE49-F238E27FC236}">
                    <a16:creationId xmlns:a16="http://schemas.microsoft.com/office/drawing/2014/main" id="{97100681-6C18-BA47-A255-DC066E06B5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53137" y="1605614"/>
                <a:ext cx="0" cy="6480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Agrupar 98">
              <a:extLst>
                <a:ext uri="{FF2B5EF4-FFF2-40B4-BE49-F238E27FC236}">
                  <a16:creationId xmlns:a16="http://schemas.microsoft.com/office/drawing/2014/main" id="{3369F6B2-5F72-C842-8B9F-8ABDC8358EF9}"/>
                </a:ext>
              </a:extLst>
            </p:cNvPr>
            <p:cNvGrpSpPr/>
            <p:nvPr/>
          </p:nvGrpSpPr>
          <p:grpSpPr>
            <a:xfrm>
              <a:off x="7798402" y="1605614"/>
              <a:ext cx="338554" cy="1972383"/>
              <a:chOff x="7629586" y="1605614"/>
              <a:chExt cx="338554" cy="1972383"/>
            </a:xfrm>
          </p:grpSpPr>
          <p:sp>
            <p:nvSpPr>
              <p:cNvPr id="100" name="CaixaDeTexto 99">
                <a:extLst>
                  <a:ext uri="{FF2B5EF4-FFF2-40B4-BE49-F238E27FC236}">
                    <a16:creationId xmlns:a16="http://schemas.microsoft.com/office/drawing/2014/main" id="{79F81F6F-DD05-7740-B40A-61AF157BDA39}"/>
                  </a:ext>
                </a:extLst>
              </p:cNvPr>
              <p:cNvSpPr txBox="1"/>
              <p:nvPr/>
            </p:nvSpPr>
            <p:spPr>
              <a:xfrm rot="16200000">
                <a:off x="7090838" y="2700695"/>
                <a:ext cx="14160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600" b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Subprojeto 3</a:t>
                </a:r>
                <a:endParaRPr lang="pt-BR" sz="160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101" name="Conector de Seta Reta 100">
                <a:extLst>
                  <a:ext uri="{FF2B5EF4-FFF2-40B4-BE49-F238E27FC236}">
                    <a16:creationId xmlns:a16="http://schemas.microsoft.com/office/drawing/2014/main" id="{675D08B0-E5A6-E443-B7A0-5795213FC8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1125" y="1605614"/>
                <a:ext cx="0" cy="64800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436FA9CD-744F-5C4D-AC24-4E5E3119A660}"/>
              </a:ext>
            </a:extLst>
          </p:cNvPr>
          <p:cNvSpPr txBox="1"/>
          <p:nvPr/>
        </p:nvSpPr>
        <p:spPr>
          <a:xfrm>
            <a:off x="2999807" y="1281518"/>
            <a:ext cx="669622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508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PRODUTOS 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C7305AFD-6A14-7C49-B30E-E64E860307D5}"/>
              </a:ext>
            </a:extLst>
          </p:cNvPr>
          <p:cNvSpPr txBox="1"/>
          <p:nvPr/>
        </p:nvSpPr>
        <p:spPr>
          <a:xfrm>
            <a:off x="3650798" y="4173972"/>
            <a:ext cx="539615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50800">
              <a:prstClr val="black"/>
            </a:innerShdw>
          </a:effectLst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/>
              <a:t>Universidade Federal do Ceará - UFC 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736423BD-8E20-2A44-BDD5-B392F473A303}"/>
              </a:ext>
            </a:extLst>
          </p:cNvPr>
          <p:cNvSpPr txBox="1"/>
          <p:nvPr/>
        </p:nvSpPr>
        <p:spPr>
          <a:xfrm>
            <a:off x="2999807" y="934435"/>
            <a:ext cx="6696221" cy="33855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/>
              <a:t>Programa de dimensionamento confiável, normas e capacitação</a:t>
            </a:r>
          </a:p>
        </p:txBody>
      </p: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E9FB54D7-0965-E04C-93F5-97A72662609B}"/>
              </a:ext>
            </a:extLst>
          </p:cNvPr>
          <p:cNvGrpSpPr/>
          <p:nvPr/>
        </p:nvGrpSpPr>
        <p:grpSpPr>
          <a:xfrm>
            <a:off x="10268694" y="1380812"/>
            <a:ext cx="1179022" cy="3357172"/>
            <a:chOff x="9419312" y="4265561"/>
            <a:chExt cx="1179022" cy="3357172"/>
          </a:xfrm>
        </p:grpSpPr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97566802-4539-D74F-BCED-D4D8CDAD3C28}"/>
                </a:ext>
              </a:extLst>
            </p:cNvPr>
            <p:cNvSpPr txBox="1"/>
            <p:nvPr/>
          </p:nvSpPr>
          <p:spPr>
            <a:xfrm>
              <a:off x="9518929" y="4265561"/>
              <a:ext cx="965720" cy="4032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defRPr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pt-BR" sz="1500">
                  <a:solidFill>
                    <a:srgbClr val="FFFF00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  <a:outerShdw blurRad="38100" dist="38100" dir="2700000" algn="tl">
                      <a:schemeClr val="tx1"/>
                    </a:outerShdw>
                  </a:effectLst>
                  <a:latin typeface="Cambria Math" panose="02040503050406030204" pitchFamily="18" charset="0"/>
                  <a:cs typeface="+mn-cs"/>
                </a:rPr>
                <a:t>UnB </a:t>
              </a:r>
            </a:p>
          </p:txBody>
        </p:sp>
        <p:sp>
          <p:nvSpPr>
            <p:cNvPr id="113" name="CaixaDeTexto 112">
              <a:extLst>
                <a:ext uri="{FF2B5EF4-FFF2-40B4-BE49-F238E27FC236}">
                  <a16:creationId xmlns:a16="http://schemas.microsoft.com/office/drawing/2014/main" id="{56DFDFA4-E7A1-5248-B574-ED6C31CEA25A}"/>
                </a:ext>
              </a:extLst>
            </p:cNvPr>
            <p:cNvSpPr txBox="1"/>
            <p:nvPr/>
          </p:nvSpPr>
          <p:spPr>
            <a:xfrm>
              <a:off x="9518929" y="5285567"/>
              <a:ext cx="965720" cy="4174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defRPr sz="1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pt-BR" sz="1500">
                  <a:solidFill>
                    <a:srgbClr val="FFFF00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  <a:outerShdw blurRad="38100" dist="38100" dir="2700000" algn="tl">
                      <a:schemeClr val="tx1"/>
                    </a:outerShdw>
                  </a:effectLst>
                  <a:latin typeface="Cambria Math" panose="02040503050406030204" pitchFamily="18" charset="0"/>
                  <a:cs typeface="+mn-cs"/>
                </a:rPr>
                <a:t>UFSC</a:t>
              </a:r>
            </a:p>
          </p:txBody>
        </p:sp>
        <p:sp>
          <p:nvSpPr>
            <p:cNvPr id="114" name="CaixaDeTexto 113">
              <a:extLst>
                <a:ext uri="{FF2B5EF4-FFF2-40B4-BE49-F238E27FC236}">
                  <a16:creationId xmlns:a16="http://schemas.microsoft.com/office/drawing/2014/main" id="{3BE8D79F-1262-DF4B-93BC-26D6856571D4}"/>
                </a:ext>
              </a:extLst>
            </p:cNvPr>
            <p:cNvSpPr txBox="1"/>
            <p:nvPr/>
          </p:nvSpPr>
          <p:spPr>
            <a:xfrm>
              <a:off x="9518929" y="6136296"/>
              <a:ext cx="965720" cy="4174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defRPr sz="1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pt-BR" sz="1500">
                  <a:solidFill>
                    <a:srgbClr val="FFFF00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  <a:outerShdw blurRad="38100" dist="38100" dir="2700000" algn="tl">
                      <a:schemeClr val="tx1"/>
                    </a:outerShdw>
                  </a:effectLst>
                  <a:latin typeface="Cambria Math" panose="02040503050406030204" pitchFamily="18" charset="0"/>
                  <a:cs typeface="+mn-cs"/>
                </a:rPr>
                <a:t>UFV</a:t>
              </a:r>
            </a:p>
          </p:txBody>
        </p:sp>
        <p:sp>
          <p:nvSpPr>
            <p:cNvPr id="115" name="CaixaDeTexto 114">
              <a:extLst>
                <a:ext uri="{FF2B5EF4-FFF2-40B4-BE49-F238E27FC236}">
                  <a16:creationId xmlns:a16="http://schemas.microsoft.com/office/drawing/2014/main" id="{7306A532-33D3-7B43-8751-AA590AEC9BCD}"/>
                </a:ext>
              </a:extLst>
            </p:cNvPr>
            <p:cNvSpPr txBox="1"/>
            <p:nvPr/>
          </p:nvSpPr>
          <p:spPr>
            <a:xfrm>
              <a:off x="9518929" y="6844540"/>
              <a:ext cx="965720" cy="4174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>
                <a:defRPr sz="1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pt-BR" sz="1500">
                  <a:solidFill>
                    <a:srgbClr val="FFFF00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  <a:outerShdw blurRad="38100" dist="38100" dir="2700000" algn="tl">
                      <a:schemeClr val="tx1"/>
                    </a:outerShdw>
                  </a:effectLst>
                  <a:latin typeface="Cambria Math" panose="02040503050406030204" pitchFamily="18" charset="0"/>
                  <a:cs typeface="+mn-cs"/>
                </a:rPr>
                <a:t>UFRJ</a:t>
              </a:r>
            </a:p>
          </p:txBody>
        </p:sp>
        <p:sp>
          <p:nvSpPr>
            <p:cNvPr id="116" name="CaixaDeTexto 115">
              <a:extLst>
                <a:ext uri="{FF2B5EF4-FFF2-40B4-BE49-F238E27FC236}">
                  <a16:creationId xmlns:a16="http://schemas.microsoft.com/office/drawing/2014/main" id="{D345E9CD-EE35-8148-A9CE-29C26B770904}"/>
                </a:ext>
              </a:extLst>
            </p:cNvPr>
            <p:cNvSpPr txBox="1"/>
            <p:nvPr/>
          </p:nvSpPr>
          <p:spPr>
            <a:xfrm>
              <a:off x="9427797" y="4541247"/>
              <a:ext cx="1164954" cy="836730"/>
            </a:xfrm>
            <a:prstGeom prst="rect">
              <a:avLst/>
            </a:prstGeom>
            <a:noFill/>
            <a:ln>
              <a:noFill/>
            </a:ln>
            <a:effectLst>
              <a:innerShdw blurRad="50800">
                <a:prstClr val="black"/>
              </a:innerShdw>
            </a:effectLst>
          </p:spPr>
          <p:txBody>
            <a:bodyPr wrap="square" anchor="ctr" anchorCtr="0">
              <a:noAutofit/>
            </a:bodyPr>
            <a:lstStyle>
              <a:defPPr>
                <a:defRPr lang="pt-BR"/>
              </a:defPPr>
              <a:lvl1pPr algn="ctr">
                <a:defRPr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sz="1200" b="0"/>
                <a:t>- </a:t>
              </a:r>
              <a:r>
                <a:rPr lang="pt-BR" sz="1200" b="0" err="1"/>
                <a:t>MeDiNa</a:t>
              </a:r>
              <a:r>
                <a:rPr lang="pt-BR" sz="1200" b="0"/>
                <a:t> </a:t>
              </a:r>
            </a:p>
            <a:p>
              <a:pPr algn="l"/>
              <a:r>
                <a:rPr lang="pt-BR" sz="1200" b="0"/>
                <a:t>- </a:t>
              </a:r>
              <a:r>
                <a:rPr lang="pt-BR" sz="1200" b="0" err="1"/>
                <a:t>Geossintéticos</a:t>
              </a:r>
              <a:endParaRPr lang="pt-BR" sz="1200" b="0"/>
            </a:p>
            <a:p>
              <a:pPr algn="l"/>
              <a:r>
                <a:rPr lang="pt-BR" sz="1200" b="0"/>
                <a:t>- Drenagem</a:t>
              </a:r>
            </a:p>
          </p:txBody>
        </p:sp>
        <p:sp>
          <p:nvSpPr>
            <p:cNvPr id="117" name="CaixaDeTexto 116">
              <a:extLst>
                <a:ext uri="{FF2B5EF4-FFF2-40B4-BE49-F238E27FC236}">
                  <a16:creationId xmlns:a16="http://schemas.microsoft.com/office/drawing/2014/main" id="{CCF00F70-8E8D-F640-921E-F8C2C01D03FC}"/>
                </a:ext>
              </a:extLst>
            </p:cNvPr>
            <p:cNvSpPr txBox="1"/>
            <p:nvPr/>
          </p:nvSpPr>
          <p:spPr>
            <a:xfrm>
              <a:off x="9419312" y="5617986"/>
              <a:ext cx="1164954" cy="502507"/>
            </a:xfrm>
            <a:prstGeom prst="rect">
              <a:avLst/>
            </a:prstGeom>
            <a:noFill/>
            <a:ln>
              <a:noFill/>
            </a:ln>
            <a:effectLst>
              <a:innerShdw blurRad="50800">
                <a:prstClr val="black"/>
              </a:innerShdw>
            </a:effectLst>
          </p:spPr>
          <p:txBody>
            <a:bodyPr wrap="square" anchor="ctr" anchorCtr="0">
              <a:noAutofit/>
            </a:bodyPr>
            <a:lstStyle>
              <a:defPPr>
                <a:defRPr lang="pt-BR"/>
              </a:defPPr>
              <a:lvl1pPr algn="ctr">
                <a:defRPr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sz="1200" b="0"/>
                <a:t>- Carregamento dinâmico</a:t>
              </a:r>
            </a:p>
          </p:txBody>
        </p:sp>
        <p:sp>
          <p:nvSpPr>
            <p:cNvPr id="118" name="CaixaDeTexto 117">
              <a:extLst>
                <a:ext uri="{FF2B5EF4-FFF2-40B4-BE49-F238E27FC236}">
                  <a16:creationId xmlns:a16="http://schemas.microsoft.com/office/drawing/2014/main" id="{F24527F8-58B8-0A4D-8D42-4A70B2B47AB1}"/>
                </a:ext>
              </a:extLst>
            </p:cNvPr>
            <p:cNvSpPr txBox="1"/>
            <p:nvPr/>
          </p:nvSpPr>
          <p:spPr>
            <a:xfrm>
              <a:off x="9433380" y="6440578"/>
              <a:ext cx="1164954" cy="502507"/>
            </a:xfrm>
            <a:prstGeom prst="rect">
              <a:avLst/>
            </a:prstGeom>
            <a:noFill/>
            <a:ln>
              <a:noFill/>
            </a:ln>
            <a:effectLst>
              <a:innerShdw blurRad="50800">
                <a:prstClr val="black"/>
              </a:innerShdw>
            </a:effectLst>
          </p:spPr>
          <p:txBody>
            <a:bodyPr wrap="square" anchor="ctr" anchorCtr="0">
              <a:noAutofit/>
            </a:bodyPr>
            <a:lstStyle>
              <a:defPPr>
                <a:defRPr lang="pt-BR"/>
              </a:defPPr>
              <a:lvl1pPr algn="ctr">
                <a:defRPr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sz="1200" b="0"/>
                <a:t>- BIM/</a:t>
              </a:r>
              <a:r>
                <a:rPr lang="pt-BR" sz="1200" b="0" err="1"/>
                <a:t>OAEs</a:t>
              </a:r>
              <a:endParaRPr lang="pt-BR" sz="1200" b="0"/>
            </a:p>
          </p:txBody>
        </p:sp>
        <p:sp>
          <p:nvSpPr>
            <p:cNvPr id="119" name="CaixaDeTexto 118">
              <a:extLst>
                <a:ext uri="{FF2B5EF4-FFF2-40B4-BE49-F238E27FC236}">
                  <a16:creationId xmlns:a16="http://schemas.microsoft.com/office/drawing/2014/main" id="{1238BFBA-9872-7442-BA13-1CF01D8064DE}"/>
                </a:ext>
              </a:extLst>
            </p:cNvPr>
            <p:cNvSpPr txBox="1"/>
            <p:nvPr/>
          </p:nvSpPr>
          <p:spPr>
            <a:xfrm>
              <a:off x="9419312" y="7120226"/>
              <a:ext cx="1164954" cy="502507"/>
            </a:xfrm>
            <a:prstGeom prst="rect">
              <a:avLst/>
            </a:prstGeom>
            <a:noFill/>
            <a:ln>
              <a:noFill/>
            </a:ln>
            <a:effectLst>
              <a:innerShdw blurRad="50800">
                <a:prstClr val="black"/>
              </a:innerShdw>
            </a:effectLst>
          </p:spPr>
          <p:txBody>
            <a:bodyPr wrap="square" anchor="ctr" anchorCtr="0">
              <a:noAutofit/>
            </a:bodyPr>
            <a:lstStyle>
              <a:defPPr>
                <a:defRPr lang="pt-BR"/>
              </a:defPPr>
              <a:lvl1pPr algn="ctr">
                <a:defRPr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/>
              <a:r>
                <a:rPr lang="pt-BR" sz="1200" b="0"/>
                <a:t>- </a:t>
              </a:r>
              <a:r>
                <a:rPr lang="pt-BR" sz="1200" b="0" err="1"/>
                <a:t>MeDiNa</a:t>
              </a:r>
              <a:endParaRPr lang="pt-BR" sz="1200" b="0"/>
            </a:p>
          </p:txBody>
        </p:sp>
      </p:grp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4A74BD1C-9F3F-7D45-9C72-DE35A63E89BD}"/>
              </a:ext>
            </a:extLst>
          </p:cNvPr>
          <p:cNvSpPr txBox="1"/>
          <p:nvPr/>
        </p:nvSpPr>
        <p:spPr>
          <a:xfrm>
            <a:off x="376895" y="4824385"/>
            <a:ext cx="10053014" cy="33855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2000">
            <a:spAutoFit/>
          </a:bodyPr>
          <a:lstStyle/>
          <a:p>
            <a:pPr marR="1270"/>
            <a:r>
              <a:rPr lang="pt-BR" sz="1600" b="1" u="sng" dirty="0">
                <a:solidFill>
                  <a:srgbClr val="03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 1</a:t>
            </a:r>
            <a:r>
              <a:rPr lang="pt-BR" sz="1600" b="1" dirty="0">
                <a:solidFill>
                  <a:srgbClr val="03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3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Contribuições para o aprimoramento de </a:t>
            </a:r>
            <a:r>
              <a:rPr lang="pt-BR" sz="1600" b="1" dirty="0">
                <a:solidFill>
                  <a:srgbClr val="03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métodos de dimensionamento.</a:t>
            </a:r>
            <a:r>
              <a:rPr lang="pt-BR" sz="1600" dirty="0">
                <a:solidFill>
                  <a:srgbClr val="03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66AABB7A-8118-514F-ABA8-92C3150F06AB}"/>
              </a:ext>
            </a:extLst>
          </p:cNvPr>
          <p:cNvSpPr txBox="1"/>
          <p:nvPr/>
        </p:nvSpPr>
        <p:spPr>
          <a:xfrm>
            <a:off x="376894" y="5196777"/>
            <a:ext cx="10061499" cy="33855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2000">
            <a:spAutoFit/>
          </a:bodyPr>
          <a:lstStyle>
            <a:defPPr>
              <a:defRPr lang="pt-BR"/>
            </a:defPPr>
            <a:lvl1pPr marR="1270" algn="ctr">
              <a:defRPr b="1" u="sng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pt-BR" sz="1600">
                <a:solidFill>
                  <a:srgbClr val="FF0000"/>
                </a:solidFill>
              </a:rPr>
              <a:t>Sub 2</a:t>
            </a:r>
            <a:r>
              <a:rPr lang="pt-BR" sz="1600" u="none">
                <a:solidFill>
                  <a:srgbClr val="FF0000"/>
                </a:solidFill>
              </a:rPr>
              <a:t>:</a:t>
            </a:r>
            <a:r>
              <a:rPr lang="pt-BR" sz="1600" b="0" u="none">
                <a:solidFill>
                  <a:srgbClr val="FF0000"/>
                </a:solidFill>
              </a:rPr>
              <a:t> Plataforma integrada de estruturação e análise de dados com uso de </a:t>
            </a:r>
            <a:r>
              <a:rPr lang="pt-BR" sz="1600" u="none">
                <a:solidFill>
                  <a:srgbClr val="FF0000"/>
                </a:solidFill>
              </a:rPr>
              <a:t>Inteligência Artificial.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956870AF-D4E6-6F43-90F7-1AD22AD9F818}"/>
              </a:ext>
            </a:extLst>
          </p:cNvPr>
          <p:cNvSpPr txBox="1"/>
          <p:nvPr/>
        </p:nvSpPr>
        <p:spPr>
          <a:xfrm>
            <a:off x="376894" y="5594569"/>
            <a:ext cx="10152631" cy="33855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2000">
            <a:spAutoFit/>
          </a:bodyPr>
          <a:lstStyle>
            <a:defPPr>
              <a:defRPr lang="pt-BR"/>
            </a:defPPr>
            <a:lvl1pPr marR="1270">
              <a:defRPr sz="1600" b="1" u="sng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Sub 3</a:t>
            </a:r>
            <a:r>
              <a:rPr lang="pt-BR" u="none" dirty="0"/>
              <a:t>: </a:t>
            </a:r>
            <a:r>
              <a:rPr lang="pt-BR" b="0" u="none" dirty="0"/>
              <a:t>Produção de material técnico e </a:t>
            </a:r>
            <a:r>
              <a:rPr lang="pt-BR" u="none" dirty="0"/>
              <a:t>capacitação</a:t>
            </a:r>
            <a:r>
              <a:rPr lang="pt-BR" b="0" u="none" dirty="0"/>
              <a:t> de profissionais do DNIT, empresas de consultoria e construção.</a:t>
            </a:r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DDC4B0FA-563F-0D4D-A581-586A833FCAB6}"/>
              </a:ext>
            </a:extLst>
          </p:cNvPr>
          <p:cNvSpPr txBox="1"/>
          <p:nvPr/>
        </p:nvSpPr>
        <p:spPr>
          <a:xfrm>
            <a:off x="413560" y="5979660"/>
            <a:ext cx="10656287" cy="33855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0" rIns="0">
            <a:spAutoFit/>
          </a:bodyPr>
          <a:lstStyle>
            <a:defPPr>
              <a:defRPr lang="pt-BR"/>
            </a:defPPr>
            <a:lvl1pPr marR="1270" algn="ctr">
              <a:defRPr b="1" u="sng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pt-BR" sz="1600" dirty="0">
                <a:solidFill>
                  <a:schemeClr val="accent4">
                    <a:lumMod val="75000"/>
                  </a:schemeClr>
                </a:solidFill>
              </a:rPr>
              <a:t>Sub 4</a:t>
            </a:r>
            <a:r>
              <a:rPr lang="pt-BR" sz="1600" u="none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pt-BR" sz="1600" b="0" u="none" dirty="0">
                <a:solidFill>
                  <a:schemeClr val="accent4">
                    <a:lumMod val="75000"/>
                  </a:schemeClr>
                </a:solidFill>
              </a:rPr>
              <a:t>Análise comparativa </a:t>
            </a:r>
            <a:r>
              <a:rPr lang="pt-BR" sz="1600" u="none" dirty="0">
                <a:solidFill>
                  <a:schemeClr val="accent4">
                    <a:lumMod val="75000"/>
                  </a:schemeClr>
                </a:solidFill>
              </a:rPr>
              <a:t>projeto-obra</a:t>
            </a:r>
            <a:r>
              <a:rPr lang="pt-BR" sz="1600" b="0" u="none" dirty="0">
                <a:solidFill>
                  <a:schemeClr val="accent4">
                    <a:lumMod val="75000"/>
                  </a:schemeClr>
                </a:solidFill>
              </a:rPr>
              <a:t> na indústria da pavimentação do Ceará e estudo de </a:t>
            </a:r>
            <a:r>
              <a:rPr lang="pt-BR" sz="1600" u="none" dirty="0">
                <a:solidFill>
                  <a:schemeClr val="accent4">
                    <a:lumMod val="75000"/>
                  </a:schemeClr>
                </a:solidFill>
              </a:rPr>
              <a:t>modelo de certificação</a:t>
            </a:r>
            <a:r>
              <a:rPr lang="pt-BR" sz="1600" b="0" u="none" dirty="0">
                <a:solidFill>
                  <a:schemeClr val="accent4">
                    <a:lumMod val="75000"/>
                  </a:schemeClr>
                </a:solidFill>
              </a:rPr>
              <a:t> de obras.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BA55A241-2E94-6444-9159-F0B74B8BE150}"/>
              </a:ext>
            </a:extLst>
          </p:cNvPr>
          <p:cNvSpPr txBox="1"/>
          <p:nvPr/>
        </p:nvSpPr>
        <p:spPr>
          <a:xfrm>
            <a:off x="0" y="193349"/>
            <a:ext cx="12192000" cy="53642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pt-BR"/>
            </a:defPPr>
            <a:lvl1pPr marL="6985" marR="1270" indent="-6985" algn="ctr">
              <a:lnSpc>
                <a:spcPct val="103000"/>
              </a:lnSpc>
              <a:spcAft>
                <a:spcPts val="540"/>
              </a:spcAft>
              <a:defRPr sz="15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sz="3000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+mn-ea"/>
                <a:cs typeface="+mn-cs"/>
              </a:rPr>
              <a:t>Pilares da Cooperação UFC-DNIT</a:t>
            </a: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E48E7537-C8AF-2248-BD1F-61469C05B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55" y="1844460"/>
            <a:ext cx="1708619" cy="2498789"/>
          </a:xfrm>
          <a:prstGeom prst="rect">
            <a:avLst/>
          </a:prstGeom>
        </p:spPr>
      </p:pic>
      <p:sp>
        <p:nvSpPr>
          <p:cNvPr id="57" name="Balão de Fala: Retângulo com Cantos Arredondados 7">
            <a:extLst>
              <a:ext uri="{FF2B5EF4-FFF2-40B4-BE49-F238E27FC236}">
                <a16:creationId xmlns:a16="http://schemas.microsoft.com/office/drawing/2014/main" id="{34079C68-4938-A048-8402-94057175E6B6}"/>
              </a:ext>
            </a:extLst>
          </p:cNvPr>
          <p:cNvSpPr/>
          <p:nvPr/>
        </p:nvSpPr>
        <p:spPr>
          <a:xfrm>
            <a:off x="1702738" y="8701"/>
            <a:ext cx="3076548" cy="1734128"/>
          </a:xfrm>
          <a:prstGeom prst="wedgeRoundRectCallout">
            <a:avLst>
              <a:gd name="adj1" fmla="val -32147"/>
              <a:gd name="adj2" fmla="val 59718"/>
              <a:gd name="adj3" fmla="val 16667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 </a:t>
            </a:r>
            <a:r>
              <a:rPr lang="pt-BR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r>
              <a:rPr lang="pt-BR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</a:t>
            </a:r>
            <a:r>
              <a:rPr lang="pt-BR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pt-BR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</a:t>
            </a:r>
            <a:r>
              <a:rPr lang="pt-BR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t-BR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t-BR" sz="1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Controls</a:t>
            </a:r>
            <a:endParaRPr lang="pt-BR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Pesquisa 1 – prensa </a:t>
            </a:r>
            <a:r>
              <a:rPr lang="pt-BR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MISTURAS</a:t>
            </a:r>
          </a:p>
          <a:p>
            <a:pPr algn="ctr"/>
            <a:r>
              <a:rPr lang="pt-BR" sz="1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Previsão de chegada: 15/04/2022</a:t>
            </a:r>
          </a:p>
          <a:p>
            <a:r>
              <a:rPr lang="pt-BR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Módulo de resiliência e dinâmico</a:t>
            </a:r>
          </a:p>
          <a:p>
            <a:r>
              <a:rPr lang="pt-BR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R</a:t>
            </a:r>
            <a:r>
              <a:rPr lang="pt-BR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esistência à deformação permanente </a:t>
            </a:r>
            <a:r>
              <a:rPr lang="pt-BR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pt-BR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pt-BR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à fadiga.</a:t>
            </a:r>
            <a:endParaRPr lang="pt-BR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9F6EE055-8AC1-084C-906A-FA7CAD9DC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59" y="1747934"/>
            <a:ext cx="2106885" cy="24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Balão de Fala: Retângulo com Cantos Arredondados 5">
            <a:extLst>
              <a:ext uri="{FF2B5EF4-FFF2-40B4-BE49-F238E27FC236}">
                <a16:creationId xmlns:a16="http://schemas.microsoft.com/office/drawing/2014/main" id="{0B8C31A4-38D0-2B45-BE66-C8C702F3A816}"/>
              </a:ext>
            </a:extLst>
          </p:cNvPr>
          <p:cNvSpPr/>
          <p:nvPr/>
        </p:nvSpPr>
        <p:spPr>
          <a:xfrm>
            <a:off x="4790812" y="-9299"/>
            <a:ext cx="3047000" cy="1752128"/>
          </a:xfrm>
          <a:prstGeom prst="wedgeRoundRectCallout">
            <a:avLst>
              <a:gd name="adj1" fmla="val 12315"/>
              <a:gd name="adj2" fmla="val 62536"/>
              <a:gd name="adj3" fmla="val 16667"/>
            </a:avLst>
          </a:prstGeom>
          <a:gradFill>
            <a:gsLst>
              <a:gs pos="0">
                <a:srgbClr val="00E23B"/>
              </a:gs>
              <a:gs pos="100000">
                <a:srgbClr val="95FFA2"/>
              </a:gs>
            </a:gsLst>
            <a:lin ang="5400000" scaled="1"/>
          </a:gradFill>
          <a:ln>
            <a:solidFill>
              <a:srgbClr val="0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Triaxial </a:t>
            </a:r>
            <a:r>
              <a:rPr lang="pt-BR" sz="14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Compression</a:t>
            </a:r>
            <a:r>
              <a:rPr lang="pt-BR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Tester</a:t>
            </a:r>
            <a:r>
              <a:rPr lang="pt-BR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pt-BR" sz="14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</a:t>
            </a:r>
            <a:r>
              <a:rPr lang="pt-BR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t-BR" sz="14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Infratest</a:t>
            </a:r>
            <a:endParaRPr lang="pt-BR" sz="1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Pesquisa 2 – prensa </a:t>
            </a:r>
            <a:r>
              <a:rPr lang="pt-BR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SOLOS</a:t>
            </a:r>
          </a:p>
          <a:p>
            <a:pPr algn="ctr"/>
            <a:r>
              <a:rPr lang="pt-BR" sz="14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Previsão de chegada: 29/04/2022</a:t>
            </a:r>
          </a:p>
          <a:p>
            <a:pPr algn="ctr"/>
            <a:r>
              <a:rPr lang="pt-BR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Módulo de resiliência e deformação permanente.</a:t>
            </a:r>
          </a:p>
        </p:txBody>
      </p:sp>
    </p:spTree>
    <p:extLst>
      <p:ext uri="{BB962C8B-B14F-4D97-AF65-F5344CB8AC3E}">
        <p14:creationId xmlns:p14="http://schemas.microsoft.com/office/powerpoint/2010/main" val="426813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57" grpId="1" animBg="1"/>
      <p:bldP spid="5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2DBC7F3F-A69F-8949-B59E-423399B48663}"/>
              </a:ext>
            </a:extLst>
          </p:cNvPr>
          <p:cNvCxnSpPr>
            <a:cxnSpLocks/>
          </p:cNvCxnSpPr>
          <p:nvPr/>
        </p:nvCxnSpPr>
        <p:spPr>
          <a:xfrm flipV="1">
            <a:off x="2207396" y="847193"/>
            <a:ext cx="0" cy="2743197"/>
          </a:xfrm>
          <a:prstGeom prst="straightConnector1">
            <a:avLst/>
          </a:prstGeom>
          <a:ln w="38100" cap="sq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3E58DF31-01D1-704B-88FD-8766595E6A03}"/>
              </a:ext>
            </a:extLst>
          </p:cNvPr>
          <p:cNvCxnSpPr>
            <a:cxnSpLocks/>
          </p:cNvCxnSpPr>
          <p:nvPr/>
        </p:nvCxnSpPr>
        <p:spPr>
          <a:xfrm>
            <a:off x="1812772" y="3590389"/>
            <a:ext cx="8279477" cy="0"/>
          </a:xfrm>
          <a:prstGeom prst="straightConnector1">
            <a:avLst/>
          </a:prstGeom>
          <a:ln w="38100" cap="sq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316E7E9E-B6D6-CD48-9788-3779BB89B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67073" y="1846561"/>
            <a:ext cx="1126284" cy="226976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F35EF84-5009-4043-82F8-4438FE6D7E2B}"/>
              </a:ext>
            </a:extLst>
          </p:cNvPr>
          <p:cNvSpPr/>
          <p:nvPr/>
        </p:nvSpPr>
        <p:spPr>
          <a:xfrm>
            <a:off x="2282212" y="2405832"/>
            <a:ext cx="2290153" cy="11262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mbria" panose="02040503050406030204" pitchFamily="18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E7B01F6-5E49-214F-AEAC-821A9325F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281" y="2101887"/>
            <a:ext cx="2481342" cy="283052"/>
          </a:xfrm>
        </p:spPr>
        <p:txBody>
          <a:bodyPr>
            <a:noAutofit/>
          </a:bodyPr>
          <a:lstStyle/>
          <a:p>
            <a:pPr marL="0" indent="0" algn="ctr">
              <a:spcAft>
                <a:spcPts val="900"/>
              </a:spcAft>
              <a:buNone/>
            </a:pPr>
            <a:r>
              <a:rPr lang="pt-BR" sz="1800" err="1">
                <a:latin typeface="Cambria" panose="02040503050406030204" pitchFamily="18" charset="0"/>
              </a:rPr>
              <a:t>Murillo</a:t>
            </a:r>
            <a:r>
              <a:rPr lang="pt-BR" sz="1800">
                <a:latin typeface="Cambria" panose="02040503050406030204" pitchFamily="18" charset="0"/>
              </a:rPr>
              <a:t> Lopes de Souza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D1F96C-C74F-8E49-BFF5-2740787783B1}"/>
              </a:ext>
            </a:extLst>
          </p:cNvPr>
          <p:cNvSpPr txBox="1">
            <a:spLocks/>
          </p:cNvSpPr>
          <p:nvPr/>
        </p:nvSpPr>
        <p:spPr>
          <a:xfrm>
            <a:off x="2019820" y="3640024"/>
            <a:ext cx="722129" cy="291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900"/>
              </a:spcAft>
              <a:buNone/>
            </a:pPr>
            <a:r>
              <a:rPr lang="pt-BR" sz="2000">
                <a:latin typeface="Cambria" panose="02040503050406030204" pitchFamily="18" charset="0"/>
              </a:rPr>
              <a:t>1966</a:t>
            </a:r>
            <a:endParaRPr lang="pt-BR" sz="1350">
              <a:latin typeface="Cambria" panose="02040503050406030204" pitchFamily="18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DB757E32-B214-FD4C-882D-B6EEDB332910}"/>
              </a:ext>
            </a:extLst>
          </p:cNvPr>
          <p:cNvSpPr txBox="1">
            <a:spLocks/>
          </p:cNvSpPr>
          <p:nvPr/>
        </p:nvSpPr>
        <p:spPr>
          <a:xfrm>
            <a:off x="4127095" y="3652490"/>
            <a:ext cx="722129" cy="291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900"/>
              </a:spcAft>
              <a:buNone/>
            </a:pPr>
            <a:r>
              <a:rPr lang="pt-BR" sz="2000">
                <a:latin typeface="Cambria" panose="02040503050406030204" pitchFamily="18" charset="0"/>
              </a:rPr>
              <a:t>1991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811B960-5A47-EC48-93CB-11E5A9697197}"/>
              </a:ext>
            </a:extLst>
          </p:cNvPr>
          <p:cNvSpPr/>
          <p:nvPr/>
        </p:nvSpPr>
        <p:spPr>
          <a:xfrm>
            <a:off x="4638870" y="2405832"/>
            <a:ext cx="2290153" cy="11387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Cambria" panose="02040503050406030204" pitchFamily="18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72704BDC-27AA-7340-95AB-AF8892678FD3}"/>
              </a:ext>
            </a:extLst>
          </p:cNvPr>
          <p:cNvSpPr txBox="1">
            <a:spLocks/>
          </p:cNvSpPr>
          <p:nvPr/>
        </p:nvSpPr>
        <p:spPr>
          <a:xfrm>
            <a:off x="6483753" y="3664958"/>
            <a:ext cx="722129" cy="2914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900"/>
              </a:spcAft>
              <a:buNone/>
            </a:pPr>
            <a:r>
              <a:rPr lang="pt-BR" sz="2000">
                <a:latin typeface="Cambria" panose="020405030504060302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7613B30-9C6B-A947-9905-2F914D067233}"/>
              </a:ext>
            </a:extLst>
          </p:cNvPr>
          <p:cNvSpPr txBox="1">
            <a:spLocks/>
          </p:cNvSpPr>
          <p:nvPr/>
        </p:nvSpPr>
        <p:spPr>
          <a:xfrm>
            <a:off x="4817791" y="2106178"/>
            <a:ext cx="2007519" cy="3161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900"/>
              </a:spcAft>
              <a:buNone/>
            </a:pPr>
            <a:r>
              <a:rPr lang="pt-BR" sz="1800">
                <a:latin typeface="Cambria" panose="02040503050406030204" pitchFamily="18" charset="0"/>
              </a:rPr>
              <a:t>Dois-passos (</a:t>
            </a:r>
            <a:r>
              <a:rPr lang="pt-BR" sz="2000" err="1">
                <a:latin typeface="Symbol" pitchFamily="2" charset="2"/>
              </a:rPr>
              <a:t>s</a:t>
            </a:r>
            <a:r>
              <a:rPr lang="pt-BR" sz="2000">
                <a:latin typeface="Symbol" pitchFamily="2" charset="2"/>
              </a:rPr>
              <a:t>, e</a:t>
            </a:r>
            <a:r>
              <a:rPr lang="pt-BR" sz="180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594A5855-771E-D440-9963-4EEDA5018829}"/>
              </a:ext>
            </a:extLst>
          </p:cNvPr>
          <p:cNvSpPr txBox="1">
            <a:spLocks/>
          </p:cNvSpPr>
          <p:nvPr/>
        </p:nvSpPr>
        <p:spPr>
          <a:xfrm>
            <a:off x="7124571" y="2148461"/>
            <a:ext cx="2057400" cy="3161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900"/>
              </a:spcAft>
              <a:buNone/>
            </a:pPr>
            <a:r>
              <a:rPr lang="pt-BR" sz="1800">
                <a:latin typeface="Cambria" panose="02040503050406030204" pitchFamily="18" charset="0"/>
              </a:rPr>
              <a:t>F.T.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D1526DE3-CF94-3C4A-BE8B-718B4639A385}"/>
              </a:ext>
            </a:extLst>
          </p:cNvPr>
          <p:cNvSpPr txBox="1">
            <a:spLocks/>
          </p:cNvSpPr>
          <p:nvPr/>
        </p:nvSpPr>
        <p:spPr>
          <a:xfrm rot="20672269">
            <a:off x="3001539" y="1638172"/>
            <a:ext cx="851498" cy="3693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900"/>
              </a:spcAft>
              <a:buNone/>
            </a:pPr>
            <a:r>
              <a:rPr lang="pt-BR" sz="18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CBR, N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611BBCD5-425E-0E46-89CC-A3D8E60A7533}"/>
              </a:ext>
            </a:extLst>
          </p:cNvPr>
          <p:cNvSpPr txBox="1">
            <a:spLocks/>
          </p:cNvSpPr>
          <p:nvPr/>
        </p:nvSpPr>
        <p:spPr>
          <a:xfrm rot="20652545">
            <a:off x="5121718" y="1482048"/>
            <a:ext cx="1395536" cy="5846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900"/>
              </a:spcAft>
              <a:buNone/>
            </a:pPr>
            <a:r>
              <a:rPr lang="pt-BR" sz="18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MR, N</a:t>
            </a:r>
            <a:br>
              <a:rPr lang="pt-BR" sz="18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pt-BR" sz="2000" i="1" err="1">
                <a:solidFill>
                  <a:schemeClr val="bg1">
                    <a:lumMod val="50000"/>
                  </a:schemeClr>
                </a:solidFill>
                <a:latin typeface="Symbol" pitchFamily="2" charset="2"/>
              </a:rPr>
              <a:t>s</a:t>
            </a:r>
            <a:r>
              <a:rPr lang="pt-BR" sz="2000" i="1">
                <a:solidFill>
                  <a:schemeClr val="bg1">
                    <a:lumMod val="50000"/>
                  </a:schemeClr>
                </a:solidFill>
                <a:latin typeface="Symbol" pitchFamily="2" charset="2"/>
              </a:rPr>
              <a:t>, e</a:t>
            </a:r>
            <a:r>
              <a:rPr lang="pt-BR" sz="18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pt-BR" sz="1800" i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limites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A43FC4A3-F7EA-7B40-BDE0-F42EBCB1B637}"/>
              </a:ext>
            </a:extLst>
          </p:cNvPr>
          <p:cNvSpPr txBox="1">
            <a:spLocks/>
          </p:cNvSpPr>
          <p:nvPr/>
        </p:nvSpPr>
        <p:spPr>
          <a:xfrm rot="20527920">
            <a:off x="7065967" y="1367736"/>
            <a:ext cx="2174609" cy="103593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900"/>
              </a:spcAft>
              <a:buNone/>
            </a:pPr>
            <a:r>
              <a:rPr lang="pt-BR" sz="18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Banco de dados</a:t>
            </a:r>
            <a:br>
              <a:rPr lang="pt-BR" sz="18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pt-BR" sz="1350" i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pt-BR" sz="1350" i="1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lab</a:t>
            </a:r>
            <a:r>
              <a:rPr lang="pt-BR" sz="1350" i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+ pistas)</a:t>
            </a:r>
            <a:br>
              <a:rPr lang="pt-BR" sz="18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pt-BR" sz="18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Métodos &amp; Modelos</a:t>
            </a:r>
          </a:p>
        </p:txBody>
      </p:sp>
      <p:sp>
        <p:nvSpPr>
          <p:cNvPr id="17" name="Seta para a direita listrada 1">
            <a:extLst>
              <a:ext uri="{FF2B5EF4-FFF2-40B4-BE49-F238E27FC236}">
                <a16:creationId xmlns:a16="http://schemas.microsoft.com/office/drawing/2014/main" id="{2A43F9C0-3EFD-4A49-953D-AE29C0B7DA99}"/>
              </a:ext>
            </a:extLst>
          </p:cNvPr>
          <p:cNvSpPr/>
          <p:nvPr/>
        </p:nvSpPr>
        <p:spPr>
          <a:xfrm>
            <a:off x="4016447" y="2692820"/>
            <a:ext cx="1244845" cy="577242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mbria" panose="02040503050406030204" pitchFamily="18" charset="0"/>
            </a:endParaRPr>
          </a:p>
        </p:txBody>
      </p:sp>
      <p:sp>
        <p:nvSpPr>
          <p:cNvPr id="18" name="Seta para a direita listrada 31">
            <a:extLst>
              <a:ext uri="{FF2B5EF4-FFF2-40B4-BE49-F238E27FC236}">
                <a16:creationId xmlns:a16="http://schemas.microsoft.com/office/drawing/2014/main" id="{4C8EE850-1DD4-FB42-BE6F-70908672C45F}"/>
              </a:ext>
            </a:extLst>
          </p:cNvPr>
          <p:cNvSpPr/>
          <p:nvPr/>
        </p:nvSpPr>
        <p:spPr>
          <a:xfrm>
            <a:off x="6397903" y="2693753"/>
            <a:ext cx="1244845" cy="577242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mbria" panose="02040503050406030204" pitchFamily="18" charset="0"/>
            </a:endParaRPr>
          </a:p>
        </p:txBody>
      </p:sp>
      <p:cxnSp>
        <p:nvCxnSpPr>
          <p:cNvPr id="19" name="Conector angulado 3">
            <a:extLst>
              <a:ext uri="{FF2B5EF4-FFF2-40B4-BE49-F238E27FC236}">
                <a16:creationId xmlns:a16="http://schemas.microsoft.com/office/drawing/2014/main" id="{48B09A15-AF0A-4744-833A-A8895E28C7E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43330" y="2808937"/>
            <a:ext cx="3719573" cy="262994"/>
          </a:xfrm>
          <a:prstGeom prst="bentConnector3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3DB63943-4FDE-664C-B76F-6282059E608C}"/>
              </a:ext>
            </a:extLst>
          </p:cNvPr>
          <p:cNvSpPr txBox="1">
            <a:spLocks/>
          </p:cNvSpPr>
          <p:nvPr/>
        </p:nvSpPr>
        <p:spPr>
          <a:xfrm>
            <a:off x="5323626" y="720586"/>
            <a:ext cx="3622723" cy="6074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00"/>
              </a:spcAft>
              <a:buNone/>
            </a:pPr>
            <a:r>
              <a:rPr lang="pt-BR" sz="1800">
                <a:solidFill>
                  <a:srgbClr val="C00000"/>
                </a:solidFill>
              </a:rPr>
              <a:t>Ruptura da lógica utilizada</a:t>
            </a:r>
            <a:br>
              <a:rPr lang="pt-BR" sz="1800"/>
            </a:br>
            <a:r>
              <a:rPr lang="pt-BR" sz="1500"/>
              <a:t>(</a:t>
            </a:r>
            <a:r>
              <a:rPr lang="pt-BR" sz="1500" i="1"/>
              <a:t>metodologia dos programas de pesquisa</a:t>
            </a:r>
            <a:r>
              <a:rPr lang="pt-BR" sz="1500"/>
              <a:t>)</a:t>
            </a:r>
            <a:endParaRPr lang="pt-BR" sz="1800"/>
          </a:p>
        </p:txBody>
      </p:sp>
      <p:pic>
        <p:nvPicPr>
          <p:cNvPr id="21" name="Google Shape;296;p2">
            <a:extLst>
              <a:ext uri="{FF2B5EF4-FFF2-40B4-BE49-F238E27FC236}">
                <a16:creationId xmlns:a16="http://schemas.microsoft.com/office/drawing/2014/main" id="{CE125C24-4500-F442-9C27-AD2165C04A0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7276" flipH="1">
            <a:off x="4516980" y="804171"/>
            <a:ext cx="855564" cy="36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18B23D21-C17B-4C46-B4DA-F3D041569466}"/>
              </a:ext>
            </a:extLst>
          </p:cNvPr>
          <p:cNvSpPr txBox="1"/>
          <p:nvPr/>
        </p:nvSpPr>
        <p:spPr>
          <a:xfrm>
            <a:off x="0" y="15549"/>
            <a:ext cx="12192000" cy="53642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pt-BR"/>
            </a:defPPr>
            <a:lvl1pPr marL="6985" marR="1270" indent="-6985" algn="ctr">
              <a:lnSpc>
                <a:spcPct val="103000"/>
              </a:lnSpc>
              <a:spcAft>
                <a:spcPts val="540"/>
              </a:spcAft>
              <a:defRPr sz="15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sz="3000" i="1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  <a:ea typeface="+mn-ea"/>
                <a:cs typeface="+mn-cs"/>
              </a:rPr>
              <a:t>Métodos de Dimensionamento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332CCDA2-5828-0D4B-B794-D3690153DF40}"/>
              </a:ext>
            </a:extLst>
          </p:cNvPr>
          <p:cNvSpPr/>
          <p:nvPr/>
        </p:nvSpPr>
        <p:spPr>
          <a:xfrm rot="326223">
            <a:off x="1904126" y="4832691"/>
            <a:ext cx="1962810" cy="223683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50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Coeficientes estruturais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D0D99280-0803-3E45-8750-C4F6C5E4D227}"/>
              </a:ext>
            </a:extLst>
          </p:cNvPr>
          <p:cNvSpPr/>
          <p:nvPr/>
        </p:nvSpPr>
        <p:spPr>
          <a:xfrm rot="20735964">
            <a:off x="1866139" y="4213539"/>
            <a:ext cx="1962810" cy="2497544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5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Fator climático</a:t>
            </a:r>
            <a:r>
              <a:rPr lang="pt-BR" sz="150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        </a:t>
            </a:r>
            <a:r>
              <a:rPr lang="pt-BR" sz="150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Efeito da drenagem</a:t>
            </a: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5647C834-29A5-8F42-975F-2F5779F9C4CF}"/>
              </a:ext>
            </a:extLst>
          </p:cNvPr>
          <p:cNvGrpSpPr/>
          <p:nvPr/>
        </p:nvGrpSpPr>
        <p:grpSpPr>
          <a:xfrm>
            <a:off x="2268362" y="5047242"/>
            <a:ext cx="1296144" cy="1296144"/>
            <a:chOff x="4257944" y="3524310"/>
            <a:chExt cx="1296144" cy="1296144"/>
          </a:xfrm>
        </p:grpSpPr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id="{5F897700-9E67-FF4D-A878-B0D813B7C71C}"/>
                </a:ext>
              </a:extLst>
            </p:cNvPr>
            <p:cNvGrpSpPr/>
            <p:nvPr/>
          </p:nvGrpSpPr>
          <p:grpSpPr>
            <a:xfrm>
              <a:off x="4257944" y="3524310"/>
              <a:ext cx="1296144" cy="1296144"/>
              <a:chOff x="4283968" y="3429000"/>
              <a:chExt cx="1296144" cy="1296144"/>
            </a:xfrm>
          </p:grpSpPr>
          <p:sp>
            <p:nvSpPr>
              <p:cNvPr id="53" name="Elipse 28">
                <a:extLst>
                  <a:ext uri="{FF2B5EF4-FFF2-40B4-BE49-F238E27FC236}">
                    <a16:creationId xmlns:a16="http://schemas.microsoft.com/office/drawing/2014/main" id="{789EC878-13F5-D444-B8F6-1E4739CB0010}"/>
                  </a:ext>
                </a:extLst>
              </p:cNvPr>
              <p:cNvSpPr/>
              <p:nvPr/>
            </p:nvSpPr>
            <p:spPr>
              <a:xfrm>
                <a:off x="4283968" y="3429000"/>
                <a:ext cx="1296144" cy="129614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0000"/>
                  </a:gs>
                  <a:gs pos="52000">
                    <a:srgbClr val="FF00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2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 prstMaterial="matte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171450" indent="-171450" fontAlgn="base">
                  <a:spcBef>
                    <a:spcPct val="0"/>
                  </a:spcBef>
                  <a:buFont typeface="Wingdings" panose="05000000000000000000" pitchFamily="2" charset="2"/>
                  <a:buChar char="§"/>
                  <a:defRPr/>
                </a:pPr>
                <a:endParaRPr lang="pt-BR" sz="1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4B213F91-BC6A-FA42-A629-0C8713B6E94A}"/>
                  </a:ext>
                </a:extLst>
              </p:cNvPr>
              <p:cNvSpPr/>
              <p:nvPr/>
            </p:nvSpPr>
            <p:spPr>
              <a:xfrm>
                <a:off x="4538158" y="3556477"/>
                <a:ext cx="809823" cy="26161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numCol="1">
                <a:prstTxWarp prst="textDeflateBottom">
                  <a:avLst>
                    <a:gd name="adj" fmla="val 45062"/>
                  </a:avLst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50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CBR</a:t>
                </a:r>
              </a:p>
            </p:txBody>
          </p:sp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E5356703-BB8A-3D43-834F-FC1E49E1BB1B}"/>
                  </a:ext>
                </a:extLst>
              </p:cNvPr>
              <p:cNvSpPr/>
              <p:nvPr/>
            </p:nvSpPr>
            <p:spPr>
              <a:xfrm>
                <a:off x="4703749" y="4439347"/>
                <a:ext cx="456582" cy="22502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numCol="1">
                <a:prstTxWarp prst="textDeflateTop">
                  <a:avLst>
                    <a:gd name="adj" fmla="val 25180"/>
                  </a:avLst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500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</p:grp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2697429-EF56-D44D-AE91-68DB2F351361}"/>
                </a:ext>
              </a:extLst>
            </p:cNvPr>
            <p:cNvSpPr/>
            <p:nvPr/>
          </p:nvSpPr>
          <p:spPr>
            <a:xfrm>
              <a:off x="4405334" y="4065452"/>
              <a:ext cx="98000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lIns="36000" tIns="0" rIns="3600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100" b="1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DNIT </a:t>
              </a:r>
              <a:br>
                <a:rPr lang="pt-BR" sz="1100" b="1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</a:br>
              <a:r>
                <a:rPr lang="pt-BR" sz="1100" b="1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(1960s – 1980s)</a:t>
              </a:r>
            </a:p>
          </p:txBody>
        </p:sp>
      </p:grpSp>
      <p:sp>
        <p:nvSpPr>
          <p:cNvPr id="56" name="Retângulo 55">
            <a:extLst>
              <a:ext uri="{FF2B5EF4-FFF2-40B4-BE49-F238E27FC236}">
                <a16:creationId xmlns:a16="http://schemas.microsoft.com/office/drawing/2014/main" id="{08CE2E8C-2A7C-5946-B9D5-5A535AA23CCE}"/>
              </a:ext>
            </a:extLst>
          </p:cNvPr>
          <p:cNvSpPr/>
          <p:nvPr/>
        </p:nvSpPr>
        <p:spPr>
          <a:xfrm>
            <a:off x="4753159" y="4751292"/>
            <a:ext cx="1962810" cy="223683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50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Variação da interface entre camadas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1AB0B238-1921-0F48-8216-CCC563DC0488}"/>
              </a:ext>
            </a:extLst>
          </p:cNvPr>
          <p:cNvSpPr/>
          <p:nvPr/>
        </p:nvSpPr>
        <p:spPr>
          <a:xfrm>
            <a:off x="4738408" y="4498785"/>
            <a:ext cx="1962810" cy="224274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50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Ajuste dos critérios de falha estabelecidos</a:t>
            </a:r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8B1C0F31-A2B3-7142-AC3F-D37D0EA04EE5}"/>
              </a:ext>
            </a:extLst>
          </p:cNvPr>
          <p:cNvGrpSpPr/>
          <p:nvPr/>
        </p:nvGrpSpPr>
        <p:grpSpPr>
          <a:xfrm>
            <a:off x="5086492" y="5053188"/>
            <a:ext cx="1296144" cy="1296144"/>
            <a:chOff x="4257944" y="3524310"/>
            <a:chExt cx="1296144" cy="1296144"/>
          </a:xfrm>
        </p:grpSpPr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2939F6CD-D4F3-0E44-A592-BC77F154C1C1}"/>
                </a:ext>
              </a:extLst>
            </p:cNvPr>
            <p:cNvGrpSpPr/>
            <p:nvPr/>
          </p:nvGrpSpPr>
          <p:grpSpPr>
            <a:xfrm>
              <a:off x="4257944" y="3524310"/>
              <a:ext cx="1296144" cy="1296144"/>
              <a:chOff x="4283968" y="3429000"/>
              <a:chExt cx="1296144" cy="1296144"/>
            </a:xfrm>
          </p:grpSpPr>
          <p:sp>
            <p:nvSpPr>
              <p:cNvPr id="61" name="Elipse 43">
                <a:extLst>
                  <a:ext uri="{FF2B5EF4-FFF2-40B4-BE49-F238E27FC236}">
                    <a16:creationId xmlns:a16="http://schemas.microsoft.com/office/drawing/2014/main" id="{A3920017-B6F7-864B-BFAC-BFE364AC1760}"/>
                  </a:ext>
                </a:extLst>
              </p:cNvPr>
              <p:cNvSpPr/>
              <p:nvPr/>
            </p:nvSpPr>
            <p:spPr>
              <a:xfrm>
                <a:off x="4283968" y="3429000"/>
                <a:ext cx="1296144" cy="129614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6">
                      <a:lumMod val="75000"/>
                    </a:schemeClr>
                  </a:gs>
                  <a:gs pos="52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2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 prstMaterial="matte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171450" indent="-171450" fontAlgn="base">
                  <a:spcBef>
                    <a:spcPct val="0"/>
                  </a:spcBef>
                  <a:buFont typeface="Wingdings" panose="05000000000000000000" pitchFamily="2" charset="2"/>
                  <a:buChar char="§"/>
                  <a:defRPr/>
                </a:pPr>
                <a:endParaRPr lang="pt-BR" sz="1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Retângulo 61">
                <a:extLst>
                  <a:ext uri="{FF2B5EF4-FFF2-40B4-BE49-F238E27FC236}">
                    <a16:creationId xmlns:a16="http://schemas.microsoft.com/office/drawing/2014/main" id="{3903F71A-CAEC-1746-9DFE-9872EF7C7CFD}"/>
                  </a:ext>
                </a:extLst>
              </p:cNvPr>
              <p:cNvSpPr/>
              <p:nvPr/>
            </p:nvSpPr>
            <p:spPr>
              <a:xfrm>
                <a:off x="4502691" y="3582072"/>
                <a:ext cx="943411" cy="29463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numCol="1">
                <a:prstTxWarp prst="textDeflateBottom">
                  <a:avLst>
                    <a:gd name="adj" fmla="val 35167"/>
                  </a:avLst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50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Elástico linear</a:t>
                </a:r>
              </a:p>
            </p:txBody>
          </p:sp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9270E3E6-DB5B-7B47-A877-1F0D08111EC3}"/>
                  </a:ext>
                </a:extLst>
              </p:cNvPr>
              <p:cNvSpPr/>
              <p:nvPr/>
            </p:nvSpPr>
            <p:spPr>
              <a:xfrm rot="5400000">
                <a:off x="5240282" y="4064979"/>
                <a:ext cx="411640" cy="1962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numCol="1">
                <a:prstTxWarp prst="textDeflateBottom">
                  <a:avLst>
                    <a:gd name="adj" fmla="val 54965"/>
                  </a:avLst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50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MR </a:t>
                </a:r>
              </a:p>
            </p:txBody>
          </p:sp>
          <p:sp>
            <p:nvSpPr>
              <p:cNvPr id="64" name="Retângulo 63">
                <a:extLst>
                  <a:ext uri="{FF2B5EF4-FFF2-40B4-BE49-F238E27FC236}">
                    <a16:creationId xmlns:a16="http://schemas.microsoft.com/office/drawing/2014/main" id="{6EE9DEE8-A4D6-434C-BAFF-880AF07E1B9E}"/>
                  </a:ext>
                </a:extLst>
              </p:cNvPr>
              <p:cNvSpPr/>
              <p:nvPr/>
            </p:nvSpPr>
            <p:spPr>
              <a:xfrm rot="16200000">
                <a:off x="4355723" y="4019401"/>
                <a:ext cx="172057" cy="19281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numCol="1">
                <a:prstTxWarp prst="textDeflateBottom">
                  <a:avLst>
                    <a:gd name="adj" fmla="val 35167"/>
                  </a:avLst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500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D11544E8-FA22-E841-BBC4-7FC424C44B93}"/>
                  </a:ext>
                </a:extLst>
              </p:cNvPr>
              <p:cNvSpPr/>
              <p:nvPr/>
            </p:nvSpPr>
            <p:spPr>
              <a:xfrm>
                <a:off x="4502691" y="4326918"/>
                <a:ext cx="864065" cy="2670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numCol="1">
                <a:prstTxWarp prst="textDeflateTop">
                  <a:avLst>
                    <a:gd name="adj" fmla="val 57284"/>
                  </a:avLst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500">
                    <a:ln w="0"/>
                    <a:solidFill>
                      <a:srgbClr val="0099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Falha empírica</a:t>
                </a:r>
              </a:p>
            </p:txBody>
          </p:sp>
        </p:grp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2ACC1C9-AC58-D54D-96E6-AA0658165156}"/>
                </a:ext>
              </a:extLst>
            </p:cNvPr>
            <p:cNvSpPr/>
            <p:nvPr/>
          </p:nvSpPr>
          <p:spPr>
            <a:xfrm>
              <a:off x="4665892" y="4121750"/>
              <a:ext cx="502308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lIns="36000" tIns="0" rIns="3600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400" b="1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1990s</a:t>
              </a:r>
            </a:p>
          </p:txBody>
        </p:sp>
      </p:grpSp>
      <p:sp>
        <p:nvSpPr>
          <p:cNvPr id="66" name="Retângulo 65">
            <a:extLst>
              <a:ext uri="{FF2B5EF4-FFF2-40B4-BE49-F238E27FC236}">
                <a16:creationId xmlns:a16="http://schemas.microsoft.com/office/drawing/2014/main" id="{36438461-278A-9441-9720-2CFB266C64EA}"/>
              </a:ext>
            </a:extLst>
          </p:cNvPr>
          <p:cNvSpPr/>
          <p:nvPr/>
        </p:nvSpPr>
        <p:spPr>
          <a:xfrm>
            <a:off x="7805866" y="4707609"/>
            <a:ext cx="2019006" cy="223683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50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Lateral Wander dos eixos para tráfego</a:t>
            </a:r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E3D0846D-98BD-3443-AB32-6E3BCAD1DBEE}"/>
              </a:ext>
            </a:extLst>
          </p:cNvPr>
          <p:cNvSpPr/>
          <p:nvPr/>
        </p:nvSpPr>
        <p:spPr>
          <a:xfrm>
            <a:off x="7779982" y="4558786"/>
            <a:ext cx="2075202" cy="223683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500">
                <a:ln w="0"/>
                <a:solidFill>
                  <a:srgbClr val="99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Fadiga e DP para misturas asfálticas e solos</a:t>
            </a:r>
          </a:p>
        </p:txBody>
      </p: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E0DCF641-C6D4-A642-8B41-1E4208FF77DE}"/>
              </a:ext>
            </a:extLst>
          </p:cNvPr>
          <p:cNvGrpSpPr/>
          <p:nvPr/>
        </p:nvGrpSpPr>
        <p:grpSpPr>
          <a:xfrm>
            <a:off x="8054968" y="4956790"/>
            <a:ext cx="1520805" cy="1520805"/>
            <a:chOff x="4187969" y="3426788"/>
            <a:chExt cx="1520805" cy="1520805"/>
          </a:xfrm>
        </p:grpSpPr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FC4D7695-AC9C-F244-82A8-D495D1AF6693}"/>
                </a:ext>
              </a:extLst>
            </p:cNvPr>
            <p:cNvGrpSpPr/>
            <p:nvPr/>
          </p:nvGrpSpPr>
          <p:grpSpPr>
            <a:xfrm>
              <a:off x="4187969" y="3426788"/>
              <a:ext cx="1520805" cy="1520805"/>
              <a:chOff x="4213993" y="3331478"/>
              <a:chExt cx="1520805" cy="1520805"/>
            </a:xfrm>
          </p:grpSpPr>
          <p:sp>
            <p:nvSpPr>
              <p:cNvPr id="71" name="Elipse 53">
                <a:extLst>
                  <a:ext uri="{FF2B5EF4-FFF2-40B4-BE49-F238E27FC236}">
                    <a16:creationId xmlns:a16="http://schemas.microsoft.com/office/drawing/2014/main" id="{6D43B3CF-CCDC-5445-83E2-0AEC1FDB9200}"/>
                  </a:ext>
                </a:extLst>
              </p:cNvPr>
              <p:cNvSpPr/>
              <p:nvPr/>
            </p:nvSpPr>
            <p:spPr>
              <a:xfrm>
                <a:off x="4213993" y="3331478"/>
                <a:ext cx="1520805" cy="1520805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9900"/>
                  </a:gs>
                  <a:gs pos="52000">
                    <a:srgbClr val="00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2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 prstMaterial="matte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171450" indent="-171450" fontAlgn="base">
                  <a:spcBef>
                    <a:spcPct val="0"/>
                  </a:spcBef>
                  <a:buFont typeface="Wingdings" panose="05000000000000000000" pitchFamily="2" charset="2"/>
                  <a:buChar char="§"/>
                  <a:defRPr/>
                </a:pPr>
                <a:endParaRPr lang="pt-BR" sz="1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51CB44E0-477A-374E-806E-5D395B2A4BD0}"/>
                  </a:ext>
                </a:extLst>
              </p:cNvPr>
              <p:cNvSpPr/>
              <p:nvPr/>
            </p:nvSpPr>
            <p:spPr>
              <a:xfrm>
                <a:off x="4480853" y="3474405"/>
                <a:ext cx="1055523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numCol="1">
                <a:prstTxWarp prst="textDeflateBottom">
                  <a:avLst>
                    <a:gd name="adj" fmla="val 66834"/>
                  </a:avLst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50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Elástico ou </a:t>
                </a:r>
                <a:r>
                  <a:rPr lang="pt-BR" sz="1500" err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Viscoelástico</a:t>
                </a:r>
                <a:endParaRPr lang="pt-BR" sz="150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960B438C-2E2A-EB44-92D4-865A1A8E20E0}"/>
                  </a:ext>
                </a:extLst>
              </p:cNvPr>
              <p:cNvSpPr/>
              <p:nvPr/>
            </p:nvSpPr>
            <p:spPr>
              <a:xfrm rot="18837615">
                <a:off x="5195870" y="4438550"/>
                <a:ext cx="411640" cy="1962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numCol="1">
                <a:prstTxWarp prst="textDeflateTop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50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MR </a:t>
                </a:r>
              </a:p>
            </p:txBody>
          </p:sp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E3A743FA-6786-864C-9FF4-BBCB1B018897}"/>
                  </a:ext>
                </a:extLst>
              </p:cNvPr>
              <p:cNvSpPr/>
              <p:nvPr/>
            </p:nvSpPr>
            <p:spPr>
              <a:xfrm rot="1798884">
                <a:off x="4322590" y="4532459"/>
                <a:ext cx="599436" cy="2810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numCol="1">
                <a:prstTxWarp prst="textInflateBottom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500">
                    <a:ln w="0"/>
                    <a:solidFill>
                      <a:srgbClr val="0000CC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rPr>
                  <a:t>N/cargas</a:t>
                </a:r>
              </a:p>
            </p:txBody>
          </p:sp>
        </p:grpSp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8D90225B-6E5E-924D-8B32-30A658782CB3}"/>
                </a:ext>
              </a:extLst>
            </p:cNvPr>
            <p:cNvSpPr/>
            <p:nvPr/>
          </p:nvSpPr>
          <p:spPr>
            <a:xfrm>
              <a:off x="4716063" y="4087953"/>
              <a:ext cx="502308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lIns="36000" tIns="0" rIns="3600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400" b="1">
                  <a:solidFill>
                    <a:prstClr val="black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2020s</a:t>
              </a:r>
            </a:p>
          </p:txBody>
        </p:sp>
      </p:grpSp>
      <p:sp>
        <p:nvSpPr>
          <p:cNvPr id="75" name="Seta: para a Direita Listrada 11270">
            <a:extLst>
              <a:ext uri="{FF2B5EF4-FFF2-40B4-BE49-F238E27FC236}">
                <a16:creationId xmlns:a16="http://schemas.microsoft.com/office/drawing/2014/main" id="{1D1EB253-B508-1845-A015-E356E5DD7C40}"/>
              </a:ext>
            </a:extLst>
          </p:cNvPr>
          <p:cNvSpPr/>
          <p:nvPr/>
        </p:nvSpPr>
        <p:spPr>
          <a:xfrm>
            <a:off x="1586404" y="4133597"/>
            <a:ext cx="8397792" cy="614931"/>
          </a:xfrm>
          <a:prstGeom prst="striped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73000">
                <a:srgbClr val="009900"/>
              </a:gs>
              <a:gs pos="71000">
                <a:srgbClr val="FFFF00"/>
              </a:gs>
              <a:gs pos="30000">
                <a:srgbClr val="FFC000"/>
              </a:gs>
              <a:gs pos="27000">
                <a:srgbClr val="FF5050"/>
              </a:gs>
              <a:gs pos="100000">
                <a:srgbClr val="00FF00"/>
              </a:gs>
              <a:gs pos="0">
                <a:srgbClr val="FF0000"/>
              </a:gs>
            </a:gsLst>
            <a:lin ang="0" scaled="1"/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Empírico                                 Mecanístico-</a:t>
            </a:r>
            <a:r>
              <a:rPr lang="pt-BR" sz="1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Empírico</a:t>
            </a:r>
            <a:r>
              <a:rPr lang="pt-BR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pt-BR" sz="1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Mecanístico</a:t>
            </a:r>
            <a:r>
              <a:rPr lang="pt-BR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-Empírico</a:t>
            </a:r>
          </a:p>
        </p:txBody>
      </p:sp>
      <p:sp>
        <p:nvSpPr>
          <p:cNvPr id="76" name="Text Box 5">
            <a:extLst>
              <a:ext uri="{FF2B5EF4-FFF2-40B4-BE49-F238E27FC236}">
                <a16:creationId xmlns:a16="http://schemas.microsoft.com/office/drawing/2014/main" id="{804A0646-10A0-8342-B040-B7A4F1001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373" y="4611844"/>
            <a:ext cx="1596397" cy="646297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anchor="ctr" anchorCtr="0">
            <a:no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Symbol" charset="0"/>
              <a:buChar char="d"/>
              <a:tabLst/>
              <a:defRPr/>
            </a:pPr>
            <a:r>
              <a:rPr kumimoji="0" lang="x-none" sz="15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&lt; 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4</a:t>
            </a:r>
            <a:r>
              <a:rPr kumimoji="0" lang="x-none" sz="15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0/100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x-none" sz="15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mm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endParaRPr kumimoji="0" lang="x-none" sz="1500" b="0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" pitchFamily="2" charset="0"/>
              <a:ea typeface="ＭＳ Ｐゴシック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Symbol" charset="2"/>
              </a:rPr>
              <a:t>ε</a:t>
            </a:r>
            <a:r>
              <a:rPr kumimoji="0" lang="x-none" sz="1500" b="0" i="0" u="none" strike="noStrike" kern="1200" cap="none" spc="0" normalizeH="0" baseline="-2500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t</a:t>
            </a:r>
            <a:r>
              <a:rPr kumimoji="0" lang="x-none" sz="15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&lt; 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100 ~ 120</a:t>
            </a:r>
            <a:r>
              <a:rPr kumimoji="0" lang="x-none" sz="15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</a:rPr>
              <a:t> </a:t>
            </a:r>
            <a:r>
              <a:rPr kumimoji="0" lang="el-GR" sz="1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Symbol" charset="2"/>
              </a:rPr>
              <a:t>με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Symbol" charset="2"/>
            </a:endParaRPr>
          </a:p>
        </p:txBody>
      </p:sp>
      <p:pic>
        <p:nvPicPr>
          <p:cNvPr id="77" name="Imagem 76">
            <a:extLst>
              <a:ext uri="{FF2B5EF4-FFF2-40B4-BE49-F238E27FC236}">
                <a16:creationId xmlns:a16="http://schemas.microsoft.com/office/drawing/2014/main" id="{4F206387-2E5A-6A4C-8699-02C37BBEFF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l="15655" t="14863" r="17408" b="15221"/>
          <a:stretch/>
        </p:blipFill>
        <p:spPr>
          <a:xfrm rot="16200000">
            <a:off x="10295564" y="3610610"/>
            <a:ext cx="1266573" cy="1763925"/>
          </a:xfrm>
          <a:prstGeom prst="rect">
            <a:avLst/>
          </a:prstGeom>
          <a:ln w="19050">
            <a:solidFill>
              <a:srgbClr val="00CC00"/>
            </a:solidFill>
          </a:ln>
        </p:spPr>
      </p:pic>
    </p:spTree>
    <p:extLst>
      <p:ext uri="{BB962C8B-B14F-4D97-AF65-F5344CB8AC3E}">
        <p14:creationId xmlns:p14="http://schemas.microsoft.com/office/powerpoint/2010/main" val="312574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6" grpId="0"/>
      <p:bldP spid="57" grpId="0"/>
      <p:bldP spid="66" grpId="0"/>
      <p:bldP spid="67" grpId="0"/>
      <p:bldP spid="75" grpId="0" animBg="1"/>
      <p:bldP spid="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57A08BC3-7702-1442-9053-30E341C5ABBB}"/>
              </a:ext>
            </a:extLst>
          </p:cNvPr>
          <p:cNvSpPr/>
          <p:nvPr/>
        </p:nvSpPr>
        <p:spPr>
          <a:xfrm>
            <a:off x="1677680" y="5634845"/>
            <a:ext cx="9406095" cy="5777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Integração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FDE8C0A-2AB3-E94D-94D5-5C94B5D46CF7}"/>
              </a:ext>
            </a:extLst>
          </p:cNvPr>
          <p:cNvGrpSpPr/>
          <p:nvPr/>
        </p:nvGrpSpPr>
        <p:grpSpPr>
          <a:xfrm>
            <a:off x="2204115" y="5157456"/>
            <a:ext cx="8136000" cy="587416"/>
            <a:chOff x="2443839" y="5032958"/>
            <a:chExt cx="3685461" cy="587416"/>
          </a:xfrm>
        </p:grpSpPr>
        <p:cxnSp>
          <p:nvCxnSpPr>
            <p:cNvPr id="30" name="Conector reto 108">
              <a:extLst>
                <a:ext uri="{FF2B5EF4-FFF2-40B4-BE49-F238E27FC236}">
                  <a16:creationId xmlns:a16="http://schemas.microsoft.com/office/drawing/2014/main" id="{FF5A68F5-AAD4-F747-8396-F1F0A61855B6}"/>
                </a:ext>
              </a:extLst>
            </p:cNvPr>
            <p:cNvCxnSpPr>
              <a:cxnSpLocks/>
            </p:cNvCxnSpPr>
            <p:nvPr/>
          </p:nvCxnSpPr>
          <p:spPr>
            <a:xfrm>
              <a:off x="2443839" y="5032958"/>
              <a:ext cx="0" cy="360000"/>
            </a:xfrm>
            <a:prstGeom prst="line">
              <a:avLst/>
            </a:prstGeom>
            <a:ln w="2222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9C2FF7F3-2870-6547-AAA8-1ABFE20DA0CD}"/>
                </a:ext>
              </a:extLst>
            </p:cNvPr>
            <p:cNvGrpSpPr/>
            <p:nvPr/>
          </p:nvGrpSpPr>
          <p:grpSpPr>
            <a:xfrm>
              <a:off x="2443878" y="5041179"/>
              <a:ext cx="3685422" cy="579195"/>
              <a:chOff x="2443878" y="5041179"/>
              <a:chExt cx="3685422" cy="579195"/>
            </a:xfrm>
          </p:grpSpPr>
          <p:grpSp>
            <p:nvGrpSpPr>
              <p:cNvPr id="32" name="Agrupar 31">
                <a:extLst>
                  <a:ext uri="{FF2B5EF4-FFF2-40B4-BE49-F238E27FC236}">
                    <a16:creationId xmlns:a16="http://schemas.microsoft.com/office/drawing/2014/main" id="{7A7C3F45-FCB3-CA43-9D11-315E41937659}"/>
                  </a:ext>
                </a:extLst>
              </p:cNvPr>
              <p:cNvGrpSpPr/>
              <p:nvPr/>
            </p:nvGrpSpPr>
            <p:grpSpPr>
              <a:xfrm>
                <a:off x="2443878" y="5041179"/>
                <a:ext cx="3685422" cy="371809"/>
                <a:chOff x="4682038" y="5408014"/>
                <a:chExt cx="807492" cy="108240"/>
              </a:xfrm>
            </p:grpSpPr>
            <p:cxnSp>
              <p:nvCxnSpPr>
                <p:cNvPr id="34" name="Conector reto 112">
                  <a:extLst>
                    <a:ext uri="{FF2B5EF4-FFF2-40B4-BE49-F238E27FC236}">
                      <a16:creationId xmlns:a16="http://schemas.microsoft.com/office/drawing/2014/main" id="{D1D9580F-C79F-184A-A598-C3BAA9D6CC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89530" y="5408014"/>
                  <a:ext cx="0" cy="104801"/>
                </a:xfrm>
                <a:prstGeom prst="line">
                  <a:avLst/>
                </a:prstGeom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to 113">
                  <a:extLst>
                    <a:ext uri="{FF2B5EF4-FFF2-40B4-BE49-F238E27FC236}">
                      <a16:creationId xmlns:a16="http://schemas.microsoft.com/office/drawing/2014/main" id="{C3350CED-5931-544E-89EC-A7C4515651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82038" y="5516254"/>
                  <a:ext cx="807492" cy="0"/>
                </a:xfrm>
                <a:prstGeom prst="line">
                  <a:avLst/>
                </a:prstGeom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Conector reto 111">
                <a:extLst>
                  <a:ext uri="{FF2B5EF4-FFF2-40B4-BE49-F238E27FC236}">
                    <a16:creationId xmlns:a16="http://schemas.microsoft.com/office/drawing/2014/main" id="{429CB113-8959-2C42-8FAC-D73A376705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3509" y="5044374"/>
                <a:ext cx="0" cy="576000"/>
              </a:xfrm>
              <a:prstGeom prst="line">
                <a:avLst/>
              </a:prstGeom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39C892D7-0D4B-1E4B-9EF8-E2F7502127AA}"/>
              </a:ext>
            </a:extLst>
          </p:cNvPr>
          <p:cNvGrpSpPr/>
          <p:nvPr/>
        </p:nvGrpSpPr>
        <p:grpSpPr>
          <a:xfrm>
            <a:off x="514133" y="4760525"/>
            <a:ext cx="11077120" cy="691856"/>
            <a:chOff x="395383" y="3948059"/>
            <a:chExt cx="11077120" cy="691856"/>
          </a:xfrm>
        </p:grpSpPr>
        <p:grpSp>
          <p:nvGrpSpPr>
            <p:cNvPr id="73" name="Agrupar 72">
              <a:extLst>
                <a:ext uri="{FF2B5EF4-FFF2-40B4-BE49-F238E27FC236}">
                  <a16:creationId xmlns:a16="http://schemas.microsoft.com/office/drawing/2014/main" id="{64F3105A-0A2E-634E-8F91-7D3CC754D04E}"/>
                </a:ext>
              </a:extLst>
            </p:cNvPr>
            <p:cNvGrpSpPr/>
            <p:nvPr/>
          </p:nvGrpSpPr>
          <p:grpSpPr>
            <a:xfrm>
              <a:off x="478599" y="3948059"/>
              <a:ext cx="10993904" cy="388721"/>
              <a:chOff x="478599" y="3748027"/>
              <a:chExt cx="10993904" cy="388721"/>
            </a:xfrm>
          </p:grpSpPr>
          <p:sp>
            <p:nvSpPr>
              <p:cNvPr id="75" name="Retângulo 74">
                <a:extLst>
                  <a:ext uri="{FF2B5EF4-FFF2-40B4-BE49-F238E27FC236}">
                    <a16:creationId xmlns:a16="http://schemas.microsoft.com/office/drawing/2014/main" id="{F3CC64DB-C73D-FA48-98C7-B797FCD6D79A}"/>
                  </a:ext>
                </a:extLst>
              </p:cNvPr>
              <p:cNvSpPr/>
              <p:nvPr/>
            </p:nvSpPr>
            <p:spPr>
              <a:xfrm>
                <a:off x="5247100" y="3762775"/>
                <a:ext cx="1989968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700" b="1" dirty="0">
                    <a:solidFill>
                      <a:srgbClr val="00CC00"/>
                    </a:solidFill>
                    <a:latin typeface="Cambria" panose="02040503050406030204" pitchFamily="18" charset="0"/>
                  </a:rPr>
                  <a:t>Tráfego e Defeitos</a:t>
                </a:r>
              </a:p>
            </p:txBody>
          </p:sp>
          <p:sp>
            <p:nvSpPr>
              <p:cNvPr id="76" name="Retângulo 75">
                <a:extLst>
                  <a:ext uri="{FF2B5EF4-FFF2-40B4-BE49-F238E27FC236}">
                    <a16:creationId xmlns:a16="http://schemas.microsoft.com/office/drawing/2014/main" id="{4D1D9D2F-B6A1-C943-A89B-7CED3579627F}"/>
                  </a:ext>
                </a:extLst>
              </p:cNvPr>
              <p:cNvSpPr/>
              <p:nvPr/>
            </p:nvSpPr>
            <p:spPr>
              <a:xfrm>
                <a:off x="1106691" y="3762775"/>
                <a:ext cx="2181687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700" b="1" dirty="0">
                    <a:solidFill>
                      <a:srgbClr val="00B0F0"/>
                    </a:solidFill>
                    <a:latin typeface="Cambria" panose="02040503050406030204" pitchFamily="18" charset="0"/>
                  </a:rPr>
                  <a:t>Rigidez, DP e Fadiga</a:t>
                </a:r>
              </a:p>
            </p:txBody>
          </p:sp>
          <p:sp>
            <p:nvSpPr>
              <p:cNvPr id="77" name="Retângulo 76">
                <a:extLst>
                  <a:ext uri="{FF2B5EF4-FFF2-40B4-BE49-F238E27FC236}">
                    <a16:creationId xmlns:a16="http://schemas.microsoft.com/office/drawing/2014/main" id="{1096CC25-8739-8445-B7AB-D1F89F0149A0}"/>
                  </a:ext>
                </a:extLst>
              </p:cNvPr>
              <p:cNvSpPr/>
              <p:nvPr/>
            </p:nvSpPr>
            <p:spPr>
              <a:xfrm>
                <a:off x="9001798" y="3748027"/>
                <a:ext cx="2366738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700" b="1">
                    <a:solidFill>
                      <a:srgbClr val="FF0000"/>
                    </a:solidFill>
                    <a:latin typeface="Cambria" panose="02040503050406030204" pitchFamily="18" charset="0"/>
                  </a:rPr>
                  <a:t>Respostas Estruturais</a:t>
                </a:r>
              </a:p>
            </p:txBody>
          </p:sp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9C9760B1-AFA3-E64A-AEF4-16DECC2CE042}"/>
                  </a:ext>
                </a:extLst>
              </p:cNvPr>
              <p:cNvSpPr/>
              <p:nvPr/>
            </p:nvSpPr>
            <p:spPr>
              <a:xfrm>
                <a:off x="478599" y="3764093"/>
                <a:ext cx="10993904" cy="372655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  <a:prstDash val="dash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4" name="Retângulo 73">
              <a:extLst>
                <a:ext uri="{FF2B5EF4-FFF2-40B4-BE49-F238E27FC236}">
                  <a16:creationId xmlns:a16="http://schemas.microsoft.com/office/drawing/2014/main" id="{64B409E5-CB5A-904C-A224-3F78D3AB037A}"/>
                </a:ext>
              </a:extLst>
            </p:cNvPr>
            <p:cNvSpPr/>
            <p:nvPr/>
          </p:nvSpPr>
          <p:spPr>
            <a:xfrm>
              <a:off x="395383" y="4316750"/>
              <a:ext cx="125425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500" b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Observáveis</a:t>
              </a:r>
            </a:p>
          </p:txBody>
        </p:sp>
      </p:grpSp>
      <p:sp>
        <p:nvSpPr>
          <p:cNvPr id="88" name="Retângulo 87">
            <a:extLst>
              <a:ext uri="{FF2B5EF4-FFF2-40B4-BE49-F238E27FC236}">
                <a16:creationId xmlns:a16="http://schemas.microsoft.com/office/drawing/2014/main" id="{87571551-C6DD-B54C-A2BE-C646198684DA}"/>
              </a:ext>
            </a:extLst>
          </p:cNvPr>
          <p:cNvSpPr/>
          <p:nvPr/>
        </p:nvSpPr>
        <p:spPr>
          <a:xfrm>
            <a:off x="2221504" y="39872"/>
            <a:ext cx="7748992" cy="59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pt-BR" sz="2500" b="1" i="1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Desafio dos </a:t>
            </a:r>
            <a:r>
              <a:rPr lang="pt-BR" sz="2500" b="1" i="1">
                <a:solidFill>
                  <a:srgbClr val="FF0000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OBSERVÁVEIS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D633977-646C-4A49-9CF1-C4A81519DE7D}"/>
              </a:ext>
            </a:extLst>
          </p:cNvPr>
          <p:cNvGrpSpPr/>
          <p:nvPr/>
        </p:nvGrpSpPr>
        <p:grpSpPr>
          <a:xfrm>
            <a:off x="4508336" y="836364"/>
            <a:ext cx="3687429" cy="3768876"/>
            <a:chOff x="537915" y="661260"/>
            <a:chExt cx="3687429" cy="3768876"/>
          </a:xfrm>
        </p:grpSpPr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F131AC4B-A6CB-3345-9B9E-9C6B0319A6D7}"/>
                </a:ext>
              </a:extLst>
            </p:cNvPr>
            <p:cNvSpPr/>
            <p:nvPr/>
          </p:nvSpPr>
          <p:spPr>
            <a:xfrm>
              <a:off x="537915" y="2266665"/>
              <a:ext cx="3456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8000" lvl="1" algn="ctr"/>
              <a:r>
                <a:rPr lang="pt-BR" sz="1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Coleta dos desempenhos de trechos</a:t>
              </a:r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28EECA5-0041-0840-9226-184C83ABCA2C}"/>
                </a:ext>
              </a:extLst>
            </p:cNvPr>
            <p:cNvSpPr/>
            <p:nvPr/>
          </p:nvSpPr>
          <p:spPr>
            <a:xfrm>
              <a:off x="3125593" y="2598373"/>
              <a:ext cx="85292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rPr>
                <a:t>Tráfego</a:t>
              </a:r>
              <a:endParaRPr lang="pt-BR" sz="160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49E92422-EC60-BC41-87B6-422061075CF8}"/>
                </a:ext>
              </a:extLst>
            </p:cNvPr>
            <p:cNvSpPr/>
            <p:nvPr/>
          </p:nvSpPr>
          <p:spPr>
            <a:xfrm>
              <a:off x="2669355" y="3134990"/>
              <a:ext cx="446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b="1" i="1">
                  <a:solidFill>
                    <a:srgbClr val="E511BD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vs.</a:t>
              </a:r>
              <a:endParaRPr lang="pt-BR" i="1">
                <a:solidFill>
                  <a:srgbClr val="E511BD"/>
                </a:solidFill>
              </a:endParaRPr>
            </a:p>
          </p:txBody>
        </p: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69940013-5164-EE44-A1BA-BBD0334A461E}"/>
                </a:ext>
              </a:extLst>
            </p:cNvPr>
            <p:cNvGrpSpPr/>
            <p:nvPr/>
          </p:nvGrpSpPr>
          <p:grpSpPr>
            <a:xfrm>
              <a:off x="883394" y="2587584"/>
              <a:ext cx="1742593" cy="1063842"/>
              <a:chOff x="3186143" y="1862428"/>
              <a:chExt cx="1742593" cy="1063842"/>
            </a:xfrm>
          </p:grpSpPr>
          <p:grpSp>
            <p:nvGrpSpPr>
              <p:cNvPr id="56" name="Agrupar 55">
                <a:extLst>
                  <a:ext uri="{FF2B5EF4-FFF2-40B4-BE49-F238E27FC236}">
                    <a16:creationId xmlns:a16="http://schemas.microsoft.com/office/drawing/2014/main" id="{3A031B39-3C4E-394A-B74C-DD5FAD4ECC3E}"/>
                  </a:ext>
                </a:extLst>
              </p:cNvPr>
              <p:cNvGrpSpPr/>
              <p:nvPr/>
            </p:nvGrpSpPr>
            <p:grpSpPr>
              <a:xfrm>
                <a:off x="3186143" y="1862428"/>
                <a:ext cx="1742593" cy="1063842"/>
                <a:chOff x="4115265" y="1875955"/>
                <a:chExt cx="1742593" cy="1063842"/>
              </a:xfrm>
            </p:grpSpPr>
            <p:pic>
              <p:nvPicPr>
                <p:cNvPr id="58" name="Imagem 57">
                  <a:extLst>
                    <a:ext uri="{FF2B5EF4-FFF2-40B4-BE49-F238E27FC236}">
                      <a16:creationId xmlns:a16="http://schemas.microsoft.com/office/drawing/2014/main" id="{8C9ED9D3-EA9D-3B45-A43B-B52B92AB182F}"/>
                    </a:ext>
                  </a:extLst>
                </p:cNvPr>
                <p:cNvPicPr/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243" t="15322" b="48619"/>
                <a:stretch/>
              </p:blipFill>
              <p:spPr bwMode="auto">
                <a:xfrm>
                  <a:off x="5137858" y="2219797"/>
                  <a:ext cx="720000" cy="720000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  <a:extLst>
                  <a:ext uri="{53640926-AAD7-44d8-BBD7-CCE9431645EC}">
                    <a14:shadowObscured xmlns="" xmlns:a14="http://schemas.microsoft.com/office/drawing/2010/main"/>
                  </a:ext>
                </a:extLst>
              </p:spPr>
            </p:pic>
            <p:pic>
              <p:nvPicPr>
                <p:cNvPr id="59" name="Imagem 58">
                  <a:extLst>
                    <a:ext uri="{FF2B5EF4-FFF2-40B4-BE49-F238E27FC236}">
                      <a16:creationId xmlns:a16="http://schemas.microsoft.com/office/drawing/2014/main" id="{227029E1-A328-0743-8924-7155A82F9330}"/>
                    </a:ext>
                  </a:extLst>
                </p:cNvPr>
                <p:cNvPicPr/>
                <p:nvPr/>
              </p:nvPicPr>
              <p:blipFill rotWithShape="1">
                <a:blip r:embed="rId3"/>
                <a:srcRect t="19613" r="1612" b="29555"/>
                <a:stretch/>
              </p:blipFill>
              <p:spPr bwMode="auto">
                <a:xfrm>
                  <a:off x="4115265" y="2219797"/>
                  <a:ext cx="720000" cy="720000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  <a:extLst>
                  <a:ext uri="{53640926-AAD7-44d8-BBD7-CCE9431645EC}">
                    <a14:shadowObscured xmlns="" xmlns:a14="http://schemas.microsoft.com/office/drawing/2010/main"/>
                  </a:ext>
                </a:extLst>
              </p:spPr>
            </p:pic>
            <p:sp>
              <p:nvSpPr>
                <p:cNvPr id="60" name="Retângulo 59">
                  <a:extLst>
                    <a:ext uri="{FF2B5EF4-FFF2-40B4-BE49-F238E27FC236}">
                      <a16:creationId xmlns:a16="http://schemas.microsoft.com/office/drawing/2014/main" id="{A1562823-25CF-2743-8136-60C2DFCE2922}"/>
                    </a:ext>
                  </a:extLst>
                </p:cNvPr>
                <p:cNvSpPr/>
                <p:nvPr/>
              </p:nvSpPr>
              <p:spPr>
                <a:xfrm>
                  <a:off x="4178900" y="1875955"/>
                  <a:ext cx="59580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16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%AT</a:t>
                  </a:r>
                  <a:endParaRPr lang="pt-BR" sz="160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61" name="Retângulo 60">
                  <a:extLst>
                    <a:ext uri="{FF2B5EF4-FFF2-40B4-BE49-F238E27FC236}">
                      <a16:creationId xmlns:a16="http://schemas.microsoft.com/office/drawing/2014/main" id="{6D7D3C43-3EB1-044A-ADEC-E62CD6E37F16}"/>
                    </a:ext>
                  </a:extLst>
                </p:cNvPr>
                <p:cNvSpPr/>
                <p:nvPr/>
              </p:nvSpPr>
              <p:spPr>
                <a:xfrm>
                  <a:off x="5201511" y="1878206"/>
                  <a:ext cx="58618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16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ATR </a:t>
                  </a:r>
                  <a:endParaRPr lang="pt-BR" sz="160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1ED30E5A-8BA9-EB40-B621-67393B2234AF}"/>
                  </a:ext>
                </a:extLst>
              </p:cNvPr>
              <p:cNvSpPr/>
              <p:nvPr/>
            </p:nvSpPr>
            <p:spPr>
              <a:xfrm>
                <a:off x="3841975" y="2390535"/>
                <a:ext cx="3401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b="1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&amp;</a:t>
                </a:r>
                <a:endParaRPr lang="pt-BR" i="1"/>
              </a:p>
            </p:txBody>
          </p:sp>
        </p:grp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FC98A8B6-0494-D046-9594-0AE7DCB2630B}"/>
                </a:ext>
              </a:extLst>
            </p:cNvPr>
            <p:cNvSpPr/>
            <p:nvPr/>
          </p:nvSpPr>
          <p:spPr>
            <a:xfrm>
              <a:off x="654807" y="2257733"/>
              <a:ext cx="3557837" cy="1456339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B77C1609-812A-EB48-93F1-420D667DE90D}"/>
                </a:ext>
              </a:extLst>
            </p:cNvPr>
            <p:cNvSpPr/>
            <p:nvPr/>
          </p:nvSpPr>
          <p:spPr>
            <a:xfrm>
              <a:off x="639381" y="3783805"/>
              <a:ext cx="3456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rPr>
                <a:t>Determina a </a:t>
              </a:r>
              <a:br>
                <a:rPr lang="pt-B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rPr>
              </a:br>
              <a:r>
                <a:rPr lang="pt-BR" b="1">
                  <a:ln>
                    <a:solidFill>
                      <a:srgbClr val="00CC00"/>
                    </a:solidFill>
                  </a:ln>
                  <a:solidFill>
                    <a:srgbClr val="00CC00"/>
                  </a:solidFill>
                  <a:effectLst>
                    <a:glow rad="101600">
                      <a:schemeClr val="tx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rPr>
                <a:t>Estatística dos Pavimentos</a:t>
              </a:r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A66B436B-2E40-C64E-8F64-5C3974EC9F57}"/>
                </a:ext>
              </a:extLst>
            </p:cNvPr>
            <p:cNvSpPr/>
            <p:nvPr/>
          </p:nvSpPr>
          <p:spPr>
            <a:xfrm>
              <a:off x="1036765" y="661260"/>
              <a:ext cx="2638231" cy="557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800"/>
                </a:spcAft>
              </a:pPr>
              <a:r>
                <a:rPr lang="pt-BR" sz="2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2" charset="0"/>
                </a:rPr>
                <a:t>Campo</a:t>
              </a:r>
            </a:p>
          </p:txBody>
        </p:sp>
        <p:sp>
          <p:nvSpPr>
            <p:cNvPr id="68" name="Retângulo 67">
              <a:extLst>
                <a:ext uri="{FF2B5EF4-FFF2-40B4-BE49-F238E27FC236}">
                  <a16:creationId xmlns:a16="http://schemas.microsoft.com/office/drawing/2014/main" id="{F08EE7D6-C14B-4D40-986A-83CF28795284}"/>
                </a:ext>
              </a:extLst>
            </p:cNvPr>
            <p:cNvSpPr/>
            <p:nvPr/>
          </p:nvSpPr>
          <p:spPr>
            <a:xfrm>
              <a:off x="654807" y="1193741"/>
              <a:ext cx="3557837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u="sng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Escolha</a:t>
              </a:r>
              <a:r>
                <a:rPr lang="pt-BR" sz="2000" b="1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da Forma de Medir</a:t>
              </a:r>
            </a:p>
          </p:txBody>
        </p:sp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E36FAA3A-EDD4-A446-8D47-310BA356749C}"/>
                </a:ext>
              </a:extLst>
            </p:cNvPr>
            <p:cNvGrpSpPr/>
            <p:nvPr/>
          </p:nvGrpSpPr>
          <p:grpSpPr>
            <a:xfrm>
              <a:off x="3020084" y="3373976"/>
              <a:ext cx="1096974" cy="301586"/>
              <a:chOff x="1536468" y="4940169"/>
              <a:chExt cx="1555668" cy="427692"/>
            </a:xfrm>
          </p:grpSpPr>
          <p:pic>
            <p:nvPicPr>
              <p:cNvPr id="85" name="Picture 2" descr="Pneus do caminhão ilustração do vetor. Ilustração de vista - 55418809">
                <a:extLst>
                  <a:ext uri="{FF2B5EF4-FFF2-40B4-BE49-F238E27FC236}">
                    <a16:creationId xmlns:a16="http://schemas.microsoft.com/office/drawing/2014/main" id="{F4B4FE29-4EAF-2B4F-A629-A1062F05E5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35" t="8740" r="52640" b="52580"/>
              <a:stretch/>
            </p:blipFill>
            <p:spPr bwMode="auto">
              <a:xfrm>
                <a:off x="1536468" y="4940169"/>
                <a:ext cx="430410" cy="42769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Pneus do caminhão ilustração do vetor. Ilustração de vista - 55418809">
                <a:extLst>
                  <a:ext uri="{FF2B5EF4-FFF2-40B4-BE49-F238E27FC236}">
                    <a16:creationId xmlns:a16="http://schemas.microsoft.com/office/drawing/2014/main" id="{93B6FEC8-4D2F-624E-B41A-C5137EAEC2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35" t="8740" r="52640" b="52580"/>
              <a:stretch/>
            </p:blipFill>
            <p:spPr bwMode="auto">
              <a:xfrm>
                <a:off x="1975804" y="4940169"/>
                <a:ext cx="430410" cy="42769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Pneus do caminhão ilustração do vetor. Ilustração de vista - 55418809">
                <a:extLst>
                  <a:ext uri="{FF2B5EF4-FFF2-40B4-BE49-F238E27FC236}">
                    <a16:creationId xmlns:a16="http://schemas.microsoft.com/office/drawing/2014/main" id="{95C5E432-370E-0446-942B-DD22627AD2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35" t="8740" r="52640" b="52580"/>
              <a:stretch/>
            </p:blipFill>
            <p:spPr bwMode="auto">
              <a:xfrm>
                <a:off x="2661726" y="4940169"/>
                <a:ext cx="430410" cy="42769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82" name="Conector reto 111">
              <a:extLst>
                <a:ext uri="{FF2B5EF4-FFF2-40B4-BE49-F238E27FC236}">
                  <a16:creationId xmlns:a16="http://schemas.microsoft.com/office/drawing/2014/main" id="{7D01D7FB-D5AB-2942-A84E-015D04B672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1835" y="2948610"/>
              <a:ext cx="0" cy="36000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111">
              <a:extLst>
                <a:ext uri="{FF2B5EF4-FFF2-40B4-BE49-F238E27FC236}">
                  <a16:creationId xmlns:a16="http://schemas.microsoft.com/office/drawing/2014/main" id="{77B7929E-C26F-4949-887A-1D2186D855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1631" y="2948610"/>
              <a:ext cx="0" cy="36000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111">
              <a:extLst>
                <a:ext uri="{FF2B5EF4-FFF2-40B4-BE49-F238E27FC236}">
                  <a16:creationId xmlns:a16="http://schemas.microsoft.com/office/drawing/2014/main" id="{BBF347D8-6D50-3147-89A0-F31CEC3BFD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5307" y="2948610"/>
              <a:ext cx="0" cy="36000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aixaDeTexto 88">
              <a:extLst>
                <a:ext uri="{FF2B5EF4-FFF2-40B4-BE49-F238E27FC236}">
                  <a16:creationId xmlns:a16="http://schemas.microsoft.com/office/drawing/2014/main" id="{D73B1E46-9B58-473F-AE1C-50FFD15D2406}"/>
                </a:ext>
              </a:extLst>
            </p:cNvPr>
            <p:cNvSpPr txBox="1"/>
            <p:nvPr/>
          </p:nvSpPr>
          <p:spPr>
            <a:xfrm>
              <a:off x="667507" y="1564784"/>
              <a:ext cx="35578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Estamos medindo defeitos de forma eficiente?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F27BF11-7582-44E6-8125-BCF0E5CCFF36}"/>
              </a:ext>
            </a:extLst>
          </p:cNvPr>
          <p:cNvGrpSpPr/>
          <p:nvPr/>
        </p:nvGrpSpPr>
        <p:grpSpPr>
          <a:xfrm>
            <a:off x="889448" y="836364"/>
            <a:ext cx="3035252" cy="3768876"/>
            <a:chOff x="5089132" y="661260"/>
            <a:chExt cx="3035252" cy="3768876"/>
          </a:xfrm>
        </p:grpSpPr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0D2379B8-6369-9F4D-805B-B8DFBD50B518}"/>
                </a:ext>
              </a:extLst>
            </p:cNvPr>
            <p:cNvSpPr/>
            <p:nvPr/>
          </p:nvSpPr>
          <p:spPr>
            <a:xfrm>
              <a:off x="5220251" y="661260"/>
              <a:ext cx="2638231" cy="557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800"/>
                </a:spcAft>
              </a:pPr>
              <a:r>
                <a:rPr lang="pt-BR" sz="2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2" charset="0"/>
                </a:rPr>
                <a:t>Laboratório</a:t>
              </a:r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61EC3B43-47C9-6149-A61A-8B86AAECAB35}"/>
                </a:ext>
              </a:extLst>
            </p:cNvPr>
            <p:cNvSpPr/>
            <p:nvPr/>
          </p:nvSpPr>
          <p:spPr>
            <a:xfrm>
              <a:off x="5129687" y="3783805"/>
              <a:ext cx="295414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rPr>
                <a:t>Determina as</a:t>
              </a:r>
              <a:r>
                <a:rPr lang="pt-BR" b="1" i="1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</a:p>
            <a:p>
              <a:pPr algn="ctr"/>
              <a:r>
                <a:rPr lang="pt-BR" b="1">
                  <a:ln>
                    <a:solidFill>
                      <a:srgbClr val="00B0F0"/>
                    </a:solidFill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rPr>
                <a:t>Etapas de Simulação</a:t>
              </a:r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EBF11446-07C2-5642-8F4F-E11FD18E5BEC}"/>
                </a:ext>
              </a:extLst>
            </p:cNvPr>
            <p:cNvSpPr/>
            <p:nvPr/>
          </p:nvSpPr>
          <p:spPr>
            <a:xfrm>
              <a:off x="5089132" y="2253017"/>
              <a:ext cx="3035252" cy="1456339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F2A1E441-137D-A049-9DB4-BFFD06FB71BA}"/>
                </a:ext>
              </a:extLst>
            </p:cNvPr>
            <p:cNvSpPr/>
            <p:nvPr/>
          </p:nvSpPr>
          <p:spPr>
            <a:xfrm>
              <a:off x="5089132" y="1193741"/>
              <a:ext cx="3035252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u="sng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Escolha</a:t>
              </a:r>
              <a:r>
                <a:rPr lang="pt-BR" sz="2000" b="1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do Ensaio</a:t>
              </a:r>
            </a:p>
          </p:txBody>
        </p:sp>
        <p:pic>
          <p:nvPicPr>
            <p:cNvPr id="67" name="Imagem 66">
              <a:extLst>
                <a:ext uri="{FF2B5EF4-FFF2-40B4-BE49-F238E27FC236}">
                  <a16:creationId xmlns:a16="http://schemas.microsoft.com/office/drawing/2014/main" id="{82701AEB-0CE1-6442-A33C-0731D6F17AE8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8177" y="2393512"/>
              <a:ext cx="709734" cy="1141825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</p:pic>
        <p:pic>
          <p:nvPicPr>
            <p:cNvPr id="70" name="Imagem 69">
              <a:extLst>
                <a:ext uri="{FF2B5EF4-FFF2-40B4-BE49-F238E27FC236}">
                  <a16:creationId xmlns:a16="http://schemas.microsoft.com/office/drawing/2014/main" id="{187CFD14-2075-CD48-BB61-BD533172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8655" y="2404305"/>
              <a:ext cx="1330267" cy="1132805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</p:pic>
        <p:sp>
          <p:nvSpPr>
            <p:cNvPr id="71" name="Retângulo 70">
              <a:extLst>
                <a:ext uri="{FF2B5EF4-FFF2-40B4-BE49-F238E27FC236}">
                  <a16:creationId xmlns:a16="http://schemas.microsoft.com/office/drawing/2014/main" id="{7E9B31DD-68BF-E44D-8B9D-00617790401D}"/>
                </a:ext>
              </a:extLst>
            </p:cNvPr>
            <p:cNvSpPr/>
            <p:nvPr/>
          </p:nvSpPr>
          <p:spPr>
            <a:xfrm>
              <a:off x="6108977" y="2829286"/>
              <a:ext cx="446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b="1" i="1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vs.</a:t>
              </a:r>
              <a:endParaRPr lang="pt-BR" i="1">
                <a:solidFill>
                  <a:srgbClr val="0000FF"/>
                </a:solidFill>
              </a:endParaRPr>
            </a:p>
          </p:txBody>
        </p:sp>
        <p:sp>
          <p:nvSpPr>
            <p:cNvPr id="90" name="CaixaDeTexto 89">
              <a:extLst>
                <a:ext uri="{FF2B5EF4-FFF2-40B4-BE49-F238E27FC236}">
                  <a16:creationId xmlns:a16="http://schemas.microsoft.com/office/drawing/2014/main" id="{A40F6857-A047-4E07-B70F-AFF60FB5474C}"/>
                </a:ext>
              </a:extLst>
            </p:cNvPr>
            <p:cNvSpPr txBox="1"/>
            <p:nvPr/>
          </p:nvSpPr>
          <p:spPr>
            <a:xfrm>
              <a:off x="5089132" y="1564784"/>
              <a:ext cx="303525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Estamos usando </a:t>
              </a:r>
              <a:br>
                <a:rPr lang="pt-BR" sz="1600" b="1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</a:br>
              <a:r>
                <a:rPr lang="pt-BR" sz="1600" b="1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o melhor ensaio?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B03E443-82CE-F149-8E0C-C3DE692752FB}"/>
              </a:ext>
            </a:extLst>
          </p:cNvPr>
          <p:cNvGrpSpPr/>
          <p:nvPr/>
        </p:nvGrpSpPr>
        <p:grpSpPr>
          <a:xfrm>
            <a:off x="8883122" y="836364"/>
            <a:ext cx="2954142" cy="3769144"/>
            <a:chOff x="9124422" y="661260"/>
            <a:chExt cx="2954142" cy="3768820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3A864975-429C-EC44-BD7F-6F0AACB9FE22}"/>
                </a:ext>
              </a:extLst>
            </p:cNvPr>
            <p:cNvSpPr/>
            <p:nvPr/>
          </p:nvSpPr>
          <p:spPr>
            <a:xfrm>
              <a:off x="9133379" y="661260"/>
              <a:ext cx="2638231" cy="557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800"/>
                </a:spcAft>
              </a:pPr>
              <a:r>
                <a:rPr lang="pt-BR" sz="2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2" charset="0"/>
                </a:rPr>
                <a:t>Computador</a:t>
              </a:r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38837BE2-85D0-4E5C-95D0-7F232263B2F4}"/>
                </a:ext>
              </a:extLst>
            </p:cNvPr>
            <p:cNvGrpSpPr/>
            <p:nvPr/>
          </p:nvGrpSpPr>
          <p:grpSpPr>
            <a:xfrm>
              <a:off x="9124422" y="1193741"/>
              <a:ext cx="2954142" cy="3236339"/>
              <a:chOff x="9124422" y="1193741"/>
              <a:chExt cx="2954142" cy="3236339"/>
            </a:xfrm>
          </p:grpSpPr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813DB023-E71E-E24A-B059-25E346FCD196}"/>
                  </a:ext>
                </a:extLst>
              </p:cNvPr>
              <p:cNvSpPr/>
              <p:nvPr/>
            </p:nvSpPr>
            <p:spPr>
              <a:xfrm>
                <a:off x="9124422" y="3783805"/>
                <a:ext cx="2954142" cy="646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Impacta a </a:t>
                </a:r>
              </a:p>
              <a:p>
                <a:pPr algn="ctr"/>
                <a:r>
                  <a:rPr lang="pt-BR" b="1">
                    <a:ln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glow rad="101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Mecânica dos Pavimentos</a:t>
                </a:r>
                <a:endParaRPr lang="pt-BR" sz="1500" b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tx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BAEBC80D-FC5A-A64D-8FFB-C3372D413D9D}"/>
                  </a:ext>
                </a:extLst>
              </p:cNvPr>
              <p:cNvSpPr/>
              <p:nvPr/>
            </p:nvSpPr>
            <p:spPr>
              <a:xfrm>
                <a:off x="9301873" y="1193741"/>
                <a:ext cx="2328439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b="1" u="sng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Escolha</a:t>
                </a:r>
                <a:r>
                  <a:rPr lang="pt-BR" b="1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dos Modelos</a:t>
                </a:r>
              </a:p>
            </p:txBody>
          </p:sp>
          <p:grpSp>
            <p:nvGrpSpPr>
              <p:cNvPr id="3" name="Agrupar 2">
                <a:extLst>
                  <a:ext uri="{FF2B5EF4-FFF2-40B4-BE49-F238E27FC236}">
                    <a16:creationId xmlns:a16="http://schemas.microsoft.com/office/drawing/2014/main" id="{DDD92A63-5BC5-4345-8F41-19694F6651D4}"/>
                  </a:ext>
                </a:extLst>
              </p:cNvPr>
              <p:cNvGrpSpPr/>
              <p:nvPr/>
            </p:nvGrpSpPr>
            <p:grpSpPr>
              <a:xfrm>
                <a:off x="9349649" y="2275239"/>
                <a:ext cx="2241603" cy="1484049"/>
                <a:chOff x="9349649" y="1762614"/>
                <a:chExt cx="2241603" cy="1484049"/>
              </a:xfrm>
            </p:grpSpPr>
            <p:grpSp>
              <p:nvGrpSpPr>
                <p:cNvPr id="37" name="Agrupar 36">
                  <a:extLst>
                    <a:ext uri="{FF2B5EF4-FFF2-40B4-BE49-F238E27FC236}">
                      <a16:creationId xmlns:a16="http://schemas.microsoft.com/office/drawing/2014/main" id="{5DE38D69-F9CD-AA46-A9B8-FA9543901C3E}"/>
                    </a:ext>
                  </a:extLst>
                </p:cNvPr>
                <p:cNvGrpSpPr/>
                <p:nvPr/>
              </p:nvGrpSpPr>
              <p:grpSpPr>
                <a:xfrm>
                  <a:off x="9396114" y="2380303"/>
                  <a:ext cx="2138786" cy="866360"/>
                  <a:chOff x="-795720" y="2979024"/>
                  <a:chExt cx="2138786" cy="866360"/>
                </a:xfrm>
              </p:grpSpPr>
              <p:pic>
                <p:nvPicPr>
                  <p:cNvPr id="42" name="Imagem 41">
                    <a:extLst>
                      <a:ext uri="{FF2B5EF4-FFF2-40B4-BE49-F238E27FC236}">
                        <a16:creationId xmlns:a16="http://schemas.microsoft.com/office/drawing/2014/main" id="{2EA84E95-A950-9C4F-AE5E-677D6E859A87}"/>
                      </a:ext>
                    </a:extLst>
                  </p:cNvPr>
                  <p:cNvPicPr/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89" t="52015" r="38103" b="13361"/>
                  <a:stretch/>
                </p:blipFill>
                <p:spPr>
                  <a:xfrm>
                    <a:off x="272837" y="3356169"/>
                    <a:ext cx="1070229" cy="489215"/>
                  </a:xfrm>
                  <a:prstGeom prst="rect">
                    <a:avLst/>
                  </a:prstGeom>
                </p:spPr>
              </p:pic>
              <p:pic>
                <p:nvPicPr>
                  <p:cNvPr id="43" name="Imagem 42">
                    <a:extLst>
                      <a:ext uri="{FF2B5EF4-FFF2-40B4-BE49-F238E27FC236}">
                        <a16:creationId xmlns:a16="http://schemas.microsoft.com/office/drawing/2014/main" id="{56245452-CC14-3B4A-9800-ED8EC89E1D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179521" y="2979024"/>
                    <a:ext cx="175079" cy="362498"/>
                  </a:xfrm>
                  <a:prstGeom prst="rect">
                    <a:avLst/>
                  </a:prstGeom>
                </p:spPr>
              </p:pic>
              <p:pic>
                <p:nvPicPr>
                  <p:cNvPr id="44" name="Imagem 43">
                    <a:extLst>
                      <a:ext uri="{FF2B5EF4-FFF2-40B4-BE49-F238E27FC236}">
                        <a16:creationId xmlns:a16="http://schemas.microsoft.com/office/drawing/2014/main" id="{DEAA25D1-B45C-764A-AE2B-E81FCFFAC817}"/>
                      </a:ext>
                    </a:extLst>
                  </p:cNvPr>
                  <p:cNvPicPr/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89" t="52015" r="38103" b="13361"/>
                  <a:stretch/>
                </p:blipFill>
                <p:spPr>
                  <a:xfrm flipH="1">
                    <a:off x="-795720" y="3356169"/>
                    <a:ext cx="1073254" cy="48921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1" name="Retângulo 40">
                  <a:extLst>
                    <a:ext uri="{FF2B5EF4-FFF2-40B4-BE49-F238E27FC236}">
                      <a16:creationId xmlns:a16="http://schemas.microsoft.com/office/drawing/2014/main" id="{10F26715-C30E-F544-95EB-BE58D53113CF}"/>
                    </a:ext>
                  </a:extLst>
                </p:cNvPr>
                <p:cNvSpPr/>
                <p:nvPr/>
              </p:nvSpPr>
              <p:spPr>
                <a:xfrm>
                  <a:off x="9349649" y="1762614"/>
                  <a:ext cx="2241603" cy="1456339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79" name="Conector Reto 78">
                  <a:extLst>
                    <a:ext uri="{FF2B5EF4-FFF2-40B4-BE49-F238E27FC236}">
                      <a16:creationId xmlns:a16="http://schemas.microsoft.com/office/drawing/2014/main" id="{F338FC85-DA47-3F42-8FFD-5DDE2F80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453668" y="1948825"/>
                  <a:ext cx="0" cy="359969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headEnd w="lg" len="lg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" name="CaixaDeTexto 90">
                <a:extLst>
                  <a:ext uri="{FF2B5EF4-FFF2-40B4-BE49-F238E27FC236}">
                    <a16:creationId xmlns:a16="http://schemas.microsoft.com/office/drawing/2014/main" id="{C08ED6A8-50E3-404A-B2EE-6D87890FB79A}"/>
                  </a:ext>
                </a:extLst>
              </p:cNvPr>
              <p:cNvSpPr txBox="1"/>
              <p:nvPr/>
            </p:nvSpPr>
            <p:spPr>
              <a:xfrm>
                <a:off x="9143545" y="1564784"/>
                <a:ext cx="2638230" cy="584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600" b="1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Estamos usando o melhor modelo disponível?</a:t>
                </a:r>
              </a:p>
            </p:txBody>
          </p:sp>
        </p:grpSp>
      </p:grpSp>
      <p:sp>
        <p:nvSpPr>
          <p:cNvPr id="65" name="Retângulo 64">
            <a:extLst>
              <a:ext uri="{FF2B5EF4-FFF2-40B4-BE49-F238E27FC236}">
                <a16:creationId xmlns:a16="http://schemas.microsoft.com/office/drawing/2014/main" id="{E0E954DF-95B4-8245-999A-1FD0D078B20B}"/>
              </a:ext>
            </a:extLst>
          </p:cNvPr>
          <p:cNvSpPr/>
          <p:nvPr/>
        </p:nvSpPr>
        <p:spPr>
          <a:xfrm>
            <a:off x="1664980" y="6015845"/>
            <a:ext cx="9406095" cy="5777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... Dano ...</a:t>
            </a:r>
          </a:p>
        </p:txBody>
      </p:sp>
    </p:spTree>
    <p:extLst>
      <p:ext uri="{BB962C8B-B14F-4D97-AF65-F5344CB8AC3E}">
        <p14:creationId xmlns:p14="http://schemas.microsoft.com/office/powerpoint/2010/main" val="97002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2D9569E3-AB14-4503-A18C-BDD3A9A279B7}"/>
              </a:ext>
            </a:extLst>
          </p:cNvPr>
          <p:cNvCxnSpPr>
            <a:cxnSpLocks/>
          </p:cNvCxnSpPr>
          <p:nvPr/>
        </p:nvCxnSpPr>
        <p:spPr>
          <a:xfrm>
            <a:off x="2246293" y="2638249"/>
            <a:ext cx="0" cy="4259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de cantos arredondados 52">
            <a:extLst>
              <a:ext uri="{FF2B5EF4-FFF2-40B4-BE49-F238E27FC236}">
                <a16:creationId xmlns:a16="http://schemas.microsoft.com/office/drawing/2014/main" id="{FE3161B4-A6E6-4912-8394-7820E6A0487C}"/>
              </a:ext>
            </a:extLst>
          </p:cNvPr>
          <p:cNvSpPr/>
          <p:nvPr/>
        </p:nvSpPr>
        <p:spPr>
          <a:xfrm>
            <a:off x="879282" y="3212105"/>
            <a:ext cx="2743681" cy="847424"/>
          </a:xfrm>
          <a:prstGeom prst="roundRect">
            <a:avLst/>
          </a:prstGeom>
          <a:gradFill>
            <a:gsLst>
              <a:gs pos="100000">
                <a:schemeClr val="bg1">
                  <a:lumMod val="5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i="1">
                <a:solidFill>
                  <a:schemeClr val="tx1"/>
                </a:solidFill>
                <a:latin typeface="Cambria" panose="02040503050406030204" pitchFamily="18" charset="0"/>
              </a:rPr>
              <a:t>. . . em ensaio: </a:t>
            </a:r>
          </a:p>
          <a:p>
            <a:pPr algn="ctr"/>
            <a:r>
              <a:rPr lang="pt-BR" sz="1500" i="1">
                <a:solidFill>
                  <a:schemeClr val="tx1"/>
                </a:solidFill>
                <a:latin typeface="Cambria" panose="02040503050406030204" pitchFamily="18" charset="0"/>
              </a:rPr>
              <a:t>PERDA DE RIGIDEZ </a:t>
            </a:r>
          </a:p>
          <a:p>
            <a:pPr algn="ctr"/>
            <a:r>
              <a:rPr lang="pt-BR" sz="1500" i="1">
                <a:solidFill>
                  <a:schemeClr val="tx1"/>
                </a:solidFill>
                <a:latin typeface="Cambria" panose="02040503050406030204" pitchFamily="18" charset="0"/>
              </a:rPr>
              <a:t>do corpo de prova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15289B5-9CC2-4F36-AD8B-546910EDD408}"/>
              </a:ext>
            </a:extLst>
          </p:cNvPr>
          <p:cNvSpPr txBox="1"/>
          <p:nvPr/>
        </p:nvSpPr>
        <p:spPr>
          <a:xfrm>
            <a:off x="734293" y="1836009"/>
            <a:ext cx="3024000" cy="72829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pt-BR"/>
            </a:defPPr>
            <a:lvl1pPr algn="ctr">
              <a:spcBef>
                <a:spcPts val="200"/>
              </a:spcBef>
              <a:spcAft>
                <a:spcPts val="200"/>
              </a:spcAft>
              <a:defRPr sz="1400" b="1" i="1">
                <a:solidFill>
                  <a:srgbClr val="DA0010"/>
                </a:solidFill>
                <a:latin typeface="Cambria" panose="02040503050406030204" pitchFamily="18" charset="0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1600"/>
              <a:t>Dano aumenta com a diminuição do módulo (C vs. 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A94B8199-07C4-430F-A8ED-F0976B986ADB}"/>
                  </a:ext>
                </a:extLst>
              </p:cNvPr>
              <p:cNvSpPr txBox="1"/>
              <p:nvPr/>
            </p:nvSpPr>
            <p:spPr>
              <a:xfrm>
                <a:off x="9229212" y="4538252"/>
                <a:ext cx="1403666" cy="811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pt-BR" sz="2800" b="1" i="1" dirty="0" err="1">
                    <a:solidFill>
                      <a:srgbClr val="F8B82A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  <a:latin typeface="Cambria" panose="02040503050406030204" pitchFamily="18" charset="0"/>
                  </a:rPr>
                  <a:t>D</a:t>
                </a:r>
                <a:r>
                  <a:rPr lang="pt-BR" sz="2800" b="1" i="1" dirty="0">
                    <a:solidFill>
                      <a:srgbClr val="F8B82A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  <a:latin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b="1" i="1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2800" b="1" i="1" baseline="-25000" smtClean="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</m:num>
                      <m:den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F8B82A"/>
                                </a:solidFill>
                                <a:effectLst>
                                  <a:glow rad="228600">
                                    <a:schemeClr val="tx1">
                                      <a:alpha val="40000"/>
                                    </a:schemeClr>
                                  </a:glow>
                                  <a:outerShdw blurRad="38100" dist="38100" dir="2700000" algn="tl">
                                    <a:schemeClr val="tx1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1" i="1">
                                <a:solidFill>
                                  <a:srgbClr val="F8B82A"/>
                                </a:solidFill>
                                <a:effectLst>
                                  <a:glow rad="228600">
                                    <a:schemeClr val="tx1">
                                      <a:alpha val="40000"/>
                                    </a:schemeClr>
                                  </a:glow>
                                  <a:outerShdw blurRad="38100" dist="38100" dir="2700000" algn="tl">
                                    <a:schemeClr val="tx1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pt-BR" sz="2800" b="1" i="1">
                                <a:solidFill>
                                  <a:srgbClr val="F8B82A"/>
                                </a:solidFill>
                                <a:effectLst>
                                  <a:glow rad="228600">
                                    <a:schemeClr val="tx1">
                                      <a:alpha val="40000"/>
                                    </a:schemeClr>
                                  </a:glow>
                                  <a:outerShdw blurRad="38100" dist="38100" dir="2700000" algn="tl">
                                    <a:schemeClr val="tx1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</m:den>
                    </m:f>
                  </m:oMath>
                </a14:m>
                <a:endParaRPr lang="pt-BR" sz="2800" b="1" i="1" dirty="0">
                  <a:solidFill>
                    <a:srgbClr val="F8B82A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  <a:outerShdw blurRad="38100" dist="38100" dir="2700000" algn="tl">
                      <a:schemeClr val="tx1"/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A94B8199-07C4-430F-A8ED-F0976B986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212" y="4538252"/>
                <a:ext cx="1403666" cy="811569"/>
              </a:xfrm>
              <a:prstGeom prst="rect">
                <a:avLst/>
              </a:prstGeom>
              <a:blipFill>
                <a:blip r:embed="rId2"/>
                <a:stretch>
                  <a:fillRect l="-8929" t="-15385" r="-2679" b="-261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>
            <a:extLst>
              <a:ext uri="{FF2B5EF4-FFF2-40B4-BE49-F238E27FC236}">
                <a16:creationId xmlns:a16="http://schemas.microsoft.com/office/drawing/2014/main" id="{DDABEB9E-9434-934C-B83D-AFED55D9F32D}"/>
              </a:ext>
            </a:extLst>
          </p:cNvPr>
          <p:cNvSpPr/>
          <p:nvPr/>
        </p:nvSpPr>
        <p:spPr>
          <a:xfrm>
            <a:off x="3064015" y="219063"/>
            <a:ext cx="60639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30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O que é </a:t>
            </a:r>
            <a:r>
              <a:rPr lang="pt-BR" sz="3000" b="1" i="1" dirty="0">
                <a:solidFill>
                  <a:srgbClr val="FF0000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dano </a:t>
            </a:r>
            <a:r>
              <a:rPr lang="pt-BR" sz="30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e como quantificar?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ABFC1C5-F9BD-7D47-9D08-E26B51A33FC0}"/>
              </a:ext>
            </a:extLst>
          </p:cNvPr>
          <p:cNvSpPr/>
          <p:nvPr/>
        </p:nvSpPr>
        <p:spPr>
          <a:xfrm>
            <a:off x="8999686" y="1407735"/>
            <a:ext cx="2160000" cy="396000"/>
          </a:xfrm>
          <a:prstGeom prst="rect">
            <a:avLst/>
          </a:prstGeom>
          <a:solidFill>
            <a:srgbClr val="EBAE22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BR" b="1" i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. . . no computador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BA2C6EEE-8A3F-E04C-AFEE-14EE80416121}"/>
              </a:ext>
            </a:extLst>
          </p:cNvPr>
          <p:cNvSpPr/>
          <p:nvPr/>
        </p:nvSpPr>
        <p:spPr>
          <a:xfrm>
            <a:off x="5055416" y="1403838"/>
            <a:ext cx="2160000" cy="39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BR" b="1" i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. . . em campo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B3E52AA6-2F9C-8C49-9512-7DEEC4462D7C}"/>
              </a:ext>
            </a:extLst>
          </p:cNvPr>
          <p:cNvSpPr/>
          <p:nvPr/>
        </p:nvSpPr>
        <p:spPr>
          <a:xfrm>
            <a:off x="1184886" y="1419394"/>
            <a:ext cx="2160000" cy="3960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rIns="0" anchor="ctr" anchorCtr="0">
            <a:noAutofit/>
          </a:bodyPr>
          <a:lstStyle/>
          <a:p>
            <a:pPr algn="ctr"/>
            <a:r>
              <a:rPr lang="pt-BR" b="1" i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. . . em laboratório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A839A8CD-607D-9145-A635-51661CCA596D}"/>
                  </a:ext>
                </a:extLst>
              </p:cNvPr>
              <p:cNvSpPr txBox="1"/>
              <p:nvPr/>
            </p:nvSpPr>
            <p:spPr>
              <a:xfrm>
                <a:off x="4623414" y="1834089"/>
                <a:ext cx="3024000" cy="72829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>
                <a:defPPr>
                  <a:defRPr lang="pt-BR"/>
                </a:defPPr>
                <a:lvl1pPr algn="ctr">
                  <a:spcBef>
                    <a:spcPts val="200"/>
                  </a:spcBef>
                  <a:spcAft>
                    <a:spcPts val="200"/>
                  </a:spcAft>
                  <a:defRPr sz="1400" b="1" i="1">
                    <a:solidFill>
                      <a:srgbClr val="DA0010"/>
                    </a:solidFill>
                    <a:latin typeface="Cambria" panose="02040503050406030204" pitchFamily="18" charset="0"/>
                  </a:defRPr>
                </a:lvl1pPr>
              </a:lstStyle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pt-BR" sz="1600">
                    <a:solidFill>
                      <a:srgbClr val="0070C0"/>
                    </a:solidFill>
                  </a:rPr>
                  <a:t>Dano aumenta com a passagem das cargas (</a:t>
                </a:r>
                <a14:m>
                  <m:oMath xmlns:m="http://schemas.openxmlformats.org/officeDocument/2006/math">
                    <m:r>
                      <a:rPr lang="pt-BR" sz="1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pt-BR" sz="1600">
                    <a:solidFill>
                      <a:srgbClr val="0070C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A839A8CD-607D-9145-A635-51661CCA5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414" y="1834089"/>
                <a:ext cx="3024000" cy="728290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2484F66D-9318-0249-B392-B5052C182E28}"/>
              </a:ext>
            </a:extLst>
          </p:cNvPr>
          <p:cNvCxnSpPr>
            <a:cxnSpLocks/>
          </p:cNvCxnSpPr>
          <p:nvPr/>
        </p:nvCxnSpPr>
        <p:spPr>
          <a:xfrm>
            <a:off x="6143408" y="2638249"/>
            <a:ext cx="0" cy="42595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 de cantos arredondados 52">
            <a:extLst>
              <a:ext uri="{FF2B5EF4-FFF2-40B4-BE49-F238E27FC236}">
                <a16:creationId xmlns:a16="http://schemas.microsoft.com/office/drawing/2014/main" id="{4559334C-8679-CE43-9A9F-4C260F00F5FA}"/>
              </a:ext>
            </a:extLst>
          </p:cNvPr>
          <p:cNvSpPr/>
          <p:nvPr/>
        </p:nvSpPr>
        <p:spPr>
          <a:xfrm>
            <a:off x="4763575" y="3212105"/>
            <a:ext cx="2743681" cy="847424"/>
          </a:xfrm>
          <a:prstGeom prst="roundRect">
            <a:avLst/>
          </a:prstGeom>
          <a:gradFill>
            <a:gsLst>
              <a:gs pos="100000">
                <a:schemeClr val="bg1">
                  <a:lumMod val="5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i="1">
                <a:solidFill>
                  <a:schemeClr val="tx1"/>
                </a:solidFill>
                <a:latin typeface="Cambria" panose="02040503050406030204" pitchFamily="18" charset="0"/>
              </a:rPr>
              <a:t>. . . em campo: </a:t>
            </a:r>
          </a:p>
          <a:p>
            <a:pPr algn="ctr"/>
            <a:r>
              <a:rPr lang="pt-BR" sz="1500" i="1">
                <a:solidFill>
                  <a:schemeClr val="tx1"/>
                </a:solidFill>
                <a:latin typeface="Cambria" panose="02040503050406030204" pitchFamily="18" charset="0"/>
              </a:rPr>
              <a:t>EVOLUÇÃO DAS TRINCAS </a:t>
            </a:r>
          </a:p>
          <a:p>
            <a:pPr algn="ctr"/>
            <a:r>
              <a:rPr lang="pt-BR" sz="1500" i="1">
                <a:solidFill>
                  <a:schemeClr val="tx1"/>
                </a:solidFill>
                <a:latin typeface="Cambria" panose="02040503050406030204" pitchFamily="18" charset="0"/>
              </a:rPr>
              <a:t>na superfície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AD908136-E466-264A-8B9B-A45E2E760E6B}"/>
                  </a:ext>
                </a:extLst>
              </p:cNvPr>
              <p:cNvSpPr txBox="1"/>
              <p:nvPr/>
            </p:nvSpPr>
            <p:spPr>
              <a:xfrm>
                <a:off x="8590342" y="1846632"/>
                <a:ext cx="3024000" cy="728290"/>
              </a:xfrm>
              <a:prstGeom prst="rect">
                <a:avLst/>
              </a:prstGeom>
            </p:spPr>
            <p:txBody>
              <a:bodyPr wrap="square" lIns="0" rIns="0">
                <a:noAutofit/>
              </a:bodyPr>
              <a:lstStyle>
                <a:defPPr>
                  <a:defRPr lang="pt-BR"/>
                </a:defPPr>
                <a:lvl1pPr algn="ctr">
                  <a:spcBef>
                    <a:spcPts val="200"/>
                  </a:spcBef>
                  <a:spcAft>
                    <a:spcPts val="200"/>
                  </a:spcAft>
                  <a:defRPr sz="1400" b="1" i="1">
                    <a:solidFill>
                      <a:srgbClr val="DA0010"/>
                    </a:solidFill>
                    <a:latin typeface="Cambria" panose="02040503050406030204" pitchFamily="18" charset="0"/>
                  </a:defRPr>
                </a:lvl1pPr>
              </a:lstStyle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pt-BR" sz="1600">
                    <a:solidFill>
                      <a:schemeClr val="accent4">
                        <a:lumMod val="75000"/>
                      </a:schemeClr>
                    </a:solidFill>
                  </a:rPr>
                  <a:t>Dano é função das tensões e deformações da estrutura (</a:t>
                </a:r>
                <a14:m>
                  <m:oMath xmlns:m="http://schemas.openxmlformats.org/officeDocument/2006/math">
                    <m:r>
                      <a:rPr lang="pt-BR" sz="160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pt-BR" sz="1600">
                    <a:solidFill>
                      <a:schemeClr val="accent4">
                        <a:lumMod val="75000"/>
                      </a:schemeClr>
                    </a:solidFill>
                  </a:rPr>
                  <a:t> e </a:t>
                </a:r>
                <a14:m>
                  <m:oMath xmlns:m="http://schemas.openxmlformats.org/officeDocument/2006/math">
                    <m:r>
                      <a:rPr lang="pt-BR" sz="160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pt-BR" sz="1600">
                    <a:solidFill>
                      <a:schemeClr val="accent4">
                        <a:lumMod val="7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AD908136-E466-264A-8B9B-A45E2E760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342" y="1846632"/>
                <a:ext cx="3024000" cy="728290"/>
              </a:xfrm>
              <a:prstGeom prst="rect">
                <a:avLst/>
              </a:prstGeom>
              <a:blipFill>
                <a:blip r:embed="rId4"/>
                <a:stretch>
                  <a:fillRect l="-3766" r="-3766" b="-172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aixaDeTexto 42">
            <a:extLst>
              <a:ext uri="{FF2B5EF4-FFF2-40B4-BE49-F238E27FC236}">
                <a16:creationId xmlns:a16="http://schemas.microsoft.com/office/drawing/2014/main" id="{82E74F65-8F75-D443-BD3F-A08DD29092D9}"/>
              </a:ext>
            </a:extLst>
          </p:cNvPr>
          <p:cNvSpPr txBox="1"/>
          <p:nvPr/>
        </p:nvSpPr>
        <p:spPr>
          <a:xfrm>
            <a:off x="921256" y="5037411"/>
            <a:ext cx="2687260" cy="357477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pt-BR"/>
            </a:defPPr>
            <a:lvl1pPr algn="ctr">
              <a:spcBef>
                <a:spcPts val="200"/>
              </a:spcBef>
              <a:spcAft>
                <a:spcPts val="200"/>
              </a:spcAft>
              <a:defRPr sz="1400" b="1" i="1">
                <a:solidFill>
                  <a:srgbClr val="DA0010"/>
                </a:solidFill>
                <a:latin typeface="Cambria" panose="02040503050406030204" pitchFamily="18" charset="0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≈ ESTABELECIDO!</a:t>
            </a: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E0D4CD68-5B31-2A4B-9486-81AAE8FD16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r="54050" b="18560"/>
          <a:stretch/>
        </p:blipFill>
        <p:spPr>
          <a:xfrm>
            <a:off x="1783063" y="4172426"/>
            <a:ext cx="753661" cy="847424"/>
          </a:xfrm>
          <a:prstGeom prst="rect">
            <a:avLst/>
          </a:prstGeom>
        </p:spPr>
      </p:pic>
      <p:sp>
        <p:nvSpPr>
          <p:cNvPr id="45" name="CaixaDeTexto 44">
            <a:extLst>
              <a:ext uri="{FF2B5EF4-FFF2-40B4-BE49-F238E27FC236}">
                <a16:creationId xmlns:a16="http://schemas.microsoft.com/office/drawing/2014/main" id="{6F4000EC-C19C-1A48-AF65-072AFAFABBA7}"/>
              </a:ext>
            </a:extLst>
          </p:cNvPr>
          <p:cNvSpPr txBox="1"/>
          <p:nvPr/>
        </p:nvSpPr>
        <p:spPr>
          <a:xfrm>
            <a:off x="4763173" y="5066907"/>
            <a:ext cx="2687260" cy="357477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pt-BR"/>
            </a:defPPr>
            <a:lvl1pPr algn="ctr">
              <a:spcBef>
                <a:spcPts val="200"/>
              </a:spcBef>
              <a:spcAft>
                <a:spcPts val="200"/>
              </a:spcAft>
              <a:defRPr sz="1400" b="1" i="1">
                <a:solidFill>
                  <a:srgbClr val="DA0010"/>
                </a:solidFill>
                <a:latin typeface="Cambria" panose="02040503050406030204" pitchFamily="18" charset="0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± ESTABELECIDO!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943DB1CD-186F-8243-A363-D7CA9032BE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r="54050" b="18560"/>
          <a:stretch/>
        </p:blipFill>
        <p:spPr>
          <a:xfrm>
            <a:off x="5719169" y="4220849"/>
            <a:ext cx="753661" cy="847424"/>
          </a:xfrm>
          <a:prstGeom prst="rect">
            <a:avLst/>
          </a:prstGeom>
        </p:spPr>
      </p:pic>
      <p:cxnSp>
        <p:nvCxnSpPr>
          <p:cNvPr id="48" name="Conector de Seta Reta 47">
            <a:extLst>
              <a:ext uri="{FF2B5EF4-FFF2-40B4-BE49-F238E27FC236}">
                <a16:creationId xmlns:a16="http://schemas.microsoft.com/office/drawing/2014/main" id="{977D3482-199D-9344-BAC9-A386F8F05D2D}"/>
              </a:ext>
            </a:extLst>
          </p:cNvPr>
          <p:cNvCxnSpPr>
            <a:cxnSpLocks/>
          </p:cNvCxnSpPr>
          <p:nvPr/>
        </p:nvCxnSpPr>
        <p:spPr>
          <a:xfrm>
            <a:off x="10083790" y="2638249"/>
            <a:ext cx="0" cy="425955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de cantos arredondados 52">
                <a:extLst>
                  <a:ext uri="{FF2B5EF4-FFF2-40B4-BE49-F238E27FC236}">
                    <a16:creationId xmlns:a16="http://schemas.microsoft.com/office/drawing/2014/main" id="{E6994C3B-1245-2D4A-ABD0-2A23BFA23061}"/>
                  </a:ext>
                </a:extLst>
              </p:cNvPr>
              <p:cNvSpPr/>
              <p:nvPr/>
            </p:nvSpPr>
            <p:spPr>
              <a:xfrm>
                <a:off x="8706307" y="3212105"/>
                <a:ext cx="2743681" cy="847424"/>
              </a:xfrm>
              <a:prstGeom prst="roundRect">
                <a:avLst/>
              </a:prstGeom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accent4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i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. . . simulação: </a:t>
                </a:r>
              </a:p>
              <a:p>
                <a:pPr algn="ctr"/>
                <a:r>
                  <a:rPr lang="pt-BR" sz="1500" i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MAIOR DANO </a:t>
                </a:r>
              </a:p>
              <a:p>
                <a:pPr algn="ctr"/>
                <a:r>
                  <a:rPr lang="pt-BR" sz="1500" i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quanto maiores forem as </a:t>
                </a:r>
                <a14:m>
                  <m:oMath xmlns:m="http://schemas.openxmlformats.org/officeDocument/2006/math">
                    <m:r>
                      <a:rPr lang="pt-B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pt-BR" sz="1600">
                    <a:solidFill>
                      <a:schemeClr val="tx1"/>
                    </a:solidFill>
                  </a:rPr>
                  <a:t> </a:t>
                </a:r>
                <a:r>
                  <a:rPr lang="pt-BR" sz="1500" i="1">
                    <a:solidFill>
                      <a:schemeClr val="tx1"/>
                    </a:solidFill>
                    <a:latin typeface="Cambria" panose="02040503050406030204" pitchFamily="18" charset="0"/>
                  </a:rPr>
                  <a:t>e</a:t>
                </a:r>
                <a:r>
                  <a:rPr lang="pt-BR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pt-BR" sz="1500" i="1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Retângulo de cantos arredondados 52">
                <a:extLst>
                  <a:ext uri="{FF2B5EF4-FFF2-40B4-BE49-F238E27FC236}">
                    <a16:creationId xmlns:a16="http://schemas.microsoft.com/office/drawing/2014/main" id="{E6994C3B-1245-2D4A-ABD0-2A23BFA2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307" y="3212105"/>
                <a:ext cx="2743681" cy="847424"/>
              </a:xfrm>
              <a:prstGeom prst="roundRect">
                <a:avLst/>
              </a:prstGeom>
              <a:blipFill>
                <a:blip r:embed="rId6"/>
                <a:stretch>
                  <a:fillRect b="-2899"/>
                </a:stretch>
              </a:blipFill>
              <a:ln>
                <a:solidFill>
                  <a:schemeClr val="accent4">
                    <a:lumMod val="75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7326C6D0-4499-8746-93CB-697442C4C4A4}"/>
                  </a:ext>
                </a:extLst>
              </p:cNvPr>
              <p:cNvSpPr txBox="1"/>
              <p:nvPr/>
            </p:nvSpPr>
            <p:spPr>
              <a:xfrm>
                <a:off x="2553042" y="5947151"/>
                <a:ext cx="7164743" cy="674262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>
                <a:defPPr>
                  <a:defRPr lang="pt-BR"/>
                </a:defPPr>
                <a:lvl1pPr algn="ctr">
                  <a:spcBef>
                    <a:spcPts val="200"/>
                  </a:spcBef>
                  <a:spcAft>
                    <a:spcPts val="200"/>
                  </a:spcAft>
                  <a:defRPr sz="1400" b="1" i="1">
                    <a:solidFill>
                      <a:srgbClr val="DA0010"/>
                    </a:solidFill>
                    <a:latin typeface="Cambria" panose="02040503050406030204" pitchFamily="18" charset="0"/>
                  </a:defRPr>
                </a:lvl1pPr>
              </a:lstStyle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. . . </m:t>
                        </m:r>
                        <m:r>
                          <a:rPr lang="pt-BR" sz="2000" b="1" i="1" smtClean="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𝒐</m:t>
                        </m:r>
                        <m:r>
                          <a:rPr lang="pt-BR" sz="2000" b="1" i="1" smtClean="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000" b="1" i="1" smtClean="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𝒒𝒖𝒆</m:t>
                        </m:r>
                        <m:r>
                          <a:rPr lang="pt-BR" sz="2000" b="1" i="1" smtClean="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00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pt-BR" sz="2000" b="1" i="1" smtClean="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000" b="1" i="1" smtClean="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𝒐</m:t>
                        </m:r>
                        <m:r>
                          <a:rPr lang="pt-BR" sz="2000" b="1" i="1" smtClean="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00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pt-BR" sz="2000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r>
                      <a:rPr lang="pt-BR" sz="2000" b="1" i="1" smtClean="0">
                        <a:solidFill>
                          <a:srgbClr val="F8B82A"/>
                        </a:solidFill>
                        <a:effectLst>
                          <a:glow rad="228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chemeClr val="tx1"/>
                          </a:outerShdw>
                        </a:effectLst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pt-BR" sz="2000" dirty="0">
                    <a:solidFill>
                      <a:srgbClr val="F8B82A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chemeClr val="tx1"/>
                      </a:outerShdw>
                    </a:effectLst>
                  </a:rPr>
                  <a:t>como obter e qual convenção utilizar? </a:t>
                </a:r>
              </a:p>
            </p:txBody>
          </p:sp>
        </mc:Choice>
        <mc:Fallback xmlns=""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7326C6D0-4499-8746-93CB-697442C4C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042" y="5947151"/>
                <a:ext cx="7164743" cy="674262"/>
              </a:xfrm>
              <a:prstGeom prst="rect">
                <a:avLst/>
              </a:prstGeom>
              <a:blipFill>
                <a:blip r:embed="rId7"/>
                <a:stretch>
                  <a:fillRect t="-1852" b="-1296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6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9" grpId="0"/>
      <p:bldP spid="50" grpId="0"/>
      <p:bldP spid="29" grpId="0" animBg="1"/>
      <p:bldP spid="33" grpId="0" animBg="1"/>
      <p:bldP spid="34" grpId="0" animBg="1"/>
      <p:bldP spid="36" grpId="0"/>
      <p:bldP spid="38" grpId="0" animBg="1"/>
      <p:bldP spid="39" grpId="0"/>
      <p:bldP spid="43" grpId="0"/>
      <p:bldP spid="45" grpId="0"/>
      <p:bldP spid="51" grpId="0" animBg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31">
            <a:extLst>
              <a:ext uri="{FF2B5EF4-FFF2-40B4-BE49-F238E27FC236}">
                <a16:creationId xmlns:a16="http://schemas.microsoft.com/office/drawing/2014/main" id="{2ABDD05A-E945-C243-8597-FA8ADF346C02}"/>
              </a:ext>
            </a:extLst>
          </p:cNvPr>
          <p:cNvSpPr txBox="1"/>
          <p:nvPr/>
        </p:nvSpPr>
        <p:spPr>
          <a:xfrm>
            <a:off x="1724162" y="826605"/>
            <a:ext cx="3461332" cy="936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>
                <a:latin typeface="Times" pitchFamily="2" charset="0"/>
              </a:rPr>
              <a:t>Lei de Miner (1945): Dano = </a:t>
            </a:r>
            <a:r>
              <a:rPr lang="pt-BR" sz="1600" b="1" i="1">
                <a:latin typeface="Times" pitchFamily="2" charset="0"/>
              </a:rPr>
              <a:t>Ni</a:t>
            </a:r>
            <a:r>
              <a:rPr lang="pt-BR" sz="1600" b="1">
                <a:latin typeface="Times" pitchFamily="2" charset="0"/>
              </a:rPr>
              <a:t> / </a:t>
            </a:r>
            <a:r>
              <a:rPr lang="pt-BR" sz="1600" b="1" i="1">
                <a:latin typeface="Times" pitchFamily="2" charset="0"/>
              </a:rPr>
              <a:t>Nf</a:t>
            </a:r>
            <a:br>
              <a:rPr lang="pt-BR" sz="1600" b="1">
                <a:latin typeface="Times" pitchFamily="2" charset="0"/>
              </a:rPr>
            </a:br>
            <a:r>
              <a:rPr lang="pt-BR" sz="1600" b="1">
                <a:latin typeface="Times" pitchFamily="2" charset="0"/>
              </a:rPr>
              <a:t>D = 1,0 (atingiu a vida de fadiga)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1B0E22EF-E956-FD41-85E6-A8DF98E7BE03}"/>
                  </a:ext>
                </a:extLst>
              </p:cNvPr>
              <p:cNvSpPr/>
              <p:nvPr/>
            </p:nvSpPr>
            <p:spPr>
              <a:xfrm>
                <a:off x="4133276" y="107461"/>
                <a:ext cx="3925306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000" b="1" i="1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pt-BR" sz="3000" b="1" i="1">
                            <a:solidFill>
                              <a:srgbClr val="F8B82A"/>
                            </a:solidFill>
                            <a:effectLst>
                              <a:glow rad="228600">
                                <a:schemeClr val="tx1">
                                  <a:alpha val="40000"/>
                                </a:schemeClr>
                              </a:glow>
                              <a:outerShdw blurRad="38100" dist="38100" dir="2700000" algn="tl">
                                <a:schemeClr val="tx1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r>
                      <a:rPr lang="pt-BR" sz="3000" b="1" i="1">
                        <a:solidFill>
                          <a:srgbClr val="F8B82A"/>
                        </a:solidFill>
                        <a:effectLst>
                          <a:glow rad="228600">
                            <a:schemeClr val="tx1">
                              <a:alpha val="40000"/>
                            </a:schemeClr>
                          </a:glow>
                          <a:outerShdw blurRad="38100" dist="38100" dir="2700000" algn="tl">
                            <a:schemeClr val="tx1"/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3000" b="1" i="1">
                    <a:solidFill>
                      <a:prstClr val="black"/>
                    </a:solidFill>
                    <a:effectLst>
                      <a:outerShdw dist="38100" algn="l" rotWithShape="0">
                        <a:srgbClr val="00A779"/>
                      </a:outerShdw>
                    </a:effectLst>
                    <a:latin typeface="Cambria" panose="02040503050406030204" pitchFamily="18" charset="0"/>
                  </a:rPr>
                  <a:t> vem da simulação</a:t>
                </a:r>
              </a:p>
            </p:txBody>
          </p:sp>
        </mc:Choice>
        <mc:Fallback xmlns="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1B0E22EF-E956-FD41-85E6-A8DF98E7B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276" y="107461"/>
                <a:ext cx="3925306" cy="559833"/>
              </a:xfrm>
              <a:prstGeom prst="rect">
                <a:avLst/>
              </a:prstGeom>
              <a:blipFill>
                <a:blip r:embed="rId2"/>
                <a:stretch>
                  <a:fillRect l="-3871" t="-26667" r="-3548" b="-4444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aixaDeTexto 98">
                <a:extLst>
                  <a:ext uri="{FF2B5EF4-FFF2-40B4-BE49-F238E27FC236}">
                    <a16:creationId xmlns:a16="http://schemas.microsoft.com/office/drawing/2014/main" id="{CC15F7E6-FF83-9B48-BCDB-FCB9CBCC2D93}"/>
                  </a:ext>
                </a:extLst>
              </p:cNvPr>
              <p:cNvSpPr txBox="1"/>
              <p:nvPr/>
            </p:nvSpPr>
            <p:spPr>
              <a:xfrm>
                <a:off x="5530422" y="1852836"/>
                <a:ext cx="5523631" cy="439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sz="1500" b="1">
                    <a:latin typeface="Cambria" panose="02040503050406030204" pitchFamily="18" charset="0"/>
                    <a:cs typeface="Times New Roman" panose="02020603050405020304" pitchFamily="18" charset="0"/>
                  </a:rPr>
                  <a:t>Se a amplitude de deformação for pequena, 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15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pt-BR" sz="15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  <m:r>
                      <a:rPr lang="pt-BR" sz="15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1500" b="1">
                    <a:latin typeface="Cambria" panose="02040503050406030204" pitchFamily="18" charset="0"/>
                    <a:cs typeface="Times New Roman" panose="02020603050405020304" pitchFamily="18" charset="0"/>
                  </a:rPr>
                  <a:t>será grande</a:t>
                </a:r>
                <a:endParaRPr lang="pt-BR" sz="1500" b="1">
                  <a:latin typeface="Gabriola" pitchFamily="82" charset="0"/>
                </a:endParaRPr>
              </a:p>
            </p:txBody>
          </p:sp>
        </mc:Choice>
        <mc:Fallback xmlns="">
          <p:sp>
            <p:nvSpPr>
              <p:cNvPr id="99" name="CaixaDeTexto 98">
                <a:extLst>
                  <a:ext uri="{FF2B5EF4-FFF2-40B4-BE49-F238E27FC236}">
                    <a16:creationId xmlns:a16="http://schemas.microsoft.com/office/drawing/2014/main" id="{CC15F7E6-FF83-9B48-BCDB-FCB9CBCC2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422" y="1852836"/>
                <a:ext cx="5523631" cy="439736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9" name="Agrupar 208">
            <a:extLst>
              <a:ext uri="{FF2B5EF4-FFF2-40B4-BE49-F238E27FC236}">
                <a16:creationId xmlns:a16="http://schemas.microsoft.com/office/drawing/2014/main" id="{D5BAB22A-A257-8642-B303-C43A221F19D9}"/>
              </a:ext>
            </a:extLst>
          </p:cNvPr>
          <p:cNvGrpSpPr/>
          <p:nvPr/>
        </p:nvGrpSpPr>
        <p:grpSpPr>
          <a:xfrm>
            <a:off x="1262549" y="4100771"/>
            <a:ext cx="1737976" cy="1007297"/>
            <a:chOff x="1278591" y="4835173"/>
            <a:chExt cx="1737976" cy="1007297"/>
          </a:xfrm>
        </p:grpSpPr>
        <p:cxnSp>
          <p:nvCxnSpPr>
            <p:cNvPr id="106" name="Conector de Seta Reta 105">
              <a:extLst>
                <a:ext uri="{FF2B5EF4-FFF2-40B4-BE49-F238E27FC236}">
                  <a16:creationId xmlns:a16="http://schemas.microsoft.com/office/drawing/2014/main" id="{D84A03D4-5E7C-CE4B-AE39-D7FB8EEE75E7}"/>
                </a:ext>
              </a:extLst>
            </p:cNvPr>
            <p:cNvCxnSpPr>
              <a:cxnSpLocks/>
            </p:cNvCxnSpPr>
            <p:nvPr/>
          </p:nvCxnSpPr>
          <p:spPr>
            <a:xfrm>
              <a:off x="2176856" y="4835173"/>
              <a:ext cx="0" cy="32400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" name="Agrupar 112">
              <a:extLst>
                <a:ext uri="{FF2B5EF4-FFF2-40B4-BE49-F238E27FC236}">
                  <a16:creationId xmlns:a16="http://schemas.microsoft.com/office/drawing/2014/main" id="{181181F3-72B0-B046-B180-5C5A3EC72FA7}"/>
                </a:ext>
              </a:extLst>
            </p:cNvPr>
            <p:cNvGrpSpPr/>
            <p:nvPr/>
          </p:nvGrpSpPr>
          <p:grpSpPr>
            <a:xfrm>
              <a:off x="1278591" y="5102593"/>
              <a:ext cx="1737976" cy="739877"/>
              <a:chOff x="3412160" y="2506251"/>
              <a:chExt cx="1737976" cy="739877"/>
            </a:xfrm>
          </p:grpSpPr>
          <p:cxnSp>
            <p:nvCxnSpPr>
              <p:cNvPr id="100" name="Conector de Seta Reta 99">
                <a:extLst>
                  <a:ext uri="{FF2B5EF4-FFF2-40B4-BE49-F238E27FC236}">
                    <a16:creationId xmlns:a16="http://schemas.microsoft.com/office/drawing/2014/main" id="{55BCC3A9-D57D-7846-A3FF-7175832AF9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9613" y="3063969"/>
                <a:ext cx="466825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Conector de Seta Reta 101">
                <a:extLst>
                  <a:ext uri="{FF2B5EF4-FFF2-40B4-BE49-F238E27FC236}">
                    <a16:creationId xmlns:a16="http://schemas.microsoft.com/office/drawing/2014/main" id="{4D48230E-F2F3-BF46-B0F8-AE8B15678C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4608" y="3063969"/>
                <a:ext cx="466825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" name="CaixaDeTexto 102">
                <a:extLst>
                  <a:ext uri="{FF2B5EF4-FFF2-40B4-BE49-F238E27FC236}">
                    <a16:creationId xmlns:a16="http://schemas.microsoft.com/office/drawing/2014/main" id="{52A1E237-38BE-D14F-877E-0BED20D18F57}"/>
                  </a:ext>
                </a:extLst>
              </p:cNvPr>
              <p:cNvSpPr txBox="1"/>
              <p:nvPr/>
            </p:nvSpPr>
            <p:spPr>
              <a:xfrm>
                <a:off x="3412160" y="2506251"/>
                <a:ext cx="17379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>
                    <a:latin typeface="Gabriola" pitchFamily="82" charset="0"/>
                  </a:rPr>
                  <a:t>Deformação de tração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Retângulo 103">
                    <a:extLst>
                      <a:ext uri="{FF2B5EF4-FFF2-40B4-BE49-F238E27FC236}">
                        <a16:creationId xmlns:a16="http://schemas.microsoft.com/office/drawing/2014/main" id="{66F950E5-21DB-AA42-B002-166C63B21EDB}"/>
                      </a:ext>
                    </a:extLst>
                  </p:cNvPr>
                  <p:cNvSpPr/>
                  <p:nvPr/>
                </p:nvSpPr>
                <p:spPr>
                  <a:xfrm>
                    <a:off x="4092288" y="2690917"/>
                    <a:ext cx="4362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pt-BR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sub>
                          </m:sSub>
                        </m:oMath>
                      </m:oMathPara>
                    </a14:m>
                    <a:endParaRPr lang="pt-BR"/>
                  </a:p>
                </p:txBody>
              </p:sp>
            </mc:Choice>
            <mc:Fallback xmlns="">
              <p:sp>
                <p:nvSpPr>
                  <p:cNvPr id="104" name="Retângulo 103">
                    <a:extLst>
                      <a:ext uri="{FF2B5EF4-FFF2-40B4-BE49-F238E27FC236}">
                        <a16:creationId xmlns:a16="http://schemas.microsoft.com/office/drawing/2014/main" id="{66F950E5-21DB-AA42-B002-166C63B21ED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92288" y="2690917"/>
                    <a:ext cx="436273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tângulo 104">
                    <a:extLst>
                      <a:ext uri="{FF2B5EF4-FFF2-40B4-BE49-F238E27FC236}">
                        <a16:creationId xmlns:a16="http://schemas.microsoft.com/office/drawing/2014/main" id="{05D81343-6934-D244-B722-54FADBA6D1AD}"/>
                      </a:ext>
                    </a:extLst>
                  </p:cNvPr>
                  <p:cNvSpPr/>
                  <p:nvPr/>
                </p:nvSpPr>
                <p:spPr>
                  <a:xfrm>
                    <a:off x="4153129" y="2876796"/>
                    <a:ext cx="30328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pt-BR"/>
                  </a:p>
                </p:txBody>
              </p:sp>
            </mc:Choice>
            <mc:Fallback xmlns="">
              <p:sp>
                <p:nvSpPr>
                  <p:cNvPr id="105" name="Retângulo 104">
                    <a:extLst>
                      <a:ext uri="{FF2B5EF4-FFF2-40B4-BE49-F238E27FC236}">
                        <a16:creationId xmlns:a16="http://schemas.microsoft.com/office/drawing/2014/main" id="{05D81343-6934-D244-B722-54FADBA6D1A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53129" y="2876796"/>
                    <a:ext cx="303288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07" name="Agrupar 206">
            <a:extLst>
              <a:ext uri="{FF2B5EF4-FFF2-40B4-BE49-F238E27FC236}">
                <a16:creationId xmlns:a16="http://schemas.microsoft.com/office/drawing/2014/main" id="{E0A083F2-BB09-AF4C-B9CC-03DD1328DE97}"/>
              </a:ext>
            </a:extLst>
          </p:cNvPr>
          <p:cNvGrpSpPr/>
          <p:nvPr/>
        </p:nvGrpSpPr>
        <p:grpSpPr>
          <a:xfrm>
            <a:off x="-19417" y="1317381"/>
            <a:ext cx="4565702" cy="2843918"/>
            <a:chOff x="-3375" y="2051783"/>
            <a:chExt cx="4565702" cy="2843918"/>
          </a:xfrm>
        </p:grpSpPr>
        <p:pic>
          <p:nvPicPr>
            <p:cNvPr id="82" name="Imagem 81">
              <a:extLst>
                <a:ext uri="{FF2B5EF4-FFF2-40B4-BE49-F238E27FC236}">
                  <a16:creationId xmlns:a16="http://schemas.microsoft.com/office/drawing/2014/main" id="{BBD9A134-78CD-E04F-B42D-B4311FBB8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375" y="3299561"/>
              <a:ext cx="4565702" cy="1596140"/>
            </a:xfrm>
            <a:prstGeom prst="rect">
              <a:avLst/>
            </a:prstGeom>
          </p:spPr>
        </p:pic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7DF7B2A6-63DC-8A4F-A74C-3C983704D85A}"/>
                </a:ext>
              </a:extLst>
            </p:cNvPr>
            <p:cNvGrpSpPr/>
            <p:nvPr/>
          </p:nvGrpSpPr>
          <p:grpSpPr>
            <a:xfrm>
              <a:off x="8348" y="2051783"/>
              <a:ext cx="780879" cy="1259501"/>
              <a:chOff x="2291387" y="1451584"/>
              <a:chExt cx="780879" cy="1259501"/>
            </a:xfrm>
          </p:grpSpPr>
          <p:pic>
            <p:nvPicPr>
              <p:cNvPr id="86" name="Imagem 85">
                <a:extLst>
                  <a:ext uri="{FF2B5EF4-FFF2-40B4-BE49-F238E27FC236}">
                    <a16:creationId xmlns:a16="http://schemas.microsoft.com/office/drawing/2014/main" id="{27346489-F799-6643-B511-CA652A3A3F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398" b="46429" l="3281" r="31890">
                            <a14:foregroundMark x1="28740" y1="42081" x2="28740" y2="42081"/>
                            <a14:foregroundMark x1="27690" y1="41149" x2="27690" y2="41149"/>
                            <a14:foregroundMark x1="29790" y1="38665" x2="29790" y2="38665"/>
                            <a14:foregroundMark x1="29790" y1="35248" x2="29790" y2="35248"/>
                            <a14:foregroundMark x1="29790" y1="28727" x2="29790" y2="28727"/>
                            <a14:foregroundMark x1="31102" y1="32143" x2="31102" y2="32143"/>
                            <a14:foregroundMark x1="31365" y1="38975" x2="31365" y2="38975"/>
                            <a14:foregroundMark x1="19291" y1="42391" x2="19291" y2="42391"/>
                            <a14:foregroundMark x1="23228" y1="45186" x2="23228" y2="45186"/>
                            <a14:foregroundMark x1="23491" y1="46118" x2="23491" y2="46118"/>
                            <a14:foregroundMark x1="9580" y1="46118" x2="9580" y2="46118"/>
                            <a14:foregroundMark x1="9580" y1="46118" x2="9580" y2="46118"/>
                            <a14:foregroundMark x1="14567" y1="45497" x2="14567" y2="45497"/>
                            <a14:foregroundMark x1="9318" y1="46429" x2="9318" y2="46429"/>
                            <a14:foregroundMark x1="3281" y1="36180" x2="3281" y2="36180"/>
                            <a14:foregroundMark x1="27165" y1="4503" x2="27165" y2="4503"/>
                            <a14:foregroundMark x1="18766" y1="4193" x2="18766" y2="4193"/>
                            <a14:foregroundMark x1="16929" y1="2019" x2="16929" y2="2019"/>
                            <a14:foregroundMark x1="12992" y1="1398" x2="12992" y2="1398"/>
                            <a14:foregroundMark x1="31890" y1="9472" x2="31890" y2="947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0" r="65961" b="53205"/>
              <a:stretch/>
            </p:blipFill>
            <p:spPr>
              <a:xfrm>
                <a:off x="2291387" y="1451584"/>
                <a:ext cx="780879" cy="992716"/>
              </a:xfrm>
              <a:prstGeom prst="rect">
                <a:avLst/>
              </a:prstGeom>
            </p:spPr>
          </p:pic>
          <p:grpSp>
            <p:nvGrpSpPr>
              <p:cNvPr id="95" name="Agrupar 94">
                <a:extLst>
                  <a:ext uri="{FF2B5EF4-FFF2-40B4-BE49-F238E27FC236}">
                    <a16:creationId xmlns:a16="http://schemas.microsoft.com/office/drawing/2014/main" id="{FFCCD665-7251-B843-9D73-BBC8CEA5CCC8}"/>
                  </a:ext>
                </a:extLst>
              </p:cNvPr>
              <p:cNvGrpSpPr/>
              <p:nvPr/>
            </p:nvGrpSpPr>
            <p:grpSpPr>
              <a:xfrm>
                <a:off x="2303111" y="2423085"/>
                <a:ext cx="609600" cy="288000"/>
                <a:chOff x="2303111" y="2423085"/>
                <a:chExt cx="609600" cy="288000"/>
              </a:xfrm>
            </p:grpSpPr>
            <p:cxnSp>
              <p:nvCxnSpPr>
                <p:cNvPr id="75" name="Conector reto 70">
                  <a:extLst>
                    <a:ext uri="{FF2B5EF4-FFF2-40B4-BE49-F238E27FC236}">
                      <a16:creationId xmlns:a16="http://schemas.microsoft.com/office/drawing/2014/main" id="{EDE7037F-6083-F946-A103-39D073EBFC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03111" y="2423085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stealt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70">
                  <a:extLst>
                    <a:ext uri="{FF2B5EF4-FFF2-40B4-BE49-F238E27FC236}">
                      <a16:creationId xmlns:a16="http://schemas.microsoft.com/office/drawing/2014/main" id="{23757550-1679-F948-BA89-826CDFF4B1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25031" y="2423085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stealt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reto 70">
                  <a:extLst>
                    <a:ext uri="{FF2B5EF4-FFF2-40B4-BE49-F238E27FC236}">
                      <a16:creationId xmlns:a16="http://schemas.microsoft.com/office/drawing/2014/main" id="{B40AF8B8-2EB1-6043-B095-6C3948F586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46951" y="2423085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stealt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ector reto 70">
                  <a:extLst>
                    <a:ext uri="{FF2B5EF4-FFF2-40B4-BE49-F238E27FC236}">
                      <a16:creationId xmlns:a16="http://schemas.microsoft.com/office/drawing/2014/main" id="{06B43C5E-3CA6-3A41-8B25-8C9AB92E3E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90791" y="2423085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stealt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ector reto 70">
                  <a:extLst>
                    <a:ext uri="{FF2B5EF4-FFF2-40B4-BE49-F238E27FC236}">
                      <a16:creationId xmlns:a16="http://schemas.microsoft.com/office/drawing/2014/main" id="{3E155461-1243-614D-A1B3-24F26710FA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8871" y="2423085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stealt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ector reto 70">
                  <a:extLst>
                    <a:ext uri="{FF2B5EF4-FFF2-40B4-BE49-F238E27FC236}">
                      <a16:creationId xmlns:a16="http://schemas.microsoft.com/office/drawing/2014/main" id="{BF5172DB-078C-6747-A9F9-A07C8274A6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12711" y="2423085"/>
                  <a:ext cx="0" cy="28800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stealt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E6EB45C0-5089-5A44-8C42-9B5143FD1917}"/>
                </a:ext>
              </a:extLst>
            </p:cNvPr>
            <p:cNvSpPr/>
            <p:nvPr/>
          </p:nvSpPr>
          <p:spPr>
            <a:xfrm>
              <a:off x="639547" y="2955736"/>
              <a:ext cx="137569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sz="2000" b="1">
                  <a:latin typeface="Gabriola" pitchFamily="82" charset="0"/>
                  <a:cs typeface="Times New Roman" panose="02020603050405020304" pitchFamily="18" charset="0"/>
                </a:rPr>
                <a:t>Carga aplicada</a:t>
              </a:r>
              <a:endParaRPr lang="pt-BR" sz="2000">
                <a:latin typeface="Gabriola" pitchFamily="82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tângulo 115">
                  <a:extLst>
                    <a:ext uri="{FF2B5EF4-FFF2-40B4-BE49-F238E27FC236}">
                      <a16:creationId xmlns:a16="http://schemas.microsoft.com/office/drawing/2014/main" id="{0E311EA9-98AD-6449-BC3F-6CD6C4BA33C5}"/>
                    </a:ext>
                  </a:extLst>
                </p:cNvPr>
                <p:cNvSpPr/>
                <p:nvPr/>
              </p:nvSpPr>
              <p:spPr>
                <a:xfrm>
                  <a:off x="1005307" y="2638714"/>
                  <a:ext cx="320953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b="1"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Simulação após </a:t>
                  </a:r>
                  <a14:m>
                    <m:oMath xmlns:m="http://schemas.openxmlformats.org/officeDocument/2006/math">
                      <m:r>
                        <a:rPr lang="pt-BR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𝑵</m:t>
                      </m:r>
                    </m:oMath>
                  </a14:m>
                  <a:r>
                    <a:rPr lang="pt-BR" b="1"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 passagens</a:t>
                  </a:r>
                  <a:r>
                    <a:rPr lang="pt-BR" b="1">
                      <a:latin typeface="Gabriola" pitchFamily="82" charset="0"/>
                    </a:rPr>
                    <a:t> </a:t>
                  </a:r>
                  <a:endParaRPr lang="pt-BR" b="1"/>
                </a:p>
              </p:txBody>
            </p:sp>
          </mc:Choice>
          <mc:Fallback xmlns="">
            <p:sp>
              <p:nvSpPr>
                <p:cNvPr id="116" name="Retângulo 115">
                  <a:extLst>
                    <a:ext uri="{FF2B5EF4-FFF2-40B4-BE49-F238E27FC236}">
                      <a16:creationId xmlns:a16="http://schemas.microsoft.com/office/drawing/2014/main" id="{0E311EA9-98AD-6449-BC3F-6CD6C4BA33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307" y="2638714"/>
                  <a:ext cx="320953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575" t="-12903" b="-1612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CaixaDeTexto 204">
                <a:extLst>
                  <a:ext uri="{FF2B5EF4-FFF2-40B4-BE49-F238E27FC236}">
                    <a16:creationId xmlns:a16="http://schemas.microsoft.com/office/drawing/2014/main" id="{27AE3AB9-FF0D-7947-9DFE-6A86CF640A4F}"/>
                  </a:ext>
                </a:extLst>
              </p:cNvPr>
              <p:cNvSpPr txBox="1"/>
              <p:nvPr/>
            </p:nvSpPr>
            <p:spPr>
              <a:xfrm>
                <a:off x="5530422" y="3513283"/>
                <a:ext cx="5523631" cy="439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sz="1500" b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Se a amplitude de deformação for grande, 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15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pt-BR" sz="15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  <m:r>
                      <a:rPr lang="pt-BR" sz="15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1500" b="1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será pequeno</a:t>
                </a:r>
                <a:endParaRPr lang="pt-BR" sz="1500" b="1" dirty="0">
                  <a:latin typeface="Gabriola" pitchFamily="82" charset="0"/>
                </a:endParaRPr>
              </a:p>
            </p:txBody>
          </p:sp>
        </mc:Choice>
        <mc:Fallback xmlns="">
          <p:sp>
            <p:nvSpPr>
              <p:cNvPr id="205" name="CaixaDeTexto 204">
                <a:extLst>
                  <a:ext uri="{FF2B5EF4-FFF2-40B4-BE49-F238E27FC236}">
                    <a16:creationId xmlns:a16="http://schemas.microsoft.com/office/drawing/2014/main" id="{27AE3AB9-FF0D-7947-9DFE-6A86CF640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422" y="3513283"/>
                <a:ext cx="5523631" cy="439736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tângulo 107">
            <a:extLst>
              <a:ext uri="{FF2B5EF4-FFF2-40B4-BE49-F238E27FC236}">
                <a16:creationId xmlns:a16="http://schemas.microsoft.com/office/drawing/2014/main" id="{DBE3C7E6-C691-2A4D-A85E-6C3CDE1AF09C}"/>
              </a:ext>
            </a:extLst>
          </p:cNvPr>
          <p:cNvSpPr/>
          <p:nvPr/>
        </p:nvSpPr>
        <p:spPr>
          <a:xfrm>
            <a:off x="464538" y="5252679"/>
            <a:ext cx="2093693" cy="21364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i="1">
                <a:solidFill>
                  <a:srgbClr val="00AF2E"/>
                </a:solidFill>
                <a:latin typeface="Bookman Old Style" panose="02050604050505020204" pitchFamily="18" charset="0"/>
              </a:rPr>
              <a:t>Δ</a:t>
            </a:r>
            <a:r>
              <a:rPr lang="pt-BR" sz="1400" i="1">
                <a:solidFill>
                  <a:srgbClr val="00AF2E"/>
                </a:solidFill>
                <a:latin typeface="Bookman Old Style" panose="02050604050505020204" pitchFamily="18" charset="0"/>
              </a:rPr>
              <a:t> e Y: critério de falha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600DD7C-ECC9-ED4F-A7A2-5475E5275D23}"/>
              </a:ext>
            </a:extLst>
          </p:cNvPr>
          <p:cNvSpPr/>
          <p:nvPr/>
        </p:nvSpPr>
        <p:spPr>
          <a:xfrm>
            <a:off x="2637795" y="5195406"/>
            <a:ext cx="3684022" cy="3077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i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C</a:t>
            </a:r>
            <a:r>
              <a:rPr lang="pt-BR" sz="1400" i="1" baseline="-2500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11</a:t>
            </a:r>
            <a:r>
              <a:rPr lang="pt-BR" sz="1400" i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 e C</a:t>
            </a:r>
            <a:r>
              <a:rPr lang="pt-BR" sz="1400" i="1" baseline="-2500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12</a:t>
            </a:r>
            <a:r>
              <a:rPr lang="pt-BR" sz="1400" i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: curva característica de dano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C2DA485-5158-424B-A66F-CC0A5626FC88}"/>
              </a:ext>
            </a:extLst>
          </p:cNvPr>
          <p:cNvSpPr/>
          <p:nvPr/>
        </p:nvSpPr>
        <p:spPr>
          <a:xfrm>
            <a:off x="6225350" y="5165537"/>
            <a:ext cx="2785965" cy="360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i="1" err="1">
                <a:solidFill>
                  <a:srgbClr val="00B0F0"/>
                </a:solidFill>
                <a:latin typeface="Bookman Old Style" panose="02050604050505020204" pitchFamily="18" charset="0"/>
              </a:rPr>
              <a:t>ß</a:t>
            </a:r>
            <a:r>
              <a:rPr lang="pt-BR" sz="1400" i="1">
                <a:solidFill>
                  <a:srgbClr val="00B0F0"/>
                </a:solidFill>
                <a:latin typeface="Bookman Old Style" panose="02050604050505020204" pitchFamily="18" charset="0"/>
              </a:rPr>
              <a:t>: histórico de carregamento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96AA2A45-4C5D-274C-BE9A-3D5EA0B3CA59}"/>
                  </a:ext>
                </a:extLst>
              </p:cNvPr>
              <p:cNvSpPr/>
              <p:nvPr/>
            </p:nvSpPr>
            <p:spPr>
              <a:xfrm>
                <a:off x="2795278" y="6411890"/>
                <a:ext cx="3369056" cy="30777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pt-BR" sz="1400" i="1" smtClean="0">
                        <a:solidFill>
                          <a:srgbClr val="0902FF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pt-BR" sz="1400" i="1">
                    <a:solidFill>
                      <a:srgbClr val="0902FF"/>
                    </a:solidFill>
                    <a:latin typeface="Bookman Old Style" panose="02050604050505020204" pitchFamily="18" charset="0"/>
                  </a:rPr>
                  <a:t>: parâmetro de evolução do dano</a:t>
                </a:r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96AA2A45-4C5D-274C-BE9A-3D5EA0B3CA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78" y="6411890"/>
                <a:ext cx="3369056" cy="307775"/>
              </a:xfrm>
              <a:prstGeom prst="rect">
                <a:avLst/>
              </a:prstGeom>
              <a:blipFill>
                <a:blip r:embed="rId16"/>
                <a:stretch>
                  <a:fillRect b="-24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862C586-9316-374F-9298-A75984D0F364}"/>
              </a:ext>
            </a:extLst>
          </p:cNvPr>
          <p:cNvGrpSpPr/>
          <p:nvPr/>
        </p:nvGrpSpPr>
        <p:grpSpPr>
          <a:xfrm>
            <a:off x="386165" y="5547890"/>
            <a:ext cx="10506230" cy="864000"/>
            <a:chOff x="177619" y="5515806"/>
            <a:chExt cx="10506230" cy="864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4D96914A-262B-844C-A1DE-A99136E3A790}"/>
                </a:ext>
              </a:extLst>
            </p:cNvPr>
            <p:cNvGrpSpPr/>
            <p:nvPr/>
          </p:nvGrpSpPr>
          <p:grpSpPr>
            <a:xfrm>
              <a:off x="177619" y="5515806"/>
              <a:ext cx="8653381" cy="864000"/>
              <a:chOff x="49257" y="5110193"/>
              <a:chExt cx="8653381" cy="8640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Retângulo 1">
                    <a:extLst>
                      <a:ext uri="{FF2B5EF4-FFF2-40B4-BE49-F238E27FC236}">
                        <a16:creationId xmlns:a16="http://schemas.microsoft.com/office/drawing/2014/main" id="{80D08A8C-7CB9-C54E-AB3C-7DC9FB63AC07}"/>
                      </a:ext>
                    </a:extLst>
                  </p:cNvPr>
                  <p:cNvSpPr/>
                  <p:nvPr/>
                </p:nvSpPr>
                <p:spPr>
                  <a:xfrm>
                    <a:off x="49257" y="5110193"/>
                    <a:ext cx="2319866" cy="86400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1270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txBody>
                  <a:bodyPr wrap="none"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14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pt-BR" sz="14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r>
                            <a:rPr lang="pt-BR" sz="14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BR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1400" i="1" kern="1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 kern="1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num>
                                    <m:den>
                                      <m:r>
                                        <a:rPr lang="en-US" sz="1400" b="1" i="1" kern="100" smtClean="0">
                                          <a:solidFill>
                                            <a:srgbClr val="00E2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𝒀</m:t>
                                      </m:r>
                                      <m:d>
                                        <m:dPr>
                                          <m:ctrlPr>
                                            <a:rPr lang="pt-BR" sz="1400" i="1" kern="1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pt-BR" sz="1400" i="1" kern="1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pt-BR" sz="1400" i="1" kern="1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400" i="1" kern="1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𝐶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400" i="1" kern="1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12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en-US" sz="1400" i="1" kern="1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den>
                                          </m:f>
                                          <m:r>
                                            <a:rPr lang="en-US" sz="1400" i="1" kern="1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pt-BR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b="1" i="1" kern="100" smtClean="0">
                                      <a:solidFill>
                                        <a:srgbClr val="00AF2E"/>
                                      </a:solidFill>
                                      <a:latin typeface="Cambria Math" panose="02040503050406030204" pitchFamily="18" charset="0"/>
                                    </a:rPr>
                                    <m:t>𝜟</m:t>
                                  </m:r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+1−</m:t>
                                  </m:r>
                                  <m:f>
                                    <m:fPr>
                                      <m:ctrlPr>
                                        <a:rPr lang="pt-BR" sz="1400" i="1" kern="1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1400" i="1" kern="1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 kern="1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1400" i="1" kern="1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400" i="1" kern="1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den>
                                  </m:f>
                                </m:den>
                              </m:f>
                            </m:sup>
                          </m:sSup>
                        </m:oMath>
                      </m:oMathPara>
                    </a14:m>
                    <a:endParaRPr lang="pt-BR" sz="1400" i="1" kern="100">
                      <a:solidFill>
                        <a:srgbClr val="000000"/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" name="Retângulo 1">
                    <a:extLst>
                      <a:ext uri="{FF2B5EF4-FFF2-40B4-BE49-F238E27FC236}">
                        <a16:creationId xmlns:a16="http://schemas.microsoft.com/office/drawing/2014/main" id="{80D08A8C-7CB9-C54E-AB3C-7DC9FB63AC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257" y="5110193"/>
                    <a:ext cx="2319866" cy="86400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 w="1270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Retângulo 3">
                    <a:extLst>
                      <a:ext uri="{FF2B5EF4-FFF2-40B4-BE49-F238E27FC236}">
                        <a16:creationId xmlns:a16="http://schemas.microsoft.com/office/drawing/2014/main" id="{33FBB0A0-DFBA-834D-8D15-E80AE603BBE3}"/>
                      </a:ext>
                    </a:extLst>
                  </p:cNvPr>
                  <p:cNvSpPr/>
                  <p:nvPr/>
                </p:nvSpPr>
                <p:spPr>
                  <a:xfrm>
                    <a:off x="2414898" y="5110193"/>
                    <a:ext cx="3456000" cy="86400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1270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txBody>
                  <a:bodyPr wrap="none" anchor="ctr" anchorCtr="0"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 kern="1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400" i="1" kern="1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pt-BR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4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pt-BR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pt-BR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𝑇𝐴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pt-BR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1400" i="1" kern="1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 kern="1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sSup>
                                        <m:sSupPr>
                                          <m:ctrlPr>
                                            <a:rPr lang="pt-BR" sz="1400" i="1" kern="100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pt-BR" sz="1400" i="1" kern="1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pt-BR" sz="1400" b="1" i="1" kern="100" smtClean="0">
                                                      <a:solidFill>
                                                        <a:schemeClr val="accent4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400" b="1" i="1" kern="100">
                                                      <a:solidFill>
                                                        <a:schemeClr val="accent4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𝑪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400" b="1" i="1" kern="100">
                                                      <a:solidFill>
                                                        <a:schemeClr val="accent4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𝟏𝟏</m:t>
                                                  </m:r>
                                                </m:sub>
                                              </m:sSub>
                                              <m:sSub>
                                                <m:sSubPr>
                                                  <m:ctrlPr>
                                                    <a:rPr lang="pt-BR" sz="1400" b="1" i="1" kern="100">
                                                      <a:solidFill>
                                                        <a:schemeClr val="accent4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400" b="1" i="1" kern="100">
                                                      <a:solidFill>
                                                        <a:schemeClr val="accent4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𝑪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400" b="1" i="1" kern="100">
                                                      <a:solidFill>
                                                        <a:schemeClr val="accent4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𝟏𝟐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400" b="1" i="1" kern="100" smtClean="0">
                                              <a:solidFill>
                                                <a:srgbClr val="090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𝜶</m:t>
                                          </m:r>
                                        </m:sup>
                                      </m:sSup>
                                      <m:r>
                                        <a:rPr lang="en-US" sz="1400" i="1" kern="1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pt-BR" sz="1400" i="1" kern="1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pt-BR" sz="1400" i="1" kern="1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pt-BR" sz="1400" i="1" kern="1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pt-BR" sz="1400" i="1" kern="100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400" i="1" kern="100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𝜀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1400" i="1" kern="100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𝑅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  <m:sub>
                                                  <m:r>
                                                    <a:rPr lang="en-US" sz="1400" i="1" kern="10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𝑇𝐴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400" b="1" i="1" kern="100" smtClean="0">
                                              <a:solidFill>
                                                <a:srgbClr val="090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𝜶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pt-BR" sz="1400" i="1" kern="1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pt-BR" sz="1400" i="1" kern="1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 kern="1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 kern="1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𝑟𝑒𝑑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sSup>
                                            <m:sSupPr>
                                              <m:ctrlPr>
                                                <a:rPr lang="pt-BR" sz="1400" i="1" kern="1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400" i="1" kern="1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400" b="1" i="1" kern="100" smtClean="0">
                                                  <a:solidFill>
                                                    <a:srgbClr val="0902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𝜶</m:t>
                                              </m:r>
                                            </m:sup>
                                          </m:sSup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pt-BR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1400" i="1" kern="1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 kern="1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400" i="1" kern="1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</m:sup>
                          </m:sSup>
                        </m:oMath>
                      </m:oMathPara>
                    </a14:m>
                    <a:endParaRPr lang="pt-BR" sz="1400" i="1" kern="100">
                      <a:solidFill>
                        <a:srgbClr val="000000"/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" name="Retângulo 3">
                    <a:extLst>
                      <a:ext uri="{FF2B5EF4-FFF2-40B4-BE49-F238E27FC236}">
                        <a16:creationId xmlns:a16="http://schemas.microsoft.com/office/drawing/2014/main" id="{33FBB0A0-DFBA-834D-8D15-E80AE603BBE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14898" y="5110193"/>
                    <a:ext cx="3456000" cy="86400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 w="1270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tângulo 5">
                    <a:extLst>
                      <a:ext uri="{FF2B5EF4-FFF2-40B4-BE49-F238E27FC236}">
                        <a16:creationId xmlns:a16="http://schemas.microsoft.com/office/drawing/2014/main" id="{F11A0BF8-1EF1-7A4D-8ECB-A87EF99D2491}"/>
                      </a:ext>
                    </a:extLst>
                  </p:cNvPr>
                  <p:cNvSpPr/>
                  <p:nvPr/>
                </p:nvSpPr>
                <p:spPr>
                  <a:xfrm>
                    <a:off x="5916673" y="5110193"/>
                    <a:ext cx="2785965" cy="86400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1270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txBody>
                  <a:bodyPr wrap="none" anchor="ctr" anchorCtr="0"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pt-BR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𝑇𝐴</m:t>
                              </m:r>
                            </m:sub>
                          </m:sSub>
                          <m:r>
                            <a:rPr lang="en-US" sz="14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pt-BR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4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pt-BR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kern="10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400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pt-BR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pt-BR" sz="1400" i="1" kern="10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pt-BR" sz="1400" i="1" kern="1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 kern="1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sz="1400" i="1" kern="1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0,</m:t>
                                          </m:r>
                                          <m:r>
                                            <a:rPr lang="en-US" sz="1400" i="1" kern="10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𝑝𝑝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 kern="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pt-BR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pt-BR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b>
                                  <m:r>
                                    <a:rPr lang="en-US" sz="1400" i="1" kern="1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𝐿𝑉𝐸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pt-BR" sz="1400" i="1" kern="100">
                      <a:solidFill>
                        <a:srgbClr val="000000"/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" name="Retângulo 5">
                    <a:extLst>
                      <a:ext uri="{FF2B5EF4-FFF2-40B4-BE49-F238E27FC236}">
                        <a16:creationId xmlns:a16="http://schemas.microsoft.com/office/drawing/2014/main" id="{F11A0BF8-1EF1-7A4D-8ECB-A87EF99D249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16673" y="5110193"/>
                    <a:ext cx="2785965" cy="86400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 w="1270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tângulo 113">
                  <a:extLst>
                    <a:ext uri="{FF2B5EF4-FFF2-40B4-BE49-F238E27FC236}">
                      <a16:creationId xmlns:a16="http://schemas.microsoft.com/office/drawing/2014/main" id="{9E4BF680-6113-DB4A-8B38-07194A4C17D7}"/>
                    </a:ext>
                  </a:extLst>
                </p:cNvPr>
                <p:cNvSpPr/>
                <p:nvPr/>
              </p:nvSpPr>
              <p:spPr>
                <a:xfrm>
                  <a:off x="8881871" y="5515806"/>
                  <a:ext cx="1801978" cy="864000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 wrap="none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kern="1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  <m:r>
                          <a:rPr lang="en-US" sz="14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pt-BR" sz="1400" b="0" i="1" kern="1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pt-BR" sz="1400" b="0" i="1" kern="1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400" b="0" i="1" kern="1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pt-BR" sz="1400" b="0" i="1" kern="1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𝑝𝑖𝑐𝑜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pt-BR" sz="1400" b="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BR" sz="1400" i="1" kern="1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400" b="0" i="1" kern="1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400" i="1" kern="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pt-BR" sz="1400" b="0" i="1" kern="1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𝑣𝑎𝑙𝑒</m:t>
                                </m:r>
                              </m:sub>
                            </m:sSub>
                            <m:r>
                              <a:rPr lang="pt-BR" sz="1400" b="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pt-BR" sz="1400" b="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pt-BR" sz="1400" i="1" kern="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400" i="1" kern="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pt-BR" sz="1400" i="1" kern="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𝑝𝑖𝑐𝑜</m:t>
                                </m:r>
                              </m:sub>
                            </m:sSub>
                            <m:r>
                              <a:rPr lang="pt-BR" sz="1400" b="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pt-BR" sz="14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BR" sz="1400" b="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pt-BR" sz="1400" i="1" kern="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400" i="1" kern="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pt-BR" sz="1400" i="1" kern="1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𝑣𝑎𝑙𝑒</m:t>
                                </m:r>
                              </m:sub>
                            </m:sSub>
                            <m:r>
                              <a:rPr lang="pt-BR" sz="1400" b="0" i="1" kern="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</m:oMath>
                    </m:oMathPara>
                  </a14:m>
                  <a:endParaRPr lang="pt-BR" sz="1400" i="1" kern="100">
                    <a:solidFill>
                      <a:srgbClr val="000000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tângulo 113">
                  <a:extLst>
                    <a:ext uri="{FF2B5EF4-FFF2-40B4-BE49-F238E27FC236}">
                      <a16:creationId xmlns:a16="http://schemas.microsoft.com/office/drawing/2014/main" id="{9E4BF680-6113-DB4A-8B38-07194A4C17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1871" y="5515806"/>
                  <a:ext cx="1801978" cy="86400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1" name="Retângulo 110">
            <a:extLst>
              <a:ext uri="{FF2B5EF4-FFF2-40B4-BE49-F238E27FC236}">
                <a16:creationId xmlns:a16="http://schemas.microsoft.com/office/drawing/2014/main" id="{A25512E5-0E6F-9D45-BBA4-B7CC2895351C}"/>
              </a:ext>
            </a:extLst>
          </p:cNvPr>
          <p:cNvSpPr/>
          <p:nvPr/>
        </p:nvSpPr>
        <p:spPr>
          <a:xfrm>
            <a:off x="5260603" y="809846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Gabriola" pitchFamily="82" charset="0"/>
              </a:rPr>
              <a:t>1) Dano incremental em cada ponto</a:t>
            </a:r>
          </a:p>
        </p:txBody>
      </p:sp>
      <p:sp>
        <p:nvSpPr>
          <p:cNvPr id="112" name="Retângulo 111">
            <a:extLst>
              <a:ext uri="{FF2B5EF4-FFF2-40B4-BE49-F238E27FC236}">
                <a16:creationId xmlns:a16="http://schemas.microsoft.com/office/drawing/2014/main" id="{0EA975C9-8371-ED4C-9573-9D3A0A73F06C}"/>
              </a:ext>
            </a:extLst>
          </p:cNvPr>
          <p:cNvSpPr/>
          <p:nvPr/>
        </p:nvSpPr>
        <p:spPr>
          <a:xfrm>
            <a:off x="5234977" y="1090004"/>
            <a:ext cx="3054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Gabriola" pitchFamily="82" charset="0"/>
              </a:rPr>
              <a:t>2) Dano acumulado </a:t>
            </a:r>
            <a:r>
              <a:rPr lang="pt-BR" b="1">
                <a:latin typeface="Gabriola" pitchFamily="82" charset="0"/>
              </a:rPr>
              <a:t>( ∑ )</a:t>
            </a:r>
            <a:r>
              <a:rPr lang="en-US" b="1">
                <a:latin typeface="Gabriola" pitchFamily="82" charset="0"/>
              </a:rPr>
              <a:t> em cada ponto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tângulo 114">
                <a:extLst>
                  <a:ext uri="{FF2B5EF4-FFF2-40B4-BE49-F238E27FC236}">
                    <a16:creationId xmlns:a16="http://schemas.microsoft.com/office/drawing/2014/main" id="{AC39ACEE-620E-954D-A110-6B6608139872}"/>
                  </a:ext>
                </a:extLst>
              </p:cNvPr>
              <p:cNvSpPr/>
              <p:nvPr/>
            </p:nvSpPr>
            <p:spPr>
              <a:xfrm>
                <a:off x="5250122" y="1388167"/>
                <a:ext cx="505459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latin typeface="Gabriola" pitchFamily="82" charset="0"/>
                  </a:rPr>
                  <a:t>3) Média dos danos acumulados = </a:t>
                </a:r>
                <a:r>
                  <a:rPr lang="en-US" b="1">
                    <a:solidFill>
                      <a:srgbClr val="FF0000"/>
                    </a:solidFill>
                    <a:latin typeface="Gabriola" pitchFamily="82" charset="0"/>
                  </a:rPr>
                  <a:t>Dano Médio Acumulado </a:t>
                </a:r>
                <a:r>
                  <a:rPr lang="pt-BR" b="1">
                    <a:solidFill>
                      <a:srgbClr val="FF0000"/>
                    </a:solidFill>
                    <a:latin typeface="Gabriola" pitchFamily="8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pt-B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𝒂𝒄𝒎</m:t>
                        </m:r>
                      </m:sub>
                    </m:sSub>
                  </m:oMath>
                </a14:m>
                <a:r>
                  <a:rPr lang="pt-BR" b="1">
                    <a:solidFill>
                      <a:srgbClr val="FF0000"/>
                    </a:solidFill>
                    <a:latin typeface="Gabriola" pitchFamily="82" charset="0"/>
                  </a:rPr>
                  <a:t>)</a:t>
                </a:r>
                <a:endParaRPr lang="en-US" b="1">
                  <a:solidFill>
                    <a:srgbClr val="FF0000"/>
                  </a:solidFill>
                  <a:latin typeface="Gabriola" pitchFamily="82" charset="0"/>
                </a:endParaRPr>
              </a:p>
            </p:txBody>
          </p:sp>
        </mc:Choice>
        <mc:Fallback xmlns="">
          <p:sp>
            <p:nvSpPr>
              <p:cNvPr id="115" name="Retângulo 114">
                <a:extLst>
                  <a:ext uri="{FF2B5EF4-FFF2-40B4-BE49-F238E27FC236}">
                    <a16:creationId xmlns:a16="http://schemas.microsoft.com/office/drawing/2014/main" id="{AC39ACEE-620E-954D-A110-6B6608139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122" y="1388167"/>
                <a:ext cx="5054595" cy="369332"/>
              </a:xfrm>
              <a:prstGeom prst="rect">
                <a:avLst/>
              </a:prstGeom>
              <a:blipFill>
                <a:blip r:embed="rId21"/>
                <a:stretch>
                  <a:fillRect l="-1003" t="-6667" b="-2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4721C09-3D6D-9E47-9D6C-8641ED3D1353}"/>
              </a:ext>
            </a:extLst>
          </p:cNvPr>
          <p:cNvGrpSpPr/>
          <p:nvPr/>
        </p:nvGrpSpPr>
        <p:grpSpPr>
          <a:xfrm>
            <a:off x="5189207" y="2290930"/>
            <a:ext cx="6275136" cy="1099397"/>
            <a:chOff x="5189207" y="1591471"/>
            <a:chExt cx="6275136" cy="1099397"/>
          </a:xfrm>
        </p:grpSpPr>
        <p:sp>
          <p:nvSpPr>
            <p:cNvPr id="8" name="Retângulo Arredondado 7">
              <a:extLst>
                <a:ext uri="{FF2B5EF4-FFF2-40B4-BE49-F238E27FC236}">
                  <a16:creationId xmlns:a16="http://schemas.microsoft.com/office/drawing/2014/main" id="{8FD59702-0FE4-274C-8045-2129FB9A8E41}"/>
                </a:ext>
              </a:extLst>
            </p:cNvPr>
            <p:cNvSpPr/>
            <p:nvPr/>
          </p:nvSpPr>
          <p:spPr>
            <a:xfrm>
              <a:off x="5189207" y="1591471"/>
              <a:ext cx="6275136" cy="1086072"/>
            </a:xfrm>
            <a:prstGeom prst="roundRect">
              <a:avLst>
                <a:gd name="adj" fmla="val 10174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1A09C7E6-9377-CA4E-9537-AEDB351527E9}"/>
                </a:ext>
              </a:extLst>
            </p:cNvPr>
            <p:cNvGrpSpPr/>
            <p:nvPr/>
          </p:nvGrpSpPr>
          <p:grpSpPr>
            <a:xfrm>
              <a:off x="5408542" y="1688605"/>
              <a:ext cx="5897152" cy="1002263"/>
              <a:chOff x="5408542" y="1688605"/>
              <a:chExt cx="5897152" cy="1002263"/>
            </a:xfrm>
          </p:grpSpPr>
          <p:grpSp>
            <p:nvGrpSpPr>
              <p:cNvPr id="210" name="Agrupar 209">
                <a:extLst>
                  <a:ext uri="{FF2B5EF4-FFF2-40B4-BE49-F238E27FC236}">
                    <a16:creationId xmlns:a16="http://schemas.microsoft.com/office/drawing/2014/main" id="{EC55D9E1-813F-4F4E-9550-9855C175657E}"/>
                  </a:ext>
                </a:extLst>
              </p:cNvPr>
              <p:cNvGrpSpPr/>
              <p:nvPr/>
            </p:nvGrpSpPr>
            <p:grpSpPr>
              <a:xfrm>
                <a:off x="5408542" y="1688605"/>
                <a:ext cx="5897152" cy="1002263"/>
                <a:chOff x="5408542" y="2615511"/>
                <a:chExt cx="5897152" cy="100226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CaixaDeTexto 4">
                      <a:extLst>
                        <a:ext uri="{FF2B5EF4-FFF2-40B4-BE49-F238E27FC236}">
                          <a16:creationId xmlns:a16="http://schemas.microsoft.com/office/drawing/2014/main" id="{651C58AF-2BEA-C341-A2D1-A76AB5C248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54098" y="2643789"/>
                      <a:ext cx="963129" cy="215444"/>
                    </a:xfrm>
                    <a:prstGeom prst="rect">
                      <a:avLst/>
                    </a:prstGeom>
                    <a:solidFill>
                      <a:srgbClr val="00FA41"/>
                    </a:solidFill>
                    <a:ln>
                      <a:solidFill>
                        <a:srgbClr val="039200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b="1" i="1">
                          <a:latin typeface="Arial Narrow" panose="020B0606020202030204" pitchFamily="34" charset="0"/>
                        </a:defRPr>
                      </a:lvl1pPr>
                    </a:lstStyle>
                    <a:p>
                      <a:pPr algn="ctr"/>
                      <a14:m>
                        <m:oMath xmlns:m="http://schemas.openxmlformats.org/officeDocument/2006/math">
                          <m:r>
                            <a:rPr lang="pt-BR" sz="1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𝑵</m:t>
                          </m:r>
                        </m:oMath>
                      </a14:m>
                      <a:r>
                        <a:rPr lang="en-US" sz="1400">
                          <a:latin typeface="Times" pitchFamily="2" charset="0"/>
                        </a:rPr>
                        <a:t>= </a:t>
                      </a:r>
                      <a:r>
                        <a:rPr lang="pt-BR" sz="140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14:m>
                        <m:oMath xmlns:m="http://schemas.openxmlformats.org/officeDocument/2006/math">
                          <m:r>
                            <a:rPr lang="pt-BR" sz="1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</m:oMath>
                      </a14:m>
                      <a:r>
                        <a:rPr lang="pt-BR" sz="140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pt-BR" sz="1400" baseline="3000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pt-BR" sz="140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latin typeface="Times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" name="CaixaDeTexto 4">
                      <a:extLst>
                        <a:ext uri="{FF2B5EF4-FFF2-40B4-BE49-F238E27FC236}">
                          <a16:creationId xmlns:a16="http://schemas.microsoft.com/office/drawing/2014/main" id="{651C58AF-2BEA-C341-A2D1-A76AB5C248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54098" y="2643789"/>
                      <a:ext cx="96312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t="-33333" b="-50000"/>
                      </a:stretch>
                    </a:blipFill>
                    <a:ln>
                      <a:solidFill>
                        <a:srgbClr val="0392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29" name="Agrupar 128">
                  <a:extLst>
                    <a:ext uri="{FF2B5EF4-FFF2-40B4-BE49-F238E27FC236}">
                      <a16:creationId xmlns:a16="http://schemas.microsoft.com/office/drawing/2014/main" id="{11746988-B9EB-AE4C-95BF-1B2D048A6775}"/>
                    </a:ext>
                  </a:extLst>
                </p:cNvPr>
                <p:cNvGrpSpPr/>
                <p:nvPr/>
              </p:nvGrpSpPr>
              <p:grpSpPr>
                <a:xfrm>
                  <a:off x="5408542" y="2615511"/>
                  <a:ext cx="614271" cy="637513"/>
                  <a:chOff x="8375753" y="2734990"/>
                  <a:chExt cx="614271" cy="637513"/>
                </a:xfrm>
              </p:grpSpPr>
              <p:sp>
                <p:nvSpPr>
                  <p:cNvPr id="122" name="CaixaDeTexto 121">
                    <a:extLst>
                      <a:ext uri="{FF2B5EF4-FFF2-40B4-BE49-F238E27FC236}">
                        <a16:creationId xmlns:a16="http://schemas.microsoft.com/office/drawing/2014/main" id="{9E30E096-6061-9442-9409-A8D0A8C94A2A}"/>
                      </a:ext>
                    </a:extLst>
                  </p:cNvPr>
                  <p:cNvSpPr txBox="1"/>
                  <p:nvPr/>
                </p:nvSpPr>
                <p:spPr>
                  <a:xfrm>
                    <a:off x="8375753" y="2734990"/>
                    <a:ext cx="614271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i="1">
                        <a:latin typeface="Times" pitchFamily="2" charset="0"/>
                        <a:ea typeface="Cambria" panose="02040503050406030204" pitchFamily="18" charset="0"/>
                      </a:rPr>
                      <a:t>N</a:t>
                    </a:r>
                    <a:r>
                      <a:rPr lang="en-US" sz="1400" b="1" i="1">
                        <a:latin typeface="Times" pitchFamily="2" charset="0"/>
                        <a:ea typeface="Cambria" panose="02040503050406030204" pitchFamily="18" charset="0"/>
                      </a:rPr>
                      <a:t>=1</a:t>
                    </a:r>
                    <a:endParaRPr lang="en-US" sz="1400" b="1" i="1">
                      <a:latin typeface="Times" pitchFamily="2" charset="0"/>
                    </a:endParaRPr>
                  </a:p>
                </p:txBody>
              </p:sp>
              <p:grpSp>
                <p:nvGrpSpPr>
                  <p:cNvPr id="125" name="Agrupar 124">
                    <a:extLst>
                      <a:ext uri="{FF2B5EF4-FFF2-40B4-BE49-F238E27FC236}">
                        <a16:creationId xmlns:a16="http://schemas.microsoft.com/office/drawing/2014/main" id="{30CC87AE-FA58-A54C-BEA5-B235CAE90BF3}"/>
                      </a:ext>
                    </a:extLst>
                  </p:cNvPr>
                  <p:cNvGrpSpPr/>
                  <p:nvPr/>
                </p:nvGrpSpPr>
                <p:grpSpPr>
                  <a:xfrm>
                    <a:off x="8497633" y="3012503"/>
                    <a:ext cx="360000" cy="360000"/>
                    <a:chOff x="4111956" y="4183352"/>
                    <a:chExt cx="349445" cy="353078"/>
                  </a:xfrm>
                </p:grpSpPr>
                <p:sp>
                  <p:nvSpPr>
                    <p:cNvPr id="127" name="Retângulo: Cantos Arredondados 63">
                      <a:extLst>
                        <a:ext uri="{FF2B5EF4-FFF2-40B4-BE49-F238E27FC236}">
                          <a16:creationId xmlns:a16="http://schemas.microsoft.com/office/drawing/2014/main" id="{DE4B54E1-06BB-9245-97DC-D2575A861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1956" y="4183352"/>
                      <a:ext cx="349445" cy="353078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43000">
                          <a:srgbClr val="2E5BFF"/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  <p:sp>
                  <p:nvSpPr>
                    <p:cNvPr id="128" name="Retângulo 127">
                      <a:extLst>
                        <a:ext uri="{FF2B5EF4-FFF2-40B4-BE49-F238E27FC236}">
                          <a16:creationId xmlns:a16="http://schemas.microsoft.com/office/drawing/2014/main" id="{D89CE501-F796-8A49-9BDE-4CC6494C4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8512" y="4271622"/>
                      <a:ext cx="174723" cy="17653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</p:grpSp>
            </p:grpSp>
            <p:grpSp>
              <p:nvGrpSpPr>
                <p:cNvPr id="130" name="Agrupar 129">
                  <a:extLst>
                    <a:ext uri="{FF2B5EF4-FFF2-40B4-BE49-F238E27FC236}">
                      <a16:creationId xmlns:a16="http://schemas.microsoft.com/office/drawing/2014/main" id="{B73EC090-31F0-6745-A2AE-6B0CB46AA294}"/>
                    </a:ext>
                  </a:extLst>
                </p:cNvPr>
                <p:cNvGrpSpPr/>
                <p:nvPr/>
              </p:nvGrpSpPr>
              <p:grpSpPr>
                <a:xfrm>
                  <a:off x="6085270" y="2615511"/>
                  <a:ext cx="614271" cy="637513"/>
                  <a:chOff x="8375753" y="2734990"/>
                  <a:chExt cx="614271" cy="637513"/>
                </a:xfrm>
              </p:grpSpPr>
              <p:sp>
                <p:nvSpPr>
                  <p:cNvPr id="131" name="CaixaDeTexto 130">
                    <a:extLst>
                      <a:ext uri="{FF2B5EF4-FFF2-40B4-BE49-F238E27FC236}">
                        <a16:creationId xmlns:a16="http://schemas.microsoft.com/office/drawing/2014/main" id="{A0E1C3E1-55D0-8F45-B273-B2FE73D71A5A}"/>
                      </a:ext>
                    </a:extLst>
                  </p:cNvPr>
                  <p:cNvSpPr txBox="1"/>
                  <p:nvPr/>
                </p:nvSpPr>
                <p:spPr>
                  <a:xfrm>
                    <a:off x="8375753" y="2734990"/>
                    <a:ext cx="614271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400" b="1" i="1">
                        <a:latin typeface="Times" pitchFamily="2" charset="0"/>
                        <a:ea typeface="Cambria" panose="02040503050406030204" pitchFamily="18" charset="0"/>
                      </a:rPr>
                      <a:t>N</a:t>
                    </a:r>
                    <a:r>
                      <a:rPr lang="en-US" sz="1400" b="1" i="1">
                        <a:latin typeface="Times" pitchFamily="2" charset="0"/>
                        <a:ea typeface="Cambria" panose="02040503050406030204" pitchFamily="18" charset="0"/>
                      </a:rPr>
                      <a:t>=10</a:t>
                    </a:r>
                    <a:endParaRPr lang="en-US" sz="1400" b="1" i="1">
                      <a:latin typeface="Times" pitchFamily="2" charset="0"/>
                    </a:endParaRPr>
                  </a:p>
                </p:txBody>
              </p:sp>
              <p:grpSp>
                <p:nvGrpSpPr>
                  <p:cNvPr id="132" name="Agrupar 131">
                    <a:extLst>
                      <a:ext uri="{FF2B5EF4-FFF2-40B4-BE49-F238E27FC236}">
                        <a16:creationId xmlns:a16="http://schemas.microsoft.com/office/drawing/2014/main" id="{39F72B0C-5F27-F14E-80F9-5D0C71BAE75B}"/>
                      </a:ext>
                    </a:extLst>
                  </p:cNvPr>
                  <p:cNvGrpSpPr/>
                  <p:nvPr/>
                </p:nvGrpSpPr>
                <p:grpSpPr>
                  <a:xfrm>
                    <a:off x="8497633" y="3012503"/>
                    <a:ext cx="360000" cy="360000"/>
                    <a:chOff x="4111956" y="4183352"/>
                    <a:chExt cx="349445" cy="353078"/>
                  </a:xfrm>
                </p:grpSpPr>
                <p:sp>
                  <p:nvSpPr>
                    <p:cNvPr id="133" name="Retângulo: Cantos Arredondados 63">
                      <a:extLst>
                        <a:ext uri="{FF2B5EF4-FFF2-40B4-BE49-F238E27FC236}">
                          <a16:creationId xmlns:a16="http://schemas.microsoft.com/office/drawing/2014/main" id="{56EE8530-68F0-8E43-946F-2E40AEB3C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1956" y="4183352"/>
                      <a:ext cx="349445" cy="353078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28000">
                          <a:srgbClr val="00B0F0"/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  <p:sp>
                  <p:nvSpPr>
                    <p:cNvPr id="134" name="Retângulo 133">
                      <a:extLst>
                        <a:ext uri="{FF2B5EF4-FFF2-40B4-BE49-F238E27FC236}">
                          <a16:creationId xmlns:a16="http://schemas.microsoft.com/office/drawing/2014/main" id="{BE1E0ECE-486D-2A44-87EA-D742D54EB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8512" y="4271622"/>
                      <a:ext cx="174723" cy="17653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</p:grpSp>
            </p:grpSp>
            <p:grpSp>
              <p:nvGrpSpPr>
                <p:cNvPr id="135" name="Agrupar 134">
                  <a:extLst>
                    <a:ext uri="{FF2B5EF4-FFF2-40B4-BE49-F238E27FC236}">
                      <a16:creationId xmlns:a16="http://schemas.microsoft.com/office/drawing/2014/main" id="{82F169C4-9005-6741-A302-15E9D5EA8877}"/>
                    </a:ext>
                  </a:extLst>
                </p:cNvPr>
                <p:cNvGrpSpPr/>
                <p:nvPr/>
              </p:nvGrpSpPr>
              <p:grpSpPr>
                <a:xfrm>
                  <a:off x="6761998" y="2615511"/>
                  <a:ext cx="614271" cy="637513"/>
                  <a:chOff x="8375753" y="2734990"/>
                  <a:chExt cx="614271" cy="637513"/>
                </a:xfrm>
              </p:grpSpPr>
              <p:sp>
                <p:nvSpPr>
                  <p:cNvPr id="136" name="CaixaDeTexto 135">
                    <a:extLst>
                      <a:ext uri="{FF2B5EF4-FFF2-40B4-BE49-F238E27FC236}">
                        <a16:creationId xmlns:a16="http://schemas.microsoft.com/office/drawing/2014/main" id="{D3CD6061-C08F-2A4F-AD67-F3B121F147A9}"/>
                      </a:ext>
                    </a:extLst>
                  </p:cNvPr>
                  <p:cNvSpPr txBox="1"/>
                  <p:nvPr/>
                </p:nvSpPr>
                <p:spPr>
                  <a:xfrm>
                    <a:off x="8375753" y="2734990"/>
                    <a:ext cx="614271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rIns="0" rtlCol="0">
                    <a:spAutoFit/>
                  </a:bodyPr>
                  <a:lstStyle/>
                  <a:p>
                    <a:pPr algn="ctr"/>
                    <a:r>
                      <a:rPr lang="pt-BR" sz="1400" b="1" i="1">
                        <a:latin typeface="Times" pitchFamily="2" charset="0"/>
                        <a:ea typeface="Cambria" panose="02040503050406030204" pitchFamily="18" charset="0"/>
                      </a:rPr>
                      <a:t>N</a:t>
                    </a:r>
                    <a:r>
                      <a:rPr lang="en-US" sz="1400" b="1" i="1">
                        <a:latin typeface="Times" pitchFamily="2" charset="0"/>
                        <a:ea typeface="Cambria" panose="02040503050406030204" pitchFamily="18" charset="0"/>
                      </a:rPr>
                      <a:t>=100</a:t>
                    </a:r>
                    <a:endParaRPr lang="en-US" sz="1400" b="1" i="1">
                      <a:latin typeface="Times" pitchFamily="2" charset="0"/>
                    </a:endParaRPr>
                  </a:p>
                </p:txBody>
              </p:sp>
              <p:grpSp>
                <p:nvGrpSpPr>
                  <p:cNvPr id="137" name="Agrupar 136">
                    <a:extLst>
                      <a:ext uri="{FF2B5EF4-FFF2-40B4-BE49-F238E27FC236}">
                        <a16:creationId xmlns:a16="http://schemas.microsoft.com/office/drawing/2014/main" id="{6B500B72-16CA-CE4D-9AD2-18FD52CF9518}"/>
                      </a:ext>
                    </a:extLst>
                  </p:cNvPr>
                  <p:cNvGrpSpPr/>
                  <p:nvPr/>
                </p:nvGrpSpPr>
                <p:grpSpPr>
                  <a:xfrm>
                    <a:off x="8497633" y="3012503"/>
                    <a:ext cx="360000" cy="360000"/>
                    <a:chOff x="4111956" y="4183352"/>
                    <a:chExt cx="349445" cy="353078"/>
                  </a:xfrm>
                </p:grpSpPr>
                <p:sp>
                  <p:nvSpPr>
                    <p:cNvPr id="138" name="Retângulo: Cantos Arredondados 63">
                      <a:extLst>
                        <a:ext uri="{FF2B5EF4-FFF2-40B4-BE49-F238E27FC236}">
                          <a16:creationId xmlns:a16="http://schemas.microsoft.com/office/drawing/2014/main" id="{7F8B6B77-5512-584D-82C3-AF5BEB6FD6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1956" y="4183352"/>
                      <a:ext cx="349445" cy="353078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15000">
                          <a:srgbClr val="34FAEB"/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  <p:sp>
                  <p:nvSpPr>
                    <p:cNvPr id="139" name="Retângulo 138">
                      <a:extLst>
                        <a:ext uri="{FF2B5EF4-FFF2-40B4-BE49-F238E27FC236}">
                          <a16:creationId xmlns:a16="http://schemas.microsoft.com/office/drawing/2014/main" id="{C6B025CA-6DA7-9243-9AA2-B8CC6CAAEF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8512" y="4271622"/>
                      <a:ext cx="174723" cy="17653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</p:grpSp>
            </p:grpSp>
            <p:grpSp>
              <p:nvGrpSpPr>
                <p:cNvPr id="140" name="Agrupar 139">
                  <a:extLst>
                    <a:ext uri="{FF2B5EF4-FFF2-40B4-BE49-F238E27FC236}">
                      <a16:creationId xmlns:a16="http://schemas.microsoft.com/office/drawing/2014/main" id="{4C19FC3C-0BF8-5A45-9583-5D2B5E5CABCC}"/>
                    </a:ext>
                  </a:extLst>
                </p:cNvPr>
                <p:cNvGrpSpPr/>
                <p:nvPr/>
              </p:nvGrpSpPr>
              <p:grpSpPr>
                <a:xfrm>
                  <a:off x="7438726" y="2615511"/>
                  <a:ext cx="614271" cy="637513"/>
                  <a:chOff x="8375753" y="2734990"/>
                  <a:chExt cx="614271" cy="637513"/>
                </a:xfrm>
              </p:grpSpPr>
              <p:sp>
                <p:nvSpPr>
                  <p:cNvPr id="141" name="CaixaDeTexto 140">
                    <a:extLst>
                      <a:ext uri="{FF2B5EF4-FFF2-40B4-BE49-F238E27FC236}">
                        <a16:creationId xmlns:a16="http://schemas.microsoft.com/office/drawing/2014/main" id="{59063083-9E16-5A4F-851D-71A1673FFF38}"/>
                      </a:ext>
                    </a:extLst>
                  </p:cNvPr>
                  <p:cNvSpPr txBox="1"/>
                  <p:nvPr/>
                </p:nvSpPr>
                <p:spPr>
                  <a:xfrm>
                    <a:off x="8375753" y="2734990"/>
                    <a:ext cx="614271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rIns="0" rtlCol="0">
                    <a:spAutoFit/>
                  </a:bodyPr>
                  <a:lstStyle/>
                  <a:p>
                    <a:pPr algn="ctr"/>
                    <a:r>
                      <a:rPr lang="pt-BR" sz="1400" b="1" i="1">
                        <a:latin typeface="Times" pitchFamily="2" charset="0"/>
                        <a:ea typeface="Cambria" panose="02040503050406030204" pitchFamily="18" charset="0"/>
                      </a:rPr>
                      <a:t>N</a:t>
                    </a:r>
                    <a:r>
                      <a:rPr lang="en-US" sz="1400" b="1" i="1">
                        <a:latin typeface="Times" pitchFamily="2" charset="0"/>
                        <a:ea typeface="Cambria" panose="02040503050406030204" pitchFamily="18" charset="0"/>
                      </a:rPr>
                      <a:t>=1000</a:t>
                    </a:r>
                    <a:endParaRPr lang="en-US" sz="1400" b="1" i="1">
                      <a:latin typeface="Times" pitchFamily="2" charset="0"/>
                    </a:endParaRPr>
                  </a:p>
                </p:txBody>
              </p:sp>
              <p:grpSp>
                <p:nvGrpSpPr>
                  <p:cNvPr id="142" name="Agrupar 141">
                    <a:extLst>
                      <a:ext uri="{FF2B5EF4-FFF2-40B4-BE49-F238E27FC236}">
                        <a16:creationId xmlns:a16="http://schemas.microsoft.com/office/drawing/2014/main" id="{9EC5DDE4-4893-FB40-8C1F-76156D238768}"/>
                      </a:ext>
                    </a:extLst>
                  </p:cNvPr>
                  <p:cNvGrpSpPr/>
                  <p:nvPr/>
                </p:nvGrpSpPr>
                <p:grpSpPr>
                  <a:xfrm>
                    <a:off x="8497633" y="3012503"/>
                    <a:ext cx="360000" cy="360000"/>
                    <a:chOff x="4111956" y="4183352"/>
                    <a:chExt cx="349445" cy="353078"/>
                  </a:xfrm>
                </p:grpSpPr>
                <p:sp>
                  <p:nvSpPr>
                    <p:cNvPr id="143" name="Retângulo: Cantos Arredondados 63">
                      <a:extLst>
                        <a:ext uri="{FF2B5EF4-FFF2-40B4-BE49-F238E27FC236}">
                          <a16:creationId xmlns:a16="http://schemas.microsoft.com/office/drawing/2014/main" id="{E793E38C-1E00-D34F-88F9-E826E460D4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1956" y="4183352"/>
                      <a:ext cx="349445" cy="353078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25000">
                          <a:srgbClr val="00FA41"/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  <p:sp>
                  <p:nvSpPr>
                    <p:cNvPr id="144" name="Retângulo 143">
                      <a:extLst>
                        <a:ext uri="{FF2B5EF4-FFF2-40B4-BE49-F238E27FC236}">
                          <a16:creationId xmlns:a16="http://schemas.microsoft.com/office/drawing/2014/main" id="{7E1A4ABB-4AB9-6F48-97B2-2D9FCF896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8512" y="4271622"/>
                      <a:ext cx="174723" cy="17653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</p:grpSp>
            </p:grpSp>
            <p:grpSp>
              <p:nvGrpSpPr>
                <p:cNvPr id="145" name="Agrupar 144">
                  <a:extLst>
                    <a:ext uri="{FF2B5EF4-FFF2-40B4-BE49-F238E27FC236}">
                      <a16:creationId xmlns:a16="http://schemas.microsoft.com/office/drawing/2014/main" id="{306CB307-DF99-C349-B0B3-049FD7C79412}"/>
                    </a:ext>
                  </a:extLst>
                </p:cNvPr>
                <p:cNvGrpSpPr/>
                <p:nvPr/>
              </p:nvGrpSpPr>
              <p:grpSpPr>
                <a:xfrm>
                  <a:off x="8101166" y="2615511"/>
                  <a:ext cx="764011" cy="637513"/>
                  <a:chOff x="8275737" y="2734990"/>
                  <a:chExt cx="764011" cy="637513"/>
                </a:xfrm>
              </p:grpSpPr>
              <p:sp>
                <p:nvSpPr>
                  <p:cNvPr id="146" name="CaixaDeTexto 145">
                    <a:extLst>
                      <a:ext uri="{FF2B5EF4-FFF2-40B4-BE49-F238E27FC236}">
                        <a16:creationId xmlns:a16="http://schemas.microsoft.com/office/drawing/2014/main" id="{CFCFA694-9F14-F548-82AD-90DF2510E7E8}"/>
                      </a:ext>
                    </a:extLst>
                  </p:cNvPr>
                  <p:cNvSpPr txBox="1"/>
                  <p:nvPr/>
                </p:nvSpPr>
                <p:spPr>
                  <a:xfrm>
                    <a:off x="8275737" y="2734990"/>
                    <a:ext cx="764011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rIns="0" rtlCol="0">
                    <a:spAutoFit/>
                  </a:bodyPr>
                  <a:lstStyle/>
                  <a:p>
                    <a:pPr algn="ctr"/>
                    <a:r>
                      <a:rPr lang="pt-BR" sz="1400" b="1" i="1">
                        <a:latin typeface="Times" pitchFamily="2" charset="0"/>
                        <a:ea typeface="Cambria" panose="02040503050406030204" pitchFamily="18" charset="0"/>
                      </a:rPr>
                      <a:t>N</a:t>
                    </a:r>
                    <a:r>
                      <a:rPr lang="en-US" sz="1400" b="1" i="1">
                        <a:latin typeface="Times" pitchFamily="2" charset="0"/>
                        <a:ea typeface="Cambria" panose="02040503050406030204" pitchFamily="18" charset="0"/>
                      </a:rPr>
                      <a:t>=10000</a:t>
                    </a:r>
                    <a:endParaRPr lang="en-US" sz="1400" b="1" i="1">
                      <a:latin typeface="Times" pitchFamily="2" charset="0"/>
                    </a:endParaRPr>
                  </a:p>
                </p:txBody>
              </p:sp>
              <p:grpSp>
                <p:nvGrpSpPr>
                  <p:cNvPr id="147" name="Agrupar 146">
                    <a:extLst>
                      <a:ext uri="{FF2B5EF4-FFF2-40B4-BE49-F238E27FC236}">
                        <a16:creationId xmlns:a16="http://schemas.microsoft.com/office/drawing/2014/main" id="{F321747D-D4B0-F64C-9A1E-A333E9B62CCB}"/>
                      </a:ext>
                    </a:extLst>
                  </p:cNvPr>
                  <p:cNvGrpSpPr/>
                  <p:nvPr/>
                </p:nvGrpSpPr>
                <p:grpSpPr>
                  <a:xfrm>
                    <a:off x="8497633" y="3012503"/>
                    <a:ext cx="360000" cy="360000"/>
                    <a:chOff x="4111956" y="4183352"/>
                    <a:chExt cx="349445" cy="353078"/>
                  </a:xfrm>
                </p:grpSpPr>
                <p:sp>
                  <p:nvSpPr>
                    <p:cNvPr id="148" name="Retângulo: Cantos Arredondados 63">
                      <a:extLst>
                        <a:ext uri="{FF2B5EF4-FFF2-40B4-BE49-F238E27FC236}">
                          <a16:creationId xmlns:a16="http://schemas.microsoft.com/office/drawing/2014/main" id="{436845AD-28E2-E749-903D-4E903076C4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1956" y="4183352"/>
                      <a:ext cx="349445" cy="353078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37000">
                          <a:srgbClr val="00FA41"/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  <p:sp>
                  <p:nvSpPr>
                    <p:cNvPr id="149" name="Retângulo 148">
                      <a:extLst>
                        <a:ext uri="{FF2B5EF4-FFF2-40B4-BE49-F238E27FC236}">
                          <a16:creationId xmlns:a16="http://schemas.microsoft.com/office/drawing/2014/main" id="{64E2061B-527B-994E-B96A-CC629FC700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8512" y="4271622"/>
                      <a:ext cx="174723" cy="17653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</p:grpSp>
            </p:grpSp>
            <p:grpSp>
              <p:nvGrpSpPr>
                <p:cNvPr id="150" name="Agrupar 149">
                  <a:extLst>
                    <a:ext uri="{FF2B5EF4-FFF2-40B4-BE49-F238E27FC236}">
                      <a16:creationId xmlns:a16="http://schemas.microsoft.com/office/drawing/2014/main" id="{2C7EAF83-6EE0-234E-B477-6D2E8B2DF766}"/>
                    </a:ext>
                  </a:extLst>
                </p:cNvPr>
                <p:cNvGrpSpPr/>
                <p:nvPr/>
              </p:nvGrpSpPr>
              <p:grpSpPr>
                <a:xfrm>
                  <a:off x="8927632" y="2615511"/>
                  <a:ext cx="764011" cy="637513"/>
                  <a:chOff x="8275737" y="2734990"/>
                  <a:chExt cx="764011" cy="637513"/>
                </a:xfrm>
              </p:grpSpPr>
              <p:sp>
                <p:nvSpPr>
                  <p:cNvPr id="151" name="CaixaDeTexto 150">
                    <a:extLst>
                      <a:ext uri="{FF2B5EF4-FFF2-40B4-BE49-F238E27FC236}">
                        <a16:creationId xmlns:a16="http://schemas.microsoft.com/office/drawing/2014/main" id="{EC6B240C-C951-CC4C-B31A-C0FCC12AF7C8}"/>
                      </a:ext>
                    </a:extLst>
                  </p:cNvPr>
                  <p:cNvSpPr txBox="1"/>
                  <p:nvPr/>
                </p:nvSpPr>
                <p:spPr>
                  <a:xfrm>
                    <a:off x="8275737" y="2734990"/>
                    <a:ext cx="764011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rIns="0" rtlCol="0">
                    <a:spAutoFit/>
                  </a:bodyPr>
                  <a:lstStyle/>
                  <a:p>
                    <a:pPr algn="ctr"/>
                    <a:r>
                      <a:rPr lang="pt-BR" sz="1400" b="1" i="1">
                        <a:latin typeface="Times" pitchFamily="2" charset="0"/>
                        <a:ea typeface="Cambria" panose="02040503050406030204" pitchFamily="18" charset="0"/>
                      </a:rPr>
                      <a:t>N</a:t>
                    </a:r>
                    <a:r>
                      <a:rPr lang="en-US" sz="1400" b="1" i="1">
                        <a:latin typeface="Times" pitchFamily="2" charset="0"/>
                        <a:ea typeface="Cambria" panose="02040503050406030204" pitchFamily="18" charset="0"/>
                      </a:rPr>
                      <a:t>=100000</a:t>
                    </a:r>
                    <a:endParaRPr lang="en-US" sz="1400" b="1" i="1">
                      <a:latin typeface="Times" pitchFamily="2" charset="0"/>
                    </a:endParaRPr>
                  </a:p>
                </p:txBody>
              </p:sp>
              <p:grpSp>
                <p:nvGrpSpPr>
                  <p:cNvPr id="152" name="Agrupar 151">
                    <a:extLst>
                      <a:ext uri="{FF2B5EF4-FFF2-40B4-BE49-F238E27FC236}">
                        <a16:creationId xmlns:a16="http://schemas.microsoft.com/office/drawing/2014/main" id="{BD16204D-CAAB-3248-9B9A-FDF838131321}"/>
                      </a:ext>
                    </a:extLst>
                  </p:cNvPr>
                  <p:cNvGrpSpPr/>
                  <p:nvPr/>
                </p:nvGrpSpPr>
                <p:grpSpPr>
                  <a:xfrm>
                    <a:off x="8497633" y="3012503"/>
                    <a:ext cx="360000" cy="360000"/>
                    <a:chOff x="4111956" y="4183352"/>
                    <a:chExt cx="349445" cy="353078"/>
                  </a:xfrm>
                </p:grpSpPr>
                <p:sp>
                  <p:nvSpPr>
                    <p:cNvPr id="153" name="Retângulo: Cantos Arredondados 63">
                      <a:extLst>
                        <a:ext uri="{FF2B5EF4-FFF2-40B4-BE49-F238E27FC236}">
                          <a16:creationId xmlns:a16="http://schemas.microsoft.com/office/drawing/2014/main" id="{488ED900-97F8-CB40-B125-4FA0D54083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1956" y="4183352"/>
                      <a:ext cx="349445" cy="353078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58000">
                          <a:srgbClr val="00FA41"/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  <p:sp>
                  <p:nvSpPr>
                    <p:cNvPr id="154" name="Retângulo 153">
                      <a:extLst>
                        <a:ext uri="{FF2B5EF4-FFF2-40B4-BE49-F238E27FC236}">
                          <a16:creationId xmlns:a16="http://schemas.microsoft.com/office/drawing/2014/main" id="{F3A8269F-2BE7-CA4A-8010-20FB652E49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8512" y="4271622"/>
                      <a:ext cx="174723" cy="17653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Times" pitchFamily="2" charset="0"/>
                      </a:endParaRPr>
                    </a:p>
                  </p:txBody>
                </p: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5" name="CaixaDeTexto 154">
                      <a:extLst>
                        <a:ext uri="{FF2B5EF4-FFF2-40B4-BE49-F238E27FC236}">
                          <a16:creationId xmlns:a16="http://schemas.microsoft.com/office/drawing/2014/main" id="{C7A5D478-9F1C-7F47-8A39-040CF9A7CE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38698" y="3178038"/>
                      <a:ext cx="2066996" cy="43973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150000"/>
                        </a:lnSpc>
                      </a:pPr>
                      <a14:m>
                        <m:oMath xmlns:m="http://schemas.openxmlformats.org/officeDocument/2006/math">
                          <m:r>
                            <a:rPr lang="pt-BR" sz="1500" b="1" i="1" smtClean="0">
                              <a:solidFill>
                                <a:srgbClr val="0392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𝑵</m:t>
                          </m:r>
                        </m:oMath>
                      </a14:m>
                      <a:r>
                        <a:rPr lang="pt-BR" sz="1500" b="1" i="1">
                          <a:solidFill>
                            <a:srgbClr val="039200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não atingiu o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pt-BR" sz="1500" b="1" i="1">
                                  <a:solidFill>
                                    <a:srgbClr val="0392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500" b="1" i="1" smtClean="0">
                                  <a:solidFill>
                                    <a:srgbClr val="0392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pt-BR" sz="1500" b="1" i="1" smtClean="0">
                                  <a:solidFill>
                                    <a:srgbClr val="0392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</m:sub>
                          </m:sSub>
                        </m:oMath>
                      </a14:m>
                      <a:endParaRPr lang="pt-BR" sz="1500" b="1" i="1">
                        <a:solidFill>
                          <a:srgbClr val="039200"/>
                        </a:solidFill>
                        <a:latin typeface="Gabriola" pitchFamily="8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5" name="CaixaDeTexto 154">
                      <a:extLst>
                        <a:ext uri="{FF2B5EF4-FFF2-40B4-BE49-F238E27FC236}">
                          <a16:creationId xmlns:a16="http://schemas.microsoft.com/office/drawing/2014/main" id="{C7A5D478-9F1C-7F47-8A39-040CF9A7CE9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38698" y="3178038"/>
                      <a:ext cx="2066996" cy="439736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" name="Agrupar 2">
                <a:extLst>
                  <a:ext uri="{FF2B5EF4-FFF2-40B4-BE49-F238E27FC236}">
                    <a16:creationId xmlns:a16="http://schemas.microsoft.com/office/drawing/2014/main" id="{7CA84E9A-97E1-F247-AA49-9926EFE6625C}"/>
                  </a:ext>
                </a:extLst>
              </p:cNvPr>
              <p:cNvGrpSpPr/>
              <p:nvPr/>
            </p:nvGrpSpPr>
            <p:grpSpPr>
              <a:xfrm>
                <a:off x="10036376" y="1968908"/>
                <a:ext cx="360000" cy="360000"/>
                <a:chOff x="9301928" y="2118518"/>
                <a:chExt cx="360000" cy="360000"/>
              </a:xfrm>
            </p:grpSpPr>
            <p:sp>
              <p:nvSpPr>
                <p:cNvPr id="117" name="Retângulo: Cantos Arredondados 63">
                  <a:extLst>
                    <a:ext uri="{FF2B5EF4-FFF2-40B4-BE49-F238E27FC236}">
                      <a16:creationId xmlns:a16="http://schemas.microsoft.com/office/drawing/2014/main" id="{8B4CA8A6-696C-8548-BD0A-9D9E0BABA42A}"/>
                    </a:ext>
                  </a:extLst>
                </p:cNvPr>
                <p:cNvSpPr/>
                <p:nvPr/>
              </p:nvSpPr>
              <p:spPr>
                <a:xfrm>
                  <a:off x="9301928" y="2118518"/>
                  <a:ext cx="360000" cy="360000"/>
                </a:xfrm>
                <a:prstGeom prst="roundRect">
                  <a:avLst/>
                </a:prstGeom>
                <a:gradFill flip="none" rotWithShape="1">
                  <a:gsLst>
                    <a:gs pos="71000">
                      <a:srgbClr val="00AF2E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" pitchFamily="2" charset="0"/>
                  </a:endParaRPr>
                </a:p>
              </p:txBody>
            </p:sp>
            <p:sp>
              <p:nvSpPr>
                <p:cNvPr id="118" name="Retângulo 117">
                  <a:extLst>
                    <a:ext uri="{FF2B5EF4-FFF2-40B4-BE49-F238E27FC236}">
                      <a16:creationId xmlns:a16="http://schemas.microsoft.com/office/drawing/2014/main" id="{E61984FF-F04D-3B44-AB10-43CC81075376}"/>
                    </a:ext>
                  </a:extLst>
                </p:cNvPr>
                <p:cNvSpPr/>
                <p:nvPr/>
              </p:nvSpPr>
              <p:spPr>
                <a:xfrm>
                  <a:off x="9391098" y="2208519"/>
                  <a:ext cx="180001" cy="18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" pitchFamily="2" charset="0"/>
                  </a:endParaRPr>
                </a:p>
              </p:txBody>
            </p:sp>
          </p:grpSp>
        </p:grp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09FCE8D-67A9-0040-8E7E-E4279539A422}"/>
              </a:ext>
            </a:extLst>
          </p:cNvPr>
          <p:cNvGrpSpPr/>
          <p:nvPr/>
        </p:nvGrpSpPr>
        <p:grpSpPr>
          <a:xfrm>
            <a:off x="5185494" y="3930150"/>
            <a:ext cx="6275136" cy="1101543"/>
            <a:chOff x="5185494" y="2973321"/>
            <a:chExt cx="6275136" cy="1101543"/>
          </a:xfrm>
        </p:grpSpPr>
        <p:sp>
          <p:nvSpPr>
            <p:cNvPr id="123" name="Retângulo Arredondado 122">
              <a:extLst>
                <a:ext uri="{FF2B5EF4-FFF2-40B4-BE49-F238E27FC236}">
                  <a16:creationId xmlns:a16="http://schemas.microsoft.com/office/drawing/2014/main" id="{84085FC1-B272-BE4E-9A0B-2B785028F171}"/>
                </a:ext>
              </a:extLst>
            </p:cNvPr>
            <p:cNvSpPr/>
            <p:nvPr/>
          </p:nvSpPr>
          <p:spPr>
            <a:xfrm>
              <a:off x="5185494" y="2973321"/>
              <a:ext cx="6275136" cy="1086072"/>
            </a:xfrm>
            <a:prstGeom prst="roundRect">
              <a:avLst>
                <a:gd name="adj" fmla="val 10174"/>
              </a:avLst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11" name="Agrupar 210">
              <a:extLst>
                <a:ext uri="{FF2B5EF4-FFF2-40B4-BE49-F238E27FC236}">
                  <a16:creationId xmlns:a16="http://schemas.microsoft.com/office/drawing/2014/main" id="{3B9FA096-E9E2-7741-9F8F-95381519962B}"/>
                </a:ext>
              </a:extLst>
            </p:cNvPr>
            <p:cNvGrpSpPr/>
            <p:nvPr/>
          </p:nvGrpSpPr>
          <p:grpSpPr>
            <a:xfrm>
              <a:off x="5435591" y="3116150"/>
              <a:ext cx="5679424" cy="958714"/>
              <a:chOff x="5321291" y="4657646"/>
              <a:chExt cx="5679424" cy="95871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9" name="CaixaDeTexto 168">
                    <a:extLst>
                      <a:ext uri="{FF2B5EF4-FFF2-40B4-BE49-F238E27FC236}">
                        <a16:creationId xmlns:a16="http://schemas.microsoft.com/office/drawing/2014/main" id="{B2526258-CAF5-124F-9E7D-FCF1C87A1CFC}"/>
                      </a:ext>
                    </a:extLst>
                  </p:cNvPr>
                  <p:cNvSpPr txBox="1"/>
                  <p:nvPr/>
                </p:nvSpPr>
                <p:spPr>
                  <a:xfrm>
                    <a:off x="9639798" y="4684344"/>
                    <a:ext cx="972000" cy="215444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b="1" i="1">
                        <a:latin typeface="Arial Narrow" panose="020B0606020202030204" pitchFamily="34" charset="0"/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pt-BR" sz="1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oMath>
                    </a14:m>
                    <a:r>
                      <a:rPr lang="en-US" sz="1400" dirty="0">
                        <a:latin typeface="Times" pitchFamily="2" charset="0"/>
                      </a:rPr>
                      <a:t>= </a:t>
                    </a:r>
                    <a:r>
                      <a:rPr lang="pt-BR" sz="1400" dirty="0"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1,0</a:t>
                    </a:r>
                    <a14:m>
                      <m:oMath xmlns:m="http://schemas.openxmlformats.org/officeDocument/2006/math">
                        <m:r>
                          <a:rPr lang="pt-BR" sz="140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</m:oMath>
                    </a14:m>
                    <a:r>
                      <a:rPr lang="pt-BR" sz="1400" dirty="0"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10</a:t>
                    </a:r>
                    <a:r>
                      <a:rPr lang="pt-BR" sz="1400" baseline="30000" dirty="0"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pt-BR" sz="1400" dirty="0"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US" sz="1400" dirty="0"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69" name="CaixaDeTexto 168">
                    <a:extLst>
                      <a:ext uri="{FF2B5EF4-FFF2-40B4-BE49-F238E27FC236}">
                        <a16:creationId xmlns:a16="http://schemas.microsoft.com/office/drawing/2014/main" id="{B2526258-CAF5-124F-9E7D-FCF1C87A1C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39798" y="4684344"/>
                    <a:ext cx="972000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t="-26316" b="-42105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3" name="Agrupar 172">
                <a:extLst>
                  <a:ext uri="{FF2B5EF4-FFF2-40B4-BE49-F238E27FC236}">
                    <a16:creationId xmlns:a16="http://schemas.microsoft.com/office/drawing/2014/main" id="{6B68D817-633D-C64E-AFC6-A74EE454F979}"/>
                  </a:ext>
                </a:extLst>
              </p:cNvPr>
              <p:cNvGrpSpPr/>
              <p:nvPr/>
            </p:nvGrpSpPr>
            <p:grpSpPr>
              <a:xfrm>
                <a:off x="5321291" y="4657646"/>
                <a:ext cx="614271" cy="637513"/>
                <a:chOff x="8375753" y="2734990"/>
                <a:chExt cx="614271" cy="637513"/>
              </a:xfrm>
            </p:grpSpPr>
            <p:sp>
              <p:nvSpPr>
                <p:cNvPr id="174" name="CaixaDeTexto 173">
                  <a:extLst>
                    <a:ext uri="{FF2B5EF4-FFF2-40B4-BE49-F238E27FC236}">
                      <a16:creationId xmlns:a16="http://schemas.microsoft.com/office/drawing/2014/main" id="{644F47D5-A5A1-DA47-9CA3-8A7FDE2EE672}"/>
                    </a:ext>
                  </a:extLst>
                </p:cNvPr>
                <p:cNvSpPr txBox="1"/>
                <p:nvPr/>
              </p:nvSpPr>
              <p:spPr>
                <a:xfrm>
                  <a:off x="8375753" y="2734990"/>
                  <a:ext cx="61427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400" b="1" i="1">
                      <a:latin typeface="Times" pitchFamily="2" charset="0"/>
                      <a:ea typeface="Cambria" panose="02040503050406030204" pitchFamily="18" charset="0"/>
                    </a:rPr>
                    <a:t>N</a:t>
                  </a:r>
                  <a:r>
                    <a:rPr lang="en-US" sz="1400" b="1" i="1">
                      <a:latin typeface="Times" pitchFamily="2" charset="0"/>
                      <a:ea typeface="Cambria" panose="02040503050406030204" pitchFamily="18" charset="0"/>
                    </a:rPr>
                    <a:t>=1</a:t>
                  </a:r>
                  <a:endParaRPr lang="en-US" sz="1400" b="1" i="1">
                    <a:latin typeface="Times" pitchFamily="2" charset="0"/>
                  </a:endParaRPr>
                </a:p>
              </p:txBody>
            </p:sp>
            <p:grpSp>
              <p:nvGrpSpPr>
                <p:cNvPr id="175" name="Agrupar 174">
                  <a:extLst>
                    <a:ext uri="{FF2B5EF4-FFF2-40B4-BE49-F238E27FC236}">
                      <a16:creationId xmlns:a16="http://schemas.microsoft.com/office/drawing/2014/main" id="{A7CB99FE-85A2-9649-8280-3C6D90BD9B09}"/>
                    </a:ext>
                  </a:extLst>
                </p:cNvPr>
                <p:cNvGrpSpPr/>
                <p:nvPr/>
              </p:nvGrpSpPr>
              <p:grpSpPr>
                <a:xfrm>
                  <a:off x="8497633" y="3012503"/>
                  <a:ext cx="360000" cy="360000"/>
                  <a:chOff x="4111956" y="4183352"/>
                  <a:chExt cx="349445" cy="353078"/>
                </a:xfrm>
              </p:grpSpPr>
              <p:sp>
                <p:nvSpPr>
                  <p:cNvPr id="176" name="Retângulo: Cantos Arredondados 63">
                    <a:extLst>
                      <a:ext uri="{FF2B5EF4-FFF2-40B4-BE49-F238E27FC236}">
                        <a16:creationId xmlns:a16="http://schemas.microsoft.com/office/drawing/2014/main" id="{09C7E4DB-21D9-2F4F-9999-8DA3EFAD636C}"/>
                      </a:ext>
                    </a:extLst>
                  </p:cNvPr>
                  <p:cNvSpPr/>
                  <p:nvPr/>
                </p:nvSpPr>
                <p:spPr>
                  <a:xfrm>
                    <a:off x="4111956" y="4183352"/>
                    <a:ext cx="349445" cy="353078"/>
                  </a:xfrm>
                  <a:prstGeom prst="roundRect">
                    <a:avLst/>
                  </a:prstGeom>
                  <a:gradFill>
                    <a:gsLst>
                      <a:gs pos="43000">
                        <a:srgbClr val="2E5BFF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  <p:sp>
                <p:nvSpPr>
                  <p:cNvPr id="177" name="Retângulo 176">
                    <a:extLst>
                      <a:ext uri="{FF2B5EF4-FFF2-40B4-BE49-F238E27FC236}">
                        <a16:creationId xmlns:a16="http://schemas.microsoft.com/office/drawing/2014/main" id="{CC6F8462-BC79-4743-9D97-A89D436E5FBD}"/>
                      </a:ext>
                    </a:extLst>
                  </p:cNvPr>
                  <p:cNvSpPr/>
                  <p:nvPr/>
                </p:nvSpPr>
                <p:spPr>
                  <a:xfrm>
                    <a:off x="4198512" y="4271622"/>
                    <a:ext cx="174723" cy="17653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</p:grpSp>
          </p:grpSp>
          <p:grpSp>
            <p:nvGrpSpPr>
              <p:cNvPr id="178" name="Agrupar 177">
                <a:extLst>
                  <a:ext uri="{FF2B5EF4-FFF2-40B4-BE49-F238E27FC236}">
                    <a16:creationId xmlns:a16="http://schemas.microsoft.com/office/drawing/2014/main" id="{CA7C5C4B-0528-CF42-A7D5-3F899E99E85A}"/>
                  </a:ext>
                </a:extLst>
              </p:cNvPr>
              <p:cNvGrpSpPr/>
              <p:nvPr/>
            </p:nvGrpSpPr>
            <p:grpSpPr>
              <a:xfrm>
                <a:off x="5998019" y="4657646"/>
                <a:ext cx="614271" cy="637513"/>
                <a:chOff x="8375753" y="2734990"/>
                <a:chExt cx="614271" cy="637513"/>
              </a:xfrm>
            </p:grpSpPr>
            <p:sp>
              <p:nvSpPr>
                <p:cNvPr id="179" name="CaixaDeTexto 178">
                  <a:extLst>
                    <a:ext uri="{FF2B5EF4-FFF2-40B4-BE49-F238E27FC236}">
                      <a16:creationId xmlns:a16="http://schemas.microsoft.com/office/drawing/2014/main" id="{34825045-F673-E04A-9E30-66A0C113518C}"/>
                    </a:ext>
                  </a:extLst>
                </p:cNvPr>
                <p:cNvSpPr txBox="1"/>
                <p:nvPr/>
              </p:nvSpPr>
              <p:spPr>
                <a:xfrm>
                  <a:off x="8375753" y="2734990"/>
                  <a:ext cx="61427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400" b="1" i="1">
                      <a:latin typeface="Times" pitchFamily="2" charset="0"/>
                      <a:ea typeface="Cambria" panose="02040503050406030204" pitchFamily="18" charset="0"/>
                    </a:rPr>
                    <a:t>N</a:t>
                  </a:r>
                  <a:r>
                    <a:rPr lang="en-US" sz="1400" b="1" i="1">
                      <a:latin typeface="Times" pitchFamily="2" charset="0"/>
                      <a:ea typeface="Cambria" panose="02040503050406030204" pitchFamily="18" charset="0"/>
                    </a:rPr>
                    <a:t>=10</a:t>
                  </a:r>
                  <a:endParaRPr lang="en-US" sz="1400" b="1" i="1">
                    <a:latin typeface="Times" pitchFamily="2" charset="0"/>
                  </a:endParaRPr>
                </a:p>
              </p:txBody>
            </p:sp>
            <p:grpSp>
              <p:nvGrpSpPr>
                <p:cNvPr id="180" name="Agrupar 179">
                  <a:extLst>
                    <a:ext uri="{FF2B5EF4-FFF2-40B4-BE49-F238E27FC236}">
                      <a16:creationId xmlns:a16="http://schemas.microsoft.com/office/drawing/2014/main" id="{62E81DCF-79CF-A74A-BC4C-329DA077AEE1}"/>
                    </a:ext>
                  </a:extLst>
                </p:cNvPr>
                <p:cNvGrpSpPr/>
                <p:nvPr/>
              </p:nvGrpSpPr>
              <p:grpSpPr>
                <a:xfrm>
                  <a:off x="8497633" y="3012503"/>
                  <a:ext cx="360000" cy="360000"/>
                  <a:chOff x="4111956" y="4183352"/>
                  <a:chExt cx="349445" cy="353078"/>
                </a:xfrm>
              </p:grpSpPr>
              <p:sp>
                <p:nvSpPr>
                  <p:cNvPr id="181" name="Retângulo: Cantos Arredondados 63">
                    <a:extLst>
                      <a:ext uri="{FF2B5EF4-FFF2-40B4-BE49-F238E27FC236}">
                        <a16:creationId xmlns:a16="http://schemas.microsoft.com/office/drawing/2014/main" id="{1576EEDC-4320-9A4A-AA47-6B8BA91D2146}"/>
                      </a:ext>
                    </a:extLst>
                  </p:cNvPr>
                  <p:cNvSpPr/>
                  <p:nvPr/>
                </p:nvSpPr>
                <p:spPr>
                  <a:xfrm>
                    <a:off x="4111956" y="4183352"/>
                    <a:ext cx="349445" cy="353078"/>
                  </a:xfrm>
                  <a:prstGeom prst="roundRect">
                    <a:avLst/>
                  </a:prstGeom>
                  <a:gradFill>
                    <a:gsLst>
                      <a:gs pos="58000">
                        <a:srgbClr val="00FA41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  <p:sp>
                <p:nvSpPr>
                  <p:cNvPr id="182" name="Retângulo 181">
                    <a:extLst>
                      <a:ext uri="{FF2B5EF4-FFF2-40B4-BE49-F238E27FC236}">
                        <a16:creationId xmlns:a16="http://schemas.microsoft.com/office/drawing/2014/main" id="{7CBBEC60-B7BB-674C-A296-E5263D5375F7}"/>
                      </a:ext>
                    </a:extLst>
                  </p:cNvPr>
                  <p:cNvSpPr/>
                  <p:nvPr/>
                </p:nvSpPr>
                <p:spPr>
                  <a:xfrm>
                    <a:off x="4198512" y="4271622"/>
                    <a:ext cx="174723" cy="17653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</p:grpSp>
          </p:grpSp>
          <p:grpSp>
            <p:nvGrpSpPr>
              <p:cNvPr id="183" name="Agrupar 182">
                <a:extLst>
                  <a:ext uri="{FF2B5EF4-FFF2-40B4-BE49-F238E27FC236}">
                    <a16:creationId xmlns:a16="http://schemas.microsoft.com/office/drawing/2014/main" id="{0BB66660-93F8-4F4C-862C-A2F2ED052297}"/>
                  </a:ext>
                </a:extLst>
              </p:cNvPr>
              <p:cNvGrpSpPr/>
              <p:nvPr/>
            </p:nvGrpSpPr>
            <p:grpSpPr>
              <a:xfrm>
                <a:off x="6674747" y="4657646"/>
                <a:ext cx="614271" cy="637513"/>
                <a:chOff x="8375753" y="2734990"/>
                <a:chExt cx="614271" cy="637513"/>
              </a:xfrm>
            </p:grpSpPr>
            <p:sp>
              <p:nvSpPr>
                <p:cNvPr id="184" name="CaixaDeTexto 183">
                  <a:extLst>
                    <a:ext uri="{FF2B5EF4-FFF2-40B4-BE49-F238E27FC236}">
                      <a16:creationId xmlns:a16="http://schemas.microsoft.com/office/drawing/2014/main" id="{B862661C-8C5B-A546-88F0-77A5ECF07541}"/>
                    </a:ext>
                  </a:extLst>
                </p:cNvPr>
                <p:cNvSpPr txBox="1"/>
                <p:nvPr/>
              </p:nvSpPr>
              <p:spPr>
                <a:xfrm>
                  <a:off x="8375753" y="2734990"/>
                  <a:ext cx="61427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pt-BR" sz="1400" b="1" i="1">
                      <a:latin typeface="Times" pitchFamily="2" charset="0"/>
                      <a:ea typeface="Cambria" panose="02040503050406030204" pitchFamily="18" charset="0"/>
                    </a:rPr>
                    <a:t>N</a:t>
                  </a:r>
                  <a:r>
                    <a:rPr lang="en-US" sz="1400" b="1" i="1">
                      <a:latin typeface="Times" pitchFamily="2" charset="0"/>
                      <a:ea typeface="Cambria" panose="02040503050406030204" pitchFamily="18" charset="0"/>
                    </a:rPr>
                    <a:t>=100</a:t>
                  </a:r>
                  <a:endParaRPr lang="en-US" sz="1400" b="1" i="1">
                    <a:latin typeface="Times" pitchFamily="2" charset="0"/>
                  </a:endParaRPr>
                </a:p>
              </p:txBody>
            </p:sp>
            <p:grpSp>
              <p:nvGrpSpPr>
                <p:cNvPr id="185" name="Agrupar 184">
                  <a:extLst>
                    <a:ext uri="{FF2B5EF4-FFF2-40B4-BE49-F238E27FC236}">
                      <a16:creationId xmlns:a16="http://schemas.microsoft.com/office/drawing/2014/main" id="{672EBE9A-69B8-7449-BCB8-0E7AFD11A27D}"/>
                    </a:ext>
                  </a:extLst>
                </p:cNvPr>
                <p:cNvGrpSpPr/>
                <p:nvPr/>
              </p:nvGrpSpPr>
              <p:grpSpPr>
                <a:xfrm>
                  <a:off x="8497633" y="3012503"/>
                  <a:ext cx="360000" cy="360000"/>
                  <a:chOff x="4111956" y="4183352"/>
                  <a:chExt cx="349445" cy="353078"/>
                </a:xfrm>
              </p:grpSpPr>
              <p:sp>
                <p:nvSpPr>
                  <p:cNvPr id="186" name="Retângulo: Cantos Arredondados 63">
                    <a:extLst>
                      <a:ext uri="{FF2B5EF4-FFF2-40B4-BE49-F238E27FC236}">
                        <a16:creationId xmlns:a16="http://schemas.microsoft.com/office/drawing/2014/main" id="{29894614-6531-494C-8FB5-4306C7051FA6}"/>
                      </a:ext>
                    </a:extLst>
                  </p:cNvPr>
                  <p:cNvSpPr/>
                  <p:nvPr/>
                </p:nvSpPr>
                <p:spPr>
                  <a:xfrm>
                    <a:off x="4111956" y="4183352"/>
                    <a:ext cx="349445" cy="353078"/>
                  </a:xfrm>
                  <a:prstGeom prst="roundRect">
                    <a:avLst/>
                  </a:prstGeom>
                  <a:gradFill flip="none" rotWithShape="1">
                    <a:gsLst>
                      <a:gs pos="38000">
                        <a:srgbClr val="FFFF00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  <p:sp>
                <p:nvSpPr>
                  <p:cNvPr id="187" name="Retângulo 186">
                    <a:extLst>
                      <a:ext uri="{FF2B5EF4-FFF2-40B4-BE49-F238E27FC236}">
                        <a16:creationId xmlns:a16="http://schemas.microsoft.com/office/drawing/2014/main" id="{4FE542C4-B7D5-F749-93B4-DFBA5A587790}"/>
                      </a:ext>
                    </a:extLst>
                  </p:cNvPr>
                  <p:cNvSpPr/>
                  <p:nvPr/>
                </p:nvSpPr>
                <p:spPr>
                  <a:xfrm>
                    <a:off x="4198512" y="4271622"/>
                    <a:ext cx="174723" cy="17653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</p:grpSp>
          </p:grpSp>
          <p:grpSp>
            <p:nvGrpSpPr>
              <p:cNvPr id="188" name="Agrupar 187">
                <a:extLst>
                  <a:ext uri="{FF2B5EF4-FFF2-40B4-BE49-F238E27FC236}">
                    <a16:creationId xmlns:a16="http://schemas.microsoft.com/office/drawing/2014/main" id="{4DE3C4E7-6FCE-8247-9C3E-3F0D684D4B9E}"/>
                  </a:ext>
                </a:extLst>
              </p:cNvPr>
              <p:cNvGrpSpPr/>
              <p:nvPr/>
            </p:nvGrpSpPr>
            <p:grpSpPr>
              <a:xfrm>
                <a:off x="7351475" y="4657646"/>
                <a:ext cx="614271" cy="637513"/>
                <a:chOff x="8375753" y="2734990"/>
                <a:chExt cx="614271" cy="637513"/>
              </a:xfrm>
            </p:grpSpPr>
            <p:sp>
              <p:nvSpPr>
                <p:cNvPr id="189" name="CaixaDeTexto 188">
                  <a:extLst>
                    <a:ext uri="{FF2B5EF4-FFF2-40B4-BE49-F238E27FC236}">
                      <a16:creationId xmlns:a16="http://schemas.microsoft.com/office/drawing/2014/main" id="{D419B4ED-8572-D949-AAEE-44D7374024F1}"/>
                    </a:ext>
                  </a:extLst>
                </p:cNvPr>
                <p:cNvSpPr txBox="1"/>
                <p:nvPr/>
              </p:nvSpPr>
              <p:spPr>
                <a:xfrm>
                  <a:off x="8375753" y="2734990"/>
                  <a:ext cx="61427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pt-BR" sz="1400" b="1" i="1">
                      <a:latin typeface="Times" pitchFamily="2" charset="0"/>
                      <a:ea typeface="Cambria" panose="02040503050406030204" pitchFamily="18" charset="0"/>
                    </a:rPr>
                    <a:t>N</a:t>
                  </a:r>
                  <a:r>
                    <a:rPr lang="en-US" sz="1400" b="1" i="1">
                      <a:latin typeface="Times" pitchFamily="2" charset="0"/>
                      <a:ea typeface="Cambria" panose="02040503050406030204" pitchFamily="18" charset="0"/>
                    </a:rPr>
                    <a:t>=1000</a:t>
                  </a:r>
                  <a:endParaRPr lang="en-US" sz="1400" b="1" i="1">
                    <a:latin typeface="Times" pitchFamily="2" charset="0"/>
                  </a:endParaRPr>
                </a:p>
              </p:txBody>
            </p:sp>
            <p:grpSp>
              <p:nvGrpSpPr>
                <p:cNvPr id="190" name="Agrupar 189">
                  <a:extLst>
                    <a:ext uri="{FF2B5EF4-FFF2-40B4-BE49-F238E27FC236}">
                      <a16:creationId xmlns:a16="http://schemas.microsoft.com/office/drawing/2014/main" id="{1F4CB175-0CE1-464D-9190-74B1AE708464}"/>
                    </a:ext>
                  </a:extLst>
                </p:cNvPr>
                <p:cNvGrpSpPr/>
                <p:nvPr/>
              </p:nvGrpSpPr>
              <p:grpSpPr>
                <a:xfrm>
                  <a:off x="8497633" y="3012503"/>
                  <a:ext cx="360000" cy="360000"/>
                  <a:chOff x="4111956" y="4183352"/>
                  <a:chExt cx="349445" cy="353078"/>
                </a:xfrm>
              </p:grpSpPr>
              <p:sp>
                <p:nvSpPr>
                  <p:cNvPr id="191" name="Retângulo: Cantos Arredondados 63">
                    <a:extLst>
                      <a:ext uri="{FF2B5EF4-FFF2-40B4-BE49-F238E27FC236}">
                        <a16:creationId xmlns:a16="http://schemas.microsoft.com/office/drawing/2014/main" id="{1BDF23E4-CE13-EF46-9D78-D1FEED5EB176}"/>
                      </a:ext>
                    </a:extLst>
                  </p:cNvPr>
                  <p:cNvSpPr/>
                  <p:nvPr/>
                </p:nvSpPr>
                <p:spPr>
                  <a:xfrm>
                    <a:off x="4111956" y="4183352"/>
                    <a:ext cx="349445" cy="353078"/>
                  </a:xfrm>
                  <a:prstGeom prst="roundRect">
                    <a:avLst/>
                  </a:prstGeom>
                  <a:gradFill flip="none" rotWithShape="1">
                    <a:gsLst>
                      <a:gs pos="25000">
                        <a:srgbClr val="FFC000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  <p:sp>
                <p:nvSpPr>
                  <p:cNvPr id="192" name="Retângulo 191">
                    <a:extLst>
                      <a:ext uri="{FF2B5EF4-FFF2-40B4-BE49-F238E27FC236}">
                        <a16:creationId xmlns:a16="http://schemas.microsoft.com/office/drawing/2014/main" id="{1801440B-AEE5-8548-A124-65654E2EEC3E}"/>
                      </a:ext>
                    </a:extLst>
                  </p:cNvPr>
                  <p:cNvSpPr/>
                  <p:nvPr/>
                </p:nvSpPr>
                <p:spPr>
                  <a:xfrm>
                    <a:off x="4198512" y="4271622"/>
                    <a:ext cx="174723" cy="17653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</p:grpSp>
          </p:grpSp>
          <p:grpSp>
            <p:nvGrpSpPr>
              <p:cNvPr id="193" name="Agrupar 192">
                <a:extLst>
                  <a:ext uri="{FF2B5EF4-FFF2-40B4-BE49-F238E27FC236}">
                    <a16:creationId xmlns:a16="http://schemas.microsoft.com/office/drawing/2014/main" id="{A354AA85-6D7D-2343-878D-9B438BE772FC}"/>
                  </a:ext>
                </a:extLst>
              </p:cNvPr>
              <p:cNvGrpSpPr/>
              <p:nvPr/>
            </p:nvGrpSpPr>
            <p:grpSpPr>
              <a:xfrm>
                <a:off x="8013915" y="4657646"/>
                <a:ext cx="764011" cy="637513"/>
                <a:chOff x="8275737" y="2734990"/>
                <a:chExt cx="764011" cy="637513"/>
              </a:xfrm>
            </p:grpSpPr>
            <p:sp>
              <p:nvSpPr>
                <p:cNvPr id="194" name="CaixaDeTexto 193">
                  <a:extLst>
                    <a:ext uri="{FF2B5EF4-FFF2-40B4-BE49-F238E27FC236}">
                      <a16:creationId xmlns:a16="http://schemas.microsoft.com/office/drawing/2014/main" id="{075F28EF-4AB0-9B42-B632-2ED89C0E416B}"/>
                    </a:ext>
                  </a:extLst>
                </p:cNvPr>
                <p:cNvSpPr txBox="1"/>
                <p:nvPr/>
              </p:nvSpPr>
              <p:spPr>
                <a:xfrm>
                  <a:off x="8275737" y="2734990"/>
                  <a:ext cx="76401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pt-BR" sz="1400" b="1" i="1">
                      <a:latin typeface="Times" pitchFamily="2" charset="0"/>
                      <a:ea typeface="Cambria" panose="02040503050406030204" pitchFamily="18" charset="0"/>
                    </a:rPr>
                    <a:t>N</a:t>
                  </a:r>
                  <a:r>
                    <a:rPr lang="en-US" sz="1400" b="1" i="1">
                      <a:latin typeface="Times" pitchFamily="2" charset="0"/>
                      <a:ea typeface="Cambria" panose="02040503050406030204" pitchFamily="18" charset="0"/>
                    </a:rPr>
                    <a:t>=10000</a:t>
                  </a:r>
                  <a:endParaRPr lang="en-US" sz="1400" b="1" i="1">
                    <a:latin typeface="Times" pitchFamily="2" charset="0"/>
                  </a:endParaRPr>
                </a:p>
              </p:txBody>
            </p:sp>
            <p:grpSp>
              <p:nvGrpSpPr>
                <p:cNvPr id="195" name="Agrupar 194">
                  <a:extLst>
                    <a:ext uri="{FF2B5EF4-FFF2-40B4-BE49-F238E27FC236}">
                      <a16:creationId xmlns:a16="http://schemas.microsoft.com/office/drawing/2014/main" id="{0C921025-3E8B-4340-BEE8-BDA3204874B0}"/>
                    </a:ext>
                  </a:extLst>
                </p:cNvPr>
                <p:cNvGrpSpPr/>
                <p:nvPr/>
              </p:nvGrpSpPr>
              <p:grpSpPr>
                <a:xfrm>
                  <a:off x="8497633" y="3012503"/>
                  <a:ext cx="360000" cy="360000"/>
                  <a:chOff x="4111956" y="4183352"/>
                  <a:chExt cx="349445" cy="353078"/>
                </a:xfrm>
              </p:grpSpPr>
              <p:sp>
                <p:nvSpPr>
                  <p:cNvPr id="196" name="Retângulo: Cantos Arredondados 63">
                    <a:extLst>
                      <a:ext uri="{FF2B5EF4-FFF2-40B4-BE49-F238E27FC236}">
                        <a16:creationId xmlns:a16="http://schemas.microsoft.com/office/drawing/2014/main" id="{0259F712-63DB-9F42-9419-6C7C24F31C9A}"/>
                      </a:ext>
                    </a:extLst>
                  </p:cNvPr>
                  <p:cNvSpPr/>
                  <p:nvPr/>
                </p:nvSpPr>
                <p:spPr>
                  <a:xfrm>
                    <a:off x="4111956" y="4183352"/>
                    <a:ext cx="349445" cy="353078"/>
                  </a:xfrm>
                  <a:prstGeom prst="roundRect">
                    <a:avLst/>
                  </a:prstGeom>
                  <a:gradFill flip="none" rotWithShape="1">
                    <a:gsLst>
                      <a:gs pos="37000">
                        <a:srgbClr val="FF7D1A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  <p:sp>
                <p:nvSpPr>
                  <p:cNvPr id="197" name="Retângulo 196">
                    <a:extLst>
                      <a:ext uri="{FF2B5EF4-FFF2-40B4-BE49-F238E27FC236}">
                        <a16:creationId xmlns:a16="http://schemas.microsoft.com/office/drawing/2014/main" id="{2219AA88-E483-BC4B-B96E-9C6CF9A50065}"/>
                      </a:ext>
                    </a:extLst>
                  </p:cNvPr>
                  <p:cNvSpPr/>
                  <p:nvPr/>
                </p:nvSpPr>
                <p:spPr>
                  <a:xfrm>
                    <a:off x="4198512" y="4271622"/>
                    <a:ext cx="174723" cy="17653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</p:grpSp>
          </p:grpSp>
          <p:grpSp>
            <p:nvGrpSpPr>
              <p:cNvPr id="198" name="Agrupar 197">
                <a:extLst>
                  <a:ext uri="{FF2B5EF4-FFF2-40B4-BE49-F238E27FC236}">
                    <a16:creationId xmlns:a16="http://schemas.microsoft.com/office/drawing/2014/main" id="{F9808ED8-B599-4F4A-A856-587FACD3AF70}"/>
                  </a:ext>
                </a:extLst>
              </p:cNvPr>
              <p:cNvGrpSpPr/>
              <p:nvPr/>
            </p:nvGrpSpPr>
            <p:grpSpPr>
              <a:xfrm>
                <a:off x="8840381" y="4657646"/>
                <a:ext cx="764011" cy="637513"/>
                <a:chOff x="8275737" y="2734990"/>
                <a:chExt cx="764011" cy="637513"/>
              </a:xfrm>
            </p:grpSpPr>
            <p:sp>
              <p:nvSpPr>
                <p:cNvPr id="199" name="CaixaDeTexto 198">
                  <a:extLst>
                    <a:ext uri="{FF2B5EF4-FFF2-40B4-BE49-F238E27FC236}">
                      <a16:creationId xmlns:a16="http://schemas.microsoft.com/office/drawing/2014/main" id="{FADA526A-CC65-B542-BFC8-CD7717DD0139}"/>
                    </a:ext>
                  </a:extLst>
                </p:cNvPr>
                <p:cNvSpPr txBox="1"/>
                <p:nvPr/>
              </p:nvSpPr>
              <p:spPr>
                <a:xfrm>
                  <a:off x="8275737" y="2734990"/>
                  <a:ext cx="76401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pt-BR" sz="1400" b="1" i="1">
                      <a:latin typeface="Times" pitchFamily="2" charset="0"/>
                      <a:ea typeface="Cambria" panose="02040503050406030204" pitchFamily="18" charset="0"/>
                    </a:rPr>
                    <a:t>N</a:t>
                  </a:r>
                  <a:r>
                    <a:rPr lang="en-US" sz="1400" b="1" i="1">
                      <a:latin typeface="Times" pitchFamily="2" charset="0"/>
                      <a:ea typeface="Cambria" panose="02040503050406030204" pitchFamily="18" charset="0"/>
                    </a:rPr>
                    <a:t>=100000</a:t>
                  </a:r>
                  <a:endParaRPr lang="en-US" sz="1400" b="1" i="1">
                    <a:latin typeface="Times" pitchFamily="2" charset="0"/>
                  </a:endParaRPr>
                </a:p>
              </p:txBody>
            </p:sp>
            <p:grpSp>
              <p:nvGrpSpPr>
                <p:cNvPr id="200" name="Agrupar 199">
                  <a:extLst>
                    <a:ext uri="{FF2B5EF4-FFF2-40B4-BE49-F238E27FC236}">
                      <a16:creationId xmlns:a16="http://schemas.microsoft.com/office/drawing/2014/main" id="{9AA3CCD5-D307-FD48-B89A-10BB986FC930}"/>
                    </a:ext>
                  </a:extLst>
                </p:cNvPr>
                <p:cNvGrpSpPr/>
                <p:nvPr/>
              </p:nvGrpSpPr>
              <p:grpSpPr>
                <a:xfrm>
                  <a:off x="8497633" y="3012503"/>
                  <a:ext cx="360000" cy="360000"/>
                  <a:chOff x="4111956" y="4183352"/>
                  <a:chExt cx="349445" cy="353078"/>
                </a:xfrm>
              </p:grpSpPr>
              <p:sp>
                <p:nvSpPr>
                  <p:cNvPr id="201" name="Retângulo: Cantos Arredondados 63">
                    <a:extLst>
                      <a:ext uri="{FF2B5EF4-FFF2-40B4-BE49-F238E27FC236}">
                        <a16:creationId xmlns:a16="http://schemas.microsoft.com/office/drawing/2014/main" id="{774212BE-96C0-DF42-82B7-ABDED467B4CE}"/>
                      </a:ext>
                    </a:extLst>
                  </p:cNvPr>
                  <p:cNvSpPr/>
                  <p:nvPr/>
                </p:nvSpPr>
                <p:spPr>
                  <a:xfrm>
                    <a:off x="4111956" y="4183352"/>
                    <a:ext cx="349445" cy="353078"/>
                  </a:xfrm>
                  <a:prstGeom prst="roundRect">
                    <a:avLst/>
                  </a:prstGeom>
                  <a:gradFill flip="none" rotWithShape="1">
                    <a:gsLst>
                      <a:gs pos="58000">
                        <a:srgbClr val="FF0000"/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  <p:sp>
                <p:nvSpPr>
                  <p:cNvPr id="202" name="Retângulo 201">
                    <a:extLst>
                      <a:ext uri="{FF2B5EF4-FFF2-40B4-BE49-F238E27FC236}">
                        <a16:creationId xmlns:a16="http://schemas.microsoft.com/office/drawing/2014/main" id="{7DA3F7EA-3AFF-E143-9C95-67B6BF6A5FEA}"/>
                      </a:ext>
                    </a:extLst>
                  </p:cNvPr>
                  <p:cNvSpPr/>
                  <p:nvPr/>
                </p:nvSpPr>
                <p:spPr>
                  <a:xfrm>
                    <a:off x="4198512" y="4271622"/>
                    <a:ext cx="174723" cy="17653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" pitchFamily="2" charset="0"/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3" name="CaixaDeTexto 202">
                    <a:extLst>
                      <a:ext uri="{FF2B5EF4-FFF2-40B4-BE49-F238E27FC236}">
                        <a16:creationId xmlns:a16="http://schemas.microsoft.com/office/drawing/2014/main" id="{906CBF7F-9EBB-7741-BBDB-32752AF876E3}"/>
                      </a:ext>
                    </a:extLst>
                  </p:cNvPr>
                  <p:cNvSpPr txBox="1"/>
                  <p:nvPr/>
                </p:nvSpPr>
                <p:spPr>
                  <a:xfrm>
                    <a:off x="9262739" y="5176624"/>
                    <a:ext cx="1737976" cy="4397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14:m>
                      <m:oMath xmlns:m="http://schemas.openxmlformats.org/officeDocument/2006/math">
                        <m:r>
                          <a:rPr lang="pt-BR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oMath>
                    </a14:m>
                    <a:r>
                      <a:rPr lang="pt-BR" sz="1500" b="1" i="1">
                        <a:solidFill>
                          <a:srgbClr val="FF0000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 atingiu o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pt-BR" sz="15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t-BR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pt-BR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</m:sub>
                        </m:sSub>
                      </m:oMath>
                    </a14:m>
                    <a:endParaRPr lang="pt-BR" sz="1500" b="1" i="1">
                      <a:solidFill>
                        <a:srgbClr val="FF0000"/>
                      </a:solidFill>
                      <a:latin typeface="Gabriola" pitchFamily="82" charset="0"/>
                    </a:endParaRPr>
                  </a:p>
                </p:txBody>
              </p:sp>
            </mc:Choice>
            <mc:Fallback xmlns="">
              <p:sp>
                <p:nvSpPr>
                  <p:cNvPr id="203" name="CaixaDeTexto 202">
                    <a:extLst>
                      <a:ext uri="{FF2B5EF4-FFF2-40B4-BE49-F238E27FC236}">
                        <a16:creationId xmlns:a16="http://schemas.microsoft.com/office/drawing/2014/main" id="{906CBF7F-9EBB-7741-BBDB-32752AF876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62739" y="5176624"/>
                    <a:ext cx="1737976" cy="439736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21845EB7-B92E-9244-BE81-EE745A37E9D1}"/>
                </a:ext>
              </a:extLst>
            </p:cNvPr>
            <p:cNvGrpSpPr/>
            <p:nvPr/>
          </p:nvGrpSpPr>
          <p:grpSpPr>
            <a:xfrm>
              <a:off x="10035546" y="3378828"/>
              <a:ext cx="360000" cy="360000"/>
              <a:chOff x="9328977" y="3546063"/>
              <a:chExt cx="360000" cy="360000"/>
            </a:xfrm>
          </p:grpSpPr>
          <p:sp>
            <p:nvSpPr>
              <p:cNvPr id="120" name="Retângulo: Cantos Arredondados 63">
                <a:extLst>
                  <a:ext uri="{FF2B5EF4-FFF2-40B4-BE49-F238E27FC236}">
                    <a16:creationId xmlns:a16="http://schemas.microsoft.com/office/drawing/2014/main" id="{6E1B0300-F0BE-6B43-8CE9-AB8A1071181B}"/>
                  </a:ext>
                </a:extLst>
              </p:cNvPr>
              <p:cNvSpPr/>
              <p:nvPr/>
            </p:nvSpPr>
            <p:spPr>
              <a:xfrm>
                <a:off x="9328977" y="3546063"/>
                <a:ext cx="360000" cy="360000"/>
              </a:xfrm>
              <a:prstGeom prst="roundRect">
                <a:avLst/>
              </a:prstGeom>
              <a:gradFill flip="none" rotWithShape="1">
                <a:gsLst>
                  <a:gs pos="58000">
                    <a:srgbClr val="FF0000"/>
                  </a:gs>
                  <a:gs pos="100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" pitchFamily="2" charset="0"/>
                </a:endParaRPr>
              </a:p>
            </p:txBody>
          </p:sp>
          <p:sp>
            <p:nvSpPr>
              <p:cNvPr id="121" name="Retângulo 120">
                <a:extLst>
                  <a:ext uri="{FF2B5EF4-FFF2-40B4-BE49-F238E27FC236}">
                    <a16:creationId xmlns:a16="http://schemas.microsoft.com/office/drawing/2014/main" id="{24FF47E6-2560-6146-AFAE-B857F0AB0C9A}"/>
                  </a:ext>
                </a:extLst>
              </p:cNvPr>
              <p:cNvSpPr/>
              <p:nvPr/>
            </p:nvSpPr>
            <p:spPr>
              <a:xfrm>
                <a:off x="9418147" y="3636064"/>
                <a:ext cx="180001" cy="18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74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5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8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3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99" grpId="0"/>
      <p:bldP spid="205" grpId="0"/>
      <p:bldP spid="108" grpId="0"/>
      <p:bldP spid="10" grpId="0"/>
      <p:bldP spid="11" grpId="0"/>
      <p:bldP spid="12" grpId="0"/>
      <p:bldP spid="111" grpId="0" build="allAtOnce"/>
      <p:bldP spid="112" grpId="1"/>
      <p:bldP spid="1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Espaço Reservado para Conteúdo 2">
            <a:extLst>
              <a:ext uri="{FF2B5EF4-FFF2-40B4-BE49-F238E27FC236}">
                <a16:creationId xmlns:a16="http://schemas.microsoft.com/office/drawing/2014/main" id="{238B2037-DFB6-4797-A0FD-E0D5F427F4E3}"/>
              </a:ext>
            </a:extLst>
          </p:cNvPr>
          <p:cNvSpPr txBox="1">
            <a:spLocks/>
          </p:cNvSpPr>
          <p:nvPr/>
        </p:nvSpPr>
        <p:spPr>
          <a:xfrm>
            <a:off x="-663317" y="5542000"/>
            <a:ext cx="6103222" cy="423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l">
              <a:spcAft>
                <a:spcPts val="1200"/>
              </a:spcAft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pSp>
        <p:nvGrpSpPr>
          <p:cNvPr id="130" name="Agrupar 129">
            <a:extLst>
              <a:ext uri="{FF2B5EF4-FFF2-40B4-BE49-F238E27FC236}">
                <a16:creationId xmlns:a16="http://schemas.microsoft.com/office/drawing/2014/main" id="{68F4A6A6-3089-45D2-9F3A-A015C64CA9A5}"/>
              </a:ext>
            </a:extLst>
          </p:cNvPr>
          <p:cNvGrpSpPr/>
          <p:nvPr/>
        </p:nvGrpSpPr>
        <p:grpSpPr>
          <a:xfrm>
            <a:off x="617836" y="2630130"/>
            <a:ext cx="3471482" cy="2696746"/>
            <a:chOff x="1138935" y="1146439"/>
            <a:chExt cx="3471482" cy="2696746"/>
          </a:xfrm>
        </p:grpSpPr>
        <p:sp>
          <p:nvSpPr>
            <p:cNvPr id="131" name="Retângulo 130">
              <a:extLst>
                <a:ext uri="{FF2B5EF4-FFF2-40B4-BE49-F238E27FC236}">
                  <a16:creationId xmlns:a16="http://schemas.microsoft.com/office/drawing/2014/main" id="{5DFABBED-2CB6-463B-99E8-2B242BB14A0A}"/>
                </a:ext>
              </a:extLst>
            </p:cNvPr>
            <p:cNvSpPr/>
            <p:nvPr/>
          </p:nvSpPr>
          <p:spPr>
            <a:xfrm>
              <a:off x="1798840" y="3615598"/>
              <a:ext cx="2585837" cy="22758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457200"/>
              <a:r>
                <a:rPr lang="pt-BR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Dano Médio Acumulado (</a:t>
              </a:r>
              <a:r>
                <a:rPr lang="pt-BR" sz="14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pt-BR" sz="1400" b="1" i="1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acm</a:t>
              </a:r>
              <a:r>
                <a:rPr lang="pt-BR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32" name="Retângulo 131">
              <a:extLst>
                <a:ext uri="{FF2B5EF4-FFF2-40B4-BE49-F238E27FC236}">
                  <a16:creationId xmlns:a16="http://schemas.microsoft.com/office/drawing/2014/main" id="{1C5D814A-EFFD-4753-B8DD-ED03645E082A}"/>
                </a:ext>
              </a:extLst>
            </p:cNvPr>
            <p:cNvSpPr/>
            <p:nvPr/>
          </p:nvSpPr>
          <p:spPr>
            <a:xfrm>
              <a:off x="1138935" y="1398973"/>
              <a:ext cx="249841" cy="2160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457200"/>
              <a:r>
                <a:rPr lang="pt-BR" sz="1400" b="1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</a:t>
              </a:r>
              <a:r>
                <a:rPr lang="pt-BR" sz="1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[%] </a:t>
              </a:r>
            </a:p>
          </p:txBody>
        </p:sp>
        <p:sp>
          <p:nvSpPr>
            <p:cNvPr id="133" name="Retângulo 132">
              <a:extLst>
                <a:ext uri="{FF2B5EF4-FFF2-40B4-BE49-F238E27FC236}">
                  <a16:creationId xmlns:a16="http://schemas.microsoft.com/office/drawing/2014/main" id="{D00CCB91-0E73-4D1A-85AE-34D72E95D2A9}"/>
                </a:ext>
              </a:extLst>
            </p:cNvPr>
            <p:cNvSpPr/>
            <p:nvPr/>
          </p:nvSpPr>
          <p:spPr>
            <a:xfrm>
              <a:off x="1386724" y="1257660"/>
              <a:ext cx="364786" cy="2300595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rIns="0" rtlCol="0" anchor="ctr"/>
            <a:lstStyle/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100 90</a:t>
              </a: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134" name="Agrupar 133">
              <a:extLst>
                <a:ext uri="{FF2B5EF4-FFF2-40B4-BE49-F238E27FC236}">
                  <a16:creationId xmlns:a16="http://schemas.microsoft.com/office/drawing/2014/main" id="{9288BDF9-2F39-44CF-AA99-58B0D47EA5F6}"/>
                </a:ext>
              </a:extLst>
            </p:cNvPr>
            <p:cNvGrpSpPr/>
            <p:nvPr/>
          </p:nvGrpSpPr>
          <p:grpSpPr>
            <a:xfrm>
              <a:off x="1741073" y="1146439"/>
              <a:ext cx="2869344" cy="2376000"/>
              <a:chOff x="5910580" y="998238"/>
              <a:chExt cx="1768065" cy="1505297"/>
            </a:xfrm>
          </p:grpSpPr>
          <p:cxnSp>
            <p:nvCxnSpPr>
              <p:cNvPr id="135" name="Conector de Seta Reta 134">
                <a:extLst>
                  <a:ext uri="{FF2B5EF4-FFF2-40B4-BE49-F238E27FC236}">
                    <a16:creationId xmlns:a16="http://schemas.microsoft.com/office/drawing/2014/main" id="{F134E6F9-0CB1-4073-82CD-B57ABE525EC9}"/>
                  </a:ext>
                </a:extLst>
              </p:cNvPr>
              <p:cNvCxnSpPr/>
              <p:nvPr/>
            </p:nvCxnSpPr>
            <p:spPr>
              <a:xfrm flipV="1">
                <a:off x="5917315" y="998238"/>
                <a:ext cx="0" cy="150529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de Seta Reta 135">
                <a:extLst>
                  <a:ext uri="{FF2B5EF4-FFF2-40B4-BE49-F238E27FC236}">
                    <a16:creationId xmlns:a16="http://schemas.microsoft.com/office/drawing/2014/main" id="{D858DBAE-3B08-4CB5-A270-3EC47EE4C4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580" y="2503288"/>
                <a:ext cx="1768065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7" name="Elipse 136">
            <a:extLst>
              <a:ext uri="{FF2B5EF4-FFF2-40B4-BE49-F238E27FC236}">
                <a16:creationId xmlns:a16="http://schemas.microsoft.com/office/drawing/2014/main" id="{63D69166-5C96-4D75-80D1-6B11EC2AFBB4}"/>
              </a:ext>
            </a:extLst>
          </p:cNvPr>
          <p:cNvSpPr>
            <a:spLocks noChangeAspect="1"/>
          </p:cNvSpPr>
          <p:nvPr/>
        </p:nvSpPr>
        <p:spPr>
          <a:xfrm>
            <a:off x="1457706" y="4926526"/>
            <a:ext cx="54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" name="Elipse 137">
            <a:extLst>
              <a:ext uri="{FF2B5EF4-FFF2-40B4-BE49-F238E27FC236}">
                <a16:creationId xmlns:a16="http://schemas.microsoft.com/office/drawing/2014/main" id="{01A94F11-49B2-481E-94F7-8B955D5F53C7}"/>
              </a:ext>
            </a:extLst>
          </p:cNvPr>
          <p:cNvSpPr>
            <a:spLocks noChangeAspect="1"/>
          </p:cNvSpPr>
          <p:nvPr/>
        </p:nvSpPr>
        <p:spPr>
          <a:xfrm>
            <a:off x="1897363" y="4921123"/>
            <a:ext cx="54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9" name="Elipse 138">
            <a:extLst>
              <a:ext uri="{FF2B5EF4-FFF2-40B4-BE49-F238E27FC236}">
                <a16:creationId xmlns:a16="http://schemas.microsoft.com/office/drawing/2014/main" id="{447B44CF-CDE5-4356-A748-5706A2220E41}"/>
              </a:ext>
            </a:extLst>
          </p:cNvPr>
          <p:cNvSpPr>
            <a:spLocks noChangeAspect="1"/>
          </p:cNvSpPr>
          <p:nvPr/>
        </p:nvSpPr>
        <p:spPr>
          <a:xfrm>
            <a:off x="2603183" y="4884568"/>
            <a:ext cx="54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id="{D6BD82E9-1EA0-4BA8-AD60-5FA0EAD6872F}"/>
              </a:ext>
            </a:extLst>
          </p:cNvPr>
          <p:cNvSpPr>
            <a:spLocks noChangeAspect="1"/>
          </p:cNvSpPr>
          <p:nvPr/>
        </p:nvSpPr>
        <p:spPr>
          <a:xfrm>
            <a:off x="2850352" y="4648806"/>
            <a:ext cx="54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Elipse 140">
            <a:extLst>
              <a:ext uri="{FF2B5EF4-FFF2-40B4-BE49-F238E27FC236}">
                <a16:creationId xmlns:a16="http://schemas.microsoft.com/office/drawing/2014/main" id="{5380BE41-8398-45AD-BBC8-C181097AD6BC}"/>
              </a:ext>
            </a:extLst>
          </p:cNvPr>
          <p:cNvSpPr>
            <a:spLocks noChangeAspect="1"/>
          </p:cNvSpPr>
          <p:nvPr/>
        </p:nvSpPr>
        <p:spPr>
          <a:xfrm>
            <a:off x="3179992" y="3983667"/>
            <a:ext cx="54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Elipse 141">
            <a:extLst>
              <a:ext uri="{FF2B5EF4-FFF2-40B4-BE49-F238E27FC236}">
                <a16:creationId xmlns:a16="http://schemas.microsoft.com/office/drawing/2014/main" id="{4D063AE3-9637-4FE1-8EF7-D2AC7A49F780}"/>
              </a:ext>
            </a:extLst>
          </p:cNvPr>
          <p:cNvSpPr>
            <a:spLocks noChangeAspect="1"/>
          </p:cNvSpPr>
          <p:nvPr/>
        </p:nvSpPr>
        <p:spPr>
          <a:xfrm>
            <a:off x="3036378" y="4316320"/>
            <a:ext cx="54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Fluxograma: Decisão 142">
            <a:extLst>
              <a:ext uri="{FF2B5EF4-FFF2-40B4-BE49-F238E27FC236}">
                <a16:creationId xmlns:a16="http://schemas.microsoft.com/office/drawing/2014/main" id="{DBE84C20-96E9-4BE2-B708-A28A099544C0}"/>
              </a:ext>
            </a:extLst>
          </p:cNvPr>
          <p:cNvSpPr/>
          <p:nvPr/>
        </p:nvSpPr>
        <p:spPr>
          <a:xfrm>
            <a:off x="1304157" y="4918070"/>
            <a:ext cx="72000" cy="72000"/>
          </a:xfrm>
          <a:prstGeom prst="flowChartDecision">
            <a:avLst/>
          </a:prstGeom>
          <a:solidFill>
            <a:srgbClr val="00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Fluxograma: Decisão 143">
            <a:extLst>
              <a:ext uri="{FF2B5EF4-FFF2-40B4-BE49-F238E27FC236}">
                <a16:creationId xmlns:a16="http://schemas.microsoft.com/office/drawing/2014/main" id="{C989334A-39F4-4536-92D4-63B239235821}"/>
              </a:ext>
            </a:extLst>
          </p:cNvPr>
          <p:cNvSpPr/>
          <p:nvPr/>
        </p:nvSpPr>
        <p:spPr>
          <a:xfrm>
            <a:off x="2186463" y="4913978"/>
            <a:ext cx="72000" cy="72000"/>
          </a:xfrm>
          <a:prstGeom prst="flowChartDecision">
            <a:avLst/>
          </a:prstGeom>
          <a:solidFill>
            <a:srgbClr val="00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Fluxograma: Decisão 144">
            <a:extLst>
              <a:ext uri="{FF2B5EF4-FFF2-40B4-BE49-F238E27FC236}">
                <a16:creationId xmlns:a16="http://schemas.microsoft.com/office/drawing/2014/main" id="{657F7117-BCA1-47F4-9A6F-AA1EC2E7BA5E}"/>
              </a:ext>
            </a:extLst>
          </p:cNvPr>
          <p:cNvSpPr/>
          <p:nvPr/>
        </p:nvSpPr>
        <p:spPr>
          <a:xfrm>
            <a:off x="2858646" y="4868221"/>
            <a:ext cx="72000" cy="72000"/>
          </a:xfrm>
          <a:prstGeom prst="flowChartDecision">
            <a:avLst/>
          </a:prstGeom>
          <a:solidFill>
            <a:srgbClr val="00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Fluxograma: Decisão 145">
            <a:extLst>
              <a:ext uri="{FF2B5EF4-FFF2-40B4-BE49-F238E27FC236}">
                <a16:creationId xmlns:a16="http://schemas.microsoft.com/office/drawing/2014/main" id="{B120D84B-F6B7-437E-B08A-6667336F150B}"/>
              </a:ext>
            </a:extLst>
          </p:cNvPr>
          <p:cNvSpPr/>
          <p:nvPr/>
        </p:nvSpPr>
        <p:spPr>
          <a:xfrm>
            <a:off x="3417153" y="4249064"/>
            <a:ext cx="72000" cy="72000"/>
          </a:xfrm>
          <a:prstGeom prst="flowChartDecision">
            <a:avLst/>
          </a:prstGeom>
          <a:solidFill>
            <a:srgbClr val="00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Fluxograma: Decisão 146">
            <a:extLst>
              <a:ext uri="{FF2B5EF4-FFF2-40B4-BE49-F238E27FC236}">
                <a16:creationId xmlns:a16="http://schemas.microsoft.com/office/drawing/2014/main" id="{33833993-F9C6-4BF6-843C-B1C116A2897B}"/>
              </a:ext>
            </a:extLst>
          </p:cNvPr>
          <p:cNvSpPr/>
          <p:nvPr/>
        </p:nvSpPr>
        <p:spPr>
          <a:xfrm>
            <a:off x="3363265" y="3767813"/>
            <a:ext cx="72000" cy="72000"/>
          </a:xfrm>
          <a:prstGeom prst="flowChartDecision">
            <a:avLst/>
          </a:prstGeom>
          <a:solidFill>
            <a:srgbClr val="00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Fluxograma: Decisão 147">
            <a:extLst>
              <a:ext uri="{FF2B5EF4-FFF2-40B4-BE49-F238E27FC236}">
                <a16:creationId xmlns:a16="http://schemas.microsoft.com/office/drawing/2014/main" id="{D0F179DD-F618-4AA8-B26F-A7F942455F8D}"/>
              </a:ext>
            </a:extLst>
          </p:cNvPr>
          <p:cNvSpPr/>
          <p:nvPr/>
        </p:nvSpPr>
        <p:spPr>
          <a:xfrm>
            <a:off x="3128922" y="4567929"/>
            <a:ext cx="72000" cy="72000"/>
          </a:xfrm>
          <a:prstGeom prst="flowChartDecision">
            <a:avLst/>
          </a:prstGeom>
          <a:solidFill>
            <a:srgbClr val="00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Retângulo 148">
            <a:extLst>
              <a:ext uri="{FF2B5EF4-FFF2-40B4-BE49-F238E27FC236}">
                <a16:creationId xmlns:a16="http://schemas.microsoft.com/office/drawing/2014/main" id="{B557CA00-39BE-45B0-A430-7EC5010B1411}"/>
              </a:ext>
            </a:extLst>
          </p:cNvPr>
          <p:cNvSpPr/>
          <p:nvPr/>
        </p:nvSpPr>
        <p:spPr>
          <a:xfrm>
            <a:off x="1557529" y="4929967"/>
            <a:ext cx="68655" cy="72000"/>
          </a:xfrm>
          <a:prstGeom prst="rect">
            <a:avLst/>
          </a:prstGeom>
          <a:solidFill>
            <a:srgbClr val="0000CC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Retângulo 149">
            <a:extLst>
              <a:ext uri="{FF2B5EF4-FFF2-40B4-BE49-F238E27FC236}">
                <a16:creationId xmlns:a16="http://schemas.microsoft.com/office/drawing/2014/main" id="{8458FFAE-FF71-448D-99D9-C3B11E1D3D5B}"/>
              </a:ext>
            </a:extLst>
          </p:cNvPr>
          <p:cNvSpPr/>
          <p:nvPr/>
        </p:nvSpPr>
        <p:spPr>
          <a:xfrm>
            <a:off x="2021359" y="4912404"/>
            <a:ext cx="68655" cy="72000"/>
          </a:xfrm>
          <a:prstGeom prst="rect">
            <a:avLst/>
          </a:prstGeom>
          <a:solidFill>
            <a:srgbClr val="0000CC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Retângulo 150">
            <a:extLst>
              <a:ext uri="{FF2B5EF4-FFF2-40B4-BE49-F238E27FC236}">
                <a16:creationId xmlns:a16="http://schemas.microsoft.com/office/drawing/2014/main" id="{A7947776-4C9D-4444-AA0B-778FA4725D62}"/>
              </a:ext>
            </a:extLst>
          </p:cNvPr>
          <p:cNvSpPr/>
          <p:nvPr/>
        </p:nvSpPr>
        <p:spPr>
          <a:xfrm>
            <a:off x="2445047" y="4782858"/>
            <a:ext cx="68655" cy="72000"/>
          </a:xfrm>
          <a:prstGeom prst="rect">
            <a:avLst/>
          </a:prstGeom>
          <a:solidFill>
            <a:srgbClr val="0000CC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Retângulo 151">
            <a:extLst>
              <a:ext uri="{FF2B5EF4-FFF2-40B4-BE49-F238E27FC236}">
                <a16:creationId xmlns:a16="http://schemas.microsoft.com/office/drawing/2014/main" id="{8BB8AB65-3776-4156-A9E8-03C5D381AD0F}"/>
              </a:ext>
            </a:extLst>
          </p:cNvPr>
          <p:cNvSpPr/>
          <p:nvPr/>
        </p:nvSpPr>
        <p:spPr>
          <a:xfrm>
            <a:off x="2718298" y="4611987"/>
            <a:ext cx="68655" cy="72000"/>
          </a:xfrm>
          <a:prstGeom prst="rect">
            <a:avLst/>
          </a:prstGeom>
          <a:solidFill>
            <a:srgbClr val="0000CC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Retângulo 152">
            <a:extLst>
              <a:ext uri="{FF2B5EF4-FFF2-40B4-BE49-F238E27FC236}">
                <a16:creationId xmlns:a16="http://schemas.microsoft.com/office/drawing/2014/main" id="{3ED27DCB-27D0-43BE-B99D-479FA5262BE3}"/>
              </a:ext>
            </a:extLst>
          </p:cNvPr>
          <p:cNvSpPr/>
          <p:nvPr/>
        </p:nvSpPr>
        <p:spPr>
          <a:xfrm>
            <a:off x="2861468" y="4227087"/>
            <a:ext cx="68655" cy="72000"/>
          </a:xfrm>
          <a:prstGeom prst="rect">
            <a:avLst/>
          </a:prstGeom>
          <a:solidFill>
            <a:srgbClr val="0000CC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Retângulo 153">
            <a:extLst>
              <a:ext uri="{FF2B5EF4-FFF2-40B4-BE49-F238E27FC236}">
                <a16:creationId xmlns:a16="http://schemas.microsoft.com/office/drawing/2014/main" id="{292F73B6-2362-46BA-8E4D-1B7BFF190E91}"/>
              </a:ext>
            </a:extLst>
          </p:cNvPr>
          <p:cNvSpPr/>
          <p:nvPr/>
        </p:nvSpPr>
        <p:spPr>
          <a:xfrm>
            <a:off x="3011713" y="3812702"/>
            <a:ext cx="68655" cy="72000"/>
          </a:xfrm>
          <a:prstGeom prst="rect">
            <a:avLst/>
          </a:prstGeom>
          <a:solidFill>
            <a:srgbClr val="0000CC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Fluxograma: Decisão 154">
            <a:extLst>
              <a:ext uri="{FF2B5EF4-FFF2-40B4-BE49-F238E27FC236}">
                <a16:creationId xmlns:a16="http://schemas.microsoft.com/office/drawing/2014/main" id="{3A4C8F25-1558-4BAA-92AE-0D165E7CE657}"/>
              </a:ext>
            </a:extLst>
          </p:cNvPr>
          <p:cNvSpPr/>
          <p:nvPr/>
        </p:nvSpPr>
        <p:spPr>
          <a:xfrm>
            <a:off x="3515665" y="3363624"/>
            <a:ext cx="72000" cy="72000"/>
          </a:xfrm>
          <a:prstGeom prst="flowChartDecision">
            <a:avLst/>
          </a:prstGeom>
          <a:solidFill>
            <a:srgbClr val="00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63CD468A-113E-4F42-BA20-23BAE71F86EF}"/>
              </a:ext>
            </a:extLst>
          </p:cNvPr>
          <p:cNvSpPr>
            <a:spLocks noChangeAspect="1"/>
          </p:cNvSpPr>
          <p:nvPr/>
        </p:nvSpPr>
        <p:spPr>
          <a:xfrm>
            <a:off x="3332392" y="3519845"/>
            <a:ext cx="54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Retângulo 156">
            <a:extLst>
              <a:ext uri="{FF2B5EF4-FFF2-40B4-BE49-F238E27FC236}">
                <a16:creationId xmlns:a16="http://schemas.microsoft.com/office/drawing/2014/main" id="{67BFBA2A-E8C5-49A6-9BBC-5FE0997FC8D3}"/>
              </a:ext>
            </a:extLst>
          </p:cNvPr>
          <p:cNvSpPr/>
          <p:nvPr/>
        </p:nvSpPr>
        <p:spPr>
          <a:xfrm>
            <a:off x="3164113" y="3329004"/>
            <a:ext cx="68655" cy="72000"/>
          </a:xfrm>
          <a:prstGeom prst="rect">
            <a:avLst/>
          </a:prstGeom>
          <a:solidFill>
            <a:srgbClr val="0000CC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8" name="Fluxograma: Decisão 157">
            <a:extLst>
              <a:ext uri="{FF2B5EF4-FFF2-40B4-BE49-F238E27FC236}">
                <a16:creationId xmlns:a16="http://schemas.microsoft.com/office/drawing/2014/main" id="{F99ECD21-764E-42A3-A033-036663907E3C}"/>
              </a:ext>
            </a:extLst>
          </p:cNvPr>
          <p:cNvSpPr/>
          <p:nvPr/>
        </p:nvSpPr>
        <p:spPr>
          <a:xfrm>
            <a:off x="3509041" y="2999189"/>
            <a:ext cx="72000" cy="72000"/>
          </a:xfrm>
          <a:prstGeom prst="flowChartDecision">
            <a:avLst/>
          </a:prstGeom>
          <a:solidFill>
            <a:srgbClr val="00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Elipse 158">
            <a:extLst>
              <a:ext uri="{FF2B5EF4-FFF2-40B4-BE49-F238E27FC236}">
                <a16:creationId xmlns:a16="http://schemas.microsoft.com/office/drawing/2014/main" id="{09DCF942-FCE8-4177-BBEA-2128EAE9117C}"/>
              </a:ext>
            </a:extLst>
          </p:cNvPr>
          <p:cNvSpPr>
            <a:spLocks noChangeAspect="1"/>
          </p:cNvSpPr>
          <p:nvPr/>
        </p:nvSpPr>
        <p:spPr>
          <a:xfrm>
            <a:off x="3385402" y="3205106"/>
            <a:ext cx="54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" name="Retângulo 159">
            <a:extLst>
              <a:ext uri="{FF2B5EF4-FFF2-40B4-BE49-F238E27FC236}">
                <a16:creationId xmlns:a16="http://schemas.microsoft.com/office/drawing/2014/main" id="{A951C4A8-9511-4E20-ADDF-233126E87E3B}"/>
              </a:ext>
            </a:extLst>
          </p:cNvPr>
          <p:cNvSpPr/>
          <p:nvPr/>
        </p:nvSpPr>
        <p:spPr>
          <a:xfrm>
            <a:off x="3306574" y="3024205"/>
            <a:ext cx="68655" cy="72000"/>
          </a:xfrm>
          <a:prstGeom prst="rect">
            <a:avLst/>
          </a:prstGeom>
          <a:solidFill>
            <a:srgbClr val="0000CC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Cruz 160">
            <a:extLst>
              <a:ext uri="{FF2B5EF4-FFF2-40B4-BE49-F238E27FC236}">
                <a16:creationId xmlns:a16="http://schemas.microsoft.com/office/drawing/2014/main" id="{DBCA256A-0251-4062-AA8A-5046418CC9D5}"/>
              </a:ext>
            </a:extLst>
          </p:cNvPr>
          <p:cNvSpPr/>
          <p:nvPr/>
        </p:nvSpPr>
        <p:spPr>
          <a:xfrm>
            <a:off x="1723491" y="4925312"/>
            <a:ext cx="72000" cy="72000"/>
          </a:xfrm>
          <a:prstGeom prst="plus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2" name="Cruz 161">
            <a:extLst>
              <a:ext uri="{FF2B5EF4-FFF2-40B4-BE49-F238E27FC236}">
                <a16:creationId xmlns:a16="http://schemas.microsoft.com/office/drawing/2014/main" id="{25DB09C1-E5F4-43E9-9579-38EF8AF10A95}"/>
              </a:ext>
            </a:extLst>
          </p:cNvPr>
          <p:cNvSpPr/>
          <p:nvPr/>
        </p:nvSpPr>
        <p:spPr>
          <a:xfrm>
            <a:off x="2283395" y="4908749"/>
            <a:ext cx="72000" cy="72000"/>
          </a:xfrm>
          <a:prstGeom prst="plus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3" name="Cruz 162">
            <a:extLst>
              <a:ext uri="{FF2B5EF4-FFF2-40B4-BE49-F238E27FC236}">
                <a16:creationId xmlns:a16="http://schemas.microsoft.com/office/drawing/2014/main" id="{43993DF1-6232-4963-A82D-4C897D66603F}"/>
              </a:ext>
            </a:extLst>
          </p:cNvPr>
          <p:cNvSpPr/>
          <p:nvPr/>
        </p:nvSpPr>
        <p:spPr>
          <a:xfrm>
            <a:off x="2707464" y="4905434"/>
            <a:ext cx="72000" cy="72000"/>
          </a:xfrm>
          <a:prstGeom prst="plus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4" name="Cruz 163">
            <a:extLst>
              <a:ext uri="{FF2B5EF4-FFF2-40B4-BE49-F238E27FC236}">
                <a16:creationId xmlns:a16="http://schemas.microsoft.com/office/drawing/2014/main" id="{AD775545-67AC-4112-95AB-E40541FE250A}"/>
              </a:ext>
            </a:extLst>
          </p:cNvPr>
          <p:cNvSpPr/>
          <p:nvPr/>
        </p:nvSpPr>
        <p:spPr>
          <a:xfrm>
            <a:off x="3105028" y="4875617"/>
            <a:ext cx="72000" cy="72000"/>
          </a:xfrm>
          <a:prstGeom prst="plus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5" name="Cruz 164">
            <a:extLst>
              <a:ext uri="{FF2B5EF4-FFF2-40B4-BE49-F238E27FC236}">
                <a16:creationId xmlns:a16="http://schemas.microsoft.com/office/drawing/2014/main" id="{AA76CACE-4D7D-4F5E-AEB9-50B90E3AE597}"/>
              </a:ext>
            </a:extLst>
          </p:cNvPr>
          <p:cNvSpPr/>
          <p:nvPr/>
        </p:nvSpPr>
        <p:spPr>
          <a:xfrm>
            <a:off x="3293874" y="4676837"/>
            <a:ext cx="72000" cy="72000"/>
          </a:xfrm>
          <a:prstGeom prst="plus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6" name="Cruz 165">
            <a:extLst>
              <a:ext uri="{FF2B5EF4-FFF2-40B4-BE49-F238E27FC236}">
                <a16:creationId xmlns:a16="http://schemas.microsoft.com/office/drawing/2014/main" id="{8F57E9B5-6A6B-4ED3-A58D-BE137EF2D61E}"/>
              </a:ext>
            </a:extLst>
          </p:cNvPr>
          <p:cNvSpPr/>
          <p:nvPr/>
        </p:nvSpPr>
        <p:spPr>
          <a:xfrm>
            <a:off x="3562227" y="4418417"/>
            <a:ext cx="72000" cy="72000"/>
          </a:xfrm>
          <a:prstGeom prst="plus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7" name="Cruz 166">
            <a:extLst>
              <a:ext uri="{FF2B5EF4-FFF2-40B4-BE49-F238E27FC236}">
                <a16:creationId xmlns:a16="http://schemas.microsoft.com/office/drawing/2014/main" id="{5505F3BE-BB65-4070-BC94-DB5AF621C829}"/>
              </a:ext>
            </a:extLst>
          </p:cNvPr>
          <p:cNvSpPr/>
          <p:nvPr/>
        </p:nvSpPr>
        <p:spPr>
          <a:xfrm>
            <a:off x="3595358" y="4113617"/>
            <a:ext cx="72000" cy="72000"/>
          </a:xfrm>
          <a:prstGeom prst="plus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8" name="Cruz 167">
            <a:extLst>
              <a:ext uri="{FF2B5EF4-FFF2-40B4-BE49-F238E27FC236}">
                <a16:creationId xmlns:a16="http://schemas.microsoft.com/office/drawing/2014/main" id="{399C1118-0214-46DA-9A03-40831098EFE9}"/>
              </a:ext>
            </a:extLst>
          </p:cNvPr>
          <p:cNvSpPr/>
          <p:nvPr/>
        </p:nvSpPr>
        <p:spPr>
          <a:xfrm>
            <a:off x="3654993" y="3745872"/>
            <a:ext cx="72000" cy="72000"/>
          </a:xfrm>
          <a:prstGeom prst="plus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9" name="Cruz 168">
            <a:extLst>
              <a:ext uri="{FF2B5EF4-FFF2-40B4-BE49-F238E27FC236}">
                <a16:creationId xmlns:a16="http://schemas.microsoft.com/office/drawing/2014/main" id="{D24C547B-7006-4206-AA08-822007E82CE2}"/>
              </a:ext>
            </a:extLst>
          </p:cNvPr>
          <p:cNvSpPr/>
          <p:nvPr/>
        </p:nvSpPr>
        <p:spPr>
          <a:xfrm>
            <a:off x="3615237" y="3388060"/>
            <a:ext cx="72000" cy="72000"/>
          </a:xfrm>
          <a:prstGeom prst="plus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0" name="Cruz 169">
            <a:extLst>
              <a:ext uri="{FF2B5EF4-FFF2-40B4-BE49-F238E27FC236}">
                <a16:creationId xmlns:a16="http://schemas.microsoft.com/office/drawing/2014/main" id="{EA70D44F-D1E4-40BF-8FED-81DF98C0024A}"/>
              </a:ext>
            </a:extLst>
          </p:cNvPr>
          <p:cNvSpPr/>
          <p:nvPr/>
        </p:nvSpPr>
        <p:spPr>
          <a:xfrm>
            <a:off x="3674871" y="3099827"/>
            <a:ext cx="72000" cy="72000"/>
          </a:xfrm>
          <a:prstGeom prst="plus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1" name="Agrupar 170">
            <a:extLst>
              <a:ext uri="{FF2B5EF4-FFF2-40B4-BE49-F238E27FC236}">
                <a16:creationId xmlns:a16="http://schemas.microsoft.com/office/drawing/2014/main" id="{7BEEAAAD-A5F3-4AF8-9876-06375D728C38}"/>
              </a:ext>
            </a:extLst>
          </p:cNvPr>
          <p:cNvGrpSpPr/>
          <p:nvPr/>
        </p:nvGrpSpPr>
        <p:grpSpPr>
          <a:xfrm>
            <a:off x="7771968" y="2830536"/>
            <a:ext cx="2045155" cy="1990881"/>
            <a:chOff x="6014916" y="1527377"/>
            <a:chExt cx="2045155" cy="1990881"/>
          </a:xfrm>
        </p:grpSpPr>
        <p:sp>
          <p:nvSpPr>
            <p:cNvPr id="172" name="Fluxograma: Decisão 171">
              <a:extLst>
                <a:ext uri="{FF2B5EF4-FFF2-40B4-BE49-F238E27FC236}">
                  <a16:creationId xmlns:a16="http://schemas.microsoft.com/office/drawing/2014/main" id="{27345310-1CB9-49C5-9FB2-29AC9E55540F}"/>
                </a:ext>
              </a:extLst>
            </p:cNvPr>
            <p:cNvSpPr/>
            <p:nvPr/>
          </p:nvSpPr>
          <p:spPr>
            <a:xfrm>
              <a:off x="6014916" y="3446258"/>
              <a:ext cx="72000" cy="72000"/>
            </a:xfrm>
            <a:prstGeom prst="flowChartDecisio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Fluxograma: Decisão 172">
              <a:extLst>
                <a:ext uri="{FF2B5EF4-FFF2-40B4-BE49-F238E27FC236}">
                  <a16:creationId xmlns:a16="http://schemas.microsoft.com/office/drawing/2014/main" id="{E128A465-D8A3-4518-A16B-7DD7EA307907}"/>
                </a:ext>
              </a:extLst>
            </p:cNvPr>
            <p:cNvSpPr/>
            <p:nvPr/>
          </p:nvSpPr>
          <p:spPr>
            <a:xfrm>
              <a:off x="7001230" y="3442166"/>
              <a:ext cx="72000" cy="72000"/>
            </a:xfrm>
            <a:prstGeom prst="flowChartDecisio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Fluxograma: Decisão 173">
              <a:extLst>
                <a:ext uri="{FF2B5EF4-FFF2-40B4-BE49-F238E27FC236}">
                  <a16:creationId xmlns:a16="http://schemas.microsoft.com/office/drawing/2014/main" id="{B8E605CA-43D2-4C30-A91E-39C5B1FE98AF}"/>
                </a:ext>
              </a:extLst>
            </p:cNvPr>
            <p:cNvSpPr/>
            <p:nvPr/>
          </p:nvSpPr>
          <p:spPr>
            <a:xfrm>
              <a:off x="7331052" y="3396409"/>
              <a:ext cx="72000" cy="72000"/>
            </a:xfrm>
            <a:prstGeom prst="flowChartDecisio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Fluxograma: Decisão 174">
              <a:extLst>
                <a:ext uri="{FF2B5EF4-FFF2-40B4-BE49-F238E27FC236}">
                  <a16:creationId xmlns:a16="http://schemas.microsoft.com/office/drawing/2014/main" id="{76DF5FBB-5A99-436A-942A-E89F757AF5DD}"/>
                </a:ext>
              </a:extLst>
            </p:cNvPr>
            <p:cNvSpPr/>
            <p:nvPr/>
          </p:nvSpPr>
          <p:spPr>
            <a:xfrm>
              <a:off x="7804495" y="2777252"/>
              <a:ext cx="72000" cy="72000"/>
            </a:xfrm>
            <a:prstGeom prst="flowChartDecisio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Fluxograma: Decisão 175">
              <a:extLst>
                <a:ext uri="{FF2B5EF4-FFF2-40B4-BE49-F238E27FC236}">
                  <a16:creationId xmlns:a16="http://schemas.microsoft.com/office/drawing/2014/main" id="{7A535C19-6432-4CAD-9E9C-6518EB8D1057}"/>
                </a:ext>
              </a:extLst>
            </p:cNvPr>
            <p:cNvSpPr/>
            <p:nvPr/>
          </p:nvSpPr>
          <p:spPr>
            <a:xfrm>
              <a:off x="7952631" y="2296001"/>
              <a:ext cx="72000" cy="72000"/>
            </a:xfrm>
            <a:prstGeom prst="flowChartDecisio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Fluxograma: Decisão 176">
              <a:extLst>
                <a:ext uri="{FF2B5EF4-FFF2-40B4-BE49-F238E27FC236}">
                  <a16:creationId xmlns:a16="http://schemas.microsoft.com/office/drawing/2014/main" id="{568960C2-A76D-4EBF-A331-45FAC2B1BAD0}"/>
                </a:ext>
              </a:extLst>
            </p:cNvPr>
            <p:cNvSpPr/>
            <p:nvPr/>
          </p:nvSpPr>
          <p:spPr>
            <a:xfrm>
              <a:off x="7601328" y="3096117"/>
              <a:ext cx="72000" cy="72000"/>
            </a:xfrm>
            <a:prstGeom prst="flowChartDecisio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Fluxograma: Decisão 177">
              <a:extLst>
                <a:ext uri="{FF2B5EF4-FFF2-40B4-BE49-F238E27FC236}">
                  <a16:creationId xmlns:a16="http://schemas.microsoft.com/office/drawing/2014/main" id="{E4177DB0-9304-4519-91F1-2C4F46EA3831}"/>
                </a:ext>
              </a:extLst>
            </p:cNvPr>
            <p:cNvSpPr/>
            <p:nvPr/>
          </p:nvSpPr>
          <p:spPr>
            <a:xfrm>
              <a:off x="7988071" y="1891812"/>
              <a:ext cx="72000" cy="72000"/>
            </a:xfrm>
            <a:prstGeom prst="flowChartDecisio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Fluxograma: Decisão 178">
              <a:extLst>
                <a:ext uri="{FF2B5EF4-FFF2-40B4-BE49-F238E27FC236}">
                  <a16:creationId xmlns:a16="http://schemas.microsoft.com/office/drawing/2014/main" id="{1F4CA167-B9FB-4BEC-A0F6-7B03BB5CB738}"/>
                </a:ext>
              </a:extLst>
            </p:cNvPr>
            <p:cNvSpPr/>
            <p:nvPr/>
          </p:nvSpPr>
          <p:spPr>
            <a:xfrm>
              <a:off x="7981447" y="1527377"/>
              <a:ext cx="72000" cy="72000"/>
            </a:xfrm>
            <a:prstGeom prst="flowChartDecisio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D046B5BD-2C4B-4461-AE57-BD9A3E6E71B1}"/>
              </a:ext>
            </a:extLst>
          </p:cNvPr>
          <p:cNvGrpSpPr/>
          <p:nvPr/>
        </p:nvGrpSpPr>
        <p:grpSpPr>
          <a:xfrm>
            <a:off x="8003523" y="3036453"/>
            <a:ext cx="1846095" cy="1793420"/>
            <a:chOff x="6246471" y="1733294"/>
            <a:chExt cx="1846095" cy="1793420"/>
          </a:xfrm>
        </p:grpSpPr>
        <p:sp>
          <p:nvSpPr>
            <p:cNvPr id="181" name="Elipse 180">
              <a:extLst>
                <a:ext uri="{FF2B5EF4-FFF2-40B4-BE49-F238E27FC236}">
                  <a16:creationId xmlns:a16="http://schemas.microsoft.com/office/drawing/2014/main" id="{57867779-A49A-4B59-8F22-5BD80CAAAF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6471" y="3454714"/>
              <a:ext cx="54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Elipse 181">
              <a:extLst>
                <a:ext uri="{FF2B5EF4-FFF2-40B4-BE49-F238E27FC236}">
                  <a16:creationId xmlns:a16="http://schemas.microsoft.com/office/drawing/2014/main" id="{AED827BD-3B1E-4B87-B36F-B1AA5F7489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0480" y="3449311"/>
              <a:ext cx="54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3" name="Elipse 182">
              <a:extLst>
                <a:ext uri="{FF2B5EF4-FFF2-40B4-BE49-F238E27FC236}">
                  <a16:creationId xmlns:a16="http://schemas.microsoft.com/office/drawing/2014/main" id="{2D4AD886-19B7-4FBA-BE88-18A610DD58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23260" y="3412756"/>
              <a:ext cx="54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4" name="Elipse 183">
              <a:extLst>
                <a:ext uri="{FF2B5EF4-FFF2-40B4-BE49-F238E27FC236}">
                  <a16:creationId xmlns:a16="http://schemas.microsoft.com/office/drawing/2014/main" id="{EC3E64C3-B572-4077-9B6F-6C77714E8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4147" y="3176994"/>
              <a:ext cx="54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Elipse 184">
              <a:extLst>
                <a:ext uri="{FF2B5EF4-FFF2-40B4-BE49-F238E27FC236}">
                  <a16:creationId xmlns:a16="http://schemas.microsoft.com/office/drawing/2014/main" id="{3B333043-4DEC-42A6-9BDE-AA5B67239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0748" y="2511855"/>
              <a:ext cx="54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Elipse 185">
              <a:extLst>
                <a:ext uri="{FF2B5EF4-FFF2-40B4-BE49-F238E27FC236}">
                  <a16:creationId xmlns:a16="http://schemas.microsoft.com/office/drawing/2014/main" id="{A2FAED45-ED2F-4D11-997B-4D0D10DAAA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5867" y="2844508"/>
              <a:ext cx="54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7" name="Elipse 186">
              <a:extLst>
                <a:ext uri="{FF2B5EF4-FFF2-40B4-BE49-F238E27FC236}">
                  <a16:creationId xmlns:a16="http://schemas.microsoft.com/office/drawing/2014/main" id="{F969E466-0F8B-45F4-B63E-A365C6B7D9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6822" y="2048033"/>
              <a:ext cx="54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8" name="Elipse 187">
              <a:extLst>
                <a:ext uri="{FF2B5EF4-FFF2-40B4-BE49-F238E27FC236}">
                  <a16:creationId xmlns:a16="http://schemas.microsoft.com/office/drawing/2014/main" id="{FCB0021A-BF30-4B96-A336-FCF980751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8566" y="1733294"/>
              <a:ext cx="54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9" name="Agrupar 188">
            <a:extLst>
              <a:ext uri="{FF2B5EF4-FFF2-40B4-BE49-F238E27FC236}">
                <a16:creationId xmlns:a16="http://schemas.microsoft.com/office/drawing/2014/main" id="{962C9657-7160-4DA1-B191-F6F526047048}"/>
              </a:ext>
            </a:extLst>
          </p:cNvPr>
          <p:cNvGrpSpPr/>
          <p:nvPr/>
        </p:nvGrpSpPr>
        <p:grpSpPr>
          <a:xfrm>
            <a:off x="8229028" y="2855552"/>
            <a:ext cx="1652109" cy="1977762"/>
            <a:chOff x="6471976" y="1552393"/>
            <a:chExt cx="1652109" cy="1977762"/>
          </a:xfrm>
        </p:grpSpPr>
        <p:sp>
          <p:nvSpPr>
            <p:cNvPr id="190" name="Retângulo 189">
              <a:extLst>
                <a:ext uri="{FF2B5EF4-FFF2-40B4-BE49-F238E27FC236}">
                  <a16:creationId xmlns:a16="http://schemas.microsoft.com/office/drawing/2014/main" id="{29113752-F1C7-4744-AF18-7393F04CB764}"/>
                </a:ext>
              </a:extLst>
            </p:cNvPr>
            <p:cNvSpPr/>
            <p:nvPr/>
          </p:nvSpPr>
          <p:spPr>
            <a:xfrm>
              <a:off x="6471976" y="3458155"/>
              <a:ext cx="68655" cy="7200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Retângulo 190">
              <a:extLst>
                <a:ext uri="{FF2B5EF4-FFF2-40B4-BE49-F238E27FC236}">
                  <a16:creationId xmlns:a16="http://schemas.microsoft.com/office/drawing/2014/main" id="{50E6EE88-FBF7-408E-903F-5E78D873912E}"/>
                </a:ext>
              </a:extLst>
            </p:cNvPr>
            <p:cNvSpPr/>
            <p:nvPr/>
          </p:nvSpPr>
          <p:spPr>
            <a:xfrm>
              <a:off x="7213155" y="3440592"/>
              <a:ext cx="68655" cy="7200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Retângulo 191">
              <a:extLst>
                <a:ext uri="{FF2B5EF4-FFF2-40B4-BE49-F238E27FC236}">
                  <a16:creationId xmlns:a16="http://schemas.microsoft.com/office/drawing/2014/main" id="{A01A61B9-3B9D-4AC0-BB1D-731016E86611}"/>
                </a:ext>
              </a:extLst>
            </p:cNvPr>
            <p:cNvSpPr/>
            <p:nvPr/>
          </p:nvSpPr>
          <p:spPr>
            <a:xfrm>
              <a:off x="7491615" y="3311046"/>
              <a:ext cx="68655" cy="7200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3" name="Retângulo 192">
              <a:extLst>
                <a:ext uri="{FF2B5EF4-FFF2-40B4-BE49-F238E27FC236}">
                  <a16:creationId xmlns:a16="http://schemas.microsoft.com/office/drawing/2014/main" id="{6CF6AB8D-A7DA-4E2E-A42D-834F324ED935}"/>
                </a:ext>
              </a:extLst>
            </p:cNvPr>
            <p:cNvSpPr/>
            <p:nvPr/>
          </p:nvSpPr>
          <p:spPr>
            <a:xfrm>
              <a:off x="7573484" y="3140175"/>
              <a:ext cx="68655" cy="7200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Retângulo 193">
              <a:extLst>
                <a:ext uri="{FF2B5EF4-FFF2-40B4-BE49-F238E27FC236}">
                  <a16:creationId xmlns:a16="http://schemas.microsoft.com/office/drawing/2014/main" id="{9448022F-BA58-4E58-8993-EC671D9DC230}"/>
                </a:ext>
              </a:extLst>
            </p:cNvPr>
            <p:cNvSpPr/>
            <p:nvPr/>
          </p:nvSpPr>
          <p:spPr>
            <a:xfrm>
              <a:off x="7854875" y="2755275"/>
              <a:ext cx="68655" cy="7200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Retângulo 194">
              <a:extLst>
                <a:ext uri="{FF2B5EF4-FFF2-40B4-BE49-F238E27FC236}">
                  <a16:creationId xmlns:a16="http://schemas.microsoft.com/office/drawing/2014/main" id="{F72092E9-F83D-4C3D-8FDE-C55FC41B1635}"/>
                </a:ext>
              </a:extLst>
            </p:cNvPr>
            <p:cNvSpPr/>
            <p:nvPr/>
          </p:nvSpPr>
          <p:spPr>
            <a:xfrm>
              <a:off x="7941325" y="2340890"/>
              <a:ext cx="68655" cy="7200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6" name="Retângulo 195">
              <a:extLst>
                <a:ext uri="{FF2B5EF4-FFF2-40B4-BE49-F238E27FC236}">
                  <a16:creationId xmlns:a16="http://schemas.microsoft.com/office/drawing/2014/main" id="{4FEAD8B9-D1C2-47B4-BBFB-E3121C36C943}"/>
                </a:ext>
              </a:extLst>
            </p:cNvPr>
            <p:cNvSpPr/>
            <p:nvPr/>
          </p:nvSpPr>
          <p:spPr>
            <a:xfrm>
              <a:off x="8040562" y="1857192"/>
              <a:ext cx="68655" cy="7200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Retângulo 196">
              <a:extLst>
                <a:ext uri="{FF2B5EF4-FFF2-40B4-BE49-F238E27FC236}">
                  <a16:creationId xmlns:a16="http://schemas.microsoft.com/office/drawing/2014/main" id="{0855FA8D-EE7D-4025-87AA-A9C6ADA6B505}"/>
                </a:ext>
              </a:extLst>
            </p:cNvPr>
            <p:cNvSpPr/>
            <p:nvPr/>
          </p:nvSpPr>
          <p:spPr>
            <a:xfrm>
              <a:off x="8055430" y="1552393"/>
              <a:ext cx="68655" cy="7200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98" name="Agrupar 197">
            <a:extLst>
              <a:ext uri="{FF2B5EF4-FFF2-40B4-BE49-F238E27FC236}">
                <a16:creationId xmlns:a16="http://schemas.microsoft.com/office/drawing/2014/main" id="{BF8FF832-8C5B-44C8-9A5D-6D05C3FEBD09}"/>
              </a:ext>
            </a:extLst>
          </p:cNvPr>
          <p:cNvGrpSpPr/>
          <p:nvPr/>
        </p:nvGrpSpPr>
        <p:grpSpPr>
          <a:xfrm>
            <a:off x="8464324" y="2931174"/>
            <a:ext cx="1384410" cy="1897485"/>
            <a:chOff x="6707272" y="1628015"/>
            <a:chExt cx="1384410" cy="1897485"/>
          </a:xfrm>
        </p:grpSpPr>
        <p:sp>
          <p:nvSpPr>
            <p:cNvPr id="199" name="Cruz 198">
              <a:extLst>
                <a:ext uri="{FF2B5EF4-FFF2-40B4-BE49-F238E27FC236}">
                  <a16:creationId xmlns:a16="http://schemas.microsoft.com/office/drawing/2014/main" id="{8BB4022B-012D-434E-9CAC-779ED080C545}"/>
                </a:ext>
              </a:extLst>
            </p:cNvPr>
            <p:cNvSpPr/>
            <p:nvPr/>
          </p:nvSpPr>
          <p:spPr>
            <a:xfrm>
              <a:off x="6707272" y="3453500"/>
              <a:ext cx="72000" cy="72000"/>
            </a:xfrm>
            <a:prstGeom prst="plus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0" name="Cruz 199">
              <a:extLst>
                <a:ext uri="{FF2B5EF4-FFF2-40B4-BE49-F238E27FC236}">
                  <a16:creationId xmlns:a16="http://schemas.microsoft.com/office/drawing/2014/main" id="{AF79EC63-6241-4D03-BC4B-8AD559E77DBA}"/>
                </a:ext>
              </a:extLst>
            </p:cNvPr>
            <p:cNvSpPr/>
            <p:nvPr/>
          </p:nvSpPr>
          <p:spPr>
            <a:xfrm>
              <a:off x="7262843" y="3436937"/>
              <a:ext cx="72000" cy="72000"/>
            </a:xfrm>
            <a:prstGeom prst="plus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1" name="Cruz 200">
              <a:extLst>
                <a:ext uri="{FF2B5EF4-FFF2-40B4-BE49-F238E27FC236}">
                  <a16:creationId xmlns:a16="http://schemas.microsoft.com/office/drawing/2014/main" id="{EE8538EA-21A1-439D-A009-E062D7207C87}"/>
                </a:ext>
              </a:extLst>
            </p:cNvPr>
            <p:cNvSpPr/>
            <p:nvPr/>
          </p:nvSpPr>
          <p:spPr>
            <a:xfrm>
              <a:off x="7080193" y="3433622"/>
              <a:ext cx="72000" cy="72000"/>
            </a:xfrm>
            <a:prstGeom prst="plus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2" name="Cruz 201">
              <a:extLst>
                <a:ext uri="{FF2B5EF4-FFF2-40B4-BE49-F238E27FC236}">
                  <a16:creationId xmlns:a16="http://schemas.microsoft.com/office/drawing/2014/main" id="{D08A3A4E-8ABC-4917-9064-8C318A8B24EC}"/>
                </a:ext>
              </a:extLst>
            </p:cNvPr>
            <p:cNvSpPr/>
            <p:nvPr/>
          </p:nvSpPr>
          <p:spPr>
            <a:xfrm>
              <a:off x="7396676" y="3340007"/>
              <a:ext cx="72000" cy="72000"/>
            </a:xfrm>
            <a:prstGeom prst="plus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3" name="Cruz 202">
              <a:extLst>
                <a:ext uri="{FF2B5EF4-FFF2-40B4-BE49-F238E27FC236}">
                  <a16:creationId xmlns:a16="http://schemas.microsoft.com/office/drawing/2014/main" id="{007884CD-95BA-44BC-9493-59BCF4FCA295}"/>
                </a:ext>
              </a:extLst>
            </p:cNvPr>
            <p:cNvSpPr/>
            <p:nvPr/>
          </p:nvSpPr>
          <p:spPr>
            <a:xfrm>
              <a:off x="7532362" y="3205025"/>
              <a:ext cx="72000" cy="72000"/>
            </a:xfrm>
            <a:prstGeom prst="plus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4" name="Cruz 203">
              <a:extLst>
                <a:ext uri="{FF2B5EF4-FFF2-40B4-BE49-F238E27FC236}">
                  <a16:creationId xmlns:a16="http://schemas.microsoft.com/office/drawing/2014/main" id="{CD59E8F1-85F4-46C1-A35B-B2AF9FCD00A0}"/>
                </a:ext>
              </a:extLst>
            </p:cNvPr>
            <p:cNvSpPr/>
            <p:nvPr/>
          </p:nvSpPr>
          <p:spPr>
            <a:xfrm>
              <a:off x="7715652" y="2946605"/>
              <a:ext cx="72000" cy="72000"/>
            </a:xfrm>
            <a:prstGeom prst="plus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5" name="Cruz 204">
              <a:extLst>
                <a:ext uri="{FF2B5EF4-FFF2-40B4-BE49-F238E27FC236}">
                  <a16:creationId xmlns:a16="http://schemas.microsoft.com/office/drawing/2014/main" id="{576DA574-7C0F-4E83-8958-17D1E4D2BA9A}"/>
                </a:ext>
              </a:extLst>
            </p:cNvPr>
            <p:cNvSpPr/>
            <p:nvPr/>
          </p:nvSpPr>
          <p:spPr>
            <a:xfrm>
              <a:off x="7865740" y="2641805"/>
              <a:ext cx="72000" cy="72000"/>
            </a:xfrm>
            <a:prstGeom prst="plus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6" name="Cruz 205">
              <a:extLst>
                <a:ext uri="{FF2B5EF4-FFF2-40B4-BE49-F238E27FC236}">
                  <a16:creationId xmlns:a16="http://schemas.microsoft.com/office/drawing/2014/main" id="{3670D2E3-801A-4198-9EFE-94A92D760CA7}"/>
                </a:ext>
              </a:extLst>
            </p:cNvPr>
            <p:cNvSpPr/>
            <p:nvPr/>
          </p:nvSpPr>
          <p:spPr>
            <a:xfrm>
              <a:off x="7989176" y="2231528"/>
              <a:ext cx="72000" cy="72000"/>
            </a:xfrm>
            <a:prstGeom prst="plus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7" name="Cruz 206">
              <a:extLst>
                <a:ext uri="{FF2B5EF4-FFF2-40B4-BE49-F238E27FC236}">
                  <a16:creationId xmlns:a16="http://schemas.microsoft.com/office/drawing/2014/main" id="{13792A05-85CC-419A-BC8D-BE8787A8B99F}"/>
                </a:ext>
              </a:extLst>
            </p:cNvPr>
            <p:cNvSpPr/>
            <p:nvPr/>
          </p:nvSpPr>
          <p:spPr>
            <a:xfrm>
              <a:off x="8002579" y="1926881"/>
              <a:ext cx="72000" cy="72000"/>
            </a:xfrm>
            <a:prstGeom prst="plus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8" name="Cruz 207">
              <a:extLst>
                <a:ext uri="{FF2B5EF4-FFF2-40B4-BE49-F238E27FC236}">
                  <a16:creationId xmlns:a16="http://schemas.microsoft.com/office/drawing/2014/main" id="{C81D7AF1-E76C-4540-A15E-7F0952ABF725}"/>
                </a:ext>
              </a:extLst>
            </p:cNvPr>
            <p:cNvSpPr/>
            <p:nvPr/>
          </p:nvSpPr>
          <p:spPr>
            <a:xfrm>
              <a:off x="8019682" y="1628015"/>
              <a:ext cx="72000" cy="72000"/>
            </a:xfrm>
            <a:prstGeom prst="plus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9" name="Agrupar 208">
            <a:extLst>
              <a:ext uri="{FF2B5EF4-FFF2-40B4-BE49-F238E27FC236}">
                <a16:creationId xmlns:a16="http://schemas.microsoft.com/office/drawing/2014/main" id="{CA213F0A-44D4-469B-B42F-4EA652345C3C}"/>
              </a:ext>
            </a:extLst>
          </p:cNvPr>
          <p:cNvGrpSpPr/>
          <p:nvPr/>
        </p:nvGrpSpPr>
        <p:grpSpPr>
          <a:xfrm>
            <a:off x="6808603" y="2449598"/>
            <a:ext cx="3560910" cy="2691296"/>
            <a:chOff x="1113227" y="1146439"/>
            <a:chExt cx="3560910" cy="2691296"/>
          </a:xfrm>
        </p:grpSpPr>
        <p:sp>
          <p:nvSpPr>
            <p:cNvPr id="210" name="Retângulo 209">
              <a:extLst>
                <a:ext uri="{FF2B5EF4-FFF2-40B4-BE49-F238E27FC236}">
                  <a16:creationId xmlns:a16="http://schemas.microsoft.com/office/drawing/2014/main" id="{3E313C8C-C733-404A-B8ED-C011AD1D5ADD}"/>
                </a:ext>
              </a:extLst>
            </p:cNvPr>
            <p:cNvSpPr/>
            <p:nvPr/>
          </p:nvSpPr>
          <p:spPr>
            <a:xfrm>
              <a:off x="1770591" y="3634394"/>
              <a:ext cx="2786719" cy="203341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457200"/>
              <a:r>
                <a:rPr lang="pt-BR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Dano Médio Reduzido (</a:t>
              </a:r>
              <a:r>
                <a:rPr lang="pt-BR" sz="1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pt-BR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(</a:t>
              </a:r>
              <a:r>
                <a:rPr lang="pt-BR" sz="1400" b="1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Dred</a:t>
              </a:r>
              <a:r>
                <a:rPr lang="pt-BR" sz="1400" b="1" i="1" baseline="-25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pt-BR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11" name="Retângulo 210">
              <a:extLst>
                <a:ext uri="{FF2B5EF4-FFF2-40B4-BE49-F238E27FC236}">
                  <a16:creationId xmlns:a16="http://schemas.microsoft.com/office/drawing/2014/main" id="{4A37D1C4-B984-4401-9B2E-64171D0383E6}"/>
                </a:ext>
              </a:extLst>
            </p:cNvPr>
            <p:cNvSpPr/>
            <p:nvPr/>
          </p:nvSpPr>
          <p:spPr>
            <a:xfrm>
              <a:off x="1113227" y="1398973"/>
              <a:ext cx="275549" cy="2160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457200"/>
              <a:r>
                <a:rPr lang="pt-BR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 [%] </a:t>
              </a:r>
            </a:p>
          </p:txBody>
        </p:sp>
        <p:sp>
          <p:nvSpPr>
            <p:cNvPr id="212" name="Retângulo 211">
              <a:extLst>
                <a:ext uri="{FF2B5EF4-FFF2-40B4-BE49-F238E27FC236}">
                  <a16:creationId xmlns:a16="http://schemas.microsoft.com/office/drawing/2014/main" id="{C2CDA3AE-649F-4320-B7E5-7590041847B4}"/>
                </a:ext>
              </a:extLst>
            </p:cNvPr>
            <p:cNvSpPr/>
            <p:nvPr/>
          </p:nvSpPr>
          <p:spPr>
            <a:xfrm>
              <a:off x="1386724" y="1257660"/>
              <a:ext cx="364786" cy="2300595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rIns="0" rtlCol="0" anchor="ctr"/>
            <a:lstStyle/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100 90</a:t>
              </a: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endParaRPr lang="pt-BR" sz="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pt-BR" sz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213" name="Agrupar 212">
              <a:extLst>
                <a:ext uri="{FF2B5EF4-FFF2-40B4-BE49-F238E27FC236}">
                  <a16:creationId xmlns:a16="http://schemas.microsoft.com/office/drawing/2014/main" id="{6A001EEF-FEFA-4438-B151-275FDC1C0C1E}"/>
                </a:ext>
              </a:extLst>
            </p:cNvPr>
            <p:cNvGrpSpPr/>
            <p:nvPr/>
          </p:nvGrpSpPr>
          <p:grpSpPr>
            <a:xfrm>
              <a:off x="1741074" y="1146439"/>
              <a:ext cx="2933063" cy="2376000"/>
              <a:chOff x="5910580" y="998238"/>
              <a:chExt cx="1807328" cy="1505297"/>
            </a:xfrm>
          </p:grpSpPr>
          <p:cxnSp>
            <p:nvCxnSpPr>
              <p:cNvPr id="214" name="Conector de Seta Reta 213">
                <a:extLst>
                  <a:ext uri="{FF2B5EF4-FFF2-40B4-BE49-F238E27FC236}">
                    <a16:creationId xmlns:a16="http://schemas.microsoft.com/office/drawing/2014/main" id="{6325DDCC-0C91-4247-8264-D6E4A8CE1CA9}"/>
                  </a:ext>
                </a:extLst>
              </p:cNvPr>
              <p:cNvCxnSpPr/>
              <p:nvPr/>
            </p:nvCxnSpPr>
            <p:spPr>
              <a:xfrm flipV="1">
                <a:off x="5917315" y="998238"/>
                <a:ext cx="0" cy="150529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ector de Seta Reta 214">
                <a:extLst>
                  <a:ext uri="{FF2B5EF4-FFF2-40B4-BE49-F238E27FC236}">
                    <a16:creationId xmlns:a16="http://schemas.microsoft.com/office/drawing/2014/main" id="{93FA3F84-C32F-433F-877D-3E918A3EF4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10580" y="2497297"/>
                <a:ext cx="180732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C8ADB47-DDA1-8B49-85DC-654B4B507279}"/>
              </a:ext>
            </a:extLst>
          </p:cNvPr>
          <p:cNvGrpSpPr/>
          <p:nvPr/>
        </p:nvGrpSpPr>
        <p:grpSpPr>
          <a:xfrm>
            <a:off x="4309618" y="1390338"/>
            <a:ext cx="3003620" cy="741998"/>
            <a:chOff x="4247626" y="913974"/>
            <a:chExt cx="3003620" cy="741998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56567E2C-7F58-7B4D-BDB0-463A647866AF}"/>
                </a:ext>
              </a:extLst>
            </p:cNvPr>
            <p:cNvSpPr txBox="1"/>
            <p:nvPr/>
          </p:nvSpPr>
          <p:spPr>
            <a:xfrm>
              <a:off x="4247626" y="913974"/>
              <a:ext cx="3003620" cy="741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500" dirty="0">
                  <a:solidFill>
                    <a:srgbClr val="FF4EFC"/>
                  </a:solidFill>
                  <a:latin typeface="Cambria" panose="02040503050406030204" pitchFamily="18" charset="0"/>
                </a:rPr>
                <a:t>Transformação do dano acumulado em dano reduzido</a:t>
              </a:r>
            </a:p>
          </p:txBody>
        </p:sp>
        <p:cxnSp>
          <p:nvCxnSpPr>
            <p:cNvPr id="216" name="Conector de Seta Reta 215">
              <a:extLst>
                <a:ext uri="{FF2B5EF4-FFF2-40B4-BE49-F238E27FC236}">
                  <a16:creationId xmlns:a16="http://schemas.microsoft.com/office/drawing/2014/main" id="{41A2295B-3D3A-4C5E-B03F-05B624E0F6D6}"/>
                </a:ext>
              </a:extLst>
            </p:cNvPr>
            <p:cNvCxnSpPr>
              <a:cxnSpLocks/>
            </p:cNvCxnSpPr>
            <p:nvPr/>
          </p:nvCxnSpPr>
          <p:spPr>
            <a:xfrm>
              <a:off x="4418288" y="1328062"/>
              <a:ext cx="2808000" cy="0"/>
            </a:xfrm>
            <a:prstGeom prst="straightConnector1">
              <a:avLst/>
            </a:prstGeom>
            <a:ln w="412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7" name="Retângulo 216">
            <a:extLst>
              <a:ext uri="{FF2B5EF4-FFF2-40B4-BE49-F238E27FC236}">
                <a16:creationId xmlns:a16="http://schemas.microsoft.com/office/drawing/2014/main" id="{B8117077-CED2-4883-88D4-BBAB4CC5B131}"/>
              </a:ext>
            </a:extLst>
          </p:cNvPr>
          <p:cNvSpPr/>
          <p:nvPr/>
        </p:nvSpPr>
        <p:spPr>
          <a:xfrm>
            <a:off x="7381392" y="1542817"/>
            <a:ext cx="2026432" cy="52008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Função </a:t>
            </a:r>
            <a:r>
              <a:rPr lang="pt-BR" sz="1400" b="1" i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S</a:t>
            </a:r>
            <a:r>
              <a:rPr lang="pt-BR" sz="1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:</a:t>
            </a:r>
          </a:p>
          <a:p>
            <a:pPr algn="ctr"/>
            <a:r>
              <a:rPr lang="pt-BR" sz="1400" i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Dred</a:t>
            </a:r>
            <a:r>
              <a:rPr lang="pt-BR" sz="1400" i="1" baseline="-250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s</a:t>
            </a:r>
            <a:r>
              <a:rPr lang="pt-BR" sz="1400" i="1" baseline="-250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pt-BR" sz="14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= D</a:t>
            </a:r>
            <a:r>
              <a:rPr lang="pt-BR" sz="1400" i="1" baseline="-25000" dirty="0">
                <a:solidFill>
                  <a:schemeClr val="tx1"/>
                </a:solidFill>
                <a:latin typeface="Bookman Old Style" panose="02050604050505020204" pitchFamily="18" charset="0"/>
              </a:rPr>
              <a:t>acm</a:t>
            </a:r>
            <a:r>
              <a:rPr lang="pt-BR" sz="14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∙ </a:t>
            </a:r>
            <a:r>
              <a:rPr lang="pt-BR" sz="1400" i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S</a:t>
            </a:r>
            <a:endParaRPr lang="pt-BR" sz="14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TextBox 1">
                <a:extLst>
                  <a:ext uri="{FF2B5EF4-FFF2-40B4-BE49-F238E27FC236}">
                    <a16:creationId xmlns:a16="http://schemas.microsoft.com/office/drawing/2014/main" id="{EAF1B02B-BE0A-4C30-981E-533EAF0088E7}"/>
                  </a:ext>
                </a:extLst>
              </p:cNvPr>
              <p:cNvSpPr txBox="1"/>
              <p:nvPr/>
            </p:nvSpPr>
            <p:spPr>
              <a:xfrm>
                <a:off x="10111843" y="2509652"/>
                <a:ext cx="1788033" cy="2397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b="1" i="1" smtClean="0">
                          <a:latin typeface="Cambria Math" panose="02040503050406030204" pitchFamily="18" charset="0"/>
                        </a:rPr>
                        <m:t>𝑨𝑻</m:t>
                      </m:r>
                      <m:d>
                        <m:dPr>
                          <m:ctrlPr>
                            <a:rPr lang="pt-BR" sz="1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400" b="1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pt-BR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B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p>
                        <m:sSupPr>
                          <m:ctrlPr>
                            <a:rPr lang="pt-BR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b="1" i="1" smtClean="0">
                                  <a:latin typeface="Cambria Math" panose="02040503050406030204" pitchFamily="18" charset="0"/>
                                </a:rPr>
                                <m:t>𝑫𝒓𝒆𝒅</m:t>
                              </m:r>
                            </m:e>
                            <m:sub>
                              <m:r>
                                <a:rPr lang="pt-BR" sz="1400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pt-BR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BR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400" b="1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218" name="TextBox 1">
                <a:extLst>
                  <a:ext uri="{FF2B5EF4-FFF2-40B4-BE49-F238E27FC236}">
                    <a16:creationId xmlns:a16="http://schemas.microsoft.com/office/drawing/2014/main" id="{EAF1B02B-BE0A-4C30-981E-533EAF008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1843" y="2509652"/>
                <a:ext cx="1788033" cy="239746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9" name="Conector de Seta Reta 218">
            <a:extLst>
              <a:ext uri="{FF2B5EF4-FFF2-40B4-BE49-F238E27FC236}">
                <a16:creationId xmlns:a16="http://schemas.microsoft.com/office/drawing/2014/main" id="{177963AC-C35A-4CF8-BF56-0DB9CC7436CD}"/>
              </a:ext>
            </a:extLst>
          </p:cNvPr>
          <p:cNvCxnSpPr>
            <a:cxnSpLocks/>
          </p:cNvCxnSpPr>
          <p:nvPr/>
        </p:nvCxnSpPr>
        <p:spPr>
          <a:xfrm flipH="1">
            <a:off x="9929031" y="2686328"/>
            <a:ext cx="196424" cy="116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0" name="Forma Livre: Forma 219">
            <a:extLst>
              <a:ext uri="{FF2B5EF4-FFF2-40B4-BE49-F238E27FC236}">
                <a16:creationId xmlns:a16="http://schemas.microsoft.com/office/drawing/2014/main" id="{CA9FC3A0-1A96-4DC8-89C5-A4EBC8E82227}"/>
              </a:ext>
            </a:extLst>
          </p:cNvPr>
          <p:cNvSpPr/>
          <p:nvPr/>
        </p:nvSpPr>
        <p:spPr>
          <a:xfrm>
            <a:off x="7426975" y="2562321"/>
            <a:ext cx="2428122" cy="2247899"/>
          </a:xfrm>
          <a:custGeom>
            <a:avLst/>
            <a:gdLst>
              <a:gd name="connsiteX0" fmla="*/ 0 w 2394841"/>
              <a:gd name="connsiteY0" fmla="*/ 1994170 h 1994170"/>
              <a:gd name="connsiteX1" fmla="*/ 369651 w 2394841"/>
              <a:gd name="connsiteY1" fmla="*/ 1984443 h 1994170"/>
              <a:gd name="connsiteX2" fmla="*/ 836578 w 2394841"/>
              <a:gd name="connsiteY2" fmla="*/ 1994170 h 1994170"/>
              <a:gd name="connsiteX3" fmla="*/ 1264595 w 2394841"/>
              <a:gd name="connsiteY3" fmla="*/ 1984443 h 1994170"/>
              <a:gd name="connsiteX4" fmla="*/ 1585608 w 2394841"/>
              <a:gd name="connsiteY4" fmla="*/ 1974715 h 1994170"/>
              <a:gd name="connsiteX5" fmla="*/ 1877438 w 2394841"/>
              <a:gd name="connsiteY5" fmla="*/ 1780162 h 1994170"/>
              <a:gd name="connsiteX6" fmla="*/ 2198451 w 2394841"/>
              <a:gd name="connsiteY6" fmla="*/ 1303507 h 1994170"/>
              <a:gd name="connsiteX7" fmla="*/ 2305455 w 2394841"/>
              <a:gd name="connsiteY7" fmla="*/ 826851 h 1994170"/>
              <a:gd name="connsiteX8" fmla="*/ 2383276 w 2394841"/>
              <a:gd name="connsiteY8" fmla="*/ 321013 h 1994170"/>
              <a:gd name="connsiteX9" fmla="*/ 2393004 w 2394841"/>
              <a:gd name="connsiteY9" fmla="*/ 0 h 199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4841" h="1994170">
                <a:moveTo>
                  <a:pt x="0" y="1994170"/>
                </a:moveTo>
                <a:cubicBezTo>
                  <a:pt x="115110" y="1989306"/>
                  <a:pt x="230221" y="1984443"/>
                  <a:pt x="369651" y="1984443"/>
                </a:cubicBezTo>
                <a:cubicBezTo>
                  <a:pt x="509081" y="1984443"/>
                  <a:pt x="687421" y="1994170"/>
                  <a:pt x="836578" y="1994170"/>
                </a:cubicBezTo>
                <a:cubicBezTo>
                  <a:pt x="985735" y="1994170"/>
                  <a:pt x="1264595" y="1984443"/>
                  <a:pt x="1264595" y="1984443"/>
                </a:cubicBezTo>
                <a:cubicBezTo>
                  <a:pt x="1389433" y="1981200"/>
                  <a:pt x="1483468" y="2008762"/>
                  <a:pt x="1585608" y="1974715"/>
                </a:cubicBezTo>
                <a:cubicBezTo>
                  <a:pt x="1687748" y="1940668"/>
                  <a:pt x="1775298" y="1892030"/>
                  <a:pt x="1877438" y="1780162"/>
                </a:cubicBezTo>
                <a:cubicBezTo>
                  <a:pt x="1979578" y="1668294"/>
                  <a:pt x="2127115" y="1462392"/>
                  <a:pt x="2198451" y="1303507"/>
                </a:cubicBezTo>
                <a:cubicBezTo>
                  <a:pt x="2269787" y="1144622"/>
                  <a:pt x="2274651" y="990600"/>
                  <a:pt x="2305455" y="826851"/>
                </a:cubicBezTo>
                <a:cubicBezTo>
                  <a:pt x="2336259" y="663102"/>
                  <a:pt x="2368685" y="458821"/>
                  <a:pt x="2383276" y="321013"/>
                </a:cubicBezTo>
                <a:cubicBezTo>
                  <a:pt x="2397867" y="183205"/>
                  <a:pt x="2395435" y="91602"/>
                  <a:pt x="2393004" y="0"/>
                </a:cubicBezTo>
              </a:path>
            </a:pathLst>
          </a:custGeom>
          <a:noFill/>
          <a:ln w="412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3" name="Agrupar 222">
            <a:extLst>
              <a:ext uri="{FF2B5EF4-FFF2-40B4-BE49-F238E27FC236}">
                <a16:creationId xmlns:a16="http://schemas.microsoft.com/office/drawing/2014/main" id="{BD014650-094C-49D2-8522-5223B2F2DE97}"/>
              </a:ext>
            </a:extLst>
          </p:cNvPr>
          <p:cNvGrpSpPr/>
          <p:nvPr/>
        </p:nvGrpSpPr>
        <p:grpSpPr>
          <a:xfrm>
            <a:off x="7471595" y="3164711"/>
            <a:ext cx="1444573" cy="940897"/>
            <a:chOff x="8473750" y="2141945"/>
            <a:chExt cx="1444573" cy="940897"/>
          </a:xfrm>
        </p:grpSpPr>
        <p:cxnSp>
          <p:nvCxnSpPr>
            <p:cNvPr id="224" name="Conector de Seta Reta 223">
              <a:extLst>
                <a:ext uri="{FF2B5EF4-FFF2-40B4-BE49-F238E27FC236}">
                  <a16:creationId xmlns:a16="http://schemas.microsoft.com/office/drawing/2014/main" id="{68D91E41-2876-49E5-9639-FC58BC6A8128}"/>
                </a:ext>
              </a:extLst>
            </p:cNvPr>
            <p:cNvCxnSpPr/>
            <p:nvPr/>
          </p:nvCxnSpPr>
          <p:spPr>
            <a:xfrm>
              <a:off x="9366543" y="2710568"/>
              <a:ext cx="55178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5" name="Picture 4" descr="O Homem De Negócios Engraçado Dos Desenhos Animados Empurra Um ...">
              <a:extLst>
                <a:ext uri="{FF2B5EF4-FFF2-40B4-BE49-F238E27FC236}">
                  <a16:creationId xmlns:a16="http://schemas.microsoft.com/office/drawing/2014/main" id="{1079DC39-1603-48A7-BF6E-C18A864804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4" t="11872" r="56796" b="49259"/>
            <a:stretch/>
          </p:blipFill>
          <p:spPr bwMode="auto">
            <a:xfrm>
              <a:off x="8473750" y="2141945"/>
              <a:ext cx="804890" cy="94089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6" name="Agrupar 225">
            <a:extLst>
              <a:ext uri="{FF2B5EF4-FFF2-40B4-BE49-F238E27FC236}">
                <a16:creationId xmlns:a16="http://schemas.microsoft.com/office/drawing/2014/main" id="{17F7CF61-5527-43C2-95DB-33AD2E8F21E7}"/>
              </a:ext>
            </a:extLst>
          </p:cNvPr>
          <p:cNvGrpSpPr/>
          <p:nvPr/>
        </p:nvGrpSpPr>
        <p:grpSpPr>
          <a:xfrm>
            <a:off x="10503701" y="3196276"/>
            <a:ext cx="1502279" cy="940897"/>
            <a:chOff x="10466587" y="2203898"/>
            <a:chExt cx="1502279" cy="940897"/>
          </a:xfrm>
        </p:grpSpPr>
        <p:cxnSp>
          <p:nvCxnSpPr>
            <p:cNvPr id="227" name="Conector de Seta Reta 226">
              <a:extLst>
                <a:ext uri="{FF2B5EF4-FFF2-40B4-BE49-F238E27FC236}">
                  <a16:creationId xmlns:a16="http://schemas.microsoft.com/office/drawing/2014/main" id="{43BBC22F-FD74-4490-AADE-BD0BF923E0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66587" y="2724611"/>
              <a:ext cx="564568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8" name="Picture 4" descr="O Homem De Negócios Engraçado Dos Desenhos Animados Empurra Um ...">
              <a:extLst>
                <a:ext uri="{FF2B5EF4-FFF2-40B4-BE49-F238E27FC236}">
                  <a16:creationId xmlns:a16="http://schemas.microsoft.com/office/drawing/2014/main" id="{605308DD-EA36-4F19-BD23-4D4F5C9512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4" t="11872" r="56796" b="49259"/>
            <a:stretch/>
          </p:blipFill>
          <p:spPr bwMode="auto">
            <a:xfrm flipH="1">
              <a:off x="11157797" y="2203898"/>
              <a:ext cx="811069" cy="94089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Retângulo 229">
                <a:extLst>
                  <a:ext uri="{FF2B5EF4-FFF2-40B4-BE49-F238E27FC236}">
                    <a16:creationId xmlns:a16="http://schemas.microsoft.com/office/drawing/2014/main" id="{436A361A-CD88-40C4-9F71-EAC961E49BAB}"/>
                  </a:ext>
                </a:extLst>
              </p:cNvPr>
              <p:cNvSpPr/>
              <p:nvPr/>
            </p:nvSpPr>
            <p:spPr>
              <a:xfrm>
                <a:off x="9479993" y="1540610"/>
                <a:ext cx="1598550" cy="52008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pt-B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b="1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𝑨𝒙</m:t>
                      </m:r>
                      <m:r>
                        <a:rPr lang="pt-B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pt-BR" b="1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pt-B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30" name="Retângulo 229">
                <a:extLst>
                  <a:ext uri="{FF2B5EF4-FFF2-40B4-BE49-F238E27FC236}">
                    <a16:creationId xmlns:a16="http://schemas.microsoft.com/office/drawing/2014/main" id="{436A361A-CD88-40C4-9F71-EAC961E49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993" y="1540610"/>
                <a:ext cx="1598550" cy="52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1" name="Retângulo 230">
            <a:extLst>
              <a:ext uri="{FF2B5EF4-FFF2-40B4-BE49-F238E27FC236}">
                <a16:creationId xmlns:a16="http://schemas.microsoft.com/office/drawing/2014/main" id="{25ABABFE-1E61-4980-8460-300E2B2CF01E}"/>
              </a:ext>
            </a:extLst>
          </p:cNvPr>
          <p:cNvSpPr/>
          <p:nvPr/>
        </p:nvSpPr>
        <p:spPr>
          <a:xfrm>
            <a:off x="13010829" y="4409905"/>
            <a:ext cx="2920401" cy="554609"/>
          </a:xfrm>
          <a:prstGeom prst="rect">
            <a:avLst/>
          </a:prstGeom>
          <a:solidFill>
            <a:srgbClr val="0099FF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i="1">
                <a:latin typeface="Bookman Old Style" panose="02050604050505020204" pitchFamily="18" charset="0"/>
              </a:rPr>
              <a:t> </a:t>
            </a:r>
            <a:r>
              <a:rPr lang="pt-BR" sz="1400" b="1" i="1">
                <a:solidFill>
                  <a:srgbClr val="E511BD"/>
                </a:solidFill>
                <a:latin typeface="Bookman Old Style" panose="02050604050505020204" pitchFamily="18" charset="0"/>
              </a:rPr>
              <a:t>A</a:t>
            </a:r>
            <a:r>
              <a:rPr lang="pt-BR" sz="1400" b="1" i="1">
                <a:latin typeface="Bookman Old Style" panose="02050604050505020204" pitchFamily="18" charset="0"/>
              </a:rPr>
              <a:t>  e  </a:t>
            </a:r>
            <a:r>
              <a:rPr lang="pt-BR" sz="1400" b="1" i="1" err="1">
                <a:solidFill>
                  <a:srgbClr val="E511BD"/>
                </a:solidFill>
                <a:latin typeface="Bookman Old Style" panose="02050604050505020204" pitchFamily="18" charset="0"/>
              </a:rPr>
              <a:t>B</a:t>
            </a:r>
            <a:r>
              <a:rPr lang="pt-BR" sz="1400" b="1" i="1">
                <a:latin typeface="Bookman Old Style" panose="02050604050505020204" pitchFamily="18" charset="0"/>
              </a:rPr>
              <a:t> = dependem dos dados de campo (calibração)</a:t>
            </a:r>
          </a:p>
        </p:txBody>
      </p:sp>
      <p:cxnSp>
        <p:nvCxnSpPr>
          <p:cNvPr id="114" name="Conector de Seta Reta 113">
            <a:extLst>
              <a:ext uri="{FF2B5EF4-FFF2-40B4-BE49-F238E27FC236}">
                <a16:creationId xmlns:a16="http://schemas.microsoft.com/office/drawing/2014/main" id="{F70D44B2-34FA-3743-ACF0-D59B4035ED85}"/>
              </a:ext>
            </a:extLst>
          </p:cNvPr>
          <p:cNvCxnSpPr>
            <a:cxnSpLocks/>
          </p:cNvCxnSpPr>
          <p:nvPr/>
        </p:nvCxnSpPr>
        <p:spPr>
          <a:xfrm>
            <a:off x="2707538" y="2913541"/>
            <a:ext cx="402222" cy="385443"/>
          </a:xfrm>
          <a:prstGeom prst="straightConnector1">
            <a:avLst/>
          </a:prstGeom>
          <a:ln w="38100">
            <a:solidFill>
              <a:srgbClr val="090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aixaDeTexto 117">
            <a:extLst>
              <a:ext uri="{FF2B5EF4-FFF2-40B4-BE49-F238E27FC236}">
                <a16:creationId xmlns:a16="http://schemas.microsoft.com/office/drawing/2014/main" id="{2841E2C9-D6ED-D349-9A60-5D287C246C46}"/>
              </a:ext>
            </a:extLst>
          </p:cNvPr>
          <p:cNvSpPr txBox="1"/>
          <p:nvPr/>
        </p:nvSpPr>
        <p:spPr>
          <a:xfrm>
            <a:off x="1809520" y="2635199"/>
            <a:ext cx="958129" cy="36229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pt-BR"/>
            </a:defPPr>
            <a:lvl1pPr algn="ctr">
              <a:spcBef>
                <a:spcPts val="200"/>
              </a:spcBef>
              <a:spcAft>
                <a:spcPts val="200"/>
              </a:spcAft>
              <a:defRPr sz="1400" b="1" i="1">
                <a:solidFill>
                  <a:srgbClr val="DA0010"/>
                </a:solidFill>
                <a:latin typeface="Cambria" panose="02040503050406030204" pitchFamily="18" charset="0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1600">
                <a:solidFill>
                  <a:srgbClr val="0902FF"/>
                </a:solidFill>
              </a:rPr>
              <a:t>Trecho x</a:t>
            </a:r>
          </a:p>
        </p:txBody>
      </p:sp>
      <p:cxnSp>
        <p:nvCxnSpPr>
          <p:cNvPr id="119" name="Conector de Seta Reta 118">
            <a:extLst>
              <a:ext uri="{FF2B5EF4-FFF2-40B4-BE49-F238E27FC236}">
                <a16:creationId xmlns:a16="http://schemas.microsoft.com/office/drawing/2014/main" id="{3E7DF5BA-1894-A846-A74F-BF1A163A9607}"/>
              </a:ext>
            </a:extLst>
          </p:cNvPr>
          <p:cNvCxnSpPr>
            <a:cxnSpLocks/>
          </p:cNvCxnSpPr>
          <p:nvPr/>
        </p:nvCxnSpPr>
        <p:spPr>
          <a:xfrm>
            <a:off x="3439219" y="2507998"/>
            <a:ext cx="3526" cy="6373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0D6195C3-397B-6A46-92F7-014D89449860}"/>
              </a:ext>
            </a:extLst>
          </p:cNvPr>
          <p:cNvSpPr txBox="1"/>
          <p:nvPr/>
        </p:nvSpPr>
        <p:spPr>
          <a:xfrm>
            <a:off x="2953212" y="2157344"/>
            <a:ext cx="958129" cy="36229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pt-BR"/>
            </a:defPPr>
            <a:lvl1pPr algn="ctr">
              <a:spcBef>
                <a:spcPts val="200"/>
              </a:spcBef>
              <a:spcAft>
                <a:spcPts val="200"/>
              </a:spcAft>
              <a:defRPr sz="1400" b="1" i="1">
                <a:solidFill>
                  <a:srgbClr val="DA0010"/>
                </a:solidFill>
                <a:latin typeface="Cambria" panose="02040503050406030204" pitchFamily="18" charset="0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1600">
                <a:solidFill>
                  <a:srgbClr val="FF0000"/>
                </a:solidFill>
              </a:rPr>
              <a:t>Trecho y</a:t>
            </a:r>
          </a:p>
        </p:txBody>
      </p:sp>
      <p:cxnSp>
        <p:nvCxnSpPr>
          <p:cNvPr id="123" name="Conector de Seta Reta 122">
            <a:extLst>
              <a:ext uri="{FF2B5EF4-FFF2-40B4-BE49-F238E27FC236}">
                <a16:creationId xmlns:a16="http://schemas.microsoft.com/office/drawing/2014/main" id="{3384AB06-24B4-554D-A91F-E63DFAC55850}"/>
              </a:ext>
            </a:extLst>
          </p:cNvPr>
          <p:cNvCxnSpPr>
            <a:cxnSpLocks/>
          </p:cNvCxnSpPr>
          <p:nvPr/>
        </p:nvCxnSpPr>
        <p:spPr>
          <a:xfrm flipH="1">
            <a:off x="3699225" y="2851805"/>
            <a:ext cx="390096" cy="511819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F731A6A1-D21A-9D4B-981D-A2794F3AD146}"/>
              </a:ext>
            </a:extLst>
          </p:cNvPr>
          <p:cNvSpPr txBox="1"/>
          <p:nvPr/>
        </p:nvSpPr>
        <p:spPr>
          <a:xfrm>
            <a:off x="3704896" y="2493635"/>
            <a:ext cx="958129" cy="36229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pt-BR"/>
            </a:defPPr>
            <a:lvl1pPr algn="ctr">
              <a:spcBef>
                <a:spcPts val="200"/>
              </a:spcBef>
              <a:spcAft>
                <a:spcPts val="200"/>
              </a:spcAft>
              <a:defRPr sz="1400" b="1" i="1">
                <a:solidFill>
                  <a:srgbClr val="DA0010"/>
                </a:solidFill>
                <a:latin typeface="Cambria" panose="02040503050406030204" pitchFamily="18" charset="0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1600">
                <a:solidFill>
                  <a:schemeClr val="accent4">
                    <a:lumMod val="75000"/>
                  </a:schemeClr>
                </a:solidFill>
              </a:rPr>
              <a:t>Trecho z</a:t>
            </a:r>
          </a:p>
        </p:txBody>
      </p:sp>
      <p:sp>
        <p:nvSpPr>
          <p:cNvPr id="113" name="Retângulo 112">
            <a:extLst>
              <a:ext uri="{FF2B5EF4-FFF2-40B4-BE49-F238E27FC236}">
                <a16:creationId xmlns:a16="http://schemas.microsoft.com/office/drawing/2014/main" id="{397F6FDC-A114-0F44-9599-9B8A6FDF7A0A}"/>
              </a:ext>
            </a:extLst>
          </p:cNvPr>
          <p:cNvSpPr/>
          <p:nvPr/>
        </p:nvSpPr>
        <p:spPr>
          <a:xfrm>
            <a:off x="219883" y="2291298"/>
            <a:ext cx="2240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1600" b="1" i="1" dirty="0">
                <a:solidFill>
                  <a:srgbClr val="F8C1ED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Observação de campo</a:t>
            </a:r>
          </a:p>
        </p:txBody>
      </p:sp>
      <p:sp>
        <p:nvSpPr>
          <p:cNvPr id="115" name="Retângulo 114">
            <a:extLst>
              <a:ext uri="{FF2B5EF4-FFF2-40B4-BE49-F238E27FC236}">
                <a16:creationId xmlns:a16="http://schemas.microsoft.com/office/drawing/2014/main" id="{EA23AE39-79E7-8447-9FA3-BBA985FFE3E7}"/>
              </a:ext>
            </a:extLst>
          </p:cNvPr>
          <p:cNvSpPr/>
          <p:nvPr/>
        </p:nvSpPr>
        <p:spPr>
          <a:xfrm>
            <a:off x="3987736" y="4830283"/>
            <a:ext cx="1343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1600" b="1" i="1" dirty="0">
                <a:solidFill>
                  <a:srgbClr val="F8C1ED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chemeClr val="tx1"/>
                  </a:outerShdw>
                </a:effectLst>
                <a:latin typeface="Cambria" panose="02040503050406030204" pitchFamily="18" charset="0"/>
              </a:rPr>
              <a:t>Simulação</a:t>
            </a:r>
          </a:p>
        </p:txBody>
      </p:sp>
      <p:sp>
        <p:nvSpPr>
          <p:cNvPr id="116" name="Retângulo 115">
            <a:extLst>
              <a:ext uri="{FF2B5EF4-FFF2-40B4-BE49-F238E27FC236}">
                <a16:creationId xmlns:a16="http://schemas.microsoft.com/office/drawing/2014/main" id="{274FF933-42D8-2F48-A87C-E81AE51CC96D}"/>
              </a:ext>
            </a:extLst>
          </p:cNvPr>
          <p:cNvSpPr/>
          <p:nvPr/>
        </p:nvSpPr>
        <p:spPr>
          <a:xfrm>
            <a:off x="2869204" y="82061"/>
            <a:ext cx="6453498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30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Dano acumulado (simulação)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3000" b="1" i="1" dirty="0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e a variabilidade dos dados (campo)</a:t>
            </a:r>
          </a:p>
        </p:txBody>
      </p:sp>
      <p:sp>
        <p:nvSpPr>
          <p:cNvPr id="117" name="Retângulo 116">
            <a:extLst>
              <a:ext uri="{FF2B5EF4-FFF2-40B4-BE49-F238E27FC236}">
                <a16:creationId xmlns:a16="http://schemas.microsoft.com/office/drawing/2014/main" id="{80D02F12-6585-0746-897F-E0D4CEBBEE35}"/>
              </a:ext>
            </a:extLst>
          </p:cNvPr>
          <p:cNvSpPr/>
          <p:nvPr/>
        </p:nvSpPr>
        <p:spPr>
          <a:xfrm>
            <a:off x="668297" y="1542816"/>
            <a:ext cx="3672718" cy="52322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ambria" panose="02040503050406030204" pitchFamily="18" charset="0"/>
              </a:rPr>
              <a:t>Uma </a:t>
            </a:r>
            <a:r>
              <a:rPr lang="en-US" sz="1400" b="1" dirty="0" err="1">
                <a:latin typeface="Cambria" panose="02040503050406030204" pitchFamily="18" charset="0"/>
              </a:rPr>
              <a:t>única</a:t>
            </a:r>
            <a:r>
              <a:rPr lang="en-US" sz="1400" b="1" dirty="0">
                <a:latin typeface="Cambria" panose="02040503050406030204" pitchFamily="18" charset="0"/>
              </a:rPr>
              <a:t> </a:t>
            </a:r>
            <a:r>
              <a:rPr lang="en-US" sz="1400" b="1" dirty="0" err="1">
                <a:latin typeface="Cambria" panose="02040503050406030204" pitchFamily="18" charset="0"/>
              </a:rPr>
              <a:t>equação</a:t>
            </a:r>
            <a:r>
              <a:rPr lang="en-US" sz="1400" b="1" dirty="0">
                <a:latin typeface="Cambria" panose="02040503050406030204" pitchFamily="18" charset="0"/>
              </a:rPr>
              <a:t> (FT) que relacione </a:t>
            </a:r>
            <a:r>
              <a:rPr lang="pt-BR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t-BR" sz="1400" b="1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</a:t>
            </a:r>
            <a:r>
              <a:rPr lang="en-US" sz="1400" b="1" dirty="0">
                <a:latin typeface="Cambria" panose="02040503050406030204" pitchFamily="18" charset="0"/>
              </a:rPr>
              <a:t> &amp; %AT ?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80CE462-030F-744F-BE30-D8821A2D365A}"/>
              </a:ext>
            </a:extLst>
          </p:cNvPr>
          <p:cNvGrpSpPr/>
          <p:nvPr/>
        </p:nvGrpSpPr>
        <p:grpSpPr>
          <a:xfrm>
            <a:off x="2759407" y="5701070"/>
            <a:ext cx="6670973" cy="1009243"/>
            <a:chOff x="2027938" y="5576703"/>
            <a:chExt cx="6670973" cy="1009243"/>
          </a:xfrm>
        </p:grpSpPr>
        <p:sp>
          <p:nvSpPr>
            <p:cNvPr id="221" name="Retângulo 220">
              <a:extLst>
                <a:ext uri="{FF2B5EF4-FFF2-40B4-BE49-F238E27FC236}">
                  <a16:creationId xmlns:a16="http://schemas.microsoft.com/office/drawing/2014/main" id="{C625D864-9DE0-4F60-9B09-A84257096FAC}"/>
                </a:ext>
              </a:extLst>
            </p:cNvPr>
            <p:cNvSpPr/>
            <p:nvPr/>
          </p:nvSpPr>
          <p:spPr>
            <a:xfrm>
              <a:off x="2798425" y="6171480"/>
              <a:ext cx="5205098" cy="414466"/>
            </a:xfrm>
            <a:prstGeom prst="rect">
              <a:avLst/>
            </a:prstGeom>
            <a:gradFill>
              <a:gsLst>
                <a:gs pos="0">
                  <a:srgbClr val="95FFA2"/>
                </a:gs>
                <a:gs pos="100000">
                  <a:srgbClr val="00E23B"/>
                </a:gs>
              </a:gsLst>
              <a:lin ang="5400000" scaled="1"/>
            </a:gradFill>
            <a:ln>
              <a:solidFill>
                <a:srgbClr val="0392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i="1" dirty="0">
                  <a:solidFill>
                    <a:srgbClr val="039200"/>
                  </a:solidFill>
                  <a:latin typeface="Bookman Old Style" panose="02050604050505020204" pitchFamily="18" charset="0"/>
                </a:rPr>
                <a:t>C</a:t>
              </a:r>
              <a:r>
                <a:rPr lang="pt-BR" sz="1500" b="1" i="1" baseline="-25000" dirty="0">
                  <a:solidFill>
                    <a:srgbClr val="039200"/>
                  </a:solidFill>
                  <a:latin typeface="Bookman Old Style" panose="02050604050505020204" pitchFamily="18" charset="0"/>
                </a:rPr>
                <a:t>1</a:t>
              </a:r>
              <a:r>
                <a:rPr lang="pt-BR" sz="1500" b="1" i="1" dirty="0">
                  <a:solidFill>
                    <a:srgbClr val="039200"/>
                  </a:solidFill>
                  <a:latin typeface="Bookman Old Style" panose="02050604050505020204" pitchFamily="18" charset="0"/>
                </a:rPr>
                <a:t> </a:t>
              </a:r>
              <a:r>
                <a:rPr lang="pt-BR" sz="1500" i="1" dirty="0">
                  <a:solidFill>
                    <a:schemeClr val="tx1"/>
                  </a:solidFill>
                  <a:latin typeface="Bookman Old Style" panose="02050604050505020204" pitchFamily="18" charset="0"/>
                </a:rPr>
                <a:t>e</a:t>
              </a:r>
              <a:r>
                <a:rPr lang="pt-BR" sz="1500" b="1" i="1" dirty="0">
                  <a:solidFill>
                    <a:srgbClr val="039200"/>
                  </a:solidFill>
                  <a:latin typeface="Bookman Old Style" panose="02050604050505020204" pitchFamily="18" charset="0"/>
                </a:rPr>
                <a:t> C</a:t>
              </a:r>
              <a:r>
                <a:rPr lang="pt-BR" sz="1500" b="1" i="1" baseline="-25000" dirty="0">
                  <a:solidFill>
                    <a:srgbClr val="039200"/>
                  </a:solidFill>
                  <a:latin typeface="Bookman Old Style" panose="02050604050505020204" pitchFamily="18" charset="0"/>
                </a:rPr>
                <a:t>2 </a:t>
              </a:r>
              <a:r>
                <a:rPr lang="pt-BR" sz="1500" i="1" dirty="0">
                  <a:solidFill>
                    <a:schemeClr val="tx1"/>
                  </a:solidFill>
                  <a:latin typeface="Bookman Old Style" panose="02050604050505020204" pitchFamily="18" charset="0"/>
                </a:rPr>
                <a:t>= dependem dos dados de campo (calibração)</a:t>
              </a:r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C4AC2EC7-4304-D54A-8CF1-6FD69074F5B2}"/>
                </a:ext>
              </a:extLst>
            </p:cNvPr>
            <p:cNvGrpSpPr/>
            <p:nvPr/>
          </p:nvGrpSpPr>
          <p:grpSpPr>
            <a:xfrm>
              <a:off x="2027938" y="5576703"/>
              <a:ext cx="6670973" cy="479555"/>
              <a:chOff x="941287" y="5529700"/>
              <a:chExt cx="6670973" cy="47955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">
                    <a:extLst>
                      <a:ext uri="{FF2B5EF4-FFF2-40B4-BE49-F238E27FC236}">
                        <a16:creationId xmlns:a16="http://schemas.microsoft.com/office/drawing/2014/main" id="{16760D69-FA99-4723-93AD-F07FD701D4B5}"/>
                      </a:ext>
                    </a:extLst>
                  </p:cNvPr>
                  <p:cNvSpPr txBox="1"/>
                  <p:nvPr/>
                </p:nvSpPr>
                <p:spPr>
                  <a:xfrm>
                    <a:off x="4213894" y="5529700"/>
                    <a:ext cx="3398366" cy="4795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sz="2800" b="1" i="1" smtClean="0">
                              <a:latin typeface="Cambria Math" panose="02040503050406030204" pitchFamily="18" charset="0"/>
                            </a:rPr>
                            <m:t>𝑨𝑻</m:t>
                          </m:r>
                          <m:d>
                            <m:dPr>
                              <m:ctrlPr>
                                <a:rPr lang="pt-BR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b="1" i="1" smtClean="0"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e>
                          </m:d>
                          <m:r>
                            <a:rPr lang="pt-BR" sz="28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pt-BR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BR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1" i="1" smtClean="0">
                                      <a:latin typeface="Cambria Math" panose="02040503050406030204" pitchFamily="18" charset="0"/>
                                    </a:rPr>
                                    <m:t>𝑫𝒓𝒆𝒅</m:t>
                                  </m:r>
                                </m:e>
                                <m:sub>
                                  <m:r>
                                    <a:rPr lang="pt-BR" sz="2800" b="1" i="1" smtClean="0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pt-BR" sz="2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pt-BR" sz="2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sup>
                          </m:sSup>
                        </m:oMath>
                      </m:oMathPara>
                    </a14:m>
                    <a:endParaRPr lang="en-US" sz="2800" b="1" dirty="0">
                      <a:latin typeface="Arial Narrow" panose="020B0606020202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9" name="TextBox 1">
                    <a:extLst>
                      <a:ext uri="{FF2B5EF4-FFF2-40B4-BE49-F238E27FC236}">
                        <a16:creationId xmlns:a16="http://schemas.microsoft.com/office/drawing/2014/main" id="{16760D69-FA99-4723-93AD-F07FD701D4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13894" y="5529700"/>
                    <a:ext cx="3398366" cy="47955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239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F994F2E0-ECA8-9243-A8AE-81FE0FEF218C}"/>
                  </a:ext>
                </a:extLst>
              </p:cNvPr>
              <p:cNvSpPr/>
              <p:nvPr/>
            </p:nvSpPr>
            <p:spPr>
              <a:xfrm>
                <a:off x="941287" y="5597000"/>
                <a:ext cx="3574664" cy="40011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marL="0" lvl="2" algn="ctr"/>
                <a:r>
                  <a:rPr lang="pt-BR" sz="2000" b="1" i="1" dirty="0">
                    <a:solidFill>
                      <a:srgbClr val="95FFA2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rgbClr val="039200"/>
                      </a:outerShdw>
                    </a:effectLst>
                    <a:latin typeface="Cambria" panose="02040503050406030204" pitchFamily="18" charset="0"/>
                  </a:rPr>
                  <a:t>Função de Transferência: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60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"/>
                            </p:stCondLst>
                            <p:childTnLst>
                              <p:par>
                                <p:cTn id="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00"/>
                            </p:stCondLst>
                            <p:childTnLst>
                              <p:par>
                                <p:cTn id="5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1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1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"/>
                            </p:stCondLst>
                            <p:childTnLst>
                              <p:par>
                                <p:cTn id="6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1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1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300"/>
                            </p:stCondLst>
                            <p:childTnLst>
                              <p:par>
                                <p:cTn id="8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400"/>
                            </p:stCondLst>
                            <p:childTnLst>
                              <p:par>
                                <p:cTn id="8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1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600"/>
                            </p:stCondLst>
                            <p:childTnLst>
                              <p:par>
                                <p:cTn id="9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1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700"/>
                            </p:stCondLst>
                            <p:childTnLst>
                              <p:par>
                                <p:cTn id="9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00"/>
                            </p:stCondLst>
                            <p:childTnLst>
                              <p:par>
                                <p:cTn id="10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900"/>
                            </p:stCondLst>
                            <p:childTnLst>
                              <p:par>
                                <p:cTn id="10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1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100"/>
                            </p:stCondLst>
                            <p:childTnLst>
                              <p:par>
                                <p:cTn id="1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9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00"/>
                            </p:stCondLst>
                            <p:childTnLst>
                              <p:par>
                                <p:cTn id="1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3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400"/>
                            </p:stCondLst>
                            <p:childTnLst>
                              <p:par>
                                <p:cTn id="12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7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700"/>
                            </p:stCondLst>
                            <p:childTnLst>
                              <p:par>
                                <p:cTn id="1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9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800"/>
                            </p:stCondLst>
                            <p:childTnLst>
                              <p:par>
                                <p:cTn id="1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900"/>
                            </p:stCondLst>
                            <p:childTnLst>
                              <p:par>
                                <p:cTn id="1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9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9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9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900"/>
                            </p:stCondLst>
                            <p:childTnLst>
                              <p:par>
                                <p:cTn id="1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9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9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3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500"/>
                            </p:stCondLst>
                            <p:childTnLst>
                              <p:par>
                                <p:cTn id="1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500"/>
                            </p:stCondLst>
                            <p:childTnLst>
                              <p:par>
                                <p:cTn id="19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1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"/>
                            </p:stCondLst>
                            <p:childTnLst>
                              <p:par>
                                <p:cTn id="19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6" dur="1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7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8500"/>
                            </p:stCondLst>
                            <p:childTnLst>
                              <p:par>
                                <p:cTn id="2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05859 0.00139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69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05209 0.00301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2" dur="2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2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8" dur="2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1" dur="2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217" grpId="0" animBg="1"/>
      <p:bldP spid="218" grpId="0"/>
      <p:bldP spid="220" grpId="0" animBg="1"/>
      <p:bldP spid="230" grpId="1" animBg="1"/>
      <p:bldP spid="231" grpId="0" animBg="1"/>
      <p:bldP spid="118" grpId="0"/>
      <p:bldP spid="120" grpId="0"/>
      <p:bldP spid="124" grpId="0"/>
      <p:bldP spid="113" grpId="0"/>
      <p:bldP spid="115" grpId="0"/>
      <p:bldP spid="1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9">
            <a:extLst>
              <a:ext uri="{FF2B5EF4-FFF2-40B4-BE49-F238E27FC236}">
                <a16:creationId xmlns:a16="http://schemas.microsoft.com/office/drawing/2014/main" id="{543A7A00-6EB8-4333-A686-51E2E05DEA38}"/>
              </a:ext>
            </a:extLst>
          </p:cNvPr>
          <p:cNvSpPr/>
          <p:nvPr/>
        </p:nvSpPr>
        <p:spPr>
          <a:xfrm>
            <a:off x="1382785" y="981948"/>
            <a:ext cx="3314117" cy="513920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Módulo Dinâmico (</a:t>
            </a:r>
            <a:r>
              <a:rPr lang="pt-BR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pt-BR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E*</a:t>
            </a:r>
            <a:r>
              <a:rPr lang="pt-BR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pt-BR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Retângulo de cantos arredondados 10">
            <a:extLst>
              <a:ext uri="{FF2B5EF4-FFF2-40B4-BE49-F238E27FC236}">
                <a16:creationId xmlns:a16="http://schemas.microsoft.com/office/drawing/2014/main" id="{A4A6A3A6-6F5E-4A81-855D-A6ECCC55CF50}"/>
              </a:ext>
            </a:extLst>
          </p:cNvPr>
          <p:cNvSpPr/>
          <p:nvPr/>
        </p:nvSpPr>
        <p:spPr>
          <a:xfrm>
            <a:off x="1382785" y="1615813"/>
            <a:ext cx="3314117" cy="513920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Módulo de Resiliência (MR)</a:t>
            </a:r>
          </a:p>
        </p:txBody>
      </p:sp>
      <p:sp>
        <p:nvSpPr>
          <p:cNvPr id="9" name="Retângulo de cantos arredondados 11">
            <a:extLst>
              <a:ext uri="{FF2B5EF4-FFF2-40B4-BE49-F238E27FC236}">
                <a16:creationId xmlns:a16="http://schemas.microsoft.com/office/drawing/2014/main" id="{ABC2A768-84DB-48EE-938F-62D1AD05A052}"/>
              </a:ext>
            </a:extLst>
          </p:cNvPr>
          <p:cNvSpPr/>
          <p:nvPr/>
        </p:nvSpPr>
        <p:spPr>
          <a:xfrm>
            <a:off x="1382785" y="2883543"/>
            <a:ext cx="3314117" cy="513920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Espessuras</a:t>
            </a:r>
          </a:p>
        </p:txBody>
      </p:sp>
      <p:sp>
        <p:nvSpPr>
          <p:cNvPr id="10" name="Retângulo de cantos arredondados 12">
            <a:extLst>
              <a:ext uri="{FF2B5EF4-FFF2-40B4-BE49-F238E27FC236}">
                <a16:creationId xmlns:a16="http://schemas.microsoft.com/office/drawing/2014/main" id="{5C1DE8C3-F719-47B9-9046-146A043B5C1B}"/>
              </a:ext>
            </a:extLst>
          </p:cNvPr>
          <p:cNvSpPr/>
          <p:nvPr/>
        </p:nvSpPr>
        <p:spPr>
          <a:xfrm>
            <a:off x="1382785" y="3517408"/>
            <a:ext cx="3314117" cy="513920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  <a:effectLst>
            <a:outerShdw blurRad="57150" dist="19050" dir="5400000" algn="ctr" rotWithShape="0">
              <a:schemeClr val="accent4">
                <a:lumMod val="75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39200"/>
                  </a:outerShdw>
                </a:effectLst>
                <a:latin typeface="Cambria" panose="02040503050406030204" pitchFamily="18" charset="0"/>
              </a:rPr>
              <a:t>Temperatura</a:t>
            </a:r>
            <a:r>
              <a:rPr lang="pt-B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Turno/Mês</a:t>
            </a:r>
          </a:p>
        </p:txBody>
      </p:sp>
      <p:sp>
        <p:nvSpPr>
          <p:cNvPr id="11" name="Retângulo de cantos arredondados 13">
            <a:extLst>
              <a:ext uri="{FF2B5EF4-FFF2-40B4-BE49-F238E27FC236}">
                <a16:creationId xmlns:a16="http://schemas.microsoft.com/office/drawing/2014/main" id="{E77996A5-FB14-4A3B-81D1-FC55C64831D7}"/>
              </a:ext>
            </a:extLst>
          </p:cNvPr>
          <p:cNvSpPr/>
          <p:nvPr/>
        </p:nvSpPr>
        <p:spPr>
          <a:xfrm>
            <a:off x="1357935" y="4151273"/>
            <a:ext cx="3314118" cy="513920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>
            <a:solidFill>
              <a:sysClr val="windowText" lastClr="000000">
                <a:lumMod val="95000"/>
                <a:lumOff val="5000"/>
              </a:sys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Magnitude, Raio e </a:t>
            </a:r>
            <a:r>
              <a:rPr lang="pt-BR" sz="2000" b="1" i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39200"/>
                  </a:outerShdw>
                </a:effectLst>
                <a:latin typeface="Cambria" panose="02040503050406030204" pitchFamily="18" charset="0"/>
              </a:rPr>
              <a:t>Velocidade</a:t>
            </a:r>
          </a:p>
        </p:txBody>
      </p:sp>
      <p:sp>
        <p:nvSpPr>
          <p:cNvPr id="12" name="Retângulo de cantos arredondados 14">
            <a:extLst>
              <a:ext uri="{FF2B5EF4-FFF2-40B4-BE49-F238E27FC236}">
                <a16:creationId xmlns:a16="http://schemas.microsoft.com/office/drawing/2014/main" id="{81BC6A22-192B-4E94-968C-593D5F508832}"/>
              </a:ext>
            </a:extLst>
          </p:cNvPr>
          <p:cNvSpPr/>
          <p:nvPr/>
        </p:nvSpPr>
        <p:spPr>
          <a:xfrm>
            <a:off x="1382785" y="4785138"/>
            <a:ext cx="3289268" cy="513920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>
            <a:solidFill>
              <a:sysClr val="windowText" lastClr="000000">
                <a:lumMod val="95000"/>
                <a:lumOff val="5000"/>
              </a:sys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Distribuição horária e mensal</a:t>
            </a:r>
          </a:p>
        </p:txBody>
      </p:sp>
      <p:sp>
        <p:nvSpPr>
          <p:cNvPr id="13" name="Retângulo de cantos arredondados 16">
            <a:extLst>
              <a:ext uri="{FF2B5EF4-FFF2-40B4-BE49-F238E27FC236}">
                <a16:creationId xmlns:a16="http://schemas.microsoft.com/office/drawing/2014/main" id="{A46476E2-FAA6-4C3C-8D68-242797484050}"/>
              </a:ext>
            </a:extLst>
          </p:cNvPr>
          <p:cNvSpPr/>
          <p:nvPr/>
        </p:nvSpPr>
        <p:spPr>
          <a:xfrm>
            <a:off x="1382785" y="5419006"/>
            <a:ext cx="3289268" cy="513920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>
            <a:solidFill>
              <a:sysClr val="windowText" lastClr="000000">
                <a:lumMod val="95000"/>
                <a:lumOff val="5000"/>
              </a:sys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Taxa de Crescimento</a:t>
            </a:r>
          </a:p>
          <a:p>
            <a:pPr algn="ctr"/>
            <a:r>
              <a:rPr lang="pt-BR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Tempo de projeto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9B25BC0-8E25-6D4F-BBAB-18FDE25DAD0E}"/>
              </a:ext>
            </a:extLst>
          </p:cNvPr>
          <p:cNvGrpSpPr/>
          <p:nvPr/>
        </p:nvGrpSpPr>
        <p:grpSpPr>
          <a:xfrm>
            <a:off x="5140191" y="952264"/>
            <a:ext cx="5112368" cy="2111228"/>
            <a:chOff x="5140191" y="2803801"/>
            <a:chExt cx="5112368" cy="2111228"/>
          </a:xfrm>
        </p:grpSpPr>
        <p:sp>
          <p:nvSpPr>
            <p:cNvPr id="14" name="Seta para a direita 17">
              <a:extLst>
                <a:ext uri="{FF2B5EF4-FFF2-40B4-BE49-F238E27FC236}">
                  <a16:creationId xmlns:a16="http://schemas.microsoft.com/office/drawing/2014/main" id="{C4D5B306-00AA-448B-BB61-55D18B7925CE}"/>
                </a:ext>
              </a:extLst>
            </p:cNvPr>
            <p:cNvSpPr/>
            <p:nvPr/>
          </p:nvSpPr>
          <p:spPr>
            <a:xfrm>
              <a:off x="5140191" y="3763102"/>
              <a:ext cx="619302" cy="513920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81032EF8-3F5D-4641-A2A5-53E441114378}"/>
                </a:ext>
              </a:extLst>
            </p:cNvPr>
            <p:cNvSpPr/>
            <p:nvPr/>
          </p:nvSpPr>
          <p:spPr>
            <a:xfrm>
              <a:off x="5820729" y="3115029"/>
              <a:ext cx="1800000" cy="1800000"/>
            </a:xfrm>
            <a:prstGeom prst="ellipse">
              <a:avLst/>
            </a:prstGeom>
            <a:gradFill>
              <a:gsLst>
                <a:gs pos="100000">
                  <a:srgbClr val="00E23B"/>
                </a:gs>
                <a:gs pos="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 w="19050">
              <a:solidFill>
                <a:srgbClr val="03920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Software</a:t>
              </a:r>
            </a:p>
          </p:txBody>
        </p:sp>
        <p:sp>
          <p:nvSpPr>
            <p:cNvPr id="16" name="Seta para a direita 19">
              <a:extLst>
                <a:ext uri="{FF2B5EF4-FFF2-40B4-BE49-F238E27FC236}">
                  <a16:creationId xmlns:a16="http://schemas.microsoft.com/office/drawing/2014/main" id="{88746376-6FD7-40E7-8122-27980DABBA22}"/>
                </a:ext>
              </a:extLst>
            </p:cNvPr>
            <p:cNvSpPr/>
            <p:nvPr/>
          </p:nvSpPr>
          <p:spPr>
            <a:xfrm>
              <a:off x="7783320" y="3763102"/>
              <a:ext cx="597231" cy="503391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Elipse 16">
                  <a:extLst>
                    <a:ext uri="{FF2B5EF4-FFF2-40B4-BE49-F238E27FC236}">
                      <a16:creationId xmlns:a16="http://schemas.microsoft.com/office/drawing/2014/main" id="{740BB77F-CCC3-44AA-B370-4334A6107F50}"/>
                    </a:ext>
                  </a:extLst>
                </p:cNvPr>
                <p:cNvSpPr/>
                <p:nvPr/>
              </p:nvSpPr>
              <p:spPr>
                <a:xfrm>
                  <a:off x="8452559" y="3115029"/>
                  <a:ext cx="1800000" cy="1800000"/>
                </a:xfrm>
                <a:prstGeom prst="ellipse">
                  <a:avLst/>
                </a:prstGeom>
                <a:gradFill>
                  <a:gsLst>
                    <a:gs pos="100000">
                      <a:srgbClr val="FFFF00"/>
                    </a:gs>
                    <a:gs pos="0">
                      <a:schemeClr val="bg1">
                        <a:lumMod val="95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pt-B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𝑵</m:t>
                      </m:r>
                      <m:r>
                        <a:rPr lang="pt-B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/</m:t>
                      </m:r>
                      <m:r>
                        <a:rPr lang="pt-BR" b="1" i="1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𝑵𝒇</m:t>
                      </m:r>
                      <m:r>
                        <a:rPr lang="pt-B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</m:oMath>
                  </a14:m>
                  <a:r>
                    <a:rPr lang="pt-BR" b="1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e %AT</a:t>
                  </a:r>
                </a:p>
                <a:p>
                  <a:pPr algn="ctr"/>
                  <a:r>
                    <a:rPr lang="pt-BR" b="1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pt-BR" b="1" i="1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vs</a:t>
                  </a:r>
                  <a:r>
                    <a:rPr lang="pt-BR" b="1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. </a:t>
                  </a:r>
                </a:p>
                <a:p>
                  <a:pPr algn="ctr"/>
                  <a:r>
                    <a:rPr lang="pt-BR" b="1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Tempo/</a:t>
                  </a:r>
                  <a:r>
                    <a:rPr lang="pt-BR" b="1" i="1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N</a:t>
                  </a:r>
                </a:p>
              </p:txBody>
            </p:sp>
          </mc:Choice>
          <mc:Fallback xmlns="">
            <p:sp>
              <p:nvSpPr>
                <p:cNvPr id="17" name="Elipse 16">
                  <a:extLst>
                    <a:ext uri="{FF2B5EF4-FFF2-40B4-BE49-F238E27FC236}">
                      <a16:creationId xmlns:a16="http://schemas.microsoft.com/office/drawing/2014/main" id="{740BB77F-CCC3-44AA-B370-4334A6107F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2559" y="3115029"/>
                  <a:ext cx="1800000" cy="1800000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19050">
                  <a:solidFill>
                    <a:schemeClr val="accent4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4F0416B-3986-4B13-B308-D93F6B2BAE9D}"/>
                </a:ext>
              </a:extLst>
            </p:cNvPr>
            <p:cNvSpPr txBox="1"/>
            <p:nvPr/>
          </p:nvSpPr>
          <p:spPr>
            <a:xfrm>
              <a:off x="5884278" y="2803801"/>
              <a:ext cx="16874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i="1" dirty="0">
                  <a:latin typeface="Times New Roman" pitchFamily="18" charset="0"/>
                  <a:cs typeface="Times New Roman" pitchFamily="18" charset="0"/>
                </a:rPr>
                <a:t>SIMULAÇÃO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6A76D252-39E4-4E92-BDAF-78E7A1033095}"/>
                </a:ext>
              </a:extLst>
            </p:cNvPr>
            <p:cNvSpPr txBox="1"/>
            <p:nvPr/>
          </p:nvSpPr>
          <p:spPr>
            <a:xfrm>
              <a:off x="8772330" y="2803801"/>
              <a:ext cx="11604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i="1">
                  <a:latin typeface="Times New Roman" pitchFamily="18" charset="0"/>
                  <a:cs typeface="Times New Roman" pitchFamily="18" charset="0"/>
                </a:rPr>
                <a:t>OUTPUT</a:t>
              </a:r>
            </a:p>
          </p:txBody>
        </p:sp>
      </p:grpSp>
      <p:sp>
        <p:nvSpPr>
          <p:cNvPr id="21" name="Retângulo de cantos arredondados 15">
            <a:extLst>
              <a:ext uri="{FF2B5EF4-FFF2-40B4-BE49-F238E27FC236}">
                <a16:creationId xmlns:a16="http://schemas.microsoft.com/office/drawing/2014/main" id="{6604CCF5-F0CE-40A8-8DD9-2ABFB49C3145}"/>
              </a:ext>
            </a:extLst>
          </p:cNvPr>
          <p:cNvSpPr/>
          <p:nvPr/>
        </p:nvSpPr>
        <p:spPr>
          <a:xfrm>
            <a:off x="1382785" y="2249678"/>
            <a:ext cx="3314117" cy="513920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Curva de Fadiga (CD ou </a:t>
            </a:r>
            <a:r>
              <a:rPr lang="pt-BR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TD</a:t>
            </a:r>
            <a:r>
              <a:rPr lang="pt-BR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91A7142-8811-104E-A653-3EFD6492DEB5}"/>
              </a:ext>
            </a:extLst>
          </p:cNvPr>
          <p:cNvSpPr/>
          <p:nvPr/>
        </p:nvSpPr>
        <p:spPr>
          <a:xfrm>
            <a:off x="4687088" y="83643"/>
            <a:ext cx="2817823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500" b="1" i="1">
                <a:solidFill>
                  <a:prstClr val="black"/>
                </a:solidFill>
                <a:effectLst>
                  <a:outerShdw dist="38100" algn="l" rotWithShape="0">
                    <a:srgbClr val="00A779"/>
                  </a:outerShdw>
                </a:effectLst>
                <a:latin typeface="Cambria" panose="02040503050406030204" pitchFamily="18" charset="0"/>
              </a:rPr>
              <a:t>Dimensionamento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096FA84-9B28-0F4C-8A37-C4FAABAB3B77}"/>
              </a:ext>
            </a:extLst>
          </p:cNvPr>
          <p:cNvGrpSpPr/>
          <p:nvPr/>
        </p:nvGrpSpPr>
        <p:grpSpPr>
          <a:xfrm>
            <a:off x="987656" y="475580"/>
            <a:ext cx="4058355" cy="5636369"/>
            <a:chOff x="987656" y="863037"/>
            <a:chExt cx="4058355" cy="5636369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8072AC93-349E-4140-A006-3D682155E8BD}"/>
                </a:ext>
              </a:extLst>
            </p:cNvPr>
            <p:cNvSpPr/>
            <p:nvPr/>
          </p:nvSpPr>
          <p:spPr>
            <a:xfrm>
              <a:off x="987656" y="1061884"/>
              <a:ext cx="4058355" cy="5437522"/>
            </a:xfrm>
            <a:prstGeom prst="roundRect">
              <a:avLst>
                <a:gd name="adj" fmla="val 4432"/>
              </a:avLst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7EF2455-3ADF-4259-BBAD-AF4181A0C41C}"/>
                </a:ext>
              </a:extLst>
            </p:cNvPr>
            <p:cNvSpPr txBox="1"/>
            <p:nvPr/>
          </p:nvSpPr>
          <p:spPr>
            <a:xfrm>
              <a:off x="2115855" y="863037"/>
              <a:ext cx="205987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DADOS/INPUT</a:t>
              </a:r>
            </a:p>
          </p:txBody>
        </p:sp>
      </p:grpSp>
      <p:sp>
        <p:nvSpPr>
          <p:cNvPr id="24" name="Seta para a direita 19">
            <a:extLst>
              <a:ext uri="{FF2B5EF4-FFF2-40B4-BE49-F238E27FC236}">
                <a16:creationId xmlns:a16="http://schemas.microsoft.com/office/drawing/2014/main" id="{2529C2DE-934C-224E-B16F-4595BD160238}"/>
              </a:ext>
            </a:extLst>
          </p:cNvPr>
          <p:cNvSpPr/>
          <p:nvPr/>
        </p:nvSpPr>
        <p:spPr>
          <a:xfrm rot="5400000">
            <a:off x="9053942" y="3224057"/>
            <a:ext cx="597231" cy="503391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B504EF7-2217-994B-AE1E-69F26068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268" y="3908787"/>
            <a:ext cx="3688076" cy="22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1577</Words>
  <Application>Microsoft Office PowerPoint</Application>
  <PresentationFormat>Widescreen</PresentationFormat>
  <Paragraphs>380</Paragraphs>
  <Slides>17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34" baseType="lpstr">
      <vt:lpstr>Arial</vt:lpstr>
      <vt:lpstr>Arial Narrow</vt:lpstr>
      <vt:lpstr>Arial Nova Light</vt:lpstr>
      <vt:lpstr>Bookman Old Style</vt:lpstr>
      <vt:lpstr>Calibri</vt:lpstr>
      <vt:lpstr>Calibri Light</vt:lpstr>
      <vt:lpstr>Cambria</vt:lpstr>
      <vt:lpstr>Cambria Math</vt:lpstr>
      <vt:lpstr>Gabriola</vt:lpstr>
      <vt:lpstr>Symbol</vt:lpstr>
      <vt:lpstr>Times</vt:lpstr>
      <vt:lpstr>Times New Roman</vt:lpstr>
      <vt:lpstr>Wingdings</vt:lpstr>
      <vt:lpstr>Wingdings 2</vt:lpstr>
      <vt:lpstr>Tema do Office</vt:lpstr>
      <vt:lpstr>Photo Editor Photo</vt:lpstr>
      <vt:lpstr>Drawing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SUBPROJETO 1 – Contribuições para o aprimoramento contínuo da lógica e dos fundamentos para sistema de dimensionamento asfálticos</vt:lpstr>
      <vt:lpstr>Apresentação do PowerPoint</vt:lpstr>
      <vt:lpstr>Apresentação do PowerPoint</vt:lpstr>
      <vt:lpstr>SUBPROJETO 3 – Produção de material técnico e capacitação de profissionais do DNIT, empresas de consultoria e construção</vt:lpstr>
      <vt:lpstr>Subprojeto 3: Treinamento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69</cp:revision>
  <dcterms:created xsi:type="dcterms:W3CDTF">2022-03-04T12:39:06Z</dcterms:created>
  <dcterms:modified xsi:type="dcterms:W3CDTF">2022-03-30T12:11:03Z</dcterms:modified>
</cp:coreProperties>
</file>