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5" r:id="rId11"/>
    <p:sldId id="263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59A57-6EC2-43E8-9AE7-45A8BFC1EE56}"/>
              </a:ext>
            </a:extLst>
          </p:cNvPr>
          <p:cNvSpPr txBox="1">
            <a:spLocks/>
          </p:cNvSpPr>
          <p:nvPr/>
        </p:nvSpPr>
        <p:spPr>
          <a:xfrm>
            <a:off x="536720" y="3114955"/>
            <a:ext cx="7621859" cy="211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/>
              <a:t>Proposta de Utilização dos Dados do PNCT no Planejamento de Longo Prazo da Manutenção de Pavimentos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Proposta de Trabalho - Premissas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12" y="1469586"/>
            <a:ext cx="11580005" cy="48294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dados das modelagens de demanda e do PNCT fornecerão insumos como:</a:t>
            </a:r>
          </a:p>
          <a:p>
            <a:pPr lvl="1" algn="just">
              <a:buFontTx/>
              <a:buChar char="-"/>
            </a:pPr>
            <a:r>
              <a:rPr lang="pt-BR" dirty="0" err="1"/>
              <a:t>VMDa</a:t>
            </a:r>
            <a:r>
              <a:rPr lang="pt-BR" dirty="0"/>
              <a:t> e a composição dos volumes por tipo/categoria de eixos – parâmetros necessários tanto para o cálculo dos níveis de serviço quanto para o cálculo do número “N”;</a:t>
            </a:r>
          </a:p>
          <a:p>
            <a:pPr lvl="1" algn="just">
              <a:buFontTx/>
              <a:buChar char="-"/>
            </a:pPr>
            <a:r>
              <a:rPr lang="pt-BR" dirty="0"/>
              <a:t>Fator K - atualmente já são calculados com dados do PNCT e são necessários para o cálculo do volume de hora pico na análise de níveis de serviço;</a:t>
            </a:r>
          </a:p>
          <a:p>
            <a:pPr lvl="1" algn="just">
              <a:buFontTx/>
              <a:buChar char="-"/>
            </a:pPr>
            <a:r>
              <a:rPr lang="pt-BR" dirty="0"/>
              <a:t>Os fatores </a:t>
            </a:r>
            <a:r>
              <a:rPr lang="pt-BR" dirty="0" err="1"/>
              <a:t>fhp</a:t>
            </a:r>
            <a:r>
              <a:rPr lang="pt-BR" dirty="0"/>
              <a:t> serão calculados com os dados de quartis horários armazenados nos dados do PNCT – também usado para o cálculo dos níveis de serviço;</a:t>
            </a:r>
          </a:p>
          <a:p>
            <a:pPr lvl="1" algn="just">
              <a:buFontTx/>
              <a:buChar char="-"/>
            </a:pPr>
            <a:r>
              <a:rPr lang="pt-BR" dirty="0"/>
              <a:t>Fatores de Carga - FC – a partir da análise dos dados de pesagem do PNCT, serão estimados os fatores de carga por posto de pesquisa;</a:t>
            </a:r>
          </a:p>
          <a:p>
            <a:pPr lvl="1" algn="just">
              <a:buFontTx/>
              <a:buChar char="-"/>
            </a:pPr>
            <a:r>
              <a:rPr lang="pt-BR" dirty="0"/>
              <a:t>Os parâmetros de FC, </a:t>
            </a:r>
            <a:r>
              <a:rPr lang="pt-BR" dirty="0" err="1"/>
              <a:t>fhp</a:t>
            </a:r>
            <a:r>
              <a:rPr lang="pt-BR" dirty="0"/>
              <a:t> e K serão utilizados de acordo com a proximidade das rodovias a partir de uma análise espacial de proximidade com os postos;</a:t>
            </a:r>
          </a:p>
          <a:p>
            <a:pPr lvl="1" algn="just">
              <a:buFontTx/>
              <a:buChar char="-"/>
            </a:pPr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37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500062"/>
            <a:ext cx="10599198" cy="1035775"/>
          </a:xfrm>
        </p:spPr>
        <p:txBody>
          <a:bodyPr/>
          <a:lstStyle/>
          <a:p>
            <a:r>
              <a:rPr lang="pt-BR" dirty="0"/>
              <a:t>Volume de Veículos Pesados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DAC000BC-911E-46ED-8F75-466DF08F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41" y="1225118"/>
            <a:ext cx="7965531" cy="56328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333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500062"/>
            <a:ext cx="10599198" cy="1035775"/>
          </a:xfrm>
        </p:spPr>
        <p:txBody>
          <a:bodyPr/>
          <a:lstStyle/>
          <a:p>
            <a:r>
              <a:rPr lang="pt-BR" dirty="0"/>
              <a:t>Proximidade Postos – Trechos Rodoviários</a:t>
            </a:r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07E3CDDD-F880-446D-86C0-F6869C19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5" y="1269507"/>
            <a:ext cx="7902760" cy="55884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29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06"/>
            <a:ext cx="10515600" cy="1325563"/>
          </a:xfrm>
        </p:spPr>
        <p:txBody>
          <a:bodyPr/>
          <a:lstStyle/>
          <a:p>
            <a:r>
              <a:rPr lang="pt-BR" dirty="0"/>
              <a:t>Próximos Passos – Etapas Necessárias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56" y="1305467"/>
            <a:ext cx="10750859" cy="532682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Consolidar as premissas de classificação de revelo para as rodovias baseado em Modelo Digital de Elevação - MDE da </a:t>
            </a:r>
            <a:r>
              <a:rPr lang="pt-BR" dirty="0" err="1"/>
              <a:t>Topodata</a:t>
            </a:r>
            <a:r>
              <a:rPr lang="pt-BR" dirty="0"/>
              <a:t> (SRTM) para subsidiar o cálculo dos Níveis de Serviço na nova metodologia do HCM 7ª Edição 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Revisar as premissas para a classificação geométrica trecho a trecho para a avaliação de larguras de faixas, larguras de acostamento, rampas críticas, percentuais de não ultrapassagem e demais atributos de cálculo para os Níveis de Serviço;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Automatizar os processos de cálculo de Número N e Níveis de Serviço HCM 7ª Edição (2022), possibilitando o cálculo em várias etapas do processo de produção dos indicadores.</a:t>
            </a:r>
          </a:p>
          <a:p>
            <a:pPr algn="just"/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lvl="1"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59A57-6EC2-43E8-9AE7-45A8BFC1EE56}"/>
              </a:ext>
            </a:extLst>
          </p:cNvPr>
          <p:cNvSpPr txBox="1">
            <a:spLocks/>
          </p:cNvSpPr>
          <p:nvPr/>
        </p:nvSpPr>
        <p:spPr>
          <a:xfrm>
            <a:off x="536720" y="3114955"/>
            <a:ext cx="7621859" cy="211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/>
              <a:t>Proposta de Utilização dos Dados do PNCT no Planejamento de Longo Prazo da Manutenção de Pavimentos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58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Contextualização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pt-BR" sz="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 Continuidade do PNCT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 Proposta de Trabalho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473693"/>
            <a:ext cx="11202880" cy="470327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 </a:t>
            </a:r>
            <a:r>
              <a:rPr lang="pt-BR" b="1" dirty="0"/>
              <a:t>Plano Nacional de Contagem de Tráfego - PNCT </a:t>
            </a:r>
            <a:r>
              <a:rPr lang="pt-BR" dirty="0"/>
              <a:t>disponibiliza contagens volumétricas contínuas, organizadas, tratadas e tabuladas desde 2014 no próprio site do DNIT;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informações captadas, além de separar os veículos em </a:t>
            </a:r>
            <a:r>
              <a:rPr lang="pt-BR" dirty="0">
                <a:solidFill>
                  <a:srgbClr val="FF0000"/>
                </a:solidFill>
              </a:rPr>
              <a:t>classe de eixos</a:t>
            </a:r>
            <a:r>
              <a:rPr lang="pt-BR" dirty="0"/>
              <a:t>, também fornecem as características de </a:t>
            </a:r>
            <a:r>
              <a:rPr lang="pt-BR" dirty="0">
                <a:solidFill>
                  <a:srgbClr val="FF0000"/>
                </a:solidFill>
              </a:rPr>
              <a:t>tipo de veículo</a:t>
            </a:r>
            <a:r>
              <a:rPr lang="pt-BR" dirty="0"/>
              <a:t>, velocidade, data e horário da passagem dos veículos e </a:t>
            </a:r>
            <a:r>
              <a:rPr lang="pt-BR" dirty="0">
                <a:solidFill>
                  <a:srgbClr val="FF0000"/>
                </a:solidFill>
              </a:rPr>
              <a:t>peso por eixo e total</a:t>
            </a:r>
            <a:r>
              <a:rPr lang="pt-BR" dirty="0"/>
              <a:t> de cada veículo captado;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informações são particularmente especiais por serem contínuas, fornecerem </a:t>
            </a:r>
            <a:r>
              <a:rPr lang="pt-BR" dirty="0">
                <a:solidFill>
                  <a:srgbClr val="FF0000"/>
                </a:solidFill>
              </a:rPr>
              <a:t>perfis volumétricos detalhados </a:t>
            </a:r>
            <a:r>
              <a:rPr lang="pt-BR" dirty="0"/>
              <a:t>e serem as bases principais para a </a:t>
            </a:r>
            <a:r>
              <a:rPr lang="pt-BR" dirty="0">
                <a:solidFill>
                  <a:srgbClr val="FF0000"/>
                </a:solidFill>
              </a:rPr>
              <a:t>análise de sazonalidades volumétrica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informações obtidas no horizonte 2014 – 2019 foram utilizadas em várias etapas da modelagem da demanda em </a:t>
            </a:r>
            <a:r>
              <a:rPr lang="pt-BR" dirty="0" err="1"/>
              <a:t>Transcad</a:t>
            </a:r>
            <a:r>
              <a:rPr lang="pt-BR" dirty="0"/>
              <a:t> no âmbito do TED 964/2014 –DPP UFRJ/COPPETEC.</a:t>
            </a:r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642104"/>
            <a:ext cx="10687975" cy="1035775"/>
          </a:xfrm>
        </p:spPr>
        <p:txBody>
          <a:bodyPr/>
          <a:lstStyle/>
          <a:p>
            <a:r>
              <a:rPr lang="pt-BR" dirty="0"/>
              <a:t>Plano Nacional de Contagem de Tráfego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ED306FC-CE18-444A-A39D-BFAA051D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4" y="1558435"/>
            <a:ext cx="5204107" cy="420517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E5C337B-7CA6-4BD5-9510-B4E570A6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2925"/>
            <a:ext cx="5074753" cy="423068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84213F-274F-47F1-95DC-A06FBB98C02A}"/>
              </a:ext>
            </a:extLst>
          </p:cNvPr>
          <p:cNvSpPr txBox="1"/>
          <p:nvPr/>
        </p:nvSpPr>
        <p:spPr>
          <a:xfrm>
            <a:off x="63623" y="6462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Site do PNCT</a:t>
            </a:r>
          </a:p>
        </p:txBody>
      </p:sp>
    </p:spTree>
    <p:extLst>
      <p:ext uri="{BB962C8B-B14F-4D97-AF65-F5344CB8AC3E}">
        <p14:creationId xmlns:p14="http://schemas.microsoft.com/office/powerpoint/2010/main" val="196186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500062"/>
            <a:ext cx="10687975" cy="1035775"/>
          </a:xfrm>
        </p:spPr>
        <p:txBody>
          <a:bodyPr/>
          <a:lstStyle/>
          <a:p>
            <a:r>
              <a:rPr lang="pt-BR" dirty="0"/>
              <a:t>Modelo de Demanda - TED 964/2014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82A39B-BAF8-450A-ABBE-A2DC4F9F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32" y="1482585"/>
            <a:ext cx="4828228" cy="48221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5BE8BB-A986-459B-859A-798E6242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" t="1059" r="2841"/>
          <a:stretch/>
        </p:blipFill>
        <p:spPr>
          <a:xfrm>
            <a:off x="257451" y="1482585"/>
            <a:ext cx="4350058" cy="4980315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1A8A713-709D-4984-9B07-0E0BE705DF9D}"/>
              </a:ext>
            </a:extLst>
          </p:cNvPr>
          <p:cNvSpPr/>
          <p:nvPr/>
        </p:nvSpPr>
        <p:spPr>
          <a:xfrm>
            <a:off x="4767308" y="3377939"/>
            <a:ext cx="727969" cy="1189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279EBB-3B5A-45E7-8E14-9DF46057A94C}"/>
              </a:ext>
            </a:extLst>
          </p:cNvPr>
          <p:cNvSpPr txBox="1"/>
          <p:nvPr/>
        </p:nvSpPr>
        <p:spPr>
          <a:xfrm>
            <a:off x="63623" y="6462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Relatório Executivo TED 964/2014-DPP</a:t>
            </a:r>
          </a:p>
        </p:txBody>
      </p:sp>
    </p:spTree>
    <p:extLst>
      <p:ext uri="{BB962C8B-B14F-4D97-AF65-F5344CB8AC3E}">
        <p14:creationId xmlns:p14="http://schemas.microsoft.com/office/powerpoint/2010/main" val="372449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Continuidade do PNCT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56" y="1455938"/>
            <a:ext cx="10750859" cy="482945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Em 2020, por meio do RDC 207/2020, foi feita uma nova licitação com o intuito de contratar quatro lotes para o fornecimento e implantação de </a:t>
            </a:r>
            <a:r>
              <a:rPr lang="pt-BR" dirty="0">
                <a:solidFill>
                  <a:srgbClr val="FF0000"/>
                </a:solidFill>
              </a:rPr>
              <a:t>350 contadores contínuos</a:t>
            </a:r>
            <a:r>
              <a:rPr lang="pt-BR" dirty="0"/>
              <a:t> de laço indutivo/piezoelétricos e um lote de gerenciamento dos lotes contratados e fornecimento/implantação de </a:t>
            </a:r>
            <a:r>
              <a:rPr lang="pt-BR" dirty="0">
                <a:solidFill>
                  <a:srgbClr val="FF0000"/>
                </a:solidFill>
              </a:rPr>
              <a:t>65 postos de coleta de cobertura/ano</a:t>
            </a:r>
            <a:r>
              <a:rPr lang="pt-BR" dirty="0"/>
              <a:t>. O contrato teve ordem de início em fevereiro de 2021 (com vigência até </a:t>
            </a:r>
            <a:r>
              <a:rPr lang="pt-BR" dirty="0" err="1"/>
              <a:t>fev</a:t>
            </a:r>
            <a:r>
              <a:rPr lang="pt-BR" dirty="0"/>
              <a:t>/2026) e atualmente conta com mais de 90% dos postos coleta continua em operação.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a inserção, ainda na fase de edital, de diversos mecanismos para a medida de desempenho e controle dos dados das empresas fornecedoras, as informações obtidas estão com um menor índice de descontinuidades, o que reduz o esforço no tratamento final dos dados;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Assim, é possível ter maior foco na geração ou aperfeiçoamento de indicadores de capacidade e número de solicitações do pavimento a partir dos dados do PNCT;</a:t>
            </a:r>
          </a:p>
        </p:txBody>
      </p:sp>
    </p:spTree>
    <p:extLst>
      <p:ext uri="{BB962C8B-B14F-4D97-AF65-F5344CB8AC3E}">
        <p14:creationId xmlns:p14="http://schemas.microsoft.com/office/powerpoint/2010/main" val="394126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500062"/>
            <a:ext cx="10599198" cy="1035775"/>
          </a:xfrm>
        </p:spPr>
        <p:txBody>
          <a:bodyPr/>
          <a:lstStyle/>
          <a:p>
            <a:r>
              <a:rPr lang="pt-BR" dirty="0"/>
              <a:t>Distribuição 350 Postos Coleta Permanente</a:t>
            </a:r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558A44EF-4B2E-40E9-BF3F-7A7DA4E6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3" y="1358497"/>
            <a:ext cx="7651377" cy="54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7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Proposta de Trabalho – Preâmbulo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56" y="1455938"/>
            <a:ext cx="10750859" cy="56046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modelagem da demanda em </a:t>
            </a:r>
            <a:r>
              <a:rPr lang="pt-BR" dirty="0" err="1"/>
              <a:t>Transcad</a:t>
            </a:r>
            <a:r>
              <a:rPr lang="pt-BR" dirty="0"/>
              <a:t> no âmbito do TED 964/2014 –DPP UFRJ/COPPETEC já havia detalhado a metodologia,  produzido as estimativas de demanda por tipo de veículo e feito uma análise de níveis de serviço por segmento para cada SNV;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a continuidade do PNCT os modelos podem ser mantidos e atualizados para os horizontes mais recentes e as informações serem utilizadas para o cálculo de indicadores de capacidade (Níveis de Serviço) e número de repetições do eixo padrão (Número “N”)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4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Proposta de Trabalho – Ganho de valor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56" y="1455938"/>
            <a:ext cx="10750859" cy="56046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indicador de número de repetições do eixo-padrão ou </a:t>
            </a:r>
            <a:r>
              <a:rPr lang="pt-BR" dirty="0">
                <a:solidFill>
                  <a:srgbClr val="FF0000"/>
                </a:solidFill>
              </a:rPr>
              <a:t>número “N”</a:t>
            </a:r>
            <a:r>
              <a:rPr lang="pt-BR" dirty="0"/>
              <a:t> é um parâmetro que quantifica o número de repetições de um eixo normatizado que tem a capacidade de imprimir 8,2 toneladas no pavimento. Essa carga, ao passar na rodovia, degrada progressivamente o pavimento e a estimativa de repetições que um pavimento terá indica o quão resistente precisa ser o pavimento.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Níveis de Serviço pela metodologia </a:t>
            </a:r>
            <a:r>
              <a:rPr lang="pt-BR" dirty="0">
                <a:solidFill>
                  <a:srgbClr val="FF0000"/>
                </a:solidFill>
              </a:rPr>
              <a:t>HCM 7ª Edição </a:t>
            </a:r>
            <a:r>
              <a:rPr lang="pt-BR" dirty="0"/>
              <a:t>permite o cálculo de capacidade em diversas infraestruturas. A metodologia é periodicamente atualizada e a última atualização foi publicada em fevereiro de 2022.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370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864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Estrutura da Apresentação</vt:lpstr>
      <vt:lpstr>Contextualização</vt:lpstr>
      <vt:lpstr>Plano Nacional de Contagem de Tráfego</vt:lpstr>
      <vt:lpstr>Modelo de Demanda - TED 964/2014</vt:lpstr>
      <vt:lpstr>A Continuidade do PNCT</vt:lpstr>
      <vt:lpstr>Distribuição 350 Postos Coleta Permanente</vt:lpstr>
      <vt:lpstr>A Proposta de Trabalho – Preâmbulo</vt:lpstr>
      <vt:lpstr>A Proposta de Trabalho – Ganho de valor</vt:lpstr>
      <vt:lpstr>A Proposta de Trabalho - Premissas</vt:lpstr>
      <vt:lpstr>Volume de Veículos Pesados</vt:lpstr>
      <vt:lpstr>Proximidade Postos – Trechos Rodoviários</vt:lpstr>
      <vt:lpstr>Próximos Passos – Etapas Necessárias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17</cp:revision>
  <dcterms:created xsi:type="dcterms:W3CDTF">2022-03-04T12:39:06Z</dcterms:created>
  <dcterms:modified xsi:type="dcterms:W3CDTF">2022-03-30T11:22:25Z</dcterms:modified>
</cp:coreProperties>
</file>