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4" r:id="rId3"/>
    <p:sldId id="257" r:id="rId4"/>
    <p:sldId id="259" r:id="rId5"/>
    <p:sldId id="258" r:id="rId6"/>
    <p:sldId id="271" r:id="rId7"/>
    <p:sldId id="261" r:id="rId8"/>
    <p:sldId id="262" r:id="rId9"/>
    <p:sldId id="264" r:id="rId10"/>
    <p:sldId id="263" r:id="rId11"/>
    <p:sldId id="265" r:id="rId12"/>
    <p:sldId id="272" r:id="rId13"/>
    <p:sldId id="267" r:id="rId14"/>
    <p:sldId id="269" r:id="rId15"/>
    <p:sldId id="270" r:id="rId16"/>
    <p:sldId id="273" r:id="rId17"/>
    <p:sldId id="260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03D"/>
    <a:srgbClr val="E3AB69"/>
    <a:srgbClr val="17AD95"/>
    <a:srgbClr val="DADADA"/>
    <a:srgbClr val="F39220"/>
    <a:srgbClr val="E5E5E5"/>
    <a:srgbClr val="C5C8D0"/>
    <a:srgbClr val="FDFFFF"/>
    <a:srgbClr val="272F4B"/>
    <a:srgbClr val="FDEF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6E77D7-1632-43DC-8285-82BF9A411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7253EC-64BF-424F-ADEC-5B5DB91AD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411894-4E72-425A-8246-BC135A4F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F8A17E-FB54-4FBD-8D1B-8A41D3AAC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CD0172-6152-412F-AD1A-57EC78CB7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6311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A93400-C558-43E1-BAC4-A12EFE5AA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EE0B996-E885-474D-8D9A-65363A140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AADAE3-A843-441B-8A62-730F778F2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4FA384-2A9F-4384-B0D5-5B63AEC7C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3CC029-ECE6-4EAC-BF18-87163A88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7482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BAE1E56-B353-4E99-BD02-89963933D5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E8E0182-44FC-4E16-9CBB-B098403CC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D1E96B-46DB-4965-AB5A-D3735014F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D9AAC7-C3AC-4282-819B-C7D48EF3E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4EA375-8F8B-486E-96F6-C2F8280C0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1198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B703E5-2A29-47AE-85D5-7850D2117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3E0798-C12E-47C5-AB55-8542634F8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1296DE-6511-40F3-A2B6-E9BDC4C0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FC4522-B445-4368-B34C-BD261CE75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BFE492-306F-4052-B72C-9B06D9DEB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572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536169-2F47-4A3B-8170-A48FDEB7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C0D26BD-2FCA-4969-BD06-53CB29FA4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D0070B-B926-426A-B477-5C4C7FB13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5D83DE-194C-499C-8842-61B4DDF0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65B098-C182-4501-847C-F11D2C7A5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333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8F56E1-E8C1-4B36-AA90-B881BC3A5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EE6EA4-FD3F-4B90-9022-F43F7AF2F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F44919-FEBD-4B92-B8D4-E6D3E8C78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7E8CD96-70E6-490A-B62A-9551E52B2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0B7E887-53DA-4498-B891-7A50191F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539AA22-3DEB-435F-8706-856AE147A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76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87A9E1-3D66-42FA-9CE6-5C3480C4F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B7BACD-9851-4E73-AC98-9C83E643F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ABF0582-DE7C-47BE-B8F0-3C364E723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B1542C2-CA34-48E4-95A7-0F790F9088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F2789AB-739D-4221-B5F1-267EE89DC7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AB6852-1B4A-450C-BA16-B82F6475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65EED2F-F1F5-4602-B7B5-37D7A2CE3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FD25586-3474-4730-A463-2F2FD37D2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5726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32F841-88C9-4F41-A1C6-97C7AA813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FA66904-B528-4F9A-8E75-53B6D59A1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9E1677D-2A73-4B5D-BF58-9C9B514A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4D83D8C-1F03-49DC-A055-56C2AF649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2561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4D2C5F-4406-4E46-92EF-542EC9F60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6924C0B-AA71-40BD-AA4B-94402E3B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F7416D-F206-4495-9969-C67E178B1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6159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37FE45-8843-4A2F-A352-E59A6A902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A71197-B7D9-4363-A1FB-600523854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B315C35-B351-44B5-8E01-5820B392A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BCBC8FF-20E6-4EAE-A3D7-1557E2838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59B1DF8-7A0C-4DE7-976F-685189155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96C49BB-7989-4EAC-B2AC-B3AD84023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697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BC473-23EA-45E2-8AFB-F217DBB59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2A544C9-8CD5-471B-B4EE-B82D6ECAF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E99241-AC02-4564-91F8-6362D9829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2278FC-3B56-4D85-BA2C-59413BC46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B370DD1-4D89-4BF2-83B3-FBCCDD364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E80DDAE-472A-4C53-9630-EC142DF86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2469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2E4566A-041C-4F4D-AFD2-1B94AD043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584696-6805-4494-B6F3-DAC76CBE3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CAE9A5-EE82-47CC-9CEC-0E9199441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83374E-5746-48AB-B13E-C9D61286E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5F1ED6-5EE3-4D3E-AF6C-D3F707650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200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E3F021-2230-4609-A362-0CC7F74CA8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Modelo de </a:t>
            </a:r>
            <a:r>
              <a:rPr lang="pt-BR" dirty="0" err="1"/>
              <a:t>Macrossimulação</a:t>
            </a:r>
            <a:r>
              <a:rPr lang="pt-BR" dirty="0"/>
              <a:t> da Logística Nacional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971F86-490B-425D-B4EE-D2824A2D14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Lucas Miranda França - EPL</a:t>
            </a:r>
          </a:p>
        </p:txBody>
      </p:sp>
    </p:spTree>
    <p:extLst>
      <p:ext uri="{BB962C8B-B14F-4D97-AF65-F5344CB8AC3E}">
        <p14:creationId xmlns:p14="http://schemas.microsoft.com/office/powerpoint/2010/main" val="2278420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A5A8FCFD-C839-4AD4-8B06-4F8FCADB307A}"/>
              </a:ext>
            </a:extLst>
          </p:cNvPr>
          <p:cNvSpPr txBox="1">
            <a:spLocks/>
          </p:cNvSpPr>
          <p:nvPr/>
        </p:nvSpPr>
        <p:spPr>
          <a:xfrm>
            <a:off x="5620624" y="1322286"/>
            <a:ext cx="5565396" cy="3778220"/>
          </a:xfrm>
          <a:prstGeom prst="rect">
            <a:avLst/>
          </a:prstGeom>
          <a:solidFill>
            <a:srgbClr val="FDEFDE"/>
          </a:solidFill>
          <a:ln>
            <a:solidFill>
              <a:srgbClr val="D3D3D3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132B3A"/>
                </a:solidFill>
              </a:rPr>
              <a:t>Zoneamento por Município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132B3A"/>
                </a:solidFill>
              </a:rPr>
              <a:t>Rede de Simulação Integrada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132B3A"/>
                </a:solidFill>
              </a:rPr>
              <a:t>Visão de todos os modos de transporte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132B3A"/>
                </a:solidFill>
              </a:rPr>
              <a:t>Contempla o transporte de pessoas e de bens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132B3A"/>
                </a:solidFill>
              </a:rPr>
              <a:t>Fontes (DNIT, ANTAQ, SAFF, ANA, Marinha Mercante, </a:t>
            </a:r>
            <a:r>
              <a:rPr lang="pt-BR" dirty="0" err="1">
                <a:solidFill>
                  <a:srgbClr val="132B3A"/>
                </a:solidFill>
              </a:rPr>
              <a:t>etc</a:t>
            </a:r>
            <a:r>
              <a:rPr lang="pt-BR" dirty="0">
                <a:solidFill>
                  <a:srgbClr val="132B3A"/>
                </a:solidFill>
              </a:rPr>
              <a:t>)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993A2F6-B1A1-4F7D-81E7-DE8B5590F0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484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12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1BCBDD-D3F9-45D6-A3F3-8FFC3B160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609" y="1019466"/>
            <a:ext cx="5025704" cy="1325563"/>
          </a:xfrm>
        </p:spPr>
        <p:txBody>
          <a:bodyPr/>
          <a:lstStyle/>
          <a:p>
            <a:r>
              <a:rPr lang="pt-BR" dirty="0"/>
              <a:t>Postos de Contagem </a:t>
            </a:r>
            <a:br>
              <a:rPr lang="pt-BR" dirty="0"/>
            </a:br>
            <a:r>
              <a:rPr lang="pt-BR" dirty="0"/>
              <a:t>PNCT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2C0E116-EFA4-4412-BA63-7E9B1E6EE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9551" y="2435924"/>
            <a:ext cx="4698533" cy="1664195"/>
          </a:xfrm>
          <a:prstGeom prst="round2DiagRect">
            <a:avLst/>
          </a:prstGeom>
          <a:solidFill>
            <a:srgbClr val="272F4B"/>
          </a:solidFill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FDFFFF"/>
                </a:solidFill>
              </a:rPr>
              <a:t> Informação de VDMA </a:t>
            </a:r>
          </a:p>
          <a:p>
            <a:pPr marL="0" indent="0">
              <a:buNone/>
            </a:pPr>
            <a:r>
              <a:rPr lang="pt-BR" dirty="0">
                <a:solidFill>
                  <a:srgbClr val="FDFFFF"/>
                </a:solidFill>
              </a:rPr>
              <a:t>por Classe (A,B,C,D,...,J,L)</a:t>
            </a:r>
          </a:p>
          <a:p>
            <a:pPr marL="0" indent="0">
              <a:buNone/>
            </a:pPr>
            <a:endParaRPr lang="pt-BR" dirty="0">
              <a:solidFill>
                <a:srgbClr val="FDFFFF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FDFFFF"/>
                </a:solidFill>
              </a:rPr>
              <a:t> Contato com o mundo real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38EF823-CADD-4D5E-AF0B-51B14B6B4E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duotone>
              <a:prstClr val="black"/>
              <a:srgbClr val="C5C8D0">
                <a:tint val="45000"/>
                <a:satMod val="400000"/>
              </a:srgbClr>
            </a:duotone>
          </a:blip>
          <a:srcRect l="9341" r="-9341"/>
          <a:stretch/>
        </p:blipFill>
        <p:spPr>
          <a:xfrm>
            <a:off x="0" y="0"/>
            <a:ext cx="7214363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4FF9A2F-E24B-41D5-9F9F-4871DB9AF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312" y="6191250"/>
            <a:ext cx="12001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49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C37830-A61E-4F9F-ABD1-7B4F90BEF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6931"/>
            <a:ext cx="10515600" cy="1325563"/>
          </a:xfrm>
        </p:spPr>
        <p:txBody>
          <a:bodyPr/>
          <a:lstStyle/>
          <a:p>
            <a:pPr algn="ctr"/>
            <a:r>
              <a:rPr lang="pt-BR" sz="4400" dirty="0">
                <a:solidFill>
                  <a:srgbClr val="645C61"/>
                </a:solidFill>
              </a:rPr>
              <a:t>Quais serão os principais fluxos de carga no Brasil em 2035?</a:t>
            </a:r>
          </a:p>
        </p:txBody>
      </p:sp>
    </p:spTree>
    <p:extLst>
      <p:ext uri="{BB962C8B-B14F-4D97-AF65-F5344CB8AC3E}">
        <p14:creationId xmlns:p14="http://schemas.microsoft.com/office/powerpoint/2010/main" val="569775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EC38DF0-A977-48D8-8AD6-3A0670C649A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872455" y="0"/>
            <a:ext cx="4849279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3D7428B-8724-4F98-A28B-262B0AFE73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5721734" y="0"/>
            <a:ext cx="484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35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EF01F9E-0F11-4590-B463-26FCBCD9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648" y="0"/>
            <a:ext cx="68107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55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5CA83FF3-518B-42EC-8524-B92EA58C9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3"/>
          <a:stretch/>
        </p:blipFill>
        <p:spPr>
          <a:xfrm>
            <a:off x="2894689" y="0"/>
            <a:ext cx="6402622" cy="677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47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5A4520-4421-472E-AACA-E754BC250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7172" y="2664979"/>
            <a:ext cx="7557655" cy="1325563"/>
          </a:xfrm>
        </p:spPr>
        <p:txBody>
          <a:bodyPr>
            <a:noAutofit/>
          </a:bodyPr>
          <a:lstStyle/>
          <a:p>
            <a:r>
              <a:rPr lang="pt-BR" sz="9000" dirty="0"/>
              <a:t>Muito obrigado</a:t>
            </a:r>
          </a:p>
        </p:txBody>
      </p:sp>
    </p:spTree>
    <p:extLst>
      <p:ext uri="{BB962C8B-B14F-4D97-AF65-F5344CB8AC3E}">
        <p14:creationId xmlns:p14="http://schemas.microsoft.com/office/powerpoint/2010/main" val="3502449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Referências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15DFD0-4BE2-4399-9C92-6FB311749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ORTÚZAR, J; WILLUMSEN, L. </a:t>
            </a:r>
            <a:r>
              <a:rPr lang="pt-BR" dirty="0" err="1"/>
              <a:t>Modelling</a:t>
            </a:r>
            <a:r>
              <a:rPr lang="pt-BR" dirty="0"/>
              <a:t> </a:t>
            </a:r>
            <a:r>
              <a:rPr lang="pt-BR" dirty="0" err="1"/>
              <a:t>Transport</a:t>
            </a:r>
            <a:r>
              <a:rPr lang="pt-BR" dirty="0"/>
              <a:t>. 4ª. ed. Reino Unido: John </a:t>
            </a:r>
            <a:r>
              <a:rPr lang="pt-BR" dirty="0" err="1"/>
              <a:t>Wiley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Sons, 2011.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9324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F215B13-FB2A-479C-8592-A05E3ED6593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7418" y="657044"/>
            <a:ext cx="7105114" cy="57252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6444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2293260-C8A3-40DB-BB4E-F4029A99D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1107121"/>
            <a:ext cx="9337964" cy="502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68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2293260-C8A3-40DB-BB4E-F4029A99D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793085"/>
            <a:ext cx="9337964" cy="502813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C868D4E-F806-44B5-B604-D3FB48669B96}"/>
              </a:ext>
            </a:extLst>
          </p:cNvPr>
          <p:cNvSpPr/>
          <p:nvPr/>
        </p:nvSpPr>
        <p:spPr>
          <a:xfrm>
            <a:off x="1117600" y="2422236"/>
            <a:ext cx="9337964" cy="1348509"/>
          </a:xfrm>
          <a:prstGeom prst="rect">
            <a:avLst/>
          </a:prstGeom>
          <a:solidFill>
            <a:srgbClr val="B8E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645C61"/>
                </a:solidFill>
              </a:rPr>
              <a:t>Quais serão os principais fluxos de carga no Brasil em 2035?</a:t>
            </a:r>
          </a:p>
        </p:txBody>
      </p:sp>
    </p:spTree>
    <p:extLst>
      <p:ext uri="{BB962C8B-B14F-4D97-AF65-F5344CB8AC3E}">
        <p14:creationId xmlns:p14="http://schemas.microsoft.com/office/powerpoint/2010/main" val="2422063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Monitor de computador&#10;&#10;Descrição gerada automaticamente">
            <a:extLst>
              <a:ext uri="{FF2B5EF4-FFF2-40B4-BE49-F238E27FC236}">
                <a16:creationId xmlns:a16="http://schemas.microsoft.com/office/drawing/2014/main" id="{81555099-0EE5-454F-AEDF-2BFCC58C23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8005" b="-2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9" name="Imagem 8" descr="Tela de um aparelho eletrônico&#10;&#10;Descrição gerada automaticamente com confiança média">
            <a:extLst>
              <a:ext uri="{FF2B5EF4-FFF2-40B4-BE49-F238E27FC236}">
                <a16:creationId xmlns:a16="http://schemas.microsoft.com/office/drawing/2014/main" id="{90E1D5C2-EA27-4DD1-A67D-14E08C2B97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7" b="1773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1026" name="Picture 2" descr="Tv tubo 14&quot; lg em Florianópolis | Clasf som-e-imagem">
            <a:extLst>
              <a:ext uri="{FF2B5EF4-FFF2-40B4-BE49-F238E27FC236}">
                <a16:creationId xmlns:a16="http://schemas.microsoft.com/office/drawing/2014/main" id="{F440BC24-BEAC-4CA3-8A78-351208189A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9" b="15522"/>
          <a:stretch/>
        </p:blipFill>
        <p:spPr bwMode="auto">
          <a:xfrm>
            <a:off x="20" y="3429000"/>
            <a:ext cx="609598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 descr="Tela de televisão ligada&#10;&#10;Descrição gerada automaticamente">
            <a:extLst>
              <a:ext uri="{FF2B5EF4-FFF2-40B4-BE49-F238E27FC236}">
                <a16:creationId xmlns:a16="http://schemas.microsoft.com/office/drawing/2014/main" id="{9730852C-2DB4-4138-9D89-7AD48BB38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8" r="-2" b="33674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ame 72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O que é um modelo</a:t>
            </a:r>
          </a:p>
        </p:txBody>
      </p:sp>
    </p:spTree>
    <p:extLst>
      <p:ext uri="{BB962C8B-B14F-4D97-AF65-F5344CB8AC3E}">
        <p14:creationId xmlns:p14="http://schemas.microsoft.com/office/powerpoint/2010/main" val="1207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é um modelo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15DFD0-4BE2-4399-9C92-6FB311749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dirty="0"/>
              <a:t>Um modelo é uma representação simplificada de parte do mundo real, o Sistema de Interesse,  focado em certos elementos considerados importantes sobre um ponte de vista em particular (ORTÚZAR e WILLUMSEN, 2011).</a:t>
            </a:r>
          </a:p>
        </p:txBody>
      </p:sp>
    </p:spTree>
    <p:extLst>
      <p:ext uri="{BB962C8B-B14F-4D97-AF65-F5344CB8AC3E}">
        <p14:creationId xmlns:p14="http://schemas.microsoft.com/office/powerpoint/2010/main" val="1513451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é um modelo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15DFD0-4BE2-4399-9C92-6FB311749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dirty="0"/>
              <a:t>Um modelo é uma representação simplificada de parte do mundo real, o Sistema de Interesse,  focado em certos elementos considerados importantes sobre um ponto de vista em particular (ORTÚZAR e WILLUMSEN, 2011).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F411823-F7BE-4D14-AFFA-AC5853520244}"/>
              </a:ext>
            </a:extLst>
          </p:cNvPr>
          <p:cNvSpPr/>
          <p:nvPr/>
        </p:nvSpPr>
        <p:spPr>
          <a:xfrm>
            <a:off x="838200" y="4405745"/>
            <a:ext cx="2523836" cy="1459346"/>
          </a:xfrm>
          <a:prstGeom prst="rect">
            <a:avLst/>
          </a:prstGeom>
          <a:solidFill>
            <a:srgbClr val="15908A"/>
          </a:solidFill>
          <a:ln>
            <a:solidFill>
              <a:srgbClr val="142B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Simplificada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BD1B584-3D35-4414-8909-6676184995E8}"/>
              </a:ext>
            </a:extLst>
          </p:cNvPr>
          <p:cNvSpPr/>
          <p:nvPr/>
        </p:nvSpPr>
        <p:spPr>
          <a:xfrm>
            <a:off x="4297219" y="4405745"/>
            <a:ext cx="2523836" cy="1459346"/>
          </a:xfrm>
          <a:prstGeom prst="rect">
            <a:avLst/>
          </a:prstGeom>
          <a:solidFill>
            <a:srgbClr val="15908A"/>
          </a:solidFill>
          <a:ln>
            <a:solidFill>
              <a:srgbClr val="142B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Elementos importantes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B731A7C-F6A8-4468-BCE5-1DFD9C7FAE70}"/>
              </a:ext>
            </a:extLst>
          </p:cNvPr>
          <p:cNvSpPr/>
          <p:nvPr/>
        </p:nvSpPr>
        <p:spPr>
          <a:xfrm>
            <a:off x="7917873" y="4405745"/>
            <a:ext cx="2523836" cy="1459346"/>
          </a:xfrm>
          <a:prstGeom prst="rect">
            <a:avLst/>
          </a:prstGeom>
          <a:solidFill>
            <a:srgbClr val="15908A"/>
          </a:solidFill>
          <a:ln>
            <a:solidFill>
              <a:srgbClr val="142B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Ponto de vista</a:t>
            </a:r>
          </a:p>
        </p:txBody>
      </p:sp>
    </p:spTree>
    <p:extLst>
      <p:ext uri="{BB962C8B-B14F-4D97-AF65-F5344CB8AC3E}">
        <p14:creationId xmlns:p14="http://schemas.microsoft.com/office/powerpoint/2010/main" val="3499654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15DFD0-4BE2-4399-9C92-6FB311749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pt-BR" dirty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68D485F-65DD-4B62-8BE1-935AF7D4C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Nuvem 9">
            <a:extLst>
              <a:ext uri="{FF2B5EF4-FFF2-40B4-BE49-F238E27FC236}">
                <a16:creationId xmlns:a16="http://schemas.microsoft.com/office/drawing/2014/main" id="{6CB80D76-4C67-4960-9850-30914A6703C5}"/>
              </a:ext>
            </a:extLst>
          </p:cNvPr>
          <p:cNvSpPr/>
          <p:nvPr/>
        </p:nvSpPr>
        <p:spPr>
          <a:xfrm rot="428273">
            <a:off x="1385685" y="962241"/>
            <a:ext cx="8790467" cy="5690520"/>
          </a:xfrm>
          <a:prstGeom prst="cloud">
            <a:avLst/>
          </a:prstGeom>
          <a:solidFill>
            <a:srgbClr val="49D3C5"/>
          </a:solidFill>
          <a:ln>
            <a:solidFill>
              <a:srgbClr val="00B5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Picture 2" descr="Resultado de imagem para icone pilar">
            <a:extLst>
              <a:ext uri="{FF2B5EF4-FFF2-40B4-BE49-F238E27FC236}">
                <a16:creationId xmlns:a16="http://schemas.microsoft.com/office/drawing/2014/main" id="{33967A8C-1979-4998-88B8-D72F95A4F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179" y="3883610"/>
            <a:ext cx="1446561" cy="144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sultado de imagem para icone pilar">
            <a:extLst>
              <a:ext uri="{FF2B5EF4-FFF2-40B4-BE49-F238E27FC236}">
                <a16:creationId xmlns:a16="http://schemas.microsoft.com/office/drawing/2014/main" id="{B7D83FC9-7732-479C-BF5A-0EBBDFA14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562" y="3856975"/>
            <a:ext cx="1446561" cy="144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sultado de imagem para icone pilar">
            <a:extLst>
              <a:ext uri="{FF2B5EF4-FFF2-40B4-BE49-F238E27FC236}">
                <a16:creationId xmlns:a16="http://schemas.microsoft.com/office/drawing/2014/main" id="{3D424500-8C94-4EF2-A0D6-DCE821A90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669" y="1905531"/>
            <a:ext cx="1446561" cy="144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00AA99C-F8BE-4156-A7CA-321E50FC30FB}"/>
              </a:ext>
            </a:extLst>
          </p:cNvPr>
          <p:cNvSpPr txBox="1"/>
          <p:nvPr/>
        </p:nvSpPr>
        <p:spPr>
          <a:xfrm>
            <a:off x="3597351" y="5356804"/>
            <a:ext cx="930216" cy="374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Constantia" panose="02030602050306030303" pitchFamily="18" charset="0"/>
              </a:rPr>
              <a:t>REDES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5141187-F07D-4996-91A7-0AAE78F3B8FE}"/>
              </a:ext>
            </a:extLst>
          </p:cNvPr>
          <p:cNvSpPr txBox="1"/>
          <p:nvPr/>
        </p:nvSpPr>
        <p:spPr>
          <a:xfrm>
            <a:off x="6637633" y="5330171"/>
            <a:ext cx="1762417" cy="374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Constantia" panose="02030602050306030303" pitchFamily="18" charset="0"/>
              </a:rPr>
              <a:t>MATRIZES OD</a:t>
            </a:r>
          </a:p>
        </p:txBody>
      </p:sp>
      <p:sp>
        <p:nvSpPr>
          <p:cNvPr id="16" name="Seta: para a Direita 15">
            <a:extLst>
              <a:ext uri="{FF2B5EF4-FFF2-40B4-BE49-F238E27FC236}">
                <a16:creationId xmlns:a16="http://schemas.microsoft.com/office/drawing/2014/main" id="{6143B2EC-A6A9-463F-B0AD-AAF9F6727EEC}"/>
              </a:ext>
            </a:extLst>
          </p:cNvPr>
          <p:cNvSpPr/>
          <p:nvPr/>
        </p:nvSpPr>
        <p:spPr>
          <a:xfrm flipH="1">
            <a:off x="5235510" y="4952469"/>
            <a:ext cx="1110880" cy="374902"/>
          </a:xfrm>
          <a:prstGeom prst="rightArrow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D3F9492-E707-4764-A5B8-F44806D5D6B1}"/>
              </a:ext>
            </a:extLst>
          </p:cNvPr>
          <p:cNvSpPr txBox="1"/>
          <p:nvPr/>
        </p:nvSpPr>
        <p:spPr>
          <a:xfrm>
            <a:off x="5271012" y="5257120"/>
            <a:ext cx="1110881" cy="374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nstantia" panose="02030602050306030303" pitchFamily="18" charset="0"/>
              </a:rPr>
              <a:t>carregam</a:t>
            </a:r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F7CF4FCD-0DC2-46C0-B9CF-CE547B81D93A}"/>
              </a:ext>
            </a:extLst>
          </p:cNvPr>
          <p:cNvSpPr/>
          <p:nvPr/>
        </p:nvSpPr>
        <p:spPr>
          <a:xfrm rot="16200000" flipH="1">
            <a:off x="5182985" y="4089828"/>
            <a:ext cx="1245672" cy="431378"/>
          </a:xfrm>
          <a:prstGeom prst="rightArrow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7BD1309-04C7-4CDB-B51C-25A68B7A4D66}"/>
              </a:ext>
            </a:extLst>
          </p:cNvPr>
          <p:cNvSpPr txBox="1"/>
          <p:nvPr/>
        </p:nvSpPr>
        <p:spPr>
          <a:xfrm rot="16200000">
            <a:off x="5301977" y="3921318"/>
            <a:ext cx="1710176" cy="368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nstantia" panose="02030602050306030303" pitchFamily="18" charset="0"/>
              </a:rPr>
              <a:t>disciplinam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EA69CBA-4AAF-4984-A99B-D7A908D81FBC}"/>
              </a:ext>
            </a:extLst>
          </p:cNvPr>
          <p:cNvSpPr txBox="1"/>
          <p:nvPr/>
        </p:nvSpPr>
        <p:spPr>
          <a:xfrm>
            <a:off x="4973962" y="1600880"/>
            <a:ext cx="163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Constantia" panose="02030602050306030303" pitchFamily="18" charset="0"/>
              </a:rPr>
              <a:t>CONTAGENS</a:t>
            </a:r>
          </a:p>
        </p:txBody>
      </p:sp>
    </p:spTree>
    <p:extLst>
      <p:ext uri="{BB962C8B-B14F-4D97-AF65-F5344CB8AC3E}">
        <p14:creationId xmlns:p14="http://schemas.microsoft.com/office/powerpoint/2010/main" val="319698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7F60BD-4B4E-4375-AF37-EE0976255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Matrizes Origem/Destino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B7B738F-2E85-4446-A0ED-DE35716D271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639273" y="2127913"/>
            <a:ext cx="9958072" cy="385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234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235</Words>
  <Application>Microsoft Office PowerPoint</Application>
  <PresentationFormat>Widescreen</PresentationFormat>
  <Paragraphs>31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Constantia</vt:lpstr>
      <vt:lpstr>Wingdings</vt:lpstr>
      <vt:lpstr>Tema do Office</vt:lpstr>
      <vt:lpstr>Modelo de Macrossimulação da Logística Nacional</vt:lpstr>
      <vt:lpstr>Apresentação do PowerPoint</vt:lpstr>
      <vt:lpstr>Apresentação do PowerPoint</vt:lpstr>
      <vt:lpstr>Apresentação do PowerPoint</vt:lpstr>
      <vt:lpstr>O que é um modelo</vt:lpstr>
      <vt:lpstr>O que é um modelo</vt:lpstr>
      <vt:lpstr>O que é um modelo</vt:lpstr>
      <vt:lpstr>Apresentação do PowerPoint</vt:lpstr>
      <vt:lpstr>Matrizes Origem/Destino</vt:lpstr>
      <vt:lpstr>Apresentação do PowerPoint</vt:lpstr>
      <vt:lpstr>Postos de Contagem  PNCT</vt:lpstr>
      <vt:lpstr>Quais serão os principais fluxos de carga no Brasil em 2035?</vt:lpstr>
      <vt:lpstr>Apresentação do PowerPoint</vt:lpstr>
      <vt:lpstr>Apresentação do PowerPoint</vt:lpstr>
      <vt:lpstr>Apresentação do PowerPoint</vt:lpstr>
      <vt:lpstr>Muito obrigado</vt:lpstr>
      <vt:lpstr>Referências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Marilia Borges</dc:creator>
  <cp:lastModifiedBy>Gabriella Lima</cp:lastModifiedBy>
  <cp:revision>22</cp:revision>
  <dcterms:created xsi:type="dcterms:W3CDTF">2022-03-04T12:39:06Z</dcterms:created>
  <dcterms:modified xsi:type="dcterms:W3CDTF">2022-03-30T11:37:14Z</dcterms:modified>
</cp:coreProperties>
</file>