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4" r:id="rId3"/>
    <p:sldId id="257" r:id="rId4"/>
    <p:sldId id="259" r:id="rId5"/>
    <p:sldId id="258" r:id="rId6"/>
    <p:sldId id="271" r:id="rId7"/>
    <p:sldId id="261" r:id="rId8"/>
    <p:sldId id="262" r:id="rId9"/>
    <p:sldId id="264" r:id="rId10"/>
    <p:sldId id="263" r:id="rId11"/>
    <p:sldId id="265" r:id="rId12"/>
    <p:sldId id="272" r:id="rId13"/>
    <p:sldId id="267" r:id="rId14"/>
    <p:sldId id="269" r:id="rId15"/>
    <p:sldId id="270" r:id="rId16"/>
    <p:sldId id="273" r:id="rId17"/>
    <p:sldId id="260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03D"/>
    <a:srgbClr val="E3AB69"/>
    <a:srgbClr val="17AD95"/>
    <a:srgbClr val="DADADA"/>
    <a:srgbClr val="F39220"/>
    <a:srgbClr val="E5E5E5"/>
    <a:srgbClr val="C5C8D0"/>
    <a:srgbClr val="FDFFFF"/>
    <a:srgbClr val="272F4B"/>
    <a:srgbClr val="FDEF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Modelo de </a:t>
            </a:r>
            <a:r>
              <a:rPr lang="pt-BR" dirty="0" err="1"/>
              <a:t>Macrossimulação</a:t>
            </a:r>
            <a:r>
              <a:rPr lang="pt-BR" dirty="0"/>
              <a:t> da Logística Nacional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Lucas Miranda França - EPL</a:t>
            </a:r>
          </a:p>
        </p:txBody>
      </p:sp>
    </p:spTree>
    <p:extLst>
      <p:ext uri="{BB962C8B-B14F-4D97-AF65-F5344CB8AC3E}">
        <p14:creationId xmlns:p14="http://schemas.microsoft.com/office/powerpoint/2010/main" val="2278420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5A8FCFD-C839-4AD4-8B06-4F8FCADB307A}"/>
              </a:ext>
            </a:extLst>
          </p:cNvPr>
          <p:cNvSpPr txBox="1">
            <a:spLocks/>
          </p:cNvSpPr>
          <p:nvPr/>
        </p:nvSpPr>
        <p:spPr>
          <a:xfrm>
            <a:off x="5620624" y="1322286"/>
            <a:ext cx="5565396" cy="3778220"/>
          </a:xfrm>
          <a:prstGeom prst="rect">
            <a:avLst/>
          </a:prstGeom>
          <a:solidFill>
            <a:srgbClr val="FDEFDE"/>
          </a:solidFill>
          <a:ln>
            <a:solidFill>
              <a:srgbClr val="D3D3D3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32B3A"/>
                </a:solidFill>
              </a:rPr>
              <a:t>Zoneamento por Município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32B3A"/>
                </a:solidFill>
              </a:rPr>
              <a:t>Rede de Simulação Integrada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32B3A"/>
                </a:solidFill>
              </a:rPr>
              <a:t>Visão de todos os modos de transporte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32B3A"/>
                </a:solidFill>
              </a:rPr>
              <a:t>Contempla o transporte de pessoas e de bens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32B3A"/>
                </a:solidFill>
              </a:rPr>
              <a:t>Fontes (DNIT, ANTAQ, SAFF, ANA, Marinha Mercante, </a:t>
            </a:r>
            <a:r>
              <a:rPr lang="pt-BR" dirty="0" err="1">
                <a:solidFill>
                  <a:srgbClr val="132B3A"/>
                </a:solidFill>
              </a:rPr>
              <a:t>etc</a:t>
            </a:r>
            <a:r>
              <a:rPr lang="pt-BR" dirty="0">
                <a:solidFill>
                  <a:srgbClr val="132B3A"/>
                </a:solidFill>
              </a:rPr>
              <a:t>)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993A2F6-B1A1-4F7D-81E7-DE8B5590F0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0" y="0"/>
            <a:ext cx="484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12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BCBDD-D3F9-45D6-A3F3-8FFC3B16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609" y="1019466"/>
            <a:ext cx="5025704" cy="1325563"/>
          </a:xfrm>
        </p:spPr>
        <p:txBody>
          <a:bodyPr/>
          <a:lstStyle/>
          <a:p>
            <a:r>
              <a:rPr lang="pt-BR" dirty="0"/>
              <a:t>Postos de Contagem </a:t>
            </a:r>
            <a:br>
              <a:rPr lang="pt-BR" dirty="0"/>
            </a:br>
            <a:r>
              <a:rPr lang="pt-BR" dirty="0"/>
              <a:t>PNCT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C0E116-EFA4-4412-BA63-7E9B1E6EE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551" y="2435924"/>
            <a:ext cx="4698533" cy="1664195"/>
          </a:xfrm>
          <a:prstGeom prst="round2DiagRect">
            <a:avLst/>
          </a:prstGeom>
          <a:solidFill>
            <a:srgbClr val="272F4B"/>
          </a:solidFill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solidFill>
                  <a:srgbClr val="FDFFFF"/>
                </a:solidFill>
              </a:rPr>
              <a:t> Informação de VDMA </a:t>
            </a:r>
          </a:p>
          <a:p>
            <a:pPr marL="0" indent="0">
              <a:buNone/>
            </a:pPr>
            <a:r>
              <a:rPr lang="pt-BR" dirty="0">
                <a:solidFill>
                  <a:srgbClr val="FDFFFF"/>
                </a:solidFill>
              </a:rPr>
              <a:t>por Classe (A,B,C,D,...,J,L)</a:t>
            </a:r>
          </a:p>
          <a:p>
            <a:pPr marL="0" indent="0">
              <a:buNone/>
            </a:pPr>
            <a:endParaRPr lang="pt-BR" dirty="0">
              <a:solidFill>
                <a:srgbClr val="FDFFFF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solidFill>
                  <a:srgbClr val="FDFFFF"/>
                </a:solidFill>
              </a:rPr>
              <a:t> Contato com o mundo real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38EF823-CADD-4D5E-AF0B-51B14B6B4E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duotone>
              <a:prstClr val="black"/>
              <a:srgbClr val="C5C8D0">
                <a:tint val="45000"/>
                <a:satMod val="400000"/>
              </a:srgbClr>
            </a:duotone>
          </a:blip>
          <a:srcRect l="9341" r="-9341"/>
          <a:stretch/>
        </p:blipFill>
        <p:spPr>
          <a:xfrm>
            <a:off x="0" y="0"/>
            <a:ext cx="7214363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FF9A2F-E24B-41D5-9F9F-4871DB9AF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312" y="6191250"/>
            <a:ext cx="12001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49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C37830-A61E-4F9F-ABD1-7B4F90BEF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6931"/>
            <a:ext cx="10515600" cy="1325563"/>
          </a:xfrm>
        </p:spPr>
        <p:txBody>
          <a:bodyPr/>
          <a:lstStyle/>
          <a:p>
            <a:pPr algn="ctr"/>
            <a:r>
              <a:rPr lang="pt-BR" sz="4400" dirty="0">
                <a:solidFill>
                  <a:srgbClr val="645C61"/>
                </a:solidFill>
              </a:rPr>
              <a:t>Quais serão os principais fluxos de carga no Brasil em 2035?</a:t>
            </a:r>
          </a:p>
        </p:txBody>
      </p:sp>
    </p:spTree>
    <p:extLst>
      <p:ext uri="{BB962C8B-B14F-4D97-AF65-F5344CB8AC3E}">
        <p14:creationId xmlns:p14="http://schemas.microsoft.com/office/powerpoint/2010/main" val="56977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EC38DF0-A977-48D8-8AD6-3A0670C649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872455" y="0"/>
            <a:ext cx="4849279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3D7428B-8724-4F98-A28B-262B0AFE738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5721734" y="0"/>
            <a:ext cx="484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35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EF01F9E-0F11-4590-B463-26FCBCD94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648" y="0"/>
            <a:ext cx="6810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55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5CA83FF3-518B-42EC-8524-B92EA58C96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3"/>
          <a:stretch/>
        </p:blipFill>
        <p:spPr>
          <a:xfrm>
            <a:off x="2894689" y="0"/>
            <a:ext cx="6402622" cy="677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47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5A4520-4421-472E-AACA-E754BC25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7172" y="2664979"/>
            <a:ext cx="7557655" cy="1325563"/>
          </a:xfrm>
        </p:spPr>
        <p:txBody>
          <a:bodyPr>
            <a:noAutofit/>
          </a:bodyPr>
          <a:lstStyle/>
          <a:p>
            <a:r>
              <a:rPr lang="pt-BR" sz="9000" dirty="0"/>
              <a:t>Muito obrigado</a:t>
            </a:r>
          </a:p>
        </p:txBody>
      </p:sp>
    </p:spTree>
    <p:extLst>
      <p:ext uri="{BB962C8B-B14F-4D97-AF65-F5344CB8AC3E}">
        <p14:creationId xmlns:p14="http://schemas.microsoft.com/office/powerpoint/2010/main" val="3502449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ORTÚZAR, J; WILLUMSEN, L. </a:t>
            </a:r>
            <a:r>
              <a:rPr lang="pt-BR" dirty="0" err="1"/>
              <a:t>Modelling</a:t>
            </a:r>
            <a:r>
              <a:rPr lang="pt-BR" dirty="0"/>
              <a:t> </a:t>
            </a:r>
            <a:r>
              <a:rPr lang="pt-BR" dirty="0" err="1"/>
              <a:t>Transport</a:t>
            </a:r>
            <a:r>
              <a:rPr lang="pt-BR" dirty="0"/>
              <a:t>. 4ª. ed. Reino Unido: John </a:t>
            </a:r>
            <a:r>
              <a:rPr lang="pt-BR" dirty="0" err="1"/>
              <a:t>Wiley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Sons, 2011.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32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F215B13-FB2A-479C-8592-A05E3ED6593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7418" y="657044"/>
            <a:ext cx="7105114" cy="5725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444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2293260-C8A3-40DB-BB4E-F4029A99D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1107121"/>
            <a:ext cx="9337964" cy="502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2293260-C8A3-40DB-BB4E-F4029A99D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793085"/>
            <a:ext cx="9337964" cy="502813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C868D4E-F806-44B5-B604-D3FB48669B96}"/>
              </a:ext>
            </a:extLst>
          </p:cNvPr>
          <p:cNvSpPr/>
          <p:nvPr/>
        </p:nvSpPr>
        <p:spPr>
          <a:xfrm>
            <a:off x="1117600" y="2422236"/>
            <a:ext cx="9337964" cy="1348509"/>
          </a:xfrm>
          <a:prstGeom prst="rect">
            <a:avLst/>
          </a:prstGeom>
          <a:solidFill>
            <a:srgbClr val="B8E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rgbClr val="645C61"/>
                </a:solidFill>
              </a:rPr>
              <a:t>Quais serão os principais fluxos de carga no Brasil em 2035?</a:t>
            </a:r>
          </a:p>
        </p:txBody>
      </p:sp>
    </p:spTree>
    <p:extLst>
      <p:ext uri="{BB962C8B-B14F-4D97-AF65-F5344CB8AC3E}">
        <p14:creationId xmlns:p14="http://schemas.microsoft.com/office/powerpoint/2010/main" val="242206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onitor de computador&#10;&#10;Descrição gerada automaticamente">
            <a:extLst>
              <a:ext uri="{FF2B5EF4-FFF2-40B4-BE49-F238E27FC236}">
                <a16:creationId xmlns:a16="http://schemas.microsoft.com/office/drawing/2014/main" id="{81555099-0EE5-454F-AEDF-2BFCC58C23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8" r="8005" b="-2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9" name="Imagem 8" descr="Tela de um aparelho eletrônico&#10;&#10;Descrição gerada automaticamente com confiança média">
            <a:extLst>
              <a:ext uri="{FF2B5EF4-FFF2-40B4-BE49-F238E27FC236}">
                <a16:creationId xmlns:a16="http://schemas.microsoft.com/office/drawing/2014/main" id="{90E1D5C2-EA27-4DD1-A67D-14E08C2B97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7" b="1773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pic>
        <p:nvPicPr>
          <p:cNvPr id="1026" name="Picture 2" descr="Tv tubo 14&quot; lg em Florianópolis | Clasf som-e-imagem">
            <a:extLst>
              <a:ext uri="{FF2B5EF4-FFF2-40B4-BE49-F238E27FC236}">
                <a16:creationId xmlns:a16="http://schemas.microsoft.com/office/drawing/2014/main" id="{F440BC24-BEAC-4CA3-8A78-351208189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9" b="15522"/>
          <a:stretch/>
        </p:blipFill>
        <p:spPr bwMode="auto">
          <a:xfrm>
            <a:off x="20" y="3429000"/>
            <a:ext cx="609598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 descr="Tela de televisão ligada&#10;&#10;Descrição gerada automaticamente">
            <a:extLst>
              <a:ext uri="{FF2B5EF4-FFF2-40B4-BE49-F238E27FC236}">
                <a16:creationId xmlns:a16="http://schemas.microsoft.com/office/drawing/2014/main" id="{9730852C-2DB4-4138-9D89-7AD48BB38E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8" r="-2" b="33674"/>
          <a:stretch/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ame 72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O que é um modelo</a:t>
            </a: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um modelo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/>
              <a:t>Um modelo é uma representação simplificada de parte do mundo real, o Sistema de Interesse,  focado em certos elementos considerados importantes sobre um ponte de vista em particular (ORTÚZAR e WILLUMSEN, 2011).</a:t>
            </a:r>
          </a:p>
        </p:txBody>
      </p:sp>
    </p:spTree>
    <p:extLst>
      <p:ext uri="{BB962C8B-B14F-4D97-AF65-F5344CB8AC3E}">
        <p14:creationId xmlns:p14="http://schemas.microsoft.com/office/powerpoint/2010/main" val="1513451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um modelo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/>
              <a:t>Um modelo é uma representação simplificada de parte do mundo real, o Sistema de Interesse,  focado em certos elementos considerados importantes sobre um ponto de vista em particular (ORTÚZAR e WILLUMSEN, 2011).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F411823-F7BE-4D14-AFFA-AC5853520244}"/>
              </a:ext>
            </a:extLst>
          </p:cNvPr>
          <p:cNvSpPr/>
          <p:nvPr/>
        </p:nvSpPr>
        <p:spPr>
          <a:xfrm>
            <a:off x="838200" y="4405745"/>
            <a:ext cx="2523836" cy="1459346"/>
          </a:xfrm>
          <a:prstGeom prst="rect">
            <a:avLst/>
          </a:prstGeom>
          <a:solidFill>
            <a:srgbClr val="15908A"/>
          </a:solidFill>
          <a:ln>
            <a:solidFill>
              <a:srgbClr val="142B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Simplificada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BD1B584-3D35-4414-8909-6676184995E8}"/>
              </a:ext>
            </a:extLst>
          </p:cNvPr>
          <p:cNvSpPr/>
          <p:nvPr/>
        </p:nvSpPr>
        <p:spPr>
          <a:xfrm>
            <a:off x="4297219" y="4405745"/>
            <a:ext cx="2523836" cy="1459346"/>
          </a:xfrm>
          <a:prstGeom prst="rect">
            <a:avLst/>
          </a:prstGeom>
          <a:solidFill>
            <a:srgbClr val="15908A"/>
          </a:solidFill>
          <a:ln>
            <a:solidFill>
              <a:srgbClr val="142B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Elementos importantes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B731A7C-F6A8-4468-BCE5-1DFD9C7FAE70}"/>
              </a:ext>
            </a:extLst>
          </p:cNvPr>
          <p:cNvSpPr/>
          <p:nvPr/>
        </p:nvSpPr>
        <p:spPr>
          <a:xfrm>
            <a:off x="7917873" y="4405745"/>
            <a:ext cx="2523836" cy="1459346"/>
          </a:xfrm>
          <a:prstGeom prst="rect">
            <a:avLst/>
          </a:prstGeom>
          <a:solidFill>
            <a:srgbClr val="15908A"/>
          </a:solidFill>
          <a:ln>
            <a:solidFill>
              <a:srgbClr val="142B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Ponto de vista</a:t>
            </a:r>
          </a:p>
        </p:txBody>
      </p:sp>
    </p:spTree>
    <p:extLst>
      <p:ext uri="{BB962C8B-B14F-4D97-AF65-F5344CB8AC3E}">
        <p14:creationId xmlns:p14="http://schemas.microsoft.com/office/powerpoint/2010/main" val="349965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pt-BR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E68D485F-65DD-4B62-8BE1-935AF7D4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Nuvem 9">
            <a:extLst>
              <a:ext uri="{FF2B5EF4-FFF2-40B4-BE49-F238E27FC236}">
                <a16:creationId xmlns:a16="http://schemas.microsoft.com/office/drawing/2014/main" id="{6CB80D76-4C67-4960-9850-30914A6703C5}"/>
              </a:ext>
            </a:extLst>
          </p:cNvPr>
          <p:cNvSpPr/>
          <p:nvPr/>
        </p:nvSpPr>
        <p:spPr>
          <a:xfrm rot="428273">
            <a:off x="1385685" y="962241"/>
            <a:ext cx="8790467" cy="5690520"/>
          </a:xfrm>
          <a:prstGeom prst="cloud">
            <a:avLst/>
          </a:prstGeom>
          <a:solidFill>
            <a:srgbClr val="49D3C5"/>
          </a:solidFill>
          <a:ln>
            <a:solidFill>
              <a:srgbClr val="00B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2" descr="Resultado de imagem para icone pilar">
            <a:extLst>
              <a:ext uri="{FF2B5EF4-FFF2-40B4-BE49-F238E27FC236}">
                <a16:creationId xmlns:a16="http://schemas.microsoft.com/office/drawing/2014/main" id="{33967A8C-1979-4998-88B8-D72F95A4F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179" y="3883610"/>
            <a:ext cx="1446561" cy="144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icone pilar">
            <a:extLst>
              <a:ext uri="{FF2B5EF4-FFF2-40B4-BE49-F238E27FC236}">
                <a16:creationId xmlns:a16="http://schemas.microsoft.com/office/drawing/2014/main" id="{B7D83FC9-7732-479C-BF5A-0EBBDFA14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562" y="3856975"/>
            <a:ext cx="1446561" cy="144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icone pilar">
            <a:extLst>
              <a:ext uri="{FF2B5EF4-FFF2-40B4-BE49-F238E27FC236}">
                <a16:creationId xmlns:a16="http://schemas.microsoft.com/office/drawing/2014/main" id="{3D424500-8C94-4EF2-A0D6-DCE821A90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669" y="1905531"/>
            <a:ext cx="1446561" cy="144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00AA99C-F8BE-4156-A7CA-321E50FC30FB}"/>
              </a:ext>
            </a:extLst>
          </p:cNvPr>
          <p:cNvSpPr txBox="1"/>
          <p:nvPr/>
        </p:nvSpPr>
        <p:spPr>
          <a:xfrm>
            <a:off x="3597351" y="5356804"/>
            <a:ext cx="930216" cy="374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Constantia" panose="02030602050306030303" pitchFamily="18" charset="0"/>
              </a:rPr>
              <a:t>REDES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5141187-F07D-4996-91A7-0AAE78F3B8FE}"/>
              </a:ext>
            </a:extLst>
          </p:cNvPr>
          <p:cNvSpPr txBox="1"/>
          <p:nvPr/>
        </p:nvSpPr>
        <p:spPr>
          <a:xfrm>
            <a:off x="6637633" y="5330171"/>
            <a:ext cx="1762417" cy="374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Constantia" panose="02030602050306030303" pitchFamily="18" charset="0"/>
              </a:rPr>
              <a:t>MATRIZES OD</a:t>
            </a: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6143B2EC-A6A9-463F-B0AD-AAF9F6727EEC}"/>
              </a:ext>
            </a:extLst>
          </p:cNvPr>
          <p:cNvSpPr/>
          <p:nvPr/>
        </p:nvSpPr>
        <p:spPr>
          <a:xfrm flipH="1">
            <a:off x="5235510" y="4952469"/>
            <a:ext cx="1110880" cy="374902"/>
          </a:xfrm>
          <a:prstGeom prst="rightArrow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D3F9492-E707-4764-A5B8-F44806D5D6B1}"/>
              </a:ext>
            </a:extLst>
          </p:cNvPr>
          <p:cNvSpPr txBox="1"/>
          <p:nvPr/>
        </p:nvSpPr>
        <p:spPr>
          <a:xfrm>
            <a:off x="5271012" y="5257120"/>
            <a:ext cx="1110881" cy="374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nstantia" panose="02030602050306030303" pitchFamily="18" charset="0"/>
              </a:rPr>
              <a:t>carregam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F7CF4FCD-0DC2-46C0-B9CF-CE547B81D93A}"/>
              </a:ext>
            </a:extLst>
          </p:cNvPr>
          <p:cNvSpPr/>
          <p:nvPr/>
        </p:nvSpPr>
        <p:spPr>
          <a:xfrm rot="16200000" flipH="1">
            <a:off x="5182985" y="4089828"/>
            <a:ext cx="1245672" cy="431378"/>
          </a:xfrm>
          <a:prstGeom prst="rightArrow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7BD1309-04C7-4CDB-B51C-25A68B7A4D66}"/>
              </a:ext>
            </a:extLst>
          </p:cNvPr>
          <p:cNvSpPr txBox="1"/>
          <p:nvPr/>
        </p:nvSpPr>
        <p:spPr>
          <a:xfrm rot="16200000">
            <a:off x="5301977" y="3921318"/>
            <a:ext cx="1710176" cy="368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nstantia" panose="02030602050306030303" pitchFamily="18" charset="0"/>
              </a:rPr>
              <a:t>disciplinam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EA69CBA-4AAF-4984-A99B-D7A908D81FBC}"/>
              </a:ext>
            </a:extLst>
          </p:cNvPr>
          <p:cNvSpPr txBox="1"/>
          <p:nvPr/>
        </p:nvSpPr>
        <p:spPr>
          <a:xfrm>
            <a:off x="4973962" y="1600880"/>
            <a:ext cx="1633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Constantia" panose="02030602050306030303" pitchFamily="18" charset="0"/>
              </a:rPr>
              <a:t>CONTAGENS</a:t>
            </a:r>
          </a:p>
        </p:txBody>
      </p:sp>
    </p:spTree>
    <p:extLst>
      <p:ext uri="{BB962C8B-B14F-4D97-AF65-F5344CB8AC3E}">
        <p14:creationId xmlns:p14="http://schemas.microsoft.com/office/powerpoint/2010/main" val="319698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F60BD-4B4E-4375-AF37-EE0976255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Matrizes Origem/Destino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B7B738F-2E85-4446-A0ED-DE35716D271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39273" y="2127913"/>
            <a:ext cx="9958072" cy="38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23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235</Words>
  <Application>Microsoft Office PowerPoint</Application>
  <PresentationFormat>Widescreen</PresentationFormat>
  <Paragraphs>31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Constantia</vt:lpstr>
      <vt:lpstr>Wingdings</vt:lpstr>
      <vt:lpstr>Tema do Office</vt:lpstr>
      <vt:lpstr>Modelo de Macrossimulação da Logística Nacional</vt:lpstr>
      <vt:lpstr>Apresentação do PowerPoint</vt:lpstr>
      <vt:lpstr>Apresentação do PowerPoint</vt:lpstr>
      <vt:lpstr>Apresentação do PowerPoint</vt:lpstr>
      <vt:lpstr>O que é um modelo</vt:lpstr>
      <vt:lpstr>O que é um modelo</vt:lpstr>
      <vt:lpstr>O que é um modelo</vt:lpstr>
      <vt:lpstr>Apresentação do PowerPoint</vt:lpstr>
      <vt:lpstr>Matrizes Origem/Destino</vt:lpstr>
      <vt:lpstr>Apresentação do PowerPoint</vt:lpstr>
      <vt:lpstr>Postos de Contagem  PNCT</vt:lpstr>
      <vt:lpstr>Quais serão os principais fluxos de carga no Brasil em 2035?</vt:lpstr>
      <vt:lpstr>Apresentação do PowerPoint</vt:lpstr>
      <vt:lpstr>Apresentação do PowerPoint</vt:lpstr>
      <vt:lpstr>Apresentação do PowerPoint</vt:lpstr>
      <vt:lpstr>Muito obrigado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22</cp:revision>
  <dcterms:created xsi:type="dcterms:W3CDTF">2022-03-04T12:39:06Z</dcterms:created>
  <dcterms:modified xsi:type="dcterms:W3CDTF">2022-03-30T11:37:14Z</dcterms:modified>
</cp:coreProperties>
</file>