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57" r:id="rId4"/>
    <p:sldId id="258" r:id="rId5"/>
    <p:sldId id="259" r:id="rId6"/>
    <p:sldId id="260" r:id="rId7"/>
    <p:sldId id="262" r:id="rId8"/>
    <p:sldId id="263" r:id="rId9"/>
    <p:sldId id="265" r:id="rId10"/>
    <p:sldId id="266" r:id="rId11"/>
    <p:sldId id="268" r:id="rId12"/>
    <p:sldId id="269" r:id="rId13"/>
    <p:sldId id="271" r:id="rId14"/>
    <p:sldId id="272" r:id="rId15"/>
    <p:sldId id="288" r:id="rId16"/>
    <p:sldId id="287" r:id="rId17"/>
    <p:sldId id="274" r:id="rId18"/>
    <p:sldId id="275" r:id="rId19"/>
    <p:sldId id="273" r:id="rId20"/>
    <p:sldId id="277" r:id="rId21"/>
    <p:sldId id="278" r:id="rId22"/>
    <p:sldId id="279" r:id="rId23"/>
    <p:sldId id="280" r:id="rId24"/>
    <p:sldId id="281" r:id="rId25"/>
    <p:sldId id="282" r:id="rId26"/>
    <p:sldId id="285" r:id="rId27"/>
    <p:sldId id="286" r:id="rId28"/>
    <p:sldId id="283" r:id="rId2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Estilo Claro 3 - Ênfas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6E77D7-1632-43DC-8285-82BF9A411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37253EC-64BF-424F-ADEC-5B5DB91AD3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411894-4E72-425A-8246-BC135A4FE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pPr/>
              <a:t>30/03/2022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FF8A17E-FB54-4FBD-8D1B-8A41D3AAC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4CD0172-6152-412F-AD1A-57EC78CB7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56311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A93400-C558-43E1-BAC4-A12EFE5AA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EE0B996-E885-474D-8D9A-65363A1400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EAADAE3-A843-441B-8A62-730F778F2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pPr/>
              <a:t>30/03/2022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84FA384-2A9F-4384-B0D5-5B63AEC7C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03CC029-ECE6-4EAC-BF18-87163A88E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37482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BAE1E56-B353-4E99-BD02-89963933D5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E8E0182-44FC-4E16-9CBB-B098403CC0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0D1E96B-46DB-4965-AB5A-D3735014F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pPr/>
              <a:t>30/03/2022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0D9AAC7-C3AC-4282-819B-C7D48EF3E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04EA375-8F8B-486E-96F6-C2F8280C0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81198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B703E5-2A29-47AE-85D5-7850D2117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D3E0798-C12E-47C5-AB55-8542634F8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61296DE-6511-40F3-A2B6-E9BDC4C08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pPr/>
              <a:t>30/03/2022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9FC4522-B445-4368-B34C-BD261CE75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4BFE492-306F-4052-B72C-9B06D9DEB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1572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536169-2F47-4A3B-8170-A48FDEB72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C0D26BD-2FCA-4969-BD06-53CB29FA4A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4D0070B-B926-426A-B477-5C4C7FB13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pPr/>
              <a:t>30/03/2022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55D83DE-194C-499C-8842-61B4DDF03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A65B098-C182-4501-847C-F11D2C7A5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33334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8F56E1-E8C1-4B36-AA90-B881BC3A5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CEE6EA4-FD3F-4B90-9022-F43F7AF2F2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6F44919-FEBD-4B92-B8D4-E6D3E8C786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7E8CD96-70E6-490A-B62A-9551E52B2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pPr/>
              <a:t>30/03/2022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0B7E887-53DA-4498-B891-7A50191F8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539AA22-3DEB-435F-8706-856AE147A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50766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87A9E1-3D66-42FA-9CE6-5C3480C4F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7B7BACD-9851-4E73-AC98-9C83E643F0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ABF0582-DE7C-47BE-B8F0-3C364E7235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B1542C2-CA34-48E4-95A7-0F790F9088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F2789AB-739D-4221-B5F1-267EE89DC7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0AB6852-1B4A-450C-BA16-B82F6475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pPr/>
              <a:t>30/03/2022</a:t>
            </a:fld>
            <a:endParaRPr lang="pt-BR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65EED2F-F1F5-4602-B7B5-37D7A2CE3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FD25586-3474-4730-A463-2F2FD37D2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05726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32F841-88C9-4F41-A1C6-97C7AA813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FA66904-B528-4F9A-8E75-53B6D59A1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pPr/>
              <a:t>30/03/2022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9E1677D-2A73-4B5D-BF58-9C9B514AD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4D83D8C-1F03-49DC-A055-56C2AF649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82561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84D2C5F-4406-4E46-92EF-542EC9F60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pPr/>
              <a:t>30/03/2022</a:t>
            </a:fld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6924C0B-AA71-40BD-AA4B-94402E3BC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0F7416D-F206-4495-9969-C67E178B1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06159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37FE45-8843-4A2F-A352-E59A6A902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A71197-B7D9-4363-A1FB-600523854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B315C35-B351-44B5-8E01-5820B392AD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BCBC8FF-20E6-4EAE-A3D7-1557E2838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pPr/>
              <a:t>30/03/2022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59B1DF8-7A0C-4DE7-976F-685189155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96C49BB-7989-4EAC-B2AC-B3AD84023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6978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3BC473-23EA-45E2-8AFB-F217DBB59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2A544C9-8CD5-471B-B4EE-B82D6ECAFF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4E99241-AC02-4564-91F8-6362D98296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52278FC-3B56-4D85-BA2C-59413BC46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pPr/>
              <a:t>30/03/2022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B370DD1-4D89-4BF2-83B3-FBCCDD364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E80DDAE-472A-4C53-9630-EC142DF86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22469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2E4566A-041C-4F4D-AFD2-1B94AD043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6584696-6805-4494-B6F3-DAC76CBE3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3CAE9A5-EE82-47CC-9CEC-0E91994417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57FD1-8873-467D-BE5E-3B3757E9FB3E}" type="datetimeFigureOut">
              <a:rPr lang="pt-BR" smtClean="0"/>
              <a:pPr/>
              <a:t>30/03/2022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583374E-5746-48AB-B13E-C9D61286EC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A5F1ED6-5EE3-4D3E-AF6C-D3F7076500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FBE7D-63A6-45AB-B216-9BD1B362C07C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42003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E3F021-2230-4609-A362-0CC7F74CA8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283" y="2040825"/>
            <a:ext cx="11024558" cy="1629414"/>
          </a:xfrm>
        </p:spPr>
        <p:txBody>
          <a:bodyPr>
            <a:normAutofit fontScale="90000"/>
          </a:bodyPr>
          <a:lstStyle/>
          <a:p>
            <a:r>
              <a:rPr lang="pt-BR" sz="5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Levantamentos funcionais e estruturais para planejamento da malha rodoviária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A971F86-490B-425D-B4EE-D2824A2D14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8860" y="4120137"/>
            <a:ext cx="9144000" cy="1107977"/>
          </a:xfrm>
        </p:spPr>
        <p:txBody>
          <a:bodyPr>
            <a:normAutofit fontScale="32500" lnSpcReduction="20000"/>
          </a:bodyPr>
          <a:lstStyle/>
          <a:p>
            <a:pPr algn="l"/>
            <a:r>
              <a:rPr lang="pt-BR" sz="7000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Apresentação:</a:t>
            </a:r>
          </a:p>
          <a:p>
            <a:pPr algn="l"/>
            <a:r>
              <a:rPr lang="pt-BR" sz="7000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Carlos Eduardo de Almeida Mattos</a:t>
            </a:r>
          </a:p>
          <a:p>
            <a:pPr algn="l"/>
            <a:r>
              <a:rPr lang="pt-BR" sz="7000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Sandro Scarpelini Vieira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EA971F86-490B-425D-B4EE-D2824A2D14CB}"/>
              </a:ext>
            </a:extLst>
          </p:cNvPr>
          <p:cNvSpPr txBox="1">
            <a:spLocks/>
          </p:cNvSpPr>
          <p:nvPr/>
        </p:nvSpPr>
        <p:spPr>
          <a:xfrm>
            <a:off x="4143553" y="6049074"/>
            <a:ext cx="2447028" cy="507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sz="2300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Março 2022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BR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BR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9407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EFE915D1-8AC2-4816-B463-46C88999496B}"/>
              </a:ext>
            </a:extLst>
          </p:cNvPr>
          <p:cNvSpPr txBox="1"/>
          <p:nvPr/>
        </p:nvSpPr>
        <p:spPr>
          <a:xfrm>
            <a:off x="6694099" y="4541628"/>
            <a:ext cx="43304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1800"/>
              </a:spcBef>
              <a:spcAft>
                <a:spcPts val="1800"/>
              </a:spcAft>
            </a:pPr>
            <a:r>
              <a:rPr lang="pt-BR" sz="4000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Atividade AC-3</a:t>
            </a:r>
          </a:p>
        </p:txBody>
      </p:sp>
      <p:pic>
        <p:nvPicPr>
          <p:cNvPr id="5" name="Imagem 4" descr="Caminhão azul parado na rua&#10;&#10;Descrição gerada automaticamente">
            <a:extLst>
              <a:ext uri="{FF2B5EF4-FFF2-40B4-BE49-F238E27FC236}">
                <a16:creationId xmlns:a16="http://schemas.microsoft.com/office/drawing/2014/main" id="{6E3D9264-89AB-4574-96B5-AE2F7B4429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51" b="5116"/>
          <a:stretch/>
        </p:blipFill>
        <p:spPr>
          <a:xfrm>
            <a:off x="1036741" y="720404"/>
            <a:ext cx="4871924" cy="294025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magem 5" descr="Carro de corrida&#10;&#10;Descrição gerada automaticamente com confiança média">
            <a:extLst>
              <a:ext uri="{FF2B5EF4-FFF2-40B4-BE49-F238E27FC236}">
                <a16:creationId xmlns:a16="http://schemas.microsoft.com/office/drawing/2014/main" id="{AA20FC8E-A822-4D05-B0DA-17DA01405D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093" y="3769876"/>
            <a:ext cx="4876800" cy="29241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m 6" descr="Caminhão azul com letras brancas&#10;&#10;Descrição gerada automaticamente">
            <a:extLst>
              <a:ext uri="{FF2B5EF4-FFF2-40B4-BE49-F238E27FC236}">
                <a16:creationId xmlns:a16="http://schemas.microsoft.com/office/drawing/2014/main" id="{50A8D366-C627-47FB-89E9-1E426D6F30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869" y="1268760"/>
            <a:ext cx="4871924" cy="292601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F5BF03E6-4DDB-4940-91D0-76F77398891A}"/>
              </a:ext>
            </a:extLst>
          </p:cNvPr>
          <p:cNvSpPr txBox="1"/>
          <p:nvPr/>
        </p:nvSpPr>
        <p:spPr>
          <a:xfrm>
            <a:off x="8333010" y="5454341"/>
            <a:ext cx="12887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4000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FWD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91344" y="1610824"/>
            <a:ext cx="1173730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Esta Atividade é desenvolvida a partir da análise das imagens de vídeo e fotografias obtidas em campo pelos Lotes 1, 2 e 3, onde são identificadas e registradas as informações referentes aos seguintes itens:</a:t>
            </a:r>
          </a:p>
          <a:p>
            <a:pPr algn="just"/>
            <a:endParaRPr lang="pt-BR" sz="2800" dirty="0">
              <a:solidFill>
                <a:srgbClr val="002060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Levantamento Visual Contínuo de Defeitos (LVC);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Avaliação da Condição da Sinalização e Dispositivos de Segurança;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Caracterização dos Acostamentos;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Avaliação das Faixas de Domínio;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Caracterização de elementos de Drenagem; 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Caracterização da Geometria da rodovia.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6CAA71E-112D-427E-839C-AE28F6E85A80}"/>
              </a:ext>
            </a:extLst>
          </p:cNvPr>
          <p:cNvSpPr txBox="1"/>
          <p:nvPr/>
        </p:nvSpPr>
        <p:spPr>
          <a:xfrm>
            <a:off x="3431704" y="358603"/>
            <a:ext cx="415178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1800"/>
              </a:spcBef>
              <a:spcAft>
                <a:spcPts val="1800"/>
              </a:spcAft>
            </a:pPr>
            <a:r>
              <a:rPr lang="pt-BR" sz="4000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Atividade AE-1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84A5E5E0-5976-45E3-96E7-38CEBC755A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34" y="1208882"/>
            <a:ext cx="9823035" cy="5056584"/>
          </a:xfrm>
          <a:prstGeom prst="rect">
            <a:avLst/>
          </a:prstGeom>
        </p:spPr>
      </p:pic>
      <p:sp>
        <p:nvSpPr>
          <p:cNvPr id="5" name="object 3">
            <a:extLst>
              <a:ext uri="{FF2B5EF4-FFF2-40B4-BE49-F238E27FC236}">
                <a16:creationId xmlns:a16="http://schemas.microsoft.com/office/drawing/2014/main" id="{CBC3DFF9-E23B-4D7D-AD07-83C609A64F47}"/>
              </a:ext>
            </a:extLst>
          </p:cNvPr>
          <p:cNvSpPr/>
          <p:nvPr/>
        </p:nvSpPr>
        <p:spPr>
          <a:xfrm>
            <a:off x="4943872" y="282575"/>
            <a:ext cx="2304256" cy="619918"/>
          </a:xfrm>
          <a:custGeom>
            <a:avLst/>
            <a:gdLst/>
            <a:ahLst/>
            <a:cxnLst/>
            <a:rect l="l" t="t" r="r" b="b"/>
            <a:pathLst>
              <a:path w="13726794" h="6075045">
                <a:moveTo>
                  <a:pt x="0" y="6074651"/>
                </a:moveTo>
                <a:lnTo>
                  <a:pt x="13726452" y="6074651"/>
                </a:lnTo>
                <a:lnTo>
                  <a:pt x="13726452" y="0"/>
                </a:lnTo>
                <a:lnTo>
                  <a:pt x="0" y="0"/>
                </a:lnTo>
                <a:lnTo>
                  <a:pt x="0" y="6074651"/>
                </a:lnTo>
                <a:close/>
              </a:path>
            </a:pathLst>
          </a:custGeom>
          <a:noFill/>
        </p:spPr>
        <p:txBody>
          <a:bodyPr wrap="square" lIns="0" tIns="0" rIns="0" bIns="0" rtlCol="0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4000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SISTLEV</a:t>
            </a:r>
            <a:endParaRPr lang="pt-BR" sz="2800" dirty="0">
              <a:solidFill>
                <a:srgbClr val="002060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2"/>
          <p:cNvSpPr txBox="1">
            <a:spLocks noChangeArrowheads="1"/>
          </p:cNvSpPr>
          <p:nvPr/>
        </p:nvSpPr>
        <p:spPr bwMode="auto">
          <a:xfrm>
            <a:off x="5505588" y="547918"/>
            <a:ext cx="1180823" cy="620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144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altLang="pt-PT" sz="4000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AE-2</a:t>
            </a:r>
            <a:endParaRPr lang="pt-PT" altLang="pt-PT" sz="4000" dirty="0">
              <a:solidFill>
                <a:srgbClr val="002060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731222" y="1617762"/>
            <a:ext cx="1085276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Avaliação da Qualidade e Suporte a Fiscalização</a:t>
            </a:r>
          </a:p>
          <a:p>
            <a:pPr algn="just"/>
            <a:endParaRPr lang="pt-BR" sz="2800" dirty="0">
              <a:solidFill>
                <a:srgbClr val="002060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algn="just"/>
            <a:r>
              <a:rPr lang="pt-BR" sz="2800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 Gerenciadora (Lote 4), avalia a qualidade dos dados apresentados referentes aos levantamentos de campo pelas contratadas dos lotes 1, 2 e 3, identificando possíveis divergências com o cadastro da divisão em trechos do SNV e a qualidade dos registros obtidos por meio das imagens, atuando na realização de controle dos trabalhos a fim de subsidiar a fiscalização quanto ao cumprimento dos cronogramas e acompanhamento dos quantitativos de serviços referentes aos 4 (quatro) lotes, auxiliando na gestão contratual.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C9B3B29A-A741-492C-8514-856F3A52CEDD}"/>
              </a:ext>
            </a:extLst>
          </p:cNvPr>
          <p:cNvSpPr txBox="1"/>
          <p:nvPr/>
        </p:nvSpPr>
        <p:spPr>
          <a:xfrm>
            <a:off x="2940597" y="899339"/>
            <a:ext cx="6176899" cy="8302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Situação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Atual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dos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Contratos</a:t>
            </a:r>
            <a:endParaRPr lang="en-US" sz="4000" dirty="0">
              <a:solidFill>
                <a:srgbClr val="002060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07801D97-D5FD-41DD-92B8-91E6A45992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647392"/>
              </p:ext>
            </p:extLst>
          </p:nvPr>
        </p:nvGraphicFramePr>
        <p:xfrm>
          <a:off x="1321212" y="3705560"/>
          <a:ext cx="4032665" cy="218948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910052">
                  <a:extLst>
                    <a:ext uri="{9D8B030D-6E8A-4147-A177-3AD203B41FA5}">
                      <a16:colId xmlns:a16="http://schemas.microsoft.com/office/drawing/2014/main" val="2574285582"/>
                    </a:ext>
                  </a:extLst>
                </a:gridCol>
                <a:gridCol w="2122613">
                  <a:extLst>
                    <a:ext uri="{9D8B030D-6E8A-4147-A177-3AD203B41FA5}">
                      <a16:colId xmlns:a16="http://schemas.microsoft.com/office/drawing/2014/main" val="3195490894"/>
                    </a:ext>
                  </a:extLst>
                </a:gridCol>
              </a:tblGrid>
              <a:tr h="604520">
                <a:tc>
                  <a:txBody>
                    <a:bodyPr/>
                    <a:lstStyle/>
                    <a:p>
                      <a:pPr algn="ctr"/>
                      <a:r>
                        <a:rPr lang="pt-BR" sz="2000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Lotes</a:t>
                      </a:r>
                    </a:p>
                  </a:txBody>
                  <a:tcPr marL="44450" marR="444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Realizados (km)</a:t>
                      </a:r>
                    </a:p>
                  </a:txBody>
                  <a:tcPr marL="44450" marR="44450" anchor="ctr"/>
                </a:tc>
                <a:extLst>
                  <a:ext uri="{0D108BD9-81ED-4DB2-BD59-A6C34878D82A}">
                    <a16:rowId xmlns:a16="http://schemas.microsoft.com/office/drawing/2014/main" val="21079589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/>
                      <a:r>
                        <a:rPr lang="pt-BR" sz="2000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44450" marR="444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19.112,85</a:t>
                      </a:r>
                    </a:p>
                  </a:txBody>
                  <a:tcPr marL="44450" marR="44450" anchor="ctr"/>
                </a:tc>
                <a:extLst>
                  <a:ext uri="{0D108BD9-81ED-4DB2-BD59-A6C34878D82A}">
                    <a16:rowId xmlns:a16="http://schemas.microsoft.com/office/drawing/2014/main" val="13778679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/>
                      <a:r>
                        <a:rPr lang="pt-BR" sz="2000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44450" marR="444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19.951,79</a:t>
                      </a:r>
                    </a:p>
                  </a:txBody>
                  <a:tcPr marL="44450" marR="44450" anchor="ctr"/>
                </a:tc>
                <a:extLst>
                  <a:ext uri="{0D108BD9-81ED-4DB2-BD59-A6C34878D82A}">
                    <a16:rowId xmlns:a16="http://schemas.microsoft.com/office/drawing/2014/main" val="927561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/>
                      <a:r>
                        <a:rPr lang="pt-BR" sz="2000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44450" marR="444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15.452,44</a:t>
                      </a:r>
                    </a:p>
                  </a:txBody>
                  <a:tcPr marL="44450" marR="44450" anchor="ctr"/>
                </a:tc>
                <a:extLst>
                  <a:ext uri="{0D108BD9-81ED-4DB2-BD59-A6C34878D82A}">
                    <a16:rowId xmlns:a16="http://schemas.microsoft.com/office/drawing/2014/main" val="1180790896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/>
                      <a:r>
                        <a:rPr lang="pt-BR" sz="20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Total</a:t>
                      </a:r>
                    </a:p>
                  </a:txBody>
                  <a:tcPr marL="44450" marR="444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54.521,91</a:t>
                      </a:r>
                    </a:p>
                  </a:txBody>
                  <a:tcPr marL="44450" marR="44450" anchor="ctr"/>
                </a:tc>
                <a:extLst>
                  <a:ext uri="{0D108BD9-81ED-4DB2-BD59-A6C34878D82A}">
                    <a16:rowId xmlns:a16="http://schemas.microsoft.com/office/drawing/2014/main" val="3564565926"/>
                  </a:ext>
                </a:extLst>
              </a:tr>
            </a:tbl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1D549120-0BE6-44B9-871D-22170148469E}"/>
              </a:ext>
            </a:extLst>
          </p:cNvPr>
          <p:cNvSpPr txBox="1"/>
          <p:nvPr/>
        </p:nvSpPr>
        <p:spPr>
          <a:xfrm>
            <a:off x="4288703" y="2104042"/>
            <a:ext cx="32289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>
              <a:defRPr sz="400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pt-BR" sz="2800" dirty="0"/>
              <a:t>Atividade AC-2 (VDR)</a:t>
            </a: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7BF841B5-8E83-47B5-A2B4-DF07523F5F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5182411"/>
              </p:ext>
            </p:extLst>
          </p:nvPr>
        </p:nvGraphicFramePr>
        <p:xfrm>
          <a:off x="6217896" y="3698932"/>
          <a:ext cx="4032665" cy="218948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910052">
                  <a:extLst>
                    <a:ext uri="{9D8B030D-6E8A-4147-A177-3AD203B41FA5}">
                      <a16:colId xmlns:a16="http://schemas.microsoft.com/office/drawing/2014/main" val="2574285582"/>
                    </a:ext>
                  </a:extLst>
                </a:gridCol>
                <a:gridCol w="2122613">
                  <a:extLst>
                    <a:ext uri="{9D8B030D-6E8A-4147-A177-3AD203B41FA5}">
                      <a16:colId xmlns:a16="http://schemas.microsoft.com/office/drawing/2014/main" val="3195490894"/>
                    </a:ext>
                  </a:extLst>
                </a:gridCol>
              </a:tblGrid>
              <a:tr h="604520">
                <a:tc>
                  <a:txBody>
                    <a:bodyPr/>
                    <a:lstStyle/>
                    <a:p>
                      <a:pPr algn="ctr"/>
                      <a:r>
                        <a:rPr lang="pt-BR" sz="2000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Lotes</a:t>
                      </a:r>
                    </a:p>
                  </a:txBody>
                  <a:tcPr marL="44450" marR="444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Realizados (km)</a:t>
                      </a:r>
                    </a:p>
                  </a:txBody>
                  <a:tcPr marL="44450" marR="44450" anchor="ctr"/>
                </a:tc>
                <a:extLst>
                  <a:ext uri="{0D108BD9-81ED-4DB2-BD59-A6C34878D82A}">
                    <a16:rowId xmlns:a16="http://schemas.microsoft.com/office/drawing/2014/main" val="21079589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/>
                      <a:r>
                        <a:rPr lang="pt-BR" sz="2000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44450" marR="444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18.904,59</a:t>
                      </a:r>
                    </a:p>
                  </a:txBody>
                  <a:tcPr marL="44450" marR="44450" anchor="ctr"/>
                </a:tc>
                <a:extLst>
                  <a:ext uri="{0D108BD9-81ED-4DB2-BD59-A6C34878D82A}">
                    <a16:rowId xmlns:a16="http://schemas.microsoft.com/office/drawing/2014/main" val="13778679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/>
                      <a:r>
                        <a:rPr lang="pt-BR" sz="2000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44450" marR="444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20.580,73</a:t>
                      </a:r>
                    </a:p>
                  </a:txBody>
                  <a:tcPr marL="44450" marR="44450" anchor="ctr"/>
                </a:tc>
                <a:extLst>
                  <a:ext uri="{0D108BD9-81ED-4DB2-BD59-A6C34878D82A}">
                    <a16:rowId xmlns:a16="http://schemas.microsoft.com/office/drawing/2014/main" val="927561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/>
                      <a:r>
                        <a:rPr lang="pt-BR" sz="2000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44450" marR="444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11.689,02</a:t>
                      </a:r>
                    </a:p>
                  </a:txBody>
                  <a:tcPr marL="44450" marR="44450" anchor="ctr"/>
                </a:tc>
                <a:extLst>
                  <a:ext uri="{0D108BD9-81ED-4DB2-BD59-A6C34878D82A}">
                    <a16:rowId xmlns:a16="http://schemas.microsoft.com/office/drawing/2014/main" val="1180790896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/>
                      <a:r>
                        <a:rPr lang="pt-BR" sz="20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Total</a:t>
                      </a:r>
                    </a:p>
                  </a:txBody>
                  <a:tcPr marL="44450" marR="444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51.174,33</a:t>
                      </a:r>
                    </a:p>
                  </a:txBody>
                  <a:tcPr marL="44450" marR="44450" anchor="ctr"/>
                </a:tc>
                <a:extLst>
                  <a:ext uri="{0D108BD9-81ED-4DB2-BD59-A6C34878D82A}">
                    <a16:rowId xmlns:a16="http://schemas.microsoft.com/office/drawing/2014/main" val="3564565926"/>
                  </a:ext>
                </a:extLst>
              </a:tr>
            </a:tbl>
          </a:graphicData>
        </a:graphic>
      </p:graphicFrame>
      <p:sp>
        <p:nvSpPr>
          <p:cNvPr id="8" name="CaixaDeTexto 7">
            <a:extLst>
              <a:ext uri="{FF2B5EF4-FFF2-40B4-BE49-F238E27FC236}">
                <a16:creationId xmlns:a16="http://schemas.microsoft.com/office/drawing/2014/main" id="{9BD2DC1E-85E0-4206-899C-18652B8E96F9}"/>
              </a:ext>
            </a:extLst>
          </p:cNvPr>
          <p:cNvSpPr txBox="1"/>
          <p:nvPr/>
        </p:nvSpPr>
        <p:spPr>
          <a:xfrm>
            <a:off x="7517611" y="3001735"/>
            <a:ext cx="14332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>
              <a:defRPr sz="400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pt-BR" sz="2800" dirty="0"/>
              <a:t>Ciclo 2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BCF0C97A-CFC5-4FAD-9532-764E0AF81819}"/>
              </a:ext>
            </a:extLst>
          </p:cNvPr>
          <p:cNvSpPr txBox="1"/>
          <p:nvPr/>
        </p:nvSpPr>
        <p:spPr>
          <a:xfrm>
            <a:off x="2501659" y="3008363"/>
            <a:ext cx="14332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>
              <a:defRPr sz="400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pt-BR" sz="2800" dirty="0"/>
              <a:t>Ciclo 1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C9B3B29A-A741-492C-8514-856F3A52CEDD}"/>
              </a:ext>
            </a:extLst>
          </p:cNvPr>
          <p:cNvSpPr txBox="1"/>
          <p:nvPr/>
        </p:nvSpPr>
        <p:spPr>
          <a:xfrm>
            <a:off x="2940597" y="899339"/>
            <a:ext cx="6176899" cy="8302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Situação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Atual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dos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Contratos</a:t>
            </a:r>
            <a:endParaRPr lang="en-US" sz="4000" dirty="0">
              <a:solidFill>
                <a:srgbClr val="002060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D549120-0BE6-44B9-871D-22170148469E}"/>
              </a:ext>
            </a:extLst>
          </p:cNvPr>
          <p:cNvSpPr txBox="1"/>
          <p:nvPr/>
        </p:nvSpPr>
        <p:spPr>
          <a:xfrm>
            <a:off x="4288703" y="2104042"/>
            <a:ext cx="34373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>
              <a:defRPr sz="400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pt-BR" sz="2800" dirty="0"/>
              <a:t>Atividade AC-3 (FWD)</a:t>
            </a: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7BF841B5-8E83-47B5-A2B4-DF07523F5F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5980842"/>
              </p:ext>
            </p:extLst>
          </p:nvPr>
        </p:nvGraphicFramePr>
        <p:xfrm>
          <a:off x="3034749" y="3520150"/>
          <a:ext cx="6176899" cy="279400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916761">
                  <a:extLst>
                    <a:ext uri="{9D8B030D-6E8A-4147-A177-3AD203B41FA5}">
                      <a16:colId xmlns:a16="http://schemas.microsoft.com/office/drawing/2014/main" val="2574285582"/>
                    </a:ext>
                  </a:extLst>
                </a:gridCol>
                <a:gridCol w="2130069">
                  <a:extLst>
                    <a:ext uri="{9D8B030D-6E8A-4147-A177-3AD203B41FA5}">
                      <a16:colId xmlns:a16="http://schemas.microsoft.com/office/drawing/2014/main" val="2021613533"/>
                    </a:ext>
                  </a:extLst>
                </a:gridCol>
                <a:gridCol w="2130069">
                  <a:extLst>
                    <a:ext uri="{9D8B030D-6E8A-4147-A177-3AD203B41FA5}">
                      <a16:colId xmlns:a16="http://schemas.microsoft.com/office/drawing/2014/main" val="3195490894"/>
                    </a:ext>
                  </a:extLst>
                </a:gridCol>
              </a:tblGrid>
              <a:tr h="604520">
                <a:tc rowSpan="2">
                  <a:txBody>
                    <a:bodyPr/>
                    <a:lstStyle/>
                    <a:p>
                      <a:pPr algn="ctr"/>
                      <a:r>
                        <a:rPr lang="pt-BR" sz="2000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Lotes</a:t>
                      </a:r>
                    </a:p>
                  </a:txBody>
                  <a:tcPr marL="44450" marR="44450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Realizados</a:t>
                      </a:r>
                    </a:p>
                  </a:txBody>
                  <a:tcPr marL="44450" marR="4445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sz="2000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 marL="44450" marR="44450" anchor="ctr"/>
                </a:tc>
                <a:extLst>
                  <a:ext uri="{0D108BD9-81ED-4DB2-BD59-A6C34878D82A}">
                    <a16:rowId xmlns:a16="http://schemas.microsoft.com/office/drawing/2014/main" val="3220039154"/>
                  </a:ext>
                </a:extLst>
              </a:tr>
              <a:tr h="604520">
                <a:tc vMerge="1">
                  <a:txBody>
                    <a:bodyPr/>
                    <a:lstStyle/>
                    <a:p>
                      <a:pPr algn="ctr"/>
                      <a:endParaRPr lang="pt-BR" sz="2000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 marL="44450" marR="4445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(km)</a:t>
                      </a:r>
                      <a:endParaRPr lang="pt-BR" sz="2000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 marL="44450" marR="444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 (nº pontos)</a:t>
                      </a:r>
                    </a:p>
                  </a:txBody>
                  <a:tcPr marL="44450" marR="44450" anchor="ctr"/>
                </a:tc>
                <a:extLst>
                  <a:ext uri="{0D108BD9-81ED-4DB2-BD59-A6C34878D82A}">
                    <a16:rowId xmlns:a16="http://schemas.microsoft.com/office/drawing/2014/main" val="21079589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/>
                      <a:r>
                        <a:rPr lang="pt-BR" sz="2000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44450" marR="444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18.372,00</a:t>
                      </a:r>
                    </a:p>
                  </a:txBody>
                  <a:tcPr marL="44450" marR="444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90.822</a:t>
                      </a:r>
                    </a:p>
                  </a:txBody>
                  <a:tcPr marL="44450" marR="44450" anchor="ctr"/>
                </a:tc>
                <a:extLst>
                  <a:ext uri="{0D108BD9-81ED-4DB2-BD59-A6C34878D82A}">
                    <a16:rowId xmlns:a16="http://schemas.microsoft.com/office/drawing/2014/main" val="13778679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/>
                      <a:r>
                        <a:rPr lang="pt-BR" sz="2000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44450" marR="444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18.778,10</a:t>
                      </a:r>
                    </a:p>
                  </a:txBody>
                  <a:tcPr marL="44450" marR="444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93.539</a:t>
                      </a:r>
                    </a:p>
                  </a:txBody>
                  <a:tcPr marL="44450" marR="44450" anchor="ctr"/>
                </a:tc>
                <a:extLst>
                  <a:ext uri="{0D108BD9-81ED-4DB2-BD59-A6C34878D82A}">
                    <a16:rowId xmlns:a16="http://schemas.microsoft.com/office/drawing/2014/main" val="927561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/>
                      <a:r>
                        <a:rPr lang="pt-BR" sz="2000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44450" marR="444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14.663,10</a:t>
                      </a:r>
                    </a:p>
                  </a:txBody>
                  <a:tcPr marL="44450" marR="444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72.686</a:t>
                      </a:r>
                    </a:p>
                  </a:txBody>
                  <a:tcPr marL="44450" marR="44450" anchor="ctr"/>
                </a:tc>
                <a:extLst>
                  <a:ext uri="{0D108BD9-81ED-4DB2-BD59-A6C34878D82A}">
                    <a16:rowId xmlns:a16="http://schemas.microsoft.com/office/drawing/2014/main" val="1180790896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/>
                      <a:r>
                        <a:rPr lang="pt-BR" sz="20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Total</a:t>
                      </a:r>
                    </a:p>
                  </a:txBody>
                  <a:tcPr marL="44450" marR="444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52.473,90</a:t>
                      </a:r>
                    </a:p>
                  </a:txBody>
                  <a:tcPr marL="44450" marR="444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257.047</a:t>
                      </a:r>
                    </a:p>
                  </a:txBody>
                  <a:tcPr marL="44450" marR="44450" anchor="ctr"/>
                </a:tc>
                <a:extLst>
                  <a:ext uri="{0D108BD9-81ED-4DB2-BD59-A6C34878D82A}">
                    <a16:rowId xmlns:a16="http://schemas.microsoft.com/office/drawing/2014/main" val="3564565926"/>
                  </a:ext>
                </a:extLst>
              </a:tr>
            </a:tbl>
          </a:graphicData>
        </a:graphic>
      </p:graphicFrame>
      <p:sp>
        <p:nvSpPr>
          <p:cNvPr id="10" name="CaixaDeTexto 9">
            <a:extLst>
              <a:ext uri="{FF2B5EF4-FFF2-40B4-BE49-F238E27FC236}">
                <a16:creationId xmlns:a16="http://schemas.microsoft.com/office/drawing/2014/main" id="{BCF0C97A-CFC5-4FAD-9532-764E0AF81819}"/>
              </a:ext>
            </a:extLst>
          </p:cNvPr>
          <p:cNvSpPr txBox="1"/>
          <p:nvPr/>
        </p:nvSpPr>
        <p:spPr>
          <a:xfrm>
            <a:off x="4802412" y="2814631"/>
            <a:ext cx="25871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>
              <a:defRPr sz="400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pt-BR" sz="2800" dirty="0"/>
              <a:t>Campanha única</a:t>
            </a:r>
          </a:p>
        </p:txBody>
      </p:sp>
    </p:spTree>
    <p:extLst>
      <p:ext uri="{BB962C8B-B14F-4D97-AF65-F5344CB8AC3E}">
        <p14:creationId xmlns:p14="http://schemas.microsoft.com/office/powerpoint/2010/main" val="13291830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3DADE117-1572-48EB-8A6B-FDC72FDB510E}"/>
              </a:ext>
            </a:extLst>
          </p:cNvPr>
          <p:cNvSpPr txBox="1"/>
          <p:nvPr/>
        </p:nvSpPr>
        <p:spPr>
          <a:xfrm>
            <a:off x="4573" y="957740"/>
            <a:ext cx="12187427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spcBef>
                <a:spcPts val="1200"/>
              </a:spcBef>
              <a:spcAft>
                <a:spcPts val="1200"/>
              </a:spcAft>
            </a:pPr>
            <a:r>
              <a:rPr lang="pt-BR" sz="4000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Principais aplicações</a:t>
            </a:r>
          </a:p>
          <a:p>
            <a:pPr lvl="1" algn="just">
              <a:spcBef>
                <a:spcPts val="1200"/>
              </a:spcBef>
              <a:spcAft>
                <a:spcPts val="1200"/>
              </a:spcAft>
            </a:pPr>
            <a:endParaRPr lang="pt-BR" sz="2800" dirty="0">
              <a:solidFill>
                <a:srgbClr val="002060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lvl="1" algn="just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2800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Determinação da condição da malha rodoviária</a:t>
            </a:r>
          </a:p>
          <a:p>
            <a:pPr lvl="1" algn="just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2800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PNMR (Insumos)</a:t>
            </a:r>
          </a:p>
          <a:p>
            <a:pPr lvl="1" algn="just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2800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Base de dados georreferenciados</a:t>
            </a:r>
          </a:p>
          <a:p>
            <a:pPr lvl="1" algn="just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2800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iRAP</a:t>
            </a:r>
          </a:p>
        </p:txBody>
      </p:sp>
    </p:spTree>
    <p:extLst>
      <p:ext uri="{BB962C8B-B14F-4D97-AF65-F5344CB8AC3E}">
        <p14:creationId xmlns:p14="http://schemas.microsoft.com/office/powerpoint/2010/main" val="31721276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3DADE117-1572-48EB-8A6B-FDC72FDB510E}"/>
              </a:ext>
            </a:extLst>
          </p:cNvPr>
          <p:cNvSpPr txBox="1"/>
          <p:nvPr/>
        </p:nvSpPr>
        <p:spPr>
          <a:xfrm>
            <a:off x="-92765" y="1159273"/>
            <a:ext cx="11784632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spcBef>
                <a:spcPts val="1200"/>
              </a:spcBef>
              <a:spcAft>
                <a:spcPts val="1200"/>
              </a:spcAft>
            </a:pPr>
            <a:r>
              <a:rPr lang="pt-BR" sz="4000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Determinação da condição da malha rodoviária</a:t>
            </a:r>
          </a:p>
          <a:p>
            <a:pPr lvl="1" algn="just">
              <a:spcBef>
                <a:spcPts val="1200"/>
              </a:spcBef>
              <a:spcAft>
                <a:spcPts val="1200"/>
              </a:spcAft>
            </a:pPr>
            <a:r>
              <a:rPr lang="pt-BR" sz="2800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O IRI e o LVC obtidos por meio da avaliação funcional dos pavimentos alimentam o SGP/DNIT e permitem a determinação do ICS (Índice de Condição da Superfície).</a:t>
            </a:r>
          </a:p>
          <a:p>
            <a:pPr lvl="1" algn="just">
              <a:spcBef>
                <a:spcPts val="1200"/>
              </a:spcBef>
              <a:spcAft>
                <a:spcPts val="1200"/>
              </a:spcAft>
            </a:pPr>
            <a:r>
              <a:rPr lang="pt-BR" sz="2800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Com o ICS, torna-se possível a categorização dos níveis das rodovias (em geral subdivididos em: (Bom, Regular e Ruim) e a elaboração de gráficos e mapas que auxiliam no acompanhamento e análise das aplicações dos investimentos realizados na malha rodoviária  federal. </a:t>
            </a:r>
            <a:endParaRPr lang="pt-BR" sz="3200" dirty="0">
              <a:solidFill>
                <a:srgbClr val="002060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2AA5D24-CB9A-48D6-994F-643741EEBF0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62062" y="662537"/>
            <a:ext cx="9667875" cy="611505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3DADE117-1572-48EB-8A6B-FDC72FDB510E}"/>
              </a:ext>
            </a:extLst>
          </p:cNvPr>
          <p:cNvSpPr txBox="1"/>
          <p:nvPr/>
        </p:nvSpPr>
        <p:spPr>
          <a:xfrm>
            <a:off x="0" y="1843950"/>
            <a:ext cx="11809312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spcBef>
                <a:spcPts val="1200"/>
              </a:spcBef>
              <a:spcAft>
                <a:spcPts val="1200"/>
              </a:spcAft>
            </a:pPr>
            <a:r>
              <a:rPr lang="pt-BR" sz="4000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PNMR – Plano Nacional de Manutenção Rodoviária</a:t>
            </a:r>
          </a:p>
          <a:p>
            <a:pPr lvl="1" algn="just">
              <a:spcBef>
                <a:spcPts val="1200"/>
              </a:spcBef>
              <a:spcAft>
                <a:spcPts val="1200"/>
              </a:spcAft>
            </a:pPr>
            <a:r>
              <a:rPr lang="pt-BR" sz="2800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Os levantamentos funcionais (IRI/LVC) e estruturais (FWD) da malha rodoviária federal auxiliam diretamente na elaboração do PNMR, sendo insumos para a aplicação do catálogo de soluções utilizados nos sistemas HDM4 e SGP/DNIT para análise técnico-econômica dos investimentos na malha rodoviária.</a:t>
            </a:r>
            <a:endParaRPr lang="pt-BR" sz="3200" dirty="0">
              <a:solidFill>
                <a:srgbClr val="002060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/>
          </p:cNvSpPr>
          <p:nvPr/>
        </p:nvSpPr>
        <p:spPr>
          <a:xfrm>
            <a:off x="1595406" y="2276872"/>
            <a:ext cx="9215502" cy="277220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eaLnBrk="1" hangingPunct="1">
              <a:defRPr sz="6000" b="1" i="0">
                <a:solidFill>
                  <a:schemeClr val="bg1"/>
                </a:solidFill>
                <a:latin typeface="Swis721 Cn BT"/>
                <a:ea typeface="+mj-ea"/>
                <a:cs typeface="Swis721 Cn BT"/>
              </a:defRPr>
            </a:lvl1pPr>
          </a:lstStyle>
          <a:p>
            <a:pPr algn="l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4000" b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Edital RDC Eletrônico n°311/2019</a:t>
            </a:r>
          </a:p>
          <a:p>
            <a:pPr algn="l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4000" b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Situação Atual</a:t>
            </a:r>
          </a:p>
          <a:p>
            <a:pPr algn="l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4000" b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Principais usos</a:t>
            </a:r>
          </a:p>
          <a:p>
            <a:pPr algn="l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4000" b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Considerações Finais</a:t>
            </a:r>
            <a:endParaRPr lang="en-US" sz="4000" b="0" kern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3DADE117-1572-48EB-8A6B-FDC72FDB510E}"/>
              </a:ext>
            </a:extLst>
          </p:cNvPr>
          <p:cNvSpPr txBox="1"/>
          <p:nvPr/>
        </p:nvSpPr>
        <p:spPr>
          <a:xfrm>
            <a:off x="0" y="890014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spcBef>
                <a:spcPts val="1200"/>
              </a:spcBef>
              <a:spcAft>
                <a:spcPts val="1200"/>
              </a:spcAft>
            </a:pPr>
            <a:r>
              <a:rPr lang="pt-BR" sz="4000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Catálogo de Soluções – RT00214Matrizrev3</a:t>
            </a:r>
          </a:p>
        </p:txBody>
      </p:sp>
      <p:pic>
        <p:nvPicPr>
          <p:cNvPr id="5" name="Imagem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2405" y="1706591"/>
            <a:ext cx="11768764" cy="50118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3DADE117-1572-48EB-8A6B-FDC72FDB510E}"/>
              </a:ext>
            </a:extLst>
          </p:cNvPr>
          <p:cNvSpPr txBox="1"/>
          <p:nvPr/>
        </p:nvSpPr>
        <p:spPr>
          <a:xfrm>
            <a:off x="7097860" y="1452169"/>
            <a:ext cx="497487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spcBef>
                <a:spcPts val="1200"/>
              </a:spcBef>
              <a:spcAft>
                <a:spcPts val="1200"/>
              </a:spcAft>
            </a:pPr>
            <a:r>
              <a:rPr lang="pt-BR" sz="2400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Os dados provenientes dos equipamentos de GPS de dupla frequência utilizados nos atuais contratos de caracterização da malha rodoviária federal (Edital 311/2019) são insumos essenciais na ATUALIZAÇÃO DA BASE DE DADOS georreferenciados do DNIT, trabalho que está em curso.</a:t>
            </a:r>
          </a:p>
        </p:txBody>
      </p:sp>
      <p:pic>
        <p:nvPicPr>
          <p:cNvPr id="5" name="Imagem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279" y="1643050"/>
            <a:ext cx="7090605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DADE117-1572-48EB-8A6B-FDC72FDB510E}"/>
              </a:ext>
            </a:extLst>
          </p:cNvPr>
          <p:cNvSpPr txBox="1"/>
          <p:nvPr/>
        </p:nvSpPr>
        <p:spPr>
          <a:xfrm>
            <a:off x="0" y="744283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spcBef>
                <a:spcPts val="1200"/>
              </a:spcBef>
              <a:spcAft>
                <a:spcPts val="1200"/>
              </a:spcAft>
            </a:pPr>
            <a:r>
              <a:rPr lang="pt-BR" sz="4000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Base de dados georreferenciados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RAP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725" y="913875"/>
            <a:ext cx="2035290" cy="86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3DADE117-1572-48EB-8A6B-FDC72FDB510E}"/>
              </a:ext>
            </a:extLst>
          </p:cNvPr>
          <p:cNvSpPr txBox="1"/>
          <p:nvPr/>
        </p:nvSpPr>
        <p:spPr>
          <a:xfrm>
            <a:off x="2264595" y="774470"/>
            <a:ext cx="929480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spcBef>
                <a:spcPts val="1200"/>
              </a:spcBef>
              <a:spcAft>
                <a:spcPts val="1200"/>
              </a:spcAft>
            </a:pPr>
            <a:r>
              <a:rPr lang="pt-BR" sz="3200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Programa Internacional de Avaliação de Vias https://irap.org/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DADE117-1572-48EB-8A6B-FDC72FDB510E}"/>
              </a:ext>
            </a:extLst>
          </p:cNvPr>
          <p:cNvSpPr txBox="1"/>
          <p:nvPr/>
        </p:nvSpPr>
        <p:spPr>
          <a:xfrm>
            <a:off x="0" y="1991093"/>
            <a:ext cx="11809312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spcBef>
                <a:spcPts val="1200"/>
              </a:spcBef>
              <a:spcAft>
                <a:spcPts val="1200"/>
              </a:spcAft>
            </a:pPr>
            <a:r>
              <a:rPr lang="pt-BR" sz="2800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O iRAP é uma entidade sem fins lucrativos que trabalha em parceria com organizações governamentais e não governamentais para:</a:t>
            </a:r>
          </a:p>
          <a:p>
            <a:pPr lvl="2" algn="just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2400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Reduzir óbitos e lesões graves nas vias do mundo </a:t>
            </a:r>
          </a:p>
          <a:p>
            <a:pPr lvl="2" algn="just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2400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Fornecer padrões independentes, reconhecidos internacionalmente, para medir os níveis de segurança da infraestrutura viária e para servir como referências </a:t>
            </a:r>
          </a:p>
          <a:p>
            <a:pPr lvl="2" algn="just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2400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Identificar melhorias de engenharia de alto retorno econômico que podem ajudar na eliminação de vias de alto risco </a:t>
            </a:r>
          </a:p>
          <a:p>
            <a:pPr lvl="2" algn="just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2400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Estruturar parcerias entre os responsáveis por um sistema viário seguro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https://irap.org/wp-content/uploads/2017/08/How-we-can-help-Star-Rating-process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8282" y="1643050"/>
            <a:ext cx="9072626" cy="4942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4" descr="iRAP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6470" y="773664"/>
            <a:ext cx="2066515" cy="81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DADE117-1572-48EB-8A6B-FDC72FDB510E}"/>
              </a:ext>
            </a:extLst>
          </p:cNvPr>
          <p:cNvSpPr txBox="1"/>
          <p:nvPr/>
        </p:nvSpPr>
        <p:spPr>
          <a:xfrm>
            <a:off x="2655882" y="908828"/>
            <a:ext cx="86696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spcBef>
                <a:spcPts val="1200"/>
              </a:spcBef>
              <a:spcAft>
                <a:spcPts val="1200"/>
              </a:spcAft>
            </a:pPr>
            <a:r>
              <a:rPr lang="pt-BR" sz="4000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Processo de classificação por estrelas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DADE117-1572-48EB-8A6B-FDC72FDB510E}"/>
              </a:ext>
            </a:extLst>
          </p:cNvPr>
          <p:cNvSpPr txBox="1"/>
          <p:nvPr/>
        </p:nvSpPr>
        <p:spPr>
          <a:xfrm>
            <a:off x="380960" y="6000768"/>
            <a:ext cx="82868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spcBef>
                <a:spcPts val="1200"/>
              </a:spcBef>
              <a:spcAft>
                <a:spcPts val="1200"/>
              </a:spcAft>
            </a:pPr>
            <a:r>
              <a:rPr lang="pt-BR" sz="2400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Fonte:  https://irap.org/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3DADE117-1572-48EB-8A6B-FDC72FDB510E}"/>
              </a:ext>
            </a:extLst>
          </p:cNvPr>
          <p:cNvSpPr txBox="1"/>
          <p:nvPr/>
        </p:nvSpPr>
        <p:spPr>
          <a:xfrm>
            <a:off x="6073624" y="1773525"/>
            <a:ext cx="5213246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spcBef>
                <a:spcPts val="1200"/>
              </a:spcBef>
              <a:spcAft>
                <a:spcPts val="1200"/>
              </a:spcAft>
            </a:pPr>
            <a:r>
              <a:rPr lang="pt-BR" sz="2800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Em 2019, o DNIT e o iRAP lançaram o programa BrasilRAP.</a:t>
            </a:r>
          </a:p>
          <a:p>
            <a:pPr lvl="1" algn="just">
              <a:spcBef>
                <a:spcPts val="1200"/>
              </a:spcBef>
              <a:spcAft>
                <a:spcPts val="1200"/>
              </a:spcAft>
            </a:pPr>
            <a:r>
              <a:rPr lang="pt-BR" sz="2800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Os dados levantados em 2020 por meio dos contratos derivados do Edital n°311/2019 já estão em uso  na fase de codificação da malha rodoviária administrada pelo DNIT</a:t>
            </a:r>
          </a:p>
        </p:txBody>
      </p:sp>
      <p:pic>
        <p:nvPicPr>
          <p:cNvPr id="5" name="Imagem 4" descr="https://irap.org/wp-content/uploads/2019/11/BRAZIL_RAP-post-min-1.png"/>
          <p:cNvPicPr/>
          <p:nvPr/>
        </p:nvPicPr>
        <p:blipFill>
          <a:blip r:embed="rId2"/>
          <a:srcRect t="11588"/>
          <a:stretch>
            <a:fillRect/>
          </a:stretch>
        </p:blipFill>
        <p:spPr bwMode="auto">
          <a:xfrm>
            <a:off x="723323" y="1795232"/>
            <a:ext cx="5643602" cy="4358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5" descr="iRAP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710" y="859929"/>
            <a:ext cx="2239043" cy="884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3DADE117-1572-48EB-8A6B-FDC72FDB510E}"/>
              </a:ext>
            </a:extLst>
          </p:cNvPr>
          <p:cNvSpPr txBox="1"/>
          <p:nvPr/>
        </p:nvSpPr>
        <p:spPr>
          <a:xfrm>
            <a:off x="4101122" y="698658"/>
            <a:ext cx="309330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pt-BR" sz="4000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BrasilRAP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Considerações finais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DADE117-1572-48EB-8A6B-FDC72FDB510E}"/>
              </a:ext>
            </a:extLst>
          </p:cNvPr>
          <p:cNvSpPr txBox="1"/>
          <p:nvPr/>
        </p:nvSpPr>
        <p:spPr>
          <a:xfrm>
            <a:off x="0" y="1756543"/>
            <a:ext cx="11809312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spcBef>
                <a:spcPts val="1200"/>
              </a:spcBef>
              <a:spcAft>
                <a:spcPts val="1200"/>
              </a:spcAft>
            </a:pPr>
            <a:r>
              <a:rPr lang="pt-BR" sz="2800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 caracterização funcional e estrutural dos pavimentos, possibilitadas pelos levantamentos apresentados, são insumos essenciais no planejamento eficiente das ações do DNIT no setor rodoviário.</a:t>
            </a:r>
          </a:p>
          <a:p>
            <a:pPr lvl="1" algn="just">
              <a:spcBef>
                <a:spcPts val="1200"/>
              </a:spcBef>
              <a:spcAft>
                <a:spcPts val="1200"/>
              </a:spcAft>
            </a:pPr>
            <a:r>
              <a:rPr lang="pt-BR" sz="2800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Como demonstrado, o DNIT está constantemente estudando, desenvolvendo e aplicando tecnologias que são traduzidas em benefícios para a sociedade.</a:t>
            </a:r>
          </a:p>
          <a:p>
            <a:pPr lvl="1" algn="just">
              <a:spcBef>
                <a:spcPts val="1200"/>
              </a:spcBef>
              <a:spcAft>
                <a:spcPts val="1200"/>
              </a:spcAft>
            </a:pPr>
            <a:r>
              <a:rPr lang="pt-BR" sz="2800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Por fim, o DNIT tem empregado esforços diretos e crescentes na segurança viária, materializados atualmente pela realização do BrasilRAP.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FD97476-EF37-43EB-98B2-98F4D37AB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714" y="1353269"/>
            <a:ext cx="5866338" cy="3912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769F1F44-7AC9-48FA-9172-1A188A790CF7}"/>
              </a:ext>
            </a:extLst>
          </p:cNvPr>
          <p:cNvSpPr txBox="1"/>
          <p:nvPr/>
        </p:nvSpPr>
        <p:spPr>
          <a:xfrm>
            <a:off x="1511055" y="760506"/>
            <a:ext cx="83827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pt-BR" sz="2400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DNIT vence o 19º Concurso Inovação no Setor Público - ENAP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91201186-2356-4F21-AF93-4E6D45BEA5AC}"/>
              </a:ext>
            </a:extLst>
          </p:cNvPr>
          <p:cNvSpPr txBox="1"/>
          <p:nvPr/>
        </p:nvSpPr>
        <p:spPr>
          <a:xfrm>
            <a:off x="590500" y="5397170"/>
            <a:ext cx="923676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Em 2014, o DNIT vence o 19º Concurso Inovação na Gestão Pública Federal, com a iniciativa do Veículo de Diagnóstico de Rodovias (VDR).</a:t>
            </a:r>
          </a:p>
        </p:txBody>
      </p:sp>
    </p:spTree>
    <p:extLst>
      <p:ext uri="{BB962C8B-B14F-4D97-AF65-F5344CB8AC3E}">
        <p14:creationId xmlns:p14="http://schemas.microsoft.com/office/powerpoint/2010/main" val="716700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9B8EF771-78F3-4460-A5AF-DCBB7A30F66F}"/>
              </a:ext>
            </a:extLst>
          </p:cNvPr>
          <p:cNvSpPr txBox="1"/>
          <p:nvPr/>
        </p:nvSpPr>
        <p:spPr>
          <a:xfrm>
            <a:off x="1075874" y="759524"/>
            <a:ext cx="100402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pt-BR" sz="2800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Dnit recebe prêmio internacional que avalia segurança de rodovias</a:t>
            </a:r>
            <a:endParaRPr lang="pt-BR" dirty="0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1FB3CB54-3B5B-468B-899D-3DD852F0E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439" y="1335752"/>
            <a:ext cx="7075311" cy="423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6B51010D-7B82-4C35-9436-E7E26B26824F}"/>
              </a:ext>
            </a:extLst>
          </p:cNvPr>
          <p:cNvSpPr txBox="1"/>
          <p:nvPr/>
        </p:nvSpPr>
        <p:spPr>
          <a:xfrm>
            <a:off x="552172" y="5660271"/>
            <a:ext cx="968733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Em 2022, o DNIT recebe o prêmio “</a:t>
            </a:r>
            <a:r>
              <a:rPr lang="pt-BR" sz="2400" i="1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5-Star Performer </a:t>
            </a:r>
            <a:r>
              <a:rPr lang="pt-BR" sz="2400" i="1" dirty="0" err="1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Award</a:t>
            </a:r>
            <a:r>
              <a:rPr lang="pt-BR" sz="2400" i="1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”</a:t>
            </a:r>
            <a:r>
              <a:rPr lang="pt-BR" sz="2400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concedido pelo </a:t>
            </a:r>
            <a:r>
              <a:rPr lang="pt-BR" sz="2400" dirty="0" err="1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iRAP</a:t>
            </a:r>
            <a:r>
              <a:rPr lang="pt-BR" sz="2400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624371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065881" y="4039466"/>
            <a:ext cx="2366664" cy="77584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4400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Obrigado!</a:t>
            </a:r>
          </a:p>
        </p:txBody>
      </p:sp>
      <p:sp>
        <p:nvSpPr>
          <p:cNvPr id="5" name="object 2"/>
          <p:cNvSpPr txBox="1">
            <a:spLocks/>
          </p:cNvSpPr>
          <p:nvPr/>
        </p:nvSpPr>
        <p:spPr>
          <a:xfrm>
            <a:off x="0" y="2309995"/>
            <a:ext cx="12192000" cy="122413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eaLnBrk="1" hangingPunct="1">
              <a:defRPr sz="6000" b="1" i="0">
                <a:solidFill>
                  <a:schemeClr val="bg1"/>
                </a:solidFill>
                <a:latin typeface="Swis721 Cn BT"/>
                <a:ea typeface="+mj-ea"/>
                <a:cs typeface="Swis721 Cn BT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pt-BR" sz="3200" b="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“O que pode ser medido, pode ser melhorado”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pt-BR" sz="2800" b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Peter Drucker (1909/2005)</a:t>
            </a:r>
            <a:endParaRPr lang="en-US" sz="2800" b="0" kern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154A44-CFC5-48AA-8507-5DDA5567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8752" y="1002111"/>
            <a:ext cx="7974496" cy="1325563"/>
          </a:xfrm>
        </p:spPr>
        <p:txBody>
          <a:bodyPr/>
          <a:lstStyle/>
          <a:p>
            <a:r>
              <a:rPr lang="pt-B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Edital RDC Eletrônico n°311/2019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04B45D9-BD68-4981-9767-5A746CABE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99774"/>
            <a:ext cx="10515600" cy="2798133"/>
          </a:xfrm>
        </p:spPr>
        <p:txBody>
          <a:bodyPr>
            <a:normAutofit fontScale="92500"/>
          </a:bodyPr>
          <a:lstStyle/>
          <a:p>
            <a:pPr lvl="0" algn="ctr">
              <a:spcBef>
                <a:spcPts val="1800"/>
              </a:spcBef>
              <a:spcAft>
                <a:spcPts val="1800"/>
              </a:spcAft>
              <a:buNone/>
            </a:pPr>
            <a:r>
              <a:rPr lang="pt-BR" sz="4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Objeto</a:t>
            </a:r>
          </a:p>
          <a:p>
            <a:pPr algn="just">
              <a:spcBef>
                <a:spcPts val="1800"/>
              </a:spcBef>
              <a:spcAft>
                <a:spcPts val="1800"/>
              </a:spcAft>
              <a:buNone/>
            </a:pPr>
            <a:r>
              <a:rPr lang="pt-BR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Contratação de empresas para a prestação de Serviços técnicos especializados para a caracterização funcional e estrutural de rodovias federais, divididos em 4 (Quatro) lotes.</a:t>
            </a:r>
          </a:p>
          <a:p>
            <a:pPr>
              <a:buNone/>
            </a:pP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775368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CCDF067A-65D0-4A8A-B80A-D6C8977CBC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49" r="925" b="12261"/>
          <a:stretch/>
        </p:blipFill>
        <p:spPr>
          <a:xfrm>
            <a:off x="340085" y="2780928"/>
            <a:ext cx="5755915" cy="1872208"/>
          </a:xfrm>
          <a:prstGeom prst="rect">
            <a:avLst/>
          </a:prstGeom>
        </p:spPr>
      </p:pic>
      <p:pic>
        <p:nvPicPr>
          <p:cNvPr id="6" name="Imagem 5" descr="Uma imagem contendo texto, mapa&#10;&#10;Descrição gerada automaticamente">
            <a:extLst>
              <a:ext uri="{FF2B5EF4-FFF2-40B4-BE49-F238E27FC236}">
                <a16:creationId xmlns:a16="http://schemas.microsoft.com/office/drawing/2014/main" id="{2AD8A3A2-A336-4B68-8F4F-BA99D1BE05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024" y="1052736"/>
            <a:ext cx="5579442" cy="5488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1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BEC9305A-8C70-4A6B-B22E-1094E68876D2}"/>
              </a:ext>
            </a:extLst>
          </p:cNvPr>
          <p:cNvSpPr/>
          <p:nvPr/>
        </p:nvSpPr>
        <p:spPr>
          <a:xfrm>
            <a:off x="594695" y="1412776"/>
            <a:ext cx="11117929" cy="4478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Atividades de Campo (AC)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	AC-1 – Preparação de Pista de aferição  (Lote 4)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	AC-2 – Obtenção do IRI e do Registro por Imagens (Lotes 1 a 3)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	AC-3 – Execução de Ensaios FWD  (Lotes 1 a 3)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2800" dirty="0">
              <a:solidFill>
                <a:srgbClr val="002060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Atividade em Escritório (AE)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	AE-1 – Atividade em Escritório de Inventário de Rodovias  (Lote 4)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	AE-2 – Avaliação de Qualidade e Suporte à Fiscalização  (Lote 4)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1"/>
          <p:cNvSpPr txBox="1"/>
          <p:nvPr/>
        </p:nvSpPr>
        <p:spPr>
          <a:xfrm>
            <a:off x="282943" y="5241746"/>
            <a:ext cx="9482160" cy="156966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Consiste na materialização (determinação,demarcação e caracterização) de 2 segmentos  de pista, conforme figura acima, contendo parâmetros controlados para aferição, calibração e validação dos equipamentos a serem utilizados nos levantamentos de campo (VDR).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07896" y="351266"/>
            <a:ext cx="6607537" cy="5045759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58" y="1527661"/>
            <a:ext cx="4500929" cy="3372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3294C42F-D854-4CDC-8A89-9CC0AD89C095}"/>
              </a:ext>
            </a:extLst>
          </p:cNvPr>
          <p:cNvSpPr txBox="1"/>
          <p:nvPr/>
        </p:nvSpPr>
        <p:spPr>
          <a:xfrm>
            <a:off x="411158" y="798025"/>
            <a:ext cx="415178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1800"/>
              </a:spcBef>
              <a:spcAft>
                <a:spcPts val="1800"/>
              </a:spcAft>
            </a:pPr>
            <a:r>
              <a:rPr lang="pt-BR" sz="4000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Atividade AC-1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/>
          <p:nvPr/>
        </p:nvSpPr>
        <p:spPr>
          <a:xfrm>
            <a:off x="335360" y="1336578"/>
            <a:ext cx="11521280" cy="4184844"/>
          </a:xfrm>
          <a:custGeom>
            <a:avLst/>
            <a:gdLst/>
            <a:ahLst/>
            <a:cxnLst/>
            <a:rect l="l" t="t" r="r" b="b"/>
            <a:pathLst>
              <a:path w="13726794" h="6075045">
                <a:moveTo>
                  <a:pt x="0" y="6074651"/>
                </a:moveTo>
                <a:lnTo>
                  <a:pt x="13726452" y="6074651"/>
                </a:lnTo>
                <a:lnTo>
                  <a:pt x="13726452" y="0"/>
                </a:lnTo>
                <a:lnTo>
                  <a:pt x="0" y="0"/>
                </a:lnTo>
                <a:lnTo>
                  <a:pt x="0" y="6074651"/>
                </a:lnTo>
                <a:close/>
              </a:path>
            </a:pathLst>
          </a:custGeom>
          <a:noFill/>
        </p:spPr>
        <p:txBody>
          <a:bodyPr wrap="square" lIns="0" tIns="0" rIns="0" bIns="0" rtlCol="0"/>
          <a:lstStyle/>
          <a:p>
            <a:pPr marL="0" lvl="1" algn="just"/>
            <a:r>
              <a:rPr lang="pt-BR" sz="2800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Consiste no levantamento de campo para determinação do Índice de Irregularidade Longitudinal (IRI) e do valor do Afundamento da Trilha de Roda (ATR). Esses levantamentos são executados conforme procedimento da Classe II (sem contato), por meio de sensores a laser, seguindo a classificação do “HPMS Field Manual”.</a:t>
            </a:r>
          </a:p>
          <a:p>
            <a:pPr marL="0" lvl="1" algn="just"/>
            <a:endParaRPr lang="pt-BR" sz="2800" dirty="0">
              <a:solidFill>
                <a:srgbClr val="002060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0" lvl="1" algn="just"/>
            <a:r>
              <a:rPr lang="pt-BR" sz="2800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Simultaneamente, são registradas imagens </a:t>
            </a:r>
            <a:r>
              <a:rPr lang="pt-BR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georreferenciadas </a:t>
            </a:r>
            <a:r>
              <a:rPr lang="pt-BR" sz="2800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de alta resolução que possibilitam a realização, em escritório, do cadastramento e avaliação de defeitos no pavimento ao longo das rodovias analisadas.</a:t>
            </a:r>
            <a:endParaRPr lang="pt-BR" sz="2400" dirty="0">
              <a:solidFill>
                <a:srgbClr val="002060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6046A0F-E4BD-406B-B69E-A1957AD11159}"/>
              </a:ext>
            </a:extLst>
          </p:cNvPr>
          <p:cNvSpPr txBox="1"/>
          <p:nvPr/>
        </p:nvSpPr>
        <p:spPr>
          <a:xfrm>
            <a:off x="1" y="418202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1800"/>
              </a:spcBef>
              <a:spcAft>
                <a:spcPts val="1800"/>
              </a:spcAft>
            </a:pPr>
            <a:r>
              <a:rPr lang="pt-BR" sz="4000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Atividade AC-2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EFE915D1-8AC2-4816-B463-46C88999496B}"/>
              </a:ext>
            </a:extLst>
          </p:cNvPr>
          <p:cNvSpPr txBox="1"/>
          <p:nvPr/>
        </p:nvSpPr>
        <p:spPr>
          <a:xfrm>
            <a:off x="0" y="418202"/>
            <a:ext cx="121919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1800"/>
              </a:spcBef>
              <a:spcAft>
                <a:spcPts val="1800"/>
              </a:spcAft>
            </a:pPr>
            <a:r>
              <a:rPr lang="pt-BR" sz="4000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Atividade AC-2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5BF03E6-4DDB-4940-91D0-76F77398891A}"/>
              </a:ext>
            </a:extLst>
          </p:cNvPr>
          <p:cNvSpPr txBox="1"/>
          <p:nvPr/>
        </p:nvSpPr>
        <p:spPr>
          <a:xfrm>
            <a:off x="9726353" y="2298651"/>
            <a:ext cx="12241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4000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VDR</a:t>
            </a:r>
          </a:p>
        </p:txBody>
      </p:sp>
      <p:pic>
        <p:nvPicPr>
          <p:cNvPr id="6" name="Imagem 5" descr="Caminhão verde em estrada de terra&#10;&#10;Descrição gerada automaticamente">
            <a:extLst>
              <a:ext uri="{FF2B5EF4-FFF2-40B4-BE49-F238E27FC236}">
                <a16:creationId xmlns:a16="http://schemas.microsoft.com/office/drawing/2014/main" id="{1CF70752-71A5-41FB-846A-40AE3D7FDC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4" t="14300" r="18501" b="38450"/>
          <a:stretch/>
        </p:blipFill>
        <p:spPr>
          <a:xfrm>
            <a:off x="621450" y="1038651"/>
            <a:ext cx="3762010" cy="252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m 6" descr="Caminhão em estrada de terra&#10;&#10;Descrição gerada automaticamente">
            <a:extLst>
              <a:ext uri="{FF2B5EF4-FFF2-40B4-BE49-F238E27FC236}">
                <a16:creationId xmlns:a16="http://schemas.microsoft.com/office/drawing/2014/main" id="{C927635E-9347-4011-B9E4-DE50640A1E5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5" t="25087" r="37158" b="44075"/>
          <a:stretch/>
        </p:blipFill>
        <p:spPr>
          <a:xfrm>
            <a:off x="4487428" y="1498322"/>
            <a:ext cx="3749760" cy="252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m 7" descr="Carro de polícia parado atrás de caminhão&#10;&#10;Descrição gerada automaticamente">
            <a:extLst>
              <a:ext uri="{FF2B5EF4-FFF2-40B4-BE49-F238E27FC236}">
                <a16:creationId xmlns:a16="http://schemas.microsoft.com/office/drawing/2014/main" id="{9C400E68-E35B-4CAB-9E1A-42125596379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8" t="19550" r="25784" b="14301"/>
          <a:stretch/>
        </p:blipFill>
        <p:spPr>
          <a:xfrm>
            <a:off x="1064579" y="3658562"/>
            <a:ext cx="3759980" cy="252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m 8" descr="Carro em estrada&#10;&#10;Descrição gerada automaticamente com confiança média">
            <a:extLst>
              <a:ext uri="{FF2B5EF4-FFF2-40B4-BE49-F238E27FC236}">
                <a16:creationId xmlns:a16="http://schemas.microsoft.com/office/drawing/2014/main" id="{6A86515E-F536-47EE-AFEF-555ADFB7B97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54" r="55906" b="26901"/>
          <a:stretch/>
        </p:blipFill>
        <p:spPr>
          <a:xfrm>
            <a:off x="4925303" y="4112416"/>
            <a:ext cx="4801050" cy="252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4679" y="186992"/>
            <a:ext cx="7652234" cy="5074545"/>
          </a:xfrm>
          <a:prstGeom prst="rect">
            <a:avLst/>
          </a:prstGeom>
        </p:spPr>
      </p:pic>
      <p:sp>
        <p:nvSpPr>
          <p:cNvPr id="5" name="TextBox 11"/>
          <p:cNvSpPr txBox="1"/>
          <p:nvPr/>
        </p:nvSpPr>
        <p:spPr>
          <a:xfrm>
            <a:off x="282943" y="5277783"/>
            <a:ext cx="9378642" cy="9541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2800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Os ensaios de FWD são distanciados em 200 metros alternadamente, como na figura acima.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43" y="2140902"/>
            <a:ext cx="3792170" cy="1885896"/>
          </a:xfrm>
          <a:prstGeom prst="rect">
            <a:avLst/>
          </a:prstGeom>
        </p:spPr>
      </p:pic>
      <p:sp>
        <p:nvSpPr>
          <p:cNvPr id="7" name="Fluxograma: Conector 6">
            <a:extLst>
              <a:ext uri="{FF2B5EF4-FFF2-40B4-BE49-F238E27FC236}">
                <a16:creationId xmlns:a16="http://schemas.microsoft.com/office/drawing/2014/main" id="{939BD046-8748-4119-B69D-5AED60559937}"/>
              </a:ext>
            </a:extLst>
          </p:cNvPr>
          <p:cNvSpPr/>
          <p:nvPr/>
        </p:nvSpPr>
        <p:spPr>
          <a:xfrm>
            <a:off x="7752184" y="1090444"/>
            <a:ext cx="144016" cy="141220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Fluxograma: Conector 7">
            <a:extLst>
              <a:ext uri="{FF2B5EF4-FFF2-40B4-BE49-F238E27FC236}">
                <a16:creationId xmlns:a16="http://schemas.microsoft.com/office/drawing/2014/main" id="{CC1D0D00-ADB3-41F5-9D36-B00E310F5648}"/>
              </a:ext>
            </a:extLst>
          </p:cNvPr>
          <p:cNvSpPr/>
          <p:nvPr/>
        </p:nvSpPr>
        <p:spPr>
          <a:xfrm>
            <a:off x="4546431" y="655343"/>
            <a:ext cx="144016" cy="141220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Fluxograma: Conector 8">
            <a:extLst>
              <a:ext uri="{FF2B5EF4-FFF2-40B4-BE49-F238E27FC236}">
                <a16:creationId xmlns:a16="http://schemas.microsoft.com/office/drawing/2014/main" id="{0BD827C9-D229-4895-8D4C-CD41111757EF}"/>
              </a:ext>
            </a:extLst>
          </p:cNvPr>
          <p:cNvSpPr/>
          <p:nvPr/>
        </p:nvSpPr>
        <p:spPr>
          <a:xfrm>
            <a:off x="11001971" y="655343"/>
            <a:ext cx="144016" cy="141220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Fluxograma: Conector 9">
            <a:extLst>
              <a:ext uri="{FF2B5EF4-FFF2-40B4-BE49-F238E27FC236}">
                <a16:creationId xmlns:a16="http://schemas.microsoft.com/office/drawing/2014/main" id="{B700F96F-CB5A-48E1-ABBE-306F715AA923}"/>
              </a:ext>
            </a:extLst>
          </p:cNvPr>
          <p:cNvSpPr/>
          <p:nvPr/>
        </p:nvSpPr>
        <p:spPr>
          <a:xfrm>
            <a:off x="4546431" y="2731297"/>
            <a:ext cx="144016" cy="141220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Fluxograma: Conector 10">
            <a:extLst>
              <a:ext uri="{FF2B5EF4-FFF2-40B4-BE49-F238E27FC236}">
                <a16:creationId xmlns:a16="http://schemas.microsoft.com/office/drawing/2014/main" id="{793EE504-BB6D-427A-BDBC-0B2218F2FB76}"/>
              </a:ext>
            </a:extLst>
          </p:cNvPr>
          <p:cNvSpPr/>
          <p:nvPr/>
        </p:nvSpPr>
        <p:spPr>
          <a:xfrm>
            <a:off x="7761611" y="4221088"/>
            <a:ext cx="144016" cy="141220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Fluxograma: Conector 11">
            <a:extLst>
              <a:ext uri="{FF2B5EF4-FFF2-40B4-BE49-F238E27FC236}">
                <a16:creationId xmlns:a16="http://schemas.microsoft.com/office/drawing/2014/main" id="{5B0E463C-B933-4EC4-8DC6-FA129D299B65}"/>
              </a:ext>
            </a:extLst>
          </p:cNvPr>
          <p:cNvSpPr/>
          <p:nvPr/>
        </p:nvSpPr>
        <p:spPr>
          <a:xfrm>
            <a:off x="11001971" y="2744471"/>
            <a:ext cx="144016" cy="141220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25CEB07C-5461-4DF4-A77F-154AD5744CB8}"/>
              </a:ext>
            </a:extLst>
          </p:cNvPr>
          <p:cNvSpPr txBox="1"/>
          <p:nvPr/>
        </p:nvSpPr>
        <p:spPr>
          <a:xfrm>
            <a:off x="85087" y="1231664"/>
            <a:ext cx="407511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1800"/>
              </a:spcBef>
              <a:spcAft>
                <a:spcPts val="1800"/>
              </a:spcAft>
            </a:pPr>
            <a:r>
              <a:rPr lang="pt-BR" sz="4000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Atividade AC-3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1079</Words>
  <Application>Microsoft Office PowerPoint</Application>
  <PresentationFormat>Widescreen</PresentationFormat>
  <Paragraphs>125</Paragraphs>
  <Slides>28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Tema do Office</vt:lpstr>
      <vt:lpstr>Levantamentos funcionais e estruturais para planejamento da malha rodoviária</vt:lpstr>
      <vt:lpstr>Apresentação do PowerPoint</vt:lpstr>
      <vt:lpstr>Edital RDC Eletrônico n°311/2019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Considerações finais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Marilia Borges</dc:creator>
  <cp:lastModifiedBy>Gabriella Lima</cp:lastModifiedBy>
  <cp:revision>30</cp:revision>
  <dcterms:created xsi:type="dcterms:W3CDTF">2022-03-04T12:39:06Z</dcterms:created>
  <dcterms:modified xsi:type="dcterms:W3CDTF">2022-03-30T18:39:10Z</dcterms:modified>
</cp:coreProperties>
</file>