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8" r:id="rId4"/>
    <p:sldId id="259" r:id="rId5"/>
    <p:sldId id="268" r:id="rId6"/>
    <p:sldId id="260" r:id="rId7"/>
    <p:sldId id="263" r:id="rId8"/>
    <p:sldId id="265" r:id="rId9"/>
    <p:sldId id="266" r:id="rId10"/>
    <p:sldId id="267" r:id="rId11"/>
    <p:sldId id="280" r:id="rId12"/>
    <p:sldId id="269" r:id="rId13"/>
    <p:sldId id="270" r:id="rId14"/>
    <p:sldId id="273" r:id="rId15"/>
    <p:sldId id="272" r:id="rId16"/>
    <p:sldId id="274" r:id="rId17"/>
    <p:sldId id="279" r:id="rId18"/>
    <p:sldId id="276" r:id="rId1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6E77D7-1632-43DC-8285-82BF9A411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7253EC-64BF-424F-ADEC-5B5DB91AD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411894-4E72-425A-8246-BC135A4FE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A17E-FB54-4FBD-8D1B-8A41D3AA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CD0172-6152-412F-AD1A-57EC78CB7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6311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93400-C558-43E1-BAC4-A12EFE5AA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EE0B996-E885-474D-8D9A-65363A140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AADAE3-A843-441B-8A62-730F778F2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4FA384-2A9F-4384-B0D5-5B63AEC7C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3CC029-ECE6-4EAC-BF18-87163A88E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748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AE1E56-B353-4E99-BD02-89963933D5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E8E0182-44FC-4E16-9CBB-B098403CC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D1E96B-46DB-4965-AB5A-D3735014F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D9AAC7-C3AC-4282-819B-C7D48EF3E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4EA375-8F8B-486E-96F6-C2F8280C0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1198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B703E5-2A29-47AE-85D5-7850D2117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3E0798-C12E-47C5-AB55-8542634F8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1296DE-6511-40F3-A2B6-E9BDC4C08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FC4522-B445-4368-B34C-BD261CE75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BFE492-306F-4052-B72C-9B06D9DE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72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536169-2F47-4A3B-8170-A48FDEB72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C0D26BD-2FCA-4969-BD06-53CB29FA4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D0070B-B926-426A-B477-5C4C7FB13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5D83DE-194C-499C-8842-61B4DDF03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65B098-C182-4501-847C-F11D2C7A5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33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F56E1-E8C1-4B36-AA90-B881BC3A5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EE6EA4-FD3F-4B90-9022-F43F7AF2F2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6F44919-FEBD-4B92-B8D4-E6D3E8C78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E8CD96-70E6-490A-B62A-9551E52B2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B7E887-53DA-4498-B891-7A50191F8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539AA22-3DEB-435F-8706-856AE147A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0766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87A9E1-3D66-42FA-9CE6-5C3480C4F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B7BACD-9851-4E73-AC98-9C83E643F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BF0582-DE7C-47BE-B8F0-3C364E723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B1542C2-CA34-48E4-95A7-0F790F908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F2789AB-739D-4221-B5F1-267EE89DC7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0AB6852-1B4A-450C-BA16-B82F6475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65EED2F-F1F5-4602-B7B5-37D7A2CE3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FD25586-3474-4730-A463-2F2FD37D2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5726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32F841-88C9-4F41-A1C6-97C7AA813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FA66904-B528-4F9A-8E75-53B6D59A1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9E1677D-2A73-4B5D-BF58-9C9B514AD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4D83D8C-1F03-49DC-A055-56C2AF64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2561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4D2C5F-4406-4E46-92EF-542EC9F60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6924C0B-AA71-40BD-AA4B-94402E3B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F7416D-F206-4495-9969-C67E178B1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6159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37FE45-8843-4A2F-A352-E59A6A90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A71197-B7D9-4363-A1FB-600523854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B315C35-B351-44B5-8E01-5820B392A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BCBC8FF-20E6-4EAE-A3D7-1557E2838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9B1DF8-7A0C-4DE7-976F-685189155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6C49BB-7989-4EAC-B2AC-B3AD84023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97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BC473-23EA-45E2-8AFB-F217DBB5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2A544C9-8CD5-471B-B4EE-B82D6ECAF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E99241-AC02-4564-91F8-6362D9829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2278FC-3B56-4D85-BA2C-59413BC4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B370DD1-4D89-4BF2-83B3-FBCCDD36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80DDAE-472A-4C53-9630-EC142DF86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46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2E4566A-041C-4F4D-AFD2-1B94AD04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584696-6805-4494-B6F3-DAC76CBE3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CAE9A5-EE82-47CC-9CEC-0E9199441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83374E-5746-48AB-B13E-C9D61286EC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5F1ED6-5EE3-4D3E-AF6C-D3F707650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200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t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tif"/><Relationship Id="rId4" Type="http://schemas.openxmlformats.org/officeDocument/2006/relationships/image" Target="../media/image5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ti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t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3F021-2230-4609-A362-0CC7F74CA8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30401"/>
            <a:ext cx="9144000" cy="2387600"/>
          </a:xfrm>
        </p:spPr>
        <p:txBody>
          <a:bodyPr/>
          <a:lstStyle/>
          <a:p>
            <a:r>
              <a:rPr lang="pt-BR" dirty="0"/>
              <a:t>Sistema de Avaliação de Nível de Serviço - LOS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A971F86-490B-425D-B4EE-D2824A2D14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r>
              <a:rPr lang="pt-BR" dirty="0"/>
              <a:t>Eng. Anderson Rosniecek, MBA</a:t>
            </a:r>
          </a:p>
          <a:p>
            <a:r>
              <a:rPr lang="pt-BR" dirty="0"/>
              <a:t>Prosul – Projetos, Supervisão e Planejamento Ltda</a:t>
            </a:r>
          </a:p>
        </p:txBody>
      </p:sp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1B1DB50A-1E70-4D68-8C60-4974E5AFAB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9522" y="5735637"/>
            <a:ext cx="2752955" cy="523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407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Resultados</a:t>
            </a: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83FD5D1F-8B45-4AB8-A17A-3D84BDED78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3363" y="1152525"/>
            <a:ext cx="8842375" cy="5040313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 marL="342900" indent="-33655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341313" algn="ctr" eaLnBrk="1" hangingPunct="1">
              <a:lnSpc>
                <a:spcPct val="90000"/>
              </a:lnSpc>
              <a:spcBef>
                <a:spcPts val="600"/>
              </a:spcBef>
              <a:buClr>
                <a:srgbClr val="002060"/>
              </a:buClr>
              <a:buSzPct val="100000"/>
              <a:defRPr/>
            </a:pPr>
            <a:endParaRPr lang="pt-BR" sz="24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eaLnBrk="1" hangingPunct="1">
              <a:buSzPct val="100000"/>
              <a:defRPr/>
            </a:pPr>
            <a:r>
              <a:rPr lang="pt-BR" sz="2400" dirty="0">
                <a:solidFill>
                  <a:srgbClr val="002060"/>
                </a:solidFill>
                <a:cs typeface="Arial" panose="020B0604020202020204" pitchFamily="34" charset="0"/>
              </a:rPr>
              <a:t>	</a:t>
            </a:r>
            <a:endParaRPr lang="pt-BR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eaLnBrk="1" hangingPunct="1">
              <a:buSzPct val="100000"/>
              <a:defRPr/>
            </a:pPr>
            <a:r>
              <a:rPr lang="pt-BR" dirty="0">
                <a:solidFill>
                  <a:srgbClr val="002060"/>
                </a:solidFill>
                <a:cs typeface="Arial" panose="020B0604020202020204" pitchFamily="34" charset="0"/>
              </a:rPr>
              <a:t>   </a:t>
            </a:r>
          </a:p>
          <a:p>
            <a:pPr eaLnBrk="1" hangingPunct="1">
              <a:buSzPct val="100000"/>
              <a:defRPr/>
            </a:pPr>
            <a:r>
              <a:rPr lang="pt-BR" dirty="0">
                <a:solidFill>
                  <a:srgbClr val="002060"/>
                </a:solidFill>
                <a:cs typeface="Arial" panose="020B0604020202020204" pitchFamily="34" charset="0"/>
              </a:rPr>
              <a:t>    </a:t>
            </a:r>
          </a:p>
          <a:p>
            <a:pPr eaLnBrk="1" hangingPunct="1">
              <a:buSzPct val="100000"/>
              <a:defRPr/>
            </a:pPr>
            <a:r>
              <a:rPr lang="pt-BR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</a:p>
          <a:p>
            <a:pPr eaLnBrk="1" hangingPunct="1">
              <a:buSzPct val="100000"/>
              <a:defRPr/>
            </a:pPr>
            <a:r>
              <a:rPr lang="pt-BR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31" name="Rectangle 1">
            <a:extLst>
              <a:ext uri="{FF2B5EF4-FFF2-40B4-BE49-F238E27FC236}">
                <a16:creationId xmlns:a16="http://schemas.microsoft.com/office/drawing/2014/main" id="{F6A4B439-F993-47AD-B98A-3D04F275FB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125" y="1179513"/>
            <a:ext cx="82296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pic>
        <p:nvPicPr>
          <p:cNvPr id="32" name="Shape 678">
            <a:extLst>
              <a:ext uri="{FF2B5EF4-FFF2-40B4-BE49-F238E27FC236}">
                <a16:creationId xmlns:a16="http://schemas.microsoft.com/office/drawing/2014/main" id="{1C051441-264A-47FB-B1FC-8FE33437FF24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5887" y="1409700"/>
            <a:ext cx="3902075" cy="529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Shape 679">
            <a:extLst>
              <a:ext uri="{FF2B5EF4-FFF2-40B4-BE49-F238E27FC236}">
                <a16:creationId xmlns:a16="http://schemas.microsoft.com/office/drawing/2014/main" id="{459C5E07-7ACF-46F1-A9E5-B28304C36E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4387" y="1684338"/>
            <a:ext cx="476250" cy="211138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Times New Roman" panose="02020603050405020304" pitchFamily="18" charset="0"/>
              <a:buNone/>
            </a:pPr>
            <a:endParaRPr lang="pt-BR" altLang="pt-BR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cxnSp>
        <p:nvCxnSpPr>
          <p:cNvPr id="34" name="Shape 680">
            <a:extLst>
              <a:ext uri="{FF2B5EF4-FFF2-40B4-BE49-F238E27FC236}">
                <a16:creationId xmlns:a16="http://schemas.microsoft.com/office/drawing/2014/main" id="{B1AC7F68-E621-4D91-BDE4-A074E4579051}"/>
              </a:ext>
            </a:extLst>
          </p:cNvPr>
          <p:cNvCxnSpPr>
            <a:cxnSpLocks noChangeShapeType="1"/>
            <a:stCxn id="33" idx="5"/>
          </p:cNvCxnSpPr>
          <p:nvPr/>
        </p:nvCxnSpPr>
        <p:spPr bwMode="auto">
          <a:xfrm>
            <a:off x="6420892" y="1864556"/>
            <a:ext cx="2265908" cy="1435857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5" name="Shape 681">
            <a:extLst>
              <a:ext uri="{FF2B5EF4-FFF2-40B4-BE49-F238E27FC236}">
                <a16:creationId xmlns:a16="http://schemas.microsoft.com/office/drawing/2014/main" id="{0155BD30-F033-4AB8-8268-654B0D9646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7004" y="3425826"/>
            <a:ext cx="3102299" cy="158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/>
          <a:p>
            <a:pPr algn="ctr"/>
            <a:r>
              <a:rPr lang="pt-BR" altLang="pt-BR" dirty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t>Nível de Serviço em função da Possibilidade de Ultrapassagem</a:t>
            </a:r>
            <a:endParaRPr lang="pt-BR" altLang="pt-BR" dirty="0"/>
          </a:p>
        </p:txBody>
      </p:sp>
      <p:sp>
        <p:nvSpPr>
          <p:cNvPr id="36" name="Shape 682">
            <a:extLst>
              <a:ext uri="{FF2B5EF4-FFF2-40B4-BE49-F238E27FC236}">
                <a16:creationId xmlns:a16="http://schemas.microsoft.com/office/drawing/2014/main" id="{27D79118-4175-4237-84D0-751D29400F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8479" y="3424237"/>
            <a:ext cx="2842887" cy="1265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/>
          <a:p>
            <a:pPr algn="ctr"/>
            <a:r>
              <a:rPr lang="pt-BR" altLang="pt-BR" dirty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t>Nível de Serviço em função da Velocidade Média de Viagem</a:t>
            </a:r>
            <a:endParaRPr lang="pt-BR" altLang="pt-BR" dirty="0"/>
          </a:p>
        </p:txBody>
      </p:sp>
      <p:sp>
        <p:nvSpPr>
          <p:cNvPr id="37" name="Shape 683">
            <a:extLst>
              <a:ext uri="{FF2B5EF4-FFF2-40B4-BE49-F238E27FC236}">
                <a16:creationId xmlns:a16="http://schemas.microsoft.com/office/drawing/2014/main" id="{42097D63-20F5-4211-8057-3239572466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4625" y="1689100"/>
            <a:ext cx="476250" cy="211138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Times New Roman" panose="02020603050405020304" pitchFamily="18" charset="0"/>
              <a:buNone/>
            </a:pPr>
            <a:endParaRPr lang="pt-BR" altLang="pt-BR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cxnSp>
        <p:nvCxnSpPr>
          <p:cNvPr id="38" name="Shape 684">
            <a:extLst>
              <a:ext uri="{FF2B5EF4-FFF2-40B4-BE49-F238E27FC236}">
                <a16:creationId xmlns:a16="http://schemas.microsoft.com/office/drawing/2014/main" id="{17EA98F1-2260-4D41-90ED-A4C9AA59A48D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3048000" y="1900238"/>
            <a:ext cx="2266625" cy="1400175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2" name="Imagem 11" descr="Logotipo&#10;&#10;Descrição gerada automaticamente">
            <a:extLst>
              <a:ext uri="{FF2B5EF4-FFF2-40B4-BE49-F238E27FC236}">
                <a16:creationId xmlns:a16="http://schemas.microsoft.com/office/drawing/2014/main" id="{57BC57D3-0F9A-4059-92B9-BDA8A931D3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6" y="6321129"/>
            <a:ext cx="1807841" cy="34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813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Resultados</a:t>
            </a: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83FD5D1F-8B45-4AB8-A17A-3D84BDED78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3363" y="1152525"/>
            <a:ext cx="8842375" cy="5040313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 marL="342900" indent="-33655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341313" algn="ctr" eaLnBrk="1" hangingPunct="1">
              <a:lnSpc>
                <a:spcPct val="90000"/>
              </a:lnSpc>
              <a:spcBef>
                <a:spcPts val="600"/>
              </a:spcBef>
              <a:buClr>
                <a:srgbClr val="002060"/>
              </a:buClr>
              <a:buSzPct val="100000"/>
              <a:defRPr/>
            </a:pPr>
            <a:endParaRPr lang="pt-BR" sz="24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eaLnBrk="1" hangingPunct="1">
              <a:buSzPct val="100000"/>
              <a:defRPr/>
            </a:pPr>
            <a:r>
              <a:rPr lang="pt-BR" sz="2400" dirty="0">
                <a:solidFill>
                  <a:srgbClr val="002060"/>
                </a:solidFill>
                <a:cs typeface="Arial" panose="020B0604020202020204" pitchFamily="34" charset="0"/>
              </a:rPr>
              <a:t>	</a:t>
            </a:r>
            <a:endParaRPr lang="pt-BR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eaLnBrk="1" hangingPunct="1">
              <a:buSzPct val="100000"/>
              <a:defRPr/>
            </a:pPr>
            <a:r>
              <a:rPr lang="pt-BR" dirty="0">
                <a:solidFill>
                  <a:srgbClr val="002060"/>
                </a:solidFill>
                <a:cs typeface="Arial" panose="020B0604020202020204" pitchFamily="34" charset="0"/>
              </a:rPr>
              <a:t>   </a:t>
            </a:r>
          </a:p>
          <a:p>
            <a:pPr eaLnBrk="1" hangingPunct="1">
              <a:buSzPct val="100000"/>
              <a:defRPr/>
            </a:pPr>
            <a:r>
              <a:rPr lang="pt-BR" dirty="0">
                <a:solidFill>
                  <a:srgbClr val="002060"/>
                </a:solidFill>
                <a:cs typeface="Arial" panose="020B0604020202020204" pitchFamily="34" charset="0"/>
              </a:rPr>
              <a:t>    </a:t>
            </a:r>
          </a:p>
          <a:p>
            <a:pPr eaLnBrk="1" hangingPunct="1">
              <a:buSzPct val="100000"/>
              <a:defRPr/>
            </a:pPr>
            <a:r>
              <a:rPr lang="pt-BR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</a:p>
          <a:p>
            <a:pPr eaLnBrk="1" hangingPunct="1">
              <a:buSzPct val="100000"/>
              <a:defRPr/>
            </a:pPr>
            <a:r>
              <a:rPr lang="pt-BR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31" name="Rectangle 1">
            <a:extLst>
              <a:ext uri="{FF2B5EF4-FFF2-40B4-BE49-F238E27FC236}">
                <a16:creationId xmlns:a16="http://schemas.microsoft.com/office/drawing/2014/main" id="{F6A4B439-F993-47AD-B98A-3D04F275FB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125" y="1179513"/>
            <a:ext cx="82296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A219B8F-A2D4-4C74-B9EB-F2C713012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7449" y="1739107"/>
            <a:ext cx="8921799" cy="4405312"/>
          </a:xfrm>
          <a:prstGeom prst="rect">
            <a:avLst/>
          </a:prstGeom>
        </p:spPr>
      </p:pic>
      <p:pic>
        <p:nvPicPr>
          <p:cNvPr id="6" name="Imagem 5" descr="Logotipo&#10;&#10;Descrição gerada automaticamente">
            <a:extLst>
              <a:ext uri="{FF2B5EF4-FFF2-40B4-BE49-F238E27FC236}">
                <a16:creationId xmlns:a16="http://schemas.microsoft.com/office/drawing/2014/main" id="{0EF6A9C4-701C-44CD-A17E-272F0E82BF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6" y="6321129"/>
            <a:ext cx="1807841" cy="34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426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Sistema LOS para o Planejamento DNIT</a:t>
            </a:r>
          </a:p>
        </p:txBody>
      </p:sp>
      <p:sp>
        <p:nvSpPr>
          <p:cNvPr id="31" name="Rectangle 1">
            <a:extLst>
              <a:ext uri="{FF2B5EF4-FFF2-40B4-BE49-F238E27FC236}">
                <a16:creationId xmlns:a16="http://schemas.microsoft.com/office/drawing/2014/main" id="{F6A4B439-F993-47AD-B98A-3D04F275FB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125" y="1179513"/>
            <a:ext cx="82296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id="{19392B12-C971-439E-93D2-4BF97A2B54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pt-BR" dirty="0"/>
              <a:t>Avaliação da Situação Existente;</a:t>
            </a:r>
          </a:p>
          <a:p>
            <a:endParaRPr lang="pt-BR" dirty="0"/>
          </a:p>
          <a:p>
            <a:r>
              <a:rPr lang="pt-BR" dirty="0"/>
              <a:t>Avaliação de soluções:</a:t>
            </a:r>
          </a:p>
          <a:p>
            <a:endParaRPr lang="pt-BR" dirty="0"/>
          </a:p>
          <a:p>
            <a:pPr lvl="1"/>
            <a:r>
              <a:rPr lang="pt-BR" dirty="0"/>
              <a:t>Soluções Básicas (padronização da rodovia);</a:t>
            </a:r>
          </a:p>
          <a:p>
            <a:pPr lvl="1"/>
            <a:endParaRPr lang="pt-BR" dirty="0"/>
          </a:p>
          <a:p>
            <a:pPr lvl="1"/>
            <a:r>
              <a:rPr lang="pt-BR" dirty="0"/>
              <a:t>Soluções Intermediárias de Engenharia (Faixas de ultrapassagem);</a:t>
            </a:r>
          </a:p>
          <a:p>
            <a:pPr lvl="1"/>
            <a:endParaRPr lang="pt-BR" dirty="0"/>
          </a:p>
          <a:p>
            <a:pPr lvl="1"/>
            <a:r>
              <a:rPr lang="pt-BR" dirty="0"/>
              <a:t>Soluções de Duplicação.</a:t>
            </a:r>
          </a:p>
          <a:p>
            <a:pPr lvl="1"/>
            <a:endParaRPr lang="pt-BR" dirty="0"/>
          </a:p>
        </p:txBody>
      </p:sp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6F7C4C72-CCA5-4B7A-B6B1-03E52F8DCD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6" y="6321129"/>
            <a:ext cx="1807841" cy="34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094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Soluções Intermediárias</a:t>
            </a:r>
          </a:p>
        </p:txBody>
      </p:sp>
      <p:sp>
        <p:nvSpPr>
          <p:cNvPr id="31" name="Rectangle 1">
            <a:extLst>
              <a:ext uri="{FF2B5EF4-FFF2-40B4-BE49-F238E27FC236}">
                <a16:creationId xmlns:a16="http://schemas.microsoft.com/office/drawing/2014/main" id="{F6A4B439-F993-47AD-B98A-3D04F275FB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125" y="1179513"/>
            <a:ext cx="82296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id="{19392B12-C971-439E-93D2-4BF97A2B54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lvl="1"/>
            <a:r>
              <a:rPr lang="pt-BR" dirty="0"/>
              <a:t>Influência da Faixa de Ultrapassagem (HCM, 2010)</a:t>
            </a:r>
          </a:p>
        </p:txBody>
      </p:sp>
      <p:pic>
        <p:nvPicPr>
          <p:cNvPr id="5" name="Imagem 7">
            <a:extLst>
              <a:ext uri="{FF2B5EF4-FFF2-40B4-BE49-F238E27FC236}">
                <a16:creationId xmlns:a16="http://schemas.microsoft.com/office/drawing/2014/main" id="{BCA99F63-7DB7-40BE-AD50-8FFDC5198E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" t="4228" r="1769" b="14079"/>
          <a:stretch/>
        </p:blipFill>
        <p:spPr bwMode="auto">
          <a:xfrm>
            <a:off x="3184554" y="2786063"/>
            <a:ext cx="6402585" cy="3273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5" descr="Logotipo&#10;&#10;Descrição gerada automaticamente">
            <a:extLst>
              <a:ext uri="{FF2B5EF4-FFF2-40B4-BE49-F238E27FC236}">
                <a16:creationId xmlns:a16="http://schemas.microsoft.com/office/drawing/2014/main" id="{C67A73C2-1335-4C70-8A27-E6EC7B31E3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6" y="6321129"/>
            <a:ext cx="1807841" cy="34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040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Soluções Intermediárias</a:t>
            </a:r>
          </a:p>
        </p:txBody>
      </p:sp>
      <p:sp>
        <p:nvSpPr>
          <p:cNvPr id="31" name="Rectangle 1">
            <a:extLst>
              <a:ext uri="{FF2B5EF4-FFF2-40B4-BE49-F238E27FC236}">
                <a16:creationId xmlns:a16="http://schemas.microsoft.com/office/drawing/2014/main" id="{F6A4B439-F993-47AD-B98A-3D04F275FB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125" y="1179513"/>
            <a:ext cx="82296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id="{19392B12-C971-439E-93D2-4BF97A2B54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lvl="1"/>
            <a:r>
              <a:rPr lang="pt-BR" dirty="0"/>
              <a:t>Influência da Faixa de Ultrapassagem (HCM, 2022)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F97628E-B8C3-46D0-A9AF-494B647FE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1979" y="2391597"/>
            <a:ext cx="5347102" cy="4207555"/>
          </a:xfrm>
          <a:prstGeom prst="rect">
            <a:avLst/>
          </a:prstGeom>
        </p:spPr>
      </p:pic>
      <p:pic>
        <p:nvPicPr>
          <p:cNvPr id="6" name="Imagem 5" descr="Logotipo&#10;&#10;Descrição gerada automaticamente">
            <a:extLst>
              <a:ext uri="{FF2B5EF4-FFF2-40B4-BE49-F238E27FC236}">
                <a16:creationId xmlns:a16="http://schemas.microsoft.com/office/drawing/2014/main" id="{84A41247-6BA0-4665-9054-894B51A178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6" y="6321129"/>
            <a:ext cx="1807841" cy="34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464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Exemplo de Aplicação</a:t>
            </a:r>
          </a:p>
        </p:txBody>
      </p:sp>
      <p:sp>
        <p:nvSpPr>
          <p:cNvPr id="31" name="Rectangle 1">
            <a:extLst>
              <a:ext uri="{FF2B5EF4-FFF2-40B4-BE49-F238E27FC236}">
                <a16:creationId xmlns:a16="http://schemas.microsoft.com/office/drawing/2014/main" id="{F6A4B439-F993-47AD-B98A-3D04F275FB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125" y="1179513"/>
            <a:ext cx="82296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pic>
        <p:nvPicPr>
          <p:cNvPr id="16" name="Imagem 15" descr="Mapa&#10;&#10;Descrição gerada automaticamente">
            <a:extLst>
              <a:ext uri="{FF2B5EF4-FFF2-40B4-BE49-F238E27FC236}">
                <a16:creationId xmlns:a16="http://schemas.microsoft.com/office/drawing/2014/main" id="{A4C8AE3F-8238-4428-95A3-B22E1AA9A1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9" t="2227" r="1238" b="2239"/>
          <a:stretch/>
        </p:blipFill>
        <p:spPr>
          <a:xfrm>
            <a:off x="2479155" y="1339334"/>
            <a:ext cx="7445570" cy="533315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CCA4C67C-074D-4FD4-8ED1-0B942B97CF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7410" y="4784356"/>
            <a:ext cx="5822533" cy="1761840"/>
          </a:xfrm>
          <a:prstGeom prst="rect">
            <a:avLst/>
          </a:prstGeom>
        </p:spPr>
      </p:pic>
      <p:pic>
        <p:nvPicPr>
          <p:cNvPr id="6" name="Imagem 5" descr="Logotipo&#10;&#10;Descrição gerada automaticamente">
            <a:extLst>
              <a:ext uri="{FF2B5EF4-FFF2-40B4-BE49-F238E27FC236}">
                <a16:creationId xmlns:a16="http://schemas.microsoft.com/office/drawing/2014/main" id="{FE44DBF0-61CD-419E-9FDD-1176EFFCB2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6" y="6321129"/>
            <a:ext cx="1807841" cy="34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42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Exemplo de Aplicação – Resultados LOS</a:t>
            </a:r>
          </a:p>
        </p:txBody>
      </p:sp>
      <p:sp>
        <p:nvSpPr>
          <p:cNvPr id="31" name="Rectangle 1">
            <a:extLst>
              <a:ext uri="{FF2B5EF4-FFF2-40B4-BE49-F238E27FC236}">
                <a16:creationId xmlns:a16="http://schemas.microsoft.com/office/drawing/2014/main" id="{F6A4B439-F993-47AD-B98A-3D04F275FB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125" y="1179513"/>
            <a:ext cx="82296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C98F40E6-394A-4B4E-9212-68175713FF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219" y="1792033"/>
            <a:ext cx="5093296" cy="3823923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9337C0CF-8015-4232-A03F-837EC0B9F2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5191" y="1792032"/>
            <a:ext cx="5093296" cy="3823923"/>
          </a:xfrm>
          <a:prstGeom prst="rect">
            <a:avLst/>
          </a:prstGeom>
        </p:spPr>
      </p:pic>
      <p:sp>
        <p:nvSpPr>
          <p:cNvPr id="18" name="Seta: para a Direita Listrada 17">
            <a:extLst>
              <a:ext uri="{FF2B5EF4-FFF2-40B4-BE49-F238E27FC236}">
                <a16:creationId xmlns:a16="http://schemas.microsoft.com/office/drawing/2014/main" id="{D4E486D1-4C1D-4D7A-BF55-9A2CD667685D}"/>
              </a:ext>
            </a:extLst>
          </p:cNvPr>
          <p:cNvSpPr/>
          <p:nvPr/>
        </p:nvSpPr>
        <p:spPr>
          <a:xfrm>
            <a:off x="5707703" y="3259493"/>
            <a:ext cx="749300" cy="889000"/>
          </a:xfrm>
          <a:prstGeom prst="stripedRightArrow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8141CB2A-F7F1-4299-B45D-8596D0E739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9515" y="5708402"/>
            <a:ext cx="3630153" cy="1118381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AE8EA7FD-E857-49C5-B4A1-49CB329A65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6" y="6321129"/>
            <a:ext cx="1807841" cy="34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903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Exemplo de Aplicação – Los Duplicação</a:t>
            </a:r>
          </a:p>
        </p:txBody>
      </p:sp>
      <p:sp>
        <p:nvSpPr>
          <p:cNvPr id="31" name="Rectangle 1">
            <a:extLst>
              <a:ext uri="{FF2B5EF4-FFF2-40B4-BE49-F238E27FC236}">
                <a16:creationId xmlns:a16="http://schemas.microsoft.com/office/drawing/2014/main" id="{F6A4B439-F993-47AD-B98A-3D04F275FB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125" y="1179513"/>
            <a:ext cx="82296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7B01D57E-DA45-4C5F-ACAD-1A6E096C0C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8200" y="5125158"/>
            <a:ext cx="3592100" cy="110665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D572E4DB-A424-4295-B8A5-BC72ADAB46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9119" y="2786063"/>
            <a:ext cx="8248603" cy="2017951"/>
          </a:xfrm>
          <a:prstGeom prst="rect">
            <a:avLst/>
          </a:prstGeom>
        </p:spPr>
      </p:pic>
      <p:pic>
        <p:nvPicPr>
          <p:cNvPr id="7" name="Imagem 6" descr="Logotipo&#10;&#10;Descrição gerada automaticamente">
            <a:extLst>
              <a:ext uri="{FF2B5EF4-FFF2-40B4-BE49-F238E27FC236}">
                <a16:creationId xmlns:a16="http://schemas.microsoft.com/office/drawing/2014/main" id="{4AA907E3-F927-4568-8DA0-BDE54267BC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6" y="6321129"/>
            <a:ext cx="1807841" cy="34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349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1">
            <a:extLst>
              <a:ext uri="{FF2B5EF4-FFF2-40B4-BE49-F238E27FC236}">
                <a16:creationId xmlns:a16="http://schemas.microsoft.com/office/drawing/2014/main" id="{F6A4B439-F993-47AD-B98A-3D04F275FB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9375" y="1865313"/>
            <a:ext cx="82296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pic>
        <p:nvPicPr>
          <p:cNvPr id="5" name="Picture 2" descr="C:\Users\bruno.pagani\Documents\PROSUL\ARTES\Qualidade\Modelo PPT\JPGs\Modelo-PPT-03.jpg">
            <a:extLst>
              <a:ext uri="{FF2B5EF4-FFF2-40B4-BE49-F238E27FC236}">
                <a16:creationId xmlns:a16="http://schemas.microsoft.com/office/drawing/2014/main" id="{ED82E5A1-980B-4DBF-B8B0-EEE9942F9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550" y="2032873"/>
            <a:ext cx="8161020" cy="4590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id="{F7A50B9E-03DC-42DD-BD7D-ABA2EDE83E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7145" y="3060620"/>
            <a:ext cx="2930215" cy="1053227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pt-BR" sz="1200" b="1" dirty="0"/>
              <a:t>Eng. Anderson Rosniecek, MBA</a:t>
            </a:r>
          </a:p>
          <a:p>
            <a:pPr marL="457200" lvl="1" indent="0">
              <a:buNone/>
            </a:pPr>
            <a:r>
              <a:rPr lang="pt-BR" sz="1200" b="1" dirty="0"/>
              <a:t>anderson.rosniecek@prosul.com</a:t>
            </a:r>
          </a:p>
          <a:p>
            <a:pPr marL="457200" lvl="1" indent="0">
              <a:buNone/>
            </a:pPr>
            <a:r>
              <a:rPr lang="pt-BR" sz="1200" b="1" dirty="0"/>
              <a:t>Coordenador de Projetos</a:t>
            </a:r>
          </a:p>
          <a:p>
            <a:pPr marL="457200" lvl="1" indent="0">
              <a:buNone/>
            </a:pPr>
            <a:r>
              <a:rPr lang="pt-BR" sz="1200" b="1" dirty="0"/>
              <a:t>(48) 9 9623 2010</a:t>
            </a:r>
          </a:p>
          <a:p>
            <a:pPr lvl="1"/>
            <a:endParaRPr lang="pt-BR" dirty="0"/>
          </a:p>
          <a:p>
            <a:endParaRPr lang="pt-BR" dirty="0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21F31FF2-210B-4BE2-B055-C5A73581B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pt-BR" dirty="0"/>
              <a:t>Obrigado,</a:t>
            </a:r>
          </a:p>
        </p:txBody>
      </p:sp>
    </p:spTree>
    <p:extLst>
      <p:ext uri="{BB962C8B-B14F-4D97-AF65-F5344CB8AC3E}">
        <p14:creationId xmlns:p14="http://schemas.microsoft.com/office/powerpoint/2010/main" val="1245009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 Contrato DNIT PP-940/2014-00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04B45D9-BD68-4981-9767-5A746CABE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676" y="1903412"/>
            <a:ext cx="6667499" cy="4376738"/>
          </a:xfrm>
        </p:spPr>
        <p:txBody>
          <a:bodyPr>
            <a:normAutofit/>
          </a:bodyPr>
          <a:lstStyle/>
          <a:p>
            <a:endParaRPr lang="pt-BR" dirty="0"/>
          </a:p>
          <a:p>
            <a:r>
              <a:rPr lang="pt-BR" dirty="0"/>
              <a:t>SERVIÇOS TÉCNICOS E DESENVOLVIMENTO DE ESTUDOS PARA O PLANEJAMENTO DA INFRAESTRUTURA DE TRANSPORTES SOB COMPETÊNCIA DO DNIT</a:t>
            </a:r>
          </a:p>
          <a:p>
            <a:endParaRPr lang="pt-BR" dirty="0"/>
          </a:p>
          <a:p>
            <a:pPr lvl="1">
              <a:lnSpc>
                <a:spcPct val="100000"/>
              </a:lnSpc>
              <a:spcBef>
                <a:spcPct val="0"/>
              </a:spcBef>
            </a:pPr>
            <a:r>
              <a:rPr lang="pt-BR" altLang="pt-BR" sz="1600" dirty="0"/>
              <a:t>EVTEA de Rodovias Federais;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pt-BR" altLang="pt-BR" sz="1600" dirty="0"/>
          </a:p>
          <a:p>
            <a:pPr lvl="1">
              <a:lnSpc>
                <a:spcPct val="100000"/>
              </a:lnSpc>
              <a:spcBef>
                <a:spcPct val="0"/>
              </a:spcBef>
            </a:pPr>
            <a:r>
              <a:rPr lang="pt-BR" altLang="pt-BR" sz="1600" dirty="0"/>
              <a:t>Mais de </a:t>
            </a:r>
            <a:r>
              <a:rPr lang="pt-BR" altLang="pt-BR" sz="1600" b="1" dirty="0">
                <a:solidFill>
                  <a:srgbClr val="FF0000"/>
                </a:solidFill>
              </a:rPr>
              <a:t>26 mil quilômetros </a:t>
            </a:r>
            <a:r>
              <a:rPr lang="pt-BR" altLang="pt-BR" sz="1600" dirty="0"/>
              <a:t>de Rodovias (SNV);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pt-BR" altLang="pt-BR" sz="1600" dirty="0"/>
          </a:p>
          <a:p>
            <a:pPr lvl="1">
              <a:lnSpc>
                <a:spcPct val="100000"/>
              </a:lnSpc>
              <a:spcBef>
                <a:spcPct val="0"/>
              </a:spcBef>
            </a:pPr>
            <a:r>
              <a:rPr lang="pt-BR" altLang="pt-BR" sz="1600" dirty="0"/>
              <a:t>Dividido em </a:t>
            </a:r>
            <a:r>
              <a:rPr lang="pt-BR" altLang="pt-BR" sz="1600" b="1" dirty="0">
                <a:solidFill>
                  <a:srgbClr val="FF0000"/>
                </a:solidFill>
              </a:rPr>
              <a:t>74 Lotes </a:t>
            </a:r>
            <a:r>
              <a:rPr lang="pt-BR" altLang="pt-BR" sz="1600" dirty="0"/>
              <a:t>(média de 350km/Lote).</a:t>
            </a:r>
          </a:p>
          <a:p>
            <a:endParaRPr lang="pt-BR" sz="1600" dirty="0"/>
          </a:p>
          <a:p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BC8A006-8FF5-402C-97F1-58C2E05FA1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1903412"/>
            <a:ext cx="3743325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66E8BA13-CC3E-4044-B8E1-88A165F7E5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6" y="6321129"/>
            <a:ext cx="1807841" cy="34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789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Atividade 1 - Produto 1.1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D15DFD0-4BE2-4399-9C92-6FB311749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SUBPRODUTO 05 - SISTEMA PARA DETERMINAÇÃO DE NÍVEL DE SERVIÇO</a:t>
            </a:r>
          </a:p>
          <a:p>
            <a:endParaRPr lang="pt-BR" dirty="0"/>
          </a:p>
          <a:p>
            <a:pPr lvl="1"/>
            <a:r>
              <a:rPr lang="pt-BR" dirty="0"/>
              <a:t>Avaliação do Nível de Serviço em Segmentos Rurais com Fluxo Ininterrupto;</a:t>
            </a:r>
          </a:p>
          <a:p>
            <a:pPr lvl="1"/>
            <a:endParaRPr lang="pt-BR" dirty="0"/>
          </a:p>
          <a:p>
            <a:pPr lvl="1"/>
            <a:r>
              <a:rPr lang="pt-BR" dirty="0"/>
              <a:t>Dados de entrada inseridos em planilha no formato .</a:t>
            </a:r>
            <a:r>
              <a:rPr lang="pt-BR" dirty="0" err="1"/>
              <a:t>csv</a:t>
            </a:r>
            <a:endParaRPr lang="pt-BR" dirty="0"/>
          </a:p>
          <a:p>
            <a:pPr lvl="1"/>
            <a:endParaRPr lang="pt-BR" dirty="0"/>
          </a:p>
          <a:p>
            <a:pPr lvl="1"/>
            <a:r>
              <a:rPr lang="pt-BR" dirty="0"/>
              <a:t>Metodologia: </a:t>
            </a:r>
            <a:r>
              <a:rPr lang="en-US" i="1" dirty="0"/>
              <a:t>Highway Capacity Manual</a:t>
            </a:r>
            <a:r>
              <a:rPr lang="en-US" dirty="0"/>
              <a:t>, 5ª </a:t>
            </a:r>
            <a:r>
              <a:rPr lang="en-US" dirty="0" err="1"/>
              <a:t>Edição</a:t>
            </a:r>
            <a:r>
              <a:rPr lang="en-US" dirty="0"/>
              <a:t> (2010);</a:t>
            </a:r>
          </a:p>
          <a:p>
            <a:pPr lvl="1"/>
            <a:endParaRPr lang="en-US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6EA1B018-D1BB-4FCB-A238-FC9916DCFC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6" y="6321129"/>
            <a:ext cx="1807841" cy="34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1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Contextualização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D15DFD0-4BE2-4399-9C92-6FB311749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pt-BR" dirty="0"/>
          </a:p>
          <a:p>
            <a:pPr marL="457200" lvl="1" indent="0" algn="just">
              <a:buNone/>
            </a:pPr>
            <a:endParaRPr lang="pt-BR" i="1" dirty="0"/>
          </a:p>
          <a:p>
            <a:pPr marL="457200" lvl="1" indent="0" algn="just">
              <a:buNone/>
            </a:pPr>
            <a:r>
              <a:rPr lang="pt-BR" i="1" dirty="0"/>
              <a:t>O </a:t>
            </a:r>
            <a:r>
              <a:rPr lang="pt-BR" i="1" dirty="0">
                <a:solidFill>
                  <a:srgbClr val="FF0000"/>
                </a:solidFill>
              </a:rPr>
              <a:t>Nível de Serviço </a:t>
            </a:r>
            <a:r>
              <a:rPr lang="pt-BR" i="1" dirty="0"/>
              <a:t>ou </a:t>
            </a:r>
            <a:r>
              <a:rPr lang="pt-BR" i="1" dirty="0">
                <a:solidFill>
                  <a:srgbClr val="FF0000"/>
                </a:solidFill>
              </a:rPr>
              <a:t>LOS (</a:t>
            </a:r>
            <a:r>
              <a:rPr lang="pt-BR" i="1" dirty="0" err="1">
                <a:solidFill>
                  <a:srgbClr val="FF0000"/>
                </a:solidFill>
              </a:rPr>
              <a:t>Level</a:t>
            </a:r>
            <a:r>
              <a:rPr lang="pt-BR" i="1" dirty="0">
                <a:solidFill>
                  <a:srgbClr val="FF0000"/>
                </a:solidFill>
              </a:rPr>
              <a:t> </a:t>
            </a:r>
            <a:r>
              <a:rPr lang="pt-BR" i="1" dirty="0" err="1">
                <a:solidFill>
                  <a:srgbClr val="FF0000"/>
                </a:solidFill>
              </a:rPr>
              <a:t>of</a:t>
            </a:r>
            <a:r>
              <a:rPr lang="pt-BR" i="1" dirty="0">
                <a:solidFill>
                  <a:srgbClr val="FF0000"/>
                </a:solidFill>
              </a:rPr>
              <a:t> Service) </a:t>
            </a:r>
            <a:r>
              <a:rPr lang="pt-BR" i="1" dirty="0"/>
              <a:t>corresponde à qualidade da operação da rodovia, o que reflete, de certa forma, o nível de fluidez da corrente de tráfego, a possibilidade de realizar manobras de ultrapassagem ou de mudança de faixa, e o grau de proximidade entre veículos.</a:t>
            </a:r>
          </a:p>
          <a:p>
            <a:pPr lvl="1"/>
            <a:endParaRPr lang="pt-BR" dirty="0"/>
          </a:p>
          <a:p>
            <a:pPr lvl="1"/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F143435-2136-46C9-9205-2BA9B1C9A2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5899" y="4695007"/>
            <a:ext cx="5248275" cy="1616893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A819ED84-62E8-4DA3-A6C1-F46C67038A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6" y="6321129"/>
            <a:ext cx="1807841" cy="34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227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Metodologia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D15DFD0-4BE2-4399-9C92-6FB311749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BR" i="1" dirty="0"/>
              <a:t>HIGHWAY CAPACITY MANUAL - HCM</a:t>
            </a:r>
          </a:p>
          <a:p>
            <a:pPr lvl="1"/>
            <a:endParaRPr lang="pt-BR" dirty="0"/>
          </a:p>
          <a:p>
            <a:pPr lvl="1"/>
            <a:r>
              <a:rPr lang="pt-BR" dirty="0"/>
              <a:t>1ª edição: publicada em 1950 (Diretrizes de Projeto);</a:t>
            </a:r>
          </a:p>
          <a:p>
            <a:pPr lvl="1"/>
            <a:endParaRPr lang="pt-BR" dirty="0"/>
          </a:p>
          <a:p>
            <a:pPr lvl="1"/>
            <a:r>
              <a:rPr lang="pt-BR" dirty="0"/>
              <a:t>2º edição: publicada em 1965 (Conceito de Nível de Serviço);</a:t>
            </a:r>
          </a:p>
          <a:p>
            <a:pPr lvl="1"/>
            <a:endParaRPr lang="pt-BR" dirty="0"/>
          </a:p>
          <a:p>
            <a:pPr lvl="1"/>
            <a:r>
              <a:rPr lang="pt-BR" dirty="0"/>
              <a:t>3ª edição: publicada em 1985/1994 (Percepção do motorista/agulhas e cruzamentos)</a:t>
            </a:r>
          </a:p>
          <a:p>
            <a:pPr lvl="1"/>
            <a:endParaRPr lang="pt-BR" dirty="0"/>
          </a:p>
          <a:p>
            <a:pPr lvl="1"/>
            <a:r>
              <a:rPr lang="pt-BR" dirty="0"/>
              <a:t>4ª edição: publicada em 2000 (separação em volumes)</a:t>
            </a:r>
          </a:p>
          <a:p>
            <a:pPr lvl="1"/>
            <a:endParaRPr lang="pt-BR" dirty="0"/>
          </a:p>
          <a:p>
            <a:pPr lvl="1"/>
            <a:r>
              <a:rPr lang="pt-BR" dirty="0">
                <a:solidFill>
                  <a:srgbClr val="FF0000"/>
                </a:solidFill>
              </a:rPr>
              <a:t>5ª edição: publicada em 2010 – Metodologia Utilizada no Sistema LOS (Contrato de 2014)</a:t>
            </a:r>
          </a:p>
          <a:p>
            <a:pPr lvl="1"/>
            <a:endParaRPr lang="pt-BR" dirty="0"/>
          </a:p>
          <a:p>
            <a:pPr lvl="1"/>
            <a:r>
              <a:rPr lang="pt-BR" dirty="0"/>
              <a:t>6ª edição: publicada em 2016 (Atualizações em Múltiplas Faixas nos veículos pesados)</a:t>
            </a:r>
          </a:p>
          <a:p>
            <a:pPr lvl="1"/>
            <a:endParaRPr lang="pt-BR" dirty="0"/>
          </a:p>
          <a:p>
            <a:pPr lvl="1"/>
            <a:r>
              <a:rPr lang="pt-BR" dirty="0"/>
              <a:t>7ª edição: publicada em 2022 (Nova metodologia Pista Simples, LOS veículos autônomos)</a:t>
            </a:r>
          </a:p>
          <a:p>
            <a:pPr lvl="1"/>
            <a:endParaRPr lang="pt-BR" dirty="0"/>
          </a:p>
          <a:p>
            <a:pPr lvl="1"/>
            <a:endParaRPr lang="pt-BR" dirty="0"/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F244758D-9562-48BC-B86B-7ECB3C98F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6" y="6321129"/>
            <a:ext cx="1807841" cy="34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843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Sistemas Existentes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FE687E4-52BE-44E9-879D-8188FF722B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011" y="3019425"/>
            <a:ext cx="2778249" cy="182173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1F88255F-A0CA-41FC-9B00-8E36FE2806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612"/>
          <a:stretch/>
        </p:blipFill>
        <p:spPr>
          <a:xfrm>
            <a:off x="3579149" y="1627939"/>
            <a:ext cx="4021802" cy="4864936"/>
          </a:xfrm>
          <a:prstGeom prst="rect">
            <a:avLst/>
          </a:prstGeom>
        </p:spPr>
      </p:pic>
      <p:sp>
        <p:nvSpPr>
          <p:cNvPr id="10" name="Espaço Reservado para Conteúdo 2">
            <a:extLst>
              <a:ext uri="{FF2B5EF4-FFF2-40B4-BE49-F238E27FC236}">
                <a16:creationId xmlns:a16="http://schemas.microsoft.com/office/drawing/2014/main" id="{1F1B93B9-DE2E-4E4B-884F-2EB2FFFD5B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5176" y="2258615"/>
            <a:ext cx="5076824" cy="234076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1800" dirty="0"/>
              <a:t>PP-940/214-00:</a:t>
            </a:r>
          </a:p>
          <a:p>
            <a:pPr algn="ctr"/>
            <a:r>
              <a:rPr lang="pt-BR" sz="1800" dirty="0">
                <a:solidFill>
                  <a:srgbClr val="FF0000"/>
                </a:solidFill>
              </a:rPr>
              <a:t>74 lotes </a:t>
            </a:r>
            <a:r>
              <a:rPr lang="pt-BR" sz="1800" dirty="0"/>
              <a:t>de EVTEA;</a:t>
            </a:r>
          </a:p>
          <a:p>
            <a:pPr algn="ctr"/>
            <a:r>
              <a:rPr lang="pt-BR" sz="1800" dirty="0"/>
              <a:t>Média de </a:t>
            </a:r>
            <a:r>
              <a:rPr lang="pt-BR" sz="1800" dirty="0">
                <a:solidFill>
                  <a:srgbClr val="FF0000"/>
                </a:solidFill>
              </a:rPr>
              <a:t>30 segmentos</a:t>
            </a:r>
            <a:r>
              <a:rPr lang="pt-BR" sz="1800" dirty="0"/>
              <a:t> por lote;</a:t>
            </a:r>
          </a:p>
          <a:p>
            <a:pPr algn="ctr"/>
            <a:r>
              <a:rPr lang="pt-BR" sz="1800" dirty="0"/>
              <a:t>Avaliação de </a:t>
            </a:r>
            <a:r>
              <a:rPr lang="pt-BR" sz="1800" dirty="0">
                <a:solidFill>
                  <a:srgbClr val="FF0000"/>
                </a:solidFill>
              </a:rPr>
              <a:t>25 anos</a:t>
            </a:r>
            <a:r>
              <a:rPr lang="pt-BR" sz="1800" dirty="0"/>
              <a:t> por segmento:</a:t>
            </a:r>
          </a:p>
          <a:p>
            <a:pPr marL="457200" lvl="1" indent="0">
              <a:buNone/>
            </a:pPr>
            <a:endParaRPr lang="pt-BR" sz="1800" dirty="0"/>
          </a:p>
          <a:p>
            <a:pPr marL="457200" lvl="1" indent="0" algn="ctr">
              <a:buNone/>
            </a:pPr>
            <a:r>
              <a:rPr lang="pt-BR" sz="2800" dirty="0"/>
              <a:t>Mais de </a:t>
            </a:r>
            <a:r>
              <a:rPr lang="pt-BR" sz="2800" dirty="0">
                <a:solidFill>
                  <a:srgbClr val="FF0000"/>
                </a:solidFill>
              </a:rPr>
              <a:t>55 mil </a:t>
            </a:r>
            <a:r>
              <a:rPr lang="pt-BR" sz="2800" dirty="0"/>
              <a:t>avaliações!</a:t>
            </a:r>
          </a:p>
        </p:txBody>
      </p:sp>
      <p:pic>
        <p:nvPicPr>
          <p:cNvPr id="6" name="Imagem 5" descr="Logotipo&#10;&#10;Descrição gerada automaticamente">
            <a:extLst>
              <a:ext uri="{FF2B5EF4-FFF2-40B4-BE49-F238E27FC236}">
                <a16:creationId xmlns:a16="http://schemas.microsoft.com/office/drawing/2014/main" id="{8AEB3FF6-1CF6-4E74-901C-E05038610A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6" y="6321129"/>
            <a:ext cx="1807841" cy="34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241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Sistema LOS - Interface</a:t>
            </a: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CF2ACA71-8674-444F-BDD0-61002F143C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6413" y="1439863"/>
            <a:ext cx="82296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83FD5D1F-8B45-4AB8-A17A-3D84BDED78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3363" y="1152525"/>
            <a:ext cx="8842375" cy="5040313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 marL="342900" indent="-33655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341313" algn="ctr" eaLnBrk="1" hangingPunct="1">
              <a:lnSpc>
                <a:spcPct val="90000"/>
              </a:lnSpc>
              <a:spcBef>
                <a:spcPts val="600"/>
              </a:spcBef>
              <a:buClr>
                <a:srgbClr val="002060"/>
              </a:buClr>
              <a:buSzPct val="100000"/>
              <a:defRPr/>
            </a:pPr>
            <a:endParaRPr lang="pt-BR" sz="24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eaLnBrk="1" hangingPunct="1">
              <a:buSzPct val="100000"/>
              <a:defRPr/>
            </a:pPr>
            <a:r>
              <a:rPr lang="pt-BR" sz="2400" dirty="0">
                <a:solidFill>
                  <a:srgbClr val="002060"/>
                </a:solidFill>
                <a:cs typeface="Arial" panose="020B0604020202020204" pitchFamily="34" charset="0"/>
              </a:rPr>
              <a:t>	</a:t>
            </a:r>
            <a:endParaRPr lang="pt-BR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eaLnBrk="1" hangingPunct="1">
              <a:buSzPct val="100000"/>
              <a:defRPr/>
            </a:pPr>
            <a:r>
              <a:rPr lang="pt-BR" dirty="0">
                <a:solidFill>
                  <a:srgbClr val="002060"/>
                </a:solidFill>
                <a:cs typeface="Arial" panose="020B0604020202020204" pitchFamily="34" charset="0"/>
              </a:rPr>
              <a:t>   </a:t>
            </a:r>
          </a:p>
          <a:p>
            <a:pPr eaLnBrk="1" hangingPunct="1">
              <a:buSzPct val="100000"/>
              <a:defRPr/>
            </a:pPr>
            <a:r>
              <a:rPr lang="pt-BR" dirty="0">
                <a:solidFill>
                  <a:srgbClr val="002060"/>
                </a:solidFill>
                <a:cs typeface="Arial" panose="020B0604020202020204" pitchFamily="34" charset="0"/>
              </a:rPr>
              <a:t>    </a:t>
            </a:r>
          </a:p>
          <a:p>
            <a:pPr eaLnBrk="1" hangingPunct="1">
              <a:buSzPct val="100000"/>
              <a:defRPr/>
            </a:pPr>
            <a:r>
              <a:rPr lang="pt-BR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</a:p>
          <a:p>
            <a:pPr eaLnBrk="1" hangingPunct="1">
              <a:buSzPct val="100000"/>
              <a:defRPr/>
            </a:pPr>
            <a:r>
              <a:rPr lang="pt-BR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A526A51-9C39-411D-911E-D8EEEE7CFE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775" y="1468357"/>
            <a:ext cx="9804812" cy="4782647"/>
          </a:xfrm>
          <a:prstGeom prst="rect">
            <a:avLst/>
          </a:prstGeom>
        </p:spPr>
      </p:pic>
      <p:sp>
        <p:nvSpPr>
          <p:cNvPr id="20" name="Espaço Reservado para Conteúdo 2">
            <a:extLst>
              <a:ext uri="{FF2B5EF4-FFF2-40B4-BE49-F238E27FC236}">
                <a16:creationId xmlns:a16="http://schemas.microsoft.com/office/drawing/2014/main" id="{09BF271A-08E6-48E1-81C5-238E784E22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9949" y="3219725"/>
            <a:ext cx="7334250" cy="3043238"/>
          </a:xfrm>
        </p:spPr>
        <p:txBody>
          <a:bodyPr>
            <a:normAutofit/>
          </a:bodyPr>
          <a:lstStyle/>
          <a:p>
            <a:pPr marL="685800" lvl="1" indent="-228600">
              <a:lnSpc>
                <a:spcPct val="70000"/>
              </a:lnSpc>
              <a:spcBef>
                <a:spcPts val="500"/>
              </a:spcBef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pt-BR" sz="1800" dirty="0"/>
              <a:t>Análise Simples: Avaliação por um único período (ano);</a:t>
            </a:r>
          </a:p>
          <a:p>
            <a:pPr marL="685800" lvl="1" indent="-228600">
              <a:lnSpc>
                <a:spcPct val="70000"/>
              </a:lnSpc>
              <a:spcBef>
                <a:spcPts val="500"/>
              </a:spcBef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pt-BR" sz="1800" dirty="0"/>
          </a:p>
          <a:p>
            <a:pPr marL="685800" lvl="1" indent="-228600">
              <a:lnSpc>
                <a:spcPct val="70000"/>
              </a:lnSpc>
              <a:spcBef>
                <a:spcPts val="500"/>
              </a:spcBef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pt-BR" sz="1800" dirty="0"/>
              <a:t>LOS Estimativa 1: Avaliação por diversos períodos (anos) com aplicação de uma taxa de crescimento para todas as categorias de veículos;</a:t>
            </a:r>
          </a:p>
          <a:p>
            <a:pPr marL="685800" lvl="1" indent="-228600">
              <a:lnSpc>
                <a:spcPct val="70000"/>
              </a:lnSpc>
              <a:spcBef>
                <a:spcPts val="500"/>
              </a:spcBef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pt-BR" sz="1800" dirty="0"/>
          </a:p>
          <a:p>
            <a:pPr marL="685800" lvl="1" indent="-228600">
              <a:lnSpc>
                <a:spcPct val="70000"/>
              </a:lnSpc>
              <a:spcBef>
                <a:spcPts val="500"/>
              </a:spcBef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pt-BR" sz="1800" dirty="0"/>
              <a:t>LOS Estimativa 2: Avaliação por diversos períodos (anos) com aplicação d até 5 taxas de crescimento diferentes por categorias de veículos.</a:t>
            </a:r>
          </a:p>
          <a:p>
            <a:pPr lvl="1"/>
            <a:endParaRPr lang="pt-BR" dirty="0"/>
          </a:p>
          <a:p>
            <a:pPr lvl="1"/>
            <a:endParaRPr lang="pt-BR" dirty="0"/>
          </a:p>
        </p:txBody>
      </p:sp>
      <p:pic>
        <p:nvPicPr>
          <p:cNvPr id="7" name="Imagem 6" descr="Logotipo&#10;&#10;Descrição gerada automaticamente">
            <a:extLst>
              <a:ext uri="{FF2B5EF4-FFF2-40B4-BE49-F238E27FC236}">
                <a16:creationId xmlns:a16="http://schemas.microsoft.com/office/drawing/2014/main" id="{AA20FC9E-8EF1-4842-94C3-530898016C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6" y="6321129"/>
            <a:ext cx="1807841" cy="34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4546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Dados de Entrada – Arquivo de Upload</a:t>
            </a: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CF2ACA71-8674-444F-BDD0-61002F143C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743" y="1690688"/>
            <a:ext cx="82296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83FD5D1F-8B45-4AB8-A17A-3D84BDED78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3363" y="1152525"/>
            <a:ext cx="8842375" cy="5040313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 marL="342900" indent="-33655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341313" algn="ctr" eaLnBrk="1" hangingPunct="1">
              <a:lnSpc>
                <a:spcPct val="90000"/>
              </a:lnSpc>
              <a:spcBef>
                <a:spcPts val="600"/>
              </a:spcBef>
              <a:buClr>
                <a:srgbClr val="002060"/>
              </a:buClr>
              <a:buSzPct val="100000"/>
              <a:defRPr/>
            </a:pPr>
            <a:endParaRPr lang="pt-BR" sz="24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eaLnBrk="1" hangingPunct="1">
              <a:buSzPct val="100000"/>
              <a:defRPr/>
            </a:pPr>
            <a:r>
              <a:rPr lang="pt-BR" sz="2400" dirty="0">
                <a:solidFill>
                  <a:srgbClr val="002060"/>
                </a:solidFill>
                <a:cs typeface="Arial" panose="020B0604020202020204" pitchFamily="34" charset="0"/>
              </a:rPr>
              <a:t>	</a:t>
            </a:r>
            <a:endParaRPr lang="pt-BR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eaLnBrk="1" hangingPunct="1">
              <a:buSzPct val="100000"/>
              <a:defRPr/>
            </a:pPr>
            <a:r>
              <a:rPr lang="pt-BR" dirty="0">
                <a:solidFill>
                  <a:srgbClr val="002060"/>
                </a:solidFill>
                <a:cs typeface="Arial" panose="020B0604020202020204" pitchFamily="34" charset="0"/>
              </a:rPr>
              <a:t>   </a:t>
            </a:r>
          </a:p>
          <a:p>
            <a:pPr eaLnBrk="1" hangingPunct="1">
              <a:buSzPct val="100000"/>
              <a:defRPr/>
            </a:pPr>
            <a:r>
              <a:rPr lang="pt-BR" dirty="0">
                <a:solidFill>
                  <a:srgbClr val="002060"/>
                </a:solidFill>
                <a:cs typeface="Arial" panose="020B0604020202020204" pitchFamily="34" charset="0"/>
              </a:rPr>
              <a:t>    </a:t>
            </a:r>
          </a:p>
          <a:p>
            <a:pPr eaLnBrk="1" hangingPunct="1">
              <a:buSzPct val="100000"/>
              <a:defRPr/>
            </a:pPr>
            <a:r>
              <a:rPr lang="pt-BR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</a:p>
          <a:p>
            <a:pPr eaLnBrk="1" hangingPunct="1">
              <a:buSzPct val="100000"/>
              <a:defRPr/>
            </a:pPr>
            <a:r>
              <a:rPr lang="pt-BR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</a:p>
        </p:txBody>
      </p:sp>
      <p:pic>
        <p:nvPicPr>
          <p:cNvPr id="7" name="Imagem 5">
            <a:extLst>
              <a:ext uri="{FF2B5EF4-FFF2-40B4-BE49-F238E27FC236}">
                <a16:creationId xmlns:a16="http://schemas.microsoft.com/office/drawing/2014/main" id="{B4CA170C-F557-4268-9AC9-232A4CCD94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0791" y="1837532"/>
            <a:ext cx="8697913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Conector Angulado 11">
            <a:extLst>
              <a:ext uri="{FF2B5EF4-FFF2-40B4-BE49-F238E27FC236}">
                <a16:creationId xmlns:a16="http://schemas.microsoft.com/office/drawing/2014/main" id="{807855C3-A0B3-44FE-A483-E8A1F729FEEC}"/>
              </a:ext>
            </a:extLst>
          </p:cNvPr>
          <p:cNvCxnSpPr>
            <a:cxnSpLocks noChangeShapeType="1"/>
            <a:stCxn id="17" idx="1"/>
            <a:endCxn id="9" idx="1"/>
          </p:cNvCxnSpPr>
          <p:nvPr/>
        </p:nvCxnSpPr>
        <p:spPr bwMode="auto">
          <a:xfrm rot="10800000" flipH="1" flipV="1">
            <a:off x="1361252" y="3098006"/>
            <a:ext cx="1880481" cy="2652415"/>
          </a:xfrm>
          <a:prstGeom prst="bentConnector3">
            <a:avLst>
              <a:gd name="adj1" fmla="val -12156"/>
            </a:avLst>
          </a:prstGeom>
          <a:noFill/>
          <a:ln w="28575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CaixaDeTexto 8">
            <a:extLst>
              <a:ext uri="{FF2B5EF4-FFF2-40B4-BE49-F238E27FC236}">
                <a16:creationId xmlns:a16="http://schemas.microsoft.com/office/drawing/2014/main" id="{AA74C7F4-2111-4462-A73E-DCC7C054CA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1734" y="5565478"/>
            <a:ext cx="35956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altLang="pt-BR" dirty="0">
                <a:solidFill>
                  <a:schemeClr val="tx1"/>
                </a:solidFill>
              </a:rPr>
              <a:t>Linhas: Segmentos Homogêneos</a:t>
            </a:r>
          </a:p>
        </p:txBody>
      </p:sp>
      <p:sp>
        <p:nvSpPr>
          <p:cNvPr id="14" name="Chave Esquerda 13">
            <a:extLst>
              <a:ext uri="{FF2B5EF4-FFF2-40B4-BE49-F238E27FC236}">
                <a16:creationId xmlns:a16="http://schemas.microsoft.com/office/drawing/2014/main" id="{0A90FEFA-0B75-4EF7-95E4-3A77B2DACE4E}"/>
              </a:ext>
            </a:extLst>
          </p:cNvPr>
          <p:cNvSpPr>
            <a:spLocks/>
          </p:cNvSpPr>
          <p:nvPr/>
        </p:nvSpPr>
        <p:spPr bwMode="auto">
          <a:xfrm rot="5400000" flipH="1">
            <a:off x="5928490" y="275282"/>
            <a:ext cx="268286" cy="8639176"/>
          </a:xfrm>
          <a:prstGeom prst="leftBrace">
            <a:avLst>
              <a:gd name="adj1" fmla="val 8324"/>
              <a:gd name="adj2" fmla="val 50000"/>
            </a:avLst>
          </a:prstGeom>
          <a:noFill/>
          <a:ln w="28575" algn="ctr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cxnSp>
        <p:nvCxnSpPr>
          <p:cNvPr id="15" name="Conector Angulado 29">
            <a:extLst>
              <a:ext uri="{FF2B5EF4-FFF2-40B4-BE49-F238E27FC236}">
                <a16:creationId xmlns:a16="http://schemas.microsoft.com/office/drawing/2014/main" id="{A7B0FFB2-04CF-4DAD-B329-D4C045D1CB44}"/>
              </a:ext>
            </a:extLst>
          </p:cNvPr>
          <p:cNvCxnSpPr>
            <a:cxnSpLocks noChangeShapeType="1"/>
            <a:stCxn id="14" idx="1"/>
            <a:endCxn id="16" idx="1"/>
          </p:cNvCxnSpPr>
          <p:nvPr/>
        </p:nvCxnSpPr>
        <p:spPr bwMode="auto">
          <a:xfrm rot="16200000" flipH="1">
            <a:off x="6581363" y="4210282"/>
            <a:ext cx="227807" cy="1265267"/>
          </a:xfrm>
          <a:prstGeom prst="bentConnector4">
            <a:avLst>
              <a:gd name="adj1" fmla="val 100348"/>
              <a:gd name="adj2" fmla="val 55301"/>
            </a:avLst>
          </a:prstGeom>
          <a:noFill/>
          <a:ln w="38100" algn="ctr">
            <a:solidFill>
              <a:srgbClr val="007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2CEAF35-A844-48BD-AEF9-636CE28EE5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27900" y="4772670"/>
            <a:ext cx="30178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altLang="pt-BR" dirty="0">
                <a:solidFill>
                  <a:schemeClr val="tx1"/>
                </a:solidFill>
              </a:rPr>
              <a:t>Colunas: Dados de Entrada</a:t>
            </a:r>
          </a:p>
        </p:txBody>
      </p:sp>
      <p:sp>
        <p:nvSpPr>
          <p:cNvPr id="17" name="Chave Esquerda 16">
            <a:extLst>
              <a:ext uri="{FF2B5EF4-FFF2-40B4-BE49-F238E27FC236}">
                <a16:creationId xmlns:a16="http://schemas.microsoft.com/office/drawing/2014/main" id="{2DE8187F-F53E-4C73-AB6A-7AEBA7E0D01A}"/>
              </a:ext>
            </a:extLst>
          </p:cNvPr>
          <p:cNvSpPr>
            <a:spLocks/>
          </p:cNvSpPr>
          <p:nvPr/>
        </p:nvSpPr>
        <p:spPr bwMode="auto">
          <a:xfrm>
            <a:off x="1361253" y="1837532"/>
            <a:ext cx="203200" cy="2520950"/>
          </a:xfrm>
          <a:prstGeom prst="leftBrace">
            <a:avLst>
              <a:gd name="adj1" fmla="val 8377"/>
              <a:gd name="adj2" fmla="val 50000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pic>
        <p:nvPicPr>
          <p:cNvPr id="18" name="Imagem 17" descr="Logotipo&#10;&#10;Descrição gerada automaticamente">
            <a:extLst>
              <a:ext uri="{FF2B5EF4-FFF2-40B4-BE49-F238E27FC236}">
                <a16:creationId xmlns:a16="http://schemas.microsoft.com/office/drawing/2014/main" id="{9898DD20-F056-4E00-B762-32EB21CDDF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6" y="6321129"/>
            <a:ext cx="1807841" cy="34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215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Resultados</a:t>
            </a: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CF2ACA71-8674-444F-BDD0-61002F143C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743" y="1690688"/>
            <a:ext cx="82296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83FD5D1F-8B45-4AB8-A17A-3D84BDED78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3363" y="1152525"/>
            <a:ext cx="8842375" cy="5040313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 marL="342900" indent="-33655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341313" algn="ctr" eaLnBrk="1" hangingPunct="1">
              <a:lnSpc>
                <a:spcPct val="90000"/>
              </a:lnSpc>
              <a:spcBef>
                <a:spcPts val="600"/>
              </a:spcBef>
              <a:buClr>
                <a:srgbClr val="002060"/>
              </a:buClr>
              <a:buSzPct val="100000"/>
              <a:defRPr/>
            </a:pPr>
            <a:endParaRPr lang="pt-BR" sz="24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eaLnBrk="1" hangingPunct="1">
              <a:buSzPct val="100000"/>
              <a:defRPr/>
            </a:pPr>
            <a:r>
              <a:rPr lang="pt-BR" sz="2400" dirty="0">
                <a:solidFill>
                  <a:srgbClr val="002060"/>
                </a:solidFill>
                <a:cs typeface="Arial" panose="020B0604020202020204" pitchFamily="34" charset="0"/>
              </a:rPr>
              <a:t>	</a:t>
            </a:r>
            <a:endParaRPr lang="pt-BR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eaLnBrk="1" hangingPunct="1">
              <a:buSzPct val="100000"/>
              <a:defRPr/>
            </a:pPr>
            <a:r>
              <a:rPr lang="pt-BR" dirty="0">
                <a:solidFill>
                  <a:srgbClr val="002060"/>
                </a:solidFill>
                <a:cs typeface="Arial" panose="020B0604020202020204" pitchFamily="34" charset="0"/>
              </a:rPr>
              <a:t>   </a:t>
            </a:r>
          </a:p>
          <a:p>
            <a:pPr eaLnBrk="1" hangingPunct="1">
              <a:buSzPct val="100000"/>
              <a:defRPr/>
            </a:pPr>
            <a:r>
              <a:rPr lang="pt-BR" dirty="0">
                <a:solidFill>
                  <a:srgbClr val="002060"/>
                </a:solidFill>
                <a:cs typeface="Arial" panose="020B0604020202020204" pitchFamily="34" charset="0"/>
              </a:rPr>
              <a:t>    </a:t>
            </a:r>
          </a:p>
          <a:p>
            <a:pPr eaLnBrk="1" hangingPunct="1">
              <a:buSzPct val="100000"/>
              <a:defRPr/>
            </a:pPr>
            <a:r>
              <a:rPr lang="pt-BR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</a:p>
          <a:p>
            <a:pPr eaLnBrk="1" hangingPunct="1">
              <a:buSzPct val="100000"/>
              <a:defRPr/>
            </a:pPr>
            <a:r>
              <a:rPr lang="pt-BR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18" name="Rectangle 1">
            <a:extLst>
              <a:ext uri="{FF2B5EF4-FFF2-40B4-BE49-F238E27FC236}">
                <a16:creationId xmlns:a16="http://schemas.microsoft.com/office/drawing/2014/main" id="{B9D5AC59-5F44-412A-9A78-8409A33055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7226" y="1299370"/>
            <a:ext cx="82296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pic>
        <p:nvPicPr>
          <p:cNvPr id="19" name="Imagem 4">
            <a:extLst>
              <a:ext uri="{FF2B5EF4-FFF2-40B4-BE49-F238E27FC236}">
                <a16:creationId xmlns:a16="http://schemas.microsoft.com/office/drawing/2014/main" id="{894DB245-243C-4A81-93A7-5C79C0612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7226" y="1815307"/>
            <a:ext cx="8418512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tângulo 19">
            <a:extLst>
              <a:ext uri="{FF2B5EF4-FFF2-40B4-BE49-F238E27FC236}">
                <a16:creationId xmlns:a16="http://schemas.microsoft.com/office/drawing/2014/main" id="{F98D6FC3-9BDF-4130-AD2A-DE0C5DA2C0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7226" y="1815307"/>
            <a:ext cx="1800225" cy="2149475"/>
          </a:xfrm>
          <a:prstGeom prst="rect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35B302FD-0987-4BEC-B1E0-C4D7D12874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0401" y="3977482"/>
            <a:ext cx="1801812" cy="2149475"/>
          </a:xfrm>
          <a:prstGeom prst="rect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3B230711-F9A0-45CD-98C3-3753795377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3351" y="1224757"/>
            <a:ext cx="31988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altLang="pt-BR">
                <a:solidFill>
                  <a:srgbClr val="FF0000"/>
                </a:solidFill>
              </a:rPr>
              <a:t>Segmento Sentido Crescente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31FFF2AD-8451-43EC-8C61-D70E38515B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6376" y="6290470"/>
            <a:ext cx="34417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altLang="pt-BR">
                <a:solidFill>
                  <a:srgbClr val="FF0000"/>
                </a:solidFill>
              </a:rPr>
              <a:t>Segmento Sentido Decrescente</a:t>
            </a:r>
          </a:p>
        </p:txBody>
      </p:sp>
      <p:cxnSp>
        <p:nvCxnSpPr>
          <p:cNvPr id="24" name="Conector Angulado 4">
            <a:extLst>
              <a:ext uri="{FF2B5EF4-FFF2-40B4-BE49-F238E27FC236}">
                <a16:creationId xmlns:a16="http://schemas.microsoft.com/office/drawing/2014/main" id="{8353887B-82C6-4793-A942-DB1493D2ED10}"/>
              </a:ext>
            </a:extLst>
          </p:cNvPr>
          <p:cNvCxnSpPr>
            <a:cxnSpLocks noChangeShapeType="1"/>
            <a:stCxn id="20" idx="0"/>
            <a:endCxn id="22" idx="1"/>
          </p:cNvCxnSpPr>
          <p:nvPr/>
        </p:nvCxnSpPr>
        <p:spPr bwMode="auto">
          <a:xfrm rot="5400000" flipH="1" flipV="1">
            <a:off x="3182939" y="1054894"/>
            <a:ext cx="404812" cy="1116013"/>
          </a:xfrm>
          <a:prstGeom prst="bentConnector2">
            <a:avLst/>
          </a:prstGeom>
          <a:noFill/>
          <a:ln w="9525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Conector Angulado 12">
            <a:extLst>
              <a:ext uri="{FF2B5EF4-FFF2-40B4-BE49-F238E27FC236}">
                <a16:creationId xmlns:a16="http://schemas.microsoft.com/office/drawing/2014/main" id="{8613B664-DD25-4440-AD62-28E1881C355E}"/>
              </a:ext>
            </a:extLst>
          </p:cNvPr>
          <p:cNvCxnSpPr>
            <a:cxnSpLocks noChangeShapeType="1"/>
            <a:stCxn id="21" idx="2"/>
            <a:endCxn id="23" idx="1"/>
          </p:cNvCxnSpPr>
          <p:nvPr/>
        </p:nvCxnSpPr>
        <p:spPr bwMode="auto">
          <a:xfrm rot="16200000" flipH="1">
            <a:off x="3250407" y="5708651"/>
            <a:ext cx="347663" cy="1184275"/>
          </a:xfrm>
          <a:prstGeom prst="bentConnector2">
            <a:avLst/>
          </a:prstGeom>
          <a:noFill/>
          <a:ln w="9525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6" name="Chave Direita 25">
            <a:extLst>
              <a:ext uri="{FF2B5EF4-FFF2-40B4-BE49-F238E27FC236}">
                <a16:creationId xmlns:a16="http://schemas.microsoft.com/office/drawing/2014/main" id="{753BC106-B0B3-4A51-BA0E-D8FA4E1D8380}"/>
              </a:ext>
            </a:extLst>
          </p:cNvPr>
          <p:cNvSpPr>
            <a:spLocks/>
          </p:cNvSpPr>
          <p:nvPr/>
        </p:nvSpPr>
        <p:spPr bwMode="auto">
          <a:xfrm>
            <a:off x="3800476" y="2307432"/>
            <a:ext cx="215900" cy="1657350"/>
          </a:xfrm>
          <a:prstGeom prst="rightBrace">
            <a:avLst>
              <a:gd name="adj1" fmla="val 8352"/>
              <a:gd name="adj2" fmla="val 50000"/>
            </a:avLst>
          </a:prstGeom>
          <a:noFill/>
          <a:ln w="1905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27" name="Chave Direita 26">
            <a:extLst>
              <a:ext uri="{FF2B5EF4-FFF2-40B4-BE49-F238E27FC236}">
                <a16:creationId xmlns:a16="http://schemas.microsoft.com/office/drawing/2014/main" id="{A3473E60-CF58-46D7-A732-EBC59998B903}"/>
              </a:ext>
            </a:extLst>
          </p:cNvPr>
          <p:cNvSpPr>
            <a:spLocks/>
          </p:cNvSpPr>
          <p:nvPr/>
        </p:nvSpPr>
        <p:spPr bwMode="auto">
          <a:xfrm>
            <a:off x="3817938" y="4255295"/>
            <a:ext cx="215900" cy="1655762"/>
          </a:xfrm>
          <a:prstGeom prst="rightBrace">
            <a:avLst>
              <a:gd name="adj1" fmla="val 8344"/>
              <a:gd name="adj2" fmla="val 50000"/>
            </a:avLst>
          </a:prstGeom>
          <a:noFill/>
          <a:ln w="1905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6A326325-50BB-4D82-B902-A706EE17B0E8}"/>
              </a:ext>
            </a:extLst>
          </p:cNvPr>
          <p:cNvSpPr txBox="1"/>
          <p:nvPr/>
        </p:nvSpPr>
        <p:spPr>
          <a:xfrm>
            <a:off x="4808538" y="3840957"/>
            <a:ext cx="3389313" cy="36830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dirty="0">
                <a:solidFill>
                  <a:srgbClr val="FF0000"/>
                </a:solidFill>
              </a:rPr>
              <a:t>Ano a ano ao longo de 25 anos</a:t>
            </a:r>
          </a:p>
        </p:txBody>
      </p:sp>
      <p:cxnSp>
        <p:nvCxnSpPr>
          <p:cNvPr id="29" name="Conector de Seta Reta 28">
            <a:extLst>
              <a:ext uri="{FF2B5EF4-FFF2-40B4-BE49-F238E27FC236}">
                <a16:creationId xmlns:a16="http://schemas.microsoft.com/office/drawing/2014/main" id="{E2F19942-C0C8-4209-99A3-98D75798D7D8}"/>
              </a:ext>
            </a:extLst>
          </p:cNvPr>
          <p:cNvCxnSpPr>
            <a:cxnSpLocks noChangeShapeType="1"/>
            <a:stCxn id="26" idx="1"/>
          </p:cNvCxnSpPr>
          <p:nvPr/>
        </p:nvCxnSpPr>
        <p:spPr bwMode="auto">
          <a:xfrm>
            <a:off x="4016376" y="3136107"/>
            <a:ext cx="792162" cy="889000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" name="Conector de Seta Reta 29">
            <a:extLst>
              <a:ext uri="{FF2B5EF4-FFF2-40B4-BE49-F238E27FC236}">
                <a16:creationId xmlns:a16="http://schemas.microsoft.com/office/drawing/2014/main" id="{47A20117-FBE3-4FBE-913E-EC8370C57FBB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033838" y="4025107"/>
            <a:ext cx="774700" cy="1058863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31" name="Imagem 30" descr="Logotipo&#10;&#10;Descrição gerada automaticamente">
            <a:extLst>
              <a:ext uri="{FF2B5EF4-FFF2-40B4-BE49-F238E27FC236}">
                <a16:creationId xmlns:a16="http://schemas.microsoft.com/office/drawing/2014/main" id="{B0B295B1-291A-4BDA-8530-EBF0589E52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6" y="6321129"/>
            <a:ext cx="1807841" cy="34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30041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10620</TotalTime>
  <Words>549</Words>
  <Application>Microsoft Office PowerPoint</Application>
  <PresentationFormat>Widescreen</PresentationFormat>
  <Paragraphs>121</Paragraphs>
  <Slides>18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Tema do Office</vt:lpstr>
      <vt:lpstr>Sistema de Avaliação de Nível de Serviço - LOS</vt:lpstr>
      <vt:lpstr> Contrato DNIT PP-940/2014-00 </vt:lpstr>
      <vt:lpstr>Atividade 1 - Produto 1.1</vt:lpstr>
      <vt:lpstr>Contextualização</vt:lpstr>
      <vt:lpstr>Metodologia</vt:lpstr>
      <vt:lpstr>Sistemas Existentes</vt:lpstr>
      <vt:lpstr>Sistema LOS - Interface</vt:lpstr>
      <vt:lpstr>Dados de Entrada – Arquivo de Upload</vt:lpstr>
      <vt:lpstr>Resultados</vt:lpstr>
      <vt:lpstr>Resultados</vt:lpstr>
      <vt:lpstr>Resultados</vt:lpstr>
      <vt:lpstr>Sistema LOS para o Planejamento DNIT</vt:lpstr>
      <vt:lpstr>Soluções Intermediárias</vt:lpstr>
      <vt:lpstr>Soluções Intermediárias</vt:lpstr>
      <vt:lpstr>Exemplo de Aplicação</vt:lpstr>
      <vt:lpstr>Exemplo de Aplicação – Resultados LOS</vt:lpstr>
      <vt:lpstr>Exemplo de Aplicação – Los Duplicação</vt:lpstr>
      <vt:lpstr>Obrigado,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Borges</dc:creator>
  <cp:lastModifiedBy>Gabriella Lima</cp:lastModifiedBy>
  <cp:revision>56</cp:revision>
  <dcterms:created xsi:type="dcterms:W3CDTF">2022-03-04T12:39:06Z</dcterms:created>
  <dcterms:modified xsi:type="dcterms:W3CDTF">2022-03-26T01:12:02Z</dcterms:modified>
</cp:coreProperties>
</file>