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5" r:id="rId5"/>
    <p:sldId id="259" r:id="rId6"/>
    <p:sldId id="260" r:id="rId7"/>
    <p:sldId id="264" r:id="rId8"/>
    <p:sldId id="261" r:id="rId9"/>
    <p:sldId id="266" r:id="rId10"/>
    <p:sldId id="276" r:id="rId11"/>
    <p:sldId id="267" r:id="rId12"/>
    <p:sldId id="268" r:id="rId13"/>
    <p:sldId id="269" r:id="rId14"/>
    <p:sldId id="270" r:id="rId15"/>
    <p:sldId id="275" r:id="rId16"/>
    <p:sldId id="271" r:id="rId17"/>
    <p:sldId id="272" r:id="rId18"/>
    <p:sldId id="277" r:id="rId19"/>
    <p:sldId id="273" r:id="rId20"/>
    <p:sldId id="274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F6FB9E-5D26-4F30-AAFC-36C8EC930204}" v="6" dt="2022-03-27T09:50:35.9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DB01C0-31CE-43DA-AF1B-A21F5C7695C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383BBC5-E704-4428-99CF-65966423FF83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BR" sz="1800" dirty="0"/>
            <a:t>Inspeções DNIT 010/2004 PRO </a:t>
          </a:r>
        </a:p>
      </dgm:t>
    </dgm:pt>
    <dgm:pt modelId="{BEA67BBA-5662-41E4-A213-ECDB0CC42668}" type="parTrans" cxnId="{0FCAA5D9-2A13-41A6-BF7B-44C40D6D2A78}">
      <dgm:prSet/>
      <dgm:spPr/>
      <dgm:t>
        <a:bodyPr/>
        <a:lstStyle/>
        <a:p>
          <a:endParaRPr lang="pt-BR"/>
        </a:p>
      </dgm:t>
    </dgm:pt>
    <dgm:pt modelId="{87CB6851-6FDC-4710-877E-424877DC360F}" type="sibTrans" cxnId="{0FCAA5D9-2A13-41A6-BF7B-44C40D6D2A78}">
      <dgm:prSet/>
      <dgm:spPr/>
      <dgm:t>
        <a:bodyPr/>
        <a:lstStyle/>
        <a:p>
          <a:endParaRPr lang="pt-BR"/>
        </a:p>
      </dgm:t>
    </dgm:pt>
    <dgm:pt modelId="{B751474E-142A-4757-AD76-A86DA78884E9}">
      <dgm:prSet phldrT="[Texto]" custT="1"/>
      <dgm:spPr/>
      <dgm:t>
        <a:bodyPr/>
        <a:lstStyle/>
        <a:p>
          <a:r>
            <a:rPr lang="pt-BR" sz="1800" dirty="0"/>
            <a:t>Levantamento para elaboração do Plano de trabalho</a:t>
          </a:r>
        </a:p>
      </dgm:t>
    </dgm:pt>
    <dgm:pt modelId="{44E643C4-5B4D-4F4A-A6D0-2EA771708DA8}" type="parTrans" cxnId="{E4DA7953-BF01-4007-9AB5-7009A9CA988B}">
      <dgm:prSet/>
      <dgm:spPr/>
      <dgm:t>
        <a:bodyPr/>
        <a:lstStyle/>
        <a:p>
          <a:endParaRPr lang="pt-BR"/>
        </a:p>
      </dgm:t>
    </dgm:pt>
    <dgm:pt modelId="{F525E553-A9DE-4C75-9DC7-FA0A5F9A5CD5}" type="sibTrans" cxnId="{E4DA7953-BF01-4007-9AB5-7009A9CA988B}">
      <dgm:prSet/>
      <dgm:spPr/>
      <dgm:t>
        <a:bodyPr/>
        <a:lstStyle/>
        <a:p>
          <a:endParaRPr lang="pt-BR"/>
        </a:p>
      </dgm:t>
    </dgm:pt>
    <dgm:pt modelId="{E51EF06E-A7FD-40CC-B103-92CD1A11CDB2}">
      <dgm:prSet phldrT="[Texto]" custT="1"/>
      <dgm:spPr>
        <a:solidFill>
          <a:srgbClr val="00B050"/>
        </a:solidFill>
      </dgm:spPr>
      <dgm:t>
        <a:bodyPr/>
        <a:lstStyle/>
        <a:p>
          <a:r>
            <a:rPr lang="pt-BR" sz="1800" dirty="0"/>
            <a:t>Definição dos serviços realizados (em conjunto com a contratada)</a:t>
          </a:r>
        </a:p>
      </dgm:t>
    </dgm:pt>
    <dgm:pt modelId="{308C6877-754A-4364-B197-E4A255F399C0}" type="parTrans" cxnId="{CE44AD15-1580-42AD-90A6-956822A95359}">
      <dgm:prSet/>
      <dgm:spPr/>
      <dgm:t>
        <a:bodyPr/>
        <a:lstStyle/>
        <a:p>
          <a:endParaRPr lang="pt-BR"/>
        </a:p>
      </dgm:t>
    </dgm:pt>
    <dgm:pt modelId="{40C8C722-6538-4AA4-ADDD-8E19E8E63BEA}" type="sibTrans" cxnId="{CE44AD15-1580-42AD-90A6-956822A95359}">
      <dgm:prSet/>
      <dgm:spPr/>
      <dgm:t>
        <a:bodyPr/>
        <a:lstStyle/>
        <a:p>
          <a:endParaRPr lang="pt-BR"/>
        </a:p>
      </dgm:t>
    </dgm:pt>
    <dgm:pt modelId="{27CCF58B-E952-4B35-9B56-1926148DA378}">
      <dgm:prSet phldrT="[Texto]" custT="1"/>
      <dgm:spPr>
        <a:solidFill>
          <a:srgbClr val="00B050"/>
        </a:solidFill>
      </dgm:spPr>
      <dgm:t>
        <a:bodyPr/>
        <a:lstStyle/>
        <a:p>
          <a:r>
            <a:rPr lang="pt-BR" sz="1800" dirty="0"/>
            <a:t>Verificação dos serviços efetivamente executados</a:t>
          </a:r>
        </a:p>
      </dgm:t>
    </dgm:pt>
    <dgm:pt modelId="{0198B952-4644-4C75-9E9C-59A2CB3BB9FE}" type="parTrans" cxnId="{54EC440D-79DE-47BB-89FF-E7C23D64D545}">
      <dgm:prSet/>
      <dgm:spPr/>
      <dgm:t>
        <a:bodyPr/>
        <a:lstStyle/>
        <a:p>
          <a:endParaRPr lang="pt-BR"/>
        </a:p>
      </dgm:t>
    </dgm:pt>
    <dgm:pt modelId="{20015386-3291-4781-B790-983F85025D31}" type="sibTrans" cxnId="{54EC440D-79DE-47BB-89FF-E7C23D64D545}">
      <dgm:prSet/>
      <dgm:spPr/>
      <dgm:t>
        <a:bodyPr/>
        <a:lstStyle/>
        <a:p>
          <a:endParaRPr lang="pt-BR"/>
        </a:p>
      </dgm:t>
    </dgm:pt>
    <dgm:pt modelId="{080D0EEB-A3EF-4651-A91C-9A234721C4FF}" type="pres">
      <dgm:prSet presAssocID="{E1DB01C0-31CE-43DA-AF1B-A21F5C7695C7}" presName="Name0" presStyleCnt="0">
        <dgm:presLayoutVars>
          <dgm:dir/>
          <dgm:animLvl val="lvl"/>
          <dgm:resizeHandles val="exact"/>
        </dgm:presLayoutVars>
      </dgm:prSet>
      <dgm:spPr/>
    </dgm:pt>
    <dgm:pt modelId="{44E1B639-B700-4DBE-AAE6-35CAB5D8E953}" type="pres">
      <dgm:prSet presAssocID="{9383BBC5-E704-4428-99CF-65966423FF83}" presName="parTxOnly" presStyleLbl="node1" presStyleIdx="0" presStyleCnt="4" custScaleY="121219">
        <dgm:presLayoutVars>
          <dgm:chMax val="0"/>
          <dgm:chPref val="0"/>
          <dgm:bulletEnabled val="1"/>
        </dgm:presLayoutVars>
      </dgm:prSet>
      <dgm:spPr/>
    </dgm:pt>
    <dgm:pt modelId="{9BCE2FEF-384C-4378-8B7B-99C98069F9AB}" type="pres">
      <dgm:prSet presAssocID="{87CB6851-6FDC-4710-877E-424877DC360F}" presName="parTxOnlySpace" presStyleCnt="0"/>
      <dgm:spPr/>
    </dgm:pt>
    <dgm:pt modelId="{F35165D1-B66E-4C79-B1E6-6C40370C0FA5}" type="pres">
      <dgm:prSet presAssocID="{B751474E-142A-4757-AD76-A86DA78884E9}" presName="parTxOnly" presStyleLbl="node1" presStyleIdx="1" presStyleCnt="4" custScaleY="121219">
        <dgm:presLayoutVars>
          <dgm:chMax val="0"/>
          <dgm:chPref val="0"/>
          <dgm:bulletEnabled val="1"/>
        </dgm:presLayoutVars>
      </dgm:prSet>
      <dgm:spPr/>
    </dgm:pt>
    <dgm:pt modelId="{0A04DAEA-F34B-4205-B8EA-1B7E04D232F2}" type="pres">
      <dgm:prSet presAssocID="{F525E553-A9DE-4C75-9DC7-FA0A5F9A5CD5}" presName="parTxOnlySpace" presStyleCnt="0"/>
      <dgm:spPr/>
    </dgm:pt>
    <dgm:pt modelId="{5FA54C08-CBA8-4057-90DF-54B1026CB58A}" type="pres">
      <dgm:prSet presAssocID="{E51EF06E-A7FD-40CC-B103-92CD1A11CDB2}" presName="parTxOnly" presStyleLbl="node1" presStyleIdx="2" presStyleCnt="4" custScaleY="121219">
        <dgm:presLayoutVars>
          <dgm:chMax val="0"/>
          <dgm:chPref val="0"/>
          <dgm:bulletEnabled val="1"/>
        </dgm:presLayoutVars>
      </dgm:prSet>
      <dgm:spPr/>
    </dgm:pt>
    <dgm:pt modelId="{E95A6811-4351-473C-8F32-02C65D05E5E6}" type="pres">
      <dgm:prSet presAssocID="{40C8C722-6538-4AA4-ADDD-8E19E8E63BEA}" presName="parTxOnlySpace" presStyleCnt="0"/>
      <dgm:spPr/>
    </dgm:pt>
    <dgm:pt modelId="{0CC3AA7F-CBDD-416F-A908-4B0A72177984}" type="pres">
      <dgm:prSet presAssocID="{27CCF58B-E952-4B35-9B56-1926148DA378}" presName="parTxOnly" presStyleLbl="node1" presStyleIdx="3" presStyleCnt="4" custScaleY="121219">
        <dgm:presLayoutVars>
          <dgm:chMax val="0"/>
          <dgm:chPref val="0"/>
          <dgm:bulletEnabled val="1"/>
        </dgm:presLayoutVars>
      </dgm:prSet>
      <dgm:spPr/>
    </dgm:pt>
  </dgm:ptLst>
  <dgm:cxnLst>
    <dgm:cxn modelId="{54EC440D-79DE-47BB-89FF-E7C23D64D545}" srcId="{E1DB01C0-31CE-43DA-AF1B-A21F5C7695C7}" destId="{27CCF58B-E952-4B35-9B56-1926148DA378}" srcOrd="3" destOrd="0" parTransId="{0198B952-4644-4C75-9E9C-59A2CB3BB9FE}" sibTransId="{20015386-3291-4781-B790-983F85025D31}"/>
    <dgm:cxn modelId="{CE44AD15-1580-42AD-90A6-956822A95359}" srcId="{E1DB01C0-31CE-43DA-AF1B-A21F5C7695C7}" destId="{E51EF06E-A7FD-40CC-B103-92CD1A11CDB2}" srcOrd="2" destOrd="0" parTransId="{308C6877-754A-4364-B197-E4A255F399C0}" sibTransId="{40C8C722-6538-4AA4-ADDD-8E19E8E63BEA}"/>
    <dgm:cxn modelId="{2EF9BE2E-D062-499B-937D-13A746259917}" type="presOf" srcId="{B751474E-142A-4757-AD76-A86DA78884E9}" destId="{F35165D1-B66E-4C79-B1E6-6C40370C0FA5}" srcOrd="0" destOrd="0" presId="urn:microsoft.com/office/officeart/2005/8/layout/chevron1"/>
    <dgm:cxn modelId="{CF05E444-8B17-4DA8-A5EF-A2CF1C2E6238}" type="presOf" srcId="{27CCF58B-E952-4B35-9B56-1926148DA378}" destId="{0CC3AA7F-CBDD-416F-A908-4B0A72177984}" srcOrd="0" destOrd="0" presId="urn:microsoft.com/office/officeart/2005/8/layout/chevron1"/>
    <dgm:cxn modelId="{E4DA7953-BF01-4007-9AB5-7009A9CA988B}" srcId="{E1DB01C0-31CE-43DA-AF1B-A21F5C7695C7}" destId="{B751474E-142A-4757-AD76-A86DA78884E9}" srcOrd="1" destOrd="0" parTransId="{44E643C4-5B4D-4F4A-A6D0-2EA771708DA8}" sibTransId="{F525E553-A9DE-4C75-9DC7-FA0A5F9A5CD5}"/>
    <dgm:cxn modelId="{AD2B428B-D9F2-4FD6-B19E-65DE611068AE}" type="presOf" srcId="{9383BBC5-E704-4428-99CF-65966423FF83}" destId="{44E1B639-B700-4DBE-AAE6-35CAB5D8E953}" srcOrd="0" destOrd="0" presId="urn:microsoft.com/office/officeart/2005/8/layout/chevron1"/>
    <dgm:cxn modelId="{A11253C8-A31E-4269-BAAA-3B14E82DF9A4}" type="presOf" srcId="{E1DB01C0-31CE-43DA-AF1B-A21F5C7695C7}" destId="{080D0EEB-A3EF-4651-A91C-9A234721C4FF}" srcOrd="0" destOrd="0" presId="urn:microsoft.com/office/officeart/2005/8/layout/chevron1"/>
    <dgm:cxn modelId="{0FCAA5D9-2A13-41A6-BF7B-44C40D6D2A78}" srcId="{E1DB01C0-31CE-43DA-AF1B-A21F5C7695C7}" destId="{9383BBC5-E704-4428-99CF-65966423FF83}" srcOrd="0" destOrd="0" parTransId="{BEA67BBA-5662-41E4-A213-ECDB0CC42668}" sibTransId="{87CB6851-6FDC-4710-877E-424877DC360F}"/>
    <dgm:cxn modelId="{5B97B3F8-EAF8-4DC2-83DB-7086E5C00574}" type="presOf" srcId="{E51EF06E-A7FD-40CC-B103-92CD1A11CDB2}" destId="{5FA54C08-CBA8-4057-90DF-54B1026CB58A}" srcOrd="0" destOrd="0" presId="urn:microsoft.com/office/officeart/2005/8/layout/chevron1"/>
    <dgm:cxn modelId="{6912087D-CF37-46FB-8765-676091DBEF53}" type="presParOf" srcId="{080D0EEB-A3EF-4651-A91C-9A234721C4FF}" destId="{44E1B639-B700-4DBE-AAE6-35CAB5D8E953}" srcOrd="0" destOrd="0" presId="urn:microsoft.com/office/officeart/2005/8/layout/chevron1"/>
    <dgm:cxn modelId="{A2401384-D755-4873-8168-881FCDEFCB72}" type="presParOf" srcId="{080D0EEB-A3EF-4651-A91C-9A234721C4FF}" destId="{9BCE2FEF-384C-4378-8B7B-99C98069F9AB}" srcOrd="1" destOrd="0" presId="urn:microsoft.com/office/officeart/2005/8/layout/chevron1"/>
    <dgm:cxn modelId="{7D6BD845-13C6-4BC0-83B7-C80BBB984195}" type="presParOf" srcId="{080D0EEB-A3EF-4651-A91C-9A234721C4FF}" destId="{F35165D1-B66E-4C79-B1E6-6C40370C0FA5}" srcOrd="2" destOrd="0" presId="urn:microsoft.com/office/officeart/2005/8/layout/chevron1"/>
    <dgm:cxn modelId="{0944FCEB-A41A-4F0F-99AD-AD8EB0955299}" type="presParOf" srcId="{080D0EEB-A3EF-4651-A91C-9A234721C4FF}" destId="{0A04DAEA-F34B-4205-B8EA-1B7E04D232F2}" srcOrd="3" destOrd="0" presId="urn:microsoft.com/office/officeart/2005/8/layout/chevron1"/>
    <dgm:cxn modelId="{8AE91334-25C1-4617-B6C3-2181AED16060}" type="presParOf" srcId="{080D0EEB-A3EF-4651-A91C-9A234721C4FF}" destId="{5FA54C08-CBA8-4057-90DF-54B1026CB58A}" srcOrd="4" destOrd="0" presId="urn:microsoft.com/office/officeart/2005/8/layout/chevron1"/>
    <dgm:cxn modelId="{8211BAF7-F028-4951-B355-67880690A64A}" type="presParOf" srcId="{080D0EEB-A3EF-4651-A91C-9A234721C4FF}" destId="{E95A6811-4351-473C-8F32-02C65D05E5E6}" srcOrd="5" destOrd="0" presId="urn:microsoft.com/office/officeart/2005/8/layout/chevron1"/>
    <dgm:cxn modelId="{C1F405C3-10DB-4505-8CEB-5144C2FB0540}" type="presParOf" srcId="{080D0EEB-A3EF-4651-A91C-9A234721C4FF}" destId="{0CC3AA7F-CBDD-416F-A908-4B0A72177984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E1B639-B700-4DBE-AAE6-35CAB5D8E953}">
      <dsp:nvSpPr>
        <dsp:cNvPr id="0" name=""/>
        <dsp:cNvSpPr/>
      </dsp:nvSpPr>
      <dsp:spPr>
        <a:xfrm>
          <a:off x="5169" y="386514"/>
          <a:ext cx="3009469" cy="1459219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Inspeções DNIT 010/2004 PRO </a:t>
          </a:r>
        </a:p>
      </dsp:txBody>
      <dsp:txXfrm>
        <a:off x="734779" y="386514"/>
        <a:ext cx="1550250" cy="1459219"/>
      </dsp:txXfrm>
    </dsp:sp>
    <dsp:sp modelId="{F35165D1-B66E-4C79-B1E6-6C40370C0FA5}">
      <dsp:nvSpPr>
        <dsp:cNvPr id="0" name=""/>
        <dsp:cNvSpPr/>
      </dsp:nvSpPr>
      <dsp:spPr>
        <a:xfrm>
          <a:off x="2713692" y="386514"/>
          <a:ext cx="3009469" cy="14592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Levantamento para elaboração do Plano de trabalho</a:t>
          </a:r>
        </a:p>
      </dsp:txBody>
      <dsp:txXfrm>
        <a:off x="3443302" y="386514"/>
        <a:ext cx="1550250" cy="1459219"/>
      </dsp:txXfrm>
    </dsp:sp>
    <dsp:sp modelId="{5FA54C08-CBA8-4057-90DF-54B1026CB58A}">
      <dsp:nvSpPr>
        <dsp:cNvPr id="0" name=""/>
        <dsp:cNvSpPr/>
      </dsp:nvSpPr>
      <dsp:spPr>
        <a:xfrm>
          <a:off x="5422215" y="386514"/>
          <a:ext cx="3009469" cy="1459219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Definição dos serviços realizados (em conjunto com a contratada)</a:t>
          </a:r>
        </a:p>
      </dsp:txBody>
      <dsp:txXfrm>
        <a:off x="6151825" y="386514"/>
        <a:ext cx="1550250" cy="1459219"/>
      </dsp:txXfrm>
    </dsp:sp>
    <dsp:sp modelId="{0CC3AA7F-CBDD-416F-A908-4B0A72177984}">
      <dsp:nvSpPr>
        <dsp:cNvPr id="0" name=""/>
        <dsp:cNvSpPr/>
      </dsp:nvSpPr>
      <dsp:spPr>
        <a:xfrm>
          <a:off x="8130737" y="386514"/>
          <a:ext cx="3009469" cy="1459219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Verificação dos serviços efetivamente executados</a:t>
          </a:r>
        </a:p>
      </dsp:txBody>
      <dsp:txXfrm>
        <a:off x="8860347" y="386514"/>
        <a:ext cx="1550250" cy="14592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6E77D7-1632-43DC-8285-82BF9A411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37253EC-64BF-424F-ADEC-5B5DB91AD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411894-4E72-425A-8246-BC135A4FE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FF8A17E-FB54-4FBD-8D1B-8A41D3AAC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CD0172-6152-412F-AD1A-57EC78CB7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6311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A93400-C558-43E1-BAC4-A12EFE5AA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EE0B996-E885-474D-8D9A-65363A1400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EAADAE3-A843-441B-8A62-730F778F2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84FA384-2A9F-4384-B0D5-5B63AEC7C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03CC029-ECE6-4EAC-BF18-87163A88E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7482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BAE1E56-B353-4E99-BD02-89963933D5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E8E0182-44FC-4E16-9CBB-B098403CC0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0D1E96B-46DB-4965-AB5A-D3735014F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0D9AAC7-C3AC-4282-819B-C7D48EF3E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04EA375-8F8B-486E-96F6-C2F8280C0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1198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B703E5-2A29-47AE-85D5-7850D2117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D3E0798-C12E-47C5-AB55-8542634F8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61296DE-6511-40F3-A2B6-E9BDC4C08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9FC4522-B445-4368-B34C-BD261CE75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BFE492-306F-4052-B72C-9B06D9DEB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572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536169-2F47-4A3B-8170-A48FDEB72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C0D26BD-2FCA-4969-BD06-53CB29FA4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4D0070B-B926-426A-B477-5C4C7FB13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55D83DE-194C-499C-8842-61B4DDF03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A65B098-C182-4501-847C-F11D2C7A5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3334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8F56E1-E8C1-4B36-AA90-B881BC3A5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CEE6EA4-FD3F-4B90-9022-F43F7AF2F2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6F44919-FEBD-4B92-B8D4-E6D3E8C786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7E8CD96-70E6-490A-B62A-9551E52B2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0B7E887-53DA-4498-B891-7A50191F8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539AA22-3DEB-435F-8706-856AE147A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0766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87A9E1-3D66-42FA-9CE6-5C3480C4F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7B7BACD-9851-4E73-AC98-9C83E643F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ABF0582-DE7C-47BE-B8F0-3C364E7235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B1542C2-CA34-48E4-95A7-0F790F9088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F2789AB-739D-4221-B5F1-267EE89DC7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0AB6852-1B4A-450C-BA16-B82F6475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65EED2F-F1F5-4602-B7B5-37D7A2CE3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FD25586-3474-4730-A463-2F2FD37D2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5726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32F841-88C9-4F41-A1C6-97C7AA813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FA66904-B528-4F9A-8E75-53B6D59A1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9E1677D-2A73-4B5D-BF58-9C9B514AD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4D83D8C-1F03-49DC-A055-56C2AF649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2561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84D2C5F-4406-4E46-92EF-542EC9F60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6924C0B-AA71-40BD-AA4B-94402E3BC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0F7416D-F206-4495-9969-C67E178B1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6159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37FE45-8843-4A2F-A352-E59A6A902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A71197-B7D9-4363-A1FB-600523854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B315C35-B351-44B5-8E01-5820B392AD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BCBC8FF-20E6-4EAE-A3D7-1557E2838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59B1DF8-7A0C-4DE7-976F-685189155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96C49BB-7989-4EAC-B2AC-B3AD84023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697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3BC473-23EA-45E2-8AFB-F217DBB59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2A544C9-8CD5-471B-B4EE-B82D6ECAFF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4E99241-AC02-4564-91F8-6362D98296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52278FC-3B56-4D85-BA2C-59413BC46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B370DD1-4D89-4BF2-83B3-FBCCDD36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E80DDAE-472A-4C53-9630-EC142DF86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2469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2E4566A-041C-4F4D-AFD2-1B94AD043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6584696-6805-4494-B6F3-DAC76CBE3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3CAE9A5-EE82-47CC-9CEC-0E91994417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57FD1-8873-467D-BE5E-3B3757E9FB3E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583374E-5746-48AB-B13E-C9D61286EC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A5F1ED6-5EE3-4D3E-AF6C-D3F7076500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2003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82425CC-B018-4267-80D3-B1537EC91351}"/>
              </a:ext>
            </a:extLst>
          </p:cNvPr>
          <p:cNvSpPr txBox="1">
            <a:spLocks/>
          </p:cNvSpPr>
          <p:nvPr/>
        </p:nvSpPr>
        <p:spPr>
          <a:xfrm>
            <a:off x="508679" y="1860422"/>
            <a:ext cx="11443530" cy="286232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b="1" dirty="0">
                <a:cs typeface="Arial" panose="020B0604020202020204" pitchFamily="34" charset="0"/>
              </a:rPr>
              <a:t>Programa de manutenção e Reabilitação de Estruturas</a:t>
            </a:r>
          </a:p>
          <a:p>
            <a:pPr>
              <a:lnSpc>
                <a:spcPct val="100000"/>
              </a:lnSpc>
            </a:pPr>
            <a:r>
              <a:rPr lang="pt-BR" b="1" dirty="0">
                <a:cs typeface="Arial" panose="020B0604020202020204" pitchFamily="34" charset="0"/>
              </a:rPr>
              <a:t>PROARTE 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082425CC-B018-4267-80D3-B1537EC91351}"/>
              </a:ext>
            </a:extLst>
          </p:cNvPr>
          <p:cNvSpPr txBox="1">
            <a:spLocks/>
          </p:cNvSpPr>
          <p:nvPr/>
        </p:nvSpPr>
        <p:spPr>
          <a:xfrm>
            <a:off x="366032" y="5269139"/>
            <a:ext cx="10770054" cy="1245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>
                <a:cs typeface="Arial" panose="020B0604020202020204" pitchFamily="34" charset="0"/>
              </a:rPr>
              <a:t>Rogério Calazans Verly</a:t>
            </a:r>
          </a:p>
          <a:p>
            <a:r>
              <a:rPr lang="pt-BR" sz="2000" dirty="0">
                <a:cs typeface="Arial" panose="020B0604020202020204" pitchFamily="34" charset="0"/>
              </a:rPr>
              <a:t>Analista em Infraestrutura de Transportes</a:t>
            </a:r>
          </a:p>
        </p:txBody>
      </p:sp>
    </p:spTree>
    <p:extLst>
      <p:ext uri="{BB962C8B-B14F-4D97-AF65-F5344CB8AC3E}">
        <p14:creationId xmlns:p14="http://schemas.microsoft.com/office/powerpoint/2010/main" val="619407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12C98B2-6C83-42B3-A874-0ADFB71402FA}"/>
              </a:ext>
            </a:extLst>
          </p:cNvPr>
          <p:cNvSpPr txBox="1">
            <a:spLocks/>
          </p:cNvSpPr>
          <p:nvPr/>
        </p:nvSpPr>
        <p:spPr>
          <a:xfrm>
            <a:off x="663528" y="794150"/>
            <a:ext cx="7591216" cy="480131"/>
          </a:xfrm>
          <a:prstGeom prst="rect">
            <a:avLst/>
          </a:prstGeom>
        </p:spPr>
        <p:txBody>
          <a:bodyPr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003366"/>
              </a:buClr>
              <a:buSzPts val="2800"/>
              <a:defRPr/>
            </a:pPr>
            <a:r>
              <a:rPr lang="pt-BR" sz="2800" b="1" dirty="0">
                <a:solidFill>
                  <a:srgbClr val="003366"/>
                </a:solidFill>
                <a:latin typeface="+mn-lt"/>
                <a:ea typeface="+mn-ea"/>
                <a:cs typeface="+mn-cs"/>
              </a:rPr>
              <a:t>PROARTE - Manutenção</a:t>
            </a:r>
          </a:p>
        </p:txBody>
      </p:sp>
      <p:sp>
        <p:nvSpPr>
          <p:cNvPr id="11" name="Subtítulo 5">
            <a:extLst>
              <a:ext uri="{FF2B5EF4-FFF2-40B4-BE49-F238E27FC236}">
                <a16:creationId xmlns:a16="http://schemas.microsoft.com/office/drawing/2014/main" id="{2993D3B9-2E9E-4E85-BBD1-43F0E938DE28}"/>
              </a:ext>
            </a:extLst>
          </p:cNvPr>
          <p:cNvSpPr txBox="1">
            <a:spLocks/>
          </p:cNvSpPr>
          <p:nvPr/>
        </p:nvSpPr>
        <p:spPr bwMode="auto">
          <a:xfrm>
            <a:off x="551384" y="1932842"/>
            <a:ext cx="4106864" cy="147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 anchorCtr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Clr>
                <a:srgbClr val="60B0E2"/>
              </a:buClr>
              <a:defRPr/>
            </a:pPr>
            <a:r>
              <a:rPr lang="pt-BR" sz="3200" dirty="0">
                <a:solidFill>
                  <a:srgbClr val="002060"/>
                </a:solidFill>
                <a:latin typeface="+mj-lt"/>
                <a:ea typeface="+mn-ea"/>
                <a:cs typeface="Tahoma" panose="020B0604030504040204" pitchFamily="34" charset="0"/>
              </a:rPr>
              <a:t>Níveis de esforço:</a:t>
            </a:r>
          </a:p>
          <a:p>
            <a:pPr marL="514350" indent="-514350" algn="just" eaLnBrk="1" hangingPunct="1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pt-BR" sz="3200" dirty="0">
                <a:solidFill>
                  <a:srgbClr val="002060"/>
                </a:solidFill>
                <a:latin typeface="+mj-lt"/>
                <a:ea typeface="+mn-ea"/>
                <a:cs typeface="Tahoma" panose="020B0604030504040204" pitchFamily="34" charset="0"/>
              </a:rPr>
              <a:t>Frequência</a:t>
            </a:r>
          </a:p>
          <a:p>
            <a:pPr marL="514350" indent="-514350" algn="just" eaLnBrk="1" hangingPunct="1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pt-BR" sz="3200" dirty="0">
                <a:solidFill>
                  <a:srgbClr val="002060"/>
                </a:solidFill>
                <a:latin typeface="+mj-lt"/>
                <a:ea typeface="+mn-ea"/>
                <a:cs typeface="Tahoma" panose="020B0604030504040204" pitchFamily="34" charset="0"/>
              </a:rPr>
              <a:t>Taxas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867205FD-1DBE-4073-AD7B-34E0CFC46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169385" y="-83053"/>
            <a:ext cx="4791075" cy="7181850"/>
          </a:xfrm>
          <a:prstGeom prst="rect">
            <a:avLst/>
          </a:prstGeom>
        </p:spPr>
      </p:pic>
      <p:sp>
        <p:nvSpPr>
          <p:cNvPr id="13" name="Subtítulo 5">
            <a:extLst>
              <a:ext uri="{FF2B5EF4-FFF2-40B4-BE49-F238E27FC236}">
                <a16:creationId xmlns:a16="http://schemas.microsoft.com/office/drawing/2014/main" id="{B679D1C1-E13A-4835-BCE5-DDA9BC31E621}"/>
              </a:ext>
            </a:extLst>
          </p:cNvPr>
          <p:cNvSpPr txBox="1">
            <a:spLocks/>
          </p:cNvSpPr>
          <p:nvPr/>
        </p:nvSpPr>
        <p:spPr bwMode="auto">
          <a:xfrm>
            <a:off x="551384" y="4764736"/>
            <a:ext cx="4422614" cy="1406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 anchorCtr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Clr>
                <a:srgbClr val="60B0E2"/>
              </a:buClr>
              <a:defRPr/>
            </a:pPr>
            <a:r>
              <a:rPr lang="pt-BR" sz="2000" dirty="0">
                <a:solidFill>
                  <a:srgbClr val="002060"/>
                </a:solidFill>
                <a:latin typeface="+mj-lt"/>
                <a:ea typeface="+mn-ea"/>
                <a:cs typeface="Tahoma" panose="020B0604030504040204" pitchFamily="34" charset="0"/>
              </a:rPr>
              <a:t>“Se estes dados não existirem ou se forem poucos, os primeiros níveis de esforço devem ser estimados da melhor maneira possível [...]”</a:t>
            </a:r>
          </a:p>
          <a:p>
            <a:pPr marL="0" indent="0" algn="r" eaLnBrk="1" hangingPunct="1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Clr>
                <a:srgbClr val="60B0E2"/>
              </a:buClr>
              <a:defRPr/>
            </a:pPr>
            <a:r>
              <a:rPr lang="pt-BR" dirty="0">
                <a:solidFill>
                  <a:srgbClr val="002060"/>
                </a:solidFill>
                <a:latin typeface="+mj-lt"/>
                <a:ea typeface="+mn-ea"/>
                <a:cs typeface="Tahoma" panose="020B0604030504040204" pitchFamily="34" charset="0"/>
              </a:rPr>
              <a:t>Manual de conservação rodoviária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B7672A6-9542-44B4-8A2B-12F138350426}"/>
              </a:ext>
            </a:extLst>
          </p:cNvPr>
          <p:cNvSpPr txBox="1"/>
          <p:nvPr/>
        </p:nvSpPr>
        <p:spPr>
          <a:xfrm>
            <a:off x="551384" y="1250530"/>
            <a:ext cx="4422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Quantificação dos serviços</a:t>
            </a:r>
          </a:p>
        </p:txBody>
      </p:sp>
    </p:spTree>
    <p:extLst>
      <p:ext uri="{BB962C8B-B14F-4D97-AF65-F5344CB8AC3E}">
        <p14:creationId xmlns:p14="http://schemas.microsoft.com/office/powerpoint/2010/main" val="208168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>
            <a:extLst>
              <a:ext uri="{FF2B5EF4-FFF2-40B4-BE49-F238E27FC236}">
                <a16:creationId xmlns:a16="http://schemas.microsoft.com/office/drawing/2014/main" id="{25B2E5FE-C8F9-43C4-8258-F294D9198812}"/>
              </a:ext>
            </a:extLst>
          </p:cNvPr>
          <p:cNvSpPr txBox="1">
            <a:spLocks/>
          </p:cNvSpPr>
          <p:nvPr/>
        </p:nvSpPr>
        <p:spPr bwMode="auto">
          <a:xfrm>
            <a:off x="7021886" y="1399997"/>
            <a:ext cx="4987221" cy="83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 anchorCtr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Clr>
                <a:srgbClr val="60B0E2"/>
              </a:buClr>
              <a:defRPr/>
            </a:pPr>
            <a:r>
              <a:rPr lang="pt-BR" sz="2000" dirty="0">
                <a:solidFill>
                  <a:srgbClr val="002060"/>
                </a:solidFill>
                <a:latin typeface="+mj-lt"/>
                <a:ea typeface="+mn-ea"/>
                <a:cs typeface="Tahoma" panose="020B0604030504040204" pitchFamily="34" charset="0"/>
              </a:rPr>
              <a:t>Estimativa das quantidades de serviço para </a:t>
            </a:r>
            <a:r>
              <a:rPr lang="pt-BR" sz="2000" b="1" dirty="0">
                <a:solidFill>
                  <a:srgbClr val="002060"/>
                </a:solidFill>
                <a:latin typeface="+mj-lt"/>
                <a:ea typeface="+mn-ea"/>
                <a:cs typeface="Tahoma" panose="020B0604030504040204" pitchFamily="34" charset="0"/>
              </a:rPr>
              <a:t>cada OAE</a:t>
            </a:r>
            <a:r>
              <a:rPr lang="pt-BR" sz="2000" dirty="0">
                <a:solidFill>
                  <a:srgbClr val="002060"/>
                </a:solidFill>
                <a:latin typeface="+mj-lt"/>
                <a:ea typeface="+mn-ea"/>
                <a:cs typeface="Tahoma" panose="020B0604030504040204" pitchFamily="34" charset="0"/>
              </a:rPr>
              <a:t> e posterior consolidação em uma relação de serviços para o </a:t>
            </a:r>
            <a:r>
              <a:rPr lang="pt-BR" sz="2000" b="1" dirty="0">
                <a:solidFill>
                  <a:srgbClr val="002060"/>
                </a:solidFill>
                <a:latin typeface="+mj-lt"/>
                <a:ea typeface="+mn-ea"/>
                <a:cs typeface="Tahoma" panose="020B0604030504040204" pitchFamily="34" charset="0"/>
              </a:rPr>
              <a:t>lote de </a:t>
            </a:r>
            <a:r>
              <a:rPr lang="pt-BR" sz="2000" b="1" dirty="0" err="1">
                <a:solidFill>
                  <a:srgbClr val="002060"/>
                </a:solidFill>
                <a:latin typeface="+mj-lt"/>
                <a:ea typeface="+mn-ea"/>
                <a:cs typeface="Tahoma" panose="020B0604030504040204" pitchFamily="34" charset="0"/>
              </a:rPr>
              <a:t>OAEs</a:t>
            </a:r>
            <a:endParaRPr lang="pt-BR" b="1" dirty="0">
              <a:solidFill>
                <a:srgbClr val="002060"/>
              </a:solidFill>
              <a:latin typeface="+mj-lt"/>
              <a:ea typeface="+mn-ea"/>
              <a:cs typeface="Tahoma" panose="020B060403050404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635502F-BAFB-4768-B60E-6C73902DE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1" y="1406837"/>
            <a:ext cx="6651567" cy="482706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E19F28F-756D-4DAF-B9B1-A55C4119E5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2103" y="2507241"/>
            <a:ext cx="4977004" cy="372666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12C98B2-6C83-42B3-A874-0ADFB71402FA}"/>
              </a:ext>
            </a:extLst>
          </p:cNvPr>
          <p:cNvSpPr txBox="1">
            <a:spLocks/>
          </p:cNvSpPr>
          <p:nvPr/>
        </p:nvSpPr>
        <p:spPr>
          <a:xfrm>
            <a:off x="663528" y="794150"/>
            <a:ext cx="7591216" cy="480131"/>
          </a:xfrm>
          <a:prstGeom prst="rect">
            <a:avLst/>
          </a:prstGeom>
        </p:spPr>
        <p:txBody>
          <a:bodyPr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003366"/>
              </a:buClr>
              <a:buSzPts val="2800"/>
              <a:defRPr/>
            </a:pPr>
            <a:r>
              <a:rPr lang="pt-BR" sz="2800" b="1" dirty="0">
                <a:solidFill>
                  <a:srgbClr val="003366"/>
                </a:solidFill>
                <a:latin typeface="+mn-lt"/>
                <a:ea typeface="+mn-ea"/>
                <a:cs typeface="+mn-cs"/>
              </a:rPr>
              <a:t>PROARTE - Manutenção</a:t>
            </a:r>
          </a:p>
        </p:txBody>
      </p:sp>
    </p:spTree>
    <p:extLst>
      <p:ext uri="{BB962C8B-B14F-4D97-AF65-F5344CB8AC3E}">
        <p14:creationId xmlns:p14="http://schemas.microsoft.com/office/powerpoint/2010/main" val="2213987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>
            <a:extLst>
              <a:ext uri="{FF2B5EF4-FFF2-40B4-BE49-F238E27FC236}">
                <a16:creationId xmlns:a16="http://schemas.microsoft.com/office/drawing/2014/main" id="{8647A28C-C28A-4F3C-A0B3-10157670C28D}"/>
              </a:ext>
            </a:extLst>
          </p:cNvPr>
          <p:cNvSpPr txBox="1">
            <a:spLocks/>
          </p:cNvSpPr>
          <p:nvPr/>
        </p:nvSpPr>
        <p:spPr bwMode="auto">
          <a:xfrm>
            <a:off x="548639" y="1962762"/>
            <a:ext cx="10947961" cy="6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 anchorCtr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Clr>
                <a:srgbClr val="60B0E2"/>
              </a:buClr>
              <a:defRPr/>
            </a:pPr>
            <a:r>
              <a:rPr lang="pt-BR" sz="2400" dirty="0">
                <a:solidFill>
                  <a:srgbClr val="002060"/>
                </a:solidFill>
                <a:latin typeface="+mj-lt"/>
                <a:ea typeface="+mn-ea"/>
                <a:cs typeface="Tahoma" panose="020B0604030504040204" pitchFamily="34" charset="0"/>
              </a:rPr>
              <a:t>Na sequência são incluídos os demais custos envolvidos, como mobilização, administração local e canteiro (instalação e conservação).</a:t>
            </a:r>
            <a:endParaRPr lang="pt-BR" sz="2400" b="1" dirty="0">
              <a:solidFill>
                <a:srgbClr val="002060"/>
              </a:solidFill>
              <a:latin typeface="+mj-lt"/>
              <a:ea typeface="+mn-ea"/>
              <a:cs typeface="Tahoma" panose="020B060403050404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F037526-1EC5-4C13-8E60-D4AB04735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46" y="2653400"/>
            <a:ext cx="11048761" cy="394395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BB7672A6-9542-44B4-8A2B-12F138350426}"/>
              </a:ext>
            </a:extLst>
          </p:cNvPr>
          <p:cNvSpPr txBox="1"/>
          <p:nvPr/>
        </p:nvSpPr>
        <p:spPr>
          <a:xfrm>
            <a:off x="551384" y="1250530"/>
            <a:ext cx="4422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Preços referenciais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12C98B2-6C83-42B3-A874-0ADFB71402FA}"/>
              </a:ext>
            </a:extLst>
          </p:cNvPr>
          <p:cNvSpPr txBox="1">
            <a:spLocks/>
          </p:cNvSpPr>
          <p:nvPr/>
        </p:nvSpPr>
        <p:spPr>
          <a:xfrm>
            <a:off x="663528" y="794150"/>
            <a:ext cx="7591216" cy="480131"/>
          </a:xfrm>
          <a:prstGeom prst="rect">
            <a:avLst/>
          </a:prstGeom>
        </p:spPr>
        <p:txBody>
          <a:bodyPr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003366"/>
              </a:buClr>
              <a:buSzPts val="2800"/>
              <a:defRPr/>
            </a:pPr>
            <a:r>
              <a:rPr lang="pt-BR" sz="2800" b="1" dirty="0">
                <a:solidFill>
                  <a:srgbClr val="003366"/>
                </a:solidFill>
                <a:latin typeface="+mn-lt"/>
                <a:ea typeface="+mn-ea"/>
                <a:cs typeface="+mn-cs"/>
              </a:rPr>
              <a:t>PROARTE - Manutenção</a:t>
            </a:r>
          </a:p>
        </p:txBody>
      </p:sp>
    </p:spTree>
    <p:extLst>
      <p:ext uri="{BB962C8B-B14F-4D97-AF65-F5344CB8AC3E}">
        <p14:creationId xmlns:p14="http://schemas.microsoft.com/office/powerpoint/2010/main" val="617457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B1FF7D90-BB72-43E3-B78F-2189FA441A06}"/>
              </a:ext>
            </a:extLst>
          </p:cNvPr>
          <p:cNvSpPr txBox="1"/>
          <p:nvPr/>
        </p:nvSpPr>
        <p:spPr>
          <a:xfrm>
            <a:off x="548639" y="1814751"/>
            <a:ext cx="105468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Inspeções realizadas ao longo do processo:</a:t>
            </a:r>
          </a:p>
          <a:p>
            <a:pPr marL="514350" indent="-514350" algn="just">
              <a:buFont typeface="+mj-lt"/>
              <a:buAutoNum type="arabicPeriod"/>
            </a:pPr>
            <a:endParaRPr lang="pt-BR" sz="28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8F5B41E6-AC12-40A5-9B2A-13AED86FB5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1098543"/>
              </p:ext>
            </p:extLst>
          </p:nvPr>
        </p:nvGraphicFramePr>
        <p:xfrm>
          <a:off x="548639" y="2996953"/>
          <a:ext cx="11145377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D12C98B2-6C83-42B3-A874-0ADFB71402FA}"/>
              </a:ext>
            </a:extLst>
          </p:cNvPr>
          <p:cNvSpPr txBox="1">
            <a:spLocks/>
          </p:cNvSpPr>
          <p:nvPr/>
        </p:nvSpPr>
        <p:spPr>
          <a:xfrm>
            <a:off x="663528" y="794150"/>
            <a:ext cx="7591216" cy="480131"/>
          </a:xfrm>
          <a:prstGeom prst="rect">
            <a:avLst/>
          </a:prstGeom>
        </p:spPr>
        <p:txBody>
          <a:bodyPr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003366"/>
              </a:buClr>
              <a:buSzPts val="2800"/>
              <a:defRPr/>
            </a:pPr>
            <a:r>
              <a:rPr lang="pt-BR" sz="2800" b="1" dirty="0">
                <a:solidFill>
                  <a:srgbClr val="003366"/>
                </a:solidFill>
                <a:latin typeface="+mn-lt"/>
                <a:ea typeface="+mn-ea"/>
                <a:cs typeface="+mn-cs"/>
              </a:rPr>
              <a:t>PROARTE - Manutenção</a:t>
            </a:r>
          </a:p>
        </p:txBody>
      </p:sp>
    </p:spTree>
    <p:extLst>
      <p:ext uri="{BB962C8B-B14F-4D97-AF65-F5344CB8AC3E}">
        <p14:creationId xmlns:p14="http://schemas.microsoft.com/office/powerpoint/2010/main" val="4570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557828B-20FB-4F3A-8FAE-0242B7126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12" y="2060848"/>
            <a:ext cx="11682936" cy="295232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5CE7DFD-1F01-4242-A9BB-E3C2FFCF0C15}"/>
              </a:ext>
            </a:extLst>
          </p:cNvPr>
          <p:cNvSpPr txBox="1">
            <a:spLocks/>
          </p:cNvSpPr>
          <p:nvPr/>
        </p:nvSpPr>
        <p:spPr>
          <a:xfrm>
            <a:off x="695400" y="5085183"/>
            <a:ext cx="2457092" cy="480131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rgbClr val="003366"/>
              </a:buClr>
              <a:buSzPts val="2800"/>
              <a:defRPr/>
            </a:pPr>
            <a:r>
              <a:rPr lang="pt-BR" sz="2800" b="1" dirty="0">
                <a:solidFill>
                  <a:srgbClr val="003366"/>
                </a:solidFill>
                <a:latin typeface="+mj-lt"/>
                <a:ea typeface="+mn-ea"/>
                <a:cs typeface="+mn-cs"/>
              </a:rPr>
              <a:t>Antes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79D9D55-D21E-47B2-B4BD-8DC30E173F23}"/>
              </a:ext>
            </a:extLst>
          </p:cNvPr>
          <p:cNvSpPr txBox="1">
            <a:spLocks/>
          </p:cNvSpPr>
          <p:nvPr/>
        </p:nvSpPr>
        <p:spPr>
          <a:xfrm>
            <a:off x="4511824" y="5085184"/>
            <a:ext cx="2457092" cy="480131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rgbClr val="003366"/>
              </a:buClr>
              <a:buSzPts val="2800"/>
              <a:defRPr/>
            </a:pPr>
            <a:r>
              <a:rPr lang="pt-BR" sz="2800" b="1" dirty="0">
                <a:solidFill>
                  <a:srgbClr val="003366"/>
                </a:solidFill>
                <a:latin typeface="+mj-lt"/>
                <a:ea typeface="+mn-ea"/>
                <a:cs typeface="+mn-cs"/>
              </a:rPr>
              <a:t>Durante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F246DBE-8D43-47BA-9DE0-C9911A8C2F9A}"/>
              </a:ext>
            </a:extLst>
          </p:cNvPr>
          <p:cNvSpPr txBox="1">
            <a:spLocks/>
          </p:cNvSpPr>
          <p:nvPr/>
        </p:nvSpPr>
        <p:spPr>
          <a:xfrm>
            <a:off x="8760296" y="5085183"/>
            <a:ext cx="2457092" cy="480131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rgbClr val="003366"/>
              </a:buClr>
              <a:buSzPts val="2800"/>
              <a:defRPr/>
            </a:pPr>
            <a:r>
              <a:rPr lang="pt-BR" sz="2800" b="1" dirty="0">
                <a:solidFill>
                  <a:srgbClr val="003366"/>
                </a:solidFill>
                <a:latin typeface="+mj-lt"/>
                <a:ea typeface="+mn-ea"/>
                <a:cs typeface="+mn-cs"/>
              </a:rPr>
              <a:t>Depois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12C98B2-6C83-42B3-A874-0ADFB71402FA}"/>
              </a:ext>
            </a:extLst>
          </p:cNvPr>
          <p:cNvSpPr txBox="1">
            <a:spLocks/>
          </p:cNvSpPr>
          <p:nvPr/>
        </p:nvSpPr>
        <p:spPr>
          <a:xfrm>
            <a:off x="663528" y="794150"/>
            <a:ext cx="7591216" cy="480131"/>
          </a:xfrm>
          <a:prstGeom prst="rect">
            <a:avLst/>
          </a:prstGeom>
        </p:spPr>
        <p:txBody>
          <a:bodyPr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003366"/>
              </a:buClr>
              <a:buSzPts val="2800"/>
              <a:defRPr/>
            </a:pPr>
            <a:r>
              <a:rPr lang="pt-BR" sz="2800" b="1" dirty="0">
                <a:solidFill>
                  <a:srgbClr val="003366"/>
                </a:solidFill>
                <a:latin typeface="+mn-lt"/>
                <a:ea typeface="+mn-ea"/>
                <a:cs typeface="+mn-cs"/>
              </a:rPr>
              <a:t>PROARTE - Manutenção</a:t>
            </a:r>
          </a:p>
        </p:txBody>
      </p:sp>
    </p:spTree>
    <p:extLst>
      <p:ext uri="{BB962C8B-B14F-4D97-AF65-F5344CB8AC3E}">
        <p14:creationId xmlns:p14="http://schemas.microsoft.com/office/powerpoint/2010/main" val="2678514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12C98B2-6C83-42B3-A874-0ADFB71402FA}"/>
              </a:ext>
            </a:extLst>
          </p:cNvPr>
          <p:cNvSpPr txBox="1">
            <a:spLocks/>
          </p:cNvSpPr>
          <p:nvPr/>
        </p:nvSpPr>
        <p:spPr>
          <a:xfrm>
            <a:off x="663528" y="794150"/>
            <a:ext cx="7591216" cy="480131"/>
          </a:xfrm>
          <a:prstGeom prst="rect">
            <a:avLst/>
          </a:prstGeom>
        </p:spPr>
        <p:txBody>
          <a:bodyPr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003366"/>
              </a:buClr>
              <a:buSzPts val="2800"/>
              <a:defRPr/>
            </a:pPr>
            <a:r>
              <a:rPr lang="pt-BR" sz="2800" b="1" dirty="0">
                <a:solidFill>
                  <a:srgbClr val="003366"/>
                </a:solidFill>
                <a:latin typeface="+mn-lt"/>
                <a:ea typeface="+mn-ea"/>
                <a:cs typeface="+mn-cs"/>
              </a:rPr>
              <a:t>PROARTE - Reabilitação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400B152-26F6-4D69-B11A-F0BA1087F102}"/>
              </a:ext>
            </a:extLst>
          </p:cNvPr>
          <p:cNvSpPr txBox="1"/>
          <p:nvPr/>
        </p:nvSpPr>
        <p:spPr>
          <a:xfrm>
            <a:off x="663528" y="1761621"/>
            <a:ext cx="5946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CRITÉRIOS DE PRIORIZAÇÃO</a:t>
            </a:r>
            <a:endParaRPr lang="pt-BR" sz="2400">
              <a:solidFill>
                <a:schemeClr val="accent5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24BCE8C4-2A07-499C-8123-1B35099177A5}"/>
              </a:ext>
            </a:extLst>
          </p:cNvPr>
          <p:cNvSpPr>
            <a:spLocks/>
          </p:cNvSpPr>
          <p:nvPr/>
        </p:nvSpPr>
        <p:spPr bwMode="auto">
          <a:xfrm>
            <a:off x="718086" y="3337934"/>
            <a:ext cx="5777140" cy="2499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eaLnBrk="1" hangingPunct="1">
              <a:lnSpc>
                <a:spcPct val="80000"/>
              </a:lnSpc>
              <a:spcBef>
                <a:spcPts val="1800"/>
              </a:spcBef>
              <a:spcAft>
                <a:spcPts val="24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PT" sz="3600">
                <a:solidFill>
                  <a:schemeClr val="accent5">
                    <a:lumMod val="50000"/>
                  </a:schemeClr>
                </a:solidFill>
                <a:latin typeface="+mj-lt"/>
                <a:cs typeface="Tahoma" panose="020B0604030504040204" pitchFamily="34" charset="0"/>
              </a:rPr>
              <a:t>Funcionais;</a:t>
            </a:r>
          </a:p>
          <a:p>
            <a:pPr marL="457200" indent="-457200" eaLnBrk="1" hangingPunct="1">
              <a:lnSpc>
                <a:spcPct val="80000"/>
              </a:lnSpc>
              <a:spcBef>
                <a:spcPts val="1800"/>
              </a:spcBef>
              <a:spcAft>
                <a:spcPts val="24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PT" sz="3600">
                <a:solidFill>
                  <a:schemeClr val="accent5">
                    <a:lumMod val="50000"/>
                  </a:schemeClr>
                </a:solidFill>
                <a:latin typeface="+mj-lt"/>
                <a:cs typeface="Tahoma" panose="020B0604030504040204" pitchFamily="34" charset="0"/>
              </a:rPr>
              <a:t>Estratégicos;</a:t>
            </a:r>
          </a:p>
          <a:p>
            <a:pPr marL="457200" indent="-457200" eaLnBrk="1" hangingPunct="1">
              <a:lnSpc>
                <a:spcPct val="80000"/>
              </a:lnSpc>
              <a:spcBef>
                <a:spcPts val="1800"/>
              </a:spcBef>
              <a:spcAft>
                <a:spcPts val="24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PT" sz="3600">
                <a:solidFill>
                  <a:schemeClr val="accent5">
                    <a:lumMod val="50000"/>
                  </a:schemeClr>
                </a:solidFill>
                <a:latin typeface="+mj-lt"/>
                <a:cs typeface="Tahoma" panose="020B0604030504040204" pitchFamily="34" charset="0"/>
              </a:rPr>
              <a:t>Operacionais.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8DFB284-6195-478E-86EE-BC04D26458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838" y="3873607"/>
            <a:ext cx="5148000" cy="1872983"/>
          </a:xfrm>
          <a:prstGeom prst="rect">
            <a:avLst/>
          </a:prstGeom>
        </p:spPr>
      </p:pic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ABE0D990-6C38-4661-A937-C21FD2DF6800}"/>
              </a:ext>
            </a:extLst>
          </p:cNvPr>
          <p:cNvCxnSpPr/>
          <p:nvPr/>
        </p:nvCxnSpPr>
        <p:spPr>
          <a:xfrm flipV="1">
            <a:off x="3848137" y="2874108"/>
            <a:ext cx="2967640" cy="705188"/>
          </a:xfrm>
          <a:prstGeom prst="straightConnector1">
            <a:avLst/>
          </a:prstGeom>
          <a:ln w="571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45025BB6-8E9E-45AF-98D6-1571F8B11C39}"/>
              </a:ext>
            </a:extLst>
          </p:cNvPr>
          <p:cNvCxnSpPr>
            <a:cxnSpLocks/>
          </p:cNvCxnSpPr>
          <p:nvPr/>
        </p:nvCxnSpPr>
        <p:spPr>
          <a:xfrm>
            <a:off x="3848137" y="4647602"/>
            <a:ext cx="2862207" cy="385089"/>
          </a:xfrm>
          <a:prstGeom prst="straightConnector1">
            <a:avLst/>
          </a:prstGeom>
          <a:ln w="571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16366595-EFB1-4BEF-B53D-233976C90C6D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4071300" y="5661248"/>
            <a:ext cx="2770537" cy="604865"/>
          </a:xfrm>
          <a:prstGeom prst="straightConnector1">
            <a:avLst/>
          </a:prstGeom>
          <a:ln w="571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7F6DB3D9-033A-4923-BC0A-C6F5B2286F55}"/>
                  </a:ext>
                </a:extLst>
              </p:cNvPr>
              <p:cNvSpPr/>
              <p:nvPr/>
            </p:nvSpPr>
            <p:spPr>
              <a:xfrm>
                <a:off x="6841837" y="5780050"/>
                <a:ext cx="2775730" cy="9721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𝐼𝑜</m:t>
                      </m:r>
                      <m:r>
                        <a:rPr lang="pt-BR" sz="2800" i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𝑉𝑀𝐷𝑎</m:t>
                              </m:r>
                            </m:e>
                            <m:sup>
                              <m:r>
                                <a:rPr lang="pt-BR" sz="28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pt-BR" sz="2800" i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𝑉𝑀𝐷𝑎</m:t>
                          </m:r>
                          <m:r>
                            <a:rPr lang="pt-BR" sz="2800" i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pt-BR" sz="2800" i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80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7F6DB3D9-033A-4923-BC0A-C6F5B2286F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1837" y="5780050"/>
                <a:ext cx="2775730" cy="9721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Imagem 10">
            <a:extLst>
              <a:ext uri="{FF2B5EF4-FFF2-40B4-BE49-F238E27FC236}">
                <a16:creationId xmlns:a16="http://schemas.microsoft.com/office/drawing/2014/main" id="{C0B2E3A8-E6A3-4CD4-86D4-076B79BB53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1837" y="1196752"/>
            <a:ext cx="5148001" cy="257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14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12C98B2-6C83-42B3-A874-0ADFB71402FA}"/>
              </a:ext>
            </a:extLst>
          </p:cNvPr>
          <p:cNvSpPr txBox="1">
            <a:spLocks/>
          </p:cNvSpPr>
          <p:nvPr/>
        </p:nvSpPr>
        <p:spPr>
          <a:xfrm>
            <a:off x="663528" y="794150"/>
            <a:ext cx="7591216" cy="480131"/>
          </a:xfrm>
          <a:prstGeom prst="rect">
            <a:avLst/>
          </a:prstGeom>
        </p:spPr>
        <p:txBody>
          <a:bodyPr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003366"/>
              </a:buClr>
              <a:buSzPts val="2800"/>
              <a:defRPr/>
            </a:pPr>
            <a:r>
              <a:rPr lang="pt-BR" sz="2800" b="1" dirty="0">
                <a:solidFill>
                  <a:srgbClr val="003366"/>
                </a:solidFill>
                <a:latin typeface="+mn-lt"/>
                <a:ea typeface="+mn-ea"/>
                <a:cs typeface="+mn-cs"/>
              </a:rPr>
              <a:t>PROARTE - Reabilitação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2166545" y="4443388"/>
                <a:ext cx="7992888" cy="11930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6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𝑁𝑂</m:t>
                      </m:r>
                      <m:r>
                        <a:rPr lang="pt-BR" sz="3600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36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36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pt-BR" sz="3600" b="0" i="1" baseline="-2500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pt-BR" sz="36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36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pt-BR" sz="3600" b="0" i="1" baseline="-2500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pt-BR" sz="36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36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pt-BR" sz="3600" b="0" i="1" baseline="-2500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pt-BR" sz="36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36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m:rPr>
                              <m:sty m:val="p"/>
                            </m:rPr>
                            <a:rPr lang="pt-BR" sz="3600" b="0" i="0" baseline="-2500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  <m:r>
                            <a:rPr lang="pt-BR" sz="36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36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m:rPr>
                              <m:sty m:val="p"/>
                            </m:rPr>
                            <a:rPr lang="pt-BR" sz="3600" b="0" i="0" baseline="-2500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  <m:r>
                            <a:rPr lang="pt-BR" sz="36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36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m:rPr>
                              <m:sty m:val="p"/>
                            </m:rPr>
                            <a:rPr lang="pt-BR" sz="3600" b="0" i="0" baseline="-2500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  <m:r>
                            <a:rPr lang="pt-BR" sz="36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pt-BR" sz="36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pt-BR" sz="3600" b="0" i="1" baseline="-2500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pt-BR" sz="36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36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m:rPr>
                              <m:sty m:val="p"/>
                            </m:rPr>
                            <a:rPr lang="pt-BR" sz="3600" b="0" i="0" baseline="-2500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  <m:r>
                            <a:rPr lang="pt-BR" sz="36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+</m:t>
                          </m:r>
                          <m:r>
                            <a:rPr lang="pt-BR" sz="36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m:rPr>
                              <m:sty m:val="p"/>
                            </m:rPr>
                            <a:rPr lang="pt-BR" sz="3600" b="0" i="0" baseline="-2500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  <m:r>
                            <a:rPr lang="pt-BR" sz="36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pt-BR" sz="3600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3600">
                  <a:solidFill>
                    <a:srgbClr val="00206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6545" y="4443388"/>
                <a:ext cx="7992888" cy="1193019"/>
              </a:xfrm>
              <a:prstGeom prst="rect">
                <a:avLst/>
              </a:prstGeom>
              <a:blipFill>
                <a:blip r:embed="rId2"/>
                <a:stretch>
                  <a:fillRect b="-459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186" y="2107912"/>
            <a:ext cx="4301619" cy="170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117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12C98B2-6C83-42B3-A874-0ADFB71402FA}"/>
              </a:ext>
            </a:extLst>
          </p:cNvPr>
          <p:cNvSpPr txBox="1">
            <a:spLocks/>
          </p:cNvSpPr>
          <p:nvPr/>
        </p:nvSpPr>
        <p:spPr>
          <a:xfrm>
            <a:off x="663528" y="794150"/>
            <a:ext cx="7591216" cy="480131"/>
          </a:xfrm>
          <a:prstGeom prst="rect">
            <a:avLst/>
          </a:prstGeom>
        </p:spPr>
        <p:txBody>
          <a:bodyPr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003366"/>
              </a:buClr>
              <a:buSzPts val="2800"/>
              <a:defRPr/>
            </a:pPr>
            <a:r>
              <a:rPr lang="pt-BR" sz="2800" b="1" dirty="0">
                <a:solidFill>
                  <a:srgbClr val="003366"/>
                </a:solidFill>
                <a:latin typeface="+mn-lt"/>
                <a:ea typeface="+mn-ea"/>
                <a:cs typeface="+mn-cs"/>
              </a:rPr>
              <a:t>PROARTE - Reabilitação</a:t>
            </a:r>
          </a:p>
        </p:txBody>
      </p:sp>
      <p:pic>
        <p:nvPicPr>
          <p:cNvPr id="6" name="Picture 2" descr="http://blogdotas.com.br/wordpress/wp-content/uploads/2011/09/ant1.jpg">
            <a:extLst>
              <a:ext uri="{FF2B5EF4-FFF2-40B4-BE49-F238E27FC236}">
                <a16:creationId xmlns:a16="http://schemas.microsoft.com/office/drawing/2014/main" id="{94A3421A-3AA8-4877-9C56-F4E6A65B5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533" y="1464394"/>
            <a:ext cx="4960146" cy="332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ítulo 5">
            <a:extLst>
              <a:ext uri="{FF2B5EF4-FFF2-40B4-BE49-F238E27FC236}">
                <a16:creationId xmlns:a16="http://schemas.microsoft.com/office/drawing/2014/main" id="{755679ED-4979-4C4B-808C-B038B2512B8D}"/>
              </a:ext>
            </a:extLst>
          </p:cNvPr>
          <p:cNvSpPr txBox="1">
            <a:spLocks/>
          </p:cNvSpPr>
          <p:nvPr/>
        </p:nvSpPr>
        <p:spPr bwMode="auto">
          <a:xfrm>
            <a:off x="908533" y="5320787"/>
            <a:ext cx="5366546" cy="99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77747" indent="-177747" algn="just" eaLnBrk="1" hangingPunct="1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Clr>
                <a:srgbClr val="60B0E2"/>
              </a:buClr>
              <a:buFont typeface="Wingdings" panose="05000000000000000000" pitchFamily="2" charset="2"/>
              <a:buChar char="§"/>
              <a:defRPr/>
            </a:pPr>
            <a:r>
              <a:rPr lang="pt-BR" sz="3200">
                <a:solidFill>
                  <a:schemeClr val="accent5">
                    <a:lumMod val="50000"/>
                  </a:schemeClr>
                </a:solidFill>
                <a:latin typeface="+mj-lt"/>
                <a:ea typeface="+mn-ea"/>
                <a:cs typeface="Tahoma" panose="020B0604030504040204" pitchFamily="34" charset="0"/>
              </a:rPr>
              <a:t>Deficiências funcionais</a:t>
            </a:r>
          </a:p>
          <a:p>
            <a:pPr marL="177747" indent="-177747" algn="just" eaLnBrk="1" hangingPunct="1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Clr>
                <a:srgbClr val="60B0E2"/>
              </a:buClr>
              <a:buFont typeface="Wingdings" panose="05000000000000000000" pitchFamily="2" charset="2"/>
              <a:buChar char="§"/>
              <a:defRPr/>
            </a:pPr>
            <a:r>
              <a:rPr lang="pt-BR" sz="3200">
                <a:solidFill>
                  <a:schemeClr val="accent5">
                    <a:lumMod val="50000"/>
                  </a:schemeClr>
                </a:solidFill>
                <a:latin typeface="+mj-lt"/>
                <a:ea typeface="+mn-ea"/>
                <a:cs typeface="Tahoma" panose="020B0604030504040204" pitchFamily="34" charset="0"/>
              </a:rPr>
              <a:t>Deficiências estruturais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0D964E19-74CE-4FDF-B108-45FB3ADDC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598" y="1411349"/>
            <a:ext cx="451167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1">
            <a:extLst>
              <a:ext uri="{FF2B5EF4-FFF2-40B4-BE49-F238E27FC236}">
                <a16:creationId xmlns:a16="http://schemas.microsoft.com/office/drawing/2014/main" id="{363F0BE2-F765-4DF4-A52A-C2605558F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3267" y="4751903"/>
            <a:ext cx="536654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ts val="0"/>
              </a:spcBef>
            </a:pPr>
            <a:r>
              <a:rPr lang="en-US" sz="1400" i="1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/>
              </a:rPr>
              <a:t>https://mundoantigoecia.blogspot.com/p/olivetti-lettera-32.html</a:t>
            </a:r>
            <a:endParaRPr lang="pt-BR" sz="1400" i="1">
              <a:solidFill>
                <a:schemeClr val="accent5">
                  <a:lumMod val="50000"/>
                </a:schemeClr>
              </a:solidFill>
              <a:latin typeface="+mj-lt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10847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12C98B2-6C83-42B3-A874-0ADFB71402FA}"/>
              </a:ext>
            </a:extLst>
          </p:cNvPr>
          <p:cNvSpPr txBox="1">
            <a:spLocks/>
          </p:cNvSpPr>
          <p:nvPr/>
        </p:nvSpPr>
        <p:spPr>
          <a:xfrm>
            <a:off x="663528" y="794150"/>
            <a:ext cx="7591216" cy="480131"/>
          </a:xfrm>
          <a:prstGeom prst="rect">
            <a:avLst/>
          </a:prstGeom>
        </p:spPr>
        <p:txBody>
          <a:bodyPr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003366"/>
              </a:buClr>
              <a:buSzPts val="2800"/>
              <a:defRPr/>
            </a:pPr>
            <a:r>
              <a:rPr lang="pt-BR" sz="2800" b="1" dirty="0">
                <a:solidFill>
                  <a:srgbClr val="003366"/>
                </a:solidFill>
                <a:latin typeface="+mn-lt"/>
                <a:ea typeface="+mn-ea"/>
                <a:cs typeface="+mn-cs"/>
              </a:rPr>
              <a:t>PROARTE - Reabilitação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05A796B-0B04-4A83-90DC-7C2DAA845D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059" y="1274281"/>
            <a:ext cx="8660652" cy="486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394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12C98B2-6C83-42B3-A874-0ADFB71402FA}"/>
              </a:ext>
            </a:extLst>
          </p:cNvPr>
          <p:cNvSpPr txBox="1">
            <a:spLocks/>
          </p:cNvSpPr>
          <p:nvPr/>
        </p:nvSpPr>
        <p:spPr>
          <a:xfrm>
            <a:off x="663528" y="794150"/>
            <a:ext cx="7591216" cy="480131"/>
          </a:xfrm>
          <a:prstGeom prst="rect">
            <a:avLst/>
          </a:prstGeom>
        </p:spPr>
        <p:txBody>
          <a:bodyPr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003366"/>
              </a:buClr>
              <a:buSzPts val="2800"/>
              <a:defRPr/>
            </a:pPr>
            <a:r>
              <a:rPr lang="pt-BR" sz="2800" b="1" dirty="0">
                <a:solidFill>
                  <a:srgbClr val="003366"/>
                </a:solidFill>
                <a:latin typeface="+mn-lt"/>
                <a:ea typeface="+mn-ea"/>
                <a:cs typeface="+mn-cs"/>
              </a:rPr>
              <a:t>PROARTE - Números do programa</a:t>
            </a:r>
          </a:p>
        </p:txBody>
      </p:sp>
      <p:sp>
        <p:nvSpPr>
          <p:cNvPr id="5" name="Subtítulo 5">
            <a:extLst>
              <a:ext uri="{FF2B5EF4-FFF2-40B4-BE49-F238E27FC236}">
                <a16:creationId xmlns:a16="http://schemas.microsoft.com/office/drawing/2014/main" id="{8647A28C-C28A-4F3C-A0B3-10157670C28D}"/>
              </a:ext>
            </a:extLst>
          </p:cNvPr>
          <p:cNvSpPr txBox="1">
            <a:spLocks/>
          </p:cNvSpPr>
          <p:nvPr/>
        </p:nvSpPr>
        <p:spPr bwMode="auto">
          <a:xfrm>
            <a:off x="698032" y="1515815"/>
            <a:ext cx="2427474" cy="158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 anchorCtr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Clr>
                <a:srgbClr val="60B0E2"/>
              </a:buClr>
              <a:defRPr/>
            </a:pPr>
            <a:r>
              <a:rPr lang="pt-BR" sz="2400" b="1" dirty="0">
                <a:solidFill>
                  <a:srgbClr val="002060"/>
                </a:solidFill>
                <a:latin typeface="+mj-lt"/>
                <a:cs typeface="Tahoma" panose="020B0604030504040204" pitchFamily="34" charset="0"/>
              </a:rPr>
              <a:t>Manutenção: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Clr>
                <a:srgbClr val="60B0E2"/>
              </a:buClr>
              <a:defRPr/>
            </a:pPr>
            <a:r>
              <a:rPr lang="pt-BR" sz="2400" dirty="0">
                <a:solidFill>
                  <a:srgbClr val="002060"/>
                </a:solidFill>
                <a:latin typeface="+mj-lt"/>
                <a:cs typeface="Tahoma" panose="020B0604030504040204" pitchFamily="34" charset="0"/>
              </a:rPr>
              <a:t>28 contratos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Clr>
                <a:srgbClr val="60B0E2"/>
              </a:buClr>
              <a:defRPr/>
            </a:pPr>
            <a:r>
              <a:rPr lang="pt-BR" sz="2400" dirty="0">
                <a:solidFill>
                  <a:srgbClr val="002060"/>
                </a:solidFill>
                <a:latin typeface="+mj-lt"/>
                <a:cs typeface="Tahoma" panose="020B0604030504040204" pitchFamily="34" charset="0"/>
              </a:rPr>
              <a:t>1.385 </a:t>
            </a:r>
            <a:r>
              <a:rPr lang="pt-BR" sz="2400" dirty="0" err="1">
                <a:solidFill>
                  <a:srgbClr val="002060"/>
                </a:solidFill>
                <a:latin typeface="+mj-lt"/>
                <a:cs typeface="Tahoma" panose="020B0604030504040204" pitchFamily="34" charset="0"/>
              </a:rPr>
              <a:t>OAEs</a:t>
            </a:r>
            <a:endParaRPr lang="pt-BR" sz="2400" dirty="0">
              <a:solidFill>
                <a:srgbClr val="002060"/>
              </a:solidFill>
              <a:latin typeface="+mj-lt"/>
              <a:cs typeface="Tahoma" panose="020B060403050404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Clr>
                <a:srgbClr val="60B0E2"/>
              </a:buClr>
              <a:defRPr/>
            </a:pPr>
            <a:r>
              <a:rPr lang="pt-BR" sz="2400" dirty="0">
                <a:solidFill>
                  <a:srgbClr val="002060"/>
                </a:solidFill>
                <a:latin typeface="+mj-lt"/>
                <a:cs typeface="Tahoma" panose="020B0604030504040204" pitchFamily="34" charset="0"/>
              </a:rPr>
              <a:t>R$ 150 milhões</a:t>
            </a:r>
          </a:p>
        </p:txBody>
      </p:sp>
      <p:sp>
        <p:nvSpPr>
          <p:cNvPr id="6" name="Subtítulo 5">
            <a:extLst>
              <a:ext uri="{FF2B5EF4-FFF2-40B4-BE49-F238E27FC236}">
                <a16:creationId xmlns:a16="http://schemas.microsoft.com/office/drawing/2014/main" id="{8647A28C-C28A-4F3C-A0B3-10157670C28D}"/>
              </a:ext>
            </a:extLst>
          </p:cNvPr>
          <p:cNvSpPr txBox="1">
            <a:spLocks/>
          </p:cNvSpPr>
          <p:nvPr/>
        </p:nvSpPr>
        <p:spPr bwMode="auto">
          <a:xfrm>
            <a:off x="3125506" y="1515814"/>
            <a:ext cx="2788793" cy="158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 anchorCtr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Clr>
                <a:srgbClr val="60B0E2"/>
              </a:buClr>
              <a:defRPr/>
            </a:pPr>
            <a:r>
              <a:rPr lang="pt-BR" sz="2400" b="1" dirty="0">
                <a:solidFill>
                  <a:srgbClr val="002060"/>
                </a:solidFill>
                <a:latin typeface="+mj-lt"/>
                <a:cs typeface="Tahoma" panose="020B0604030504040204" pitchFamily="34" charset="0"/>
              </a:rPr>
              <a:t>Reabilitação: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Clr>
                <a:srgbClr val="60B0E2"/>
              </a:buClr>
              <a:defRPr/>
            </a:pPr>
            <a:r>
              <a:rPr lang="pt-BR" sz="2400" dirty="0">
                <a:solidFill>
                  <a:srgbClr val="002060"/>
                </a:solidFill>
                <a:latin typeface="+mj-lt"/>
                <a:cs typeface="Tahoma" panose="020B0604030504040204" pitchFamily="34" charset="0"/>
              </a:rPr>
              <a:t>8 contratos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Clr>
                <a:srgbClr val="60B0E2"/>
              </a:buClr>
              <a:defRPr/>
            </a:pPr>
            <a:r>
              <a:rPr lang="pt-BR" sz="2400" dirty="0">
                <a:solidFill>
                  <a:srgbClr val="002060"/>
                </a:solidFill>
                <a:latin typeface="+mj-lt"/>
                <a:cs typeface="Tahoma" panose="020B0604030504040204" pitchFamily="34" charset="0"/>
              </a:rPr>
              <a:t>15 </a:t>
            </a:r>
            <a:r>
              <a:rPr lang="pt-BR" sz="2400" dirty="0" err="1">
                <a:solidFill>
                  <a:srgbClr val="002060"/>
                </a:solidFill>
                <a:latin typeface="+mj-lt"/>
                <a:cs typeface="Tahoma" panose="020B0604030504040204" pitchFamily="34" charset="0"/>
              </a:rPr>
              <a:t>OAEs</a:t>
            </a:r>
            <a:endParaRPr lang="pt-BR" sz="2400" dirty="0">
              <a:solidFill>
                <a:srgbClr val="002060"/>
              </a:solidFill>
              <a:latin typeface="+mj-lt"/>
              <a:cs typeface="Tahoma" panose="020B060403050404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Clr>
                <a:srgbClr val="60B0E2"/>
              </a:buClr>
              <a:defRPr/>
            </a:pPr>
            <a:r>
              <a:rPr lang="pt-BR" sz="2400" dirty="0">
                <a:solidFill>
                  <a:srgbClr val="002060"/>
                </a:solidFill>
                <a:latin typeface="+mj-lt"/>
                <a:cs typeface="Tahoma" panose="020B0604030504040204" pitchFamily="34" charset="0"/>
              </a:rPr>
              <a:t>R$ 84 milhões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980446"/>
              </p:ext>
            </p:extLst>
          </p:nvPr>
        </p:nvGraphicFramePr>
        <p:xfrm>
          <a:off x="1315931" y="4339603"/>
          <a:ext cx="9458461" cy="15751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5430">
                  <a:extLst>
                    <a:ext uri="{9D8B030D-6E8A-4147-A177-3AD203B41FA5}">
                      <a16:colId xmlns:a16="http://schemas.microsoft.com/office/drawing/2014/main" val="537972442"/>
                    </a:ext>
                  </a:extLst>
                </a:gridCol>
                <a:gridCol w="1504923">
                  <a:extLst>
                    <a:ext uri="{9D8B030D-6E8A-4147-A177-3AD203B41FA5}">
                      <a16:colId xmlns:a16="http://schemas.microsoft.com/office/drawing/2014/main" val="479457177"/>
                    </a:ext>
                  </a:extLst>
                </a:gridCol>
                <a:gridCol w="1485909">
                  <a:extLst>
                    <a:ext uri="{9D8B030D-6E8A-4147-A177-3AD203B41FA5}">
                      <a16:colId xmlns:a16="http://schemas.microsoft.com/office/drawing/2014/main" val="3921790469"/>
                    </a:ext>
                  </a:extLst>
                </a:gridCol>
                <a:gridCol w="1493302">
                  <a:extLst>
                    <a:ext uri="{9D8B030D-6E8A-4147-A177-3AD203B41FA5}">
                      <a16:colId xmlns:a16="http://schemas.microsoft.com/office/drawing/2014/main" val="76349365"/>
                    </a:ext>
                  </a:extLst>
                </a:gridCol>
                <a:gridCol w="1596797">
                  <a:extLst>
                    <a:ext uri="{9D8B030D-6E8A-4147-A177-3AD203B41FA5}">
                      <a16:colId xmlns:a16="http://schemas.microsoft.com/office/drawing/2014/main" val="649507491"/>
                    </a:ext>
                  </a:extLst>
                </a:gridCol>
                <a:gridCol w="2092100">
                  <a:extLst>
                    <a:ext uri="{9D8B030D-6E8A-4147-A177-3AD203B41FA5}">
                      <a16:colId xmlns:a16="http://schemas.microsoft.com/office/drawing/2014/main" val="2935037385"/>
                    </a:ext>
                  </a:extLst>
                </a:gridCol>
              </a:tblGrid>
              <a:tr h="65509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UF</a:t>
                      </a:r>
                      <a:endParaRPr lang="pt-BR" sz="2000" b="1" i="0" u="none" strike="noStrike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MANTEVE</a:t>
                      </a:r>
                      <a:endParaRPr lang="pt-BR" sz="2000" b="1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MELHOROU</a:t>
                      </a:r>
                      <a:endParaRPr lang="pt-BR" sz="2000" b="1" i="0" u="none" strike="noStrike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PIOROU</a:t>
                      </a:r>
                      <a:endParaRPr lang="pt-BR" sz="2000" b="1" i="0" u="none" strike="noStrike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REFERÊNCIA</a:t>
                      </a:r>
                      <a:endParaRPr lang="pt-BR" sz="2000" b="1" i="0" u="none" strike="noStrike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TOTAL GERAL</a:t>
                      </a:r>
                      <a:endParaRPr lang="pt-BR" sz="2000" b="1" i="0" u="none" strike="noStrike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89933737"/>
                  </a:ext>
                </a:extLst>
              </a:tr>
              <a:tr h="46005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Total Geral</a:t>
                      </a:r>
                      <a:endParaRPr lang="pt-BR" sz="2000" b="0" i="0" u="none" strike="noStrike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6.764</a:t>
                      </a:r>
                      <a:endParaRPr lang="pt-BR" sz="2000" b="0" i="0" u="none" strike="noStrike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808</a:t>
                      </a:r>
                      <a:endParaRPr lang="pt-BR" sz="2000" b="0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2.248</a:t>
                      </a:r>
                      <a:endParaRPr lang="pt-BR" sz="2000" b="0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6.813</a:t>
                      </a:r>
                      <a:endParaRPr lang="pt-BR" sz="2000" b="0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16.633</a:t>
                      </a:r>
                      <a:endParaRPr lang="pt-BR" sz="2000" b="0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35317750"/>
                  </a:ext>
                </a:extLst>
              </a:tr>
              <a:tr h="46005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Percentual</a:t>
                      </a:r>
                      <a:endParaRPr lang="pt-BR" sz="2000" b="0" i="0" u="none" strike="noStrike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40,67%</a:t>
                      </a:r>
                      <a:endParaRPr lang="pt-BR" sz="2000" b="0" i="0" u="none" strike="noStrike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4,86%</a:t>
                      </a:r>
                      <a:endParaRPr lang="pt-BR" sz="2000" b="0" i="0" u="none" strike="noStrike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13,52%</a:t>
                      </a:r>
                      <a:endParaRPr lang="pt-BR" sz="2000" b="0" i="0" u="none" strike="noStrike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40,96%</a:t>
                      </a:r>
                      <a:endParaRPr lang="pt-BR" sz="2000" b="0" i="0" u="none" strike="noStrike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100,00%</a:t>
                      </a:r>
                      <a:endParaRPr lang="pt-BR" sz="2000" b="0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41346184"/>
                  </a:ext>
                </a:extLst>
              </a:tr>
            </a:tbl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0524E434-FD60-4F97-941D-CB6AFF5BB3A0}"/>
              </a:ext>
            </a:extLst>
          </p:cNvPr>
          <p:cNvSpPr txBox="1"/>
          <p:nvPr/>
        </p:nvSpPr>
        <p:spPr>
          <a:xfrm>
            <a:off x="1315931" y="3508606"/>
            <a:ext cx="9235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Alterações de notas, para uma mesma OAE, em inspeções sequenciais.</a:t>
            </a:r>
          </a:p>
          <a:p>
            <a:pPr algn="just"/>
            <a:r>
              <a:rPr lang="pt-BR" sz="2400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Total de 16.633 inspeções. 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746" y="981471"/>
            <a:ext cx="3734041" cy="249271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0524E434-FD60-4F97-941D-CB6AFF5BB3A0}"/>
              </a:ext>
            </a:extLst>
          </p:cNvPr>
          <p:cNvSpPr txBox="1"/>
          <p:nvPr/>
        </p:nvSpPr>
        <p:spPr>
          <a:xfrm rot="16200000">
            <a:off x="10452761" y="1858497"/>
            <a:ext cx="24927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i="1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https://itforum.com.br/noticias/como-construir-um-2020-de-sucesso-na-carreira/</a:t>
            </a:r>
          </a:p>
        </p:txBody>
      </p:sp>
    </p:spTree>
    <p:extLst>
      <p:ext uri="{BB962C8B-B14F-4D97-AF65-F5344CB8AC3E}">
        <p14:creationId xmlns:p14="http://schemas.microsoft.com/office/powerpoint/2010/main" val="2619452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EECBE79-9559-428A-96FE-61A777AEE4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83" y="1137350"/>
            <a:ext cx="5808410" cy="1537520"/>
          </a:xfrm>
          <a:prstGeom prst="rect">
            <a:avLst/>
          </a:prstGeom>
        </p:spPr>
      </p:pic>
      <p:pic>
        <p:nvPicPr>
          <p:cNvPr id="6" name="Imagem 5" descr="Andaime na frente de uma ponte&#10;&#10;Descrição gerada automaticamente">
            <a:extLst>
              <a:ext uri="{FF2B5EF4-FFF2-40B4-BE49-F238E27FC236}">
                <a16:creationId xmlns:a16="http://schemas.microsoft.com/office/drawing/2014/main" id="{0919643D-96BF-4D9A-92BD-D4127006B8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292" y="1678823"/>
            <a:ext cx="5308723" cy="3981542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849D30F-361A-4472-9608-F0B2886571A6}"/>
              </a:ext>
            </a:extLst>
          </p:cNvPr>
          <p:cNvSpPr txBox="1"/>
          <p:nvPr/>
        </p:nvSpPr>
        <p:spPr>
          <a:xfrm>
            <a:off x="393983" y="2674870"/>
            <a:ext cx="610830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solidFill>
                  <a:srgbClr val="002060"/>
                </a:solidFill>
              </a:rPr>
              <a:t>NBR 15575:2013</a:t>
            </a:r>
          </a:p>
          <a:p>
            <a:pPr algn="just"/>
            <a:r>
              <a:rPr lang="pt-BR" sz="2800" dirty="0">
                <a:solidFill>
                  <a:srgbClr val="002060"/>
                </a:solidFill>
              </a:rPr>
              <a:t>Edificações Habitacionais - Desempenho</a:t>
            </a:r>
          </a:p>
          <a:p>
            <a:pPr algn="just"/>
            <a:endParaRPr lang="pt-BR" sz="2800" dirty="0">
              <a:solidFill>
                <a:srgbClr val="002060"/>
              </a:solidFill>
            </a:endParaRPr>
          </a:p>
          <a:p>
            <a:pPr algn="just"/>
            <a:r>
              <a:rPr lang="pt-BR" sz="2800" dirty="0">
                <a:solidFill>
                  <a:srgbClr val="002060"/>
                </a:solidFill>
              </a:rPr>
              <a:t>“3.13</a:t>
            </a:r>
          </a:p>
          <a:p>
            <a:pPr algn="just"/>
            <a:r>
              <a:rPr lang="pt-BR" sz="2800" b="1" dirty="0">
                <a:solidFill>
                  <a:srgbClr val="002060"/>
                </a:solidFill>
              </a:rPr>
              <a:t>durabilidade</a:t>
            </a:r>
          </a:p>
          <a:p>
            <a:pPr algn="just"/>
            <a:r>
              <a:rPr lang="pt-BR" sz="2800" dirty="0">
                <a:solidFill>
                  <a:srgbClr val="002060"/>
                </a:solidFill>
              </a:rPr>
              <a:t>capacidade da edificação ou de seus sistemas de </a:t>
            </a:r>
            <a:r>
              <a:rPr lang="pt-BR" sz="2800" b="1" dirty="0">
                <a:solidFill>
                  <a:srgbClr val="002060"/>
                </a:solidFill>
              </a:rPr>
              <a:t>desempenhar suas funções</a:t>
            </a:r>
            <a:r>
              <a:rPr lang="pt-BR" sz="2800" dirty="0">
                <a:solidFill>
                  <a:srgbClr val="002060"/>
                </a:solidFill>
              </a:rPr>
              <a:t>, ao longo do tempo e sob condições de </a:t>
            </a:r>
            <a:r>
              <a:rPr lang="pt-BR" sz="2800" b="1" dirty="0">
                <a:solidFill>
                  <a:srgbClr val="002060"/>
                </a:solidFill>
              </a:rPr>
              <a:t>uso e manutenção especificadas</a:t>
            </a:r>
            <a:r>
              <a:rPr lang="pt-BR" sz="2800" dirty="0">
                <a:solidFill>
                  <a:srgbClr val="002060"/>
                </a:solidFill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7753682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487DCC34-A619-4C0E-8E58-6054C95FC0B1}"/>
              </a:ext>
            </a:extLst>
          </p:cNvPr>
          <p:cNvGrpSpPr>
            <a:grpSpLocks noChangeAspect="1"/>
          </p:cNvGrpSpPr>
          <p:nvPr/>
        </p:nvGrpSpPr>
        <p:grpSpPr>
          <a:xfrm>
            <a:off x="1017498" y="3181055"/>
            <a:ext cx="10269213" cy="874229"/>
            <a:chOff x="816880" y="5191992"/>
            <a:chExt cx="10671175" cy="908449"/>
          </a:xfrm>
        </p:grpSpPr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DAB71709-5814-4B58-9F17-A0A83FC472BE}"/>
                </a:ext>
              </a:extLst>
            </p:cNvPr>
            <p:cNvSpPr/>
            <p:nvPr/>
          </p:nvSpPr>
          <p:spPr bwMode="auto">
            <a:xfrm>
              <a:off x="816880" y="5191992"/>
              <a:ext cx="10671175" cy="862724"/>
            </a:xfrm>
            <a:prstGeom prst="rect">
              <a:avLst/>
            </a:prstGeom>
            <a:noFill/>
            <a:ln w="793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PT" sz="16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4" name="CaixaDeTexto 2">
              <a:extLst>
                <a:ext uri="{FF2B5EF4-FFF2-40B4-BE49-F238E27FC236}">
                  <a16:creationId xmlns:a16="http://schemas.microsoft.com/office/drawing/2014/main" id="{AA21BCFF-3F24-45B3-9C75-9C0D143891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6945" y="5346324"/>
              <a:ext cx="9982200" cy="754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pt-PT" altLang="pt-PT" sz="4800" b="1" dirty="0">
                  <a:solidFill>
                    <a:schemeClr val="tx2"/>
                  </a:solidFill>
                  <a:latin typeface="+mj-lt"/>
                  <a:ea typeface="Dotum" pitchFamily="34" charset="-127"/>
                  <a:cs typeface="Verdana" panose="020B0604030504040204" pitchFamily="34" charset="0"/>
                </a:rPr>
                <a:t>OBRIGADO</a:t>
              </a:r>
            </a:p>
          </p:txBody>
        </p: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4E2FA7D9-D5E7-4FF3-B958-F76AD98BC0B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460" y="1404154"/>
            <a:ext cx="1085057" cy="108835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47A1812-E5E8-4C64-B3DC-5E6941F3C5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9" t="11432" r="15589" b="8550"/>
          <a:stretch/>
        </p:blipFill>
        <p:spPr>
          <a:xfrm>
            <a:off x="2431188" y="1404154"/>
            <a:ext cx="1640479" cy="108835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37B311B-A7F5-4769-9948-556F3BAEED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90310" y="1578732"/>
            <a:ext cx="3455385" cy="73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10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672" y="1274281"/>
            <a:ext cx="9220761" cy="5301422"/>
          </a:xfrm>
          <a:prstGeom prst="rect">
            <a:avLst/>
          </a:prstGeom>
        </p:spPr>
      </p:pic>
      <p:sp>
        <p:nvSpPr>
          <p:cNvPr id="7" name="CaixaDeTexto 1"/>
          <p:cNvSpPr txBox="1">
            <a:spLocks noChangeArrowheads="1"/>
          </p:cNvSpPr>
          <p:nvPr/>
        </p:nvSpPr>
        <p:spPr bwMode="auto">
          <a:xfrm>
            <a:off x="371475" y="6417602"/>
            <a:ext cx="955044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en-US" sz="1100" i="1" dirty="0" err="1">
                <a:latin typeface="Times New Roman"/>
                <a:cs typeface="Times New Roman"/>
              </a:rPr>
              <a:t>Adaptado</a:t>
            </a:r>
            <a:r>
              <a:rPr lang="en-US" sz="1100" i="1" dirty="0">
                <a:latin typeface="Times New Roman"/>
                <a:cs typeface="Times New Roman"/>
              </a:rPr>
              <a:t> de Bridge Life-Cycle Performance and Cost: Analysis, Prediction, Optimization and Decision Making </a:t>
            </a:r>
            <a:r>
              <a:rPr lang="pt-BR" sz="1100" i="1" dirty="0">
                <a:latin typeface="Times New Roman"/>
                <a:cs typeface="Times New Roman"/>
              </a:rPr>
              <a:t>Dan M. </a:t>
            </a:r>
            <a:r>
              <a:rPr lang="pt-BR" sz="1100" i="1" dirty="0" err="1">
                <a:latin typeface="Times New Roman"/>
                <a:cs typeface="Times New Roman"/>
              </a:rPr>
              <a:t>Frangopol</a:t>
            </a:r>
            <a:r>
              <a:rPr lang="pt-BR" sz="1100" i="1" dirty="0">
                <a:latin typeface="Times New Roman"/>
                <a:cs typeface="Times New Roman"/>
              </a:rPr>
              <a:t>, Samantha Sabatino &amp; </a:t>
            </a:r>
            <a:r>
              <a:rPr lang="pt-BR" sz="1100" i="1" dirty="0" err="1">
                <a:latin typeface="Times New Roman"/>
                <a:cs typeface="Times New Roman"/>
              </a:rPr>
              <a:t>You</a:t>
            </a:r>
            <a:r>
              <a:rPr lang="pt-BR" sz="1100" i="1" dirty="0">
                <a:latin typeface="Times New Roman"/>
                <a:cs typeface="Times New Roman"/>
              </a:rPr>
              <a:t> </a:t>
            </a:r>
            <a:r>
              <a:rPr lang="pt-BR" sz="1100" i="1" dirty="0" err="1">
                <a:latin typeface="Times New Roman"/>
                <a:cs typeface="Times New Roman"/>
              </a:rPr>
              <a:t>Dong</a:t>
            </a:r>
            <a:r>
              <a:rPr lang="pt-BR" sz="1100" i="1" dirty="0"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12C98B2-6C83-42B3-A874-0ADFB71402FA}"/>
              </a:ext>
            </a:extLst>
          </p:cNvPr>
          <p:cNvSpPr txBox="1">
            <a:spLocks/>
          </p:cNvSpPr>
          <p:nvPr/>
        </p:nvSpPr>
        <p:spPr>
          <a:xfrm>
            <a:off x="663528" y="794150"/>
            <a:ext cx="7591216" cy="480131"/>
          </a:xfrm>
          <a:prstGeom prst="rect">
            <a:avLst/>
          </a:prstGeom>
        </p:spPr>
        <p:txBody>
          <a:bodyPr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003366"/>
              </a:buClr>
              <a:buSzPts val="2800"/>
              <a:defRPr/>
            </a:pPr>
            <a:r>
              <a:rPr lang="pt-BR" sz="2800" b="1" dirty="0">
                <a:solidFill>
                  <a:srgbClr val="003366"/>
                </a:solidFill>
                <a:latin typeface="+mn-lt"/>
                <a:ea typeface="+mn-ea"/>
                <a:cs typeface="+mn-cs"/>
              </a:rPr>
              <a:t>GESTÃO DE </a:t>
            </a:r>
            <a:r>
              <a:rPr lang="pt-BR" sz="2800" b="1" dirty="0" err="1">
                <a:solidFill>
                  <a:srgbClr val="003366"/>
                </a:solidFill>
                <a:latin typeface="+mn-lt"/>
                <a:ea typeface="+mn-ea"/>
                <a:cs typeface="+mn-cs"/>
              </a:rPr>
              <a:t>OAEs</a:t>
            </a:r>
            <a:r>
              <a:rPr lang="pt-BR" sz="2800" b="1" dirty="0">
                <a:solidFill>
                  <a:srgbClr val="003366"/>
                </a:solidFill>
                <a:latin typeface="+mn-lt"/>
                <a:ea typeface="+mn-ea"/>
                <a:cs typeface="+mn-cs"/>
              </a:rPr>
              <a:t> - Durabilidade</a:t>
            </a:r>
          </a:p>
        </p:txBody>
      </p:sp>
    </p:spTree>
    <p:extLst>
      <p:ext uri="{BB962C8B-B14F-4D97-AF65-F5344CB8AC3E}">
        <p14:creationId xmlns:p14="http://schemas.microsoft.com/office/powerpoint/2010/main" val="2004400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12C98B2-6C83-42B3-A874-0ADFB71402FA}"/>
              </a:ext>
            </a:extLst>
          </p:cNvPr>
          <p:cNvSpPr txBox="1">
            <a:spLocks/>
          </p:cNvSpPr>
          <p:nvPr/>
        </p:nvSpPr>
        <p:spPr>
          <a:xfrm>
            <a:off x="663528" y="794150"/>
            <a:ext cx="7591216" cy="480131"/>
          </a:xfrm>
          <a:prstGeom prst="rect">
            <a:avLst/>
          </a:prstGeom>
        </p:spPr>
        <p:txBody>
          <a:bodyPr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003366"/>
              </a:buClr>
              <a:buSzPts val="2800"/>
              <a:defRPr/>
            </a:pPr>
            <a:r>
              <a:rPr lang="pt-BR" sz="2800" b="1" dirty="0">
                <a:solidFill>
                  <a:srgbClr val="003366"/>
                </a:solidFill>
                <a:latin typeface="+mn-lt"/>
                <a:ea typeface="+mn-ea"/>
                <a:cs typeface="+mn-cs"/>
              </a:rPr>
              <a:t>GESTÃO DE </a:t>
            </a:r>
            <a:r>
              <a:rPr lang="pt-BR" sz="2800" b="1" dirty="0" err="1">
                <a:solidFill>
                  <a:srgbClr val="003366"/>
                </a:solidFill>
                <a:latin typeface="+mn-lt"/>
                <a:ea typeface="+mn-ea"/>
                <a:cs typeface="+mn-cs"/>
              </a:rPr>
              <a:t>OAEs</a:t>
            </a:r>
            <a:r>
              <a:rPr lang="pt-BR" sz="2800" b="1" dirty="0">
                <a:solidFill>
                  <a:srgbClr val="003366"/>
                </a:solidFill>
                <a:latin typeface="+mn-lt"/>
                <a:ea typeface="+mn-ea"/>
                <a:cs typeface="+mn-cs"/>
              </a:rPr>
              <a:t> - Durabilidade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93" y="1832657"/>
            <a:ext cx="6204247" cy="465318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542" y="1160464"/>
            <a:ext cx="5566160" cy="417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511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C98B2-6C83-42B3-A874-0ADFB71402FA}"/>
              </a:ext>
            </a:extLst>
          </p:cNvPr>
          <p:cNvSpPr txBox="1">
            <a:spLocks/>
          </p:cNvSpPr>
          <p:nvPr/>
        </p:nvSpPr>
        <p:spPr>
          <a:xfrm>
            <a:off x="663528" y="794150"/>
            <a:ext cx="7591216" cy="480131"/>
          </a:xfrm>
          <a:prstGeom prst="rect">
            <a:avLst/>
          </a:prstGeom>
        </p:spPr>
        <p:txBody>
          <a:bodyPr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003366"/>
              </a:buClr>
              <a:buSzPts val="2800"/>
              <a:defRPr/>
            </a:pPr>
            <a:r>
              <a:rPr lang="pt-BR" sz="2800" b="1" dirty="0">
                <a:solidFill>
                  <a:srgbClr val="003366"/>
                </a:solidFill>
                <a:latin typeface="+mn-lt"/>
                <a:ea typeface="+mn-ea"/>
                <a:cs typeface="+mn-cs"/>
              </a:rPr>
              <a:t>GESTÃO DE </a:t>
            </a:r>
            <a:r>
              <a:rPr lang="pt-BR" sz="2800" b="1" dirty="0" err="1">
                <a:solidFill>
                  <a:srgbClr val="003366"/>
                </a:solidFill>
                <a:latin typeface="+mn-lt"/>
                <a:ea typeface="+mn-ea"/>
                <a:cs typeface="+mn-cs"/>
              </a:rPr>
              <a:t>OAEs</a:t>
            </a:r>
            <a:r>
              <a:rPr lang="pt-BR" sz="2800" b="1" dirty="0">
                <a:solidFill>
                  <a:srgbClr val="003366"/>
                </a:solidFill>
                <a:latin typeface="+mn-lt"/>
                <a:ea typeface="+mn-ea"/>
                <a:cs typeface="+mn-cs"/>
              </a:rPr>
              <a:t> - Inspeção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686910B-B6B0-4053-8BA7-B4396F6BBF51}"/>
              </a:ext>
            </a:extLst>
          </p:cNvPr>
          <p:cNvSpPr txBox="1"/>
          <p:nvPr/>
        </p:nvSpPr>
        <p:spPr>
          <a:xfrm>
            <a:off x="551384" y="1610236"/>
            <a:ext cx="705678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solidFill>
                  <a:srgbClr val="002060"/>
                </a:solidFill>
              </a:rPr>
              <a:t>Antes de 1993 - Sistema Geral de Cadastro Rodoviário - </a:t>
            </a:r>
            <a:r>
              <a:rPr lang="pt-BR" sz="2800" dirty="0" err="1">
                <a:solidFill>
                  <a:srgbClr val="002060"/>
                </a:solidFill>
              </a:rPr>
              <a:t>SIGCAR</a:t>
            </a:r>
            <a:r>
              <a:rPr lang="pt-BR" sz="2800" dirty="0">
                <a:solidFill>
                  <a:srgbClr val="002060"/>
                </a:solidFill>
              </a:rPr>
              <a:t>.</a:t>
            </a:r>
          </a:p>
          <a:p>
            <a:pPr algn="just"/>
            <a:endParaRPr lang="pt-BR" sz="2800" dirty="0">
              <a:solidFill>
                <a:srgbClr val="002060"/>
              </a:solidFill>
            </a:endParaRPr>
          </a:p>
          <a:p>
            <a:pPr algn="just"/>
            <a:r>
              <a:rPr lang="pt-BR" sz="2800" dirty="0">
                <a:solidFill>
                  <a:srgbClr val="002060"/>
                </a:solidFill>
              </a:rPr>
              <a:t>1ª fase (1993 e 1994) - sistema com base nas necessidades gerenciais do DNER.</a:t>
            </a:r>
          </a:p>
          <a:p>
            <a:pPr algn="just"/>
            <a:endParaRPr lang="pt-BR" sz="2800" dirty="0">
              <a:solidFill>
                <a:srgbClr val="002060"/>
              </a:solidFill>
            </a:endParaRPr>
          </a:p>
          <a:p>
            <a:pPr algn="just"/>
            <a:r>
              <a:rPr lang="pt-BR" sz="2800" dirty="0">
                <a:solidFill>
                  <a:srgbClr val="002060"/>
                </a:solidFill>
              </a:rPr>
              <a:t>2º fase (1995 a 1997) - implantação e operação do sistema a nível nacional.</a:t>
            </a:r>
          </a:p>
          <a:p>
            <a:pPr algn="just"/>
            <a:endParaRPr lang="pt-BR" sz="2800" dirty="0">
              <a:solidFill>
                <a:srgbClr val="002060"/>
              </a:solidFill>
            </a:endParaRPr>
          </a:p>
          <a:p>
            <a:pPr algn="just"/>
            <a:r>
              <a:rPr lang="pt-BR" sz="2800" dirty="0">
                <a:solidFill>
                  <a:srgbClr val="002060"/>
                </a:solidFill>
              </a:rPr>
              <a:t>3º fase (2001 a 2004) - necessidade de melhorias - elementos padrões / informática.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81B69DC-6ADB-403D-87A0-3F3D5136A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424" y="1484723"/>
            <a:ext cx="2451755" cy="280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7D8B38B-0998-4087-9E29-FC47EAAE92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8168" y="5013176"/>
            <a:ext cx="4176464" cy="87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782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C98B2-6C83-42B3-A874-0ADFB71402FA}"/>
              </a:ext>
            </a:extLst>
          </p:cNvPr>
          <p:cNvSpPr txBox="1">
            <a:spLocks/>
          </p:cNvSpPr>
          <p:nvPr/>
        </p:nvSpPr>
        <p:spPr>
          <a:xfrm>
            <a:off x="663528" y="794150"/>
            <a:ext cx="7591216" cy="480131"/>
          </a:xfrm>
          <a:prstGeom prst="rect">
            <a:avLst/>
          </a:prstGeom>
        </p:spPr>
        <p:txBody>
          <a:bodyPr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003366"/>
              </a:buClr>
              <a:buSzPts val="2800"/>
              <a:defRPr/>
            </a:pPr>
            <a:r>
              <a:rPr lang="pt-BR" sz="2800" b="1" dirty="0">
                <a:solidFill>
                  <a:srgbClr val="003366"/>
                </a:solidFill>
                <a:latin typeface="+mn-lt"/>
                <a:ea typeface="+mn-ea"/>
                <a:cs typeface="+mn-cs"/>
              </a:rPr>
              <a:t>GESTÃO DE </a:t>
            </a:r>
            <a:r>
              <a:rPr lang="pt-BR" sz="2800" b="1" dirty="0" err="1">
                <a:solidFill>
                  <a:srgbClr val="003366"/>
                </a:solidFill>
                <a:latin typeface="+mn-lt"/>
                <a:ea typeface="+mn-ea"/>
                <a:cs typeface="+mn-cs"/>
              </a:rPr>
              <a:t>OAEs</a:t>
            </a:r>
            <a:r>
              <a:rPr lang="pt-BR" sz="2800" b="1" dirty="0">
                <a:solidFill>
                  <a:srgbClr val="003366"/>
                </a:solidFill>
                <a:latin typeface="+mn-lt"/>
                <a:ea typeface="+mn-ea"/>
                <a:cs typeface="+mn-cs"/>
              </a:rPr>
              <a:t> - Inspeção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22A69F1-5716-43F4-997A-DCBEB079E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315" y="1252626"/>
            <a:ext cx="9557361" cy="504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525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BA714F51-26CC-425E-B93C-9C7870D3B361}"/>
              </a:ext>
            </a:extLst>
          </p:cNvPr>
          <p:cNvSpPr/>
          <p:nvPr/>
        </p:nvSpPr>
        <p:spPr>
          <a:xfrm>
            <a:off x="0" y="5556682"/>
            <a:ext cx="12192000" cy="72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FD2C4C2-5140-4F37-8E6B-74DCFCDC0ECB}"/>
              </a:ext>
            </a:extLst>
          </p:cNvPr>
          <p:cNvSpPr txBox="1"/>
          <p:nvPr/>
        </p:nvSpPr>
        <p:spPr>
          <a:xfrm>
            <a:off x="186315" y="1215802"/>
            <a:ext cx="2479247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5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01/06/2010</a:t>
            </a:r>
          </a:p>
          <a:p>
            <a:r>
              <a:rPr lang="pt-BR" dirty="0">
                <a:solidFill>
                  <a:srgbClr val="0070C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IS nº 11 – estabelece o PROARTE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43A719C7-E19B-4EFB-ADE2-850B60C0C5A3}"/>
              </a:ext>
            </a:extLst>
          </p:cNvPr>
          <p:cNvCxnSpPr>
            <a:cxnSpLocks/>
            <a:endCxn id="3" idx="1"/>
          </p:cNvCxnSpPr>
          <p:nvPr/>
        </p:nvCxnSpPr>
        <p:spPr>
          <a:xfrm flipV="1">
            <a:off x="186315" y="1677467"/>
            <a:ext cx="0" cy="3915216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4716FBBE-80E6-4457-98D1-EE8928DEFB44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817949" y="2774748"/>
            <a:ext cx="483" cy="2817934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17CD54B1-C20A-4040-B18B-80D1174A30A4}"/>
              </a:ext>
            </a:extLst>
          </p:cNvPr>
          <p:cNvSpPr txBox="1"/>
          <p:nvPr/>
        </p:nvSpPr>
        <p:spPr>
          <a:xfrm>
            <a:off x="818432" y="2313083"/>
            <a:ext cx="3321063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5">
                    <a:lumMod val="50000"/>
                  </a:schemeClr>
                </a:solidFill>
              </a:rPr>
              <a:t>21/06/2011</a:t>
            </a:r>
          </a:p>
          <a:p>
            <a:r>
              <a:rPr lang="pt-BR" dirty="0">
                <a:solidFill>
                  <a:srgbClr val="0070C0"/>
                </a:solidFill>
              </a:rPr>
              <a:t>IS nº 12 – Revoga a IS nº 11/2010 e estabelece o PROARTE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D28F8F92-1ED1-412E-8574-2F45F04C33F2}"/>
              </a:ext>
            </a:extLst>
          </p:cNvPr>
          <p:cNvCxnSpPr>
            <a:cxnSpLocks/>
            <a:endCxn id="8" idx="1"/>
          </p:cNvCxnSpPr>
          <p:nvPr/>
        </p:nvCxnSpPr>
        <p:spPr>
          <a:xfrm flipH="1" flipV="1">
            <a:off x="1369456" y="4316065"/>
            <a:ext cx="2" cy="1276618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EC615A71-29A5-448A-86FE-EA8DDD3074CF}"/>
              </a:ext>
            </a:extLst>
          </p:cNvPr>
          <p:cNvSpPr txBox="1"/>
          <p:nvPr/>
        </p:nvSpPr>
        <p:spPr>
          <a:xfrm>
            <a:off x="1369456" y="3300402"/>
            <a:ext cx="3339253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5">
                    <a:lumMod val="50000"/>
                  </a:schemeClr>
                </a:solidFill>
              </a:rPr>
              <a:t>15/09/2011</a:t>
            </a:r>
          </a:p>
          <a:p>
            <a:r>
              <a:rPr lang="pt-BR" dirty="0">
                <a:solidFill>
                  <a:srgbClr val="0070C0"/>
                </a:solidFill>
              </a:rPr>
              <a:t>Relato nº 12/2011 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rgbClr val="0070C0"/>
                </a:solidFill>
              </a:rPr>
              <a:t>Suspensão atos administrativos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rgbClr val="0070C0"/>
                </a:solidFill>
              </a:rPr>
              <a:t>Revisão do PROARTE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rgbClr val="0070C0"/>
                </a:solidFill>
              </a:rPr>
              <a:t>Licitação de projetos de reabilitação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E66EEF01-829A-4361-8677-0821A2A60CA5}"/>
              </a:ext>
            </a:extLst>
          </p:cNvPr>
          <p:cNvCxnSpPr>
            <a:cxnSpLocks/>
            <a:endCxn id="10" idx="1"/>
          </p:cNvCxnSpPr>
          <p:nvPr/>
        </p:nvCxnSpPr>
        <p:spPr>
          <a:xfrm flipH="1" flipV="1">
            <a:off x="4787915" y="1822178"/>
            <a:ext cx="4" cy="3770624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A101BE7-7FFB-4CA4-BB3E-061A4D1CB11C}"/>
              </a:ext>
            </a:extLst>
          </p:cNvPr>
          <p:cNvSpPr txBox="1"/>
          <p:nvPr/>
        </p:nvSpPr>
        <p:spPr>
          <a:xfrm>
            <a:off x="4787915" y="1222013"/>
            <a:ext cx="3132019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5">
                    <a:lumMod val="50000"/>
                  </a:schemeClr>
                </a:solidFill>
              </a:rPr>
              <a:t>16/11/2011</a:t>
            </a:r>
          </a:p>
          <a:p>
            <a:r>
              <a:rPr lang="pt-BR" dirty="0">
                <a:solidFill>
                  <a:srgbClr val="0070C0"/>
                </a:solidFill>
              </a:rPr>
              <a:t>Acórdão 3009 – arquiva representação por perda de objeto</a:t>
            </a: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2DF1D20E-DF83-41B3-B5D3-B014500EE006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5489419" y="3161462"/>
            <a:ext cx="0" cy="2421098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B0961BE-03B1-4C90-BFF3-788E35056DFE}"/>
              </a:ext>
            </a:extLst>
          </p:cNvPr>
          <p:cNvSpPr txBox="1"/>
          <p:nvPr/>
        </p:nvSpPr>
        <p:spPr>
          <a:xfrm>
            <a:off x="5489419" y="2561297"/>
            <a:ext cx="2716957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5">
                    <a:lumMod val="50000"/>
                  </a:schemeClr>
                </a:solidFill>
              </a:rPr>
              <a:t>19/12/2011</a:t>
            </a:r>
          </a:p>
          <a:p>
            <a:r>
              <a:rPr lang="pt-BR" dirty="0">
                <a:solidFill>
                  <a:srgbClr val="0070C0"/>
                </a:solidFill>
              </a:rPr>
              <a:t>Portaria 1330 – comissão para revisão da IS do PROARTE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D7C80BEA-3B91-4AD0-8EC9-8910C0CDC463}"/>
              </a:ext>
            </a:extLst>
          </p:cNvPr>
          <p:cNvCxnSpPr>
            <a:cxnSpLocks/>
            <a:endCxn id="14" idx="1"/>
          </p:cNvCxnSpPr>
          <p:nvPr/>
        </p:nvCxnSpPr>
        <p:spPr>
          <a:xfrm flipH="1" flipV="1">
            <a:off x="6137840" y="4530164"/>
            <a:ext cx="1" cy="1061022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49C51EAA-7B08-4B40-85B9-33C9CAE0C108}"/>
              </a:ext>
            </a:extLst>
          </p:cNvPr>
          <p:cNvSpPr txBox="1"/>
          <p:nvPr/>
        </p:nvSpPr>
        <p:spPr>
          <a:xfrm>
            <a:off x="6137840" y="3929999"/>
            <a:ext cx="2430515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5">
                    <a:lumMod val="50000"/>
                  </a:schemeClr>
                </a:solidFill>
              </a:rPr>
              <a:t>28/03/2012</a:t>
            </a:r>
          </a:p>
          <a:p>
            <a:r>
              <a:rPr lang="pt-BR" dirty="0">
                <a:solidFill>
                  <a:srgbClr val="0070C0"/>
                </a:solidFill>
              </a:rPr>
              <a:t>Acórdão 725 – recomendações sobre manutenção de </a:t>
            </a:r>
            <a:r>
              <a:rPr lang="pt-BR" dirty="0" err="1">
                <a:solidFill>
                  <a:srgbClr val="0070C0"/>
                </a:solidFill>
              </a:rPr>
              <a:t>OAEs</a:t>
            </a:r>
            <a:endParaRPr lang="pt-BR" dirty="0">
              <a:solidFill>
                <a:srgbClr val="0070C0"/>
              </a:solidFill>
            </a:endParaRPr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85DB5AC2-E217-491C-83F2-4CC87E741996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8441919" y="1804803"/>
            <a:ext cx="0" cy="3786384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D7CB4B55-9144-41FB-91CF-45AE83291D9A}"/>
              </a:ext>
            </a:extLst>
          </p:cNvPr>
          <p:cNvSpPr txBox="1"/>
          <p:nvPr/>
        </p:nvSpPr>
        <p:spPr>
          <a:xfrm>
            <a:off x="8441919" y="1204638"/>
            <a:ext cx="2430515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5">
                    <a:lumMod val="50000"/>
                  </a:schemeClr>
                </a:solidFill>
              </a:rPr>
              <a:t>19/09/2012</a:t>
            </a:r>
          </a:p>
          <a:p>
            <a:r>
              <a:rPr lang="pt-BR" dirty="0" err="1">
                <a:solidFill>
                  <a:srgbClr val="0070C0"/>
                </a:solidFill>
              </a:rPr>
              <a:t>IS</a:t>
            </a:r>
            <a:r>
              <a:rPr lang="pt-BR" dirty="0">
                <a:solidFill>
                  <a:srgbClr val="0070C0"/>
                </a:solidFill>
              </a:rPr>
              <a:t> nº 11/2012 – institui o PROARTE e revoga a IS nº12/2011</a:t>
            </a:r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D12B8E38-6A64-4719-97C1-0292481CD07A}"/>
              </a:ext>
            </a:extLst>
          </p:cNvPr>
          <p:cNvCxnSpPr>
            <a:cxnSpLocks/>
            <a:endCxn id="18" idx="1"/>
          </p:cNvCxnSpPr>
          <p:nvPr/>
        </p:nvCxnSpPr>
        <p:spPr>
          <a:xfrm flipV="1">
            <a:off x="9222629" y="2924577"/>
            <a:ext cx="0" cy="266661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F2D7AE5B-9E18-4D05-A81A-C14DDEDCDA22}"/>
              </a:ext>
            </a:extLst>
          </p:cNvPr>
          <p:cNvSpPr txBox="1"/>
          <p:nvPr/>
        </p:nvSpPr>
        <p:spPr>
          <a:xfrm>
            <a:off x="9222629" y="2462912"/>
            <a:ext cx="243051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5">
                    <a:lumMod val="50000"/>
                  </a:schemeClr>
                </a:solidFill>
              </a:rPr>
              <a:t>06/07/2016</a:t>
            </a:r>
          </a:p>
          <a:p>
            <a:r>
              <a:rPr lang="pt-BR" dirty="0">
                <a:solidFill>
                  <a:srgbClr val="0070C0"/>
                </a:solidFill>
              </a:rPr>
              <a:t>IS nº14 – estabelece o PROARTE</a:t>
            </a:r>
          </a:p>
        </p:txBody>
      </p: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id="{D12B8E38-6A64-4719-97C1-0292481CD07A}"/>
              </a:ext>
            </a:extLst>
          </p:cNvPr>
          <p:cNvCxnSpPr>
            <a:cxnSpLocks/>
            <a:endCxn id="41" idx="1"/>
          </p:cNvCxnSpPr>
          <p:nvPr/>
        </p:nvCxnSpPr>
        <p:spPr>
          <a:xfrm flipV="1">
            <a:off x="9909867" y="4053826"/>
            <a:ext cx="0" cy="1537361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F2D7AE5B-9E18-4D05-A81A-C14DDEDCDA22}"/>
              </a:ext>
            </a:extLst>
          </p:cNvPr>
          <p:cNvSpPr txBox="1"/>
          <p:nvPr/>
        </p:nvSpPr>
        <p:spPr>
          <a:xfrm>
            <a:off x="9909867" y="3453661"/>
            <a:ext cx="206767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5">
                    <a:lumMod val="50000"/>
                  </a:schemeClr>
                </a:solidFill>
              </a:rPr>
              <a:t>24/10/2018</a:t>
            </a:r>
          </a:p>
          <a:p>
            <a:r>
              <a:rPr lang="pt-BR" dirty="0" err="1">
                <a:solidFill>
                  <a:srgbClr val="0070C0"/>
                </a:solidFill>
              </a:rPr>
              <a:t>IS</a:t>
            </a:r>
            <a:r>
              <a:rPr lang="pt-BR" dirty="0">
                <a:solidFill>
                  <a:srgbClr val="0070C0"/>
                </a:solidFill>
              </a:rPr>
              <a:t> nº 15 – estabelece o PROARTE</a:t>
            </a: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D12C98B2-6C83-42B3-A874-0ADFB71402FA}"/>
              </a:ext>
            </a:extLst>
          </p:cNvPr>
          <p:cNvSpPr txBox="1">
            <a:spLocks/>
          </p:cNvSpPr>
          <p:nvPr/>
        </p:nvSpPr>
        <p:spPr>
          <a:xfrm>
            <a:off x="663528" y="794150"/>
            <a:ext cx="7591216" cy="480131"/>
          </a:xfrm>
          <a:prstGeom prst="rect">
            <a:avLst/>
          </a:prstGeom>
        </p:spPr>
        <p:txBody>
          <a:bodyPr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003366"/>
              </a:buClr>
              <a:buSzPts val="2800"/>
              <a:defRPr/>
            </a:pPr>
            <a:r>
              <a:rPr lang="pt-BR" sz="2800" b="1" dirty="0">
                <a:solidFill>
                  <a:srgbClr val="003366"/>
                </a:solidFill>
                <a:latin typeface="+mn-lt"/>
                <a:ea typeface="+mn-ea"/>
                <a:cs typeface="+mn-cs"/>
              </a:rPr>
              <a:t>PROARTE - Histórico do programa</a:t>
            </a:r>
          </a:p>
        </p:txBody>
      </p:sp>
    </p:spTree>
    <p:extLst>
      <p:ext uri="{BB962C8B-B14F-4D97-AF65-F5344CB8AC3E}">
        <p14:creationId xmlns:p14="http://schemas.microsoft.com/office/powerpoint/2010/main" val="342806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10" grpId="0"/>
      <p:bldP spid="12" grpId="0"/>
      <p:bldP spid="14" grpId="0"/>
      <p:bldP spid="16" grpId="0"/>
      <p:bldP spid="18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12C98B2-6C83-42B3-A874-0ADFB71402FA}"/>
              </a:ext>
            </a:extLst>
          </p:cNvPr>
          <p:cNvSpPr txBox="1">
            <a:spLocks/>
          </p:cNvSpPr>
          <p:nvPr/>
        </p:nvSpPr>
        <p:spPr>
          <a:xfrm>
            <a:off x="663528" y="794150"/>
            <a:ext cx="7591216" cy="480131"/>
          </a:xfrm>
          <a:prstGeom prst="rect">
            <a:avLst/>
          </a:prstGeom>
        </p:spPr>
        <p:txBody>
          <a:bodyPr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003366"/>
              </a:buClr>
              <a:buSzPts val="2800"/>
              <a:defRPr/>
            </a:pPr>
            <a:r>
              <a:rPr lang="pt-BR" sz="2800" b="1" dirty="0">
                <a:solidFill>
                  <a:srgbClr val="003366"/>
                </a:solidFill>
                <a:latin typeface="+mn-lt"/>
                <a:ea typeface="+mn-ea"/>
                <a:cs typeface="+mn-cs"/>
              </a:rPr>
              <a:t>PROARTE</a:t>
            </a:r>
          </a:p>
        </p:txBody>
      </p:sp>
      <p:sp>
        <p:nvSpPr>
          <p:cNvPr id="22" name="Subtítulo 5">
            <a:extLst>
              <a:ext uri="{FF2B5EF4-FFF2-40B4-BE49-F238E27FC236}">
                <a16:creationId xmlns:a16="http://schemas.microsoft.com/office/drawing/2014/main" id="{3F8FE1F4-01EB-402F-9B0D-8011107004C4}"/>
              </a:ext>
            </a:extLst>
          </p:cNvPr>
          <p:cNvSpPr txBox="1">
            <a:spLocks/>
          </p:cNvSpPr>
          <p:nvPr/>
        </p:nvSpPr>
        <p:spPr bwMode="auto">
          <a:xfrm>
            <a:off x="7210332" y="4441006"/>
            <a:ext cx="4169057" cy="646331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t" anchorCtr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 eaLnBrk="1" hangingPunct="1">
              <a:spcBef>
                <a:spcPts val="0"/>
              </a:spcBef>
              <a:spcAft>
                <a:spcPts val="600"/>
              </a:spcAft>
              <a:buClr>
                <a:srgbClr val="60B0E2"/>
              </a:buClr>
              <a:defRPr/>
            </a:pPr>
            <a:r>
              <a:rPr lang="pt-BR" sz="3600">
                <a:solidFill>
                  <a:schemeClr val="accent5">
                    <a:lumMod val="50000"/>
                  </a:schemeClr>
                </a:solidFill>
                <a:latin typeface="+mj-lt"/>
                <a:ea typeface="+mn-ea"/>
                <a:cs typeface="Tahoma" panose="020B0604030504040204" pitchFamily="34" charset="0"/>
              </a:rPr>
              <a:t>Manutenção</a:t>
            </a:r>
          </a:p>
        </p:txBody>
      </p:sp>
      <p:sp>
        <p:nvSpPr>
          <p:cNvPr id="23" name="Subtítulo 5">
            <a:extLst>
              <a:ext uri="{FF2B5EF4-FFF2-40B4-BE49-F238E27FC236}">
                <a16:creationId xmlns:a16="http://schemas.microsoft.com/office/drawing/2014/main" id="{1420F819-188B-46B8-9A66-ACC8BBCB18CF}"/>
              </a:ext>
            </a:extLst>
          </p:cNvPr>
          <p:cNvSpPr txBox="1">
            <a:spLocks/>
          </p:cNvSpPr>
          <p:nvPr/>
        </p:nvSpPr>
        <p:spPr bwMode="auto">
          <a:xfrm>
            <a:off x="7210333" y="5722222"/>
            <a:ext cx="4278594" cy="646331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t" anchorCtr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 eaLnBrk="1" hangingPunct="1">
              <a:spcBef>
                <a:spcPts val="0"/>
              </a:spcBef>
              <a:spcAft>
                <a:spcPts val="600"/>
              </a:spcAft>
              <a:buClr>
                <a:srgbClr val="60B0E2"/>
              </a:buClr>
              <a:defRPr/>
            </a:pPr>
            <a:r>
              <a:rPr lang="pt-BR" sz="3600">
                <a:solidFill>
                  <a:schemeClr val="accent5">
                    <a:lumMod val="50000"/>
                  </a:schemeClr>
                </a:solidFill>
                <a:latin typeface="+mj-lt"/>
                <a:ea typeface="+mn-ea"/>
                <a:cs typeface="Tahoma" panose="020B0604030504040204" pitchFamily="34" charset="0"/>
              </a:rPr>
              <a:t>Reabilitação</a:t>
            </a:r>
            <a:endParaRPr lang="pt-BR" sz="3600" b="1" u="sng">
              <a:solidFill>
                <a:schemeClr val="accent5">
                  <a:lumMod val="50000"/>
                </a:schemeClr>
              </a:solidFill>
              <a:latin typeface="+mj-lt"/>
              <a:ea typeface="+mn-ea"/>
              <a:cs typeface="Tahoma" panose="020B0604030504040204" pitchFamily="34" charset="0"/>
            </a:endParaRPr>
          </a:p>
        </p:txBody>
      </p:sp>
      <p:sp>
        <p:nvSpPr>
          <p:cNvPr id="24" name="Subtítulo 5">
            <a:extLst>
              <a:ext uri="{FF2B5EF4-FFF2-40B4-BE49-F238E27FC236}">
                <a16:creationId xmlns:a16="http://schemas.microsoft.com/office/drawing/2014/main" id="{BB8F319D-D706-4134-BADE-A4C0597B1C5B}"/>
              </a:ext>
            </a:extLst>
          </p:cNvPr>
          <p:cNvSpPr txBox="1">
            <a:spLocks/>
          </p:cNvSpPr>
          <p:nvPr/>
        </p:nvSpPr>
        <p:spPr bwMode="auto">
          <a:xfrm>
            <a:off x="1043357" y="5445224"/>
            <a:ext cx="4138965" cy="1200329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t" anchorCtr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Clr>
                <a:srgbClr val="60B0E2"/>
              </a:buClr>
              <a:defRPr/>
            </a:pPr>
            <a:r>
              <a:rPr lang="pt-BR" sz="3600">
                <a:solidFill>
                  <a:schemeClr val="accent5">
                    <a:lumMod val="50000"/>
                  </a:schemeClr>
                </a:solidFill>
                <a:latin typeface="+mj-lt"/>
                <a:ea typeface="+mn-ea"/>
                <a:cs typeface="Tahoma" panose="020B0604030504040204" pitchFamily="34" charset="0"/>
              </a:rPr>
              <a:t>Necessidade do usuário</a:t>
            </a:r>
          </a:p>
        </p:txBody>
      </p:sp>
      <p:sp>
        <p:nvSpPr>
          <p:cNvPr id="25" name="Subtítulo 5">
            <a:extLst>
              <a:ext uri="{FF2B5EF4-FFF2-40B4-BE49-F238E27FC236}">
                <a16:creationId xmlns:a16="http://schemas.microsoft.com/office/drawing/2014/main" id="{05373FCE-200A-4BF1-8953-0DCD203F3C4D}"/>
              </a:ext>
            </a:extLst>
          </p:cNvPr>
          <p:cNvSpPr txBox="1">
            <a:spLocks/>
          </p:cNvSpPr>
          <p:nvPr/>
        </p:nvSpPr>
        <p:spPr bwMode="auto">
          <a:xfrm>
            <a:off x="1043356" y="4441007"/>
            <a:ext cx="4138963" cy="646331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t" anchorCtr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 eaLnBrk="1" hangingPunct="1">
              <a:spcBef>
                <a:spcPts val="0"/>
              </a:spcBef>
              <a:spcAft>
                <a:spcPts val="600"/>
              </a:spcAft>
              <a:buClr>
                <a:srgbClr val="60B0E2"/>
              </a:buClr>
              <a:defRPr/>
            </a:pPr>
            <a:r>
              <a:rPr lang="pt-BR" sz="3600">
                <a:solidFill>
                  <a:schemeClr val="accent5">
                    <a:lumMod val="50000"/>
                  </a:schemeClr>
                </a:solidFill>
                <a:latin typeface="+mj-lt"/>
                <a:ea typeface="+mn-ea"/>
                <a:cs typeface="Tahoma" panose="020B0604030504040204" pitchFamily="34" charset="0"/>
              </a:rPr>
              <a:t>Deterioração</a:t>
            </a:r>
          </a:p>
        </p:txBody>
      </p:sp>
      <p:sp>
        <p:nvSpPr>
          <p:cNvPr id="26" name="Seta para a direita 17">
            <a:extLst>
              <a:ext uri="{FF2B5EF4-FFF2-40B4-BE49-F238E27FC236}">
                <a16:creationId xmlns:a16="http://schemas.microsoft.com/office/drawing/2014/main" id="{47D273DF-0A0E-4FAF-8275-31235B6D43B3}"/>
              </a:ext>
            </a:extLst>
          </p:cNvPr>
          <p:cNvSpPr/>
          <p:nvPr/>
        </p:nvSpPr>
        <p:spPr>
          <a:xfrm>
            <a:off x="5590169" y="4531570"/>
            <a:ext cx="1190093" cy="4652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6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7" name="Seta para a direita 18">
            <a:extLst>
              <a:ext uri="{FF2B5EF4-FFF2-40B4-BE49-F238E27FC236}">
                <a16:creationId xmlns:a16="http://schemas.microsoft.com/office/drawing/2014/main" id="{AA9C2DD9-E006-4673-838B-CF1E4DB3240E}"/>
              </a:ext>
            </a:extLst>
          </p:cNvPr>
          <p:cNvSpPr/>
          <p:nvPr/>
        </p:nvSpPr>
        <p:spPr>
          <a:xfrm>
            <a:off x="5590169" y="5812787"/>
            <a:ext cx="1190093" cy="4652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60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8" name="Picture 2" descr="Resultado de imagem para ação reação">
            <a:extLst>
              <a:ext uri="{FF2B5EF4-FFF2-40B4-BE49-F238E27FC236}">
                <a16:creationId xmlns:a16="http://schemas.microsoft.com/office/drawing/2014/main" id="{955867F7-2422-4391-B179-D92328031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6" y="1317649"/>
            <a:ext cx="3826765" cy="280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Resultado de imagem para ação reação">
            <a:extLst>
              <a:ext uri="{FF2B5EF4-FFF2-40B4-BE49-F238E27FC236}">
                <a16:creationId xmlns:a16="http://schemas.microsoft.com/office/drawing/2014/main" id="{8B65E67B-BDD8-4B91-AC58-6EBE77044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59254" y="1317649"/>
            <a:ext cx="3826765" cy="280157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20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12C98B2-6C83-42B3-A874-0ADFB71402FA}"/>
              </a:ext>
            </a:extLst>
          </p:cNvPr>
          <p:cNvSpPr txBox="1">
            <a:spLocks/>
          </p:cNvSpPr>
          <p:nvPr/>
        </p:nvSpPr>
        <p:spPr>
          <a:xfrm>
            <a:off x="663528" y="794150"/>
            <a:ext cx="7591216" cy="480131"/>
          </a:xfrm>
          <a:prstGeom prst="rect">
            <a:avLst/>
          </a:prstGeom>
        </p:spPr>
        <p:txBody>
          <a:bodyPr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003366"/>
              </a:buClr>
              <a:buSzPts val="2800"/>
              <a:defRPr/>
            </a:pPr>
            <a:r>
              <a:rPr lang="pt-BR" sz="2800" b="1" dirty="0">
                <a:solidFill>
                  <a:srgbClr val="003366"/>
                </a:solidFill>
                <a:latin typeface="+mn-lt"/>
                <a:ea typeface="+mn-ea"/>
                <a:cs typeface="+mn-cs"/>
              </a:rPr>
              <a:t>PROARTE - Manutenção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5B2CCB0-FFB8-4DA7-B413-D0CBDF601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961" y="1861579"/>
            <a:ext cx="4685457" cy="28800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32C2D349-6D1F-4F55-9FF4-B4A994EAC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4796" y="3537602"/>
            <a:ext cx="3858159" cy="28800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9A3EA385-B6CC-4903-AF76-324C375A22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8671" y="1274281"/>
            <a:ext cx="4023791" cy="2880000"/>
          </a:xfrm>
          <a:prstGeom prst="rect">
            <a:avLst/>
          </a:prstGeom>
        </p:spPr>
      </p:pic>
      <p:sp>
        <p:nvSpPr>
          <p:cNvPr id="10" name="CaixaDeTexto 1">
            <a:extLst>
              <a:ext uri="{FF2B5EF4-FFF2-40B4-BE49-F238E27FC236}">
                <a16:creationId xmlns:a16="http://schemas.microsoft.com/office/drawing/2014/main" id="{5F60577D-EF85-4F46-887E-955F148B6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" y="6417602"/>
            <a:ext cx="67151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en-US" sz="1400" i="1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/>
              </a:rPr>
              <a:t>Fundamentals of Bridge Maintenance and Inspection - NYDOT</a:t>
            </a:r>
            <a:endParaRPr lang="pt-BR" sz="1400" i="1" dirty="0">
              <a:solidFill>
                <a:schemeClr val="accent5">
                  <a:lumMod val="50000"/>
                </a:schemeClr>
              </a:solidFill>
              <a:latin typeface="+mj-lt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760042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535</Words>
  <Application>Microsoft Office PowerPoint</Application>
  <PresentationFormat>Widescreen</PresentationFormat>
  <Paragraphs>117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Marilia Borges</dc:creator>
  <cp:lastModifiedBy>Gabriella Lima</cp:lastModifiedBy>
  <cp:revision>24</cp:revision>
  <dcterms:created xsi:type="dcterms:W3CDTF">2022-03-04T12:39:06Z</dcterms:created>
  <dcterms:modified xsi:type="dcterms:W3CDTF">2022-03-30T13:01:41Z</dcterms:modified>
</cp:coreProperties>
</file>