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rilia.bomtempo@dnit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Ciclos de Inspeções de </a:t>
            </a:r>
            <a:r>
              <a:rPr lang="pt-BR" b="1" dirty="0" err="1"/>
              <a:t>OAEs</a:t>
            </a:r>
            <a:endParaRPr lang="pt-BR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Engª</a:t>
            </a:r>
            <a:r>
              <a:rPr lang="pt-BR" dirty="0"/>
              <a:t> Civil Marilia Bomtempo Pereira</a:t>
            </a: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36E94E-6D35-4CA6-BEEF-BB5A118EA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r="20428"/>
          <a:stretch>
            <a:fillRect/>
          </a:stretch>
        </p:blipFill>
        <p:spPr bwMode="auto">
          <a:xfrm>
            <a:off x="5592196" y="700136"/>
            <a:ext cx="4939244" cy="545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B45D9-BD68-4981-9767-5A746CABE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2026" cy="24945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800" dirty="0">
                <a:cs typeface="Arial" panose="020B0604020202020204" pitchFamily="34" charset="0"/>
              </a:rPr>
              <a:t>Início dos Serviço: junho/2018</a:t>
            </a:r>
          </a:p>
          <a:p>
            <a:pPr>
              <a:spcAft>
                <a:spcPts val="1200"/>
              </a:spcAft>
            </a:pPr>
            <a:r>
              <a:rPr lang="pt-BR" dirty="0"/>
              <a:t>1º Ciclo 2018/2019</a:t>
            </a:r>
          </a:p>
          <a:p>
            <a:pPr>
              <a:spcAft>
                <a:spcPts val="1200"/>
              </a:spcAft>
            </a:pPr>
            <a:r>
              <a:rPr lang="pt-BR" dirty="0"/>
              <a:t>2º Ciclo 2020/2021</a:t>
            </a:r>
          </a:p>
          <a:p>
            <a:pPr>
              <a:spcAft>
                <a:spcPts val="1200"/>
              </a:spcAft>
            </a:pPr>
            <a:r>
              <a:rPr lang="pt-BR" dirty="0"/>
              <a:t>Encerramento agosto/2021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F039932-7757-41FD-A2EA-EFEA59DC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499060"/>
              </p:ext>
            </p:extLst>
          </p:nvPr>
        </p:nvGraphicFramePr>
        <p:xfrm>
          <a:off x="3746152" y="5119278"/>
          <a:ext cx="3135498" cy="1335982"/>
        </p:xfrm>
        <a:graphic>
          <a:graphicData uri="http://schemas.openxmlformats.org/drawingml/2006/table">
            <a:tbl>
              <a:tblPr/>
              <a:tblGrid>
                <a:gridCol w="640659">
                  <a:extLst>
                    <a:ext uri="{9D8B030D-6E8A-4147-A177-3AD203B41FA5}">
                      <a16:colId xmlns:a16="http://schemas.microsoft.com/office/drawing/2014/main" val="2235344049"/>
                    </a:ext>
                  </a:extLst>
                </a:gridCol>
                <a:gridCol w="2494839">
                  <a:extLst>
                    <a:ext uri="{9D8B030D-6E8A-4147-A177-3AD203B41FA5}">
                      <a16:colId xmlns:a16="http://schemas.microsoft.com/office/drawing/2014/main" val="2990977878"/>
                    </a:ext>
                  </a:extLst>
                </a:gridCol>
              </a:tblGrid>
              <a:tr h="28955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pt-BR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Lotes</a:t>
                      </a:r>
                      <a:endParaRPr lang="pt-B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pt-BR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</a:t>
                      </a:r>
                      <a:endParaRPr lang="pt-B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186687"/>
                  </a:ext>
                </a:extLst>
              </a:tr>
              <a:tr h="45342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pt-BR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BF84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AL, AP, BA, CE, MA, PA, PB, PE, PI, RN, SE e 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251122"/>
                  </a:ext>
                </a:extLst>
              </a:tr>
              <a:tr h="592998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pt-BR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B532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de-DE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AC, AM, DF, ES, GO, MG, MT, MS, PR, RJ, RO, ES, SP e SC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838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5DFD0-4BE2-4399-9C92-6FB31174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cs typeface="Arial" panose="020B0604020202020204" pitchFamily="34" charset="0"/>
              </a:rPr>
              <a:t>Avaliação do estado das Obras de Arte Especiais (</a:t>
            </a:r>
            <a:r>
              <a:rPr lang="pt-BR" sz="2800" dirty="0" err="1">
                <a:cs typeface="Arial" panose="020B0604020202020204" pitchFamily="34" charset="0"/>
              </a:rPr>
              <a:t>OAEs</a:t>
            </a:r>
            <a:r>
              <a:rPr lang="pt-BR" sz="2800" dirty="0">
                <a:cs typeface="Arial" panose="020B0604020202020204" pitchFamily="34" charset="0"/>
              </a:rPr>
              <a:t>) 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cs typeface="Arial" panose="020B0604020202020204" pitchFamily="34" charset="0"/>
              </a:rPr>
              <a:t>Norma DNIT 010/2004 - PRO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cs typeface="Arial" panose="020B0604020202020204" pitchFamily="34" charset="0"/>
              </a:rPr>
              <a:t>Danos e notas técnicas aos elementos;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cs typeface="Arial" panose="020B0604020202020204" pitchFamily="34" charset="0"/>
              </a:rPr>
              <a:t>Insuficiências estruturais;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2800" b="1" dirty="0">
                <a:cs typeface="Arial" panose="020B0604020202020204" pitchFamily="34" charset="0"/>
              </a:rPr>
              <a:t>Deficiências funcionais.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cs typeface="Arial" panose="020B0604020202020204" pitchFamily="34" charset="0"/>
              </a:rPr>
              <a:t>Fornece informações para tomada de decisões sobre intervenções necessárias.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2800" dirty="0">
                <a:cs typeface="Arial" panose="020B0604020202020204" pitchFamily="34" charset="0"/>
              </a:rPr>
              <a:t>Todos os registros das inspeções são cadastradas e atualizadas no </a:t>
            </a:r>
            <a:r>
              <a:rPr lang="pt-BR" sz="2800" i="1" dirty="0">
                <a:cs typeface="Arial" panose="020B0604020202020204" pitchFamily="34" charset="0"/>
              </a:rPr>
              <a:t>Sistema de Gerenciamento de Obras de Arte Especiais</a:t>
            </a:r>
            <a:r>
              <a:rPr lang="pt-BR" sz="2800" dirty="0">
                <a:cs typeface="Arial" panose="020B0604020202020204" pitchFamily="34" charset="0"/>
              </a:rPr>
              <a:t> (SGO).</a:t>
            </a:r>
          </a:p>
          <a:p>
            <a:endParaRPr lang="pt-BR" dirty="0"/>
          </a:p>
        </p:txBody>
      </p:sp>
      <p:pic>
        <p:nvPicPr>
          <p:cNvPr id="6" name="Picture 5" descr="SGO">
            <a:extLst>
              <a:ext uri="{FF2B5EF4-FFF2-40B4-BE49-F238E27FC236}">
                <a16:creationId xmlns:a16="http://schemas.microsoft.com/office/drawing/2014/main" id="{71C76CFB-B4EA-4191-B39D-3CA735A1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1" y="5853548"/>
            <a:ext cx="1864703" cy="6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E1413-BCF7-4C78-A4DD-46EA80A4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Inspeções Realizadas</a:t>
            </a:r>
          </a:p>
        </p:txBody>
      </p:sp>
      <p:sp>
        <p:nvSpPr>
          <p:cNvPr id="4" name="Espaço Reservado para Texto 12">
            <a:extLst>
              <a:ext uri="{FF2B5EF4-FFF2-40B4-BE49-F238E27FC236}">
                <a16:creationId xmlns:a16="http://schemas.microsoft.com/office/drawing/2014/main" id="{31E641C2-D71F-4F82-8EA6-15465E9C8C21}"/>
              </a:ext>
            </a:extLst>
          </p:cNvPr>
          <p:cNvSpPr txBox="1">
            <a:spLocks/>
          </p:cNvSpPr>
          <p:nvPr/>
        </p:nvSpPr>
        <p:spPr>
          <a:xfrm>
            <a:off x="1446148" y="1945586"/>
            <a:ext cx="3943350" cy="48845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003770"/>
                </a:solidFill>
                <a:latin typeface="Open Sans"/>
                <a:ea typeface="MS PGothic" panose="020B0600070205080204" pitchFamily="34" charset="-128"/>
                <a:cs typeface="+mn-cs"/>
              </a:defRPr>
            </a:lvl1pPr>
            <a:lvl2pPr marL="965200" indent="-369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485900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081213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676525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272910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7983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3058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8132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800" cap="all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Ciclo 1</a:t>
            </a:r>
          </a:p>
        </p:txBody>
      </p:sp>
      <p:sp>
        <p:nvSpPr>
          <p:cNvPr id="5" name="Espaço Reservado para Texto 12">
            <a:extLst>
              <a:ext uri="{FF2B5EF4-FFF2-40B4-BE49-F238E27FC236}">
                <a16:creationId xmlns:a16="http://schemas.microsoft.com/office/drawing/2014/main" id="{75A0CA5F-5595-4C10-BD78-750BAC662DD1}"/>
              </a:ext>
            </a:extLst>
          </p:cNvPr>
          <p:cNvSpPr txBox="1">
            <a:spLocks/>
          </p:cNvSpPr>
          <p:nvPr/>
        </p:nvSpPr>
        <p:spPr>
          <a:xfrm>
            <a:off x="1446147" y="2401107"/>
            <a:ext cx="3943351" cy="1443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003770"/>
                </a:solidFill>
                <a:latin typeface="Open Sans"/>
                <a:ea typeface="MS PGothic" panose="020B0600070205080204" pitchFamily="34" charset="-128"/>
                <a:cs typeface="+mn-cs"/>
              </a:defRPr>
            </a:lvl1pPr>
            <a:lvl2pPr marL="965200" indent="-369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485900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081213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676525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272910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7983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3058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8132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Total de inspeções: 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5900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OAEs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4.056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 Inspeções Rotineiras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InR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1.844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Inspeções Cadastrais e Rotineiras 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InCR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6" name="Espaço Reservado para Texto 12">
            <a:extLst>
              <a:ext uri="{FF2B5EF4-FFF2-40B4-BE49-F238E27FC236}">
                <a16:creationId xmlns:a16="http://schemas.microsoft.com/office/drawing/2014/main" id="{9864FB37-80C9-4CFA-95D0-7D75DC35FA26}"/>
              </a:ext>
            </a:extLst>
          </p:cNvPr>
          <p:cNvSpPr txBox="1">
            <a:spLocks/>
          </p:cNvSpPr>
          <p:nvPr/>
        </p:nvSpPr>
        <p:spPr>
          <a:xfrm>
            <a:off x="6096000" y="1945585"/>
            <a:ext cx="4024411" cy="488452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003770"/>
                </a:solidFill>
                <a:latin typeface="Open Sans"/>
                <a:ea typeface="MS PGothic" panose="020B0600070205080204" pitchFamily="34" charset="-128"/>
                <a:cs typeface="+mn-cs"/>
              </a:defRPr>
            </a:lvl1pPr>
            <a:lvl2pPr marL="965200" indent="-369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485900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081213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676525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272910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7983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3058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8132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800" cap="all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Ciclo 2</a:t>
            </a:r>
          </a:p>
        </p:txBody>
      </p:sp>
      <p:sp>
        <p:nvSpPr>
          <p:cNvPr id="7" name="Espaço Reservado para Texto 12">
            <a:extLst>
              <a:ext uri="{FF2B5EF4-FFF2-40B4-BE49-F238E27FC236}">
                <a16:creationId xmlns:a16="http://schemas.microsoft.com/office/drawing/2014/main" id="{702BB4D5-29A8-4682-825C-90F5444FF5C0}"/>
              </a:ext>
            </a:extLst>
          </p:cNvPr>
          <p:cNvSpPr txBox="1">
            <a:spLocks/>
          </p:cNvSpPr>
          <p:nvPr/>
        </p:nvSpPr>
        <p:spPr>
          <a:xfrm>
            <a:off x="6096000" y="2361367"/>
            <a:ext cx="4024410" cy="1443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003770"/>
                </a:solidFill>
                <a:latin typeface="Open Sans"/>
                <a:ea typeface="MS PGothic" panose="020B0600070205080204" pitchFamily="34" charset="-128"/>
                <a:cs typeface="+mn-cs"/>
              </a:defRPr>
            </a:lvl1pPr>
            <a:lvl2pPr marL="965200" indent="-3698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485900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2081213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676525" indent="-2952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3272910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7983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63058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8132" indent="-297537" algn="l" defTabSz="119014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Total de inspeções: </a:t>
            </a:r>
            <a:r>
              <a:rPr kumimoji="0" lang="pt-BR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5944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 OAEs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5725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 Inspeções Rotineiras –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InR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itchFamily="34" charset="-128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219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 Inspeções Cadastrais e Rotineiras - 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  <a:cs typeface="Arial" panose="020B0604020202020204" pitchFamily="34" charset="0"/>
              </a:rPr>
              <a:t>InCR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2108690-E00C-4F07-8C19-D79B0678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89" y="3958956"/>
            <a:ext cx="3930109" cy="208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A051F3FC-DEC5-4423-8D53-A97CDEEF2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612" y="3949363"/>
            <a:ext cx="4024410" cy="18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68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85ECF-B9AE-46CE-8A8E-B1262CEB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Inspeções Realizadas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1ADCAA-B0C8-4E15-B48B-D7656433F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319"/>
          </a:xfrm>
        </p:spPr>
        <p:txBody>
          <a:bodyPr/>
          <a:lstStyle/>
          <a:p>
            <a:r>
              <a:rPr lang="pt-BR" sz="2000" b="1" dirty="0">
                <a:cs typeface="Arial" pitchFamily="34" charset="0"/>
              </a:rPr>
              <a:t>QUANTITATIVO DE INSPEÇÕES POR UNIDADE FEDERATIVA – CICLO 2 (2020/2021)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468984-FB25-49EC-8AC0-021B779A3B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00" r="5053" b="15992"/>
          <a:stretch/>
        </p:blipFill>
        <p:spPr>
          <a:xfrm>
            <a:off x="1093310" y="3052444"/>
            <a:ext cx="9574690" cy="2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2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DD87F-CAE2-4008-B136-B425514C7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368"/>
            <a:ext cx="10515600" cy="1325563"/>
          </a:xfrm>
        </p:spPr>
        <p:txBody>
          <a:bodyPr/>
          <a:lstStyle/>
          <a:p>
            <a:r>
              <a:rPr lang="pt-BR" dirty="0"/>
              <a:t>Resultados do Ciclo de Inspeções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FB8B469-E6BE-4E45-A3BE-0AD0F5AB7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69" t="9386" r="31912"/>
          <a:stretch/>
        </p:blipFill>
        <p:spPr>
          <a:xfrm>
            <a:off x="949912" y="2008907"/>
            <a:ext cx="2919872" cy="342474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A029DF-2FC7-47C3-8AB6-D8418FB28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592" y="2137814"/>
            <a:ext cx="6651215" cy="29245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54F54B7-EB78-4E54-8545-C48C1C57A7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218"/>
          <a:stretch/>
        </p:blipFill>
        <p:spPr>
          <a:xfrm>
            <a:off x="2158216" y="5887951"/>
            <a:ext cx="7875567" cy="2358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22DC423-BA9B-4A5D-A49A-A29601222BCC}"/>
              </a:ext>
            </a:extLst>
          </p:cNvPr>
          <p:cNvSpPr txBox="1"/>
          <p:nvPr/>
        </p:nvSpPr>
        <p:spPr>
          <a:xfrm>
            <a:off x="525363" y="1716520"/>
            <a:ext cx="43870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pt-BR" sz="1600" b="1" i="0" u="none" strike="noStrike" kern="1200" cap="all" spc="0" baseline="0" noProof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600" b="1" cap="all" baseline="0" noProof="0" dirty="0">
                <a:solidFill>
                  <a:schemeClr val="tx1"/>
                </a:solidFill>
                <a:cs typeface="Arial" panose="020B0604020202020204" pitchFamily="34" charset="0"/>
              </a:rPr>
              <a:t>Distribuição de Notas Técnicas</a:t>
            </a:r>
            <a:br>
              <a:rPr lang="pt-BR" sz="1600" b="1" cap="all" baseline="0" noProof="0" dirty="0">
                <a:solidFill>
                  <a:schemeClr val="tx1"/>
                </a:solidFill>
                <a:cs typeface="Arial" panose="020B0604020202020204" pitchFamily="34" charset="0"/>
              </a:rPr>
            </a:br>
            <a:endParaRPr lang="pt-BR" sz="1600" b="1" cap="all" baseline="0" noProof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DADAC5-F28A-47FF-B384-C3B78EFA4F83}"/>
              </a:ext>
            </a:extLst>
          </p:cNvPr>
          <p:cNvSpPr txBox="1"/>
          <p:nvPr/>
        </p:nvSpPr>
        <p:spPr>
          <a:xfrm>
            <a:off x="6096000" y="1675192"/>
            <a:ext cx="4387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pt-BR" sz="1600" b="1" i="0" u="none" strike="noStrike" kern="1200" cap="all" spc="0" baseline="0" noProof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600" b="1" cap="all" baseline="0" noProof="0" dirty="0">
                <a:solidFill>
                  <a:schemeClr val="tx1"/>
                </a:solidFill>
                <a:cs typeface="Arial" panose="020B0604020202020204" pitchFamily="34" charset="0"/>
              </a:rPr>
              <a:t>Distribuição % de notas por uf</a:t>
            </a:r>
          </a:p>
        </p:txBody>
      </p:sp>
    </p:spTree>
    <p:extLst>
      <p:ext uri="{BB962C8B-B14F-4D97-AF65-F5344CB8AC3E}">
        <p14:creationId xmlns:p14="http://schemas.microsoft.com/office/powerpoint/2010/main" val="419292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5B518-04CD-4755-972C-16416E29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652" y="2286690"/>
            <a:ext cx="10515600" cy="1325563"/>
          </a:xfrm>
        </p:spPr>
        <p:txBody>
          <a:bodyPr/>
          <a:lstStyle/>
          <a:p>
            <a:r>
              <a:rPr lang="pt-BR" b="1" dirty="0"/>
              <a:t>Obrigada!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B92868-D22A-4241-A648-697ECACE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52" y="36089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hlinkClick r:id="rId2"/>
              </a:rPr>
              <a:t>marilia.bomtempo@dnit.gov.br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Coordenação de Levantamentos para Planejamento - COLEPLAN</a:t>
            </a:r>
          </a:p>
        </p:txBody>
      </p:sp>
    </p:spTree>
    <p:extLst>
      <p:ext uri="{BB962C8B-B14F-4D97-AF65-F5344CB8AC3E}">
        <p14:creationId xmlns:p14="http://schemas.microsoft.com/office/powerpoint/2010/main" val="1225591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233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Tema do Office</vt:lpstr>
      <vt:lpstr>Ciclos de Inspeções de OAEs</vt:lpstr>
      <vt:lpstr>Apresentação</vt:lpstr>
      <vt:lpstr>Objetivos</vt:lpstr>
      <vt:lpstr>Inspeções Realizadas</vt:lpstr>
      <vt:lpstr>Inspeções Realizadas</vt:lpstr>
      <vt:lpstr>Resultados do Ciclo de Inspeções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7</cp:revision>
  <dcterms:created xsi:type="dcterms:W3CDTF">2022-03-04T12:39:06Z</dcterms:created>
  <dcterms:modified xsi:type="dcterms:W3CDTF">2022-03-30T12:56:44Z</dcterms:modified>
</cp:coreProperties>
</file>