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91" r:id="rId4"/>
    <p:sldId id="292" r:id="rId5"/>
    <p:sldId id="294" r:id="rId6"/>
    <p:sldId id="308" r:id="rId7"/>
    <p:sldId id="295" r:id="rId8"/>
    <p:sldId id="323" r:id="rId9"/>
    <p:sldId id="296" r:id="rId10"/>
    <p:sldId id="324" r:id="rId11"/>
    <p:sldId id="297" r:id="rId12"/>
    <p:sldId id="298" r:id="rId13"/>
    <p:sldId id="325" r:id="rId14"/>
    <p:sldId id="268" r:id="rId15"/>
    <p:sldId id="326" r:id="rId16"/>
    <p:sldId id="257" r:id="rId17"/>
    <p:sldId id="258" r:id="rId18"/>
    <p:sldId id="259" r:id="rId19"/>
    <p:sldId id="260" r:id="rId20"/>
    <p:sldId id="261" r:id="rId21"/>
    <p:sldId id="262" r:id="rId22"/>
    <p:sldId id="266" r:id="rId23"/>
    <p:sldId id="264" r:id="rId24"/>
    <p:sldId id="265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>
      <p:cViewPr varScale="1">
        <p:scale>
          <a:sx n="69" d="100"/>
          <a:sy n="69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6E77D7-1632-43DC-8285-82BF9A411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37253EC-64BF-424F-ADEC-5B5DB91AD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411894-4E72-425A-8246-BC135A4FE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F8A17E-FB54-4FBD-8D1B-8A41D3AAC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CD0172-6152-412F-AD1A-57EC78CB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6311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703E5-2A29-47AE-85D5-7850D2117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3E0798-C12E-47C5-AB55-8542634F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1296DE-6511-40F3-A2B6-E9BDC4C08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FC4522-B445-4368-B34C-BD261CE75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BFE492-306F-4052-B72C-9B06D9DE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572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536169-2F47-4A3B-8170-A48FDEB72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0D26BD-2FCA-4969-BD06-53CB29FA4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D0070B-B926-426A-B477-5C4C7FB13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5D83DE-194C-499C-8842-61B4DDF03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65B098-C182-4501-847C-F11D2C7A5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3334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8F56E1-E8C1-4B36-AA90-B881BC3A5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EE6EA4-FD3F-4B90-9022-F43F7AF2F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F44919-FEBD-4B92-B8D4-E6D3E8C78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E8CD96-70E6-490A-B62A-9551E52B2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B7E887-53DA-4498-B891-7A50191F8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39AA22-3DEB-435F-8706-856AE147A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0766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87A9E1-3D66-42FA-9CE6-5C3480C4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B7BACD-9851-4E73-AC98-9C83E643F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BF0582-DE7C-47BE-B8F0-3C364E723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B1542C2-CA34-48E4-95A7-0F790F9088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F2789AB-739D-4221-B5F1-267EE89DC7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0AB6852-1B4A-450C-BA16-B82F64750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65EED2F-F1F5-4602-B7B5-37D7A2CE3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FD25586-3474-4730-A463-2F2FD37D2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726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32F841-88C9-4F41-A1C6-97C7AA813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FA66904-B528-4F9A-8E75-53B6D59A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9E1677D-2A73-4B5D-BF58-9C9B514AD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4D83D8C-1F03-49DC-A055-56C2AF649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2561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84D2C5F-4406-4E46-92EF-542EC9F60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6924C0B-AA71-40BD-AA4B-94402E3B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0F7416D-F206-4495-9969-C67E178B1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6159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7FE45-8843-4A2F-A352-E59A6A90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A71197-B7D9-4363-A1FB-600523854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B315C35-B351-44B5-8E01-5820B392A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CBC8FF-20E6-4EAE-A3D7-1557E2838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9B1DF8-7A0C-4DE7-976F-685189155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6C49BB-7989-4EAC-B2AC-B3AD84023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97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3BC473-23EA-45E2-8AFB-F217DBB59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2A544C9-8CD5-471B-B4EE-B82D6ECAFF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4E99241-AC02-4564-91F8-6362D9829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2278FC-3B56-4D85-BA2C-59413BC46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370DD1-4D89-4BF2-83B3-FBCCDD364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80DDAE-472A-4C53-9630-EC142DF86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2469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93400-C558-43E1-BAC4-A12EFE5AA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EE0B996-E885-474D-8D9A-65363A140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AADAE3-A843-441B-8A62-730F778F2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4FA384-2A9F-4384-B0D5-5B63AEC7C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3CC029-ECE6-4EAC-BF18-87163A88E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748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AE1E56-B353-4E99-BD02-89963933D5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E8E0182-44FC-4E16-9CBB-B098403CC0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D1E96B-46DB-4965-AB5A-D3735014F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D9AAC7-C3AC-4282-819B-C7D48EF3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4EA375-8F8B-486E-96F6-C2F8280C0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1198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2E4566A-041C-4F4D-AFD2-1B94AD04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584696-6805-4494-B6F3-DAC76CBE3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CAE9A5-EE82-47CC-9CEC-0E91994417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83374E-5746-48AB-B13E-C9D61286E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5F1ED6-5EE3-4D3E-AF6C-D3F7076500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003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3F021-2230-4609-A362-0CC7F74CA8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4000" dirty="0">
                <a:latin typeface="+mn-lt"/>
                <a:ea typeface="+mn-ea"/>
                <a:cs typeface="+mn-cs"/>
              </a:rPr>
              <a:t>Sondagens SPT: Melhorias Interessantes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A971F86-490B-425D-B4EE-D2824A2D14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endParaRPr lang="pt-BR" sz="6000" dirty="0"/>
          </a:p>
          <a:p>
            <a:pPr algn="r"/>
            <a:r>
              <a:rPr lang="pt-BR" dirty="0"/>
              <a:t>Paulo Abreu</a:t>
            </a:r>
          </a:p>
        </p:txBody>
      </p:sp>
    </p:spTree>
    <p:extLst>
      <p:ext uri="{BB962C8B-B14F-4D97-AF65-F5344CB8AC3E}">
        <p14:creationId xmlns:p14="http://schemas.microsoft.com/office/powerpoint/2010/main" val="61940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820D38-6250-4C8A-B838-F6A6235FB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Standard </a:t>
            </a:r>
            <a:r>
              <a:rPr lang="pt-BR" dirty="0" err="1"/>
              <a:t>Penetration</a:t>
            </a:r>
            <a:r>
              <a:rPr lang="pt-BR" dirty="0"/>
              <a:t> Test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52BBAA-EBA0-420C-9BBD-BBF13300E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1200" dirty="0"/>
          </a:p>
          <a:p>
            <a:pPr marL="0" indent="0">
              <a:buNone/>
            </a:pPr>
            <a:endParaRPr lang="pt-BR" sz="4800" dirty="0"/>
          </a:p>
          <a:p>
            <a:pPr marL="0" indent="0">
              <a:buNone/>
            </a:pPr>
            <a:endParaRPr lang="pt-BR" sz="4800" dirty="0"/>
          </a:p>
          <a:p>
            <a:pPr marL="0" indent="0">
              <a:buNone/>
            </a:pPr>
            <a:endParaRPr lang="pt-BR" sz="4800" dirty="0"/>
          </a:p>
          <a:p>
            <a:pPr marL="0" indent="0">
              <a:buNone/>
            </a:pPr>
            <a:endParaRPr lang="pt-BR" sz="4800" dirty="0"/>
          </a:p>
          <a:p>
            <a:pPr marL="0" indent="0">
              <a:buNone/>
            </a:pPr>
            <a:r>
              <a:rPr lang="pt-BR" sz="4800" dirty="0"/>
              <a:t>                                  </a:t>
            </a:r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>
                <a:solidFill>
                  <a:schemeClr val="bg1"/>
                </a:solidFill>
              </a:rPr>
              <a:t>Cortesia:</a:t>
            </a:r>
            <a:endParaRPr lang="pt-BR" sz="1400" dirty="0"/>
          </a:p>
        </p:txBody>
      </p:sp>
      <p:pic>
        <p:nvPicPr>
          <p:cNvPr id="4" name="Espaço Reservado para Conteúdo 3" descr="Fonte: Sonda Engenharia">
            <a:extLst>
              <a:ext uri="{FF2B5EF4-FFF2-40B4-BE49-F238E27FC236}">
                <a16:creationId xmlns:a16="http://schemas.microsoft.com/office/drawing/2014/main" id="{CB167C88-0D7E-4E98-824A-4769299C077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5597" y="1383506"/>
            <a:ext cx="6785630" cy="452596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2F6F397-B3D6-4BD9-B369-064CAC2E527D}"/>
              </a:ext>
            </a:extLst>
          </p:cNvPr>
          <p:cNvSpPr txBox="1"/>
          <p:nvPr/>
        </p:nvSpPr>
        <p:spPr>
          <a:xfrm>
            <a:off x="1412240" y="59094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dirty="0"/>
              <a:t>Cortesia: SONDA ENGENHARIA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637D7DA-CD76-40CC-94A5-D9140C651150}"/>
              </a:ext>
            </a:extLst>
          </p:cNvPr>
          <p:cNvSpPr txBox="1"/>
          <p:nvPr/>
        </p:nvSpPr>
        <p:spPr>
          <a:xfrm>
            <a:off x="8727440" y="4277327"/>
            <a:ext cx="3192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Fonte:</a:t>
            </a:r>
            <a:r>
              <a:rPr lang="pt-BR" dirty="0">
                <a:solidFill>
                  <a:schemeClr val="bg1"/>
                </a:solidFill>
              </a:rPr>
              <a:t>: </a:t>
            </a:r>
            <a:r>
              <a:rPr lang="pt-BR" dirty="0"/>
              <a:t>tectools.com.br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E51ABCF-78FB-4FD9-B8AB-6DF855CFA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4584" y="1383506"/>
            <a:ext cx="3448605" cy="275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07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Forma&#10;&#10;Descrição gerada automaticamente">
            <a:extLst>
              <a:ext uri="{FF2B5EF4-FFF2-40B4-BE49-F238E27FC236}">
                <a16:creationId xmlns:a16="http://schemas.microsoft.com/office/drawing/2014/main" id="{2E003B9C-8801-435C-986C-750201D99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15" y="963220"/>
            <a:ext cx="9377274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708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FEAC171E-D0A2-4DA4-B70F-3A6FA68F8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25" y="0"/>
            <a:ext cx="9377270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69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4B22222-0F7E-4570-ACFF-9E8DCF4F5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526" y="0"/>
            <a:ext cx="9377268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252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AE39E4C-1035-4129-9CAD-2DF30CC68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526" y="0"/>
            <a:ext cx="9377268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390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E661EF0-9119-487F-9B4C-21E41B06A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511" y="0"/>
            <a:ext cx="11524976" cy="6858000"/>
          </a:xfrm>
          <a:prstGeom prst="rect">
            <a:avLst/>
          </a:prstGeom>
        </p:spPr>
      </p:pic>
      <p:pic>
        <p:nvPicPr>
          <p:cNvPr id="5" name="Imagem 4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8230A54A-6942-4261-8DAA-FC16F8763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11" y="0"/>
            <a:ext cx="9377278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564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6D1D713-CCB6-4F52-B6FF-4EAD14812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11" y="0"/>
            <a:ext cx="9377278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69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674721D-C112-4138-AE18-DD260BA3A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511" y="0"/>
            <a:ext cx="11524976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7C0BD43-57F5-4DB5-8CE7-4E636C0E9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512" y="9427"/>
            <a:ext cx="9377277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563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4EB11C46-801E-4191-9D90-DBD6BC16E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11" y="0"/>
            <a:ext cx="9377278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002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A96617-8490-49AA-8D65-3E2D5FC61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512" y="0"/>
            <a:ext cx="9377277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378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E871998-5B4E-4E5A-B153-9EAC29B77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514" y="9427"/>
            <a:ext cx="9377276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449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5A2E0-E690-4B93-B0BC-CB573B1EC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Método </a:t>
            </a:r>
            <a:r>
              <a:rPr lang="pt-BR" dirty="0" err="1"/>
              <a:t>Décourt</a:t>
            </a:r>
            <a:r>
              <a:rPr lang="pt-BR" dirty="0"/>
              <a:t>-Quaresma (1996)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E0033596-31E2-4EFE-AFAF-9E9FF3AADB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7334" y="1690688"/>
            <a:ext cx="6362700" cy="306705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066B5A4-9C74-417F-B5E0-65F229A68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083" y="5064855"/>
            <a:ext cx="3066789" cy="67086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DB073F9-8FC7-4C1B-8489-7BB9FCE77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1170" y="5064855"/>
            <a:ext cx="3066789" cy="60510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B4C3B33-47DD-449F-BDB0-0AE1344CB5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236" y="4964435"/>
            <a:ext cx="2466975" cy="132397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B3FE140-BE81-4B40-839D-5D0157E498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9256" y="1928963"/>
            <a:ext cx="3874544" cy="324211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8563354-4FC6-4D69-8F6C-700D4B0B67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8620" y="5890432"/>
            <a:ext cx="135255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431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ECE26-9616-4187-994E-40082DA4F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Torque (Ranzini,1988 e 1994).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21A40F1-934D-46F7-8DA8-097DB7676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792" y="1288352"/>
            <a:ext cx="2856778" cy="5078057"/>
          </a:xfrm>
          <a:prstGeom prst="rect">
            <a:avLst/>
          </a:prstGeom>
        </p:spPr>
      </p:pic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E0EE2D90-62F0-42EE-BAFB-381C3ECCA9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75746" y="1298315"/>
            <a:ext cx="2856778" cy="506809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EB1416B9-34C9-4329-BD58-3F1F7B0FBD35}"/>
              </a:ext>
            </a:extLst>
          </p:cNvPr>
          <p:cNvSpPr txBox="1"/>
          <p:nvPr/>
        </p:nvSpPr>
        <p:spPr>
          <a:xfrm>
            <a:off x="1863790" y="6366409"/>
            <a:ext cx="60975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/>
              <a:t>Fonte: SONDA ENGENHARIA</a:t>
            </a:r>
          </a:p>
        </p:txBody>
      </p:sp>
    </p:spTree>
    <p:extLst>
      <p:ext uri="{BB962C8B-B14F-4D97-AF65-F5344CB8AC3E}">
        <p14:creationId xmlns:p14="http://schemas.microsoft.com/office/powerpoint/2010/main" val="2136351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24DA88-8B62-4EE8-A7CE-153FE7D8B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 equivalente (</a:t>
            </a:r>
            <a:r>
              <a:rPr lang="pt-BR" dirty="0" err="1"/>
              <a:t>Décourt</a:t>
            </a:r>
            <a:r>
              <a:rPr lang="pt-BR" dirty="0"/>
              <a:t> -2002)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>
                <a:extLst>
                  <a:ext uri="{FF2B5EF4-FFF2-40B4-BE49-F238E27FC236}">
                    <a16:creationId xmlns:a16="http://schemas.microsoft.com/office/drawing/2014/main" id="{F0A3B28F-AEB9-443D-B19F-CE98194E77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pt-BR" dirty="0"/>
                  <a:t>SPT executado na Bacia Sedimentar Terciária de São Paulo (BSTSP)</a:t>
                </a:r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r>
                  <a:rPr lang="pt-BR" dirty="0"/>
                  <a:t>Torque (T) obtido em qualquer lugar do mundo: </a:t>
                </a:r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8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pt-B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𝑒𝑞</m:t>
                          </m:r>
                        </m:sub>
                      </m:sSub>
                      <m:r>
                        <a:rPr lang="pt-BR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𝑇</m:t>
                          </m:r>
                          <m:r>
                            <a:rPr lang="pt-B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(</m:t>
                          </m:r>
                          <m:r>
                            <a:rPr lang="pt-B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𝑘𝑔</m:t>
                          </m:r>
                          <m:r>
                            <a:rPr lang="pt-B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lang="pt-B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r>
                            <a:rPr lang="pt-B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pt-BR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1,2</m:t>
                          </m:r>
                        </m:den>
                      </m:f>
                    </m:oMath>
                  </m:oMathPara>
                </a14:m>
                <a:endParaRPr lang="pt-BR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pt-BR" dirty="0"/>
              </a:p>
            </p:txBody>
          </p:sp>
        </mc:Choice>
        <mc:Fallback xmlns="">
          <p:sp>
            <p:nvSpPr>
              <p:cNvPr id="3" name="Espaço Reservado para Conteúdo 2">
                <a:extLst>
                  <a:ext uri="{FF2B5EF4-FFF2-40B4-BE49-F238E27FC236}">
                    <a16:creationId xmlns:a16="http://schemas.microsoft.com/office/drawing/2014/main" id="{F0A3B28F-AEB9-443D-B19F-CE98194E77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9749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Método Aoki-Velloso (1975)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4B45D9-BD68-4981-9767-5A746CABE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598763" cy="535835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AE642B6-4D30-4DFE-B495-9DBE316D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41" y="1504240"/>
            <a:ext cx="5572125" cy="319278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0354911-18BB-4D77-A9CC-BF6A8D346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635" y="1811238"/>
            <a:ext cx="3076575" cy="173355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19BDF474-8BD6-45F7-A7B3-CDFDDCB1D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8572" y="4481966"/>
            <a:ext cx="5572125" cy="170429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950AF6DC-D65F-4208-9B7A-EACB4A3AC1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8572" y="6207125"/>
            <a:ext cx="2057400" cy="28575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5CFCCEF7-EB05-44B7-8161-973F804727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6497" y="1504240"/>
            <a:ext cx="2342229" cy="345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36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Método Aoki-Velloso (1975)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BE2C8BF-2977-415D-845A-685149BC0BEE}"/>
              </a:ext>
            </a:extLst>
          </p:cNvPr>
          <p:cNvSpPr txBox="1"/>
          <p:nvPr/>
        </p:nvSpPr>
        <p:spPr>
          <a:xfrm>
            <a:off x="1290222" y="1876996"/>
            <a:ext cx="301544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“As  correlações  baseadas  no SPT são malditas,    porém são necessárias. Ainda assim, pelo uso indevido da metodologia, há ocasiões em que me arre- pendo de tê-las publicado”.</a:t>
            </a:r>
          </a:p>
          <a:p>
            <a:endParaRPr lang="pt-BR" dirty="0"/>
          </a:p>
          <a:p>
            <a:r>
              <a:rPr lang="pt-BR" dirty="0"/>
              <a:t>(Dirceu de Alencar Velloso)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E7F457FA-86B6-472F-80F0-0AAF9782C9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E4A8A6C-2D78-44EA-86B0-113615BE5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461" y="1948378"/>
            <a:ext cx="3105709" cy="457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D939C9-B276-40A4-AF80-6FECBD9B1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Método Aoki-Hamilton (2013)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>
                <a:extLst>
                  <a:ext uri="{FF2B5EF4-FFF2-40B4-BE49-F238E27FC236}">
                    <a16:creationId xmlns:a16="http://schemas.microsoft.com/office/drawing/2014/main" id="{092783A1-BCFC-431E-BF3C-1830E74BF2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:r>
                  <a:rPr lang="pt-BR" dirty="0"/>
                  <a:t>Forças variáveis, deslocamentos e tensões variáveis (sistema dinâmico).</a:t>
                </a:r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r>
                  <a:rPr lang="pt-BR" dirty="0"/>
                  <a:t>Equações vetoriais de equilíbrio.</a:t>
                </a:r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r>
                  <a:rPr lang="pt-BR" dirty="0"/>
                  <a:t>Princípio da conservação da energia de Hamilton:</a:t>
                </a:r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r>
                  <a:rPr lang="pt-BR" dirty="0"/>
                  <a:t>Grandezas escalares em forma variacional</a:t>
                </a:r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nary>
                      <m:nary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pt-B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pt-B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pt-B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pt-B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  <m:e>
                        <m:r>
                          <a:rPr lang="pt-B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d>
                          <m:dPr>
                            <m:ctrlPr>
                              <a:rPr lang="pt-B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pt-B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pt-B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</m:d>
                        <m:r>
                          <a:rPr lang="pt-B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pt-B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e>
                    </m:nary>
                    <m:r>
                      <a:rPr lang="pt-BR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t-BR" dirty="0"/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pt-B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pt-B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  <m:e>
                        <m:r>
                          <a:rPr lang="pt-B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d>
                          <m:dPr>
                            <m:ctrlPr>
                              <a:rPr lang="pt-B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t-BR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pt-B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𝑛𝑐</m:t>
                                </m:r>
                              </m:sub>
                            </m:sSub>
                          </m:e>
                        </m:d>
                        <m:r>
                          <a:rPr lang="pt-B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pt-B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  <m:r>
                          <a:rPr lang="pt-B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e>
                    </m:nary>
                  </m:oMath>
                </a14:m>
                <a:endParaRPr lang="pt-BR" dirty="0"/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pt-B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pt-BR" dirty="0"/>
                  <a:t>(T-V) é a variação de energia cinética (T) e energia potencial (V) do sistema no intervalo de tempo (t</a:t>
                </a:r>
                <a:r>
                  <a:rPr lang="pt-BR" baseline="-25000" dirty="0"/>
                  <a:t>2</a:t>
                </a:r>
                <a:r>
                  <a:rPr lang="pt-BR" dirty="0"/>
                  <a:t>-t</a:t>
                </a:r>
                <a:r>
                  <a:rPr lang="pt-BR" baseline="-25000" dirty="0"/>
                  <a:t>1</a:t>
                </a:r>
                <a:r>
                  <a:rPr lang="pt-BR" dirty="0"/>
                  <a:t>). </a:t>
                </a:r>
                <a:endParaRPr lang="pt-BR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pt-B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pt-B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pt-B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𝑛𝑐</m:t>
                            </m:r>
                          </m:sub>
                        </m:sSub>
                      </m:e>
                    </m:d>
                  </m:oMath>
                </a14:m>
                <a:r>
                  <a:rPr lang="pt-BR" dirty="0"/>
                  <a:t> é a variação do trabalho das forças não conservativas no mesmo intervalo de tempo.</a:t>
                </a:r>
              </a:p>
            </p:txBody>
          </p:sp>
        </mc:Choice>
        <mc:Fallback xmlns="">
          <p:sp>
            <p:nvSpPr>
              <p:cNvPr id="3" name="Espaço Reservado para Conteúdo 2">
                <a:extLst>
                  <a:ext uri="{FF2B5EF4-FFF2-40B4-BE49-F238E27FC236}">
                    <a16:creationId xmlns:a16="http://schemas.microsoft.com/office/drawing/2014/main" id="{092783A1-BCFC-431E-BF3C-1830E74BF2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942" t="-224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B146F24B-6C44-4E13-A5E4-D770EC04DB17}"/>
              </a:ext>
            </a:extLst>
          </p:cNvPr>
          <p:cNvCxnSpPr/>
          <p:nvPr/>
        </p:nvCxnSpPr>
        <p:spPr>
          <a:xfrm>
            <a:off x="838200" y="2583402"/>
            <a:ext cx="32455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424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4B9D4-91A0-41E7-9CA1-8CD773F36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Método Aoki-Hamilton (2013)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936032-1F60-4389-B03F-E1E69E8B6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Medida da eficiência (</a:t>
            </a:r>
            <a:r>
              <a:rPr lang="pt-BR" sz="2800" dirty="0">
                <a:sym typeface="Symbol" panose="05050102010706020507" pitchFamily="18" charset="2"/>
              </a:rPr>
              <a:t> ) </a:t>
            </a:r>
            <a:r>
              <a:rPr lang="pt-BR" dirty="0"/>
              <a:t>do equipamento de sondagem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46D5F26-9551-41F7-903C-6B77969CA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17" y="2327626"/>
            <a:ext cx="2878508" cy="384933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9472A70-845A-4850-A3D7-78963CA4B126}"/>
              </a:ext>
            </a:extLst>
          </p:cNvPr>
          <p:cNvSpPr txBox="1"/>
          <p:nvPr/>
        </p:nvSpPr>
        <p:spPr>
          <a:xfrm>
            <a:off x="514905" y="6176963"/>
            <a:ext cx="77235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000000"/>
                </a:solidFill>
                <a:latin typeface="Times-Roman"/>
              </a:rPr>
              <a:t>Estática. Costa, Y. D. J. </a:t>
            </a:r>
            <a:r>
              <a:rPr lang="pt-BR" sz="1400" i="1" dirty="0">
                <a:solidFill>
                  <a:srgbClr val="000000"/>
                </a:solidFill>
                <a:latin typeface="Times-Roman"/>
              </a:rPr>
              <a:t>et </a:t>
            </a:r>
            <a:r>
              <a:rPr lang="pt-BR" sz="1400" i="1" dirty="0" err="1">
                <a:solidFill>
                  <a:srgbClr val="000000"/>
                </a:solidFill>
                <a:latin typeface="Times-Roman"/>
              </a:rPr>
              <a:t>all</a:t>
            </a:r>
            <a:r>
              <a:rPr lang="pt-BR" sz="1400" i="1" dirty="0">
                <a:solidFill>
                  <a:srgbClr val="000000"/>
                </a:solidFill>
                <a:latin typeface="Times-Roman"/>
              </a:rPr>
              <a:t> </a:t>
            </a:r>
            <a:r>
              <a:rPr lang="pt-BR" sz="1400" dirty="0">
                <a:solidFill>
                  <a:srgbClr val="000000"/>
                </a:solidFill>
                <a:latin typeface="Times-Roman"/>
              </a:rPr>
              <a:t>(2012).                                                                    Dinâmica (DNIT)</a:t>
            </a:r>
            <a:r>
              <a:rPr lang="pt-BR" sz="1400" dirty="0"/>
              <a:t> </a:t>
            </a:r>
            <a:br>
              <a:rPr lang="pt-BR" dirty="0"/>
            </a:br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6743FBAF-2BAD-4BC6-9C94-9F3FBAE17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3993" y="2838042"/>
            <a:ext cx="4865518" cy="33389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6B24EBD-7768-41F9-8455-305125B2F30A}"/>
                  </a:ext>
                </a:extLst>
              </p:cNvPr>
              <p:cNvSpPr txBox="1"/>
              <p:nvPr/>
            </p:nvSpPr>
            <p:spPr>
              <a:xfrm>
                <a:off x="9296999" y="2920753"/>
                <a:ext cx="1654556" cy="17782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pt-BR" sz="3200" dirty="0">
                    <a:sym typeface="Symbol" panose="05050102010706020507" pitchFamily="18" charset="2"/>
                  </a:rPr>
                  <a:t></a:t>
                </a:r>
                <a14:m>
                  <m:oMath xmlns:m="http://schemas.openxmlformats.org/officeDocument/2006/math">
                    <m:r>
                      <a:rPr lang="pt-BR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pt-BR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a:rPr lang="pt-BR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𝑊</m:t>
                            </m:r>
                          </m:e>
                          <m:sub>
                            <m:r>
                              <a:rPr lang="pt-BR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𝑛𝑐</m:t>
                            </m:r>
                          </m:sub>
                        </m:sSub>
                      </m:num>
                      <m:den>
                        <m:r>
                          <a:rPr lang="pt-BR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𝑉</m:t>
                        </m:r>
                      </m:den>
                    </m:f>
                  </m:oMath>
                </a14:m>
                <a:endParaRPr lang="pt-BR" sz="3200" b="0" dirty="0">
                  <a:ea typeface="Cambria Math" panose="02040503050406030204" pitchFamily="18" charset="0"/>
                  <a:sym typeface="Symbol" panose="05050102010706020507" pitchFamily="18" charset="2"/>
                </a:endParaRPr>
              </a:p>
              <a:p>
                <a:endParaRPr lang="pt-BR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1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𝑉</m:t>
                      </m:r>
                      <m:r>
                        <a:rPr lang="pt-BR" sz="221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1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𝑊</m:t>
                      </m:r>
                      <m:r>
                        <a:rPr lang="pt-BR" sz="221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pt-BR" sz="221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h</m:t>
                      </m:r>
                    </m:oMath>
                  </m:oMathPara>
                </a14:m>
                <a:endParaRPr lang="pt-BR" sz="221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pt-BR" sz="2400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6B24EBD-7768-41F9-8455-305125B2F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6999" y="2920753"/>
                <a:ext cx="1654556" cy="1778244"/>
              </a:xfrm>
              <a:prstGeom prst="rect">
                <a:avLst/>
              </a:prstGeom>
              <a:blipFill>
                <a:blip r:embed="rId4"/>
                <a:stretch>
                  <a:fillRect l="-14706" t="-171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902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013EA6-4147-4B46-BAC0-62D5D3AFF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Método Aoki-Hamilton (2013)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CEF5A34-706F-479F-8B7E-8CFD0F128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/>
              <a:t>Medida da recuperação da amostra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r>
              <a:rPr lang="pt-BR" sz="1600" dirty="0"/>
              <a:t>Fonte: Aoki, N. (2013)</a:t>
            </a:r>
          </a:p>
          <a:p>
            <a:endParaRPr lang="pt-BR" dirty="0"/>
          </a:p>
        </p:txBody>
      </p:sp>
      <p:pic>
        <p:nvPicPr>
          <p:cNvPr id="7" name="Picture 3" descr="L:\OPERACIONAL\LIVRO FUNDAÇÕES ENSAIOS\fotos_embuchamento\camada 21 a 22m.jpg">
            <a:extLst>
              <a:ext uri="{FF2B5EF4-FFF2-40B4-BE49-F238E27FC236}">
                <a16:creationId xmlns:a16="http://schemas.microsoft.com/office/drawing/2014/main" id="{5EE51018-59F1-4A05-B8A4-2301018C0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452567" y="1726704"/>
            <a:ext cx="3228974" cy="4305298"/>
          </a:xfrm>
          <a:prstGeom prst="rect">
            <a:avLst/>
          </a:prstGeom>
          <a:noFill/>
        </p:spPr>
      </p:pic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A5367CB9-88BB-43B9-AFB1-ED6ABF5D0555}"/>
              </a:ext>
            </a:extLst>
          </p:cNvPr>
          <p:cNvCxnSpPr/>
          <p:nvPr/>
        </p:nvCxnSpPr>
        <p:spPr>
          <a:xfrm>
            <a:off x="1686757" y="3897297"/>
            <a:ext cx="2760956" cy="1686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34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D31CF3-B4BA-423C-A5BD-BADED64E7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Método Aoki-Hamilton (2013)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0ABEB4-8E24-4111-AAB7-F72646E99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>Com o valor obtido para a eficiência do equipamento, com os pesos do martelo, da cabeça de bater e das hastes, com o valor de N</a:t>
            </a:r>
            <a:r>
              <a:rPr lang="pt-BR" baseline="-25000" dirty="0"/>
              <a:t>SPT </a:t>
            </a:r>
            <a:r>
              <a:rPr lang="pt-BR" dirty="0"/>
              <a:t>e a medida da recuperação da amostra, a partir de considerações puramente geométricas do amostrador, é possível chegar aos valores de </a:t>
            </a:r>
            <a:r>
              <a:rPr lang="pt-BR" dirty="0">
                <a:latin typeface="Symbol" panose="05050102010706020507" pitchFamily="18" charset="2"/>
              </a:rPr>
              <a:t>a</a:t>
            </a:r>
            <a:r>
              <a:rPr lang="pt-BR" dirty="0"/>
              <a:t> e K para o local em estudo.</a:t>
            </a:r>
          </a:p>
          <a:p>
            <a:pPr marL="0" indent="0" algn="just">
              <a:buNone/>
            </a:pPr>
            <a:r>
              <a:rPr lang="pt-BR" dirty="0"/>
              <a:t>Segundo Aoki (2013), pode-se, com os valores obtidos para a resistência de ponta e por atrito lateral, simular um ensaio de cone, cujos resultados podem ser plotados em uma carta como a de Robertson (1990).</a:t>
            </a:r>
          </a:p>
        </p:txBody>
      </p:sp>
    </p:spTree>
    <p:extLst>
      <p:ext uri="{BB962C8B-B14F-4D97-AF65-F5344CB8AC3E}">
        <p14:creationId xmlns:p14="http://schemas.microsoft.com/office/powerpoint/2010/main" val="2963160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A79BA0-13C6-4637-89D3-2D222E100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ED567AD-68B3-4345-94CF-A4907AE87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125"/>
            <a:ext cx="5477522" cy="575658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A00A101-1B1A-4232-9E67-3E227A80B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7522" y="0"/>
            <a:ext cx="4219575" cy="6743700"/>
          </a:xfrm>
          <a:prstGeom prst="rect">
            <a:avLst/>
          </a:prstGeom>
        </p:spPr>
      </p:pic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56372BAB-87A0-4557-A423-3A8771AE0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7BB2CB1-4B92-4748-8DB1-D507C73D5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097" y="2399086"/>
            <a:ext cx="2242171" cy="160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6378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77DF72-F5DD-453C-8C53-5D661EF85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Referências: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565CC6-412C-4D45-BDC6-9CF2462D8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l"/>
            <a:r>
              <a:rPr lang="pt-BR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ABNT, NBR 6484 (2020). </a:t>
            </a:r>
            <a:r>
              <a:rPr lang="pt-BR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Solo – Sondagem de simples reconhecimento com SPT – Método de ensaio</a:t>
            </a:r>
            <a:r>
              <a:rPr lang="pt-BR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pt-BR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pt-BR" sz="4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8 p. Rio de Janeiro, Brasil.</a:t>
            </a:r>
            <a:endParaRPr lang="pt-BR" sz="4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pt-BR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AOKI, N . (2013). Inovação no ensaio SPT. Palestra UFPE – Recife, Brasil. </a:t>
            </a:r>
          </a:p>
          <a:p>
            <a:r>
              <a:rPr lang="pt-BR" sz="4000" dirty="0">
                <a:latin typeface="Times New Roman" panose="02020603050405020304" pitchFamily="18" charset="0"/>
              </a:rPr>
              <a:t>AOKI, N. e VELLOSO, D. A. (1975). </a:t>
            </a:r>
            <a:r>
              <a:rPr lang="en-US" sz="4000" dirty="0">
                <a:latin typeface="Times New Roman" panose="02020603050405020304" pitchFamily="18" charset="0"/>
              </a:rPr>
              <a:t>An Approximate Method to Estimate the Bearing </a:t>
            </a:r>
            <a:r>
              <a:rPr lang="en-US" sz="4000" dirty="0" err="1">
                <a:latin typeface="Times New Roman" panose="02020603050405020304" pitchFamily="18" charset="0"/>
              </a:rPr>
              <a:t>Capaciy</a:t>
            </a:r>
            <a:r>
              <a:rPr lang="en-US" sz="4000" dirty="0">
                <a:latin typeface="Times New Roman" panose="02020603050405020304" pitchFamily="18" charset="0"/>
              </a:rPr>
              <a:t> of Piles. In: V </a:t>
            </a:r>
            <a:r>
              <a:rPr lang="en-US" sz="4000" dirty="0" err="1">
                <a:latin typeface="Times New Roman" panose="02020603050405020304" pitchFamily="18" charset="0"/>
              </a:rPr>
              <a:t>Panamerican</a:t>
            </a:r>
            <a:r>
              <a:rPr lang="en-US" sz="4000" dirty="0">
                <a:latin typeface="Times New Roman" panose="02020603050405020304" pitchFamily="18" charset="0"/>
              </a:rPr>
              <a:t> Conference on Soil Mechanics and Foundations Engineering. V. 1. p. 367-376. Buenos Aires. Argentina.</a:t>
            </a:r>
            <a:endParaRPr lang="pt-BR" sz="4000" dirty="0">
              <a:latin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Aft>
                <a:spcPts val="1000"/>
              </a:spcAft>
            </a:pPr>
            <a:r>
              <a:rPr lang="pt-BR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CINTRA, J. C., AOKI, N., TSUHA, C. H. C. e GIACHETI, H. L. (2013). Fundações, Ensaios Estáticos E Dinâmicos. Oficina de Textos. 144 p. São Paulo. </a:t>
            </a:r>
            <a:r>
              <a:rPr lang="pt-BR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Brasil.CINTRA</a:t>
            </a:r>
            <a:r>
              <a:rPr lang="pt-BR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J. C. e AOKI, N. (2010). Fundações por estacas. Oficina de Textos. 96 p. São Paulo - Brasil.</a:t>
            </a:r>
          </a:p>
          <a:p>
            <a:pPr algn="l">
              <a:lnSpc>
                <a:spcPct val="150000"/>
              </a:lnSpc>
              <a:spcAft>
                <a:spcPts val="1000"/>
              </a:spcAft>
            </a:pPr>
            <a:r>
              <a:rPr lang="pt-BR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COSTA, Y. D. J., COSTA, J. P. S. e  SILVA JR., A. L. (2012). Medidas da Eficiência do Ensaio SPT em Areia Através de Provas de Carga Estática no Amostrador Padrão (PCESPT). In:</a:t>
            </a:r>
            <a:r>
              <a:rPr lang="pt-BR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XVI COBRAMSEG, 6 p. Porto de Galinhas. Brasil.</a:t>
            </a:r>
            <a:endParaRPr lang="pt-BR" sz="4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pt-BR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DÉCOURT, L. e QUARESMA, A. R. (1996). Capacidade de Carga de Estacas a Partir de Valores SPT. In: Fundações, Teoria e Prática. PINI. p. 275-276. São Paulo. Brasil.</a:t>
            </a:r>
          </a:p>
          <a:p>
            <a:r>
              <a:rPr lang="pt-BR" sz="4000" dirty="0">
                <a:solidFill>
                  <a:srgbClr val="000000"/>
                </a:solidFill>
                <a:latin typeface="Times New Roman" panose="02020603050405020304" pitchFamily="18" charset="0"/>
              </a:rPr>
              <a:t>DÉCOURT, L. (2002). </a:t>
            </a:r>
            <a:r>
              <a:rPr lang="pt-BR" sz="4000" b="0" i="0" dirty="0">
                <a:solidFill>
                  <a:srgbClr val="000000"/>
                </a:solidFill>
                <a:effectLst/>
                <a:latin typeface="TimesNewRomanPS-BoldMT"/>
                <a:ea typeface="Calibri" panose="020F0502020204030204" pitchFamily="34" charset="0"/>
                <a:cs typeface="Times New Roman" panose="02020603050405020304" pitchFamily="18" charset="0"/>
              </a:rPr>
              <a:t>O conceito de n-equivalente (</a:t>
            </a:r>
            <a:r>
              <a:rPr lang="pt-BR" sz="4000" dirty="0" err="1">
                <a:solidFill>
                  <a:srgbClr val="000000"/>
                </a:solidFill>
                <a:latin typeface="TimesNewRomanPS-BoldMT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pt-BR" sz="4000" b="0" i="0" dirty="0" err="1">
                <a:solidFill>
                  <a:srgbClr val="000000"/>
                </a:solidFill>
                <a:effectLst/>
                <a:latin typeface="TimesNewRomanPS-BoldMT"/>
                <a:ea typeface="Calibri" panose="020F0502020204030204" pitchFamily="34" charset="0"/>
                <a:cs typeface="Times New Roman" panose="02020603050405020304" pitchFamily="18" charset="0"/>
              </a:rPr>
              <a:t>eq</a:t>
            </a:r>
            <a:r>
              <a:rPr lang="pt-BR" sz="4000" b="0" i="0" dirty="0">
                <a:solidFill>
                  <a:srgbClr val="000000"/>
                </a:solidFill>
                <a:effectLst/>
                <a:latin typeface="TimesNewRomanPS-BoldMT"/>
                <a:ea typeface="Calibri" panose="020F0502020204030204" pitchFamily="34" charset="0"/>
                <a:cs typeface="Times New Roman" panose="02020603050405020304" pitchFamily="18" charset="0"/>
              </a:rPr>
              <a:t>) na prática da engenharia. Ainda um postulado ou já uma realidade comprovada? </a:t>
            </a:r>
            <a:r>
              <a:rPr lang="pt-BR" sz="4000" dirty="0">
                <a:solidFill>
                  <a:srgbClr val="000000"/>
                </a:solidFill>
                <a:latin typeface="TimesNewRomanPS-BoldMT"/>
                <a:cs typeface="Times New Roman" panose="02020603050405020304" pitchFamily="18" charset="0"/>
              </a:rPr>
              <a:t>. In: Congresso Brasileiro de Mecânica dos Solos e Engenharia Geotécnica, XII COBRAMSEG. ABMS, v.1, p. 119-134. São Paulo – Brasil</a:t>
            </a:r>
          </a:p>
          <a:p>
            <a:r>
              <a:rPr lang="pt-BR" sz="4000" dirty="0">
                <a:latin typeface="Times New Roman" panose="02020603050405020304" pitchFamily="18" charset="0"/>
              </a:rPr>
              <a:t>RANZINI, S.M.T. (1988). Sobre a Medida de Torque em Amostrador SPT para Obtenção de Novos Parâmetros Geotécnicos. Solos e Rochas, vol.11, n. único, p.29-30, São Paulo</a:t>
            </a:r>
            <a:r>
              <a:rPr lang="pt-BR" sz="4000" dirty="0"/>
              <a:t>. </a:t>
            </a:r>
          </a:p>
          <a:p>
            <a:r>
              <a:rPr lang="pt-BR" sz="4000" dirty="0">
                <a:latin typeface="Times New Roman" panose="02020603050405020304" pitchFamily="18" charset="0"/>
              </a:rPr>
              <a:t>RANZINI, S.M.T. 2a (1994). Parte Sobre a Aplicação do Torque na Obtenção do Atrito Lateral no SPT. Solos e Rochas, vol.17, n.3, p.189-190, São Paulo. </a:t>
            </a:r>
          </a:p>
          <a:p>
            <a:r>
              <a:rPr lang="pt-BR" sz="4000" dirty="0">
                <a:latin typeface="Times New Roman" panose="02020603050405020304" pitchFamily="18" charset="0"/>
              </a:rPr>
              <a:t>ROBERTSON, P. K. (1990). </a:t>
            </a:r>
            <a:r>
              <a:rPr lang="pt-BR" sz="4000" dirty="0" err="1">
                <a:latin typeface="Times New Roman" panose="02020603050405020304" pitchFamily="18" charset="0"/>
              </a:rPr>
              <a:t>Soil</a:t>
            </a:r>
            <a:r>
              <a:rPr lang="pt-BR" sz="4000" dirty="0">
                <a:latin typeface="Times New Roman" panose="02020603050405020304" pitchFamily="18" charset="0"/>
              </a:rPr>
              <a:t> </a:t>
            </a:r>
            <a:r>
              <a:rPr lang="pt-BR" sz="4000" dirty="0" err="1">
                <a:latin typeface="Times New Roman" panose="02020603050405020304" pitchFamily="18" charset="0"/>
              </a:rPr>
              <a:t>classification</a:t>
            </a:r>
            <a:r>
              <a:rPr lang="pt-BR" sz="4000" dirty="0">
                <a:latin typeface="Times New Roman" panose="02020603050405020304" pitchFamily="18" charset="0"/>
              </a:rPr>
              <a:t> </a:t>
            </a:r>
            <a:r>
              <a:rPr lang="pt-BR" sz="4000" dirty="0" err="1">
                <a:latin typeface="Times New Roman" panose="02020603050405020304" pitchFamily="18" charset="0"/>
              </a:rPr>
              <a:t>using</a:t>
            </a:r>
            <a:r>
              <a:rPr lang="pt-BR" sz="4000" dirty="0">
                <a:latin typeface="Times New Roman" panose="02020603050405020304" pitchFamily="18" charset="0"/>
              </a:rPr>
              <a:t> </a:t>
            </a:r>
            <a:r>
              <a:rPr lang="pt-BR" sz="4000" dirty="0" err="1">
                <a:latin typeface="Times New Roman" panose="02020603050405020304" pitchFamily="18" charset="0"/>
              </a:rPr>
              <a:t>the</a:t>
            </a:r>
            <a:r>
              <a:rPr lang="pt-BR" sz="4000" dirty="0">
                <a:latin typeface="Times New Roman" panose="02020603050405020304" pitchFamily="18" charset="0"/>
              </a:rPr>
              <a:t> cone </a:t>
            </a:r>
            <a:r>
              <a:rPr lang="pt-BR" sz="4000" dirty="0" err="1">
                <a:latin typeface="Times New Roman" panose="02020603050405020304" pitchFamily="18" charset="0"/>
              </a:rPr>
              <a:t>penetration</a:t>
            </a:r>
            <a:r>
              <a:rPr lang="pt-BR" sz="4000" dirty="0">
                <a:latin typeface="Times New Roman" panose="02020603050405020304" pitchFamily="18" charset="0"/>
              </a:rPr>
              <a:t> test. Canadian </a:t>
            </a:r>
            <a:r>
              <a:rPr lang="pt-BR" sz="4000" dirty="0" err="1">
                <a:latin typeface="Times New Roman" panose="02020603050405020304" pitchFamily="18" charset="0"/>
              </a:rPr>
              <a:t>Geotechnical</a:t>
            </a:r>
            <a:r>
              <a:rPr lang="pt-BR" sz="4000" dirty="0">
                <a:latin typeface="Times New Roman" panose="02020603050405020304" pitchFamily="18" charset="0"/>
              </a:rPr>
              <a:t> </a:t>
            </a:r>
            <a:r>
              <a:rPr lang="pt-BR" sz="4000" dirty="0" err="1">
                <a:latin typeface="Times New Roman" panose="02020603050405020304" pitchFamily="18" charset="0"/>
              </a:rPr>
              <a:t>Journal</a:t>
            </a:r>
            <a:r>
              <a:rPr lang="pt-BR" sz="4000" dirty="0">
                <a:latin typeface="Times New Roman" panose="02020603050405020304" pitchFamily="18" charset="0"/>
              </a:rPr>
              <a:t>, v. 27, n. 1, p. 151-158. </a:t>
            </a:r>
            <a:r>
              <a:rPr lang="pt-BR" sz="4000" dirty="0" err="1">
                <a:latin typeface="Times New Roman" panose="02020603050405020304" pitchFamily="18" charset="0"/>
              </a:rPr>
              <a:t>Otawa</a:t>
            </a:r>
            <a:r>
              <a:rPr lang="pt-BR" sz="4000" dirty="0">
                <a:latin typeface="Times New Roman" panose="02020603050405020304" pitchFamily="18" charset="0"/>
              </a:rPr>
              <a:t>. Canada.</a:t>
            </a:r>
            <a:br>
              <a:rPr lang="pt-BR" sz="4000" dirty="0">
                <a:latin typeface="Times New Roman" panose="02020603050405020304" pitchFamily="18" charset="0"/>
              </a:rPr>
            </a:br>
            <a:endParaRPr lang="pt-BR" sz="4000" dirty="0">
              <a:latin typeface="Times New Roman" panose="02020603050405020304" pitchFamily="18" charset="0"/>
            </a:endParaRPr>
          </a:p>
          <a:p>
            <a:pPr marL="0" indent="0" algn="l">
              <a:buNone/>
            </a:pPr>
            <a:endParaRPr lang="pt-BR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BR" sz="2800" dirty="0">
                <a:solidFill>
                  <a:schemeClr val="bg1"/>
                </a:solidFill>
                <a:latin typeface="Calibri" pitchFamily="34" charset="0"/>
              </a:rPr>
              <a:t>2012, Yuri Daniel Jatobá Costa, João Paulo da Silva Costa, Avelino Lourenço Silva Jr., </a:t>
            </a:r>
            <a:r>
              <a:rPr lang="pt-BR" sz="2800" b="1" dirty="0">
                <a:solidFill>
                  <a:schemeClr val="bg1"/>
                </a:solidFill>
                <a:latin typeface="Calibri" pitchFamily="34" charset="0"/>
              </a:rPr>
              <a:t>Medi</a:t>
            </a:r>
            <a:r>
              <a:rPr lang="pt-BR" sz="2800" dirty="0">
                <a:solidFill>
                  <a:schemeClr val="bg1"/>
                </a:solidFill>
                <a:latin typeface="Calibri" pitchFamily="34" charset="0"/>
              </a:rPr>
              <a:t>2012, Yuri Daniel Jatobá Costa, João Paulo da Silva Costa, Avelino Lourenço Silva Jr., </a:t>
            </a:r>
            <a:r>
              <a:rPr lang="pt-BR" sz="2800" b="1" dirty="0">
                <a:solidFill>
                  <a:schemeClr val="bg1"/>
                </a:solidFill>
                <a:latin typeface="Calibri" pitchFamily="34" charset="0"/>
              </a:rPr>
              <a:t>Medidas da Eficiência do Ensaio SPT em Areia Através de Provas de Carga Estática no Amostrador Padrão (PCESPT)</a:t>
            </a:r>
            <a:r>
              <a:rPr lang="pt-BR" sz="2800" dirty="0">
                <a:solidFill>
                  <a:schemeClr val="bg1"/>
                </a:solidFill>
                <a:latin typeface="Calibri" pitchFamily="34" charset="0"/>
              </a:rPr>
              <a:t>, Congresso Brasileiro de Mecânica dos Solos e Engenharia Geotécnica, Trabalho Completo </a:t>
            </a:r>
          </a:p>
          <a:p>
            <a:pPr marL="0" indent="0">
              <a:buNone/>
            </a:pPr>
            <a:r>
              <a:rPr lang="pt-BR" sz="2800" b="1" dirty="0">
                <a:solidFill>
                  <a:schemeClr val="bg1"/>
                </a:solidFill>
                <a:latin typeface="Calibri" pitchFamily="34" charset="0"/>
              </a:rPr>
              <a:t>das da Eficiência do Ensaio SPT em Areia Através de Provas de Carga Estática no Amostrador Padrão (PCESPT)</a:t>
            </a:r>
            <a:r>
              <a:rPr lang="pt-BR" sz="2800" dirty="0">
                <a:solidFill>
                  <a:schemeClr val="bg1"/>
                </a:solidFill>
                <a:latin typeface="Calibri" pitchFamily="34" charset="0"/>
              </a:rPr>
              <a:t>, Congresso Brasileiro de Mecânica dos Solos e Engenharia Geotécnica, Trabalho Completo 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45192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44B2C-8999-4966-81D5-64C69C82C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t-BR" dirty="0"/>
            </a:br>
            <a:br>
              <a:rPr lang="pt-BR" dirty="0"/>
            </a:b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21215E-CB3A-4C6C-B6C1-BCAE0DD70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t-BR" sz="7200" dirty="0"/>
          </a:p>
          <a:p>
            <a:pPr marL="0" indent="0" algn="ctr">
              <a:buNone/>
            </a:pPr>
            <a:r>
              <a:rPr lang="pt-BR" sz="7200" dirty="0"/>
              <a:t>MUITO OBRIGADO!!!!!!</a:t>
            </a:r>
          </a:p>
        </p:txBody>
      </p:sp>
    </p:spTree>
    <p:extLst>
      <p:ext uri="{BB962C8B-B14F-4D97-AF65-F5344CB8AC3E}">
        <p14:creationId xmlns:p14="http://schemas.microsoft.com/office/powerpoint/2010/main" val="16868160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</TotalTime>
  <Words>949</Words>
  <Application>Microsoft Office PowerPoint</Application>
  <PresentationFormat>Widescreen</PresentationFormat>
  <Paragraphs>96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Symbol</vt:lpstr>
      <vt:lpstr>Times New Roman</vt:lpstr>
      <vt:lpstr>TimesNewRomanPS-BoldMT</vt:lpstr>
      <vt:lpstr>Times-Roman</vt:lpstr>
      <vt:lpstr>Tema do Office</vt:lpstr>
      <vt:lpstr>Sondagens SPT: Melhorias Interessantes</vt:lpstr>
      <vt:lpstr>Standard Penetration Test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Método Décourt-Quaresma (1996)</vt:lpstr>
      <vt:lpstr>Torque (Ranzini,1988 e 1994). </vt:lpstr>
      <vt:lpstr>N equivalente (Décourt -2002)</vt:lpstr>
      <vt:lpstr>Método Aoki-Velloso (1975)</vt:lpstr>
      <vt:lpstr>Método Aoki-Velloso (1975)</vt:lpstr>
      <vt:lpstr>Método Aoki-Hamilton (2013)</vt:lpstr>
      <vt:lpstr>Método Aoki-Hamilton (2013)</vt:lpstr>
      <vt:lpstr>Método Aoki-Hamilton (2013)</vt:lpstr>
      <vt:lpstr>Método Aoki-Hamilton (2013)</vt:lpstr>
      <vt:lpstr>Apresentação do PowerPoint</vt:lpstr>
      <vt:lpstr>Referências:</vt:lpstr>
      <vt:lpstr>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Marilia Borges</dc:creator>
  <cp:lastModifiedBy>Gabriella Lima</cp:lastModifiedBy>
  <cp:revision>22</cp:revision>
  <dcterms:created xsi:type="dcterms:W3CDTF">2022-03-04T12:39:06Z</dcterms:created>
  <dcterms:modified xsi:type="dcterms:W3CDTF">2022-03-30T17:58:34Z</dcterms:modified>
</cp:coreProperties>
</file>