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1" r:id="rId4"/>
    <p:sldId id="292" r:id="rId5"/>
    <p:sldId id="294" r:id="rId6"/>
    <p:sldId id="308" r:id="rId7"/>
    <p:sldId id="295" r:id="rId8"/>
    <p:sldId id="323" r:id="rId9"/>
    <p:sldId id="296" r:id="rId10"/>
    <p:sldId id="324" r:id="rId11"/>
    <p:sldId id="297" r:id="rId12"/>
    <p:sldId id="298" r:id="rId13"/>
    <p:sldId id="325" r:id="rId14"/>
    <p:sldId id="268" r:id="rId15"/>
    <p:sldId id="326" r:id="rId16"/>
    <p:sldId id="257" r:id="rId17"/>
    <p:sldId id="258" r:id="rId18"/>
    <p:sldId id="259" r:id="rId19"/>
    <p:sldId id="260" r:id="rId20"/>
    <p:sldId id="261" r:id="rId21"/>
    <p:sldId id="262" r:id="rId22"/>
    <p:sldId id="266" r:id="rId23"/>
    <p:sldId id="264" r:id="rId24"/>
    <p:sldId id="265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>
                <a:latin typeface="+mn-lt"/>
                <a:ea typeface="+mn-ea"/>
                <a:cs typeface="+mn-cs"/>
              </a:rPr>
              <a:t>Sondagens SPT: Melhorias Interessantes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pt-BR" sz="6000" dirty="0"/>
          </a:p>
          <a:p>
            <a:pPr algn="r"/>
            <a:r>
              <a:rPr lang="pt-BR" dirty="0"/>
              <a:t>Paulo Abreu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EB11C46-801E-4191-9D90-DBD6BC16E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1" y="0"/>
            <a:ext cx="9377278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A96617-8490-49AA-8D65-3E2D5FC61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12" y="0"/>
            <a:ext cx="9377277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871998-5B4E-4E5A-B153-9EAC29B77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14" y="9427"/>
            <a:ext cx="9377276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5A2E0-E690-4B93-B0BC-CB573B1E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</a:t>
            </a:r>
            <a:r>
              <a:rPr lang="pt-BR" dirty="0" err="1"/>
              <a:t>Décourt</a:t>
            </a:r>
            <a:r>
              <a:rPr lang="pt-BR" dirty="0"/>
              <a:t>-Quaresma (1996)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0033596-31E2-4EFE-AFAF-9E9FF3AAD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34" y="1690688"/>
            <a:ext cx="6362700" cy="30670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66B5A4-9C74-417F-B5E0-65F229A6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83" y="5064855"/>
            <a:ext cx="3066789" cy="6708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DB073F9-8FC7-4C1B-8489-7BB9FCE77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170" y="5064855"/>
            <a:ext cx="3066789" cy="6051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4C3B33-47DD-449F-BDB0-0AE1344CB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36" y="4964435"/>
            <a:ext cx="2466975" cy="13239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3FE140-BE81-4B40-839D-5D0157E49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256" y="1928963"/>
            <a:ext cx="3874544" cy="324211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8563354-4FC6-4D69-8F6C-700D4B0B6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620" y="5890432"/>
            <a:ext cx="13525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ECE26-9616-4187-994E-40082DA4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Torque (Ranzini,1988 e 1994).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1A40F1-934D-46F7-8DA8-097DB767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92" y="1288352"/>
            <a:ext cx="2856778" cy="5078057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0EE2D90-62F0-42EE-BAFB-381C3ECC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5746" y="1298315"/>
            <a:ext cx="2856778" cy="506809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B1416B9-34C9-4329-BD58-3F1F7B0FBD35}"/>
              </a:ext>
            </a:extLst>
          </p:cNvPr>
          <p:cNvSpPr txBox="1"/>
          <p:nvPr/>
        </p:nvSpPr>
        <p:spPr>
          <a:xfrm>
            <a:off x="1863790" y="6366409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Fonte: SONDA ENGENHARIA</a:t>
            </a:r>
          </a:p>
        </p:txBody>
      </p:sp>
    </p:spTree>
    <p:extLst>
      <p:ext uri="{BB962C8B-B14F-4D97-AF65-F5344CB8AC3E}">
        <p14:creationId xmlns:p14="http://schemas.microsoft.com/office/powerpoint/2010/main" val="213635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4DA88-8B62-4EE8-A7CE-153FE7D8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 equivalente (</a:t>
            </a:r>
            <a:r>
              <a:rPr lang="pt-BR" dirty="0" err="1"/>
              <a:t>Décourt</a:t>
            </a:r>
            <a:r>
              <a:rPr lang="pt-BR" dirty="0"/>
              <a:t> -2002)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0A3B28F-AEB9-443D-B19F-CE98194E7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SPT executado na Bacia Sedimentar Terciária de São Paulo (BSTSP)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Torque (T) obtido em qualquer lugar do mundo: 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F0A3B28F-AEB9-443D-B19F-CE98194E7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74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Aoki-Velloso (1975)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98763" cy="535835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AE642B6-4D30-4DFE-B495-9DBE316D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1" y="1504240"/>
            <a:ext cx="5572125" cy="31927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0354911-18BB-4D77-A9CC-BF6A8D34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635" y="1811238"/>
            <a:ext cx="3076575" cy="17335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9BDF474-8BD6-45F7-A7B3-CDFDDCB1D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572" y="4481966"/>
            <a:ext cx="5572125" cy="17042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50AF6DC-D65F-4208-9B7A-EACB4A3AC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572" y="6207125"/>
            <a:ext cx="2057400" cy="2857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CFCCEF7-EB05-44B7-8161-973F80472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497" y="1504240"/>
            <a:ext cx="2342229" cy="3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Aoki-Velloso (1975)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E2C8BF-2977-415D-845A-685149BC0BEE}"/>
              </a:ext>
            </a:extLst>
          </p:cNvPr>
          <p:cNvSpPr txBox="1"/>
          <p:nvPr/>
        </p:nvSpPr>
        <p:spPr>
          <a:xfrm>
            <a:off x="1290222" y="1876996"/>
            <a:ext cx="30154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“As  correlações  baseadas  no SPT são malditas,    porém são necessárias. Ainda assim, pelo uso indevido da metodologia, há ocasiões em que me arre- pendo de tê-las publicado”.</a:t>
            </a:r>
          </a:p>
          <a:p>
            <a:endParaRPr lang="pt-BR" dirty="0"/>
          </a:p>
          <a:p>
            <a:r>
              <a:rPr lang="pt-BR" dirty="0"/>
              <a:t>(Dirceu de Alencar Velloso)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7F457FA-86B6-472F-80F0-0AAF9782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4A8A6C-2D78-44EA-86B0-113615BE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461" y="1948378"/>
            <a:ext cx="3105709" cy="45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939C9-B276-40A4-AF80-6FECBD9B1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Aoki-Hamilton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92783A1-BCFC-431E-BF3C-1830E74BF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pt-BR" dirty="0"/>
                  <a:t>Forças variáveis, deslocamentos e tensões variáveis (sistema dinâmico).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Equações vetoriais de equilíbrio.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Princípio da conservação da energia de Hamilton: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Grandezas escalares em forma variacional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𝑛𝑐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pt-BR" dirty="0"/>
                  <a:t>(T-V) é a variação de energia cinética (T) e energia potencial (V) do sistema no intervalo de tempo (t</a:t>
                </a:r>
                <a:r>
                  <a:rPr lang="pt-BR" baseline="-25000" dirty="0"/>
                  <a:t>2</a:t>
                </a:r>
                <a:r>
                  <a:rPr lang="pt-BR" dirty="0"/>
                  <a:t>-t</a:t>
                </a:r>
                <a:r>
                  <a:rPr lang="pt-BR" baseline="-25000" dirty="0"/>
                  <a:t>1</a:t>
                </a:r>
                <a:r>
                  <a:rPr lang="pt-BR" dirty="0"/>
                  <a:t>). </a:t>
                </a:r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𝑛𝑐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é a variação do trabalho das forças não conservativas no mesmo intervalo de tempo.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92783A1-BCFC-431E-BF3C-1830E74BF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942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146F24B-6C44-4E13-A5E4-D770EC04DB17}"/>
              </a:ext>
            </a:extLst>
          </p:cNvPr>
          <p:cNvCxnSpPr/>
          <p:nvPr/>
        </p:nvCxnSpPr>
        <p:spPr>
          <a:xfrm>
            <a:off x="838200" y="2583402"/>
            <a:ext cx="3245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2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4B9D4-91A0-41E7-9CA1-8CD773F3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Aoki-Hamilton (2013)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36032-1F60-4389-B03F-E1E69E8B6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Medida da eficiência (</a:t>
            </a:r>
            <a:r>
              <a:rPr lang="pt-BR" sz="2800" dirty="0">
                <a:sym typeface="Symbol" panose="05050102010706020507" pitchFamily="18" charset="2"/>
              </a:rPr>
              <a:t> ) </a:t>
            </a:r>
            <a:r>
              <a:rPr lang="pt-BR" dirty="0"/>
              <a:t>do equipamento de sondagem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6D5F26-9551-41F7-903C-6B77969C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17" y="2327626"/>
            <a:ext cx="2878508" cy="384933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9472A70-845A-4850-A3D7-78963CA4B126}"/>
              </a:ext>
            </a:extLst>
          </p:cNvPr>
          <p:cNvSpPr txBox="1"/>
          <p:nvPr/>
        </p:nvSpPr>
        <p:spPr>
          <a:xfrm>
            <a:off x="514905" y="6176963"/>
            <a:ext cx="7723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Times-Roman"/>
              </a:rPr>
              <a:t>Estática. Costa, Y. D. J. </a:t>
            </a:r>
            <a:r>
              <a:rPr lang="pt-BR" sz="1400" i="1" dirty="0">
                <a:solidFill>
                  <a:srgbClr val="000000"/>
                </a:solidFill>
                <a:latin typeface="Times-Roman"/>
              </a:rPr>
              <a:t>et </a:t>
            </a:r>
            <a:r>
              <a:rPr lang="pt-BR" sz="1400" i="1" dirty="0" err="1">
                <a:solidFill>
                  <a:srgbClr val="000000"/>
                </a:solidFill>
                <a:latin typeface="Times-Roman"/>
              </a:rPr>
              <a:t>all</a:t>
            </a:r>
            <a:r>
              <a:rPr lang="pt-BR" sz="1400" i="1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Times-Roman"/>
              </a:rPr>
              <a:t>(2012).                                                                    Dinâmica (DNIT)</a:t>
            </a:r>
            <a:r>
              <a:rPr lang="pt-BR" sz="1400" dirty="0"/>
              <a:t> </a:t>
            </a:r>
            <a:br>
              <a:rPr lang="pt-BR" dirty="0"/>
            </a:b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743FBAF-2BAD-4BC6-9C94-9F3FBAE1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993" y="2838042"/>
            <a:ext cx="4865518" cy="3338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6B24EBD-7768-41F9-8455-305125B2F30A}"/>
                  </a:ext>
                </a:extLst>
              </p:cNvPr>
              <p:cNvSpPr txBox="1"/>
              <p:nvPr/>
            </p:nvSpPr>
            <p:spPr>
              <a:xfrm>
                <a:off x="9296999" y="2920753"/>
                <a:ext cx="1654556" cy="1778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3200" dirty="0">
                    <a:sym typeface="Symbol" panose="05050102010706020507" pitchFamily="18" charset="2"/>
                  </a:rPr>
                  <a:t>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𝑊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𝑛𝑐</m:t>
                            </m:r>
                          </m:sub>
                        </m:sSub>
                      </m:num>
                      <m:den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den>
                    </m:f>
                  </m:oMath>
                </a14:m>
                <a:endParaRPr lang="pt-BR" sz="3200" b="0" dirty="0"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endParaRPr lang="pt-B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1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pt-BR" sz="221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sz="221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pt-BR" sz="221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pt-BR" sz="221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pt-BR" sz="221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6B24EBD-7768-41F9-8455-305125B2F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99" y="2920753"/>
                <a:ext cx="1654556" cy="1778244"/>
              </a:xfrm>
              <a:prstGeom prst="rect">
                <a:avLst/>
              </a:prstGeom>
              <a:blipFill>
                <a:blip r:embed="rId4"/>
                <a:stretch>
                  <a:fillRect l="-14706" t="-17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0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0D38-6250-4C8A-B838-F6A6235F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Standard </a:t>
            </a:r>
            <a:r>
              <a:rPr lang="pt-BR" dirty="0" err="1"/>
              <a:t>Penetration</a:t>
            </a:r>
            <a:r>
              <a:rPr lang="pt-BR" dirty="0"/>
              <a:t> Test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52BBAA-EBA0-420C-9BBD-BBF13300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                                 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chemeClr val="bg1"/>
                </a:solidFill>
              </a:rPr>
              <a:t>Cortesia:</a:t>
            </a:r>
            <a:endParaRPr lang="pt-BR" sz="1400" dirty="0"/>
          </a:p>
        </p:txBody>
      </p:sp>
      <p:pic>
        <p:nvPicPr>
          <p:cNvPr id="4" name="Espaço Reservado para Conteúdo 3" descr="Fonte: Sonda Engenharia">
            <a:extLst>
              <a:ext uri="{FF2B5EF4-FFF2-40B4-BE49-F238E27FC236}">
                <a16:creationId xmlns:a16="http://schemas.microsoft.com/office/drawing/2014/main" id="{CB167C88-0D7E-4E98-824A-4769299C07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5597" y="1383506"/>
            <a:ext cx="6785630" cy="45259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2F6F397-B3D6-4BD9-B369-064CAC2E527D}"/>
              </a:ext>
            </a:extLst>
          </p:cNvPr>
          <p:cNvSpPr txBox="1"/>
          <p:nvPr/>
        </p:nvSpPr>
        <p:spPr>
          <a:xfrm>
            <a:off x="1412240" y="59094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Cortesia: SONDA ENGENHARIA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37D7DA-CD76-40CC-94A5-D9140C651150}"/>
              </a:ext>
            </a:extLst>
          </p:cNvPr>
          <p:cNvSpPr txBox="1"/>
          <p:nvPr/>
        </p:nvSpPr>
        <p:spPr>
          <a:xfrm>
            <a:off x="8727440" y="4277327"/>
            <a:ext cx="319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dirty="0"/>
              <a:t>tectools.com.br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51ABCF-78FB-4FD9-B8AB-6DF855CFA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584" y="1383506"/>
            <a:ext cx="3448605" cy="27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13EA6-4147-4B46-BAC0-62D5D3AF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Aoki-Hamilton (2013)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EF5A34-706F-479F-8B7E-8CFD0F128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Medida da recuperação da amostra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sz="1600" dirty="0"/>
              <a:t>Fonte: Aoki, N. (2013)</a:t>
            </a:r>
          </a:p>
          <a:p>
            <a:endParaRPr lang="pt-BR" dirty="0"/>
          </a:p>
        </p:txBody>
      </p:sp>
      <p:pic>
        <p:nvPicPr>
          <p:cNvPr id="7" name="Picture 3" descr="L:\OPERACIONAL\LIVRO FUNDAÇÕES ENSAIOS\fotos_embuchamento\camada 21 a 22m.jpg">
            <a:extLst>
              <a:ext uri="{FF2B5EF4-FFF2-40B4-BE49-F238E27FC236}">
                <a16:creationId xmlns:a16="http://schemas.microsoft.com/office/drawing/2014/main" id="{5EE51018-59F1-4A05-B8A4-2301018C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52567" y="1726704"/>
            <a:ext cx="3228974" cy="4305298"/>
          </a:xfrm>
          <a:prstGeom prst="rect">
            <a:avLst/>
          </a:prstGeom>
          <a:noFill/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A5367CB9-88BB-43B9-AFB1-ED6ABF5D0555}"/>
              </a:ext>
            </a:extLst>
          </p:cNvPr>
          <p:cNvCxnSpPr/>
          <p:nvPr/>
        </p:nvCxnSpPr>
        <p:spPr>
          <a:xfrm>
            <a:off x="1686757" y="3897297"/>
            <a:ext cx="2760956" cy="168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31CF3-B4BA-423C-A5BD-BADED64E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Aoki-Hamilton (2013)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0ABEB4-8E24-4111-AAB7-F72646E9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Com o valor obtido para a eficiência do equipamento, com os pesos do martelo, da cabeça de bater e das hastes, com o valor de N</a:t>
            </a:r>
            <a:r>
              <a:rPr lang="pt-BR" baseline="-25000" dirty="0"/>
              <a:t>SPT </a:t>
            </a:r>
            <a:r>
              <a:rPr lang="pt-BR" dirty="0"/>
              <a:t>e a medida da recuperação da amostra, a partir de considerações puramente geométricas do amostrador, é possível chegar aos valores de </a:t>
            </a:r>
            <a:r>
              <a:rPr lang="pt-BR" dirty="0">
                <a:latin typeface="Symbol" panose="05050102010706020507" pitchFamily="18" charset="2"/>
              </a:rPr>
              <a:t>a</a:t>
            </a:r>
            <a:r>
              <a:rPr lang="pt-BR" dirty="0"/>
              <a:t> e K para o local em estudo.</a:t>
            </a:r>
          </a:p>
          <a:p>
            <a:pPr marL="0" indent="0" algn="just">
              <a:buNone/>
            </a:pPr>
            <a:r>
              <a:rPr lang="pt-BR" dirty="0"/>
              <a:t>Segundo Aoki (2013), pode-se, com os valores obtidos para a resistência de ponta e por atrito lateral, simular um ensaio de cone, cujos resultados podem ser plotados em uma carta como a de Robertson (1990).</a:t>
            </a:r>
          </a:p>
        </p:txBody>
      </p:sp>
    </p:spTree>
    <p:extLst>
      <p:ext uri="{BB962C8B-B14F-4D97-AF65-F5344CB8AC3E}">
        <p14:creationId xmlns:p14="http://schemas.microsoft.com/office/powerpoint/2010/main" val="296316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79BA0-13C6-4637-89D3-2D222E10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D567AD-68B3-4345-94CF-A4907AE8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5477522" cy="57565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00A101-1B1A-4232-9E67-3E227A80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22" y="0"/>
            <a:ext cx="4219575" cy="6743700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56372BAB-87A0-4557-A423-3A8771AE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7BB2CB1-4B92-4748-8DB1-D507C73D5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097" y="2399086"/>
            <a:ext cx="2242171" cy="16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37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7DF72-F5DD-453C-8C53-5D661EF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565CC6-412C-4D45-BDC6-9CF2462D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pt-B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ABNT, NBR 6484 (2020). 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Solo – Sondagem de simples reconhecimento com SPT – Método de ensaio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 p. Rio de Janeiro, Brasil.</a:t>
            </a:r>
            <a:endParaRPr lang="pt-BR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AOKI, N . (2013). Inovação no ensaio SPT. Palestra UFPE – Recife, Brasil. </a:t>
            </a:r>
          </a:p>
          <a:p>
            <a:r>
              <a:rPr lang="pt-BR" sz="4000" dirty="0">
                <a:latin typeface="Times New Roman" panose="02020603050405020304" pitchFamily="18" charset="0"/>
              </a:rPr>
              <a:t>AOKI, N. e VELLOSO, D. A. (1975). </a:t>
            </a:r>
            <a:r>
              <a:rPr lang="en-US" sz="4000" dirty="0">
                <a:latin typeface="Times New Roman" panose="02020603050405020304" pitchFamily="18" charset="0"/>
              </a:rPr>
              <a:t>An Approximate Method to Estimate the Bearing </a:t>
            </a:r>
            <a:r>
              <a:rPr lang="en-US" sz="4000" dirty="0" err="1">
                <a:latin typeface="Times New Roman" panose="02020603050405020304" pitchFamily="18" charset="0"/>
              </a:rPr>
              <a:t>Capaciy</a:t>
            </a:r>
            <a:r>
              <a:rPr lang="en-US" sz="4000" dirty="0">
                <a:latin typeface="Times New Roman" panose="02020603050405020304" pitchFamily="18" charset="0"/>
              </a:rPr>
              <a:t> of Piles. In: V </a:t>
            </a:r>
            <a:r>
              <a:rPr lang="en-US" sz="4000" dirty="0" err="1">
                <a:latin typeface="Times New Roman" panose="02020603050405020304" pitchFamily="18" charset="0"/>
              </a:rPr>
              <a:t>Panamerican</a:t>
            </a:r>
            <a:r>
              <a:rPr lang="en-US" sz="4000" dirty="0">
                <a:latin typeface="Times New Roman" panose="02020603050405020304" pitchFamily="18" charset="0"/>
              </a:rPr>
              <a:t> Conference on Soil Mechanics and Foundations Engineering. V. 1. p. 367-376. Buenos Aires. Argentina.</a:t>
            </a:r>
            <a:endParaRPr lang="pt-BR" sz="4000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pt-B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CINTRA, J. C., AOKI, N., TSUHA, C. H. C. e GIACHETI, H. L. (2013). Fundações, Ensaios Estáticos E Dinâmicos. Oficina de Textos. 144 p. São Paulo. </a:t>
            </a:r>
            <a:r>
              <a:rPr lang="pt-B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Brasil.CINTRA</a:t>
            </a:r>
            <a:r>
              <a:rPr lang="pt-B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 C. e AOKI, N. (2010). Fundações por estacas. Oficina de Textos. 96 p. São Paulo - Brasil.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COSTA, Y. D. J., COSTA, J. P. S. e  SILVA JR., A. L. (2012). Medidas da Eficiência do Ensaio SPT em Areia Através de Provas de Carga Estática no Amostrador Padrão (PCESPT). In:</a:t>
            </a:r>
            <a:r>
              <a:rPr lang="pt-B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XVI COBRAMSEG, 6 p. Porto de Galinhas. Brasil.</a:t>
            </a:r>
            <a:endParaRPr lang="pt-BR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DÉCOURT, L. e QUARESMA, A. R. (1996). Capacidade de Carga de Estacas a Partir de Valores SPT. In: Fundações, Teoria e Prática. PINI. p. 275-276. São Paulo. Brasil.</a:t>
            </a:r>
          </a:p>
          <a:p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DÉCOURT, L. (2002). 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TimesNewRomanPS-BoldMT"/>
                <a:ea typeface="Calibri" panose="020F0502020204030204" pitchFamily="34" charset="0"/>
                <a:cs typeface="Times New Roman" panose="02020603050405020304" pitchFamily="18" charset="0"/>
              </a:rPr>
              <a:t>O conceito de n-equivalente (</a:t>
            </a:r>
            <a:r>
              <a:rPr lang="pt-BR" sz="4000" dirty="0" err="1">
                <a:solidFill>
                  <a:srgbClr val="000000"/>
                </a:solidFill>
                <a:latin typeface="TimesNewRomanPS-BoldM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sz="4000" b="0" i="0" dirty="0" err="1">
                <a:solidFill>
                  <a:srgbClr val="000000"/>
                </a:solidFill>
                <a:effectLst/>
                <a:latin typeface="TimesNewRomanPS-BoldMT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pt-BR" sz="4000" b="0" i="0" dirty="0">
                <a:solidFill>
                  <a:srgbClr val="000000"/>
                </a:solidFill>
                <a:effectLst/>
                <a:latin typeface="TimesNewRomanPS-BoldMT"/>
                <a:ea typeface="Calibri" panose="020F0502020204030204" pitchFamily="34" charset="0"/>
                <a:cs typeface="Times New Roman" panose="02020603050405020304" pitchFamily="18" charset="0"/>
              </a:rPr>
              <a:t>) na prática da engenharia. Ainda um postulado ou já uma realidade comprovada? </a:t>
            </a:r>
            <a:r>
              <a:rPr lang="pt-BR" sz="4000" dirty="0">
                <a:solidFill>
                  <a:srgbClr val="000000"/>
                </a:solidFill>
                <a:latin typeface="TimesNewRomanPS-BoldMT"/>
                <a:cs typeface="Times New Roman" panose="02020603050405020304" pitchFamily="18" charset="0"/>
              </a:rPr>
              <a:t>. In: Congresso Brasileiro de Mecânica dos Solos e Engenharia Geotécnica, XII COBRAMSEG. ABMS, v.1, p. 119-134. São Paulo – Brasil</a:t>
            </a:r>
          </a:p>
          <a:p>
            <a:r>
              <a:rPr lang="pt-BR" sz="4000" dirty="0">
                <a:latin typeface="Times New Roman" panose="02020603050405020304" pitchFamily="18" charset="0"/>
              </a:rPr>
              <a:t>RANZINI, S.M.T. (1988). Sobre a Medida de Torque em Amostrador SPT para Obtenção de Novos Parâmetros Geotécnicos. Solos e Rochas, vol.11, n. único, p.29-30, São Paulo</a:t>
            </a:r>
            <a:r>
              <a:rPr lang="pt-BR" sz="4000" dirty="0"/>
              <a:t>. </a:t>
            </a:r>
          </a:p>
          <a:p>
            <a:r>
              <a:rPr lang="pt-BR" sz="4000" dirty="0">
                <a:latin typeface="Times New Roman" panose="02020603050405020304" pitchFamily="18" charset="0"/>
              </a:rPr>
              <a:t>RANZINI, S.M.T. 2a (1994). Parte Sobre a Aplicação do Torque na Obtenção do Atrito Lateral no SPT. Solos e Rochas, vol.17, n.3, p.189-190, São Paulo. </a:t>
            </a:r>
          </a:p>
          <a:p>
            <a:r>
              <a:rPr lang="pt-BR" sz="4000" dirty="0">
                <a:latin typeface="Times New Roman" panose="02020603050405020304" pitchFamily="18" charset="0"/>
              </a:rPr>
              <a:t>ROBERTSON, P. K. (1990). </a:t>
            </a:r>
            <a:r>
              <a:rPr lang="pt-BR" sz="4000" dirty="0" err="1">
                <a:latin typeface="Times New Roman" panose="02020603050405020304" pitchFamily="18" charset="0"/>
              </a:rPr>
              <a:t>Soil</a:t>
            </a:r>
            <a:r>
              <a:rPr lang="pt-BR" sz="4000" dirty="0">
                <a:latin typeface="Times New Roman" panose="02020603050405020304" pitchFamily="18" charset="0"/>
              </a:rPr>
              <a:t> </a:t>
            </a:r>
            <a:r>
              <a:rPr lang="pt-BR" sz="4000" dirty="0" err="1">
                <a:latin typeface="Times New Roman" panose="02020603050405020304" pitchFamily="18" charset="0"/>
              </a:rPr>
              <a:t>classification</a:t>
            </a:r>
            <a:r>
              <a:rPr lang="pt-BR" sz="4000" dirty="0">
                <a:latin typeface="Times New Roman" panose="02020603050405020304" pitchFamily="18" charset="0"/>
              </a:rPr>
              <a:t> </a:t>
            </a:r>
            <a:r>
              <a:rPr lang="pt-BR" sz="4000" dirty="0" err="1">
                <a:latin typeface="Times New Roman" panose="02020603050405020304" pitchFamily="18" charset="0"/>
              </a:rPr>
              <a:t>using</a:t>
            </a:r>
            <a:r>
              <a:rPr lang="pt-BR" sz="4000" dirty="0">
                <a:latin typeface="Times New Roman" panose="02020603050405020304" pitchFamily="18" charset="0"/>
              </a:rPr>
              <a:t> </a:t>
            </a:r>
            <a:r>
              <a:rPr lang="pt-BR" sz="4000" dirty="0" err="1">
                <a:latin typeface="Times New Roman" panose="02020603050405020304" pitchFamily="18" charset="0"/>
              </a:rPr>
              <a:t>the</a:t>
            </a:r>
            <a:r>
              <a:rPr lang="pt-BR" sz="4000" dirty="0">
                <a:latin typeface="Times New Roman" panose="02020603050405020304" pitchFamily="18" charset="0"/>
              </a:rPr>
              <a:t> cone </a:t>
            </a:r>
            <a:r>
              <a:rPr lang="pt-BR" sz="4000" dirty="0" err="1">
                <a:latin typeface="Times New Roman" panose="02020603050405020304" pitchFamily="18" charset="0"/>
              </a:rPr>
              <a:t>penetration</a:t>
            </a:r>
            <a:r>
              <a:rPr lang="pt-BR" sz="4000" dirty="0">
                <a:latin typeface="Times New Roman" panose="02020603050405020304" pitchFamily="18" charset="0"/>
              </a:rPr>
              <a:t> test. Canadian </a:t>
            </a:r>
            <a:r>
              <a:rPr lang="pt-BR" sz="4000" dirty="0" err="1">
                <a:latin typeface="Times New Roman" panose="02020603050405020304" pitchFamily="18" charset="0"/>
              </a:rPr>
              <a:t>Geotechnical</a:t>
            </a:r>
            <a:r>
              <a:rPr lang="pt-BR" sz="4000" dirty="0">
                <a:latin typeface="Times New Roman" panose="02020603050405020304" pitchFamily="18" charset="0"/>
              </a:rPr>
              <a:t> </a:t>
            </a:r>
            <a:r>
              <a:rPr lang="pt-BR" sz="4000" dirty="0" err="1">
                <a:latin typeface="Times New Roman" panose="02020603050405020304" pitchFamily="18" charset="0"/>
              </a:rPr>
              <a:t>Journal</a:t>
            </a:r>
            <a:r>
              <a:rPr lang="pt-BR" sz="4000" dirty="0">
                <a:latin typeface="Times New Roman" panose="02020603050405020304" pitchFamily="18" charset="0"/>
              </a:rPr>
              <a:t>, v. 27, n. 1, p. 151-158. </a:t>
            </a:r>
            <a:r>
              <a:rPr lang="pt-BR" sz="4000" dirty="0" err="1">
                <a:latin typeface="Times New Roman" panose="02020603050405020304" pitchFamily="18" charset="0"/>
              </a:rPr>
              <a:t>Otawa</a:t>
            </a:r>
            <a:r>
              <a:rPr lang="pt-BR" sz="4000" dirty="0">
                <a:latin typeface="Times New Roman" panose="02020603050405020304" pitchFamily="18" charset="0"/>
              </a:rPr>
              <a:t>. Canada.</a:t>
            </a:r>
            <a:br>
              <a:rPr lang="pt-BR" sz="4000" dirty="0">
                <a:latin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2012, Yuri Daniel Jatobá Costa, João Paulo da Silva Costa, Avelino Lourenço Silva Jr., </a:t>
            </a:r>
            <a:r>
              <a:rPr lang="pt-BR" sz="2800" b="1" dirty="0">
                <a:solidFill>
                  <a:schemeClr val="bg1"/>
                </a:solidFill>
                <a:latin typeface="Calibri" pitchFamily="34" charset="0"/>
              </a:rPr>
              <a:t>Medi</a:t>
            </a: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2012, Yuri Daniel Jatobá Costa, João Paulo da Silva Costa, Avelino Lourenço Silva Jr., </a:t>
            </a:r>
            <a:r>
              <a:rPr lang="pt-BR" sz="2800" b="1" dirty="0">
                <a:solidFill>
                  <a:schemeClr val="bg1"/>
                </a:solidFill>
                <a:latin typeface="Calibri" pitchFamily="34" charset="0"/>
              </a:rPr>
              <a:t>Medidas da Eficiência do Ensaio SPT em Areia Através de Provas de Carga Estática no Amostrador Padrão (PCESPT)</a:t>
            </a: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, Congresso Brasileiro de Mecânica dos Solos e Engenharia Geotécnica, Trabalho Completo 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bg1"/>
                </a:solidFill>
                <a:latin typeface="Calibri" pitchFamily="34" charset="0"/>
              </a:rPr>
              <a:t>das da Eficiência do Ensaio SPT em Areia Através de Provas de Carga Estática no Amostrador Padrão (PCESPT)</a:t>
            </a: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, Congresso Brasileiro de Mecânica dos Solos e Engenharia Geotécnica, Trabalho Completo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519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44B2C-8999-4966-81D5-64C69C82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21215E-CB3A-4C6C-B6C1-BCAE0DD70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7200" dirty="0"/>
          </a:p>
          <a:p>
            <a:pPr marL="0" indent="0" algn="ctr">
              <a:buNone/>
            </a:pPr>
            <a:r>
              <a:rPr lang="pt-BR" sz="7200" dirty="0"/>
              <a:t>MUITO OBRIGADO!!!!!!</a:t>
            </a:r>
          </a:p>
        </p:txBody>
      </p:sp>
    </p:spTree>
    <p:extLst>
      <p:ext uri="{BB962C8B-B14F-4D97-AF65-F5344CB8AC3E}">
        <p14:creationId xmlns:p14="http://schemas.microsoft.com/office/powerpoint/2010/main" val="168681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2E003B9C-8801-435C-986C-750201D99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5" y="963220"/>
            <a:ext cx="9377274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0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EAC171E-D0A2-4DA4-B70F-3A6FA68F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5" y="0"/>
            <a:ext cx="937727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6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B22222-0F7E-4570-ACFF-9E8DCF4F5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26" y="0"/>
            <a:ext cx="9377268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5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E39E4C-1035-4129-9CAD-2DF30CC6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26" y="0"/>
            <a:ext cx="9377268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9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661EF0-9119-487F-9B4C-21E41B06A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11" y="0"/>
            <a:ext cx="11524976" cy="6858000"/>
          </a:xfrm>
          <a:prstGeom prst="rect">
            <a:avLst/>
          </a:prstGeom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230A54A-6942-4261-8DAA-FC16F8763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1" y="0"/>
            <a:ext cx="9377278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6D1D713-CCB6-4F52-B6FF-4EAD14812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1" y="0"/>
            <a:ext cx="9377278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6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4721D-C112-4138-AE18-DD260BA3A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11" y="0"/>
            <a:ext cx="11524976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7C0BD43-57F5-4DB5-8CE7-4E636C0E9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12" y="9427"/>
            <a:ext cx="9377277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63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949</Words>
  <Application>Microsoft Office PowerPoint</Application>
  <PresentationFormat>Widescreen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TimesNewRomanPS-BoldMT</vt:lpstr>
      <vt:lpstr>Times-Roman</vt:lpstr>
      <vt:lpstr>Tema do Office</vt:lpstr>
      <vt:lpstr>Sondagens SPT: Melhorias Interessantes</vt:lpstr>
      <vt:lpstr>Standard Penetration Test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Método Décourt-Quaresma (1996)</vt:lpstr>
      <vt:lpstr>Torque (Ranzini,1988 e 1994). </vt:lpstr>
      <vt:lpstr>N equivalente (Décourt -2002)</vt:lpstr>
      <vt:lpstr>Método Aoki-Velloso (1975)</vt:lpstr>
      <vt:lpstr>Método Aoki-Velloso (1975)</vt:lpstr>
      <vt:lpstr>Método Aoki-Hamilton (2013)</vt:lpstr>
      <vt:lpstr>Método Aoki-Hamilton (2013)</vt:lpstr>
      <vt:lpstr>Método Aoki-Hamilton (2013)</vt:lpstr>
      <vt:lpstr>Método Aoki-Hamilton (2013)</vt:lpstr>
      <vt:lpstr>Apresentação do PowerPoint</vt:lpstr>
      <vt:lpstr>Referências: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22</cp:revision>
  <dcterms:created xsi:type="dcterms:W3CDTF">2022-03-04T12:39:06Z</dcterms:created>
  <dcterms:modified xsi:type="dcterms:W3CDTF">2022-03-30T17:58:34Z</dcterms:modified>
</cp:coreProperties>
</file>