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69" r:id="rId4"/>
    <p:sldId id="289" r:id="rId5"/>
    <p:sldId id="282" r:id="rId6"/>
    <p:sldId id="298" r:id="rId7"/>
    <p:sldId id="257" r:id="rId8"/>
    <p:sldId id="261" r:id="rId9"/>
    <p:sldId id="264" r:id="rId10"/>
    <p:sldId id="262" r:id="rId11"/>
    <p:sldId id="278" r:id="rId12"/>
    <p:sldId id="288" r:id="rId13"/>
    <p:sldId id="287" r:id="rId14"/>
    <p:sldId id="299" r:id="rId15"/>
    <p:sldId id="300" r:id="rId16"/>
    <p:sldId id="266" r:id="rId17"/>
    <p:sldId id="284" r:id="rId18"/>
    <p:sldId id="267" r:id="rId19"/>
    <p:sldId id="296" r:id="rId20"/>
    <p:sldId id="290" r:id="rId21"/>
    <p:sldId id="293" r:id="rId22"/>
    <p:sldId id="297" r:id="rId23"/>
    <p:sldId id="292" r:id="rId24"/>
    <p:sldId id="295" r:id="rId25"/>
    <p:sldId id="30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1C4"/>
    <a:srgbClr val="00727D"/>
    <a:srgbClr val="000000"/>
    <a:srgbClr val="1A3340"/>
    <a:srgbClr val="19A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2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0.png"/><Relationship Id="rId4" Type="http://schemas.openxmlformats.org/officeDocument/2006/relationships/image" Target="../media/image8.GIF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GI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nit.gov.br/pnc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GI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23353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pt-BR" sz="6445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A evolução dos sistemas</a:t>
            </a:r>
            <a:r>
              <a:rPr lang="pt-BR" b="1" dirty="0">
                <a:latin typeface="Bahnschrift Light SemiCondensed" panose="020B0502040204020203" charset="0"/>
                <a:cs typeface="Bahnschrift Light SemiCondensed" panose="020B0502040204020203" charset="0"/>
              </a:rPr>
              <a:t> </a:t>
            </a:r>
            <a:br>
              <a:rPr lang="pt-BR" b="1" dirty="0">
                <a:latin typeface="Bahnschrift Light SemiCondensed" panose="020B0502040204020203" charset="0"/>
                <a:cs typeface="Bahnschrift Light SemiCondensed" panose="020B0502040204020203" charset="0"/>
              </a:rPr>
            </a:br>
            <a:r>
              <a:rPr lang="pt-BR" sz="4900" b="1" dirty="0">
                <a:latin typeface="Bahnschrift Light SemiCondensed" panose="020B0502040204020203" charset="0"/>
                <a:cs typeface="Bahnschrift Light SemiCondensed" panose="020B0502040204020203" charset="0"/>
              </a:rPr>
              <a:t>de </a:t>
            </a:r>
            <a:r>
              <a:rPr lang="pt-BR" sz="4900" dirty="0">
                <a:latin typeface="Bahnschrift Light SemiCondensed" panose="020B0502040204020203" charset="0"/>
                <a:cs typeface="Bahnschrift Light SemiCondensed" panose="020B0502040204020203" charset="0"/>
              </a:rPr>
              <a:t>gerenciamento do  PNCT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810953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440000"/>
              </a:lnSpc>
            </a:pPr>
            <a:r>
              <a:rPr lang="pt-BR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CGPLAN</a:t>
            </a:r>
            <a:r>
              <a:rPr lang="pt-BR" dirty="0"/>
              <a:t> </a:t>
            </a:r>
            <a:r>
              <a:rPr lang="pt-BR" dirty="0">
                <a:latin typeface="Bahnschrift Light Condensed" panose="020B0502040204020203" charset="0"/>
                <a:cs typeface="Bahnschrift Light Condensed" panose="020B0502040204020203" charset="0"/>
              </a:rPr>
              <a:t>- Mar/2022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839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Como </a:t>
            </a:r>
            <a:r>
              <a:rPr lang="pt-BR" sz="4000" b="1" dirty="0">
                <a:solidFill>
                  <a:srgbClr val="00727D"/>
                </a:solidFill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é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 a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recepção e validação de dados </a:t>
            </a:r>
            <a:r>
              <a:rPr lang="pt-BR" sz="4000" b="1" dirty="0">
                <a:solidFill>
                  <a:srgbClr val="00727D"/>
                </a:solidFill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hoje </a:t>
            </a:r>
            <a:r>
              <a:rPr lang="pt-BR" sz="4000" dirty="0">
                <a:latin typeface="Bahnschrift Light SemiCondensed" panose="020B0502040204020203" pitchFamily="34" charset="0"/>
                <a:cs typeface="Bahnschrift SemiBold" panose="020B0502040204020203" charset="0"/>
                <a:sym typeface="+mn-ea"/>
              </a:rPr>
              <a:t>– 2º Ciclo</a:t>
            </a:r>
          </a:p>
        </p:txBody>
      </p:sp>
      <p:pic>
        <p:nvPicPr>
          <p:cNvPr id="7" name="Picture 6" descr="posto"/>
          <p:cNvPicPr>
            <a:picLocks noChangeAspect="1"/>
          </p:cNvPicPr>
          <p:nvPr/>
        </p:nvPicPr>
        <p:blipFill>
          <a:blip r:embed="rId3"/>
          <a:srcRect l="1174" t="-1613" r="3706" b="1613"/>
          <a:stretch>
            <a:fillRect/>
          </a:stretch>
        </p:blipFill>
        <p:spPr>
          <a:xfrm>
            <a:off x="624840" y="1812925"/>
            <a:ext cx="3352165" cy="2665730"/>
          </a:xfrm>
          <a:prstGeom prst="rect">
            <a:avLst/>
          </a:prstGeom>
        </p:spPr>
      </p:pic>
      <p:pic>
        <p:nvPicPr>
          <p:cNvPr id="11" name="Picture 10" descr="carro-imagem-animada-0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000" flipH="1">
            <a:off x="1773555" y="3399155"/>
            <a:ext cx="1918335" cy="1391920"/>
          </a:xfrm>
          <a:prstGeom prst="rect">
            <a:avLst/>
          </a:prstGeom>
        </p:spPr>
      </p:pic>
      <p:pic>
        <p:nvPicPr>
          <p:cNvPr id="13" name="Picture 12" descr="0015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60000" flipH="1">
            <a:off x="2770505" y="4860925"/>
            <a:ext cx="1419225" cy="1412240"/>
          </a:xfrm>
          <a:prstGeom prst="rect">
            <a:avLst/>
          </a:prstGeom>
        </p:spPr>
      </p:pic>
      <p:pic>
        <p:nvPicPr>
          <p:cNvPr id="14" name="Picture 13" descr="0015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20000" flipH="1" flipV="1">
            <a:off x="5218430" y="2804795"/>
            <a:ext cx="1419225" cy="1412240"/>
          </a:xfrm>
          <a:prstGeom prst="rect">
            <a:avLst/>
          </a:prstGeom>
        </p:spPr>
      </p:pic>
      <p:pic>
        <p:nvPicPr>
          <p:cNvPr id="3" name="Picture 2" descr="25ba7161972620cf04d3e59d416021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2400" y="1691005"/>
            <a:ext cx="1774190" cy="1330960"/>
          </a:xfrm>
          <a:prstGeom prst="rect">
            <a:avLst/>
          </a:prstGeom>
        </p:spPr>
      </p:pic>
      <p:pic>
        <p:nvPicPr>
          <p:cNvPr id="8" name="Picture 7" descr="kafk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9585" y="2065655"/>
            <a:ext cx="4989830" cy="272161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91795" y="6499225"/>
            <a:ext cx="4681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000" i="1">
                <a:solidFill>
                  <a:schemeClr val="tx1">
                    <a:lumMod val="50000"/>
                    <a:lumOff val="50000"/>
                  </a:schemeClr>
                </a:solidFill>
              </a:rPr>
              <a:t>Fonte: </a:t>
            </a:r>
            <a:r>
              <a:rPr lang="en-US" sz="1000" i="1">
                <a:solidFill>
                  <a:schemeClr val="tx1">
                    <a:lumMod val="50000"/>
                    <a:lumOff val="50000"/>
                  </a:schemeClr>
                </a:solidFill>
              </a:rPr>
              <a:t>https://whimsical.com/arda-9TsJ5ugQLLoVz928774vip</a:t>
            </a:r>
          </a:p>
        </p:txBody>
      </p:sp>
      <p:pic>
        <p:nvPicPr>
          <p:cNvPr id="12" name="Content Placeholder 100">
            <a:extLst>
              <a:ext uri="{FF2B5EF4-FFF2-40B4-BE49-F238E27FC236}">
                <a16:creationId xmlns:a16="http://schemas.microsoft.com/office/drawing/2014/main" id="{9B7E29FD-F16F-419C-9B9B-930DE9F796CB}"/>
              </a:ext>
            </a:extLst>
          </p:cNvPr>
          <p:cNvPicPr>
            <a:picLocks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7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545" y="4095115"/>
            <a:ext cx="2556510" cy="26022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Como funciona o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Apache Kafka </a:t>
            </a:r>
            <a:r>
              <a:rPr lang="pt-BR" sz="4000" dirty="0">
                <a:latin typeface="Bahnschrift Light SemiCondensed" panose="020B0502040204020203" pitchFamily="34" charset="0"/>
                <a:cs typeface="Bahnschrift SemiBold" panose="020B0502040204020203" charset="0"/>
                <a:sym typeface="+mn-ea"/>
              </a:rPr>
              <a:t>– 2º Ciclo</a:t>
            </a:r>
            <a:endParaRPr lang="pt-BR" sz="4000" b="1" dirty="0">
              <a:solidFill>
                <a:srgbClr val="00727D"/>
              </a:solidFill>
              <a:latin typeface="Bahnschrift SemiBold" panose="020B0502040204020203" charset="0"/>
              <a:cs typeface="Bahnschrift SemiBold" panose="020B0502040204020203" charset="0"/>
              <a:sym typeface="+mn-ea"/>
            </a:endParaRPr>
          </a:p>
        </p:txBody>
      </p:sp>
      <p:pic>
        <p:nvPicPr>
          <p:cNvPr id="6" name="KafkaPNCT">
            <a:hlinkClick r:id="" action="ppaction://media"/>
            <a:extLst>
              <a:ext uri="{FF2B5EF4-FFF2-40B4-BE49-F238E27FC236}">
                <a16:creationId xmlns:a16="http://schemas.microsoft.com/office/drawing/2014/main" id="{AAF62722-1966-41C3-9E38-1170E1762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690688"/>
            <a:ext cx="8109921" cy="456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Espaço ocupado pelos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</a:rPr>
              <a:t>dados do PNCT  </a:t>
            </a:r>
            <a:r>
              <a:rPr lang="pt-BR" sz="4000" b="1" dirty="0">
                <a:latin typeface="Bahnschrift Light SemiCondensed" panose="020B0502040204020203" pitchFamily="34" charset="0"/>
                <a:cs typeface="Bahnschrift SemiBold" panose="020B0502040204020203" charset="0"/>
              </a:rPr>
              <a:t>- 1º Ciclo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6615" cy="4351655"/>
          </a:xfrm>
        </p:spPr>
        <p:txBody>
          <a:bodyPr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Como era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Aproximadamente </a:t>
            </a:r>
            <a:r>
              <a:rPr lang="pt-BR" sz="13000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03 </a:t>
            </a:r>
            <a:r>
              <a:rPr lang="pt-BR" sz="13000" b="1" dirty="0" err="1">
                <a:latin typeface="Bahnschrift SemiBold SemiCondensed" panose="020B0502040204020203" charset="0"/>
                <a:cs typeface="Bahnschrift SemiBold SemiCondensed" panose="020B0502040204020203" charset="0"/>
              </a:rPr>
              <a:t>Terabytes</a:t>
            </a:r>
            <a:endParaRPr lang="pt-BR" sz="1111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6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Espaço ocupado pelos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</a:rPr>
              <a:t>dados do PNCT </a:t>
            </a:r>
            <a:r>
              <a:rPr lang="pt-BR" sz="4000" b="1" dirty="0">
                <a:latin typeface="Bahnschrift Light SemiCondensed" panose="020B0502040204020203" pitchFamily="34" charset="0"/>
                <a:cs typeface="Bahnschrift SemiBold" panose="020B0502040204020203" charset="0"/>
              </a:rPr>
              <a:t>– 2º Ciclo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6615" cy="4351655"/>
          </a:xfrm>
        </p:spPr>
        <p:txBody>
          <a:bodyPr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Como é hoje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Expectativa de menos de  </a:t>
            </a:r>
            <a:r>
              <a:rPr lang="pt-BR" sz="13000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01 </a:t>
            </a:r>
            <a:r>
              <a:rPr lang="pt-BR" sz="13000" b="1" dirty="0" err="1">
                <a:latin typeface="Bahnschrift SemiBold SemiCondensed" panose="020B0502040204020203" charset="0"/>
                <a:cs typeface="Bahnschrift SemiBold SemiCondensed" panose="020B0502040204020203" charset="0"/>
              </a:rPr>
              <a:t>Terabyte</a:t>
            </a:r>
            <a:endParaRPr lang="pt-BR" sz="1111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6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Espaço ocupado pelos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</a:rPr>
              <a:t>dados do PNCT</a:t>
            </a: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C2103769-0CC4-41EB-A989-ADAD4EACD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98" y="2399035"/>
            <a:ext cx="3085192" cy="3525934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861D58A1-5632-4CB7-8628-8BCCF6FEB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92" y="3574347"/>
            <a:ext cx="1028397" cy="1175311"/>
          </a:xfrm>
          <a:prstGeom prst="rect">
            <a:avLst/>
          </a:prstGeom>
        </p:spPr>
      </p:pic>
      <p:pic>
        <p:nvPicPr>
          <p:cNvPr id="9" name="Picture 3" descr="animated-left-arrow-gif-13">
            <a:extLst>
              <a:ext uri="{FF2B5EF4-FFF2-40B4-BE49-F238E27FC236}">
                <a16:creationId xmlns:a16="http://schemas.microsoft.com/office/drawing/2014/main" id="{CEFCEB00-37AE-46B9-B1D1-D62453884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904" y="3245697"/>
            <a:ext cx="4643755" cy="1832610"/>
          </a:xfrm>
          <a:prstGeom prst="rect">
            <a:avLst/>
          </a:prstGeom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9EE9F96-2F80-455E-B8BD-51484E3F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944" y="5924970"/>
            <a:ext cx="2666053" cy="56790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pt-BR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03 </a:t>
            </a:r>
            <a:r>
              <a:rPr lang="pt-BR" dirty="0" err="1">
                <a:latin typeface="Bahnschrift SemiBold SemiCondensed" panose="020B0502040204020203" charset="0"/>
                <a:cs typeface="Bahnschrift SemiBold SemiCondensed" panose="020B0502040204020203" charset="0"/>
              </a:rPr>
              <a:t>tb</a:t>
            </a:r>
            <a:endParaRPr lang="pt-BR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14B8185F-CD0E-49B0-99DB-43672ED51A16}"/>
              </a:ext>
            </a:extLst>
          </p:cNvPr>
          <p:cNvSpPr txBox="1">
            <a:spLocks/>
          </p:cNvSpPr>
          <p:nvPr/>
        </p:nvSpPr>
        <p:spPr>
          <a:xfrm>
            <a:off x="8851032" y="4794354"/>
            <a:ext cx="2666053" cy="567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pt-BR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01 </a:t>
            </a:r>
            <a:r>
              <a:rPr lang="pt-BR" dirty="0" err="1">
                <a:latin typeface="Bahnschrift SemiBold SemiCondensed" panose="020B0502040204020203" charset="0"/>
                <a:cs typeface="Bahnschrift SemiBold SemiCondensed" panose="020B0502040204020203" charset="0"/>
              </a:rPr>
              <a:t>tb</a:t>
            </a:r>
            <a:endParaRPr lang="pt-BR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50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88698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Tempo de </a:t>
            </a:r>
            <a:r>
              <a:rPr lang="pt-BR" sz="4000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contabilizar os serviços executados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- </a:t>
            </a:r>
            <a:r>
              <a:rPr lang="pt-BR" sz="4000" b="1" dirty="0">
                <a:latin typeface="Bahnschrift Light SemiCondensed" panose="020B0502040204020203" pitchFamily="34" charset="0"/>
                <a:cs typeface="Bahnschrift SemiBold" panose="020B0502040204020203" charset="0"/>
                <a:sym typeface="+mn-ea"/>
              </a:rPr>
              <a:t>1º Ciclo</a:t>
            </a:r>
            <a:endParaRPr lang="pt-BR" sz="4000" dirty="0">
              <a:latin typeface="Bahnschrift Light SemiCondensed" panose="020B0502040204020203" pitchFamily="34" charset="0"/>
              <a:cs typeface="Bahnschrift Light SemiCondensed" panose="020B0502040204020203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Como era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aproximadamente </a:t>
            </a:r>
            <a:r>
              <a:rPr lang="pt-BR" sz="13000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40 </a:t>
            </a:r>
            <a:r>
              <a:rPr lang="pt-BR" sz="1111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dias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6856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Como </a:t>
            </a:r>
            <a:r>
              <a:rPr lang="pt-BR" sz="4000" dirty="0">
                <a:solidFill>
                  <a:srgbClr val="00727D"/>
                </a:solidFill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era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 </a:t>
            </a:r>
            <a:r>
              <a:rPr lang="pt-BR" sz="4000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contabilizar os serviços executados - </a:t>
            </a:r>
            <a:r>
              <a:rPr lang="pt-BR" sz="4000" dirty="0">
                <a:latin typeface="Bahnschrift SemiLight Condensed" panose="020B0502040204020203" pitchFamily="34" charset="0"/>
                <a:cs typeface="Bahnschrift SemiBold" panose="020B0502040204020203" charset="0"/>
                <a:sym typeface="+mn-ea"/>
              </a:rPr>
              <a:t>1º Ciclo 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4845" y="1691005"/>
            <a:ext cx="3039110" cy="2019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usuar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485" y="3935095"/>
            <a:ext cx="2098675" cy="2098675"/>
          </a:xfrm>
          <a:prstGeom prst="rect">
            <a:avLst/>
          </a:prstGeom>
        </p:spPr>
      </p:pic>
      <p:pic>
        <p:nvPicPr>
          <p:cNvPr id="15" name="Picture 14" descr="0015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60000" flipH="1">
            <a:off x="2218055" y="3784600"/>
            <a:ext cx="1419225" cy="1412240"/>
          </a:xfrm>
          <a:prstGeom prst="rect">
            <a:avLst/>
          </a:prstGeom>
        </p:spPr>
      </p:pic>
      <p:pic>
        <p:nvPicPr>
          <p:cNvPr id="6" name="Picture 5" descr="usuar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310" y="3813175"/>
            <a:ext cx="2098675" cy="2098675"/>
          </a:xfrm>
          <a:prstGeom prst="rect">
            <a:avLst/>
          </a:prstGeom>
        </p:spPr>
      </p:pic>
      <p:pic>
        <p:nvPicPr>
          <p:cNvPr id="8" name="Picture 7" descr="0015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 flipH="1">
            <a:off x="5386070" y="5273040"/>
            <a:ext cx="1419225" cy="1412240"/>
          </a:xfrm>
          <a:prstGeom prst="rect">
            <a:avLst/>
          </a:prstGeom>
        </p:spPr>
      </p:pic>
      <p:pic>
        <p:nvPicPr>
          <p:cNvPr id="5" name="Picture 4" descr="Imagem-Logo-Excel-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835" y="1691005"/>
            <a:ext cx="2832100" cy="2832100"/>
          </a:xfrm>
          <a:prstGeom prst="rect">
            <a:avLst/>
          </a:prstGeom>
        </p:spPr>
      </p:pic>
      <p:pic>
        <p:nvPicPr>
          <p:cNvPr id="7" name="Picture 6" descr="0015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 flipH="1">
            <a:off x="8693150" y="4292600"/>
            <a:ext cx="1419225" cy="14122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Tempo de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contabilizar os serviços executados </a:t>
            </a:r>
            <a:r>
              <a:rPr lang="pt-BR" sz="4000" dirty="0">
                <a:latin typeface="Bahnschrift SemiLight Condensed" panose="020B0502040204020203" pitchFamily="34" charset="0"/>
                <a:cs typeface="Bahnschrift SemiBold" panose="020B0502040204020203" charset="0"/>
                <a:sym typeface="+mn-ea"/>
              </a:rPr>
              <a:t>– 2º Ciclo</a:t>
            </a:r>
            <a:endParaRPr lang="pt-BR" sz="4000" dirty="0">
              <a:latin typeface="Bahnschrift SemiLight Condensed" panose="020B0502040204020203" pitchFamily="34" charset="0"/>
              <a:cs typeface="Bahnschrift Light SemiCondensed" panose="020B0502040204020203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  <a:sym typeface="+mn-ea"/>
              </a:rPr>
              <a:t>Como é hoje</a:t>
            </a:r>
            <a:endParaRPr lang="pt-BR" sz="889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até </a:t>
            </a:r>
            <a:r>
              <a:rPr lang="pt-BR" sz="13000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16 </a:t>
            </a:r>
            <a:r>
              <a:rPr lang="pt-BR" sz="1111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horas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880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Como </a:t>
            </a:r>
            <a:r>
              <a:rPr lang="pt-BR" sz="4000" b="1" dirty="0">
                <a:solidFill>
                  <a:srgbClr val="00727D"/>
                </a:solidFill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é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 a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contabilizar os serviços executados </a:t>
            </a:r>
            <a:r>
              <a:rPr lang="pt-BR" sz="4000" dirty="0">
                <a:latin typeface="Bahnschrift SemiLight Condensed" panose="020B0502040204020203" pitchFamily="34" charset="0"/>
                <a:cs typeface="Bahnschrift SemiBold" panose="020B0502040204020203" charset="0"/>
                <a:sym typeface="+mn-ea"/>
              </a:rPr>
              <a:t>– 2º Ciclo</a:t>
            </a:r>
            <a:endParaRPr lang="pt-BR" sz="4000" dirty="0">
              <a:solidFill>
                <a:srgbClr val="00727D"/>
              </a:solidFill>
              <a:latin typeface="Bahnschrift SemiLight Condensed" panose="020B0502040204020203" pitchFamily="34" charset="0"/>
              <a:cs typeface="Bahnschrift SemiBold" panose="020B0502040204020203" charset="0"/>
              <a:sym typeface="+mn-ea"/>
            </a:endParaRPr>
          </a:p>
        </p:txBody>
      </p:sp>
      <p:pic>
        <p:nvPicPr>
          <p:cNvPr id="8" name="Picture 7" descr="kafk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691005"/>
            <a:ext cx="4989830" cy="272161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91795" y="6499225"/>
            <a:ext cx="4681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Fonte: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https://whimsical.com/arda-9TsJ5ugQLLoVz928774vip</a:t>
            </a:r>
          </a:p>
        </p:txBody>
      </p:sp>
      <p:pic>
        <p:nvPicPr>
          <p:cNvPr id="5" name="Picture 4" descr="0015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00000" flipH="1">
            <a:off x="5029200" y="4299585"/>
            <a:ext cx="1419225" cy="1412240"/>
          </a:xfrm>
          <a:prstGeom prst="rect">
            <a:avLst/>
          </a:prstGeom>
        </p:spPr>
      </p:pic>
      <p:pic>
        <p:nvPicPr>
          <p:cNvPr id="6" name="Picture 5" descr="usuari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875" y="1880235"/>
            <a:ext cx="2098675" cy="209867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42050" y="3559175"/>
            <a:ext cx="3797935" cy="1315085"/>
          </a:xfrm>
          <a:prstGeom prst="rect">
            <a:avLst/>
          </a:prstGeom>
        </p:spPr>
      </p:pic>
      <p:pic>
        <p:nvPicPr>
          <p:cNvPr id="12" name="Picture 11" descr="0015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60000">
            <a:off x="7720330" y="2076450"/>
            <a:ext cx="1628140" cy="14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16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40000"/>
              </a:lnSpc>
              <a:buNone/>
            </a:pPr>
            <a:r>
              <a:rPr lang="pt-BR" altLang="en-US" sz="13000">
                <a:latin typeface="Bahnschrift SemiBold SemiCondensed" panose="020B0502040204020203" charset="0"/>
                <a:cs typeface="Bahnschrift SemiBold SemiCondensed" panose="020B0502040204020203" charset="0"/>
              </a:rPr>
              <a:t>Sistema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/>
              <a:t>Evolução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Histórico do </a:t>
            </a:r>
            <a:r>
              <a:rPr lang="pt-BR" sz="4000" dirty="0">
                <a:latin typeface="Bahnschrift SemiBold" panose="020B0502040204020203" charset="0"/>
                <a:cs typeface="Bahnschrift SemiBold" panose="020B0502040204020203" charset="0"/>
              </a:rPr>
              <a:t>P</a:t>
            </a:r>
            <a:r>
              <a:rPr lang="pt-BR" sz="4000" dirty="0">
                <a:latin typeface="Bahnschrift SemiLight Condensed" panose="020B0502040204020203" pitchFamily="34" charset="0"/>
                <a:cs typeface="Bahnschrift SemiBold" panose="020B0502040204020203" charset="0"/>
              </a:rPr>
              <a:t>lano </a:t>
            </a:r>
            <a:r>
              <a:rPr lang="pt-BR" sz="4000" dirty="0">
                <a:latin typeface="Bahnschrift SemiBold" panose="020B0502040204020203" charset="0"/>
                <a:cs typeface="Bahnschrift SemiBold" panose="020B0502040204020203" charset="0"/>
              </a:rPr>
              <a:t>N</a:t>
            </a:r>
            <a:r>
              <a:rPr lang="pt-BR" sz="4000" dirty="0">
                <a:latin typeface="Bahnschrift SemiLight Condensed" panose="020B0502040204020203" pitchFamily="34" charset="0"/>
                <a:cs typeface="Bahnschrift SemiBold" panose="020B0502040204020203" charset="0"/>
              </a:rPr>
              <a:t>acional de </a:t>
            </a:r>
            <a:r>
              <a:rPr lang="pt-BR" sz="4000" dirty="0">
                <a:latin typeface="Bahnschrift SemiBold" panose="020B0502040204020203" charset="0"/>
                <a:cs typeface="Bahnschrift SemiBold" panose="020B0502040204020203" charset="0"/>
              </a:rPr>
              <a:t>C</a:t>
            </a:r>
            <a:r>
              <a:rPr lang="pt-BR" sz="4000" dirty="0">
                <a:latin typeface="Bahnschrift SemiLight Condensed" panose="020B0502040204020203" pitchFamily="34" charset="0"/>
                <a:cs typeface="Bahnschrift SemiBold" panose="020B0502040204020203" charset="0"/>
              </a:rPr>
              <a:t>ontagem de</a:t>
            </a:r>
            <a:r>
              <a:rPr lang="pt-BR" sz="4000" dirty="0">
                <a:latin typeface="Bahnschrift SemiBold" panose="020B0502040204020203" charset="0"/>
                <a:cs typeface="Bahnschrift SemiBold" panose="020B0502040204020203" charset="0"/>
              </a:rPr>
              <a:t> T</a:t>
            </a:r>
            <a:r>
              <a:rPr lang="pt-BR" sz="4000" dirty="0">
                <a:latin typeface="Bahnschrift SemiLight Condensed" panose="020B0502040204020203" pitchFamily="34" charset="0"/>
                <a:cs typeface="Bahnschrift SemiBold" panose="020B0502040204020203" charset="0"/>
              </a:rPr>
              <a:t>ráfego</a:t>
            </a:r>
            <a:endParaRPr lang="pt-BR" sz="4000" b="1" dirty="0">
              <a:latin typeface="Bahnschrift SemiLight Condensed" panose="020B0502040204020203" pitchFamily="34" charset="0"/>
              <a:cs typeface="Bahnschrift SemiBold" panose="020B0502040204020203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pt-BR" sz="889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Light Condensed" panose="020B0502040204020203" pitchFamily="34" charset="0"/>
                <a:cs typeface="Bahnschrift SemiBold SemiCondensed" panose="020B0502040204020203" charset="0"/>
              </a:rPr>
              <a:t>1975 - 2001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357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SemiCondensed" panose="020B0502040204020203" charset="0"/>
                <a:cs typeface="Bahnschrift Light SemiCondensed" panose="020B0502040204020203" charset="0"/>
              </a:rPr>
              <a:t>100 postos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2012 - 2019          </a:t>
            </a: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  <a:sym typeface="+mn-ea"/>
              </a:rPr>
              <a:t>2019 - 2025 </a:t>
            </a:r>
            <a:endParaRPr lang="pt-BR" sz="889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l">
              <a:lnSpc>
                <a:spcPct val="20000"/>
              </a:lnSpc>
              <a:buNone/>
            </a:pPr>
            <a:r>
              <a:rPr lang="pt-BR" sz="3570" dirty="0">
                <a:latin typeface="Bahnschrift Light SemiCondensed" panose="020B0502040204020203" charset="0"/>
                <a:cs typeface="Bahnschrift Light SemiCondensed" panose="020B0502040204020203" charset="0"/>
              </a:rPr>
              <a:t> </a:t>
            </a:r>
            <a:r>
              <a:rPr lang="pt-BR" sz="357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320 postos </a:t>
            </a:r>
            <a:r>
              <a:rPr lang="pt-BR" sz="4000" dirty="0">
                <a:latin typeface="Bahnschrift SemiBold SemiCondensed" panose="020B0502040204020203" charset="0"/>
                <a:cs typeface="Bahnschrift SemiBold SemiCondensed" panose="020B0502040204020203" charset="0"/>
                <a:sym typeface="+mn-ea"/>
              </a:rPr>
              <a:t>                                                                         </a:t>
            </a:r>
            <a:r>
              <a:rPr lang="pt-BR" sz="357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350 postos</a:t>
            </a:r>
            <a:endParaRPr lang="pt-BR" sz="357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r">
              <a:lnSpc>
                <a:spcPct val="110000"/>
              </a:lnSpc>
              <a:buNone/>
            </a:pPr>
            <a:endParaRPr lang="pt-BR" sz="889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r">
              <a:lnSpc>
                <a:spcPct val="80000"/>
              </a:lnSpc>
              <a:buNone/>
            </a:pPr>
            <a:endParaRPr lang="pt-BR" sz="400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r">
              <a:lnSpc>
                <a:spcPct val="110000"/>
              </a:lnSpc>
              <a:buNone/>
            </a:pPr>
            <a:endParaRPr lang="pt-BR" sz="889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l">
              <a:lnSpc>
                <a:spcPct val="110000"/>
              </a:lnSpc>
              <a:buNone/>
            </a:pPr>
            <a:endParaRPr lang="pt-BR" sz="889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l">
              <a:lnSpc>
                <a:spcPct val="110000"/>
              </a:lnSpc>
              <a:buNone/>
            </a:pPr>
            <a:endParaRPr lang="pt-BR" sz="1111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40000"/>
              </a:lnSpc>
              <a:buNone/>
            </a:pPr>
            <a:r>
              <a:rPr lang="pt-BR" altLang="en-US" sz="13000">
                <a:latin typeface="Bahnschrift SemiBold SemiCondensed" panose="020B0502040204020203" charset="0"/>
                <a:cs typeface="Bahnschrift SemiBold SemiCondensed" panose="020B0502040204020203" charset="0"/>
              </a:rPr>
              <a:t>Tempo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>
                <a:sym typeface="+mn-ea"/>
              </a:rPr>
              <a:t>Benefício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40000"/>
              </a:lnSpc>
              <a:buNone/>
            </a:pPr>
            <a:r>
              <a:rPr lang="pt-BR" altLang="en-US" sz="1300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Espaço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>
                <a:sym typeface="+mn-ea"/>
              </a:rPr>
              <a:t>Benefício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3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40000"/>
              </a:lnSpc>
              <a:buNone/>
            </a:pPr>
            <a:r>
              <a:rPr lang="pt-BR" altLang="en-US" sz="13000">
                <a:latin typeface="Bahnschrift SemiBold SemiCondensed" panose="020B0502040204020203" charset="0"/>
                <a:cs typeface="Bahnschrift SemiBold SemiCondensed" panose="020B0502040204020203" charset="0"/>
              </a:rPr>
              <a:t>???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8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altLang="en-US">
                <a:sym typeface="+mn-ea"/>
              </a:rPr>
              <a:t>Conclusão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40000"/>
              </a:lnSpc>
              <a:buNone/>
            </a:pPr>
            <a:r>
              <a:rPr lang="pt-BR" altLang="en-US" sz="1300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Humanos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8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altLang="en-US">
                <a:sym typeface="+mn-ea"/>
              </a:rPr>
              <a:t>Conclusão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9378"/>
            <a:ext cx="9908263" cy="4927585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pt-BR" altLang="en-US" sz="12000" dirty="0">
                <a:latin typeface="Bahnschrift SemiCondensed" panose="020B0502040204020203" pitchFamily="34" charset="0"/>
                <a:cs typeface="Bahnschrift SemiBold SemiCondensed" panose="020B0502040204020203" charset="0"/>
              </a:rPr>
              <a:t>Acesse os dados do PNCT</a:t>
            </a:r>
          </a:p>
          <a:p>
            <a:pPr marL="0" indent="0" algn="r">
              <a:lnSpc>
                <a:spcPct val="140000"/>
              </a:lnSpc>
              <a:buNone/>
            </a:pPr>
            <a:endParaRPr lang="pt-BR" altLang="en-US" sz="5000" dirty="0">
              <a:latin typeface="Bahnschrift SemiCondensed" panose="020B0502040204020203" pitchFamily="34" charset="0"/>
              <a:cs typeface="Bahnschrift SemiBold SemiCondensed" panose="020B0502040204020203" charset="0"/>
              <a:hlinkClick r:id="rId3"/>
            </a:endParaRPr>
          </a:p>
          <a:p>
            <a:pPr marL="0" indent="0" algn="r">
              <a:lnSpc>
                <a:spcPct val="140000"/>
              </a:lnSpc>
              <a:buNone/>
            </a:pPr>
            <a:endParaRPr lang="pt-BR" altLang="en-US" sz="5000" dirty="0">
              <a:latin typeface="Bahnschrift SemiCondensed" panose="020B0502040204020203" pitchFamily="34" charset="0"/>
              <a:cs typeface="Bahnschrift SemiBold SemiCondensed" panose="020B0502040204020203" charset="0"/>
              <a:hlinkClick r:id="rId3"/>
            </a:endParaRPr>
          </a:p>
          <a:p>
            <a:pPr marL="0" indent="0" algn="r">
              <a:lnSpc>
                <a:spcPct val="140000"/>
              </a:lnSpc>
              <a:buNone/>
            </a:pPr>
            <a:endParaRPr lang="pt-BR" altLang="en-US" sz="5000" dirty="0">
              <a:latin typeface="Bahnschrift SemiCondensed" panose="020B0502040204020203" pitchFamily="34" charset="0"/>
              <a:cs typeface="Bahnschrift SemiBold SemiCondensed" panose="020B0502040204020203" charset="0"/>
              <a:hlinkClick r:id="rId3"/>
            </a:endParaRPr>
          </a:p>
          <a:p>
            <a:pPr marL="0" indent="0" algn="r">
              <a:lnSpc>
                <a:spcPct val="140000"/>
              </a:lnSpc>
              <a:buNone/>
            </a:pPr>
            <a:endParaRPr lang="pt-BR" altLang="en-US" sz="5000" dirty="0">
              <a:latin typeface="Bahnschrift SemiCondensed" panose="020B0502040204020203" pitchFamily="34" charset="0"/>
              <a:cs typeface="Bahnschrift SemiBold SemiCondensed" panose="020B0502040204020203" charset="0"/>
              <a:hlinkClick r:id="rId3"/>
            </a:endParaRPr>
          </a:p>
          <a:p>
            <a:pPr marL="0" indent="0" algn="r">
              <a:lnSpc>
                <a:spcPct val="140000"/>
              </a:lnSpc>
              <a:buNone/>
            </a:pPr>
            <a:r>
              <a:rPr lang="pt-BR" altLang="en-US" sz="5000" dirty="0">
                <a:latin typeface="Bahnschrift SemiCondensed" panose="020B0502040204020203" pitchFamily="34" charset="0"/>
                <a:cs typeface="Bahnschrift SemiBold SemiCondensed" panose="020B0502040204020203" charset="0"/>
                <a:hlinkClick r:id="rId3"/>
              </a:rPr>
              <a:t>  </a:t>
            </a:r>
          </a:p>
          <a:p>
            <a:pPr marL="0" indent="0" algn="r">
              <a:lnSpc>
                <a:spcPct val="140000"/>
              </a:lnSpc>
              <a:buNone/>
            </a:pPr>
            <a:endParaRPr lang="pt-BR" altLang="en-US" sz="13000" dirty="0">
              <a:latin typeface="Bahnschrift Light Condensed" panose="020B0502040204020203" pitchFamily="34" charset="0"/>
              <a:cs typeface="Bahnschrift SemiBold SemiCondensed" panose="020B0502040204020203" charset="0"/>
            </a:endParaRPr>
          </a:p>
          <a:p>
            <a:pPr marL="0" indent="0" algn="r">
              <a:lnSpc>
                <a:spcPct val="140000"/>
              </a:lnSpc>
              <a:buNone/>
            </a:pPr>
            <a:r>
              <a:rPr lang="pt-BR" altLang="en-US" sz="13000" dirty="0">
                <a:latin typeface="Bahnschrift Light Condensed" panose="020B0502040204020203" pitchFamily="34" charset="0"/>
                <a:cs typeface="Bahnschrift SemiBold SemiCondensed" panose="020B0502040204020203" charset="0"/>
              </a:rPr>
              <a:t>Obrigada.</a:t>
            </a:r>
          </a:p>
        </p:txBody>
      </p:sp>
      <p:pic>
        <p:nvPicPr>
          <p:cNvPr id="4" name="Imagem 3" descr="Código QR&#10;&#10;Descrição gerada automaticamente">
            <a:extLst>
              <a:ext uri="{FF2B5EF4-FFF2-40B4-BE49-F238E27FC236}">
                <a16:creationId xmlns:a16="http://schemas.microsoft.com/office/drawing/2014/main" id="{3C8400D0-E414-45DE-AD7C-477A78819B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9173"/>
          <a:stretch/>
        </p:blipFill>
        <p:spPr>
          <a:xfrm>
            <a:off x="1788248" y="2261102"/>
            <a:ext cx="2857500" cy="23357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35B8CD5-6968-4DF7-86E0-14DFF3858822}"/>
              </a:ext>
            </a:extLst>
          </p:cNvPr>
          <p:cNvSpPr txBox="1"/>
          <p:nvPr/>
        </p:nvSpPr>
        <p:spPr>
          <a:xfrm>
            <a:off x="1788248" y="4653926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en-US" sz="1800" dirty="0">
                <a:latin typeface="Bahnschrift SemiCondensed" panose="020B0502040204020203" pitchFamily="34" charset="0"/>
                <a:cs typeface="Bahnschrift SemiBold SemiCondensed" panose="020B0502040204020203" charset="0"/>
                <a:hlinkClick r:id="rId3"/>
              </a:rPr>
              <a:t>dnit.gov.br/</a:t>
            </a:r>
            <a:r>
              <a:rPr lang="pt-BR" altLang="en-US" sz="1800" dirty="0" err="1">
                <a:latin typeface="Bahnschrift SemiCondensed" panose="020B0502040204020203" pitchFamily="34" charset="0"/>
                <a:cs typeface="Bahnschrift SemiBold SemiCondensed" panose="020B0502040204020203" charset="0"/>
                <a:hlinkClick r:id="rId3"/>
              </a:rPr>
              <a:t>pnct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100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6614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Histórico de veículos contabilizados</a:t>
            </a:r>
            <a:r>
              <a:rPr lang="pt-BR" sz="3100" dirty="0">
                <a:latin typeface="Bahnschrift Light SemiCondensed" panose="020B0502040204020203" charset="0"/>
                <a:cs typeface="Bahnschrift Light SemiCondensed" panose="020B0502040204020203" charset="0"/>
              </a:rPr>
              <a:t>*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</a:rPr>
              <a:t>anualmente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936E18B5-D5DB-4FBA-B55A-47D1EC344B1F}"/>
              </a:ext>
            </a:extLst>
          </p:cNvPr>
          <p:cNvSpPr txBox="1"/>
          <p:nvPr/>
        </p:nvSpPr>
        <p:spPr>
          <a:xfrm>
            <a:off x="391795" y="6323649"/>
            <a:ext cx="4681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Valores em milhões.</a:t>
            </a:r>
            <a:br>
              <a:rPr lang="pt-BR" alt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alt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Referência: Março/2022.</a:t>
            </a:r>
          </a:p>
          <a:p>
            <a:r>
              <a:rPr lang="pt-BR" alt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Fonte: Dados Brutos do banco de dados do PNCT.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8DF36E0-9BA1-4796-8BD2-D6CE5A037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39" y="1627077"/>
            <a:ext cx="9101272" cy="4455904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AF823EA-AE4B-4F1E-A4CE-534A690A7185}"/>
              </a:ext>
            </a:extLst>
          </p:cNvPr>
          <p:cNvGrpSpPr/>
          <p:nvPr/>
        </p:nvGrpSpPr>
        <p:grpSpPr>
          <a:xfrm>
            <a:off x="9930044" y="3429000"/>
            <a:ext cx="1242261" cy="753595"/>
            <a:chOff x="10295804" y="2472025"/>
            <a:chExt cx="1242261" cy="753595"/>
          </a:xfrm>
        </p:grpSpPr>
        <p:sp>
          <p:nvSpPr>
            <p:cNvPr id="15" name="Losango 14">
              <a:extLst>
                <a:ext uri="{FF2B5EF4-FFF2-40B4-BE49-F238E27FC236}">
                  <a16:creationId xmlns:a16="http://schemas.microsoft.com/office/drawing/2014/main" id="{11C34ADF-BED6-4A17-A823-4856397880A6}"/>
                </a:ext>
              </a:extLst>
            </p:cNvPr>
            <p:cNvSpPr/>
            <p:nvPr/>
          </p:nvSpPr>
          <p:spPr>
            <a:xfrm>
              <a:off x="10295804" y="2538524"/>
              <a:ext cx="144000" cy="144000"/>
            </a:xfrm>
            <a:prstGeom prst="diamond">
              <a:avLst/>
            </a:prstGeom>
            <a:solidFill>
              <a:srgbClr val="4371C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Losango 15">
              <a:extLst>
                <a:ext uri="{FF2B5EF4-FFF2-40B4-BE49-F238E27FC236}">
                  <a16:creationId xmlns:a16="http://schemas.microsoft.com/office/drawing/2014/main" id="{AB81A9D6-595B-4FC1-898E-75E276207389}"/>
                </a:ext>
              </a:extLst>
            </p:cNvPr>
            <p:cNvSpPr/>
            <p:nvPr/>
          </p:nvSpPr>
          <p:spPr>
            <a:xfrm>
              <a:off x="10295804" y="3015120"/>
              <a:ext cx="144000" cy="144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8E9E1EAF-8883-4258-AB54-3CDF7EB96991}"/>
                </a:ext>
              </a:extLst>
            </p:cNvPr>
            <p:cNvSpPr txBox="1"/>
            <p:nvPr/>
          </p:nvSpPr>
          <p:spPr>
            <a:xfrm>
              <a:off x="10507287" y="2472025"/>
              <a:ext cx="10307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Bahnschrift Light Condensed" panose="020B0502040204020203" pitchFamily="34" charset="0"/>
                </a:rPr>
                <a:t>Ano completo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FB77F4F-1027-48C3-8FED-C7B53A66CA1E}"/>
                </a:ext>
              </a:extLst>
            </p:cNvPr>
            <p:cNvSpPr txBox="1"/>
            <p:nvPr/>
          </p:nvSpPr>
          <p:spPr>
            <a:xfrm>
              <a:off x="10486248" y="2948621"/>
              <a:ext cx="10307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Bahnschrift Light Condensed" panose="020B0502040204020203" pitchFamily="34" charset="0"/>
                </a:rPr>
                <a:t>Ano incompleto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23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Evolução dos </a:t>
            </a:r>
            <a:r>
              <a:rPr lang="pt-BR" sz="4000" dirty="0">
                <a:latin typeface="Bahnschrift SemiBold" panose="020B0502040204020203" charset="0"/>
                <a:cs typeface="Bahnschrift SemiBold" panose="020B0502040204020203" charset="0"/>
              </a:rPr>
              <a:t>sistemas de gerenciamento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 </a:t>
            </a:r>
            <a:endParaRPr lang="pt-BR" sz="4000" b="1" dirty="0"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endParaRPr lang="pt-BR" sz="889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ctr">
              <a:lnSpc>
                <a:spcPct val="50000"/>
              </a:lnSpc>
              <a:buNone/>
            </a:pPr>
            <a:endParaRPr lang="pt-BR" sz="3570" dirty="0">
              <a:latin typeface="Bahnschrift Light SemiCondensed" panose="020B0502040204020203" charset="0"/>
              <a:cs typeface="Bahnschrift Light SemiCondensed" panose="020B0502040204020203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2012 - 2019          </a:t>
            </a: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  <a:sym typeface="+mn-ea"/>
              </a:rPr>
              <a:t>2019 - 2025 </a:t>
            </a:r>
            <a:endParaRPr lang="pt-BR" sz="889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  <a:p>
            <a:pPr marL="0" indent="0" algn="l">
              <a:lnSpc>
                <a:spcPct val="20000"/>
              </a:lnSpc>
              <a:buNone/>
            </a:pPr>
            <a:r>
              <a:rPr lang="pt-BR" sz="3570" dirty="0">
                <a:latin typeface="Bahnschrift Light SemiCondensed" panose="020B0502040204020203" charset="0"/>
                <a:cs typeface="Bahnschrift Light SemiCondensed" panose="020B0502040204020203" charset="0"/>
              </a:rPr>
              <a:t> 1º Ciclo                                                         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2º Ciclo</a:t>
            </a:r>
            <a:endParaRPr lang="pt-BR" sz="1111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  <p:pic>
        <p:nvPicPr>
          <p:cNvPr id="4" name="Picture 3" descr="animated-left-arrow-gif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415" y="1911985"/>
            <a:ext cx="4643755" cy="18326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pt-BR" altLang="en-US" sz="1300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Processo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pt-BR" altLang="en-US" dirty="0">
                <a:latin typeface="Bahnschrift Light SemiCondensed" panose="020B0502040204020203" pitchFamily="34" charset="0"/>
                <a:cs typeface="Bahnschrift SemiBold SemiCondensed" panose="020B0502040204020203" charset="0"/>
              </a:rPr>
              <a:t>2012  </a:t>
            </a:r>
            <a:r>
              <a:rPr lang="pt-BR" altLang="en-US" dirty="0">
                <a:latin typeface="Bahnschrift Light Condensed" panose="020B0502040204020203" pitchFamily="34" charset="0"/>
                <a:cs typeface="Bahnschrift SemiBold SemiCondensed" panose="020B0502040204020203" charset="0"/>
              </a:rPr>
              <a:t>&gt;&gt;&gt;</a:t>
            </a:r>
            <a:r>
              <a:rPr lang="pt-BR" altLang="en-US" dirty="0">
                <a:latin typeface="Bahnschrift Light SemiCondensed" panose="020B0502040204020203" pitchFamily="34" charset="0"/>
                <a:cs typeface="Bahnschrift SemiBold SemiCondensed" panose="020B0502040204020203" charset="0"/>
              </a:rPr>
              <a:t>  </a:t>
            </a:r>
            <a:r>
              <a:rPr lang="pt-BR" altLang="en-US" b="1" dirty="0">
                <a:latin typeface="Bahnschrift SemiCondensed" panose="020B0502040204020203" pitchFamily="34" charset="0"/>
                <a:cs typeface="Bahnschrift SemiBold SemiCondensed" panose="020B0502040204020203" charset="0"/>
              </a:rPr>
              <a:t>2022</a:t>
            </a:r>
            <a:r>
              <a:rPr lang="pt-BR" altLang="en-US" dirty="0">
                <a:latin typeface="Bahnschrift Light SemiCondensed" panose="020B0502040204020203" pitchFamily="34" charset="0"/>
                <a:cs typeface="Bahnschrift SemiBold SemiCondensed" panose="020B0502040204020203" charset="0"/>
              </a:rPr>
              <a:t>  </a:t>
            </a:r>
            <a:r>
              <a:rPr lang="pt-BR" altLang="en-US" dirty="0">
                <a:latin typeface="Bahnschrift Light Condensed" panose="020B0502040204020203" pitchFamily="34" charset="0"/>
                <a:cs typeface="Bahnschrift SemiBold SemiCondensed" panose="020B0502040204020203" charset="0"/>
              </a:rPr>
              <a:t>&gt;&gt;&gt;</a:t>
            </a:r>
            <a:r>
              <a:rPr lang="pt-BR" altLang="en-US" dirty="0">
                <a:latin typeface="Bahnschrift Light SemiCondensed" panose="020B0502040204020203" pitchFamily="34" charset="0"/>
                <a:cs typeface="Bahnschrift SemiBold SemiCondensed" panose="020B0502040204020203" charset="0"/>
              </a:rPr>
              <a:t>  2025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>
                <a:sym typeface="+mn-ea"/>
              </a:rPr>
              <a:t>Sistema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1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b="1" dirty="0">
                <a:latin typeface="Bahnschrift SemiCondensed" panose="020B0502040204020203" pitchFamily="34" charset="0"/>
                <a:cs typeface="Bahnschrift Light SemiCondensed" panose="020B0502040204020203" charset="0"/>
              </a:rPr>
              <a:t>Evolução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 </a:t>
            </a:r>
            <a:r>
              <a:rPr lang="pt-BR" sz="4000" dirty="0">
                <a:latin typeface="Bahnschrift Light SemiCondensed" panose="020B0502040204020203" pitchFamily="34" charset="0"/>
                <a:cs typeface="Bahnschrift Light SemiCondensed" panose="020B0502040204020203" charset="0"/>
              </a:rPr>
              <a:t>de como era </a:t>
            </a:r>
            <a:r>
              <a:rPr lang="pt-BR" sz="4000" dirty="0">
                <a:latin typeface="Bahnschrift Light SemiCondensed" panose="020B0502040204020203" pitchFamily="34" charset="0"/>
                <a:cs typeface="Bahnschrift SemiBold" panose="020B0502040204020203" charset="0"/>
              </a:rPr>
              <a:t>e como é hoje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Tempo </a:t>
            </a:r>
            <a:r>
              <a:rPr lang="pt-BR" sz="3300" dirty="0">
                <a:latin typeface="Bahnschrift Light SemiCondensed" panose="020B0502040204020203" pitchFamily="34" charset="0"/>
                <a:cs typeface="Bahnschrift SemiBold SemiCondensed" panose="020B0502040204020203" charset="0"/>
              </a:rPr>
              <a:t>de processamento de dados</a:t>
            </a:r>
          </a:p>
          <a:p>
            <a:pPr marL="0" indent="0" algn="l">
              <a:lnSpc>
                <a:spcPct val="13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Espaço </a:t>
            </a:r>
            <a:r>
              <a:rPr lang="pt-BR" sz="3300" dirty="0">
                <a:latin typeface="Bahnschrift Light SemiCondensed" panose="020B0502040204020203" pitchFamily="34" charset="0"/>
                <a:cs typeface="Bahnschrift SemiBold SemiCondensed" panose="020B0502040204020203" charset="0"/>
              </a:rPr>
              <a:t>ocupado pelos dados coletados</a:t>
            </a:r>
          </a:p>
          <a:p>
            <a:pPr marL="0" indent="0" algn="l">
              <a:lnSpc>
                <a:spcPct val="130000"/>
              </a:lnSpc>
              <a:buNone/>
            </a:pPr>
            <a:endParaRPr lang="pt-BR" sz="3300" dirty="0">
              <a:latin typeface="Bahnschrift Light SemiCondensed" panose="020B0502040204020203" pitchFamily="34" charset="0"/>
              <a:cs typeface="Bahnschrift SemiBold SemiCondensed" panose="020B0502040204020203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Tempo de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</a:rPr>
              <a:t>recepção e validação de dados </a:t>
            </a:r>
            <a:r>
              <a:rPr lang="pt-BR" sz="4000" b="1" dirty="0">
                <a:latin typeface="Bahnschrift Light SemiCondensed" panose="020B0502040204020203" pitchFamily="34" charset="0"/>
                <a:cs typeface="Bahnschrift SemiBold" panose="020B0502040204020203" charset="0"/>
              </a:rPr>
              <a:t>– 1º Ciclo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Como era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aproximadamente </a:t>
            </a:r>
            <a:r>
              <a:rPr lang="pt-BR" sz="13000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30 </a:t>
            </a:r>
            <a:r>
              <a:rPr lang="pt-BR" sz="1111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dias </a:t>
            </a: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mensalmente</a:t>
            </a:r>
            <a:r>
              <a:rPr lang="pt-BR" sz="11105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 </a:t>
            </a:r>
            <a:endParaRPr lang="pt-BR" sz="1111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5E96DDBD-912E-4C19-A8D2-230446FF5781}"/>
              </a:ext>
            </a:extLst>
          </p:cNvPr>
          <p:cNvSpPr txBox="1"/>
          <p:nvPr/>
        </p:nvSpPr>
        <p:spPr>
          <a:xfrm>
            <a:off x="391795" y="6499225"/>
            <a:ext cx="46818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Referência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Valores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estimados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3422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Como </a:t>
            </a:r>
            <a:r>
              <a:rPr lang="pt-BR" sz="4000" dirty="0">
                <a:solidFill>
                  <a:srgbClr val="00727D"/>
                </a:solidFill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era</a:t>
            </a: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 a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  <a:sym typeface="+mn-ea"/>
              </a:rPr>
              <a:t>recepção e validação de dados </a:t>
            </a:r>
            <a:r>
              <a:rPr lang="pt-BR" sz="4000" b="1" dirty="0">
                <a:latin typeface="Bahnschrift Light SemiCondensed" panose="020B0502040204020203" pitchFamily="34" charset="0"/>
                <a:cs typeface="Bahnschrift SemiBold" panose="020B0502040204020203" charset="0"/>
                <a:sym typeface="+mn-ea"/>
              </a:rPr>
              <a:t>– 1º Ciclo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91910" y="1691005"/>
            <a:ext cx="3039110" cy="2019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usuar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125" y="3333750"/>
            <a:ext cx="2098675" cy="2098675"/>
          </a:xfrm>
          <a:prstGeom prst="rect">
            <a:avLst/>
          </a:prstGeom>
        </p:spPr>
      </p:pic>
      <p:pic>
        <p:nvPicPr>
          <p:cNvPr id="7" name="Picture 6" descr="posto"/>
          <p:cNvPicPr>
            <a:picLocks noChangeAspect="1"/>
          </p:cNvPicPr>
          <p:nvPr/>
        </p:nvPicPr>
        <p:blipFill>
          <a:blip r:embed="rId5"/>
          <a:srcRect l="1174" t="-1613" r="3706" b="1613"/>
          <a:stretch>
            <a:fillRect/>
          </a:stretch>
        </p:blipFill>
        <p:spPr>
          <a:xfrm>
            <a:off x="624840" y="1812925"/>
            <a:ext cx="3352165" cy="2665730"/>
          </a:xfrm>
          <a:prstGeom prst="rect">
            <a:avLst/>
          </a:prstGeom>
        </p:spPr>
      </p:pic>
      <p:pic>
        <p:nvPicPr>
          <p:cNvPr id="11" name="Picture 10" descr="carro-imagem-animada-01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0000" flipH="1">
            <a:off x="1773555" y="3399155"/>
            <a:ext cx="1918335" cy="1391920"/>
          </a:xfrm>
          <a:prstGeom prst="rect">
            <a:avLst/>
          </a:prstGeom>
        </p:spPr>
      </p:pic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7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535" y="3907155"/>
            <a:ext cx="2556510" cy="2602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0015-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760000" flipH="1">
            <a:off x="2770505" y="4860925"/>
            <a:ext cx="1419225" cy="1412240"/>
          </a:xfrm>
          <a:prstGeom prst="rect">
            <a:avLst/>
          </a:prstGeom>
        </p:spPr>
      </p:pic>
      <p:pic>
        <p:nvPicPr>
          <p:cNvPr id="14" name="Picture 13" descr="0015-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500000" flipH="1" flipV="1">
            <a:off x="4975860" y="2092960"/>
            <a:ext cx="1419225" cy="1412240"/>
          </a:xfrm>
          <a:prstGeom prst="rect">
            <a:avLst/>
          </a:prstGeom>
        </p:spPr>
      </p:pic>
      <p:pic>
        <p:nvPicPr>
          <p:cNvPr id="15" name="Picture 14" descr="0015-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760000" flipH="1">
            <a:off x="7700010" y="3947160"/>
            <a:ext cx="1419225" cy="14122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00D534-44FF-44C0-8041-C8727AFB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370" y="2452501"/>
            <a:ext cx="1102503" cy="10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pt-BR" sz="4000" dirty="0">
                <a:latin typeface="Bahnschrift Light SemiCondensed" panose="020B0502040204020203" charset="0"/>
                <a:cs typeface="Bahnschrift Light SemiCondensed" panose="020B0502040204020203" charset="0"/>
              </a:rPr>
              <a:t>Tempo de </a:t>
            </a:r>
            <a:r>
              <a:rPr lang="pt-BR" sz="4000" b="1" dirty="0">
                <a:latin typeface="Bahnschrift SemiBold" panose="020B0502040204020203" charset="0"/>
                <a:cs typeface="Bahnschrift SemiBold" panose="020B0502040204020203" charset="0"/>
              </a:rPr>
              <a:t>recepção e validação de dados </a:t>
            </a:r>
            <a:r>
              <a:rPr lang="pt-BR" sz="4000" b="1" dirty="0">
                <a:latin typeface="Bahnschrift Light SemiCondensed" panose="020B0502040204020203" pitchFamily="34" charset="0"/>
                <a:cs typeface="Bahnschrift SemiBold" panose="020B0502040204020203" charset="0"/>
              </a:rPr>
              <a:t>– 2º Ciclo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773410" cy="4351655"/>
          </a:xfrm>
        </p:spPr>
        <p:txBody>
          <a:bodyPr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pt-BR" sz="8890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Como é hoje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de </a:t>
            </a:r>
            <a:r>
              <a:rPr lang="pt-BR" sz="13000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01</a:t>
            </a: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  a  </a:t>
            </a:r>
            <a:r>
              <a:rPr lang="pt-BR" sz="13000" b="1" dirty="0">
                <a:latin typeface="Bahnschrift SemiBold SemiCondensed" panose="020B0502040204020203" charset="0"/>
                <a:cs typeface="Bahnschrift SemiBold SemiCondensed" panose="020B0502040204020203" charset="0"/>
              </a:rPr>
              <a:t>05 dias </a:t>
            </a:r>
            <a:r>
              <a:rPr lang="pt-BR" sz="2500" dirty="0">
                <a:latin typeface="Bahnschrift Light SemiCondensed" panose="020B0502040204020203" charset="0"/>
                <a:cs typeface="Bahnschrift Light SemiCondensed" panose="020B0502040204020203" charset="0"/>
                <a:sym typeface="+mn-ea"/>
              </a:rPr>
              <a:t>diariamente</a:t>
            </a:r>
            <a:endParaRPr lang="pt-BR" sz="2500" dirty="0">
              <a:latin typeface="Bahnschrift SemiBold SemiCondensed" panose="020B0502040204020203" charset="0"/>
              <a:cs typeface="Bahnschrift SemiBold SemiCondensed" panose="020B0502040204020203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315</Words>
  <Application>Microsoft Office PowerPoint</Application>
  <PresentationFormat>Widescreen</PresentationFormat>
  <Paragraphs>74</Paragraphs>
  <Slides>24</Slides>
  <Notes>10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5" baseType="lpstr">
      <vt:lpstr>Arial</vt:lpstr>
      <vt:lpstr>Bahnschrift Light Condensed</vt:lpstr>
      <vt:lpstr>Bahnschrift Light SemiCondensed</vt:lpstr>
      <vt:lpstr>Bahnschrift SemiBold</vt:lpstr>
      <vt:lpstr>Bahnschrift SemiBold SemiCondensed</vt:lpstr>
      <vt:lpstr>Bahnschrift SemiCondensed</vt:lpstr>
      <vt:lpstr>Bahnschrift SemiLight Condensed</vt:lpstr>
      <vt:lpstr>Calibri</vt:lpstr>
      <vt:lpstr>Calibri Light</vt:lpstr>
      <vt:lpstr>Tema do Office</vt:lpstr>
      <vt:lpstr>1_Tema do Office</vt:lpstr>
      <vt:lpstr>A evolução dos sistemas  de gerenciamento do  PNCT</vt:lpstr>
      <vt:lpstr>Histórico do Plano Nacional de Contagem de Tráfego</vt:lpstr>
      <vt:lpstr>Histórico de veículos contabilizados* anualmente </vt:lpstr>
      <vt:lpstr>Evolução dos sistemas de gerenciamento </vt:lpstr>
      <vt:lpstr>Sistema</vt:lpstr>
      <vt:lpstr>Evolução de como era e como é hoje </vt:lpstr>
      <vt:lpstr>Tempo de recepção e validação de dados – 1º Ciclo</vt:lpstr>
      <vt:lpstr>Como era a recepção e validação de dados – 1º Ciclo</vt:lpstr>
      <vt:lpstr>Tempo de recepção e validação de dados – 2º Ciclo</vt:lpstr>
      <vt:lpstr>Como é a recepção e validação de dados hoje – 2º Ciclo</vt:lpstr>
      <vt:lpstr>Como funciona o Apache Kafka – 2º Ciclo</vt:lpstr>
      <vt:lpstr>Espaço ocupado pelos dados do PNCT  - 1º Ciclo</vt:lpstr>
      <vt:lpstr>Espaço ocupado pelos dados do PNCT – 2º Ciclo </vt:lpstr>
      <vt:lpstr>Espaço ocupado pelos dados do PNCT</vt:lpstr>
      <vt:lpstr>Tempo de contabilizar os serviços executados - 1º Ciclo</vt:lpstr>
      <vt:lpstr>Como era contabilizar os serviços executados - 1º Ciclo </vt:lpstr>
      <vt:lpstr>Tempo de contabilizar os serviços executados – 2º Ciclo</vt:lpstr>
      <vt:lpstr>Como é a contabilizar os serviços executados – 2º Ciclo</vt:lpstr>
      <vt:lpstr>Evolução</vt:lpstr>
      <vt:lpstr>Benefício</vt:lpstr>
      <vt:lpstr>Benefício</vt:lpstr>
      <vt:lpstr>Conclusão</vt:lpstr>
      <vt:lpstr>Conclusão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21</cp:revision>
  <dcterms:created xsi:type="dcterms:W3CDTF">2022-03-04T12:39:00Z</dcterms:created>
  <dcterms:modified xsi:type="dcterms:W3CDTF">2022-03-29T18:29:46Z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12B4C087E49D4817B1C929210272E9E5</vt:lpwstr>
  </property>
  <property fmtid="{D5CDD505-2E9C-101B-9397-08002B2CF9AE}" pid="3" name="KSOProductBuildVer">
    <vt:lpwstr>1033-11.2.0.10451</vt:lpwstr>
  </property>
</Properties>
</file>