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9" r:id="rId4"/>
    <p:sldId id="261" r:id="rId5"/>
    <p:sldId id="262" r:id="rId6"/>
    <p:sldId id="263" r:id="rId7"/>
    <p:sldId id="264" r:id="rId8"/>
    <p:sldId id="265" r:id="rId9"/>
    <p:sldId id="269" r:id="rId10"/>
    <p:sldId id="267" r:id="rId11"/>
    <p:sldId id="270" r:id="rId12"/>
    <p:sldId id="268" r:id="rId13"/>
    <p:sldId id="271" r:id="rId14"/>
    <p:sldId id="272" r:id="rId15"/>
    <p:sldId id="276" r:id="rId16"/>
    <p:sldId id="273" r:id="rId17"/>
    <p:sldId id="274" r:id="rId18"/>
    <p:sldId id="283" r:id="rId19"/>
    <p:sldId id="282" r:id="rId20"/>
    <p:sldId id="281" r:id="rId21"/>
    <p:sldId id="280" r:id="rId22"/>
    <p:sldId id="277" r:id="rId23"/>
    <p:sldId id="278" r:id="rId24"/>
    <p:sldId id="279" r:id="rId25"/>
    <p:sldId id="275" r:id="rId2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331DF-CB6C-4C55-8FB8-F8F671E6611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554A8E-A582-4662-95A2-1982E53EFF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6381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54A8E-A582-4662-95A2-1982E53EFF09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9681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54A8E-A582-4662-95A2-1982E53EFF09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5637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54A8E-A582-4662-95A2-1982E53EFF09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5808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54A8E-A582-4662-95A2-1982E53EFF09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2154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6E77D7-1632-43DC-8285-82BF9A411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7253EC-64BF-424F-ADEC-5B5DB91AD3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5411894-4E72-425A-8246-BC135A4FE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FF8A17E-FB54-4FBD-8D1B-8A41D3AAC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CD0172-6152-412F-AD1A-57EC78CB7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6311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A93400-C558-43E1-BAC4-A12EFE5AA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EE0B996-E885-474D-8D9A-65363A140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EAADAE3-A843-441B-8A62-730F778F2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4FA384-2A9F-4384-B0D5-5B63AEC7C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3CC029-ECE6-4EAC-BF18-87163A88E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7482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BAE1E56-B353-4E99-BD02-89963933D5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E8E0182-44FC-4E16-9CBB-B098403CC0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0D1E96B-46DB-4965-AB5A-D3735014F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D9AAC7-C3AC-4282-819B-C7D48EF3E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4EA375-8F8B-486E-96F6-C2F8280C0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1198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B703E5-2A29-47AE-85D5-7850D2117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3E0798-C12E-47C5-AB55-8542634F8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61296DE-6511-40F3-A2B6-E9BDC4C0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9FC4522-B445-4368-B34C-BD261CE75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BFE492-306F-4052-B72C-9B06D9DEB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572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536169-2F47-4A3B-8170-A48FDEB72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C0D26BD-2FCA-4969-BD06-53CB29FA4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4D0070B-B926-426A-B477-5C4C7FB13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55D83DE-194C-499C-8842-61B4DDF03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A65B098-C182-4501-847C-F11D2C7A5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3334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8F56E1-E8C1-4B36-AA90-B881BC3A5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EE6EA4-FD3F-4B90-9022-F43F7AF2F2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6F44919-FEBD-4B92-B8D4-E6D3E8C786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7E8CD96-70E6-490A-B62A-9551E52B2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0B7E887-53DA-4498-B891-7A50191F8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539AA22-3DEB-435F-8706-856AE147A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0766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87A9E1-3D66-42FA-9CE6-5C3480C4F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7B7BACD-9851-4E73-AC98-9C83E643F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ABF0582-DE7C-47BE-B8F0-3C364E723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B1542C2-CA34-48E4-95A7-0F790F9088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F2789AB-739D-4221-B5F1-267EE89DC7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0AB6852-1B4A-450C-BA16-B82F6475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65EED2F-F1F5-4602-B7B5-37D7A2CE3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FD25586-3474-4730-A463-2F2FD37D2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5726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32F841-88C9-4F41-A1C6-97C7AA813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FA66904-B528-4F9A-8E75-53B6D59A1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9E1677D-2A73-4B5D-BF58-9C9B514AD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4D83D8C-1F03-49DC-A055-56C2AF649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2561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84D2C5F-4406-4E46-92EF-542EC9F60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6924C0B-AA71-40BD-AA4B-94402E3B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0F7416D-F206-4495-9969-C67E178B1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6159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37FE45-8843-4A2F-A352-E59A6A902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A71197-B7D9-4363-A1FB-600523854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B315C35-B351-44B5-8E01-5820B392AD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BCBC8FF-20E6-4EAE-A3D7-1557E2838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59B1DF8-7A0C-4DE7-976F-685189155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96C49BB-7989-4EAC-B2AC-B3AD84023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6978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3BC473-23EA-45E2-8AFB-F217DBB59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2A544C9-8CD5-471B-B4EE-B82D6ECAFF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4E99241-AC02-4564-91F8-6362D9829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52278FC-3B56-4D85-BA2C-59413BC46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B370DD1-4D89-4BF2-83B3-FBCCDD364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E80DDAE-472A-4C53-9630-EC142DF86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2469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2E4566A-041C-4F4D-AFD2-1B94AD043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6584696-6805-4494-B6F3-DAC76CBE3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CAE9A5-EE82-47CC-9CEC-0E9199441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583374E-5746-48AB-B13E-C9D61286EC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A5F1ED6-5EE3-4D3E-AF6C-D3F707650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2003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E3F021-2230-4609-A362-0CC7F74CA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5931" y="1938353"/>
            <a:ext cx="9144000" cy="2387600"/>
          </a:xfrm>
        </p:spPr>
        <p:txBody>
          <a:bodyPr/>
          <a:lstStyle/>
          <a:p>
            <a:r>
              <a:rPr lang="pt-BR" dirty="0"/>
              <a:t>Concepção de Projetos de Pontes no </a:t>
            </a:r>
            <a:r>
              <a:rPr lang="pt-BR" dirty="0" err="1"/>
              <a:t>RDCi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19407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D90555FA-412B-4545-8260-6888466D9211}"/>
              </a:ext>
            </a:extLst>
          </p:cNvPr>
          <p:cNvSpPr txBox="1">
            <a:spLocks noChangeArrowheads="1"/>
          </p:cNvSpPr>
          <p:nvPr/>
        </p:nvSpPr>
        <p:spPr>
          <a:xfrm>
            <a:off x="1152813" y="901497"/>
            <a:ext cx="8851900" cy="54361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altLang="zh-CN" sz="2800" b="1" dirty="0">
                <a:latin typeface="+mj-lt"/>
                <a:cs typeface="Arial" pitchFamily="34" charset="0"/>
              </a:rPr>
              <a:t>Ponte Sobre o Rio Madeira (DNIT)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B896BAF-8750-4675-9F14-E5F36103A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68" y="1466576"/>
            <a:ext cx="4885814" cy="330079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E2D8B88-3F52-4736-B4F2-C8CBC6EE2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589" y="1445116"/>
            <a:ext cx="4596598" cy="332225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31E8186-EB20-4648-BF20-9F4305A98D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075" y="3116974"/>
            <a:ext cx="5598328" cy="365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07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D90555FA-412B-4545-8260-6888466D9211}"/>
              </a:ext>
            </a:extLst>
          </p:cNvPr>
          <p:cNvSpPr txBox="1">
            <a:spLocks noChangeArrowheads="1"/>
          </p:cNvSpPr>
          <p:nvPr/>
        </p:nvSpPr>
        <p:spPr>
          <a:xfrm>
            <a:off x="1152813" y="901497"/>
            <a:ext cx="8851900" cy="54361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altLang="zh-CN" sz="2800" b="1" dirty="0">
                <a:latin typeface="+mj-lt"/>
                <a:cs typeface="Arial" pitchFamily="34" charset="0"/>
              </a:rPr>
              <a:t>Ponte Sobre o Rio Madeira (DNIT)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A2D7C0-22BC-4BBB-B43C-514B365C1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24132" r="3726" b="22809"/>
          <a:stretch>
            <a:fillRect/>
          </a:stretch>
        </p:blipFill>
        <p:spPr bwMode="auto">
          <a:xfrm>
            <a:off x="409350" y="1175171"/>
            <a:ext cx="11191721" cy="2563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A78A9BCA-5D73-4BDF-8EAA-95133E7182C6}"/>
              </a:ext>
            </a:extLst>
          </p:cNvPr>
          <p:cNvSpPr/>
          <p:nvPr/>
        </p:nvSpPr>
        <p:spPr>
          <a:xfrm>
            <a:off x="3796145" y="1919829"/>
            <a:ext cx="2087419" cy="79432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6353D0F-9645-4EC7-80E2-4EDAEE1D10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231" y="3368018"/>
            <a:ext cx="11299006" cy="176418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DCB8AF8-9277-4C8B-BB17-68D8FEACFD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31" y="5133441"/>
            <a:ext cx="11304000" cy="124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71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D90555FA-412B-4545-8260-6888466D9211}"/>
              </a:ext>
            </a:extLst>
          </p:cNvPr>
          <p:cNvSpPr txBox="1">
            <a:spLocks noChangeArrowheads="1"/>
          </p:cNvSpPr>
          <p:nvPr/>
        </p:nvSpPr>
        <p:spPr>
          <a:xfrm>
            <a:off x="1152813" y="901497"/>
            <a:ext cx="8851900" cy="54361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altLang="zh-CN" sz="2800" b="1" dirty="0">
                <a:latin typeface="+mj-lt"/>
                <a:cs typeface="Arial" pitchFamily="34" charset="0"/>
              </a:rPr>
              <a:t>Ponte Sobre o Rio Madeira (DNIT)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DE651DD-C482-4114-A775-4122DFEC1C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90" y="1522551"/>
            <a:ext cx="11517749" cy="130691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1D8B5FB-6390-4A95-B4E6-A3BDEC060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554" y="2906904"/>
            <a:ext cx="8424820" cy="375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9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D90555FA-412B-4545-8260-6888466D9211}"/>
              </a:ext>
            </a:extLst>
          </p:cNvPr>
          <p:cNvSpPr txBox="1">
            <a:spLocks noChangeArrowheads="1"/>
          </p:cNvSpPr>
          <p:nvPr/>
        </p:nvSpPr>
        <p:spPr>
          <a:xfrm>
            <a:off x="1152813" y="901497"/>
            <a:ext cx="8851900" cy="54361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altLang="zh-CN" sz="2800" b="1" dirty="0">
                <a:latin typeface="+mj-lt"/>
                <a:cs typeface="Arial" pitchFamily="34" charset="0"/>
              </a:rPr>
              <a:t>Ponte Sobre o Rio Madeira (DNIT)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E1C37B3-A11A-4DFD-A7BF-4138779441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7249" y="1445116"/>
            <a:ext cx="8757501" cy="501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96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D90555FA-412B-4545-8260-6888466D9211}"/>
              </a:ext>
            </a:extLst>
          </p:cNvPr>
          <p:cNvSpPr txBox="1">
            <a:spLocks noChangeArrowheads="1"/>
          </p:cNvSpPr>
          <p:nvPr/>
        </p:nvSpPr>
        <p:spPr>
          <a:xfrm>
            <a:off x="1152813" y="901497"/>
            <a:ext cx="8851900" cy="54361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altLang="zh-CN" sz="2800" b="1" dirty="0">
                <a:latin typeface="+mj-lt"/>
                <a:cs typeface="Arial" pitchFamily="34" charset="0"/>
              </a:rPr>
              <a:t>2ª Ponte Internacional em Foz do Iguaçu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45E8DF26-FABA-43AC-910C-47D3A5375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81" y="1627715"/>
            <a:ext cx="6588050" cy="425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4">
            <a:extLst>
              <a:ext uri="{FF2B5EF4-FFF2-40B4-BE49-F238E27FC236}">
                <a16:creationId xmlns:a16="http://schemas.microsoft.com/office/drawing/2014/main" id="{300847C0-48DB-4295-97C9-84591DD97CEC}"/>
              </a:ext>
            </a:extLst>
          </p:cNvPr>
          <p:cNvGrpSpPr>
            <a:grpSpLocks/>
          </p:cNvGrpSpPr>
          <p:nvPr/>
        </p:nvGrpSpPr>
        <p:grpSpPr bwMode="auto">
          <a:xfrm>
            <a:off x="241533" y="2761279"/>
            <a:ext cx="5256608" cy="3157244"/>
            <a:chOff x="1510" y="6626"/>
            <a:chExt cx="7170" cy="4303"/>
          </a:xfrm>
        </p:grpSpPr>
        <p:sp>
          <p:nvSpPr>
            <p:cNvPr id="11" name="AutoShape 10">
              <a:extLst>
                <a:ext uri="{FF2B5EF4-FFF2-40B4-BE49-F238E27FC236}">
                  <a16:creationId xmlns:a16="http://schemas.microsoft.com/office/drawing/2014/main" id="{615078BB-1D2D-46D3-B1F9-85B3B4BAAB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87" y="8069"/>
              <a:ext cx="2031" cy="32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rgbClr val="974706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" name="Text Box 9">
              <a:extLst>
                <a:ext uri="{FF2B5EF4-FFF2-40B4-BE49-F238E27FC236}">
                  <a16:creationId xmlns:a16="http://schemas.microsoft.com/office/drawing/2014/main" id="{B5974E1B-6CD2-42C2-BD62-05D90DFAF1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80" y="7717"/>
              <a:ext cx="1472" cy="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1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PONTE</a:t>
              </a:r>
              <a:endParaRPr kumimoji="0" lang="pt-B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Text Box 8">
              <a:extLst>
                <a:ext uri="{FF2B5EF4-FFF2-40B4-BE49-F238E27FC236}">
                  <a16:creationId xmlns:a16="http://schemas.microsoft.com/office/drawing/2014/main" id="{1AE341F9-E740-4A60-B11A-4A0D40B9E2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41" y="6989"/>
              <a:ext cx="2401" cy="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1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FOZ DO IGUAÇU</a:t>
              </a:r>
              <a:endParaRPr kumimoji="0" lang="pt-B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1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(BRASIL)</a:t>
              </a:r>
              <a:endParaRPr kumimoji="0" lang="pt-B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Text Box 7">
              <a:extLst>
                <a:ext uri="{FF2B5EF4-FFF2-40B4-BE49-F238E27FC236}">
                  <a16:creationId xmlns:a16="http://schemas.microsoft.com/office/drawing/2014/main" id="{31334BED-C0AE-4633-BEC4-ADF38215AB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79" y="10342"/>
              <a:ext cx="2401" cy="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1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PUERTO IGUAZÚ</a:t>
              </a:r>
              <a:endParaRPr kumimoji="0" lang="pt-B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1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(ARGENTINA)</a:t>
              </a:r>
              <a:endParaRPr kumimoji="0" lang="pt-B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Text Box 6">
              <a:extLst>
                <a:ext uri="{FF2B5EF4-FFF2-40B4-BE49-F238E27FC236}">
                  <a16:creationId xmlns:a16="http://schemas.microsoft.com/office/drawing/2014/main" id="{E079A462-4D73-45D5-8465-0C3699840E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0" y="6626"/>
              <a:ext cx="2401" cy="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1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PRESIDENTE FRANCO</a:t>
              </a:r>
              <a:endParaRPr kumimoji="0" lang="pt-B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1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(PARAGUAI)</a:t>
              </a:r>
              <a:endParaRPr kumimoji="0" lang="pt-B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Text Box 5">
              <a:extLst>
                <a:ext uri="{FF2B5EF4-FFF2-40B4-BE49-F238E27FC236}">
                  <a16:creationId xmlns:a16="http://schemas.microsoft.com/office/drawing/2014/main" id="{E51AE1E9-4B7C-472C-82BB-45BF560C2F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6" y="6739"/>
              <a:ext cx="1323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1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RIO PARANÁ</a:t>
              </a:r>
              <a:endParaRPr kumimoji="0" lang="pt-B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18" name="Imagem 17">
            <a:extLst>
              <a:ext uri="{FF2B5EF4-FFF2-40B4-BE49-F238E27FC236}">
                <a16:creationId xmlns:a16="http://schemas.microsoft.com/office/drawing/2014/main" id="{0DD122A1-6DB1-433E-AFDA-0905AE166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198" y="1624464"/>
            <a:ext cx="5828605" cy="425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3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D90555FA-412B-4545-8260-6888466D9211}"/>
              </a:ext>
            </a:extLst>
          </p:cNvPr>
          <p:cNvSpPr txBox="1">
            <a:spLocks noChangeArrowheads="1"/>
          </p:cNvSpPr>
          <p:nvPr/>
        </p:nvSpPr>
        <p:spPr>
          <a:xfrm>
            <a:off x="1152813" y="892261"/>
            <a:ext cx="8851900" cy="54361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altLang="zh-CN" sz="2800" b="1" dirty="0">
                <a:latin typeface="+mj-lt"/>
                <a:cs typeface="Arial" pitchFamily="34" charset="0"/>
              </a:rPr>
              <a:t>2ª Ponte Internacional em Foz do Iguaçu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D7330D7-2CC0-46F4-B685-2E43C17FAE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48223"/>
            <a:ext cx="12192000" cy="3384719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9A99039-C5FA-4DB2-9B57-2DF5A3C0D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6" t="28067" r="10904" b="26082"/>
          <a:stretch>
            <a:fillRect/>
          </a:stretch>
        </p:blipFill>
        <p:spPr bwMode="auto">
          <a:xfrm>
            <a:off x="1093466" y="4643299"/>
            <a:ext cx="8970593" cy="229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974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D90555FA-412B-4545-8260-6888466D9211}"/>
              </a:ext>
            </a:extLst>
          </p:cNvPr>
          <p:cNvSpPr txBox="1">
            <a:spLocks noChangeArrowheads="1"/>
          </p:cNvSpPr>
          <p:nvPr/>
        </p:nvSpPr>
        <p:spPr>
          <a:xfrm>
            <a:off x="1152813" y="901497"/>
            <a:ext cx="8851900" cy="54361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altLang="zh-CN" sz="2800" b="1" dirty="0">
                <a:latin typeface="+mj-lt"/>
                <a:cs typeface="Arial" pitchFamily="34" charset="0"/>
              </a:rPr>
              <a:t>2ª Ponte Internacional em Foz do Iguaçu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5D85657-2BAE-4E7F-9D61-C115EB30A0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13689" r="10193" b="25895"/>
          <a:stretch/>
        </p:blipFill>
        <p:spPr>
          <a:xfrm>
            <a:off x="959828" y="1275579"/>
            <a:ext cx="9237869" cy="295232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3D0B9DA-1D2A-4B29-8A21-CE94729D58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59" y="4512727"/>
            <a:ext cx="5129355" cy="1800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E042FDB-71DD-4660-B68A-E5D60CBD71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762" y="4512727"/>
            <a:ext cx="5342175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6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D90555FA-412B-4545-8260-6888466D9211}"/>
              </a:ext>
            </a:extLst>
          </p:cNvPr>
          <p:cNvSpPr txBox="1">
            <a:spLocks noChangeArrowheads="1"/>
          </p:cNvSpPr>
          <p:nvPr/>
        </p:nvSpPr>
        <p:spPr>
          <a:xfrm>
            <a:off x="1152813" y="901497"/>
            <a:ext cx="8851900" cy="54361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altLang="zh-CN" sz="2800" b="1" dirty="0">
                <a:latin typeface="+mj-lt"/>
                <a:cs typeface="Arial" pitchFamily="34" charset="0"/>
              </a:rPr>
              <a:t>2ª Ponte Internacional em Foz do Iguaçu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F53682A-D9C5-488E-B288-51A27561F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84" y="1480467"/>
            <a:ext cx="2910141" cy="5097502"/>
          </a:xfrm>
          <a:prstGeom prst="rect">
            <a:avLst/>
          </a:prstGeom>
        </p:spPr>
      </p:pic>
      <p:pic>
        <p:nvPicPr>
          <p:cNvPr id="6" name="Imagem 5" descr="Imagem de jogo de vídeo game&#10;&#10;Descrição gerada automaticamente com confiança baixa">
            <a:extLst>
              <a:ext uri="{FF2B5EF4-FFF2-40B4-BE49-F238E27FC236}">
                <a16:creationId xmlns:a16="http://schemas.microsoft.com/office/drawing/2014/main" id="{C8D1097E-9F78-4794-A401-943345227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35" y="1480467"/>
            <a:ext cx="7957398" cy="447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3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D90555FA-412B-4545-8260-6888466D9211}"/>
              </a:ext>
            </a:extLst>
          </p:cNvPr>
          <p:cNvSpPr txBox="1">
            <a:spLocks noChangeArrowheads="1"/>
          </p:cNvSpPr>
          <p:nvPr/>
        </p:nvSpPr>
        <p:spPr>
          <a:xfrm>
            <a:off x="1152813" y="901497"/>
            <a:ext cx="8851900" cy="54361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altLang="zh-CN" sz="2800" b="1" dirty="0">
                <a:latin typeface="+mj-lt"/>
                <a:cs typeface="Arial" pitchFamily="34" charset="0"/>
              </a:rPr>
              <a:t>2ª Ponte Internacional em Foz do Iguaçu</a:t>
            </a:r>
          </a:p>
        </p:txBody>
      </p:sp>
      <p:pic>
        <p:nvPicPr>
          <p:cNvPr id="4" name="Imagem 3" descr="Guindaste ao lado de uma cerca&#10;&#10;Descrição gerada automaticamente com confiança baixa">
            <a:extLst>
              <a:ext uri="{FF2B5EF4-FFF2-40B4-BE49-F238E27FC236}">
                <a16:creationId xmlns:a16="http://schemas.microsoft.com/office/drawing/2014/main" id="{8A194857-F0DA-4E94-9495-A7B1010C9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813" y="1902691"/>
            <a:ext cx="4800000" cy="3600000"/>
          </a:xfrm>
          <a:prstGeom prst="rect">
            <a:avLst/>
          </a:prstGeom>
        </p:spPr>
      </p:pic>
      <p:pic>
        <p:nvPicPr>
          <p:cNvPr id="9" name="Imagem 8" descr="Ponte e prédios ao fundo&#10;&#10;Descrição gerada automaticamente com confiança média">
            <a:extLst>
              <a:ext uri="{FF2B5EF4-FFF2-40B4-BE49-F238E27FC236}">
                <a16:creationId xmlns:a16="http://schemas.microsoft.com/office/drawing/2014/main" id="{DDDB2C87-427D-490E-958B-42992DC1E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87" y="1902691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96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D90555FA-412B-4545-8260-6888466D9211}"/>
              </a:ext>
            </a:extLst>
          </p:cNvPr>
          <p:cNvSpPr txBox="1">
            <a:spLocks noChangeArrowheads="1"/>
          </p:cNvSpPr>
          <p:nvPr/>
        </p:nvSpPr>
        <p:spPr>
          <a:xfrm>
            <a:off x="1152813" y="901497"/>
            <a:ext cx="8851900" cy="54361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altLang="zh-CN" sz="2800" b="1" dirty="0">
                <a:latin typeface="+mj-lt"/>
                <a:cs typeface="Arial" pitchFamily="34" charset="0"/>
              </a:rPr>
              <a:t>2ª Ponte Internacional em Foz do Iguaçu</a:t>
            </a:r>
          </a:p>
        </p:txBody>
      </p:sp>
      <p:pic>
        <p:nvPicPr>
          <p:cNvPr id="3" name="Imagem 2" descr="Vista aérea de cidade com rio ao fundo&#10;&#10;Descrição gerada automaticamente">
            <a:extLst>
              <a:ext uri="{FF2B5EF4-FFF2-40B4-BE49-F238E27FC236}">
                <a16:creationId xmlns:a16="http://schemas.microsoft.com/office/drawing/2014/main" id="{D4619C6C-402E-4ADE-BFC6-B3A4AF089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4691" y="1985818"/>
            <a:ext cx="4371424" cy="3600000"/>
          </a:xfrm>
          <a:prstGeom prst="rect">
            <a:avLst/>
          </a:prstGeom>
        </p:spPr>
      </p:pic>
      <p:pic>
        <p:nvPicPr>
          <p:cNvPr id="6" name="Imagem 5" descr="Ponte sobre um rio&#10;&#10;Descrição gerada automaticamente">
            <a:extLst>
              <a:ext uri="{FF2B5EF4-FFF2-40B4-BE49-F238E27FC236}">
                <a16:creationId xmlns:a16="http://schemas.microsoft.com/office/drawing/2014/main" id="{2E829CBE-B30F-4205-B08F-6D90D35D6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85818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2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154A44-CFC5-48AA-8507-5DDA55671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/>
              <a:t>Regime Diferenciado de Contratações Públicas - RDC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04B45D9-BD68-4981-9767-5A746CABE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9994" y="2115068"/>
            <a:ext cx="4429997" cy="7400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dirty="0"/>
              <a:t>Lei nº 12.462/11 (agosto/11)</a:t>
            </a:r>
          </a:p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F932C39-59EC-4F46-AA2E-40042F0ED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12" y="1522002"/>
            <a:ext cx="2029774" cy="152556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160EDA0-F3AD-4B2F-A886-55A54DEA881A}"/>
              </a:ext>
            </a:extLst>
          </p:cNvPr>
          <p:cNvSpPr txBox="1"/>
          <p:nvPr/>
        </p:nvSpPr>
        <p:spPr>
          <a:xfrm>
            <a:off x="1118586" y="3153782"/>
            <a:ext cx="7750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t-BR" altLang="pt-BR" sz="2000" b="1" u="sng" dirty="0">
                <a:solidFill>
                  <a:schemeClr val="tx1"/>
                </a:solidFill>
                <a:latin typeface="+mj-lt"/>
                <a:ea typeface="MS PGothic" panose="020B0600070205080204" pitchFamily="34" charset="-128"/>
              </a:rPr>
              <a:t>Aplicável exclusivamente às licitações e contratos:</a:t>
            </a:r>
          </a:p>
        </p:txBody>
      </p:sp>
      <p:sp>
        <p:nvSpPr>
          <p:cNvPr id="8" name="Espaço Reservado para Conteúdo 4">
            <a:extLst>
              <a:ext uri="{FF2B5EF4-FFF2-40B4-BE49-F238E27FC236}">
                <a16:creationId xmlns:a16="http://schemas.microsoft.com/office/drawing/2014/main" id="{73C15584-F905-4371-85AC-4E4D2F68C28C}"/>
              </a:ext>
            </a:extLst>
          </p:cNvPr>
          <p:cNvSpPr txBox="1">
            <a:spLocks/>
          </p:cNvSpPr>
          <p:nvPr/>
        </p:nvSpPr>
        <p:spPr>
          <a:xfrm>
            <a:off x="1118586" y="3818164"/>
            <a:ext cx="10515600" cy="3416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>
                <a:srgbClr val="00CC00"/>
              </a:buClr>
              <a:buFont typeface="Wingdings" panose="05000000000000000000" pitchFamily="2" charset="2"/>
              <a:buChar char="ü"/>
            </a:pPr>
            <a:r>
              <a:rPr lang="pt-BR" altLang="pt-BR" sz="1800" b="1" dirty="0">
                <a:latin typeface="+mj-lt"/>
                <a:ea typeface="MS PGothic" panose="020B0600070205080204" pitchFamily="34" charset="-128"/>
              </a:rPr>
              <a:t> da Copa das Confederações e da Copa do Mundo 2014;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494FC58-C917-43EC-9390-E227CC18AFC6}"/>
              </a:ext>
            </a:extLst>
          </p:cNvPr>
          <p:cNvSpPr txBox="1"/>
          <p:nvPr/>
        </p:nvSpPr>
        <p:spPr>
          <a:xfrm>
            <a:off x="1118586" y="4239402"/>
            <a:ext cx="7750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Clr>
                <a:srgbClr val="00CC00"/>
              </a:buClr>
              <a:buFont typeface="Wingdings" panose="05000000000000000000" pitchFamily="2" charset="2"/>
              <a:buChar char="ü"/>
            </a:pPr>
            <a:r>
              <a:rPr lang="pt-BR" altLang="pt-BR" sz="1800" b="1" dirty="0">
                <a:solidFill>
                  <a:schemeClr val="tx1"/>
                </a:solidFill>
                <a:latin typeface="+mj-lt"/>
                <a:ea typeface="MS PGothic" panose="020B0600070205080204" pitchFamily="34" charset="-128"/>
              </a:rPr>
              <a:t>  dos Jogos Olímpicos e Paraolímpicos de 2016;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8ED474C-828F-4C5F-9F24-12F9B7E50B35}"/>
              </a:ext>
            </a:extLst>
          </p:cNvPr>
          <p:cNvSpPr txBox="1"/>
          <p:nvPr/>
        </p:nvSpPr>
        <p:spPr>
          <a:xfrm>
            <a:off x="1118586" y="4682165"/>
            <a:ext cx="7750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Clr>
                <a:srgbClr val="00CC00"/>
              </a:buClr>
              <a:buFont typeface="Wingdings" panose="05000000000000000000" pitchFamily="2" charset="2"/>
              <a:buChar char="ü"/>
            </a:pPr>
            <a:r>
              <a:rPr lang="pt-BR" altLang="pt-BR" sz="1800" b="1" dirty="0">
                <a:solidFill>
                  <a:schemeClr val="tx1"/>
                </a:solidFill>
                <a:latin typeface="+mj-lt"/>
                <a:ea typeface="MS PGothic" panose="020B0600070205080204" pitchFamily="34" charset="-128"/>
              </a:rPr>
              <a:t> de obras de infraestrutura e aeroportos das capitais dos   Estados distantes até 350 km das cidades sedes;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AE360A3-D0E2-4E99-B4DC-A4904DB2B9DF}"/>
              </a:ext>
            </a:extLst>
          </p:cNvPr>
          <p:cNvSpPr txBox="1"/>
          <p:nvPr/>
        </p:nvSpPr>
        <p:spPr>
          <a:xfrm>
            <a:off x="1118586" y="5402647"/>
            <a:ext cx="7750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Clr>
                <a:srgbClr val="00CC00"/>
              </a:buClr>
              <a:buFont typeface="Wingdings" panose="05000000000000000000" pitchFamily="2" charset="2"/>
              <a:buChar char="ü"/>
            </a:pPr>
            <a:r>
              <a:rPr lang="pt-BR" altLang="pt-BR" sz="1800" b="1" dirty="0">
                <a:solidFill>
                  <a:schemeClr val="tx1"/>
                </a:solidFill>
                <a:latin typeface="+mj-lt"/>
                <a:ea typeface="MS PGothic" panose="020B0600070205080204" pitchFamily="34" charset="-128"/>
              </a:rPr>
              <a:t> das ações integrantes do PAC.    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1F1D9F66-4DA1-411D-AAA4-51C8F53A859A}"/>
              </a:ext>
            </a:extLst>
          </p:cNvPr>
          <p:cNvSpPr/>
          <p:nvPr/>
        </p:nvSpPr>
        <p:spPr>
          <a:xfrm>
            <a:off x="994255" y="5282730"/>
            <a:ext cx="3719785" cy="6374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77536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  <p:bldP spid="9" grpId="0"/>
      <p:bldP spid="10" grpId="0"/>
      <p:bldP spid="11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D90555FA-412B-4545-8260-6888466D9211}"/>
              </a:ext>
            </a:extLst>
          </p:cNvPr>
          <p:cNvSpPr txBox="1">
            <a:spLocks noChangeArrowheads="1"/>
          </p:cNvSpPr>
          <p:nvPr/>
        </p:nvSpPr>
        <p:spPr>
          <a:xfrm>
            <a:off x="1152813" y="901497"/>
            <a:ext cx="8851900" cy="54361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altLang="zh-CN" sz="2800" b="1" dirty="0">
                <a:latin typeface="+mj-lt"/>
                <a:cs typeface="Arial" pitchFamily="34" charset="0"/>
              </a:rPr>
              <a:t>2ª Ponte Internacional em Foz do Iguaçu</a:t>
            </a:r>
          </a:p>
        </p:txBody>
      </p:sp>
      <p:pic>
        <p:nvPicPr>
          <p:cNvPr id="3" name="Imagem 2" descr="Ponte sobre o mar&#10;&#10;Descrição gerada automaticamente">
            <a:extLst>
              <a:ext uri="{FF2B5EF4-FFF2-40B4-BE49-F238E27FC236}">
                <a16:creationId xmlns:a16="http://schemas.microsoft.com/office/drawing/2014/main" id="{1B7C40E1-2B94-49ED-8210-CB0C91C22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87" y="1725842"/>
            <a:ext cx="4800000" cy="3600000"/>
          </a:xfrm>
          <a:prstGeom prst="rect">
            <a:avLst/>
          </a:prstGeom>
        </p:spPr>
      </p:pic>
      <p:pic>
        <p:nvPicPr>
          <p:cNvPr id="6" name="Imagem 5" descr="Vista aérea de uma cidade na beira da estrada&#10;&#10;Descrição gerada automaticamente">
            <a:extLst>
              <a:ext uri="{FF2B5EF4-FFF2-40B4-BE49-F238E27FC236}">
                <a16:creationId xmlns:a16="http://schemas.microsoft.com/office/drawing/2014/main" id="{A172797D-2381-4FE5-8E8B-95209DF7FE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813" y="1725842"/>
            <a:ext cx="4857354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3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D90555FA-412B-4545-8260-6888466D9211}"/>
              </a:ext>
            </a:extLst>
          </p:cNvPr>
          <p:cNvSpPr txBox="1">
            <a:spLocks noChangeArrowheads="1"/>
          </p:cNvSpPr>
          <p:nvPr/>
        </p:nvSpPr>
        <p:spPr>
          <a:xfrm>
            <a:off x="1152813" y="901497"/>
            <a:ext cx="8851900" cy="54361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altLang="zh-CN" sz="2800" b="1" dirty="0">
                <a:latin typeface="+mj-lt"/>
                <a:cs typeface="Arial" pitchFamily="34" charset="0"/>
              </a:rPr>
              <a:t>2ª Ponte Internacional em Foz do Iguaçu</a:t>
            </a:r>
          </a:p>
        </p:txBody>
      </p:sp>
      <p:pic>
        <p:nvPicPr>
          <p:cNvPr id="3" name="Imagem 2" descr="Rio com ponte ao fundo&#10;&#10;Descrição gerada automaticamente">
            <a:extLst>
              <a:ext uri="{FF2B5EF4-FFF2-40B4-BE49-F238E27FC236}">
                <a16:creationId xmlns:a16="http://schemas.microsoft.com/office/drawing/2014/main" id="{3A5A99C3-22CE-4B91-880A-B320347644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4856" y="1495342"/>
            <a:ext cx="9582287" cy="466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6273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D90555FA-412B-4545-8260-6888466D9211}"/>
              </a:ext>
            </a:extLst>
          </p:cNvPr>
          <p:cNvSpPr txBox="1">
            <a:spLocks noChangeArrowheads="1"/>
          </p:cNvSpPr>
          <p:nvPr/>
        </p:nvSpPr>
        <p:spPr>
          <a:xfrm>
            <a:off x="1152813" y="637731"/>
            <a:ext cx="8851900" cy="54361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altLang="zh-CN" sz="2800" b="1" dirty="0">
                <a:latin typeface="+mj-lt"/>
                <a:cs typeface="Arial" pitchFamily="34" charset="0"/>
              </a:rPr>
              <a:t>BR-381/MG – Lote 07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1199" y="1112228"/>
            <a:ext cx="9967913" cy="3705225"/>
          </a:xfrm>
          <a:prstGeom prst="rect">
            <a:avLst/>
          </a:prstGeom>
        </p:spPr>
      </p:pic>
      <p:grpSp>
        <p:nvGrpSpPr>
          <p:cNvPr id="4" name="Agrupar 3"/>
          <p:cNvGrpSpPr/>
          <p:nvPr/>
        </p:nvGrpSpPr>
        <p:grpSpPr>
          <a:xfrm>
            <a:off x="286165" y="4117846"/>
            <a:ext cx="11161673" cy="2125871"/>
            <a:chOff x="333375" y="2754791"/>
            <a:chExt cx="11161673" cy="2125871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375" y="3126543"/>
              <a:ext cx="6086475" cy="1750256"/>
            </a:xfrm>
            <a:prstGeom prst="rect">
              <a:avLst/>
            </a:prstGeom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820024">
              <a:off x="5954160" y="2754791"/>
              <a:ext cx="5540888" cy="2125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037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D90555FA-412B-4545-8260-6888466D9211}"/>
              </a:ext>
            </a:extLst>
          </p:cNvPr>
          <p:cNvSpPr txBox="1">
            <a:spLocks noChangeArrowheads="1"/>
          </p:cNvSpPr>
          <p:nvPr/>
        </p:nvSpPr>
        <p:spPr>
          <a:xfrm>
            <a:off x="1152813" y="901497"/>
            <a:ext cx="8851900" cy="54361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altLang="zh-CN" sz="2800" b="1" dirty="0">
                <a:latin typeface="+mj-lt"/>
                <a:cs typeface="Arial" pitchFamily="34" charset="0"/>
              </a:rPr>
              <a:t>BR-381/MG – Lote 07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1" y="1571434"/>
            <a:ext cx="4229348" cy="317201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170" y="3157439"/>
            <a:ext cx="4552847" cy="309095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153" y="1571434"/>
            <a:ext cx="4115047" cy="30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D90555FA-412B-4545-8260-6888466D9211}"/>
              </a:ext>
            </a:extLst>
          </p:cNvPr>
          <p:cNvSpPr txBox="1">
            <a:spLocks noChangeArrowheads="1"/>
          </p:cNvSpPr>
          <p:nvPr/>
        </p:nvSpPr>
        <p:spPr>
          <a:xfrm>
            <a:off x="1152813" y="901497"/>
            <a:ext cx="8851900" cy="54361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altLang="zh-CN" sz="2800" b="1" dirty="0">
                <a:latin typeface="+mj-lt"/>
                <a:cs typeface="Arial" pitchFamily="34" charset="0"/>
              </a:rPr>
              <a:t>BR-381/MG – Lote 07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288" y="1445116"/>
            <a:ext cx="6902494" cy="387567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3" y="1445116"/>
            <a:ext cx="3761642" cy="501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5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C28523B-3171-454E-BAA3-DD62D5FD982D}"/>
              </a:ext>
            </a:extLst>
          </p:cNvPr>
          <p:cNvSpPr txBox="1">
            <a:spLocks/>
          </p:cNvSpPr>
          <p:nvPr/>
        </p:nvSpPr>
        <p:spPr>
          <a:xfrm>
            <a:off x="3507461" y="2650768"/>
            <a:ext cx="4722139" cy="102346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7700" dirty="0"/>
              <a:t>OBRIGADO!!!</a:t>
            </a:r>
            <a:endParaRPr lang="pt-BR" sz="7700" i="1" dirty="0"/>
          </a:p>
          <a:p>
            <a:pPr marL="0" indent="0" algn="just">
              <a:buFont typeface="Arial" panose="020B0604020202020204" pitchFamily="34" charset="0"/>
              <a:buNone/>
            </a:pPr>
            <a:endParaRPr lang="pt-BR" dirty="0"/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E8BB2786-E9C5-4559-B1C5-29AEFA4A5888}"/>
              </a:ext>
            </a:extLst>
          </p:cNvPr>
          <p:cNvSpPr txBox="1">
            <a:spLocks/>
          </p:cNvSpPr>
          <p:nvPr/>
        </p:nvSpPr>
        <p:spPr>
          <a:xfrm>
            <a:off x="256928" y="5719089"/>
            <a:ext cx="6734075" cy="95695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2400" dirty="0" err="1"/>
              <a:t>Engº</a:t>
            </a:r>
            <a:r>
              <a:rPr lang="pt-BR" sz="2400" dirty="0"/>
              <a:t> Edimarques P. Magalhães</a:t>
            </a:r>
          </a:p>
          <a:p>
            <a:pPr marL="0" indent="0" algn="just">
              <a:buNone/>
            </a:pPr>
            <a:r>
              <a:rPr lang="pt-BR" sz="2400" dirty="0"/>
              <a:t>edimarques.magalhaes@dnit.gov.br</a:t>
            </a:r>
          </a:p>
          <a:p>
            <a:pPr marL="0" indent="0" algn="just">
              <a:buNone/>
            </a:pPr>
            <a:r>
              <a:rPr lang="pt-BR" sz="2400" dirty="0"/>
              <a:t>Coordenação de Projetos de Estruturas – COPES/CGDESP/DPP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1792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154A44-CFC5-48AA-8507-5DDA55671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/>
              <a:t>Regime Diferenciado de Contratações Públicas - RDC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04B45D9-BD68-4981-9767-5A746CABE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9994" y="2115068"/>
            <a:ext cx="4429997" cy="7400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dirty="0"/>
              <a:t>Lei nº 12.462/11 (agosto/11)</a:t>
            </a:r>
          </a:p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F932C39-59EC-4F46-AA2E-40042F0ED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12" y="1522002"/>
            <a:ext cx="2029774" cy="152556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160EDA0-F3AD-4B2F-A886-55A54DEA881A}"/>
              </a:ext>
            </a:extLst>
          </p:cNvPr>
          <p:cNvSpPr txBox="1"/>
          <p:nvPr/>
        </p:nvSpPr>
        <p:spPr>
          <a:xfrm>
            <a:off x="1118586" y="3153782"/>
            <a:ext cx="7750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t-BR" altLang="pt-BR" sz="2000" b="1" u="sng" dirty="0">
                <a:solidFill>
                  <a:schemeClr val="tx1"/>
                </a:solidFill>
                <a:latin typeface="+mj-lt"/>
                <a:ea typeface="MS PGothic" panose="020B0600070205080204" pitchFamily="34" charset="-128"/>
              </a:rPr>
              <a:t>Contratação Integrada</a:t>
            </a:r>
          </a:p>
        </p:txBody>
      </p:sp>
      <p:sp>
        <p:nvSpPr>
          <p:cNvPr id="8" name="Espaço Reservado para Conteúdo 4">
            <a:extLst>
              <a:ext uri="{FF2B5EF4-FFF2-40B4-BE49-F238E27FC236}">
                <a16:creationId xmlns:a16="http://schemas.microsoft.com/office/drawing/2014/main" id="{73C15584-F905-4371-85AC-4E4D2F68C28C}"/>
              </a:ext>
            </a:extLst>
          </p:cNvPr>
          <p:cNvSpPr txBox="1">
            <a:spLocks/>
          </p:cNvSpPr>
          <p:nvPr/>
        </p:nvSpPr>
        <p:spPr>
          <a:xfrm>
            <a:off x="1118586" y="3818164"/>
            <a:ext cx="10515600" cy="3416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>
                <a:srgbClr val="00CC00"/>
              </a:buClr>
            </a:pPr>
            <a:r>
              <a:rPr lang="pt-BR" altLang="pt-BR" sz="1800" b="1" dirty="0">
                <a:latin typeface="+mj-lt"/>
                <a:ea typeface="MS PGothic" panose="020B0600070205080204" pitchFamily="34" charset="-128"/>
              </a:rPr>
              <a:t> A Administração é dispensada da elaboração de projeto básico e deverá ser elaborado anteprojeto.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494FC58-C917-43EC-9390-E227CC18AFC6}"/>
              </a:ext>
            </a:extLst>
          </p:cNvPr>
          <p:cNvSpPr txBox="1"/>
          <p:nvPr/>
        </p:nvSpPr>
        <p:spPr>
          <a:xfrm>
            <a:off x="1118586" y="4239402"/>
            <a:ext cx="9525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ct val="0"/>
              </a:spcBef>
              <a:buClr>
                <a:srgbClr val="00CC00"/>
              </a:buClr>
              <a:buFont typeface="Arial" panose="020B0604020202020204" pitchFamily="34" charset="0"/>
              <a:buChar char="•"/>
            </a:pPr>
            <a:r>
              <a:rPr lang="pt-BR" altLang="pt-BR" b="1" dirty="0">
                <a:latin typeface="+mj-lt"/>
                <a:ea typeface="MS PGothic" panose="020B0600070205080204" pitchFamily="34" charset="-128"/>
              </a:rPr>
              <a:t>O anteprojeto é a peça técnica com todos os subsídios necessários que possibilita a caracterização da obra ou serviço.</a:t>
            </a:r>
            <a:endParaRPr lang="pt-BR" altLang="pt-BR" sz="1800" b="1" dirty="0">
              <a:solidFill>
                <a:schemeClr val="tx1"/>
              </a:solidFill>
              <a:latin typeface="+mj-lt"/>
              <a:ea typeface="MS PGothic" panose="020B0600070205080204" pitchFamily="34" charset="-128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8ED474C-828F-4C5F-9F24-12F9B7E50B35}"/>
              </a:ext>
            </a:extLst>
          </p:cNvPr>
          <p:cNvSpPr txBox="1"/>
          <p:nvPr/>
        </p:nvSpPr>
        <p:spPr>
          <a:xfrm>
            <a:off x="1118586" y="4931540"/>
            <a:ext cx="9898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1" hangingPunct="1">
              <a:spcBef>
                <a:spcPct val="0"/>
              </a:spcBef>
              <a:buClr>
                <a:srgbClr val="00CC00"/>
              </a:buClr>
              <a:buFont typeface="Arial" panose="020B0604020202020204" pitchFamily="34" charset="0"/>
              <a:buChar char="•"/>
            </a:pPr>
            <a:r>
              <a:rPr lang="pt-BR" altLang="pt-BR" sz="1800" b="1" dirty="0">
                <a:solidFill>
                  <a:schemeClr val="tx1"/>
                </a:solidFill>
                <a:latin typeface="+mj-lt"/>
                <a:ea typeface="MS PGothic" panose="020B0600070205080204" pitchFamily="34" charset="-128"/>
              </a:rPr>
              <a:t>A vencedora do certame elaborará PB, PE e executará as obras atendendo às premissas do anteprojeto.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AE360A3-D0E2-4E99-B4DC-A4904DB2B9DF}"/>
              </a:ext>
            </a:extLst>
          </p:cNvPr>
          <p:cNvSpPr txBox="1"/>
          <p:nvPr/>
        </p:nvSpPr>
        <p:spPr>
          <a:xfrm>
            <a:off x="1118586" y="5453909"/>
            <a:ext cx="7750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1" hangingPunct="1">
              <a:spcBef>
                <a:spcPct val="0"/>
              </a:spcBef>
              <a:buClr>
                <a:srgbClr val="00CC00"/>
              </a:buClr>
              <a:buFont typeface="Arial" panose="020B0604020202020204" pitchFamily="34" charset="0"/>
              <a:buChar char="•"/>
            </a:pPr>
            <a:r>
              <a:rPr lang="pt-BR" altLang="pt-BR" sz="1800" b="1" dirty="0">
                <a:solidFill>
                  <a:schemeClr val="tx1"/>
                </a:solidFill>
                <a:latin typeface="+mj-lt"/>
                <a:ea typeface="MS PGothic" panose="020B0600070205080204" pitchFamily="34" charset="-128"/>
              </a:rPr>
              <a:t>Lei nº 14.133/21 (abril/21)   </a:t>
            </a:r>
          </a:p>
        </p:txBody>
      </p:sp>
    </p:spTree>
    <p:extLst>
      <p:ext uri="{BB962C8B-B14F-4D97-AF65-F5344CB8AC3E}">
        <p14:creationId xmlns:p14="http://schemas.microsoft.com/office/powerpoint/2010/main" val="358401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D90555FA-412B-4545-8260-6888466D9211}"/>
              </a:ext>
            </a:extLst>
          </p:cNvPr>
          <p:cNvSpPr txBox="1">
            <a:spLocks noChangeArrowheads="1"/>
          </p:cNvSpPr>
          <p:nvPr/>
        </p:nvSpPr>
        <p:spPr>
          <a:xfrm>
            <a:off x="1152813" y="901497"/>
            <a:ext cx="8851900" cy="54361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altLang="zh-CN" sz="2800" b="1" dirty="0">
                <a:latin typeface="+mj-lt"/>
                <a:cs typeface="Arial" pitchFamily="34" charset="0"/>
              </a:rPr>
              <a:t>Ponte Sobre o Rio Madeira (DNIT)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990B5EF-2982-4F09-A418-1BAB04B50E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4"/>
          <a:stretch/>
        </p:blipFill>
        <p:spPr>
          <a:xfrm>
            <a:off x="393273" y="1445116"/>
            <a:ext cx="8165443" cy="468230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D108B1A-3F88-4781-96F4-40318DBC0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223" y="1988736"/>
            <a:ext cx="8034744" cy="3481382"/>
          </a:xfrm>
          <a:prstGeom prst="rect">
            <a:avLst/>
          </a:prstGeom>
        </p:spPr>
      </p:pic>
      <p:pic>
        <p:nvPicPr>
          <p:cNvPr id="8" name="Gráfico 7" descr="Voltar com preenchimento sólido">
            <a:extLst>
              <a:ext uri="{FF2B5EF4-FFF2-40B4-BE49-F238E27FC236}">
                <a16:creationId xmlns:a16="http://schemas.microsoft.com/office/drawing/2014/main" id="{E42C14FD-CB8A-4D4D-9F04-9E4FC77C4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673527">
            <a:off x="1709445" y="3862544"/>
            <a:ext cx="2026223" cy="137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9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D90555FA-412B-4545-8260-6888466D9211}"/>
              </a:ext>
            </a:extLst>
          </p:cNvPr>
          <p:cNvSpPr txBox="1">
            <a:spLocks noChangeArrowheads="1"/>
          </p:cNvSpPr>
          <p:nvPr/>
        </p:nvSpPr>
        <p:spPr>
          <a:xfrm>
            <a:off x="1152813" y="901497"/>
            <a:ext cx="8851900" cy="54361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altLang="zh-CN" sz="2800" b="1" dirty="0">
                <a:latin typeface="+mj-lt"/>
                <a:cs typeface="Arial" pitchFamily="34" charset="0"/>
              </a:rPr>
              <a:t>Ponte Sobre o Rio Madeira (DNIT)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CA29302-F9FF-4634-BE95-59B3A575E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24132" r="3726" b="22809"/>
          <a:stretch>
            <a:fillRect/>
          </a:stretch>
        </p:blipFill>
        <p:spPr bwMode="auto">
          <a:xfrm>
            <a:off x="520188" y="4734930"/>
            <a:ext cx="8337770" cy="1909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F706FEA-E98D-499C-AF28-919DF7A4E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t="24588" r="2674" b="21515"/>
          <a:stretch>
            <a:fillRect/>
          </a:stretch>
        </p:blipFill>
        <p:spPr bwMode="auto">
          <a:xfrm>
            <a:off x="578038" y="2916285"/>
            <a:ext cx="8337770" cy="192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CEC461C2-0F5F-405B-AE90-D27A91B52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808" y="1975599"/>
            <a:ext cx="2041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2400" b="1" u="sng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pt-BR" altLang="pt-BR" dirty="0">
                <a:solidFill>
                  <a:srgbClr val="0070C0"/>
                </a:solidFill>
              </a:rPr>
              <a:t>Anteprojeto</a:t>
            </a:r>
            <a:endParaRPr lang="en-US" altLang="pt-BR" dirty="0">
              <a:solidFill>
                <a:srgbClr val="0070C0"/>
              </a:solidFill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968653A8-7806-4B84-848B-8347456B9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808" y="3784098"/>
            <a:ext cx="1846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2400" b="1" u="sng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pt-BR" altLang="pt-BR" dirty="0">
                <a:solidFill>
                  <a:srgbClr val="0070C0"/>
                </a:solidFill>
              </a:rPr>
              <a:t>Proposta 1</a:t>
            </a:r>
            <a:endParaRPr lang="en-US" altLang="pt-BR" dirty="0">
              <a:solidFill>
                <a:srgbClr val="0070C0"/>
              </a:solidFill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75F8D465-D4CC-49E3-940B-38A988FED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808" y="5504882"/>
            <a:ext cx="1846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2400" b="1" u="sng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pt-BR" altLang="pt-BR" dirty="0">
                <a:solidFill>
                  <a:srgbClr val="0070C0"/>
                </a:solidFill>
              </a:rPr>
              <a:t>Proposta 2</a:t>
            </a:r>
            <a:endParaRPr lang="en-US" altLang="pt-BR" dirty="0">
              <a:solidFill>
                <a:srgbClr val="0070C0"/>
              </a:solidFill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CC432119-9340-4744-978E-750E63F7B299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" t="37776" r="13867" b="33775"/>
          <a:stretch/>
        </p:blipFill>
        <p:spPr bwMode="auto">
          <a:xfrm>
            <a:off x="435764" y="1491279"/>
            <a:ext cx="8361982" cy="15386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3196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D90555FA-412B-4545-8260-6888466D9211}"/>
              </a:ext>
            </a:extLst>
          </p:cNvPr>
          <p:cNvSpPr txBox="1">
            <a:spLocks noChangeArrowheads="1"/>
          </p:cNvSpPr>
          <p:nvPr/>
        </p:nvSpPr>
        <p:spPr>
          <a:xfrm>
            <a:off x="1152813" y="901497"/>
            <a:ext cx="8851900" cy="54361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altLang="zh-CN" sz="2800" b="1" dirty="0">
                <a:latin typeface="+mj-lt"/>
                <a:cs typeface="Arial" pitchFamily="34" charset="0"/>
              </a:rPr>
              <a:t>Ponte Sobre o Rio Madeira (DNIT)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F813767B-C573-411E-98EA-0A8CEA04F8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421" y="1995266"/>
            <a:ext cx="5072299" cy="380422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26ADCBB0-8824-4FCB-AA65-133989949D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30" y="1995266"/>
            <a:ext cx="5072301" cy="380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61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D90555FA-412B-4545-8260-6888466D9211}"/>
              </a:ext>
            </a:extLst>
          </p:cNvPr>
          <p:cNvSpPr txBox="1">
            <a:spLocks noChangeArrowheads="1"/>
          </p:cNvSpPr>
          <p:nvPr/>
        </p:nvSpPr>
        <p:spPr>
          <a:xfrm>
            <a:off x="1152813" y="901497"/>
            <a:ext cx="8851900" cy="54361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altLang="zh-CN" sz="2800" b="1" dirty="0">
                <a:latin typeface="+mj-lt"/>
                <a:cs typeface="Arial" pitchFamily="34" charset="0"/>
              </a:rPr>
              <a:t>Ponte Sobre o Rio Madeira (DNIT)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187899F-7002-4BE1-863C-84801F0FD3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033" y="1997636"/>
            <a:ext cx="5088000" cy="3816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FCF6F3C-98BC-4FC7-8875-B4F74EA42D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033" y="1997636"/>
            <a:ext cx="5088000" cy="38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0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D90555FA-412B-4545-8260-6888466D9211}"/>
              </a:ext>
            </a:extLst>
          </p:cNvPr>
          <p:cNvSpPr txBox="1">
            <a:spLocks noChangeArrowheads="1"/>
          </p:cNvSpPr>
          <p:nvPr/>
        </p:nvSpPr>
        <p:spPr>
          <a:xfrm>
            <a:off x="1152813" y="901497"/>
            <a:ext cx="8851900" cy="54361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altLang="zh-CN" sz="2800" b="1" dirty="0">
                <a:latin typeface="+mj-lt"/>
                <a:cs typeface="Arial" pitchFamily="34" charset="0"/>
              </a:rPr>
              <a:t>Ponte Sobre o Rio Madeira (DNIT)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B8B2483-624C-48AA-83AE-B5BA9F9AE1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709" y="1622812"/>
            <a:ext cx="3780000" cy="5040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36212ED-525C-446A-AD27-591EA7A77B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214" y="4110392"/>
            <a:ext cx="3600000" cy="2700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8A6B4E2-453E-4200-94C5-CFF14C838F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214" y="1586409"/>
            <a:ext cx="36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45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D90555FA-412B-4545-8260-6888466D9211}"/>
              </a:ext>
            </a:extLst>
          </p:cNvPr>
          <p:cNvSpPr txBox="1">
            <a:spLocks noChangeArrowheads="1"/>
          </p:cNvSpPr>
          <p:nvPr/>
        </p:nvSpPr>
        <p:spPr>
          <a:xfrm>
            <a:off x="1152813" y="901497"/>
            <a:ext cx="8851900" cy="54361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altLang="zh-CN" sz="2800" b="1" dirty="0">
                <a:latin typeface="+mj-lt"/>
                <a:cs typeface="Arial" pitchFamily="34" charset="0"/>
              </a:rPr>
              <a:t>Ponte Sobre o Rio Madeira (DNIT)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A2D7C0-22BC-4BBB-B43C-514B365C1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24132" r="3726" b="22809"/>
          <a:stretch>
            <a:fillRect/>
          </a:stretch>
        </p:blipFill>
        <p:spPr bwMode="auto">
          <a:xfrm>
            <a:off x="409350" y="1278868"/>
            <a:ext cx="11191721" cy="2563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4FB4540-486A-423B-9DB8-8FC81AF7C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206" y="2865415"/>
            <a:ext cx="8295588" cy="390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49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1499</TotalTime>
  <Words>364</Words>
  <Application>Microsoft Office PowerPoint</Application>
  <PresentationFormat>Widescreen</PresentationFormat>
  <Paragraphs>55</Paragraphs>
  <Slides>25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Wingdings</vt:lpstr>
      <vt:lpstr>Tema do Office</vt:lpstr>
      <vt:lpstr>Concepção de Projetos de Pontes no RDCi</vt:lpstr>
      <vt:lpstr>Regime Diferenciado de Contratações Públicas - RDC</vt:lpstr>
      <vt:lpstr>Regime Diferenciado de Contratações Públicas - RDC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Marilia Borges</dc:creator>
  <cp:lastModifiedBy>Gabriella Lima</cp:lastModifiedBy>
  <cp:revision>19</cp:revision>
  <dcterms:created xsi:type="dcterms:W3CDTF">2022-03-04T12:39:06Z</dcterms:created>
  <dcterms:modified xsi:type="dcterms:W3CDTF">2022-03-30T13:15:46Z</dcterms:modified>
</cp:coreProperties>
</file>