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302" r:id="rId7"/>
    <p:sldId id="261" r:id="rId8"/>
    <p:sldId id="310" r:id="rId9"/>
    <p:sldId id="265" r:id="rId10"/>
    <p:sldId id="262" r:id="rId11"/>
    <p:sldId id="266" r:id="rId12"/>
    <p:sldId id="267" r:id="rId13"/>
    <p:sldId id="305" r:id="rId14"/>
    <p:sldId id="306" r:id="rId15"/>
    <p:sldId id="275" r:id="rId16"/>
    <p:sldId id="303" r:id="rId17"/>
    <p:sldId id="304" r:id="rId18"/>
    <p:sldId id="309" r:id="rId19"/>
    <p:sldId id="286" r:id="rId20"/>
    <p:sldId id="293" r:id="rId21"/>
    <p:sldId id="295" r:id="rId22"/>
    <p:sldId id="308" r:id="rId23"/>
    <p:sldId id="288" r:id="rId24"/>
    <p:sldId id="307" r:id="rId25"/>
    <p:sldId id="301" r:id="rId26"/>
    <p:sldId id="311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5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yaekoyamashita@gmail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9.png"/><Relationship Id="rId3" Type="http://schemas.openxmlformats.org/officeDocument/2006/relationships/image" Target="../media/image10.jpeg"/><Relationship Id="rId7" Type="http://schemas.microsoft.com/office/2007/relationships/hdphoto" Target="../media/hdphoto3.wdp"/><Relationship Id="rId12" Type="http://schemas.openxmlformats.org/officeDocument/2006/relationships/image" Target="../media/image15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4.wdp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4000" b="1" dirty="0"/>
              <a:t>Impacto de investimento em infraestruturas nas receitas fiscais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8700" y="5143501"/>
            <a:ext cx="4508500" cy="1655762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Profa. Yaeko Yamashita – </a:t>
            </a:r>
            <a:r>
              <a:rPr lang="pt-BR" sz="1800" b="1" dirty="0" err="1"/>
              <a:t>Eng</a:t>
            </a:r>
            <a:r>
              <a:rPr lang="pt-BR" sz="1800" b="1" dirty="0"/>
              <a:t>, </a:t>
            </a:r>
            <a:r>
              <a:rPr lang="pt-BR" sz="1800" b="1" dirty="0" err="1"/>
              <a:t>MSc</a:t>
            </a:r>
            <a:r>
              <a:rPr lang="pt-BR" sz="1800" b="1" dirty="0"/>
              <a:t>, PhD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                                       Consultora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                            UnB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1016000"/>
            <a:ext cx="9235440" cy="507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78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411" y="1204771"/>
            <a:ext cx="10515600" cy="2852737"/>
          </a:xfrm>
        </p:spPr>
        <p:txBody>
          <a:bodyPr>
            <a:normAutofit/>
          </a:bodyPr>
          <a:lstStyle/>
          <a:p>
            <a:r>
              <a:rPr lang="pt-BR" sz="5400" dirty="0"/>
              <a:t>Concessão de serviço</a:t>
            </a:r>
          </a:p>
        </p:txBody>
      </p:sp>
    </p:spTree>
    <p:extLst>
      <p:ext uri="{BB962C8B-B14F-4D97-AF65-F5344CB8AC3E}">
        <p14:creationId xmlns:p14="http://schemas.microsoft.com/office/powerpoint/2010/main" val="3654096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061826" y="123780"/>
            <a:ext cx="4490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C00000"/>
                </a:solidFill>
                <a:latin typeface="+mj-lt"/>
              </a:rPr>
              <a:t>Hidrovia Tocantins</a:t>
            </a:r>
            <a:endParaRPr lang="pt-BR" sz="3600" dirty="0">
              <a:latin typeface="+mj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331823" y="858887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O rio possui extensão navegável de 1152 km dividida em dois trechos não contínuos:</a:t>
            </a:r>
          </a:p>
          <a:p>
            <a:endParaRPr lang="pt-BR" dirty="0"/>
          </a:p>
          <a:p>
            <a:pPr lvl="1"/>
            <a:r>
              <a:rPr lang="pt-BR" dirty="0"/>
              <a:t>O primeiro trecho possui 714 km e conecta a foz à cidade de Imperatriz (MA), sendo dividido em três </a:t>
            </a:r>
            <a:r>
              <a:rPr lang="pt-BR" dirty="0" err="1"/>
              <a:t>subtrechos</a:t>
            </a:r>
            <a:r>
              <a:rPr lang="pt-BR" dirty="0"/>
              <a:t>, foz – Tucuruí (PA) – Marabá (PA) – Imperatriz;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O segundo trecho possui 440 km e conecta as cidades de Estreito (MA) e Lajeado (TO);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As ligações Imperatriz – Estreito e Peixe (TO) – Lajeado que são navegáveis apenas no período das cheias.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r>
              <a:rPr lang="pt-BR" b="1" dirty="0"/>
              <a:t>A implantação da hidrovia requer obras de dragagem, derrocamento, sinalização e construção de eclusas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384164" y="3670990"/>
            <a:ext cx="336276" cy="1874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5403931" y="1782466"/>
            <a:ext cx="336276" cy="187411"/>
          </a:xfrm>
          <a:prstGeom prst="rect">
            <a:avLst/>
          </a:prstGeom>
          <a:noFill/>
          <a:ln w="28575">
            <a:solidFill>
              <a:srgbClr val="264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5384164" y="2847207"/>
            <a:ext cx="336276" cy="18741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Seta para Baixo 1"/>
          <p:cNvSpPr/>
          <p:nvPr/>
        </p:nvSpPr>
        <p:spPr>
          <a:xfrm>
            <a:off x="7876903" y="4415246"/>
            <a:ext cx="1005840" cy="5355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17" y="1023040"/>
            <a:ext cx="435102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620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333767" y="429539"/>
            <a:ext cx="7287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Análise Financeira com a demanda tendencial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31786" t="18801" r="33290" b="4344"/>
          <a:stretch/>
        </p:blipFill>
        <p:spPr>
          <a:xfrm>
            <a:off x="2661314" y="952758"/>
            <a:ext cx="5936776" cy="5905241"/>
          </a:xfrm>
          <a:prstGeom prst="rect">
            <a:avLst/>
          </a:prstGeom>
        </p:spPr>
      </p:pic>
      <p:cxnSp>
        <p:nvCxnSpPr>
          <p:cNvPr id="6" name="Conector de Seta Reta 5"/>
          <p:cNvCxnSpPr/>
          <p:nvPr/>
        </p:nvCxnSpPr>
        <p:spPr>
          <a:xfrm flipH="1">
            <a:off x="8557146" y="5813946"/>
            <a:ext cx="805218" cy="4640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e 6"/>
          <p:cNvSpPr/>
          <p:nvPr/>
        </p:nvSpPr>
        <p:spPr>
          <a:xfrm>
            <a:off x="8270542" y="6509981"/>
            <a:ext cx="272954" cy="2047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584440" y="6475161"/>
            <a:ext cx="15992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rgbClr val="FF0000"/>
                </a:solidFill>
              </a:rPr>
              <a:t>Além da concessão</a:t>
            </a:r>
          </a:p>
        </p:txBody>
      </p:sp>
    </p:spTree>
    <p:extLst>
      <p:ext uri="{BB962C8B-B14F-4D97-AF65-F5344CB8AC3E}">
        <p14:creationId xmlns:p14="http://schemas.microsoft.com/office/powerpoint/2010/main" val="1469649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1194" t="24583" r="12734" b="35310"/>
          <a:stretch/>
        </p:blipFill>
        <p:spPr>
          <a:xfrm>
            <a:off x="3686963" y="1640439"/>
            <a:ext cx="8131998" cy="327546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332325" y="526796"/>
            <a:ext cx="7561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Receitas Fiscais com a demanda tendencial </a:t>
            </a:r>
          </a:p>
        </p:txBody>
      </p:sp>
      <p:grpSp>
        <p:nvGrpSpPr>
          <p:cNvPr id="4" name="Agrupar 3"/>
          <p:cNvGrpSpPr/>
          <p:nvPr/>
        </p:nvGrpSpPr>
        <p:grpSpPr>
          <a:xfrm>
            <a:off x="470539" y="1536584"/>
            <a:ext cx="2961871" cy="3838254"/>
            <a:chOff x="156641" y="1536584"/>
            <a:chExt cx="2961871" cy="3838254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3"/>
            <a:srcRect l="26437" t="51446" r="39742" b="34750"/>
            <a:stretch/>
          </p:blipFill>
          <p:spPr>
            <a:xfrm>
              <a:off x="156641" y="1536584"/>
              <a:ext cx="2450082" cy="890518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3"/>
            <a:srcRect l="36226" t="51446" r="60209" b="34750"/>
            <a:stretch/>
          </p:blipFill>
          <p:spPr>
            <a:xfrm>
              <a:off x="620973" y="2519289"/>
              <a:ext cx="464023" cy="1009934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3"/>
            <a:srcRect l="41015" t="51446" r="55419" b="34750"/>
            <a:stretch/>
          </p:blipFill>
          <p:spPr>
            <a:xfrm>
              <a:off x="661915" y="3370358"/>
              <a:ext cx="464025" cy="1009934"/>
            </a:xfrm>
            <a:prstGeom prst="rect">
              <a:avLst/>
            </a:prstGeom>
          </p:spPr>
        </p:pic>
        <p:sp>
          <p:nvSpPr>
            <p:cNvPr id="8" name="CaixaDeTexto 7"/>
            <p:cNvSpPr txBox="1"/>
            <p:nvPr/>
          </p:nvSpPr>
          <p:spPr>
            <a:xfrm>
              <a:off x="1084996" y="2939617"/>
              <a:ext cx="20335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/>
                <a:t>= valor da alíquota</a:t>
              </a: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1071348" y="3780274"/>
              <a:ext cx="20335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/>
                <a:t>= diferentes impostos</a:t>
              </a: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541360" y="4543841"/>
              <a:ext cx="25635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/>
                <a:t>d= efeitos diretos</a:t>
              </a:r>
            </a:p>
            <a:p>
              <a:r>
                <a:rPr lang="pt-BR" sz="1600" dirty="0"/>
                <a:t>i = efeitos indiretos</a:t>
              </a:r>
            </a:p>
            <a:p>
              <a:endParaRPr lang="pt-BR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43636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38573" y="2934269"/>
            <a:ext cx="5487063" cy="1423490"/>
          </a:xfrm>
        </p:spPr>
        <p:txBody>
          <a:bodyPr>
            <a:normAutofit/>
          </a:bodyPr>
          <a:lstStyle/>
          <a:p>
            <a:r>
              <a:rPr lang="pt-BR" sz="5400" dirty="0"/>
              <a:t>Concessão de uso</a:t>
            </a:r>
          </a:p>
        </p:txBody>
      </p:sp>
    </p:spTree>
    <p:extLst>
      <p:ext uri="{BB962C8B-B14F-4D97-AF65-F5344CB8AC3E}">
        <p14:creationId xmlns:p14="http://schemas.microsoft.com/office/powerpoint/2010/main" val="3695322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2" y="3815118"/>
            <a:ext cx="5009061" cy="263031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730" y="884623"/>
            <a:ext cx="6096166" cy="305756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892" y="3710883"/>
            <a:ext cx="5337313" cy="273454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44" y="361893"/>
            <a:ext cx="5229986" cy="334899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4798753" y="3104768"/>
            <a:ext cx="848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POLOS</a:t>
            </a:r>
          </a:p>
        </p:txBody>
      </p:sp>
    </p:spTree>
    <p:extLst>
      <p:ext uri="{BB962C8B-B14F-4D97-AF65-F5344CB8AC3E}">
        <p14:creationId xmlns:p14="http://schemas.microsoft.com/office/powerpoint/2010/main" val="4001360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0"/>
            <a:ext cx="12207240" cy="686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68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6658" r="15270" b="8955"/>
          <a:stretch/>
        </p:blipFill>
        <p:spPr>
          <a:xfrm>
            <a:off x="682947" y="210009"/>
            <a:ext cx="10016897" cy="664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62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77307" y="350333"/>
            <a:ext cx="111683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  <a:latin typeface="+mj-lt"/>
              </a:rPr>
              <a:t>Incremento de produção agrícola: </a:t>
            </a:r>
          </a:p>
          <a:p>
            <a:pPr algn="ctr"/>
            <a:r>
              <a:rPr lang="pt-BR" sz="2800" b="1" dirty="0">
                <a:solidFill>
                  <a:srgbClr val="C00000"/>
                </a:solidFill>
                <a:latin typeface="+mj-lt"/>
              </a:rPr>
              <a:t>soja, milho, mandioca, cana, arroz, algodão</a:t>
            </a:r>
            <a:endParaRPr lang="pt-BR" sz="2800" b="1" dirty="0">
              <a:latin typeface="+mj-lt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654182"/>
              </p:ext>
            </p:extLst>
          </p:nvPr>
        </p:nvGraphicFramePr>
        <p:xfrm>
          <a:off x="621102" y="1447144"/>
          <a:ext cx="11024557" cy="38036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8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5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5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70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393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pt-BR" sz="18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Pólo</a:t>
                      </a:r>
                      <a:endParaRPr lang="pt-BR" sz="18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Produção inicial (t)</a:t>
                      </a: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Produção </a:t>
                      </a:r>
                      <a:r>
                        <a:rPr lang="pt-BR" sz="18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max</a:t>
                      </a:r>
                      <a:r>
                        <a:rPr lang="pt-BR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(t) –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pt-BR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Ano 30</a:t>
                      </a: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Taxa Cresc. Anual</a:t>
                      </a:r>
                      <a:r>
                        <a:rPr lang="pt-BR" sz="180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da </a:t>
                      </a:r>
                      <a:r>
                        <a:rPr lang="pt-BR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Produção</a:t>
                      </a: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Transp. Hidrovia</a:t>
                      </a:r>
                      <a:r>
                        <a:rPr lang="pt-BR" sz="180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inicial (t)</a:t>
                      </a:r>
                      <a:endParaRPr lang="pt-BR" sz="18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Transp. Hidrovia Max (t)- ano 30</a:t>
                      </a: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371"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383.546,00</a:t>
                      </a:r>
                    </a:p>
                  </a:txBody>
                  <a:tcPr marL="0" marR="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2.515.444,48</a:t>
                      </a:r>
                    </a:p>
                  </a:txBody>
                  <a:tcPr marL="0" marR="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6,5%</a:t>
                      </a:r>
                    </a:p>
                  </a:txBody>
                  <a:tcPr marL="0" marR="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134.241,10 </a:t>
                      </a:r>
                    </a:p>
                  </a:txBody>
                  <a:tcPr marL="0" marR="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880.405,57 </a:t>
                      </a:r>
                    </a:p>
                  </a:txBody>
                  <a:tcPr marL="0" marR="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932"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39.859,00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222.126,56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13.950,65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77.744,30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932"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63.008,00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566.693,85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22.052,80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198.342,85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932"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2.019.052,00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11.580.588,24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706.668,20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4.053.205,88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932"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2.380.436,00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16.070.730,73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6,6%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833.152,60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5.624.755,75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3932"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183.121,00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1.658.153,63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64.092,35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580.353,77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3932"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905.839,00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5.418.559,14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6,1%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317.043,65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1.896.495,70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621102" y="5349601"/>
            <a:ext cx="11168352" cy="686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t-BR" dirty="0"/>
              <a:t>35% da carga de grãos produzida incentivada é transportada pela hidrovia, 65% é vendida no próprio estado e usada como insumos produtivos.</a:t>
            </a:r>
          </a:p>
        </p:txBody>
      </p:sp>
    </p:spTree>
    <p:extLst>
      <p:ext uri="{BB962C8B-B14F-4D97-AF65-F5344CB8AC3E}">
        <p14:creationId xmlns:p14="http://schemas.microsoft.com/office/powerpoint/2010/main" val="3093558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uvem 3"/>
          <p:cNvSpPr/>
          <p:nvPr/>
        </p:nvSpPr>
        <p:spPr>
          <a:xfrm>
            <a:off x="4572000" y="901700"/>
            <a:ext cx="2438400" cy="1511300"/>
          </a:xfrm>
          <a:prstGeom prst="cloud">
            <a:avLst/>
          </a:prstGeom>
          <a:solidFill>
            <a:srgbClr val="555A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BANG !</a:t>
            </a:r>
          </a:p>
        </p:txBody>
      </p:sp>
      <p:sp>
        <p:nvSpPr>
          <p:cNvPr id="5" name="Retângulo 4"/>
          <p:cNvSpPr/>
          <p:nvPr/>
        </p:nvSpPr>
        <p:spPr>
          <a:xfrm>
            <a:off x="4946999" y="4033894"/>
            <a:ext cx="2235200" cy="8553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pt-B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Papel do Estado</a:t>
            </a:r>
          </a:p>
        </p:txBody>
      </p:sp>
      <p:sp>
        <p:nvSpPr>
          <p:cNvPr id="6" name="Retângulo 5"/>
          <p:cNvSpPr/>
          <p:nvPr/>
        </p:nvSpPr>
        <p:spPr>
          <a:xfrm rot="1588187">
            <a:off x="7099300" y="3337850"/>
            <a:ext cx="3369681" cy="84339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pt-BR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Falta de Recurso Público</a:t>
            </a:r>
            <a:endParaRPr lang="pt-B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 rot="20154755">
            <a:off x="512821" y="3000664"/>
            <a:ext cx="3856064" cy="115185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5400" b="1" dirty="0">
                <a:ln/>
                <a:solidFill>
                  <a:schemeClr val="accent3"/>
                </a:solidFill>
              </a:rPr>
              <a:t>Transparência das  Contas Públicas</a:t>
            </a:r>
          </a:p>
        </p:txBody>
      </p:sp>
      <p:sp>
        <p:nvSpPr>
          <p:cNvPr id="10" name="Raio 9"/>
          <p:cNvSpPr/>
          <p:nvPr/>
        </p:nvSpPr>
        <p:spPr>
          <a:xfrm rot="4239454">
            <a:off x="3879785" y="1730525"/>
            <a:ext cx="308554" cy="1066800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aio 10"/>
          <p:cNvSpPr/>
          <p:nvPr/>
        </p:nvSpPr>
        <p:spPr>
          <a:xfrm rot="654955">
            <a:off x="5610709" y="2696806"/>
            <a:ext cx="308554" cy="1066800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aio 11"/>
          <p:cNvSpPr/>
          <p:nvPr/>
        </p:nvSpPr>
        <p:spPr>
          <a:xfrm rot="19470159">
            <a:off x="7427399" y="1879600"/>
            <a:ext cx="308554" cy="1066800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54313" y="1237251"/>
          <a:ext cx="11490386" cy="458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6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50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50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25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25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50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25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800" dirty="0"/>
                        <a:t>Cadeia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/>
                        <a:t>Atividades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Polo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Polo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Polo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Polo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Polo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Polo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Polo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Soja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Fabricação de óleos e gorduras vegetais e animais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/>
                        <a:t>sim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Moagem, fabricação de produtos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amiláceos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de alimentos para animais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Comércio atacadista de máquinas, aparelhos e equipamentos, exceto de tecnologias de</a:t>
                      </a:r>
                      <a:r>
                        <a:rPr lang="pt-BR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informação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/>
                        <a:t>sim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/>
                        <a:t>sim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Comércio atacadista de matérias-primas agrícolas e animais vivos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Cana de açúcar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Fabricação e refino de açúcar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Fabricação de bebidas alcoólicas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Fabricação de bebidas não alcoólicas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Bovinos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Curtimento e outras preparações de couro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/>
                        <a:t>sim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Abate e fabricação de produtos de carne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Fabricação de artigos para viagem e de artefatos diversos de couro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2610908" y="297325"/>
            <a:ext cx="7367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C00000"/>
                </a:solidFill>
                <a:latin typeface="+mj-lt"/>
              </a:rPr>
              <a:t>Atividades produtivas consideradas</a:t>
            </a:r>
            <a:endParaRPr lang="pt-BR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8267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366831" y="131671"/>
            <a:ext cx="7338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  <a:latin typeface="+mj-lt"/>
              </a:rPr>
              <a:t>Geração de empregos e produção por polo</a:t>
            </a:r>
            <a:endParaRPr lang="pt-BR" sz="3200" b="1" dirty="0">
              <a:latin typeface="+mj-lt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29026" y="809426"/>
          <a:ext cx="11385178" cy="576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3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76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5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50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56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73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14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49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13316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ATIVIDADE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PRODUTO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POLOS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PRODUÇÃO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EMPREGOS POR FAIXA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3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1a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2a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3a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4a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5a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316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óleos e gorduras vegetais e animais 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Toneladas de soja para a produção de óleo vegetal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12.536,54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3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25.717,45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31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Fabricação de bebidas não alcoólicas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Toneladas de açúcar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2.089,47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546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12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316">
                <a:tc rowSpan="5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Abate e fabricação de produtos de carne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 rowSpan="5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Quantidade de cabeças de gado abatidas para a fabricação de produtos cárneos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895.364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4042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139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8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16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3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107.139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494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12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33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 5 e 6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247.779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1113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33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1.164.085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5362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133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33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254.010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1141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3316">
                <a:tc rowSpan="3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 Curtimento e outras preparações de couro 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 rowSpan="3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Unidades de couro (cada couro equivale a uma cabeça de gado abatida)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671.523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557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16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33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 e 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953.418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791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9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33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 5, 6 e 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376.342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315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6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994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tratores e de máquinas e equipamentos para a agricultura e pecuária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Número de tratores necessários para atender a área a ser explorada 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75.803,20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33293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7136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3316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produtos químicos inorgânicos 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Toneladas de fertilizantes necessárias para atender a área plantada ''máxima''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 e 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25.390.742,26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9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99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 5, 6 e 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25.919.496,47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3316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Fabricação de defensivos agrícolas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Litros de defensivos agrícolas necessários para atender a área plantada ''máxima''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 e 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1.091.324,25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296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166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98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533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6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3, 5, 6 e 7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988.374,97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268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151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89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39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483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3316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b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b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pt-BR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1017" marR="11017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TOTAL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63350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10505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1180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754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1538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1017" marR="11017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5431809" y="6359857"/>
            <a:ext cx="6282395" cy="2102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6544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/>
          <p:cNvGrpSpPr/>
          <p:nvPr/>
        </p:nvGrpSpPr>
        <p:grpSpPr>
          <a:xfrm>
            <a:off x="2074460" y="4326562"/>
            <a:ext cx="7246961" cy="1978703"/>
            <a:chOff x="627797" y="3971720"/>
            <a:chExt cx="7246961" cy="1978703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/>
            <a:srcRect l="6091" t="32791" r="8643" b="32885"/>
            <a:stretch/>
          </p:blipFill>
          <p:spPr>
            <a:xfrm>
              <a:off x="627797" y="4310274"/>
              <a:ext cx="7246961" cy="1640149"/>
            </a:xfrm>
            <a:prstGeom prst="rect">
              <a:avLst/>
            </a:prstGeom>
          </p:spPr>
        </p:pic>
        <p:sp>
          <p:nvSpPr>
            <p:cNvPr id="4" name="CaixaDeTexto 3"/>
            <p:cNvSpPr txBox="1"/>
            <p:nvPr/>
          </p:nvSpPr>
          <p:spPr>
            <a:xfrm>
              <a:off x="634620" y="3971720"/>
              <a:ext cx="3616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/>
                <a:t>Efeito Induzido</a:t>
              </a:r>
            </a:p>
          </p:txBody>
        </p:sp>
      </p:grpSp>
      <p:grpSp>
        <p:nvGrpSpPr>
          <p:cNvPr id="8" name="Agrupar 7"/>
          <p:cNvGrpSpPr/>
          <p:nvPr/>
        </p:nvGrpSpPr>
        <p:grpSpPr>
          <a:xfrm>
            <a:off x="477671" y="1344060"/>
            <a:ext cx="6168787" cy="2855455"/>
            <a:chOff x="627797" y="938623"/>
            <a:chExt cx="6168787" cy="2855455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 rotWithShape="1">
            <a:blip r:embed="rId3"/>
            <a:srcRect l="13746" t="33911" r="11266" b="11432"/>
            <a:stretch/>
          </p:blipFill>
          <p:spPr>
            <a:xfrm>
              <a:off x="627797" y="1266169"/>
              <a:ext cx="6168787" cy="2527909"/>
            </a:xfrm>
            <a:prstGeom prst="rect">
              <a:avLst/>
            </a:prstGeom>
          </p:spPr>
        </p:pic>
        <p:sp>
          <p:nvSpPr>
            <p:cNvPr id="5" name="CaixaDeTexto 4"/>
            <p:cNvSpPr txBox="1"/>
            <p:nvPr/>
          </p:nvSpPr>
          <p:spPr>
            <a:xfrm>
              <a:off x="634620" y="938623"/>
              <a:ext cx="3616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/>
                <a:t>IRPF</a:t>
              </a:r>
            </a:p>
          </p:txBody>
        </p:sp>
      </p:grp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l="24235" t="33165" r="11999" b="24305"/>
          <a:stretch/>
        </p:blipFill>
        <p:spPr>
          <a:xfrm>
            <a:off x="7014949" y="1889971"/>
            <a:ext cx="4972334" cy="186462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3289111" y="894870"/>
            <a:ext cx="5469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Impacto dos Multiplicadores Fiscais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240137" y="1598939"/>
            <a:ext cx="4162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Alíquota média de impostas – IBPT (2015) </a:t>
            </a:r>
          </a:p>
        </p:txBody>
      </p:sp>
    </p:spTree>
    <p:extLst>
      <p:ext uri="{BB962C8B-B14F-4D97-AF65-F5344CB8AC3E}">
        <p14:creationId xmlns:p14="http://schemas.microsoft.com/office/powerpoint/2010/main" val="1322685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055354" y="137434"/>
            <a:ext cx="42330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C00000"/>
                </a:solidFill>
                <a:latin typeface="+mj-lt"/>
              </a:rPr>
              <a:t>Arrecadação Fiscal</a:t>
            </a:r>
          </a:p>
          <a:p>
            <a:pPr algn="ctr"/>
            <a:r>
              <a:rPr lang="pt-BR" sz="3200" b="1" dirty="0">
                <a:solidFill>
                  <a:srgbClr val="C00000"/>
                </a:solidFill>
                <a:latin typeface="+mj-lt"/>
              </a:rPr>
              <a:t>Cenário Proposto</a:t>
            </a:r>
            <a:endParaRPr lang="pt-BR" sz="3200" b="1" dirty="0">
              <a:latin typeface="+mj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4130" t="19734" r="15775" b="11619"/>
          <a:stretch/>
        </p:blipFill>
        <p:spPr>
          <a:xfrm>
            <a:off x="3794078" y="1214652"/>
            <a:ext cx="7968918" cy="5117909"/>
          </a:xfrm>
          <a:prstGeom prst="rect">
            <a:avLst/>
          </a:prstGeom>
        </p:spPr>
      </p:pic>
      <p:grpSp>
        <p:nvGrpSpPr>
          <p:cNvPr id="12" name="Agrupar 11"/>
          <p:cNvGrpSpPr/>
          <p:nvPr/>
        </p:nvGrpSpPr>
        <p:grpSpPr>
          <a:xfrm>
            <a:off x="156641" y="1536584"/>
            <a:ext cx="3487312" cy="3838254"/>
            <a:chOff x="156641" y="1536584"/>
            <a:chExt cx="3487312" cy="3838254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3"/>
            <a:srcRect l="26437" t="51446" r="25424" b="34750"/>
            <a:stretch/>
          </p:blipFill>
          <p:spPr>
            <a:xfrm>
              <a:off x="156641" y="1536584"/>
              <a:ext cx="3487312" cy="890518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3"/>
            <a:srcRect l="36226" t="51446" r="60209" b="34750"/>
            <a:stretch/>
          </p:blipFill>
          <p:spPr>
            <a:xfrm>
              <a:off x="620973" y="2519289"/>
              <a:ext cx="464023" cy="1009934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3"/>
            <a:srcRect l="41015" t="51446" r="55419" b="34750"/>
            <a:stretch/>
          </p:blipFill>
          <p:spPr>
            <a:xfrm>
              <a:off x="661915" y="3370358"/>
              <a:ext cx="464025" cy="1009934"/>
            </a:xfrm>
            <a:prstGeom prst="rect">
              <a:avLst/>
            </a:prstGeom>
          </p:spPr>
        </p:pic>
        <p:sp>
          <p:nvSpPr>
            <p:cNvPr id="8" name="CaixaDeTexto 7"/>
            <p:cNvSpPr txBox="1"/>
            <p:nvPr/>
          </p:nvSpPr>
          <p:spPr>
            <a:xfrm>
              <a:off x="1084996" y="2939617"/>
              <a:ext cx="20335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/>
                <a:t>= valor da alíquota</a:t>
              </a: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1071348" y="3780274"/>
              <a:ext cx="20335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/>
                <a:t>= diferentes impostos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541360" y="4543841"/>
              <a:ext cx="25635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/>
                <a:t>d= efeitos diretos</a:t>
              </a:r>
            </a:p>
            <a:p>
              <a:r>
                <a:rPr lang="pt-BR" sz="1600" dirty="0"/>
                <a:t>i = efeitos indiretos</a:t>
              </a:r>
            </a:p>
            <a:p>
              <a:r>
                <a:rPr lang="pt-BR" sz="1600" dirty="0"/>
                <a:t>f = efeitos induzidos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1789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7276" t="21972" r="29619" b="10873"/>
          <a:stretch/>
        </p:blipFill>
        <p:spPr>
          <a:xfrm>
            <a:off x="2183642" y="968991"/>
            <a:ext cx="6387152" cy="559458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414533" y="0"/>
            <a:ext cx="42330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C00000"/>
                </a:solidFill>
                <a:latin typeface="+mj-lt"/>
              </a:rPr>
              <a:t>Análise Financeira</a:t>
            </a:r>
          </a:p>
          <a:p>
            <a:pPr algn="ctr"/>
            <a:r>
              <a:rPr lang="pt-BR" sz="3200" b="1" dirty="0">
                <a:solidFill>
                  <a:srgbClr val="C00000"/>
                </a:solidFill>
                <a:latin typeface="+mj-lt"/>
              </a:rPr>
              <a:t>Cenário Proposto</a:t>
            </a:r>
            <a:endParaRPr lang="pt-BR" sz="3200" b="1" dirty="0">
              <a:latin typeface="+mj-lt"/>
            </a:endParaRPr>
          </a:p>
        </p:txBody>
      </p:sp>
      <p:sp>
        <p:nvSpPr>
          <p:cNvPr id="4" name="Seta para Baixo 3"/>
          <p:cNvSpPr/>
          <p:nvPr/>
        </p:nvSpPr>
        <p:spPr>
          <a:xfrm rot="3651941">
            <a:off x="8896815" y="5174883"/>
            <a:ext cx="262596" cy="900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Baixo 4"/>
          <p:cNvSpPr/>
          <p:nvPr/>
        </p:nvSpPr>
        <p:spPr>
          <a:xfrm rot="3651941">
            <a:off x="8789909" y="5558781"/>
            <a:ext cx="262596" cy="90075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9151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>
                <a:solidFill>
                  <a:srgbClr val="FF0000"/>
                </a:solidFill>
              </a:rPr>
              <a:t>Conclus</a:t>
            </a:r>
            <a:r>
              <a:rPr lang="fr-FR" dirty="0" err="1">
                <a:solidFill>
                  <a:srgbClr val="FF0000"/>
                </a:solidFill>
              </a:rPr>
              <a:t>ões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pt-BR" sz="2400" dirty="0"/>
              <a:t>Foi verificada a necessidade de pagamento pelo setor público para garantir o equilíbrio financeiro, descartando a possibilidade de uma concessão comum;</a:t>
            </a:r>
          </a:p>
          <a:p>
            <a:pPr>
              <a:buFont typeface="Arial" charset="0"/>
              <a:buChar char="•"/>
            </a:pPr>
            <a:r>
              <a:rPr lang="pt-BR" sz="2400" dirty="0"/>
              <a:t>A atratividade financeira é conseguida combinando duas modalidades de pagamento: transferência de capital e contraprestação;</a:t>
            </a:r>
          </a:p>
          <a:p>
            <a:pPr>
              <a:buFont typeface="Arial" charset="0"/>
              <a:buChar char="•"/>
            </a:pPr>
            <a:r>
              <a:rPr lang="pt-BR" sz="2400" dirty="0"/>
              <a:t>A industrialização das cadeias é </a:t>
            </a:r>
            <a:r>
              <a:rPr lang="pt-BR" sz="2400" dirty="0" err="1"/>
              <a:t>necess</a:t>
            </a:r>
            <a:r>
              <a:rPr lang="fr-FR" sz="2400" dirty="0"/>
              <a:t>ária para garantir o equilíbrio fiscal;</a:t>
            </a:r>
          </a:p>
          <a:p>
            <a:pPr>
              <a:buFont typeface="Arial" charset="0"/>
              <a:buChar char="•"/>
            </a:pPr>
            <a:r>
              <a:rPr lang="pt-BR" sz="2400" dirty="0"/>
              <a:t>No prazo da concessão, o retorno fiscal apresenta os mesmos indicadores financeiros do investimento privado;</a:t>
            </a:r>
            <a:endParaRPr lang="fr-FR" sz="2400" dirty="0"/>
          </a:p>
          <a:p>
            <a:pPr>
              <a:buFont typeface="Arial" charset="0"/>
              <a:buChar char="•"/>
            </a:pPr>
            <a:r>
              <a:rPr lang="fr-FR" sz="2400" dirty="0" err="1"/>
              <a:t>Foram</a:t>
            </a:r>
            <a:r>
              <a:rPr lang="fr-FR" sz="2400" dirty="0"/>
              <a:t> </a:t>
            </a:r>
            <a:r>
              <a:rPr lang="fr-FR" sz="2400" dirty="0" err="1"/>
              <a:t>simulados</a:t>
            </a:r>
            <a:r>
              <a:rPr lang="fr-FR" sz="2400" dirty="0"/>
              <a:t> </a:t>
            </a:r>
            <a:r>
              <a:rPr lang="fr-FR" sz="2400" dirty="0" err="1"/>
              <a:t>alguns</a:t>
            </a:r>
            <a:r>
              <a:rPr lang="fr-FR" sz="2400" dirty="0"/>
              <a:t> </a:t>
            </a:r>
            <a:r>
              <a:rPr lang="fr-FR" sz="2400" dirty="0" err="1"/>
              <a:t>cenários</a:t>
            </a:r>
            <a:r>
              <a:rPr lang="fr-FR" sz="2400" dirty="0"/>
              <a:t> de </a:t>
            </a:r>
            <a:r>
              <a:rPr lang="fr-FR" sz="2400" dirty="0" err="1"/>
              <a:t>industrialização</a:t>
            </a:r>
            <a:r>
              <a:rPr lang="fr-FR" sz="2400" dirty="0"/>
              <a:t>, mas </a:t>
            </a:r>
            <a:r>
              <a:rPr lang="fr-FR" sz="2400" dirty="0" err="1"/>
              <a:t>existem</a:t>
            </a:r>
            <a:r>
              <a:rPr lang="fr-FR" sz="2400" dirty="0"/>
              <a:t> </a:t>
            </a:r>
            <a:r>
              <a:rPr lang="fr-FR" sz="2400" dirty="0" err="1"/>
              <a:t>muitas</a:t>
            </a:r>
            <a:r>
              <a:rPr lang="fr-FR" sz="2400" dirty="0"/>
              <a:t> outras </a:t>
            </a:r>
            <a:r>
              <a:rPr lang="fr-FR" sz="2400" dirty="0" err="1"/>
              <a:t>possibilidades</a:t>
            </a:r>
            <a:r>
              <a:rPr lang="fr-FR" sz="2400" dirty="0"/>
              <a:t>, </a:t>
            </a:r>
            <a:r>
              <a:rPr lang="fr-FR" sz="2400" dirty="0" err="1"/>
              <a:t>explorando</a:t>
            </a:r>
            <a:r>
              <a:rPr lang="fr-FR" sz="2400" dirty="0"/>
              <a:t> outras </a:t>
            </a:r>
            <a:r>
              <a:rPr lang="fr-FR" sz="2400" dirty="0" err="1"/>
              <a:t>matérias</a:t>
            </a:r>
            <a:r>
              <a:rPr lang="fr-FR" sz="2400" dirty="0"/>
              <a:t>-primas.</a:t>
            </a:r>
          </a:p>
          <a:p>
            <a:pPr>
              <a:buFont typeface="Arial" charset="0"/>
              <a:buChar char="•"/>
            </a:pPr>
            <a:endParaRPr lang="fr-FR" sz="2400" dirty="0"/>
          </a:p>
          <a:p>
            <a:pPr>
              <a:buFont typeface="Arial" charset="0"/>
              <a:buChar char="•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603792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39235" y="2388359"/>
            <a:ext cx="567747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MUITO OBRIGADA !</a:t>
            </a:r>
          </a:p>
          <a:p>
            <a:endParaRPr lang="pt-BR" dirty="0"/>
          </a:p>
          <a:p>
            <a:endParaRPr lang="pt-B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/>
              <a:t>Yaeko Yamashita - </a:t>
            </a:r>
          </a:p>
          <a:p>
            <a:pPr algn="ctr"/>
            <a:r>
              <a:rPr lang="pt-BR" dirty="0">
                <a:hlinkClick r:id="rId2"/>
              </a:rPr>
              <a:t>yaekoyamashita@gmail.com</a:t>
            </a:r>
            <a:endParaRPr lang="pt-BR" dirty="0"/>
          </a:p>
          <a:p>
            <a:pPr algn="ctr"/>
            <a:r>
              <a:rPr lang="pt-BR" dirty="0"/>
              <a:t>61- 9995-7009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/>
              <a:t>Joaquim José Guilherme de Aragão - UnB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/>
              <a:t>Lilian Bracarense - UFT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4755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EA00E0B-59EE-4C00-A3D9-B22E97C5E05E}"/>
              </a:ext>
            </a:extLst>
          </p:cNvPr>
          <p:cNvSpPr txBox="1"/>
          <p:nvPr/>
        </p:nvSpPr>
        <p:spPr>
          <a:xfrm>
            <a:off x="638629" y="754743"/>
            <a:ext cx="52062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Perguntas que não querem calar !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95CFEBB-097D-4D94-B55A-BA9C9D8D35AB}"/>
              </a:ext>
            </a:extLst>
          </p:cNvPr>
          <p:cNvSpPr txBox="1"/>
          <p:nvPr/>
        </p:nvSpPr>
        <p:spPr>
          <a:xfrm>
            <a:off x="1244313" y="2126240"/>
            <a:ext cx="947836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2400" dirty="0">
              <a:solidFill>
                <a:srgbClr val="C00000"/>
              </a:solidFill>
            </a:endParaRPr>
          </a:p>
          <a:p>
            <a:r>
              <a:rPr lang="pt-BR" sz="2400" dirty="0">
                <a:solidFill>
                  <a:srgbClr val="C00000"/>
                </a:solidFill>
              </a:rPr>
              <a:t>1- Qual deve ser o papel do Estado neste novo capitalismo moderno ?</a:t>
            </a:r>
          </a:p>
          <a:p>
            <a:endParaRPr lang="pt-BR" sz="2400" dirty="0">
              <a:solidFill>
                <a:srgbClr val="C00000"/>
              </a:solidFill>
            </a:endParaRPr>
          </a:p>
          <a:p>
            <a:r>
              <a:rPr lang="pt-BR" sz="2400" dirty="0">
                <a:solidFill>
                  <a:srgbClr val="C00000"/>
                </a:solidFill>
              </a:rPr>
              <a:t>2- Como o setor privado pode participar para tirar o país da crise ?</a:t>
            </a:r>
          </a:p>
          <a:p>
            <a:endParaRPr lang="pt-BR" sz="2400" dirty="0">
              <a:solidFill>
                <a:srgbClr val="C00000"/>
              </a:solidFill>
            </a:endParaRPr>
          </a:p>
          <a:p>
            <a:r>
              <a:rPr lang="pt-BR" sz="2400" dirty="0">
                <a:solidFill>
                  <a:srgbClr val="C00000"/>
                </a:solidFill>
              </a:rPr>
              <a:t>3- Como serão as construções das grandes infraestruturas de transportes ?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B1242CC-A5FE-4A69-AD5A-E3DD32841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28" y="5059470"/>
            <a:ext cx="1320800" cy="13208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AF94726-7FC9-46AA-A7F1-8F9FE53FDD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677" y="937612"/>
            <a:ext cx="1303225" cy="137658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AFC031B-E6B2-43C7-BB93-77405453A61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305" y="4926886"/>
            <a:ext cx="1585968" cy="158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05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960" y="864870"/>
            <a:ext cx="8260080" cy="512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9" t="18079"/>
          <a:stretch/>
        </p:blipFill>
        <p:spPr>
          <a:xfrm>
            <a:off x="693472" y="1383901"/>
            <a:ext cx="5338652" cy="3949514"/>
          </a:xfrm>
          <a:prstGeom prst="rect">
            <a:avLst/>
          </a:prstGeom>
        </p:spPr>
      </p:pic>
      <p:grpSp>
        <p:nvGrpSpPr>
          <p:cNvPr id="7" name="Agrupar 6"/>
          <p:cNvGrpSpPr/>
          <p:nvPr/>
        </p:nvGrpSpPr>
        <p:grpSpPr>
          <a:xfrm>
            <a:off x="8154654" y="2322674"/>
            <a:ext cx="3528392" cy="1377444"/>
            <a:chOff x="7047602" y="2420888"/>
            <a:chExt cx="3528392" cy="1377444"/>
          </a:xfrm>
        </p:grpSpPr>
        <p:sp>
          <p:nvSpPr>
            <p:cNvPr id="9" name="CaixaDeTexto 8"/>
            <p:cNvSpPr txBox="1"/>
            <p:nvPr/>
          </p:nvSpPr>
          <p:spPr>
            <a:xfrm>
              <a:off x="7047602" y="2420888"/>
              <a:ext cx="3528392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Geração de renda</a:t>
              </a: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7047602" y="2924944"/>
              <a:ext cx="3528392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Demandas e fluxos logísticos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047602" y="3429000"/>
              <a:ext cx="3528392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Crescimento econômico</a:t>
              </a:r>
            </a:p>
          </p:txBody>
        </p:sp>
      </p:grpSp>
      <p:pic>
        <p:nvPicPr>
          <p:cNvPr id="21" name="Imagem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982" y="2322674"/>
            <a:ext cx="1684814" cy="1684814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80" y="3358658"/>
            <a:ext cx="1557164" cy="155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47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9" t="18079"/>
          <a:stretch/>
        </p:blipFill>
        <p:spPr>
          <a:xfrm>
            <a:off x="693472" y="949958"/>
            <a:ext cx="5338652" cy="3949514"/>
          </a:xfrm>
          <a:prstGeom prst="rect">
            <a:avLst/>
          </a:prstGeom>
        </p:spPr>
      </p:pic>
      <p:grpSp>
        <p:nvGrpSpPr>
          <p:cNvPr id="7" name="Agrupar 6"/>
          <p:cNvGrpSpPr/>
          <p:nvPr/>
        </p:nvGrpSpPr>
        <p:grpSpPr>
          <a:xfrm>
            <a:off x="8014954" y="1351288"/>
            <a:ext cx="3528392" cy="2376264"/>
            <a:chOff x="7047602" y="1916832"/>
            <a:chExt cx="3528392" cy="2376264"/>
          </a:xfrm>
        </p:grpSpPr>
        <p:sp>
          <p:nvSpPr>
            <p:cNvPr id="8" name="CaixaDeTexto 7"/>
            <p:cNvSpPr txBox="1"/>
            <p:nvPr/>
          </p:nvSpPr>
          <p:spPr>
            <a:xfrm>
              <a:off x="7047602" y="1916832"/>
              <a:ext cx="3528392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Atração de investimentos</a:t>
              </a: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7047602" y="2420888"/>
              <a:ext cx="3528392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Geração de renda</a:t>
              </a: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7047602" y="2924944"/>
              <a:ext cx="3528392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Demandas e fluxos logísticos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047602" y="3429000"/>
              <a:ext cx="3528392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Crescimento econômico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047602" y="3923764"/>
              <a:ext cx="3528392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Arrecadação fiscal</a:t>
              </a:r>
            </a:p>
          </p:txBody>
        </p:sp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587850"/>
            <a:ext cx="736599" cy="687493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009" y="1474952"/>
            <a:ext cx="1443037" cy="751678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11" b="658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889"/>
          <a:stretch/>
        </p:blipFill>
        <p:spPr>
          <a:xfrm>
            <a:off x="1084932" y="2411296"/>
            <a:ext cx="1366167" cy="99882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168" y="2003031"/>
            <a:ext cx="1306576" cy="1306576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096" y="3086008"/>
            <a:ext cx="951663" cy="1017547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3472" y="5415333"/>
            <a:ext cx="10849874" cy="937542"/>
          </a:xfrm>
          <a:prstGeom prst="rect">
            <a:avLst/>
          </a:prstGeom>
        </p:spPr>
      </p:pic>
      <p:sp>
        <p:nvSpPr>
          <p:cNvPr id="32" name="Seta para a Direita 31"/>
          <p:cNvSpPr/>
          <p:nvPr/>
        </p:nvSpPr>
        <p:spPr>
          <a:xfrm rot="5400000">
            <a:off x="9182221" y="4063067"/>
            <a:ext cx="845095" cy="1085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80" y="3358658"/>
            <a:ext cx="1557164" cy="1557164"/>
          </a:xfrm>
          <a:prstGeom prst="rect">
            <a:avLst/>
          </a:prstGeom>
        </p:spPr>
      </p:pic>
      <p:sp>
        <p:nvSpPr>
          <p:cNvPr id="2" name="Seta para a Direita 1"/>
          <p:cNvSpPr/>
          <p:nvPr/>
        </p:nvSpPr>
        <p:spPr>
          <a:xfrm>
            <a:off x="6640402" y="2224676"/>
            <a:ext cx="825500" cy="957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0398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660" y="811530"/>
            <a:ext cx="6964680" cy="5234940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5024777" y="977900"/>
            <a:ext cx="21424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Hidrovia Tocantins</a:t>
            </a:r>
          </a:p>
        </p:txBody>
      </p:sp>
    </p:spTree>
    <p:extLst>
      <p:ext uri="{BB962C8B-B14F-4D97-AF65-F5344CB8AC3E}">
        <p14:creationId xmlns:p14="http://schemas.microsoft.com/office/powerpoint/2010/main" val="1226745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1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022600" y="140268"/>
            <a:ext cx="83017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C00000"/>
                </a:solidFill>
                <a:latin typeface="+mj-lt"/>
              </a:rPr>
              <a:t>Modelo de consolidação comercial</a:t>
            </a:r>
            <a:endParaRPr lang="pt-BR" sz="3600" dirty="0">
              <a:latin typeface="+mj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985044" y="5709868"/>
            <a:ext cx="165088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dirty="0"/>
              <a:t>Equilíbrio Fiscal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" y="-7620"/>
            <a:ext cx="12214860" cy="686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088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980</Words>
  <Application>Microsoft Office PowerPoint</Application>
  <PresentationFormat>Widescreen</PresentationFormat>
  <Paragraphs>325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</vt:lpstr>
      <vt:lpstr>Tema do Office</vt:lpstr>
      <vt:lpstr>Impacto de investimento em infraestruturas nas receitas fiscais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Concessão de serviço</vt:lpstr>
      <vt:lpstr>Apresentação do PowerPoint</vt:lpstr>
      <vt:lpstr>Apresentação do PowerPoint</vt:lpstr>
      <vt:lpstr>Apresentação do PowerPoint</vt:lpstr>
      <vt:lpstr>Concessão de uso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Conclusões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42</cp:revision>
  <dcterms:created xsi:type="dcterms:W3CDTF">2022-03-04T12:39:06Z</dcterms:created>
  <dcterms:modified xsi:type="dcterms:W3CDTF">2022-03-30T17:53:14Z</dcterms:modified>
</cp:coreProperties>
</file>