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1" r:id="rId6"/>
    <p:sldId id="263" r:id="rId7"/>
    <p:sldId id="262" r:id="rId8"/>
    <p:sldId id="265" r:id="rId9"/>
    <p:sldId id="266" r:id="rId10"/>
    <p:sldId id="267" r:id="rId11"/>
    <p:sldId id="268" r:id="rId12"/>
    <p:sldId id="279" r:id="rId13"/>
    <p:sldId id="257" r:id="rId14"/>
    <p:sldId id="280" r:id="rId15"/>
    <p:sldId id="277" r:id="rId16"/>
    <p:sldId id="278" r:id="rId17"/>
    <p:sldId id="272" r:id="rId18"/>
    <p:sldId id="269" r:id="rId19"/>
    <p:sldId id="270" r:id="rId20"/>
    <p:sldId id="273" r:id="rId21"/>
    <p:sldId id="274" r:id="rId22"/>
    <p:sldId id="276" r:id="rId23"/>
    <p:sldId id="281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2697"/>
            <a:ext cx="9144000" cy="2387600"/>
          </a:xfrm>
        </p:spPr>
        <p:txBody>
          <a:bodyPr>
            <a:normAutofit/>
          </a:bodyPr>
          <a:lstStyle/>
          <a:p>
            <a:r>
              <a:rPr lang="pt-B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Estruturação de Concessões Rodoviárias</a:t>
            </a:r>
            <a:br>
              <a:rPr lang="pt-B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t-B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Case: Rodovias Integradas do Paraná</a:t>
            </a:r>
            <a:br>
              <a:rPr lang="pt-B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pt-BR" sz="40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971F86-490B-425D-B4EE-D2824A2D14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pt-BR" dirty="0"/>
              <a:t>Palestrante: Santi Ferri</a:t>
            </a:r>
          </a:p>
          <a:p>
            <a:pPr algn="l"/>
            <a:r>
              <a:rPr lang="pt-BR" dirty="0"/>
              <a:t>Gerente de Engenharia – GEPRO-2/DPL</a:t>
            </a:r>
          </a:p>
          <a:p>
            <a:pPr algn="l"/>
            <a:r>
              <a:rPr lang="pt-BR" dirty="0"/>
              <a:t>Gerência de Estruturação de Projetos de Concessão / Diretoria de Planejamento da EPL</a:t>
            </a:r>
          </a:p>
        </p:txBody>
      </p: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da Estruturação de Projetos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u="sng" dirty="0"/>
              <a:t>Fase 5:</a:t>
            </a:r>
            <a:r>
              <a:rPr lang="pt-BR" b="1" dirty="0"/>
              <a:t> </a:t>
            </a:r>
            <a:r>
              <a:rPr lang="pt-BR" dirty="0"/>
              <a:t>Processamento dos dados de campo e elaboração de projeto funcional: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</a:t>
            </a:r>
            <a:r>
              <a:rPr lang="pt-BR" b="1" u="sng" dirty="0"/>
              <a:t>Modelagem econômico-financeira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Cálculos de impostos; taxas; tributos etc.;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Cálculo do fluxo financeiro da Concessão em VPL (Valor Presente Líquido);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Convergência para VPL=0 (</a:t>
            </a:r>
            <a:r>
              <a:rPr lang="pt-BR" dirty="0" err="1"/>
              <a:t>VPL</a:t>
            </a:r>
            <a:r>
              <a:rPr lang="pt-BR" baseline="-25000" dirty="0" err="1"/>
              <a:t>Receita</a:t>
            </a:r>
            <a:r>
              <a:rPr lang="pt-BR" baseline="-25000" dirty="0"/>
              <a:t> Líq.</a:t>
            </a:r>
            <a:r>
              <a:rPr lang="pt-BR" dirty="0"/>
              <a:t> menos </a:t>
            </a:r>
            <a:r>
              <a:rPr lang="pt-BR" dirty="0" err="1"/>
              <a:t>VPL</a:t>
            </a:r>
            <a:r>
              <a:rPr lang="pt-BR" baseline="-25000" dirty="0" err="1"/>
              <a:t>Custos</a:t>
            </a:r>
            <a:r>
              <a:rPr lang="pt-BR" baseline="-25000" dirty="0"/>
              <a:t>(OPEX E CAPEX)</a:t>
            </a:r>
            <a:r>
              <a:rPr lang="pt-BR" dirty="0"/>
              <a:t>); para determinação da tarifa quilométrica correspondente.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marL="914400" lvl="2" indent="0" algn="just">
              <a:buNone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3268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</a:t>
            </a:r>
            <a:r>
              <a:rPr lang="pt-BR" b="1" dirty="0" err="1"/>
              <a:t>PRVias</a:t>
            </a:r>
            <a:endParaRPr lang="pt-BR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t-BR" b="1" u="sng" dirty="0"/>
              <a:t>Características:</a:t>
            </a: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Contrato de Parceria entre EPL e IFC (Banco Mundial);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A princípio foi proposto o Modelo híbrido (menor tarifa até certo limite e desempate por maior outorga);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Após séries de discussões entre governos federal e estadual chegou-se ao modelo atual onde toda a outorga será revertida na própria Concessão;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b="1" u="sng" dirty="0"/>
              <a:t> Objetivos: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pt-BR" b="1" u="sng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Estudar rodovias atualmente concedidas pelo Governo Estadual (AGEPAR);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Estudar possibilidade de inclusão de novos trechos estaduais e federais (DER/PR e DNIT);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Estabelecer configuração de lotes que tenham que possibilitem, em especial a redução das tarifas atualmente praticadas;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marL="914400" lvl="2" indent="0" algn="just">
              <a:buNone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6718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</a:t>
            </a:r>
            <a:r>
              <a:rPr lang="pt-BR" b="1" dirty="0" err="1"/>
              <a:t>PRVias</a:t>
            </a:r>
            <a:endParaRPr lang="pt-BR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638B9A3-ACAA-4EF1-A37A-4A6A006C04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472" y="1690688"/>
            <a:ext cx="6028868" cy="488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51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– </a:t>
            </a:r>
            <a:r>
              <a:rPr lang="pt-BR" b="1" dirty="0" err="1"/>
              <a:t>PRVias</a:t>
            </a:r>
            <a:endParaRPr lang="pt-BR" dirty="0"/>
          </a:p>
        </p:txBody>
      </p:sp>
      <p:pic>
        <p:nvPicPr>
          <p:cNvPr id="2050" name="Picture 2" descr="Confira os lotes">
            <a:extLst>
              <a:ext uri="{FF2B5EF4-FFF2-40B4-BE49-F238E27FC236}">
                <a16:creationId xmlns:a16="http://schemas.microsoft.com/office/drawing/2014/main" id="{2ACE444B-23B7-49FB-AB6F-65488B34D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35"/>
          <a:stretch/>
        </p:blipFill>
        <p:spPr bwMode="auto">
          <a:xfrm>
            <a:off x="101599" y="1690688"/>
            <a:ext cx="7185892" cy="435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64C8761-4AA5-4CC4-932A-D9F503C3C490}"/>
              </a:ext>
            </a:extLst>
          </p:cNvPr>
          <p:cNvSpPr txBox="1"/>
          <p:nvPr/>
        </p:nvSpPr>
        <p:spPr>
          <a:xfrm>
            <a:off x="7604281" y="1303725"/>
            <a:ext cx="4366047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b="1" i="0" u="sng" dirty="0">
                <a:effectLst/>
                <a:latin typeface="rawline"/>
              </a:rPr>
              <a:t>Previsões:</a:t>
            </a:r>
          </a:p>
          <a:p>
            <a:endParaRPr lang="pt-BR" b="0" i="0" dirty="0">
              <a:effectLst/>
              <a:latin typeface="rawli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rawline"/>
              </a:rPr>
              <a:t>I</a:t>
            </a:r>
            <a:r>
              <a:rPr lang="pt-BR" b="0" i="0" dirty="0">
                <a:effectLst/>
                <a:latin typeface="rawline"/>
              </a:rPr>
              <a:t>nvestimento total: R$ 44 bilhões</a:t>
            </a:r>
            <a:r>
              <a:rPr lang="pt-BR" dirty="0">
                <a:latin typeface="rawline"/>
              </a:rPr>
              <a:t>;</a:t>
            </a:r>
            <a:endParaRPr lang="pt-BR" b="0" i="0" dirty="0">
              <a:effectLst/>
              <a:latin typeface="rawli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0" i="0" dirty="0">
                <a:effectLst/>
                <a:latin typeface="rawline"/>
              </a:rPr>
              <a:t>Extensão: 3,3 mil km;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rawline"/>
              </a:rPr>
              <a:t>D</a:t>
            </a:r>
            <a:r>
              <a:rPr lang="pt-BR" b="0" i="0" dirty="0">
                <a:effectLst/>
                <a:latin typeface="rawline"/>
              </a:rPr>
              <a:t>uplicação: 1.782 </a:t>
            </a:r>
            <a:r>
              <a:rPr lang="pt-BR" dirty="0">
                <a:latin typeface="rawline"/>
              </a:rPr>
              <a:t>km</a:t>
            </a:r>
            <a:r>
              <a:rPr lang="pt-BR" b="0" i="0" dirty="0">
                <a:effectLst/>
                <a:latin typeface="rawline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rawline"/>
            </a:endParaRPr>
          </a:p>
        </p:txBody>
      </p:sp>
    </p:spTree>
    <p:extLst>
      <p:ext uri="{BB962C8B-B14F-4D97-AF65-F5344CB8AC3E}">
        <p14:creationId xmlns:p14="http://schemas.microsoft.com/office/powerpoint/2010/main" val="775368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– </a:t>
            </a:r>
            <a:r>
              <a:rPr lang="pt-BR" b="1" dirty="0" err="1"/>
              <a:t>PRVias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503280-0D47-4E07-AC85-37AA0FB69B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848" y="1402592"/>
            <a:ext cx="9345336" cy="52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60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</a:t>
            </a:r>
            <a:r>
              <a:rPr lang="pt-BR" b="1" dirty="0" err="1"/>
              <a:t>PRVias</a:t>
            </a:r>
            <a:endParaRPr lang="pt-BR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b="1" u="sng" dirty="0"/>
              <a:t>Características / Inovações:</a:t>
            </a: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Leilão híbrido (desconto máximo de 17% e desempate por maior outorga);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Toda a outorga será revertida para o projeto;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Mecanismo de proteção cambial;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Mecanismo de proteção de aumento de insumos;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Revisões Ordinárias;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Câmeras de detecção de incidentes e OCR (Seg. Pública);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Conexão sem fio com o usuário (Wi-Fi ou similar);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Aplicação da Metodologia </a:t>
            </a:r>
            <a:r>
              <a:rPr lang="pt-BR" dirty="0" err="1"/>
              <a:t>Irap</a:t>
            </a:r>
            <a:r>
              <a:rPr lang="pt-BR" dirty="0"/>
              <a:t>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Desconto de Usuário Frequente;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Iluminação LED inteligente (perímetros urbanos, trevos e pontos críticos);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Certificação de Projetos (</a:t>
            </a:r>
            <a:r>
              <a:rPr lang="pt-BR" dirty="0" err="1"/>
              <a:t>InMetro</a:t>
            </a:r>
            <a:r>
              <a:rPr lang="pt-BR" dirty="0"/>
              <a:t>) e BIM;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marL="914400" lvl="2" indent="0" algn="just">
              <a:buNone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6861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</a:t>
            </a:r>
            <a:r>
              <a:rPr lang="pt-BR" b="1" dirty="0" err="1"/>
              <a:t>PRVias</a:t>
            </a:r>
            <a:endParaRPr lang="pt-BR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C72D03-22DD-4E64-8D8B-FC47BE0B00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110" y="1690688"/>
            <a:ext cx="8483035" cy="476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9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– </a:t>
            </a:r>
            <a:r>
              <a:rPr lang="pt-BR" b="1" dirty="0" err="1"/>
              <a:t>PRVias</a:t>
            </a:r>
            <a:r>
              <a:rPr lang="pt-BR" b="1" dirty="0"/>
              <a:t> (Obras de Ampliação)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26B8DBC-83A8-490E-84CE-41FF1D2270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424" y="1517193"/>
            <a:ext cx="8957377" cy="50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8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– </a:t>
            </a:r>
            <a:r>
              <a:rPr lang="pt-BR" b="1" dirty="0" err="1"/>
              <a:t>PRVias</a:t>
            </a:r>
            <a:r>
              <a:rPr lang="pt-BR" b="1" dirty="0"/>
              <a:t> (Material AP)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2A38FF-0B6C-4B87-A1E0-201C7CA71F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62" y="1344633"/>
            <a:ext cx="10996404" cy="53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2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– </a:t>
            </a:r>
            <a:r>
              <a:rPr lang="pt-BR" b="1" dirty="0" err="1"/>
              <a:t>PRVias</a:t>
            </a:r>
            <a:r>
              <a:rPr lang="pt-BR" b="1" dirty="0"/>
              <a:t> (Material AP)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080EA6-26DB-46E9-8894-C1472195E6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26128"/>
            <a:ext cx="10884847" cy="52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da Estruturação de Projetos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t-BR" b="1" u="sng" dirty="0"/>
              <a:t>Fase 1: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A EPL recebe a demanda do </a:t>
            </a:r>
            <a:r>
              <a:rPr lang="pt-BR" b="1" u="sng" dirty="0"/>
              <a:t>Ministério da Infraestrutura</a:t>
            </a:r>
            <a:r>
              <a:rPr lang="pt-BR" dirty="0"/>
              <a:t>, para realizar estudos de viabilidade, contemplando determinada malha rodoviária;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Tal decisão por parte do MINFRA é fundamentada no planejamento de longo prazo, elaborado pelo Governo, tendo como base principal o </a:t>
            </a:r>
            <a:r>
              <a:rPr lang="pt-BR" b="1" u="sng" dirty="0"/>
              <a:t>PNL – Plano Nacional de Logística</a:t>
            </a:r>
            <a:r>
              <a:rPr lang="pt-BR" dirty="0"/>
              <a:t>, também elaborado pela EPL;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 partir de então, a EPL inicia o planejamento do projeto que se inicia, com atenção especial à forma de aquisição dos dados base do estudo (dados de demanda de tráfego etc.).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71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– </a:t>
            </a:r>
            <a:r>
              <a:rPr lang="pt-BR" b="1" dirty="0" err="1"/>
              <a:t>PRVias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8EE803E-DC3E-439B-AD36-9273D4A1AF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208" y="1690688"/>
            <a:ext cx="8571919" cy="483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3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– </a:t>
            </a:r>
            <a:r>
              <a:rPr lang="pt-BR" b="1" dirty="0" err="1"/>
              <a:t>PRVias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F559CEF-89EC-4F4C-AEF0-80C6D4A2ED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436" y="1690688"/>
            <a:ext cx="8575127" cy="48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1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Modelagem – </a:t>
            </a:r>
            <a:r>
              <a:rPr lang="pt-BR" b="1" dirty="0" err="1"/>
              <a:t>PRVias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3A69C8-1913-4707-894D-1B214B499A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059" y="1555198"/>
            <a:ext cx="8623882" cy="48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60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2697"/>
            <a:ext cx="9144000" cy="2387600"/>
          </a:xfrm>
        </p:spPr>
        <p:txBody>
          <a:bodyPr>
            <a:normAutofit/>
          </a:bodyPr>
          <a:lstStyle/>
          <a:p>
            <a:r>
              <a:rPr lang="pt-B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Estruturação de Concessões Rodoviárias</a:t>
            </a:r>
            <a:br>
              <a:rPr lang="pt-B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t-B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Case: Rodovias Integradas do Paraná</a:t>
            </a:r>
            <a:br>
              <a:rPr lang="pt-B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pt-BR" sz="40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971F86-490B-425D-B4EE-D2824A2D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4100"/>
            <a:ext cx="9144000" cy="1655762"/>
          </a:xfrm>
        </p:spPr>
        <p:txBody>
          <a:bodyPr>
            <a:normAutofit/>
          </a:bodyPr>
          <a:lstStyle/>
          <a:p>
            <a:r>
              <a:rPr lang="pt-BR" sz="6600" dirty="0"/>
              <a:t>Obrigado!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7C6D3A-4E09-4709-91E3-FE28C495C8BB}"/>
              </a:ext>
            </a:extLst>
          </p:cNvPr>
          <p:cNvSpPr txBox="1"/>
          <p:nvPr/>
        </p:nvSpPr>
        <p:spPr>
          <a:xfrm>
            <a:off x="5768829" y="5978918"/>
            <a:ext cx="43660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dirty="0">
                <a:latin typeface="rawline"/>
              </a:rPr>
              <a:t>Contato: s</a:t>
            </a:r>
            <a:r>
              <a:rPr lang="pt-BR" i="0" dirty="0">
                <a:effectLst/>
                <a:latin typeface="rawline"/>
              </a:rPr>
              <a:t>anti.ferri@epl.gov.br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841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da Estruturação de Projetos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b="1" u="sng" dirty="0"/>
              <a:t>Fase 2: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EPL planeja o estudo, com a precificação dos serviços que demandarão contratação e elabora cronograma geral dos estudos, contemplando todas as demais etapas do projeto:</a:t>
            </a:r>
          </a:p>
          <a:p>
            <a:pPr algn="just"/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Contratação dos serviços / parcerias: levantamentos de campo e consultoria técnica;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Estudos </a:t>
            </a:r>
            <a:r>
              <a:rPr lang="pt-BR" dirty="0" err="1"/>
              <a:t>Pré</a:t>
            </a:r>
            <a:r>
              <a:rPr lang="pt-BR" dirty="0"/>
              <a:t>-Viabilidade;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Elaboração da modelagem para etapa de Audiência Pública (ANTT);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Revisão e envio para verificação do órgão de Controle (TCU);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Revisão final e elaboração de material para publicação do Edital.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260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da Estruturação de Projetos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u="sng" dirty="0"/>
              <a:t>Fase 3: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Contratação dos serviços – Campo: 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Pesquisas de tráfego: CVC; OD e PD;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Vídeo-Registro: cadastro georreferenciado dos elementos existentes;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Topografia e foto aérea: drone / </a:t>
            </a:r>
            <a:r>
              <a:rPr lang="pt-BR" i="1" dirty="0"/>
              <a:t>laser </a:t>
            </a:r>
            <a:r>
              <a:rPr lang="pt-BR" i="1" dirty="0" err="1"/>
              <a:t>scan</a:t>
            </a:r>
            <a:r>
              <a:rPr lang="pt-BR" i="1" dirty="0"/>
              <a:t> </a:t>
            </a:r>
            <a:r>
              <a:rPr lang="pt-BR" dirty="0"/>
              <a:t>móvel;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Pavimento: IRI; ATR; FWD; LVC (IGG, trincamento, degrau) etc.;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Estudos Geológicos / geotécnicos (eventuais sondagens);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Vistorias específicas: </a:t>
            </a:r>
            <a:r>
              <a:rPr lang="pt-BR" dirty="0" err="1"/>
              <a:t>OAEs</a:t>
            </a:r>
            <a:r>
              <a:rPr lang="pt-BR" dirty="0"/>
              <a:t> (drones), </a:t>
            </a:r>
            <a:r>
              <a:rPr lang="pt-BR" dirty="0" err="1"/>
              <a:t>OACs</a:t>
            </a:r>
            <a:r>
              <a:rPr lang="pt-BR" dirty="0"/>
              <a:t>, contenções etc.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936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da Estruturação de Projetos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u="sng" dirty="0"/>
              <a:t>Fase 3: Campo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pic>
        <p:nvPicPr>
          <p:cNvPr id="4" name="Vídeo Recap TH03 (Strata - sem indicação de quilometragem)">
            <a:hlinkClick r:id="" action="ppaction://media"/>
            <a:extLst>
              <a:ext uri="{FF2B5EF4-FFF2-40B4-BE49-F238E27FC236}">
                <a16:creationId xmlns:a16="http://schemas.microsoft.com/office/drawing/2014/main" id="{9DA4FFD0-8635-4688-9D32-D94579ED91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34"/>
                </p14:media>
              </p:ext>
            </p:extLst>
          </p:nvPr>
        </p:nvPicPr>
        <p:blipFill rotWithShape="1">
          <a:blip r:embed="rId4"/>
          <a:srcRect l="1" r="-240"/>
          <a:stretch>
            <a:fillRect/>
          </a:stretch>
        </p:blipFill>
        <p:spPr>
          <a:xfrm>
            <a:off x="4515724" y="1707925"/>
            <a:ext cx="6641478" cy="4091808"/>
          </a:xfrm>
          <a:prstGeom prst="rect">
            <a:avLst/>
          </a:prstGeom>
        </p:spPr>
      </p:pic>
      <p:pic>
        <p:nvPicPr>
          <p:cNvPr id="5" name="Picture 2" descr="Leica Pegasus-Two (Mobile Mapping Scanner System) - Strata">
            <a:extLst>
              <a:ext uri="{FF2B5EF4-FFF2-40B4-BE49-F238E27FC236}">
                <a16:creationId xmlns:a16="http://schemas.microsoft.com/office/drawing/2014/main" id="{4E027F38-F618-4CA6-A5F7-2F7EC5A74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6208" y="3955018"/>
            <a:ext cx="2410766" cy="25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Bee X - Sensefly PT">
            <a:extLst>
              <a:ext uri="{FF2B5EF4-FFF2-40B4-BE49-F238E27FC236}">
                <a16:creationId xmlns:a16="http://schemas.microsoft.com/office/drawing/2014/main" id="{4184F573-006E-4D20-8664-00A5522B6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543" y="2496344"/>
            <a:ext cx="1836097" cy="111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488B7FB-BC55-431C-92FC-BDD80C6D6C9B}"/>
              </a:ext>
            </a:extLst>
          </p:cNvPr>
          <p:cNvSpPr/>
          <p:nvPr/>
        </p:nvSpPr>
        <p:spPr>
          <a:xfrm>
            <a:off x="4737397" y="5859706"/>
            <a:ext cx="5849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Pegasus </a:t>
            </a:r>
            <a:r>
              <a:rPr lang="pt-BR" dirty="0" err="1"/>
              <a:t>Two</a:t>
            </a:r>
            <a:r>
              <a:rPr lang="pt-BR" dirty="0"/>
              <a:t> </a:t>
            </a:r>
            <a:r>
              <a:rPr lang="pt-BR" dirty="0" err="1"/>
              <a:t>Ultimate</a:t>
            </a:r>
            <a:r>
              <a:rPr lang="pt-BR" dirty="0"/>
              <a:t> da </a:t>
            </a:r>
            <a:r>
              <a:rPr lang="pt-BR" dirty="0" err="1"/>
              <a:t>Leica</a:t>
            </a:r>
            <a:r>
              <a:rPr lang="pt-BR" dirty="0"/>
              <a:t> + Drone Asa Fixa </a:t>
            </a:r>
            <a:r>
              <a:rPr lang="pt-BR" dirty="0" err="1"/>
              <a:t>Ebee</a:t>
            </a:r>
            <a:r>
              <a:rPr lang="pt-BR" dirty="0"/>
              <a:t> X </a:t>
            </a:r>
            <a:r>
              <a:rPr lang="pt-BR" dirty="0" err="1"/>
              <a:t>Sensefly</a:t>
            </a:r>
            <a:r>
              <a:rPr lang="pt-BR" dirty="0"/>
              <a:t> + Nuvem de Pontos BR040</a:t>
            </a:r>
          </a:p>
          <a:p>
            <a:pPr algn="ctr"/>
            <a:r>
              <a:rPr lang="pt-BR" dirty="0"/>
              <a:t>Fonte: </a:t>
            </a:r>
            <a:r>
              <a:rPr lang="pt-BR" dirty="0" err="1"/>
              <a:t>Strata</a:t>
            </a:r>
            <a:r>
              <a:rPr lang="pt-BR" dirty="0"/>
              <a:t>, 2021, Adaptado</a:t>
            </a:r>
          </a:p>
        </p:txBody>
      </p:sp>
    </p:spTree>
    <p:extLst>
      <p:ext uri="{BB962C8B-B14F-4D97-AF65-F5344CB8AC3E}">
        <p14:creationId xmlns:p14="http://schemas.microsoft.com/office/powerpoint/2010/main" val="11604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da Estruturação de Projetos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u="sng" dirty="0"/>
              <a:t>Fase 4: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Estudos </a:t>
            </a:r>
            <a:r>
              <a:rPr lang="pt-BR" dirty="0" err="1"/>
              <a:t>Pré</a:t>
            </a:r>
            <a:r>
              <a:rPr lang="pt-BR" dirty="0"/>
              <a:t>-Viabilidade: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Elaborados com dados secundários: PNCT; custos paramétricos das obras necessárias (ex.: custos médios por km das obras lineares; custos médios de obras similares – dispositivos, passarelas, </a:t>
            </a:r>
            <a:r>
              <a:rPr lang="pt-BR" dirty="0" err="1"/>
              <a:t>OAEs</a:t>
            </a:r>
            <a:r>
              <a:rPr lang="pt-BR" dirty="0"/>
              <a:t>);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Finalidade: avaliar cenários e respectivos custos (CAPEX; OPEX e tarifas);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714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da Estruturação de Projetos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u="sng" dirty="0"/>
              <a:t>Fase 5:</a:t>
            </a:r>
            <a:r>
              <a:rPr lang="pt-BR" b="1" dirty="0"/>
              <a:t> </a:t>
            </a:r>
            <a:r>
              <a:rPr lang="pt-BR" dirty="0"/>
              <a:t>Processamento dos dados de campo e elaboração de projeto funcional: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</a:t>
            </a:r>
            <a:r>
              <a:rPr lang="pt-BR" b="1" u="sng" dirty="0"/>
              <a:t>Estudos de tráfego: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Montagem e calibração da rede de simulação (situações antes / depois) – pelo menos 3 cenários de tarifa para verificar impactos nos volumes – fuga x atratividade etc.;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Estudo de capacidade: para verificar saturação e necessidade de ampliações ano a ano;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Análise de necessidade de faixas adicionais em pistas simples: </a:t>
            </a:r>
            <a:r>
              <a:rPr lang="pt-BR" b="1" i="1" dirty="0" err="1"/>
              <a:t>climbing</a:t>
            </a:r>
            <a:r>
              <a:rPr lang="pt-BR" b="1" i="1" dirty="0"/>
              <a:t> </a:t>
            </a:r>
            <a:r>
              <a:rPr lang="pt-BR" b="1" i="1" dirty="0" err="1"/>
              <a:t>lanes</a:t>
            </a:r>
            <a:r>
              <a:rPr lang="pt-BR" b="1" i="1" dirty="0"/>
              <a:t> / </a:t>
            </a:r>
            <a:r>
              <a:rPr lang="pt-BR" b="1" i="1" dirty="0" err="1"/>
              <a:t>passing</a:t>
            </a:r>
            <a:r>
              <a:rPr lang="pt-BR" b="1" i="1" dirty="0"/>
              <a:t> </a:t>
            </a:r>
            <a:r>
              <a:rPr lang="pt-BR" b="1" i="1" dirty="0" err="1"/>
              <a:t>lanes</a:t>
            </a:r>
            <a:r>
              <a:rPr lang="pt-BR" b="1" i="1" dirty="0"/>
              <a:t>;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marL="914400" lvl="2" indent="0" algn="just">
              <a:buNone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3772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da Estruturação de Projetos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b="1" u="sng" dirty="0"/>
              <a:t>Fase 5:</a:t>
            </a:r>
            <a:r>
              <a:rPr lang="pt-BR" b="1" dirty="0"/>
              <a:t> </a:t>
            </a:r>
            <a:r>
              <a:rPr lang="pt-BR" dirty="0"/>
              <a:t>Processamento dos dados de campo e elaboração de projeto funcional: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</a:t>
            </a:r>
            <a:r>
              <a:rPr lang="pt-BR" b="1" u="sng" dirty="0"/>
              <a:t>Estudos de engenharia: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Elaboração de Projeto Funcional em modelagem BIM(*) contemplando:</a:t>
            </a:r>
          </a:p>
          <a:p>
            <a:pPr marL="1371600" lvl="2" indent="-457200" algn="just">
              <a:buFont typeface="+mj-lt"/>
              <a:buAutoNum type="alphaLcPeriod"/>
            </a:pPr>
            <a:r>
              <a:rPr lang="pt-BR" dirty="0"/>
              <a:t>Obras de aumento de capacidade (duplicações; faixas adicionais etc.);</a:t>
            </a:r>
          </a:p>
          <a:p>
            <a:pPr marL="1371600" lvl="2" indent="-457200" algn="just">
              <a:buFont typeface="+mj-lt"/>
              <a:buAutoNum type="alphaLcPeriod"/>
            </a:pPr>
            <a:r>
              <a:rPr lang="pt-BR" dirty="0"/>
              <a:t>Obras de melhorias (implantação e adequação de marginais; dispositivos; passarelas etc.);</a:t>
            </a:r>
          </a:p>
          <a:p>
            <a:pPr marL="1371600" lvl="2" indent="-457200" algn="just">
              <a:buFont typeface="+mj-lt"/>
              <a:buAutoNum type="alphaLcPeriod"/>
            </a:pPr>
            <a:r>
              <a:rPr lang="pt-BR" dirty="0"/>
              <a:t>Obras de Edificações Operacionais;</a:t>
            </a:r>
          </a:p>
          <a:p>
            <a:pPr marL="1371600" lvl="2" indent="-457200" algn="just">
              <a:buFont typeface="+mj-lt"/>
              <a:buAutoNum type="alphaLcPeriod"/>
            </a:pPr>
            <a:r>
              <a:rPr lang="pt-BR" dirty="0"/>
              <a:t>Obras de recuperação / manutenção dos elementos existentes (HDM-4 para pavimentos)</a:t>
            </a:r>
          </a:p>
          <a:p>
            <a:pPr marL="1371600" lvl="2" indent="-457200" algn="just">
              <a:buFont typeface="+mj-lt"/>
              <a:buAutoNum type="alphaLcPeriod"/>
            </a:pPr>
            <a:endParaRPr lang="pt-BR" dirty="0"/>
          </a:p>
          <a:p>
            <a:pPr marL="914400" lvl="2" indent="0" algn="just">
              <a:buNone/>
            </a:pPr>
            <a:r>
              <a:rPr lang="pt-BR" b="1" u="sng" dirty="0"/>
              <a:t>Todas as obras são precificadas utilizando o manual SICRO do DNIT.</a:t>
            </a:r>
          </a:p>
          <a:p>
            <a:pPr marL="914400" lvl="2" indent="0" algn="just">
              <a:buNone/>
            </a:pPr>
            <a:endParaRPr lang="pt-BR" dirty="0"/>
          </a:p>
          <a:p>
            <a:pPr marL="914400" lvl="2" indent="0" algn="just">
              <a:buNone/>
            </a:pPr>
            <a:r>
              <a:rPr lang="pt-BR" dirty="0"/>
              <a:t>Obs.: (*) O nível de detalhamento utilizado para as disciplinas de projeto no modelo BIM (terraplanagem; pavimento; </a:t>
            </a:r>
            <a:r>
              <a:rPr lang="pt-BR" dirty="0" err="1"/>
              <a:t>OAEs</a:t>
            </a:r>
            <a:r>
              <a:rPr lang="pt-BR" dirty="0"/>
              <a:t>) é proporcional ao peso que elas tem no montante dos custos dos investimentos. Principal objetivo é extrair quantitativos com maior precisão.</a:t>
            </a:r>
          </a:p>
          <a:p>
            <a:pPr marL="914400" lvl="2" indent="0" algn="just">
              <a:buNone/>
            </a:pPr>
            <a:endParaRPr lang="pt-BR" dirty="0"/>
          </a:p>
          <a:p>
            <a:pPr marL="914400" lvl="2" indent="0" algn="just">
              <a:buNone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5692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Fases da Estruturação de Projetos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5DFD0-4BE2-4399-9C92-6FB31174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b="1" u="sng" dirty="0"/>
              <a:t>Fase 5:</a:t>
            </a:r>
            <a:r>
              <a:rPr lang="pt-BR" b="1" dirty="0"/>
              <a:t> </a:t>
            </a:r>
            <a:r>
              <a:rPr lang="pt-BR" dirty="0"/>
              <a:t>Processamento dos dados de campo e elaboração de projeto funcional: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</a:t>
            </a:r>
            <a:r>
              <a:rPr lang="pt-BR" b="1" u="sng" dirty="0"/>
              <a:t>Custos Operacionais (diretos e indiretos):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Conserva de rotina (Manual DNIT);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Manutenção das Edificações;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Apoio à PRF;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Energia Elétrica;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Atendimento ao usuário (guincho; ambulância etc.);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/>
              <a:t> Estrutura administrativa e funcional da Concessão (Diretorias / gerências – mão de obra, materiais e equipamentos);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pt-BR" dirty="0" err="1"/>
              <a:t>IRap</a:t>
            </a:r>
            <a:r>
              <a:rPr lang="pt-BR" dirty="0"/>
              <a:t>.</a:t>
            </a:r>
          </a:p>
          <a:p>
            <a:pPr marL="914400" lvl="2" indent="0" algn="just">
              <a:buNone/>
            </a:pPr>
            <a:endParaRPr lang="pt-BR" dirty="0"/>
          </a:p>
          <a:p>
            <a:pPr marL="914400" lvl="2" indent="0" algn="just">
              <a:buNone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lvl="2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47823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1089</Words>
  <Application>Microsoft Office PowerPoint</Application>
  <PresentationFormat>Widescreen</PresentationFormat>
  <Paragraphs>175</Paragraphs>
  <Slides>23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rawline</vt:lpstr>
      <vt:lpstr>Wingdings</vt:lpstr>
      <vt:lpstr>Tema do Office</vt:lpstr>
      <vt:lpstr>Estruturação de Concessões Rodoviárias Case: Rodovias Integradas do Paraná </vt:lpstr>
      <vt:lpstr>Fases da Estruturação de Projetos</vt:lpstr>
      <vt:lpstr>Fases da Estruturação de Projetos</vt:lpstr>
      <vt:lpstr>Fases da Estruturação de Projetos</vt:lpstr>
      <vt:lpstr>Fases da Estruturação de Projetos</vt:lpstr>
      <vt:lpstr>Fases da Estruturação de Projetos</vt:lpstr>
      <vt:lpstr>Fases da Estruturação de Projetos</vt:lpstr>
      <vt:lpstr>Fases da Estruturação de Projetos</vt:lpstr>
      <vt:lpstr>Fases da Estruturação de Projetos</vt:lpstr>
      <vt:lpstr>Fases da Estruturação de Projetos</vt:lpstr>
      <vt:lpstr>Modelagem PRVias</vt:lpstr>
      <vt:lpstr>Modelagem PRVias</vt:lpstr>
      <vt:lpstr>Modelagem – PRVias</vt:lpstr>
      <vt:lpstr>Modelagem – PRVias</vt:lpstr>
      <vt:lpstr>Modelagem PRVias</vt:lpstr>
      <vt:lpstr>Modelagem PRVias</vt:lpstr>
      <vt:lpstr>Modelagem – PRVias (Obras de Ampliação)</vt:lpstr>
      <vt:lpstr>Modelagem – PRVias (Material AP)</vt:lpstr>
      <vt:lpstr>Modelagem – PRVias (Material AP)</vt:lpstr>
      <vt:lpstr>Modelagem – PRVias</vt:lpstr>
      <vt:lpstr>Modelagem – PRVias</vt:lpstr>
      <vt:lpstr>Modelagem – PRVias</vt:lpstr>
      <vt:lpstr>Estruturação de Concessões Rodoviárias Case: Rodovias Integradas do Paraná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33</cp:revision>
  <dcterms:created xsi:type="dcterms:W3CDTF">2022-03-04T12:39:06Z</dcterms:created>
  <dcterms:modified xsi:type="dcterms:W3CDTF">2022-03-30T17:50:17Z</dcterms:modified>
</cp:coreProperties>
</file>