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71" r:id="rId6"/>
    <p:sldId id="263" r:id="rId7"/>
    <p:sldId id="262" r:id="rId8"/>
    <p:sldId id="265" r:id="rId9"/>
    <p:sldId id="266" r:id="rId10"/>
    <p:sldId id="267" r:id="rId11"/>
    <p:sldId id="268" r:id="rId12"/>
    <p:sldId id="279" r:id="rId13"/>
    <p:sldId id="257" r:id="rId14"/>
    <p:sldId id="280" r:id="rId15"/>
    <p:sldId id="277" r:id="rId16"/>
    <p:sldId id="278" r:id="rId17"/>
    <p:sldId id="272" r:id="rId18"/>
    <p:sldId id="269" r:id="rId19"/>
    <p:sldId id="270" r:id="rId20"/>
    <p:sldId id="273" r:id="rId21"/>
    <p:sldId id="274" r:id="rId22"/>
    <p:sldId id="276" r:id="rId23"/>
    <p:sldId id="281" r:id="rId24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7" autoAdjust="0"/>
    <p:restoredTop sz="94660"/>
  </p:normalViewPr>
  <p:slideViewPr>
    <p:cSldViewPr snapToGrid="0">
      <p:cViewPr varScale="1">
        <p:scale>
          <a:sx n="69" d="100"/>
          <a:sy n="69" d="100"/>
        </p:scale>
        <p:origin x="77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6E77D7-1632-43DC-8285-82BF9A4111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37253EC-64BF-424F-ADEC-5B5DB91AD3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5411894-4E72-425A-8246-BC135A4FE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FF8A17E-FB54-4FBD-8D1B-8A41D3AAC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CD0172-6152-412F-AD1A-57EC78CB7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63115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B703E5-2A29-47AE-85D5-7850D2117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D3E0798-C12E-47C5-AB55-8542634F8C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61296DE-6511-40F3-A2B6-E9BDC4C08B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9FC4522-B445-4368-B34C-BD261CE75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4BFE492-306F-4052-B72C-9B06D9DEB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5720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536169-2F47-4A3B-8170-A48FDEB72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C0D26BD-2FCA-4969-BD06-53CB29FA4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4D0070B-B926-426A-B477-5C4C7FB13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55D83DE-194C-499C-8842-61B4DDF03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A65B098-C182-4501-847C-F11D2C7A50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3334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8F56E1-E8C1-4B36-AA90-B881BC3A5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EE6EA4-FD3F-4B90-9022-F43F7AF2F2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F44919-FEBD-4B92-B8D4-E6D3E8C786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7E8CD96-70E6-490A-B62A-9551E52B2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0B7E887-53DA-4498-B891-7A50191F8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539AA22-3DEB-435F-8706-856AE147A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0766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87A9E1-3D66-42FA-9CE6-5C3480C4F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B7BACD-9851-4E73-AC98-9C83E643F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BF0582-DE7C-47BE-B8F0-3C364E7235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B1542C2-CA34-48E4-95A7-0F790F9088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F2789AB-739D-4221-B5F1-267EE89DC7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0AB6852-1B4A-450C-BA16-B82F64750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65EED2F-F1F5-4602-B7B5-37D7A2CE3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FD25586-3474-4730-A463-2F2FD37D20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057265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32F841-88C9-4F41-A1C6-97C7AA813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FA66904-B528-4F9A-8E75-53B6D59A1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19E1677D-2A73-4B5D-BF58-9C9B514AD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4D83D8C-1F03-49DC-A055-56C2AF649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2561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84D2C5F-4406-4E46-92EF-542EC9F60F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B6924C0B-AA71-40BD-AA4B-94402E3BC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0F7416D-F206-4495-9969-C67E178B1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6159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37FE45-8843-4A2F-A352-E59A6A902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A71197-B7D9-4363-A1FB-600523854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B315C35-B351-44B5-8E01-5820B392AD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BCBC8FF-20E6-4EAE-A3D7-1557E28383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59B1DF8-7A0C-4DE7-976F-685189155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96C49BB-7989-4EAC-B2AC-B3AD84023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6978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3BC473-23EA-45E2-8AFB-F217DBB59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2A544C9-8CD5-471B-B4EE-B82D6ECAFF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14E99241-AC02-4564-91F8-6362D9829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52278FC-3B56-4D85-BA2C-59413BC469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B370DD1-4D89-4BF2-83B3-FBCCDD364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4E80DDAE-472A-4C53-9630-EC142DF86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2469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A93400-C558-43E1-BAC4-A12EFE5AA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EE0B996-E885-474D-8D9A-65363A1400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EAADAE3-A843-441B-8A62-730F778F2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84FA384-2A9F-4384-B0D5-5B63AEC7C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03CC029-ECE6-4EAC-BF18-87163A88E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7482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DBAE1E56-B353-4E99-BD02-89963933D5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E8E0182-44FC-4E16-9CBB-B098403CC0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0D1E96B-46DB-4965-AB5A-D3735014F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0D9AAC7-C3AC-4282-819B-C7D48EF3E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04EA375-8F8B-486E-96F6-C2F8280C0B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1198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2E4566A-041C-4F4D-AFD2-1B94AD04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584696-6805-4494-B6F3-DAC76CBE3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CAE9A5-EE82-47CC-9CEC-0E91994417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57FD1-8873-467D-BE5E-3B3757E9FB3E}" type="datetimeFigureOut">
              <a:rPr lang="pt-BR" smtClean="0"/>
              <a:t>30/03/2022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83374E-5746-48AB-B13E-C9D61286EC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A5F1ED6-5EE3-4D3E-AF6C-D3F7076500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AFBE7D-63A6-45AB-B216-9BD1B362C0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2003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3F021-2230-4609-A362-0CC7F74CA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72697"/>
            <a:ext cx="9144000" cy="2387600"/>
          </a:xfrm>
        </p:spPr>
        <p:txBody>
          <a:bodyPr>
            <a:normAutofit/>
          </a:bodyPr>
          <a:lstStyle/>
          <a:p>
            <a:r>
              <a:rPr lang="pt-BR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Estruturação de Concessões Rodoviárias</a:t>
            </a:r>
            <a:br>
              <a:rPr lang="pt-BR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t-BR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Case: Rodovias Integradas do Paraná</a:t>
            </a:r>
            <a:br>
              <a:rPr lang="pt-BR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endParaRPr lang="pt-BR" sz="4000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A971F86-490B-425D-B4EE-D2824A2D14C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pt-BR" dirty="0"/>
              <a:t>Palestrante: Santi Ferri</a:t>
            </a:r>
          </a:p>
          <a:p>
            <a:pPr algn="l"/>
            <a:r>
              <a:rPr lang="pt-BR" dirty="0"/>
              <a:t>Gerente de Engenharia – GEPRO-2/DPL</a:t>
            </a:r>
          </a:p>
          <a:p>
            <a:pPr algn="l"/>
            <a:r>
              <a:rPr lang="pt-BR" dirty="0"/>
              <a:t>Gerência de Estruturação de Projetos de Concessão / Diretoria de Planejamento da EPL</a:t>
            </a:r>
          </a:p>
        </p:txBody>
      </p:sp>
    </p:spTree>
    <p:extLst>
      <p:ext uri="{BB962C8B-B14F-4D97-AF65-F5344CB8AC3E}">
        <p14:creationId xmlns:p14="http://schemas.microsoft.com/office/powerpoint/2010/main" val="61940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Fases da Estruturação de Projetos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15DFD0-4BE2-4399-9C92-6FB311749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pt-BR" b="1" u="sng" dirty="0"/>
              <a:t>Fase 1:</a:t>
            </a:r>
          </a:p>
          <a:p>
            <a:pPr marL="0" indent="0" algn="just">
              <a:buNone/>
            </a:pPr>
            <a:endParaRPr lang="pt-BR" dirty="0"/>
          </a:p>
          <a:p>
            <a:pPr algn="just"/>
            <a:r>
              <a:rPr lang="pt-BR" dirty="0"/>
              <a:t>A EPL recebe a demanda do </a:t>
            </a:r>
            <a:r>
              <a:rPr lang="pt-BR" b="1" u="sng" dirty="0"/>
              <a:t>Ministério da Infraestrutura</a:t>
            </a:r>
            <a:r>
              <a:rPr lang="pt-BR" dirty="0"/>
              <a:t>, para realizar estudos de viabilidade, contemplando determinada malha rodoviária;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Tal decisão por parte do MINFRA é fundamentada no planejamento de longo prazo, elaborado pelo Governo, tendo como base principal o </a:t>
            </a:r>
            <a:r>
              <a:rPr lang="pt-BR" b="1" u="sng" dirty="0"/>
              <a:t>PNL – Plano Nacional de Logística</a:t>
            </a:r>
            <a:r>
              <a:rPr lang="pt-BR" dirty="0"/>
              <a:t>, também elaborado pela EPL;</a:t>
            </a:r>
          </a:p>
          <a:p>
            <a:pPr algn="just"/>
            <a:endParaRPr lang="pt-BR" dirty="0"/>
          </a:p>
          <a:p>
            <a:pPr algn="just"/>
            <a:r>
              <a:rPr lang="pt-BR" dirty="0"/>
              <a:t>A partir de então, a EPL inicia o planejamento do projeto que se inicia, com atenção especial à forma de aquisição dos dados base do estudo (dados de demanda de tráfego etc.).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071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Fases da Estruturação de Projetos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15DFD0-4BE2-4399-9C92-6FB311749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pt-BR" b="1" u="sng" dirty="0"/>
              <a:t>Fase 2:</a:t>
            </a:r>
          </a:p>
          <a:p>
            <a:pPr marL="0" indent="0" algn="just">
              <a:buNone/>
            </a:pPr>
            <a:endParaRPr lang="pt-BR" dirty="0"/>
          </a:p>
          <a:p>
            <a:pPr algn="just"/>
            <a:r>
              <a:rPr lang="pt-BR" dirty="0"/>
              <a:t>EPL planeja o estudo, com a precificação dos serviços que demandarão contratação e elabora cronograma geral dos estudos, contemplando todas as demais etapas do projeto:</a:t>
            </a:r>
          </a:p>
          <a:p>
            <a:pPr algn="just"/>
            <a:endParaRPr lang="pt-BR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pt-BR" dirty="0"/>
              <a:t> Contratação dos serviços / parcerias: levantamentos de campo e consultoria técnica;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pt-BR" dirty="0"/>
              <a:t> Estudos </a:t>
            </a:r>
            <a:r>
              <a:rPr lang="pt-BR" dirty="0" err="1"/>
              <a:t>Pré</a:t>
            </a:r>
            <a:r>
              <a:rPr lang="pt-BR" dirty="0"/>
              <a:t>-Viabilidade;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pt-BR" dirty="0"/>
              <a:t> Elaboração da modelagem para etapa de Audiência Pública (ANTT); 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pt-BR" dirty="0"/>
              <a:t> Revisão e envio para verificação do órgão de Controle (TCU);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pt-BR" dirty="0"/>
              <a:t> Revisão final e elaboração de material para publicação do Edital.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52608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Fases da Estruturação de Projetos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15DFD0-4BE2-4399-9C92-6FB311749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b="1" u="sng" dirty="0"/>
              <a:t>Fase 3:</a:t>
            </a:r>
          </a:p>
          <a:p>
            <a:pPr marL="0" indent="0" algn="just">
              <a:buNone/>
            </a:pPr>
            <a:endParaRPr lang="pt-BR" dirty="0"/>
          </a:p>
          <a:p>
            <a:pPr algn="just"/>
            <a:r>
              <a:rPr lang="pt-BR" dirty="0"/>
              <a:t>Contratação dos serviços – Campo: </a:t>
            </a:r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pt-BR" dirty="0"/>
              <a:t> Pesquisas de tráfego: CVC; OD e PD;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pt-BR" dirty="0"/>
              <a:t> Vídeo-Registro: cadastro georreferenciado dos elementos existentes;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pt-BR" dirty="0"/>
              <a:t> Topografia e foto aérea: drone / </a:t>
            </a:r>
            <a:r>
              <a:rPr lang="pt-BR" i="1" dirty="0"/>
              <a:t>laser </a:t>
            </a:r>
            <a:r>
              <a:rPr lang="pt-BR" i="1" dirty="0" err="1"/>
              <a:t>scan</a:t>
            </a:r>
            <a:r>
              <a:rPr lang="pt-BR" i="1" dirty="0"/>
              <a:t> </a:t>
            </a:r>
            <a:r>
              <a:rPr lang="pt-BR" dirty="0"/>
              <a:t>móvel;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pt-BR" dirty="0"/>
              <a:t> Pavimento: IRI; ATR; FWD; LVC (IGG, trincamento, degrau) etc.;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pt-BR" dirty="0"/>
              <a:t> Estudos Geológicos / geotécnicos (eventuais sondagens);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pt-BR" dirty="0"/>
              <a:t> Vistorias específicas: </a:t>
            </a:r>
            <a:r>
              <a:rPr lang="pt-BR" dirty="0" err="1"/>
              <a:t>OAEs</a:t>
            </a:r>
            <a:r>
              <a:rPr lang="pt-BR" dirty="0"/>
              <a:t> (drones), </a:t>
            </a:r>
            <a:r>
              <a:rPr lang="pt-BR" dirty="0" err="1"/>
              <a:t>OACs</a:t>
            </a:r>
            <a:r>
              <a:rPr lang="pt-BR" dirty="0"/>
              <a:t>, contenções etc.</a:t>
            </a:r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29364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Fases da Estruturação de Projetos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15DFD0-4BE2-4399-9C92-6FB311749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b="1" u="sng" dirty="0"/>
              <a:t>Fase 3: Campo</a:t>
            </a:r>
          </a:p>
          <a:p>
            <a:pPr marL="0" indent="0" algn="just">
              <a:buNone/>
            </a:pPr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  <p:pic>
        <p:nvPicPr>
          <p:cNvPr id="4" name="Vídeo Recap TH03 (Strata - sem indicação de quilometragem)">
            <a:hlinkClick r:id="" action="ppaction://media"/>
            <a:extLst>
              <a:ext uri="{FF2B5EF4-FFF2-40B4-BE49-F238E27FC236}">
                <a16:creationId xmlns:a16="http://schemas.microsoft.com/office/drawing/2014/main" id="{9DA4FFD0-8635-4688-9D32-D94579ED911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0634"/>
                </p14:media>
              </p:ext>
            </p:extLst>
          </p:nvPr>
        </p:nvPicPr>
        <p:blipFill rotWithShape="1">
          <a:blip r:embed="rId4"/>
          <a:srcRect l="1" r="-240"/>
          <a:stretch>
            <a:fillRect/>
          </a:stretch>
        </p:blipFill>
        <p:spPr>
          <a:xfrm>
            <a:off x="4515724" y="1707925"/>
            <a:ext cx="6641478" cy="4091808"/>
          </a:xfrm>
          <a:prstGeom prst="rect">
            <a:avLst/>
          </a:prstGeom>
        </p:spPr>
      </p:pic>
      <p:pic>
        <p:nvPicPr>
          <p:cNvPr id="5" name="Picture 2" descr="Leica Pegasus-Two (Mobile Mapping Scanner System) - Strata">
            <a:extLst>
              <a:ext uri="{FF2B5EF4-FFF2-40B4-BE49-F238E27FC236}">
                <a16:creationId xmlns:a16="http://schemas.microsoft.com/office/drawing/2014/main" id="{4E027F38-F618-4CA6-A5F7-2F7EC5A743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116208" y="3955018"/>
            <a:ext cx="2410766" cy="2537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eBee X - Sensefly PT">
            <a:extLst>
              <a:ext uri="{FF2B5EF4-FFF2-40B4-BE49-F238E27FC236}">
                <a16:creationId xmlns:a16="http://schemas.microsoft.com/office/drawing/2014/main" id="{4184F573-006E-4D20-8664-00A5522B63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543" y="2496344"/>
            <a:ext cx="1836097" cy="1116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2488B7FB-BC55-431C-92FC-BDD80C6D6C9B}"/>
              </a:ext>
            </a:extLst>
          </p:cNvPr>
          <p:cNvSpPr/>
          <p:nvPr/>
        </p:nvSpPr>
        <p:spPr>
          <a:xfrm>
            <a:off x="4737397" y="5859706"/>
            <a:ext cx="584932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dirty="0"/>
              <a:t>Pegasus </a:t>
            </a:r>
            <a:r>
              <a:rPr lang="pt-BR" dirty="0" err="1"/>
              <a:t>Two</a:t>
            </a:r>
            <a:r>
              <a:rPr lang="pt-BR" dirty="0"/>
              <a:t> </a:t>
            </a:r>
            <a:r>
              <a:rPr lang="pt-BR" dirty="0" err="1"/>
              <a:t>Ultimate</a:t>
            </a:r>
            <a:r>
              <a:rPr lang="pt-BR" dirty="0"/>
              <a:t> da </a:t>
            </a:r>
            <a:r>
              <a:rPr lang="pt-BR" dirty="0" err="1"/>
              <a:t>Leica</a:t>
            </a:r>
            <a:r>
              <a:rPr lang="pt-BR" dirty="0"/>
              <a:t> + Drone Asa Fixa </a:t>
            </a:r>
            <a:r>
              <a:rPr lang="pt-BR" dirty="0" err="1"/>
              <a:t>Ebee</a:t>
            </a:r>
            <a:r>
              <a:rPr lang="pt-BR" dirty="0"/>
              <a:t> X </a:t>
            </a:r>
            <a:r>
              <a:rPr lang="pt-BR" dirty="0" err="1"/>
              <a:t>Sensefly</a:t>
            </a:r>
            <a:r>
              <a:rPr lang="pt-BR" dirty="0"/>
              <a:t> + Nuvem de Pontos BR040</a:t>
            </a:r>
          </a:p>
          <a:p>
            <a:pPr algn="ctr"/>
            <a:r>
              <a:rPr lang="pt-BR" dirty="0"/>
              <a:t>Fonte: </a:t>
            </a:r>
            <a:r>
              <a:rPr lang="pt-BR" dirty="0" err="1"/>
              <a:t>Strata</a:t>
            </a:r>
            <a:r>
              <a:rPr lang="pt-BR" dirty="0"/>
              <a:t>, 2021, Adaptado</a:t>
            </a:r>
          </a:p>
        </p:txBody>
      </p:sp>
    </p:spTree>
    <p:extLst>
      <p:ext uri="{BB962C8B-B14F-4D97-AF65-F5344CB8AC3E}">
        <p14:creationId xmlns:p14="http://schemas.microsoft.com/office/powerpoint/2010/main" val="1160469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9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Fases da Estruturação de Projetos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15DFD0-4BE2-4399-9C92-6FB311749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b="1" u="sng" dirty="0"/>
              <a:t>Fase 4:</a:t>
            </a:r>
          </a:p>
          <a:p>
            <a:pPr marL="0" indent="0" algn="just">
              <a:buNone/>
            </a:pPr>
            <a:endParaRPr lang="pt-BR" dirty="0"/>
          </a:p>
          <a:p>
            <a:pPr algn="just"/>
            <a:r>
              <a:rPr lang="pt-BR" dirty="0"/>
              <a:t>Estudos </a:t>
            </a:r>
            <a:r>
              <a:rPr lang="pt-BR" dirty="0" err="1"/>
              <a:t>Pré</a:t>
            </a:r>
            <a:r>
              <a:rPr lang="pt-BR" dirty="0"/>
              <a:t>-Viabilidade:</a:t>
            </a:r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pt-BR" dirty="0"/>
              <a:t> Elaborados com dados secundários: PNCT; custos paramétricos das obras necessárias (ex.: custos médios por km das obras lineares; custos médios de obras similares – dispositivos, passarelas, </a:t>
            </a:r>
            <a:r>
              <a:rPr lang="pt-BR" dirty="0" err="1"/>
              <a:t>OAEs</a:t>
            </a:r>
            <a:r>
              <a:rPr lang="pt-BR" dirty="0"/>
              <a:t>);</a:t>
            </a:r>
          </a:p>
          <a:p>
            <a:pPr lvl="1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pt-BR" dirty="0"/>
              <a:t> Finalidade: avaliar cenários e respectivos custos (CAPEX; OPEX e tarifas);</a:t>
            </a:r>
          </a:p>
          <a:p>
            <a:pPr lvl="1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7143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Fases da Estruturação de Projetos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15DFD0-4BE2-4399-9C92-6FB311749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b="1" u="sng" dirty="0"/>
              <a:t>Fase 5:</a:t>
            </a:r>
            <a:r>
              <a:rPr lang="pt-BR" b="1" dirty="0"/>
              <a:t> </a:t>
            </a:r>
            <a:r>
              <a:rPr lang="pt-BR" dirty="0"/>
              <a:t>Processamento dos dados de campo e elaboração de projeto funcional:</a:t>
            </a:r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pt-BR" dirty="0"/>
              <a:t> </a:t>
            </a:r>
            <a:r>
              <a:rPr lang="pt-BR" b="1" u="sng" dirty="0"/>
              <a:t>Estudos de tráfego:</a:t>
            </a:r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Montagem e calibração da rede de simulação (situações antes / depois) – pelo menos 3 cenários de tarifa para verificar impactos nos volumes – fuga x atratividade etc.;</a:t>
            </a:r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Estudo de capacidade: para verificar saturação e necessidade de ampliações ano a ano;</a:t>
            </a:r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Análise de necessidade de faixas adicionais em pistas simples: </a:t>
            </a:r>
            <a:r>
              <a:rPr lang="pt-BR" b="1" i="1" dirty="0" err="1"/>
              <a:t>climbing</a:t>
            </a:r>
            <a:r>
              <a:rPr lang="pt-BR" b="1" i="1" dirty="0"/>
              <a:t> </a:t>
            </a:r>
            <a:r>
              <a:rPr lang="pt-BR" b="1" i="1" dirty="0" err="1"/>
              <a:t>lanes</a:t>
            </a:r>
            <a:r>
              <a:rPr lang="pt-BR" b="1" i="1" dirty="0"/>
              <a:t> / </a:t>
            </a:r>
            <a:r>
              <a:rPr lang="pt-BR" b="1" i="1" dirty="0" err="1"/>
              <a:t>passing</a:t>
            </a:r>
            <a:r>
              <a:rPr lang="pt-BR" b="1" i="1" dirty="0"/>
              <a:t> </a:t>
            </a:r>
            <a:r>
              <a:rPr lang="pt-BR" b="1" i="1" dirty="0" err="1"/>
              <a:t>lanes</a:t>
            </a:r>
            <a:r>
              <a:rPr lang="pt-BR" b="1" i="1" dirty="0"/>
              <a:t>;</a:t>
            </a:r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marL="914400" lvl="2" indent="0" algn="just">
              <a:buNone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37728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Fases da Estruturação de Projetos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15DFD0-4BE2-4399-9C92-6FB311749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pt-BR" b="1" u="sng" dirty="0"/>
              <a:t>Fase 5:</a:t>
            </a:r>
            <a:r>
              <a:rPr lang="pt-BR" b="1" dirty="0"/>
              <a:t> </a:t>
            </a:r>
            <a:r>
              <a:rPr lang="pt-BR" dirty="0"/>
              <a:t>Processamento dos dados de campo e elaboração de projeto funcional:</a:t>
            </a:r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pt-BR" dirty="0"/>
              <a:t> </a:t>
            </a:r>
            <a:r>
              <a:rPr lang="pt-BR" b="1" u="sng" dirty="0"/>
              <a:t>Estudos de engenharia:</a:t>
            </a:r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Elaboração de Projeto Funcional em modelagem BIM(*) contemplando:</a:t>
            </a:r>
          </a:p>
          <a:p>
            <a:pPr marL="1371600" lvl="2" indent="-457200" algn="just">
              <a:buFont typeface="+mj-lt"/>
              <a:buAutoNum type="alphaLcPeriod"/>
            </a:pPr>
            <a:r>
              <a:rPr lang="pt-BR" dirty="0"/>
              <a:t>Obras de aumento de capacidade (duplicações; faixas adicionais etc.);</a:t>
            </a:r>
          </a:p>
          <a:p>
            <a:pPr marL="1371600" lvl="2" indent="-457200" algn="just">
              <a:buFont typeface="+mj-lt"/>
              <a:buAutoNum type="alphaLcPeriod"/>
            </a:pPr>
            <a:r>
              <a:rPr lang="pt-BR" dirty="0"/>
              <a:t>Obras de melhorias (implantação e adequação de marginais; dispositivos; passarelas etc.);</a:t>
            </a:r>
          </a:p>
          <a:p>
            <a:pPr marL="1371600" lvl="2" indent="-457200" algn="just">
              <a:buFont typeface="+mj-lt"/>
              <a:buAutoNum type="alphaLcPeriod"/>
            </a:pPr>
            <a:r>
              <a:rPr lang="pt-BR" dirty="0"/>
              <a:t>Obras de Edificações Operacionais;</a:t>
            </a:r>
          </a:p>
          <a:p>
            <a:pPr marL="1371600" lvl="2" indent="-457200" algn="just">
              <a:buFont typeface="+mj-lt"/>
              <a:buAutoNum type="alphaLcPeriod"/>
            </a:pPr>
            <a:r>
              <a:rPr lang="pt-BR" dirty="0"/>
              <a:t>Obras de recuperação / manutenção dos elementos existentes (HDM-4 para pavimentos)</a:t>
            </a:r>
          </a:p>
          <a:p>
            <a:pPr marL="1371600" lvl="2" indent="-457200" algn="just">
              <a:buFont typeface="+mj-lt"/>
              <a:buAutoNum type="alphaLcPeriod"/>
            </a:pPr>
            <a:endParaRPr lang="pt-BR" dirty="0"/>
          </a:p>
          <a:p>
            <a:pPr marL="914400" lvl="2" indent="0" algn="just">
              <a:buNone/>
            </a:pPr>
            <a:r>
              <a:rPr lang="pt-BR" b="1" u="sng" dirty="0"/>
              <a:t>Todas as obras são precificadas utilizando o manual SICRO do DNIT.</a:t>
            </a:r>
          </a:p>
          <a:p>
            <a:pPr marL="914400" lvl="2" indent="0" algn="just">
              <a:buNone/>
            </a:pPr>
            <a:endParaRPr lang="pt-BR" dirty="0"/>
          </a:p>
          <a:p>
            <a:pPr marL="914400" lvl="2" indent="0" algn="just">
              <a:buNone/>
            </a:pPr>
            <a:r>
              <a:rPr lang="pt-BR" dirty="0"/>
              <a:t>Obs.: (*) O nível de detalhamento utilizado para as disciplinas de projeto no modelo BIM (terraplanagem; pavimento; </a:t>
            </a:r>
            <a:r>
              <a:rPr lang="pt-BR" dirty="0" err="1"/>
              <a:t>OAEs</a:t>
            </a:r>
            <a:r>
              <a:rPr lang="pt-BR" dirty="0"/>
              <a:t>) é proporcional ao peso que elas tem no montante dos custos dos investimentos. Principal objetivo é extrair quantitativos com maior precisão.</a:t>
            </a:r>
          </a:p>
          <a:p>
            <a:pPr marL="914400" lvl="2" indent="0" algn="just">
              <a:buNone/>
            </a:pPr>
            <a:endParaRPr lang="pt-BR" dirty="0"/>
          </a:p>
          <a:p>
            <a:pPr marL="914400" lvl="2" indent="0" algn="just">
              <a:buNone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56929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Fases da Estruturação de Projetos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15DFD0-4BE2-4399-9C92-6FB311749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b="1" u="sng" dirty="0"/>
              <a:t>Fase 5:</a:t>
            </a:r>
            <a:r>
              <a:rPr lang="pt-BR" b="1" dirty="0"/>
              <a:t> </a:t>
            </a:r>
            <a:r>
              <a:rPr lang="pt-BR" dirty="0"/>
              <a:t>Processamento dos dados de campo e elaboração de projeto funcional:</a:t>
            </a:r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pt-BR" dirty="0"/>
              <a:t> </a:t>
            </a:r>
            <a:r>
              <a:rPr lang="pt-BR" b="1" u="sng" dirty="0"/>
              <a:t>Custos Operacionais (diretos e indiretos):</a:t>
            </a:r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Conserva de rotina (Manual DNIT);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Manutenção das Edificações;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Apoio à PRF;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Energia Elétrica;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Atendimento ao usuário (guincho; ambulância etc.);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Estrutura administrativa e funcional da Concessão (Diretorias / gerências – mão de obra, materiais e equipamentos);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 err="1"/>
              <a:t>IRap</a:t>
            </a:r>
            <a:r>
              <a:rPr lang="pt-BR" dirty="0"/>
              <a:t>.</a:t>
            </a:r>
          </a:p>
          <a:p>
            <a:pPr marL="914400" lvl="2" indent="0" algn="just">
              <a:buNone/>
            </a:pPr>
            <a:endParaRPr lang="pt-BR" dirty="0"/>
          </a:p>
          <a:p>
            <a:pPr marL="914400" lvl="2" indent="0" algn="just">
              <a:buNone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847823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Fases da Estruturação de Projetos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15DFD0-4BE2-4399-9C92-6FB311749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b="1" u="sng" dirty="0"/>
              <a:t>Fase 5:</a:t>
            </a:r>
            <a:r>
              <a:rPr lang="pt-BR" b="1" dirty="0"/>
              <a:t> </a:t>
            </a:r>
            <a:r>
              <a:rPr lang="pt-BR" dirty="0"/>
              <a:t>Processamento dos dados de campo e elaboração de projeto funcional:</a:t>
            </a:r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pt-BR" dirty="0"/>
              <a:t> </a:t>
            </a:r>
            <a:r>
              <a:rPr lang="pt-BR" b="1" u="sng" dirty="0"/>
              <a:t>Modelagem econômico-financeira</a:t>
            </a:r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Cálculos de impostos; taxas; tributos etc.;</a:t>
            </a:r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Cálculo do fluxo financeiro da Concessão em VPL (Valor Presente Líquido);</a:t>
            </a:r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Convergência para VPL=0 (</a:t>
            </a:r>
            <a:r>
              <a:rPr lang="pt-BR" dirty="0" err="1"/>
              <a:t>VPL</a:t>
            </a:r>
            <a:r>
              <a:rPr lang="pt-BR" baseline="-25000" dirty="0" err="1"/>
              <a:t>Receita</a:t>
            </a:r>
            <a:r>
              <a:rPr lang="pt-BR" baseline="-25000" dirty="0"/>
              <a:t> Líq.</a:t>
            </a:r>
            <a:r>
              <a:rPr lang="pt-BR" dirty="0"/>
              <a:t> menos </a:t>
            </a:r>
            <a:r>
              <a:rPr lang="pt-BR" dirty="0" err="1"/>
              <a:t>VPL</a:t>
            </a:r>
            <a:r>
              <a:rPr lang="pt-BR" baseline="-25000" dirty="0" err="1"/>
              <a:t>Custos</a:t>
            </a:r>
            <a:r>
              <a:rPr lang="pt-BR" baseline="-25000" dirty="0"/>
              <a:t>(OPEX E CAPEX)</a:t>
            </a:r>
            <a:r>
              <a:rPr lang="pt-BR" dirty="0"/>
              <a:t>); para determinação da tarifa quilométrica correspondente.</a:t>
            </a:r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marL="914400" lvl="2" indent="0" algn="just">
              <a:buNone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32689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Modelagem </a:t>
            </a:r>
            <a:r>
              <a:rPr lang="pt-BR" b="1" dirty="0" err="1"/>
              <a:t>PRVias</a:t>
            </a:r>
            <a:endParaRPr lang="pt-BR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15DFD0-4BE2-4399-9C92-6FB311749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pt-BR" b="1" u="sng" dirty="0"/>
              <a:t>Características:</a:t>
            </a: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pt-BR" dirty="0"/>
              <a:t> Contrato de Parceria entre EPL e IFC (Banco Mundial);</a:t>
            </a:r>
          </a:p>
          <a:p>
            <a:pPr lvl="1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pt-BR" dirty="0"/>
              <a:t>A princípio foi proposto o Modelo híbrido (menor tarifa até certo limite e desempate por maior outorga);</a:t>
            </a:r>
          </a:p>
          <a:p>
            <a:pPr lvl="1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pt-BR" dirty="0"/>
              <a:t>Após séries de discussões entre governos federal e estadual chegou-se ao modelo atual onde toda a outorga será revertida na própria Concessão;</a:t>
            </a:r>
          </a:p>
          <a:p>
            <a:pPr lvl="1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pt-BR" b="1" u="sng" dirty="0"/>
              <a:t> Objetivos:</a:t>
            </a:r>
          </a:p>
          <a:p>
            <a:pPr lvl="1" algn="just">
              <a:buFont typeface="Wingdings" panose="05000000000000000000" pitchFamily="2" charset="2"/>
              <a:buChar char="Ø"/>
            </a:pPr>
            <a:endParaRPr lang="pt-BR" b="1" u="sng" dirty="0"/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Estudar rodovias atualmente concedidas pelo Governo Estadual (AGEPAR);</a:t>
            </a:r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Estudar possibilidade de inclusão de novos trechos estaduais e federais (DER/PR e DNIT);</a:t>
            </a:r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Estabelecer configuração de lotes que tenham que possibilitem, em especial a redução das tarifas atualmente praticadas;</a:t>
            </a:r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marL="914400" lvl="2" indent="0" algn="just">
              <a:buNone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267180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Modelagem </a:t>
            </a:r>
            <a:r>
              <a:rPr lang="pt-BR" b="1" dirty="0" err="1"/>
              <a:t>PRVias</a:t>
            </a:r>
            <a:endParaRPr lang="pt-BR" b="1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638B9A3-ACAA-4EF1-A37A-4A6A006C04E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1472" y="1690688"/>
            <a:ext cx="6028868" cy="4881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251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54A44-CFC5-48AA-8507-5DDA5567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Modelagem – </a:t>
            </a:r>
            <a:r>
              <a:rPr lang="pt-BR" b="1" dirty="0" err="1"/>
              <a:t>PRVias</a:t>
            </a:r>
            <a:endParaRPr lang="pt-BR" dirty="0"/>
          </a:p>
        </p:txBody>
      </p:sp>
      <p:pic>
        <p:nvPicPr>
          <p:cNvPr id="2050" name="Picture 2" descr="Confira os lotes">
            <a:extLst>
              <a:ext uri="{FF2B5EF4-FFF2-40B4-BE49-F238E27FC236}">
                <a16:creationId xmlns:a16="http://schemas.microsoft.com/office/drawing/2014/main" id="{2ACE444B-23B7-49FB-AB6F-65488B34DE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4035"/>
          <a:stretch/>
        </p:blipFill>
        <p:spPr bwMode="auto">
          <a:xfrm>
            <a:off x="101599" y="1690688"/>
            <a:ext cx="7185892" cy="435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964C8761-4AA5-4CC4-932A-D9F503C3C490}"/>
              </a:ext>
            </a:extLst>
          </p:cNvPr>
          <p:cNvSpPr txBox="1"/>
          <p:nvPr/>
        </p:nvSpPr>
        <p:spPr>
          <a:xfrm>
            <a:off x="7604281" y="1303725"/>
            <a:ext cx="4366047" cy="175432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b="1" i="0" u="sng" dirty="0">
                <a:effectLst/>
                <a:latin typeface="rawline"/>
              </a:rPr>
              <a:t>Previsões:</a:t>
            </a:r>
          </a:p>
          <a:p>
            <a:endParaRPr lang="pt-BR" b="0" i="0" dirty="0">
              <a:effectLst/>
              <a:latin typeface="rawli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awline"/>
              </a:rPr>
              <a:t>I</a:t>
            </a:r>
            <a:r>
              <a:rPr lang="pt-BR" b="0" i="0" dirty="0">
                <a:effectLst/>
                <a:latin typeface="rawline"/>
              </a:rPr>
              <a:t>nvestimento total: R$ 44 bilhões</a:t>
            </a:r>
            <a:r>
              <a:rPr lang="pt-BR" dirty="0">
                <a:latin typeface="rawline"/>
              </a:rPr>
              <a:t>;</a:t>
            </a:r>
            <a:endParaRPr lang="pt-BR" b="0" i="0" dirty="0">
              <a:effectLst/>
              <a:latin typeface="rawline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b="0" i="0" dirty="0">
                <a:effectLst/>
                <a:latin typeface="rawline"/>
              </a:rPr>
              <a:t>Extensão: 3,3 mil km;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latin typeface="rawline"/>
              </a:rPr>
              <a:t>D</a:t>
            </a:r>
            <a:r>
              <a:rPr lang="pt-BR" b="0" i="0" dirty="0">
                <a:effectLst/>
                <a:latin typeface="rawline"/>
              </a:rPr>
              <a:t>uplicação: 1.782 </a:t>
            </a:r>
            <a:r>
              <a:rPr lang="pt-BR" dirty="0">
                <a:latin typeface="rawline"/>
              </a:rPr>
              <a:t>km</a:t>
            </a:r>
            <a:r>
              <a:rPr lang="pt-BR" b="0" i="0" dirty="0">
                <a:effectLst/>
                <a:latin typeface="rawline"/>
              </a:rPr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>
              <a:latin typeface="rawline"/>
            </a:endParaRPr>
          </a:p>
        </p:txBody>
      </p:sp>
    </p:spTree>
    <p:extLst>
      <p:ext uri="{BB962C8B-B14F-4D97-AF65-F5344CB8AC3E}">
        <p14:creationId xmlns:p14="http://schemas.microsoft.com/office/powerpoint/2010/main" val="775368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54A44-CFC5-48AA-8507-5DDA5567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Modelagem – </a:t>
            </a:r>
            <a:r>
              <a:rPr lang="pt-BR" b="1" dirty="0" err="1"/>
              <a:t>PRVias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F503280-0D47-4E07-AC85-37AA0FB69B4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2848" y="1402592"/>
            <a:ext cx="9345336" cy="5224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9608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Modelagem </a:t>
            </a:r>
            <a:r>
              <a:rPr lang="pt-BR" b="1" dirty="0" err="1"/>
              <a:t>PRVias</a:t>
            </a:r>
            <a:endParaRPr lang="pt-BR" b="1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D15DFD0-4BE2-4399-9C92-6FB311749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pt-BR" b="1" u="sng" dirty="0"/>
              <a:t>Características / Inovações:</a:t>
            </a: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Leilão híbrido (desconto máximo de 17% e desempate por maior outorga);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Toda a outorga será revertida para o projeto;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Mecanismo de proteção cambial;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Mecanismo de proteção de aumento de insumos;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Revisões Ordinárias;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Câmeras de detecção de incidentes e OCR (Seg. Pública);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Conexão sem fio com o usuário (Wi-Fi ou similar);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Aplicação da Metodologia </a:t>
            </a:r>
            <a:r>
              <a:rPr lang="pt-BR" dirty="0" err="1"/>
              <a:t>Irap</a:t>
            </a:r>
            <a:r>
              <a:rPr lang="pt-BR" dirty="0"/>
              <a:t>;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Desconto de Usuário Frequente;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Iluminação LED inteligente (perímetros urbanos, trevos e pontos críticos);</a:t>
            </a:r>
          </a:p>
          <a:p>
            <a:pPr lvl="2" algn="just">
              <a:buFont typeface="Wingdings" panose="05000000000000000000" pitchFamily="2" charset="2"/>
              <a:buChar char="Ø"/>
            </a:pPr>
            <a:r>
              <a:rPr lang="pt-BR" dirty="0"/>
              <a:t> Certificação de Projetos (</a:t>
            </a:r>
            <a:r>
              <a:rPr lang="pt-BR" dirty="0" err="1"/>
              <a:t>InMetro</a:t>
            </a:r>
            <a:r>
              <a:rPr lang="pt-BR" dirty="0"/>
              <a:t>) e BIM;</a:t>
            </a:r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marL="914400" lvl="2" indent="0" algn="just">
              <a:buNone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lvl="2" algn="just">
              <a:buFont typeface="Wingdings" panose="05000000000000000000" pitchFamily="2" charset="2"/>
              <a:buChar char="Ø"/>
            </a:pPr>
            <a:endParaRPr lang="pt-BR" dirty="0"/>
          </a:p>
          <a:p>
            <a:pPr algn="just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468610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D558D6-D7CD-4D55-B564-9D729A07E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Modelagem </a:t>
            </a:r>
            <a:r>
              <a:rPr lang="pt-BR" b="1" dirty="0" err="1"/>
              <a:t>PRVias</a:t>
            </a:r>
            <a:endParaRPr lang="pt-BR" b="1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EDC72D03-22DD-4E64-8D8B-FC47BE0B00B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3110" y="1690688"/>
            <a:ext cx="8483035" cy="476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62490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54A44-CFC5-48AA-8507-5DDA5567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Modelagem – </a:t>
            </a:r>
            <a:r>
              <a:rPr lang="pt-BR" b="1" dirty="0" err="1"/>
              <a:t>PRVias</a:t>
            </a:r>
            <a:r>
              <a:rPr lang="pt-BR" b="1" dirty="0"/>
              <a:t> (Obras de Ampliação)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26B8DBC-83A8-490E-84CE-41FF1D2270E0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5424" y="1517193"/>
            <a:ext cx="8957377" cy="5042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6087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54A44-CFC5-48AA-8507-5DDA5567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Modelagem – </a:t>
            </a:r>
            <a:r>
              <a:rPr lang="pt-BR" b="1" dirty="0" err="1"/>
              <a:t>PRVias</a:t>
            </a:r>
            <a:r>
              <a:rPr lang="pt-BR" b="1" dirty="0"/>
              <a:t> (Material AP)</a:t>
            </a:r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22A38FF-0B6C-4B87-A1E0-201C7CA71FB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962" y="1344633"/>
            <a:ext cx="10996404" cy="5341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822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54A44-CFC5-48AA-8507-5DDA5567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Modelagem – </a:t>
            </a:r>
            <a:r>
              <a:rPr lang="pt-BR" b="1" dirty="0" err="1"/>
              <a:t>PRVias</a:t>
            </a:r>
            <a:r>
              <a:rPr lang="pt-BR" b="1" dirty="0"/>
              <a:t> (Material AP)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8080EA6-26DB-46E9-8894-C1472195E60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1426128"/>
            <a:ext cx="10884847" cy="521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86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54A44-CFC5-48AA-8507-5DDA5567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Modelagem – </a:t>
            </a:r>
            <a:r>
              <a:rPr lang="pt-BR" b="1" dirty="0" err="1"/>
              <a:t>PRVias</a:t>
            </a:r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A8EE803E-DC3E-439B-AD36-9273D4A1AF3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8208" y="1690688"/>
            <a:ext cx="8571919" cy="483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9330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54A44-CFC5-48AA-8507-5DDA5567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Modelagem – </a:t>
            </a:r>
            <a:r>
              <a:rPr lang="pt-BR" b="1" dirty="0" err="1"/>
              <a:t>PRVias</a:t>
            </a:r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F559CEF-89EC-4F4C-AEF0-80C6D4A2ED6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8436" y="1690688"/>
            <a:ext cx="8575127" cy="484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218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154A44-CFC5-48AA-8507-5DDA55671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/>
              <a:t>Modelagem – </a:t>
            </a:r>
            <a:r>
              <a:rPr lang="pt-BR" b="1" dirty="0" err="1"/>
              <a:t>PRVias</a:t>
            </a:r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93A69C8-1913-4707-894D-1B214B499AE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4059" y="1555198"/>
            <a:ext cx="8623882" cy="486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7602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3F021-2230-4609-A362-0CC7F74CA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72697"/>
            <a:ext cx="9144000" cy="2387600"/>
          </a:xfrm>
        </p:spPr>
        <p:txBody>
          <a:bodyPr>
            <a:normAutofit/>
          </a:bodyPr>
          <a:lstStyle/>
          <a:p>
            <a:r>
              <a:rPr lang="pt-BR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Estruturação de Concessões Rodoviárias</a:t>
            </a:r>
            <a:br>
              <a:rPr lang="pt-BR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r>
              <a:rPr lang="pt-BR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Case: Rodovias Integradas do Paraná</a:t>
            </a:r>
            <a:br>
              <a:rPr lang="pt-BR" sz="40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</a:br>
            <a:endParaRPr lang="pt-BR" sz="4000" b="1" dirty="0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A971F86-490B-425D-B4EE-D2824A2D14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64100"/>
            <a:ext cx="9144000" cy="1655762"/>
          </a:xfrm>
        </p:spPr>
        <p:txBody>
          <a:bodyPr>
            <a:normAutofit/>
          </a:bodyPr>
          <a:lstStyle/>
          <a:p>
            <a:r>
              <a:rPr lang="pt-BR" sz="6600" dirty="0"/>
              <a:t>Obrigado!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697C6D3A-4E09-4709-91E3-FE28C495C8BB}"/>
              </a:ext>
            </a:extLst>
          </p:cNvPr>
          <p:cNvSpPr txBox="1"/>
          <p:nvPr/>
        </p:nvSpPr>
        <p:spPr>
          <a:xfrm>
            <a:off x="5768829" y="5978918"/>
            <a:ext cx="436604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pt-BR" dirty="0">
                <a:latin typeface="rawline"/>
              </a:rPr>
              <a:t>Contato: s</a:t>
            </a:r>
            <a:r>
              <a:rPr lang="pt-BR" i="0" dirty="0">
                <a:effectLst/>
                <a:latin typeface="rawline"/>
              </a:rPr>
              <a:t>anti.ferri@epl.gov.br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684195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500</TotalTime>
  <Words>1089</Words>
  <Application>Microsoft Office PowerPoint</Application>
  <PresentationFormat>Widescreen</PresentationFormat>
  <Paragraphs>175</Paragraphs>
  <Slides>23</Slides>
  <Notes>0</Notes>
  <HiddenSlides>0</HiddenSlides>
  <MMClips>1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Calibri Light</vt:lpstr>
      <vt:lpstr>rawline</vt:lpstr>
      <vt:lpstr>Wingdings</vt:lpstr>
      <vt:lpstr>Tema do Office</vt:lpstr>
      <vt:lpstr>Estruturação de Concessões Rodoviárias Case: Rodovias Integradas do Paraná </vt:lpstr>
      <vt:lpstr>Fases da Estruturação de Projetos</vt:lpstr>
      <vt:lpstr>Fases da Estruturação de Projetos</vt:lpstr>
      <vt:lpstr>Fases da Estruturação de Projetos</vt:lpstr>
      <vt:lpstr>Fases da Estruturação de Projetos</vt:lpstr>
      <vt:lpstr>Fases da Estruturação de Projetos</vt:lpstr>
      <vt:lpstr>Fases da Estruturação de Projetos</vt:lpstr>
      <vt:lpstr>Fases da Estruturação de Projetos</vt:lpstr>
      <vt:lpstr>Fases da Estruturação de Projetos</vt:lpstr>
      <vt:lpstr>Fases da Estruturação de Projetos</vt:lpstr>
      <vt:lpstr>Modelagem PRVias</vt:lpstr>
      <vt:lpstr>Modelagem PRVias</vt:lpstr>
      <vt:lpstr>Modelagem – PRVias</vt:lpstr>
      <vt:lpstr>Modelagem – PRVias</vt:lpstr>
      <vt:lpstr>Modelagem PRVias</vt:lpstr>
      <vt:lpstr>Modelagem PRVias</vt:lpstr>
      <vt:lpstr>Modelagem – PRVias (Obras de Ampliação)</vt:lpstr>
      <vt:lpstr>Modelagem – PRVias (Material AP)</vt:lpstr>
      <vt:lpstr>Modelagem – PRVias (Material AP)</vt:lpstr>
      <vt:lpstr>Modelagem – PRVias</vt:lpstr>
      <vt:lpstr>Modelagem – PRVias</vt:lpstr>
      <vt:lpstr>Modelagem – PRVias</vt:lpstr>
      <vt:lpstr>Estruturação de Concessões Rodoviárias Case: Rodovias Integradas do Paraná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Marilia Borges</dc:creator>
  <cp:lastModifiedBy>Gabriella Lima</cp:lastModifiedBy>
  <cp:revision>33</cp:revision>
  <dcterms:created xsi:type="dcterms:W3CDTF">2022-03-04T12:39:06Z</dcterms:created>
  <dcterms:modified xsi:type="dcterms:W3CDTF">2022-03-30T17:50:17Z</dcterms:modified>
</cp:coreProperties>
</file>