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5" r:id="rId7"/>
    <p:sldId id="261" r:id="rId8"/>
    <p:sldId id="266" r:id="rId9"/>
    <p:sldId id="267" r:id="rId10"/>
    <p:sldId id="268" r:id="rId11"/>
    <p:sldId id="269" r:id="rId12"/>
    <p:sldId id="271" r:id="rId13"/>
    <p:sldId id="272" r:id="rId14"/>
    <p:sldId id="273" r:id="rId15"/>
    <p:sldId id="276" r:id="rId16"/>
    <p:sldId id="278" r:id="rId17"/>
    <p:sldId id="279" r:id="rId18"/>
    <p:sldId id="280" r:id="rId19"/>
    <p:sldId id="281" r:id="rId20"/>
    <p:sldId id="283" r:id="rId21"/>
    <p:sldId id="282" r:id="rId22"/>
    <p:sldId id="285" r:id="rId23"/>
    <p:sldId id="286" r:id="rId24"/>
    <p:sldId id="287" r:id="rId25"/>
    <p:sldId id="291" r:id="rId26"/>
    <p:sldId id="292" r:id="rId27"/>
    <p:sldId id="293" r:id="rId28"/>
    <p:sldId id="294" r:id="rId29"/>
    <p:sldId id="262" r:id="rId30"/>
    <p:sldId id="270" r:id="rId31"/>
    <p:sldId id="296" r:id="rId3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5F68"/>
    <a:srgbClr val="17313E"/>
    <a:srgbClr val="F392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6E77D7-1632-43DC-8285-82BF9A4111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37253EC-64BF-424F-ADEC-5B5DB91AD3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5411894-4E72-425A-8246-BC135A4FE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FF8A17E-FB54-4FBD-8D1B-8A41D3AAC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CD0172-6152-412F-AD1A-57EC78CB7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6311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A93400-C558-43E1-BAC4-A12EFE5AA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EE0B996-E885-474D-8D9A-65363A1400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EAADAE3-A843-441B-8A62-730F778F2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84FA384-2A9F-4384-B0D5-5B63AEC7C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03CC029-ECE6-4EAC-BF18-87163A88E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7482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BAE1E56-B353-4E99-BD02-89963933D5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E8E0182-44FC-4E16-9CBB-B098403CC0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0D1E96B-46DB-4965-AB5A-D3735014F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0D9AAC7-C3AC-4282-819B-C7D48EF3E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04EA375-8F8B-486E-96F6-C2F8280C0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1198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B703E5-2A29-47AE-85D5-7850D2117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D3E0798-C12E-47C5-AB55-8542634F8C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61296DE-6511-40F3-A2B6-E9BDC4C08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9FC4522-B445-4368-B34C-BD261CE75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BFE492-306F-4052-B72C-9B06D9DEB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5720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536169-2F47-4A3B-8170-A48FDEB72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C0D26BD-2FCA-4969-BD06-53CB29FA4A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4D0070B-B926-426A-B477-5C4C7FB13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55D83DE-194C-499C-8842-61B4DDF03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A65B098-C182-4501-847C-F11D2C7A5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3334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8F56E1-E8C1-4B36-AA90-B881BC3A5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CEE6EA4-FD3F-4B90-9022-F43F7AF2F2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6F44919-FEBD-4B92-B8D4-E6D3E8C786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7E8CD96-70E6-490A-B62A-9551E52B2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0B7E887-53DA-4498-B891-7A50191F8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539AA22-3DEB-435F-8706-856AE147A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0766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87A9E1-3D66-42FA-9CE6-5C3480C4F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7B7BACD-9851-4E73-AC98-9C83E643F0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ABF0582-DE7C-47BE-B8F0-3C364E7235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EB1542C2-CA34-48E4-95A7-0F790F9088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1F2789AB-739D-4221-B5F1-267EE89DC7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40AB6852-1B4A-450C-BA16-B82F64750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B65EED2F-F1F5-4602-B7B5-37D7A2CE3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2FD25586-3474-4730-A463-2F2FD37D2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5726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32F841-88C9-4F41-A1C6-97C7AA813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FA66904-B528-4F9A-8E75-53B6D59A1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9E1677D-2A73-4B5D-BF58-9C9B514AD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4D83D8C-1F03-49DC-A055-56C2AF649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2561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984D2C5F-4406-4E46-92EF-542EC9F60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B6924C0B-AA71-40BD-AA4B-94402E3BC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0F7416D-F206-4495-9969-C67E178B1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6159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37FE45-8843-4A2F-A352-E59A6A902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A71197-B7D9-4363-A1FB-600523854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B315C35-B351-44B5-8E01-5820B392AD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BCBC8FF-20E6-4EAE-A3D7-1557E2838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59B1DF8-7A0C-4DE7-976F-685189155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96C49BB-7989-4EAC-B2AC-B3AD84023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6978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3BC473-23EA-45E2-8AFB-F217DBB59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2A544C9-8CD5-471B-B4EE-B82D6ECAFF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4E99241-AC02-4564-91F8-6362D98296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52278FC-3B56-4D85-BA2C-59413BC46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B370DD1-4D89-4BF2-83B3-FBCCDD364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E80DDAE-472A-4C53-9630-EC142DF86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2469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52E4566A-041C-4F4D-AFD2-1B94AD043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6584696-6805-4494-B6F3-DAC76CBE3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3CAE9A5-EE82-47CC-9CEC-0E91994417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57FD1-8873-467D-BE5E-3B3757E9FB3E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583374E-5746-48AB-B13E-C9D61286EC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A5F1ED6-5EE3-4D3E-AF6C-D3F7076500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2003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dnit.gov.br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2.png"/><Relationship Id="rId2" Type="http://schemas.openxmlformats.org/officeDocument/2006/relationships/hyperlink" Target="http://www.dnit.gov.br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imuladorcmg-ibre.fgv.br/" TargetMode="Externa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simuladorcmg-ibre.fgv.br/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E3F021-2230-4609-A362-0CC7F74CA8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661" y="2235200"/>
            <a:ext cx="9144000" cy="2387600"/>
          </a:xfrm>
        </p:spPr>
        <p:txBody>
          <a:bodyPr anchor="ctr">
            <a:normAutofit fontScale="90000"/>
          </a:bodyPr>
          <a:lstStyle/>
          <a:p>
            <a:r>
              <a:rPr lang="pt-BR" b="1" dirty="0"/>
              <a:t>ANÁLISE COMPARATIVA ENTRE PAVIMENTOS FLEXÍVEIS, SEMIRRÍGIDOS E RÍGIDOS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8920A78E-3D1F-4026-93B5-6A4F759421B0}"/>
              </a:ext>
            </a:extLst>
          </p:cNvPr>
          <p:cNvSpPr txBox="1">
            <a:spLocks/>
          </p:cNvSpPr>
          <p:nvPr/>
        </p:nvSpPr>
        <p:spPr>
          <a:xfrm>
            <a:off x="914661" y="4813584"/>
            <a:ext cx="9144000" cy="6534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dirty="0"/>
              <a:t>Palestrante: Leandro Modesto P. Beltrão</a:t>
            </a:r>
          </a:p>
        </p:txBody>
      </p:sp>
    </p:spTree>
    <p:extLst>
      <p:ext uri="{BB962C8B-B14F-4D97-AF65-F5344CB8AC3E}">
        <p14:creationId xmlns:p14="http://schemas.microsoft.com/office/powerpoint/2010/main" val="6194077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E3F021-2230-4609-A362-0CC7F74CA8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463800"/>
            <a:ext cx="9144000" cy="2387600"/>
          </a:xfrm>
        </p:spPr>
        <p:txBody>
          <a:bodyPr anchor="ctr">
            <a:normAutofit/>
          </a:bodyPr>
          <a:lstStyle/>
          <a:p>
            <a:r>
              <a:rPr lang="pt-BR" b="1" dirty="0"/>
              <a:t>SÉRIES HISTÓRICAS</a:t>
            </a:r>
          </a:p>
        </p:txBody>
      </p:sp>
    </p:spTree>
    <p:extLst>
      <p:ext uri="{BB962C8B-B14F-4D97-AF65-F5344CB8AC3E}">
        <p14:creationId xmlns:p14="http://schemas.microsoft.com/office/powerpoint/2010/main" val="6064371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Agrupar 19">
            <a:extLst>
              <a:ext uri="{FF2B5EF4-FFF2-40B4-BE49-F238E27FC236}">
                <a16:creationId xmlns:a16="http://schemas.microsoft.com/office/drawing/2014/main" id="{D3FFE77E-CA1F-488A-953C-F8D0A716C1A6}"/>
              </a:ext>
            </a:extLst>
          </p:cNvPr>
          <p:cNvGrpSpPr/>
          <p:nvPr/>
        </p:nvGrpSpPr>
        <p:grpSpPr>
          <a:xfrm>
            <a:off x="9935571" y="5350090"/>
            <a:ext cx="2293917" cy="1501560"/>
            <a:chOff x="9935571" y="5350090"/>
            <a:chExt cx="2293917" cy="1501560"/>
          </a:xfrm>
        </p:grpSpPr>
        <p:sp>
          <p:nvSpPr>
            <p:cNvPr id="10" name="Triângulo isósceles 9">
              <a:extLst>
                <a:ext uri="{FF2B5EF4-FFF2-40B4-BE49-F238E27FC236}">
                  <a16:creationId xmlns:a16="http://schemas.microsoft.com/office/drawing/2014/main" id="{0B50FC83-B422-4AA5-BA04-0DD49EC1D6F1}"/>
                </a:ext>
              </a:extLst>
            </p:cNvPr>
            <p:cNvSpPr/>
            <p:nvPr/>
          </p:nvSpPr>
          <p:spPr>
            <a:xfrm>
              <a:off x="9935571" y="6073254"/>
              <a:ext cx="1378423" cy="682388"/>
            </a:xfrm>
            <a:prstGeom prst="triangle">
              <a:avLst/>
            </a:prstGeom>
            <a:solidFill>
              <a:srgbClr val="F392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Triângulo isósceles 10">
              <a:extLst>
                <a:ext uri="{FF2B5EF4-FFF2-40B4-BE49-F238E27FC236}">
                  <a16:creationId xmlns:a16="http://schemas.microsoft.com/office/drawing/2014/main" id="{84B17E16-3E19-456B-9A1B-8D6AC0B13FFF}"/>
                </a:ext>
              </a:extLst>
            </p:cNvPr>
            <p:cNvSpPr/>
            <p:nvPr/>
          </p:nvSpPr>
          <p:spPr>
            <a:xfrm>
              <a:off x="10485983" y="6073254"/>
              <a:ext cx="1378423" cy="682388"/>
            </a:xfrm>
            <a:prstGeom prst="triangle">
              <a:avLst/>
            </a:prstGeom>
            <a:solidFill>
              <a:srgbClr val="F392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" name="Retângulo 11">
              <a:extLst>
                <a:ext uri="{FF2B5EF4-FFF2-40B4-BE49-F238E27FC236}">
                  <a16:creationId xmlns:a16="http://schemas.microsoft.com/office/drawing/2014/main" id="{D1780B7C-237D-4A45-9D4F-4F100EBA81E0}"/>
                </a:ext>
              </a:extLst>
            </p:cNvPr>
            <p:cNvSpPr/>
            <p:nvPr/>
          </p:nvSpPr>
          <p:spPr>
            <a:xfrm rot="18882038">
              <a:off x="11555527" y="5870100"/>
              <a:ext cx="317181" cy="1030740"/>
            </a:xfrm>
            <a:prstGeom prst="rect">
              <a:avLst/>
            </a:prstGeom>
            <a:solidFill>
              <a:srgbClr val="1731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Triângulo isósceles 12">
              <a:extLst>
                <a:ext uri="{FF2B5EF4-FFF2-40B4-BE49-F238E27FC236}">
                  <a16:creationId xmlns:a16="http://schemas.microsoft.com/office/drawing/2014/main" id="{B8F5AAB8-A2D5-463E-BF8B-386A9665CEAB}"/>
                </a:ext>
              </a:extLst>
            </p:cNvPr>
            <p:cNvSpPr/>
            <p:nvPr/>
          </p:nvSpPr>
          <p:spPr>
            <a:xfrm>
              <a:off x="10685831" y="6249040"/>
              <a:ext cx="398012" cy="123067"/>
            </a:xfrm>
            <a:prstGeom prst="triangle">
              <a:avLst>
                <a:gd name="adj" fmla="val 50000"/>
              </a:avLst>
            </a:prstGeom>
            <a:solidFill>
              <a:srgbClr val="F392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Retângulo 13">
              <a:extLst>
                <a:ext uri="{FF2B5EF4-FFF2-40B4-BE49-F238E27FC236}">
                  <a16:creationId xmlns:a16="http://schemas.microsoft.com/office/drawing/2014/main" id="{CF9BB08B-6D9A-4B11-B007-ACF31AC4E718}"/>
                </a:ext>
              </a:extLst>
            </p:cNvPr>
            <p:cNvSpPr/>
            <p:nvPr/>
          </p:nvSpPr>
          <p:spPr>
            <a:xfrm>
              <a:off x="11834103" y="5682776"/>
              <a:ext cx="357897" cy="950476"/>
            </a:xfrm>
            <a:prstGeom prst="rect">
              <a:avLst/>
            </a:prstGeom>
            <a:solidFill>
              <a:srgbClr val="1731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Triângulo isósceles 14">
              <a:extLst>
                <a:ext uri="{FF2B5EF4-FFF2-40B4-BE49-F238E27FC236}">
                  <a16:creationId xmlns:a16="http://schemas.microsoft.com/office/drawing/2014/main" id="{68C75916-2A76-4881-8524-FEDDE9B89A78}"/>
                </a:ext>
              </a:extLst>
            </p:cNvPr>
            <p:cNvSpPr/>
            <p:nvPr/>
          </p:nvSpPr>
          <p:spPr>
            <a:xfrm>
              <a:off x="11970683" y="6626903"/>
              <a:ext cx="221309" cy="224747"/>
            </a:xfrm>
            <a:prstGeom prst="triangle">
              <a:avLst>
                <a:gd name="adj" fmla="val 100000"/>
              </a:avLst>
            </a:prstGeom>
            <a:solidFill>
              <a:srgbClr val="1731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" name="Triângulo isósceles 15">
              <a:extLst>
                <a:ext uri="{FF2B5EF4-FFF2-40B4-BE49-F238E27FC236}">
                  <a16:creationId xmlns:a16="http://schemas.microsoft.com/office/drawing/2014/main" id="{A10B515E-5071-4CF9-BCAD-E074B7B0F3C4}"/>
                </a:ext>
              </a:extLst>
            </p:cNvPr>
            <p:cNvSpPr/>
            <p:nvPr/>
          </p:nvSpPr>
          <p:spPr>
            <a:xfrm rot="1537759">
              <a:off x="11571583" y="5350090"/>
              <a:ext cx="397923" cy="699002"/>
            </a:xfrm>
            <a:prstGeom prst="triangle">
              <a:avLst>
                <a:gd name="adj" fmla="val 64817"/>
              </a:avLst>
            </a:prstGeom>
            <a:solidFill>
              <a:srgbClr val="1731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7" name="Retângulo 16">
              <a:extLst>
                <a:ext uri="{FF2B5EF4-FFF2-40B4-BE49-F238E27FC236}">
                  <a16:creationId xmlns:a16="http://schemas.microsoft.com/office/drawing/2014/main" id="{92A828E4-062F-46D1-8FB7-867787D25E81}"/>
                </a:ext>
              </a:extLst>
            </p:cNvPr>
            <p:cNvSpPr/>
            <p:nvPr/>
          </p:nvSpPr>
          <p:spPr>
            <a:xfrm>
              <a:off x="11498166" y="5890183"/>
              <a:ext cx="492228" cy="434863"/>
            </a:xfrm>
            <a:prstGeom prst="rect">
              <a:avLst/>
            </a:prstGeom>
            <a:solidFill>
              <a:srgbClr val="1731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8" name="Triângulo isósceles 17">
              <a:extLst>
                <a:ext uri="{FF2B5EF4-FFF2-40B4-BE49-F238E27FC236}">
                  <a16:creationId xmlns:a16="http://schemas.microsoft.com/office/drawing/2014/main" id="{EDE492AC-674D-44F6-936A-4599D916375F}"/>
                </a:ext>
              </a:extLst>
            </p:cNvPr>
            <p:cNvSpPr/>
            <p:nvPr/>
          </p:nvSpPr>
          <p:spPr>
            <a:xfrm rot="13469414">
              <a:off x="11832667" y="5478949"/>
              <a:ext cx="320592" cy="250730"/>
            </a:xfrm>
            <a:prstGeom prst="triangle">
              <a:avLst>
                <a:gd name="adj" fmla="val 59998"/>
              </a:avLst>
            </a:prstGeom>
            <a:solidFill>
              <a:srgbClr val="1731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Retângulo 18">
              <a:extLst>
                <a:ext uri="{FF2B5EF4-FFF2-40B4-BE49-F238E27FC236}">
                  <a16:creationId xmlns:a16="http://schemas.microsoft.com/office/drawing/2014/main" id="{29A1DF04-A562-4006-8138-79E42DFE48AE}"/>
                </a:ext>
              </a:extLst>
            </p:cNvPr>
            <p:cNvSpPr/>
            <p:nvPr/>
          </p:nvSpPr>
          <p:spPr>
            <a:xfrm>
              <a:off x="11824662" y="5625528"/>
              <a:ext cx="357897" cy="950476"/>
            </a:xfrm>
            <a:prstGeom prst="rect">
              <a:avLst/>
            </a:prstGeom>
            <a:solidFill>
              <a:srgbClr val="1731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pic>
        <p:nvPicPr>
          <p:cNvPr id="21" name="Imagem 20">
            <a:extLst>
              <a:ext uri="{FF2B5EF4-FFF2-40B4-BE49-F238E27FC236}">
                <a16:creationId xmlns:a16="http://schemas.microsoft.com/office/drawing/2014/main" id="{EF4071AA-3F55-414C-A765-7AD10C01B8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87" t="490" r="519" b="792"/>
          <a:stretch/>
        </p:blipFill>
        <p:spPr>
          <a:xfrm>
            <a:off x="617425" y="1037364"/>
            <a:ext cx="10957150" cy="4925273"/>
          </a:xfrm>
          <a:prstGeom prst="rect">
            <a:avLst/>
          </a:prstGeom>
          <a:ln>
            <a:solidFill>
              <a:srgbClr val="525F68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86F91427-627B-43ED-8E77-4AAC7404CD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7425" y="6066215"/>
            <a:ext cx="10962000" cy="674543"/>
          </a:xfrm>
          <a:solidFill>
            <a:schemeClr val="bg1"/>
          </a:solidFill>
          <a:ln>
            <a:solidFill>
              <a:srgbClr val="525F68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numCol="3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pt-BR" sz="1800" b="1" dirty="0">
                <a:solidFill>
                  <a:srgbClr val="525F68"/>
                </a:solidFill>
                <a:ea typeface="+mn-lt"/>
                <a:cs typeface="+mn-lt"/>
              </a:rPr>
              <a:t>Condições de contorno:</a:t>
            </a:r>
          </a:p>
          <a:p>
            <a:pPr marL="0" indent="0">
              <a:buNone/>
            </a:pPr>
            <a:r>
              <a:rPr lang="pt-BR" sz="1800" dirty="0">
                <a:solidFill>
                  <a:srgbClr val="525F68"/>
                </a:solidFill>
                <a:ea typeface="+mn-lt"/>
                <a:cs typeface="+mn-lt"/>
              </a:rPr>
              <a:t>Média de preços para o Brasil; </a:t>
            </a:r>
          </a:p>
          <a:p>
            <a:pPr marL="0" indent="0">
              <a:buNone/>
            </a:pPr>
            <a:r>
              <a:rPr lang="pt-BR" sz="1800" dirty="0">
                <a:solidFill>
                  <a:srgbClr val="525F68"/>
                </a:solidFill>
                <a:ea typeface="+mn-lt"/>
                <a:cs typeface="+mn-lt"/>
              </a:rPr>
              <a:t>Sem transporte;</a:t>
            </a:r>
          </a:p>
          <a:p>
            <a:pPr marL="0" indent="0">
              <a:buNone/>
            </a:pPr>
            <a:r>
              <a:rPr lang="pt-BR" sz="1800" dirty="0">
                <a:solidFill>
                  <a:srgbClr val="525F68"/>
                </a:solidFill>
                <a:ea typeface="+mn-lt"/>
                <a:cs typeface="+mn-lt"/>
              </a:rPr>
              <a:t>ICMS = 18,00%;</a:t>
            </a:r>
          </a:p>
          <a:p>
            <a:pPr marL="0" indent="0">
              <a:buNone/>
            </a:pPr>
            <a:r>
              <a:rPr lang="pt-BR" sz="1800" dirty="0">
                <a:solidFill>
                  <a:srgbClr val="525F68"/>
                </a:solidFill>
                <a:ea typeface="+mn-lt"/>
                <a:cs typeface="+mn-lt"/>
              </a:rPr>
              <a:t>COFINS = 3,00%;</a:t>
            </a:r>
          </a:p>
          <a:p>
            <a:pPr marL="0" indent="0">
              <a:buNone/>
            </a:pPr>
            <a:r>
              <a:rPr lang="pt-BR" sz="1800" dirty="0">
                <a:solidFill>
                  <a:srgbClr val="525F68"/>
                </a:solidFill>
                <a:ea typeface="+mn-lt"/>
                <a:cs typeface="+mn-lt"/>
              </a:rPr>
              <a:t>PIS/PASEP = 0,65%.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1D3642B6-8F2D-4080-8079-E7C62862A7A3}"/>
              </a:ext>
            </a:extLst>
          </p:cNvPr>
          <p:cNvSpPr txBox="1"/>
          <p:nvPr/>
        </p:nvSpPr>
        <p:spPr>
          <a:xfrm>
            <a:off x="5260495" y="1908977"/>
            <a:ext cx="11029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rgbClr val="002060"/>
                </a:solidFill>
                <a:latin typeface="Arial Black" panose="020B0A04020102020204" pitchFamily="34" charset="0"/>
              </a:rPr>
              <a:t>SICRO</a:t>
            </a:r>
          </a:p>
        </p:txBody>
      </p:sp>
      <p:cxnSp>
        <p:nvCxnSpPr>
          <p:cNvPr id="24" name="Conector reto 23">
            <a:extLst>
              <a:ext uri="{FF2B5EF4-FFF2-40B4-BE49-F238E27FC236}">
                <a16:creationId xmlns:a16="http://schemas.microsoft.com/office/drawing/2014/main" id="{F2517686-B175-4BFB-9E15-9C0F8310F2F4}"/>
              </a:ext>
            </a:extLst>
          </p:cNvPr>
          <p:cNvCxnSpPr>
            <a:cxnSpLocks/>
          </p:cNvCxnSpPr>
          <p:nvPr/>
        </p:nvCxnSpPr>
        <p:spPr>
          <a:xfrm>
            <a:off x="5811982" y="2318326"/>
            <a:ext cx="0" cy="3088564"/>
          </a:xfrm>
          <a:prstGeom prst="line">
            <a:avLst/>
          </a:prstGeom>
          <a:ln w="19050">
            <a:solidFill>
              <a:srgbClr val="00206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ítulo 1">
            <a:extLst>
              <a:ext uri="{FF2B5EF4-FFF2-40B4-BE49-F238E27FC236}">
                <a16:creationId xmlns:a16="http://schemas.microsoft.com/office/drawing/2014/main" id="{838D253A-3114-4281-B332-99A226488A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715" y="86026"/>
            <a:ext cx="4426525" cy="829598"/>
          </a:xfrm>
          <a:solidFill>
            <a:schemeClr val="bg1"/>
          </a:solidFill>
          <a:ln>
            <a:solidFill>
              <a:srgbClr val="525F68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/>
            <a:r>
              <a:rPr lang="pt-BR" b="1" dirty="0"/>
              <a:t>Preços de insumos</a:t>
            </a:r>
          </a:p>
        </p:txBody>
      </p:sp>
      <p:cxnSp>
        <p:nvCxnSpPr>
          <p:cNvPr id="27" name="Straight Arrow Connector 3">
            <a:extLst>
              <a:ext uri="{FF2B5EF4-FFF2-40B4-BE49-F238E27FC236}">
                <a16:creationId xmlns:a16="http://schemas.microsoft.com/office/drawing/2014/main" id="{6C9CBBD6-44F3-4F1D-9E82-AC896D75568F}"/>
              </a:ext>
            </a:extLst>
          </p:cNvPr>
          <p:cNvCxnSpPr>
            <a:cxnSpLocks/>
          </p:cNvCxnSpPr>
          <p:nvPr/>
        </p:nvCxnSpPr>
        <p:spPr>
          <a:xfrm>
            <a:off x="762385" y="837589"/>
            <a:ext cx="4104000" cy="5862"/>
          </a:xfrm>
          <a:prstGeom prst="straightConnector1">
            <a:avLst/>
          </a:prstGeom>
          <a:ln w="28575">
            <a:solidFill>
              <a:srgbClr val="F7B962"/>
            </a:solidFill>
          </a:ln>
          <a:effectLst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78248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Agrupar 19">
            <a:extLst>
              <a:ext uri="{FF2B5EF4-FFF2-40B4-BE49-F238E27FC236}">
                <a16:creationId xmlns:a16="http://schemas.microsoft.com/office/drawing/2014/main" id="{D3FFE77E-CA1F-488A-953C-F8D0A716C1A6}"/>
              </a:ext>
            </a:extLst>
          </p:cNvPr>
          <p:cNvGrpSpPr/>
          <p:nvPr/>
        </p:nvGrpSpPr>
        <p:grpSpPr>
          <a:xfrm>
            <a:off x="9935571" y="5350090"/>
            <a:ext cx="2293917" cy="1501560"/>
            <a:chOff x="9935571" y="5350090"/>
            <a:chExt cx="2293917" cy="1501560"/>
          </a:xfrm>
        </p:grpSpPr>
        <p:sp>
          <p:nvSpPr>
            <p:cNvPr id="10" name="Triângulo isósceles 9">
              <a:extLst>
                <a:ext uri="{FF2B5EF4-FFF2-40B4-BE49-F238E27FC236}">
                  <a16:creationId xmlns:a16="http://schemas.microsoft.com/office/drawing/2014/main" id="{0B50FC83-B422-4AA5-BA04-0DD49EC1D6F1}"/>
                </a:ext>
              </a:extLst>
            </p:cNvPr>
            <p:cNvSpPr/>
            <p:nvPr/>
          </p:nvSpPr>
          <p:spPr>
            <a:xfrm>
              <a:off x="9935571" y="6073254"/>
              <a:ext cx="1378423" cy="682388"/>
            </a:xfrm>
            <a:prstGeom prst="triangle">
              <a:avLst/>
            </a:prstGeom>
            <a:solidFill>
              <a:srgbClr val="F392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Triângulo isósceles 10">
              <a:extLst>
                <a:ext uri="{FF2B5EF4-FFF2-40B4-BE49-F238E27FC236}">
                  <a16:creationId xmlns:a16="http://schemas.microsoft.com/office/drawing/2014/main" id="{84B17E16-3E19-456B-9A1B-8D6AC0B13FFF}"/>
                </a:ext>
              </a:extLst>
            </p:cNvPr>
            <p:cNvSpPr/>
            <p:nvPr/>
          </p:nvSpPr>
          <p:spPr>
            <a:xfrm>
              <a:off x="10485983" y="6073254"/>
              <a:ext cx="1378423" cy="682388"/>
            </a:xfrm>
            <a:prstGeom prst="triangle">
              <a:avLst/>
            </a:prstGeom>
            <a:solidFill>
              <a:srgbClr val="F392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" name="Retângulo 11">
              <a:extLst>
                <a:ext uri="{FF2B5EF4-FFF2-40B4-BE49-F238E27FC236}">
                  <a16:creationId xmlns:a16="http://schemas.microsoft.com/office/drawing/2014/main" id="{D1780B7C-237D-4A45-9D4F-4F100EBA81E0}"/>
                </a:ext>
              </a:extLst>
            </p:cNvPr>
            <p:cNvSpPr/>
            <p:nvPr/>
          </p:nvSpPr>
          <p:spPr>
            <a:xfrm rot="18882038">
              <a:off x="11555527" y="5870100"/>
              <a:ext cx="317181" cy="1030740"/>
            </a:xfrm>
            <a:prstGeom prst="rect">
              <a:avLst/>
            </a:prstGeom>
            <a:solidFill>
              <a:srgbClr val="1731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Triângulo isósceles 12">
              <a:extLst>
                <a:ext uri="{FF2B5EF4-FFF2-40B4-BE49-F238E27FC236}">
                  <a16:creationId xmlns:a16="http://schemas.microsoft.com/office/drawing/2014/main" id="{B8F5AAB8-A2D5-463E-BF8B-386A9665CEAB}"/>
                </a:ext>
              </a:extLst>
            </p:cNvPr>
            <p:cNvSpPr/>
            <p:nvPr/>
          </p:nvSpPr>
          <p:spPr>
            <a:xfrm>
              <a:off x="10685831" y="6249040"/>
              <a:ext cx="398012" cy="123067"/>
            </a:xfrm>
            <a:prstGeom prst="triangle">
              <a:avLst>
                <a:gd name="adj" fmla="val 50000"/>
              </a:avLst>
            </a:prstGeom>
            <a:solidFill>
              <a:srgbClr val="F392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Retângulo 13">
              <a:extLst>
                <a:ext uri="{FF2B5EF4-FFF2-40B4-BE49-F238E27FC236}">
                  <a16:creationId xmlns:a16="http://schemas.microsoft.com/office/drawing/2014/main" id="{CF9BB08B-6D9A-4B11-B007-ACF31AC4E718}"/>
                </a:ext>
              </a:extLst>
            </p:cNvPr>
            <p:cNvSpPr/>
            <p:nvPr/>
          </p:nvSpPr>
          <p:spPr>
            <a:xfrm>
              <a:off x="11834103" y="5682776"/>
              <a:ext cx="357897" cy="950476"/>
            </a:xfrm>
            <a:prstGeom prst="rect">
              <a:avLst/>
            </a:prstGeom>
            <a:solidFill>
              <a:srgbClr val="1731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Triângulo isósceles 14">
              <a:extLst>
                <a:ext uri="{FF2B5EF4-FFF2-40B4-BE49-F238E27FC236}">
                  <a16:creationId xmlns:a16="http://schemas.microsoft.com/office/drawing/2014/main" id="{68C75916-2A76-4881-8524-FEDDE9B89A78}"/>
                </a:ext>
              </a:extLst>
            </p:cNvPr>
            <p:cNvSpPr/>
            <p:nvPr/>
          </p:nvSpPr>
          <p:spPr>
            <a:xfrm>
              <a:off x="11970683" y="6626903"/>
              <a:ext cx="221309" cy="224747"/>
            </a:xfrm>
            <a:prstGeom prst="triangle">
              <a:avLst>
                <a:gd name="adj" fmla="val 100000"/>
              </a:avLst>
            </a:prstGeom>
            <a:solidFill>
              <a:srgbClr val="1731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" name="Triângulo isósceles 15">
              <a:extLst>
                <a:ext uri="{FF2B5EF4-FFF2-40B4-BE49-F238E27FC236}">
                  <a16:creationId xmlns:a16="http://schemas.microsoft.com/office/drawing/2014/main" id="{A10B515E-5071-4CF9-BCAD-E074B7B0F3C4}"/>
                </a:ext>
              </a:extLst>
            </p:cNvPr>
            <p:cNvSpPr/>
            <p:nvPr/>
          </p:nvSpPr>
          <p:spPr>
            <a:xfrm rot="1537759">
              <a:off x="11571583" y="5350090"/>
              <a:ext cx="397923" cy="699002"/>
            </a:xfrm>
            <a:prstGeom prst="triangle">
              <a:avLst>
                <a:gd name="adj" fmla="val 64817"/>
              </a:avLst>
            </a:prstGeom>
            <a:solidFill>
              <a:srgbClr val="1731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7" name="Retângulo 16">
              <a:extLst>
                <a:ext uri="{FF2B5EF4-FFF2-40B4-BE49-F238E27FC236}">
                  <a16:creationId xmlns:a16="http://schemas.microsoft.com/office/drawing/2014/main" id="{92A828E4-062F-46D1-8FB7-867787D25E81}"/>
                </a:ext>
              </a:extLst>
            </p:cNvPr>
            <p:cNvSpPr/>
            <p:nvPr/>
          </p:nvSpPr>
          <p:spPr>
            <a:xfrm>
              <a:off x="11498166" y="5890183"/>
              <a:ext cx="492228" cy="434863"/>
            </a:xfrm>
            <a:prstGeom prst="rect">
              <a:avLst/>
            </a:prstGeom>
            <a:solidFill>
              <a:srgbClr val="1731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8" name="Triângulo isósceles 17">
              <a:extLst>
                <a:ext uri="{FF2B5EF4-FFF2-40B4-BE49-F238E27FC236}">
                  <a16:creationId xmlns:a16="http://schemas.microsoft.com/office/drawing/2014/main" id="{EDE492AC-674D-44F6-936A-4599D916375F}"/>
                </a:ext>
              </a:extLst>
            </p:cNvPr>
            <p:cNvSpPr/>
            <p:nvPr/>
          </p:nvSpPr>
          <p:spPr>
            <a:xfrm rot="13469414">
              <a:off x="11832667" y="5478949"/>
              <a:ext cx="320592" cy="250730"/>
            </a:xfrm>
            <a:prstGeom prst="triangle">
              <a:avLst>
                <a:gd name="adj" fmla="val 59998"/>
              </a:avLst>
            </a:prstGeom>
            <a:solidFill>
              <a:srgbClr val="1731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Retângulo 18">
              <a:extLst>
                <a:ext uri="{FF2B5EF4-FFF2-40B4-BE49-F238E27FC236}">
                  <a16:creationId xmlns:a16="http://schemas.microsoft.com/office/drawing/2014/main" id="{29A1DF04-A562-4006-8138-79E42DFE48AE}"/>
                </a:ext>
              </a:extLst>
            </p:cNvPr>
            <p:cNvSpPr/>
            <p:nvPr/>
          </p:nvSpPr>
          <p:spPr>
            <a:xfrm>
              <a:off x="11824662" y="5625528"/>
              <a:ext cx="357897" cy="950476"/>
            </a:xfrm>
            <a:prstGeom prst="rect">
              <a:avLst/>
            </a:prstGeom>
            <a:solidFill>
              <a:srgbClr val="1731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6" name="Título 1">
            <a:extLst>
              <a:ext uri="{FF2B5EF4-FFF2-40B4-BE49-F238E27FC236}">
                <a16:creationId xmlns:a16="http://schemas.microsoft.com/office/drawing/2014/main" id="{838D253A-3114-4281-B332-99A226488A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132" y="166554"/>
            <a:ext cx="3774466" cy="829598"/>
          </a:xfrm>
          <a:solidFill>
            <a:schemeClr val="bg1"/>
          </a:solidFill>
          <a:ln>
            <a:solidFill>
              <a:srgbClr val="525F68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/>
            <a:r>
              <a:rPr lang="pt-BR" b="1" dirty="0"/>
              <a:t>Preços de </a:t>
            </a:r>
            <a:r>
              <a:rPr lang="pt-BR" b="1" dirty="0" err="1"/>
              <a:t>CCUs</a:t>
            </a:r>
            <a:endParaRPr lang="pt-BR" b="1" dirty="0"/>
          </a:p>
        </p:txBody>
      </p:sp>
      <p:cxnSp>
        <p:nvCxnSpPr>
          <p:cNvPr id="27" name="Straight Arrow Connector 3">
            <a:extLst>
              <a:ext uri="{FF2B5EF4-FFF2-40B4-BE49-F238E27FC236}">
                <a16:creationId xmlns:a16="http://schemas.microsoft.com/office/drawing/2014/main" id="{6C9CBBD6-44F3-4F1D-9E82-AC896D75568F}"/>
              </a:ext>
            </a:extLst>
          </p:cNvPr>
          <p:cNvCxnSpPr>
            <a:cxnSpLocks/>
          </p:cNvCxnSpPr>
          <p:nvPr/>
        </p:nvCxnSpPr>
        <p:spPr>
          <a:xfrm>
            <a:off x="468365" y="920719"/>
            <a:ext cx="3528000" cy="5862"/>
          </a:xfrm>
          <a:prstGeom prst="straightConnector1">
            <a:avLst/>
          </a:prstGeom>
          <a:ln w="28575">
            <a:solidFill>
              <a:srgbClr val="F7B962"/>
            </a:solidFill>
          </a:ln>
          <a:effectLst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25" name="Imagem 24">
            <a:extLst>
              <a:ext uri="{FF2B5EF4-FFF2-40B4-BE49-F238E27FC236}">
                <a16:creationId xmlns:a16="http://schemas.microsoft.com/office/drawing/2014/main" id="{454235C3-06A8-4B62-B664-DF88B09D241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2" t="363" r="218" b="1486"/>
          <a:stretch/>
        </p:blipFill>
        <p:spPr>
          <a:xfrm>
            <a:off x="345132" y="1150144"/>
            <a:ext cx="11516824" cy="4323050"/>
          </a:xfrm>
          <a:prstGeom prst="rect">
            <a:avLst/>
          </a:prstGeom>
          <a:ln>
            <a:solidFill>
              <a:srgbClr val="525F68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69F3B114-F0DD-4B01-8624-A67CE4DB16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132" y="5609428"/>
            <a:ext cx="11501735" cy="1123583"/>
          </a:xfrm>
          <a:solidFill>
            <a:schemeClr val="bg1"/>
          </a:solidFill>
          <a:ln>
            <a:solidFill>
              <a:srgbClr val="525F68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numCol="3" rtlCol="0" anchor="t">
            <a:normAutofit/>
          </a:bodyPr>
          <a:lstStyle/>
          <a:p>
            <a:pPr marL="0" indent="0">
              <a:buNone/>
            </a:pPr>
            <a:r>
              <a:rPr lang="pt-BR" sz="1800" b="1" dirty="0">
                <a:solidFill>
                  <a:srgbClr val="525F68"/>
                </a:solidFill>
                <a:ea typeface="+mn-lt"/>
                <a:cs typeface="+mn-lt"/>
              </a:rPr>
              <a:t>Condições de contorno:</a:t>
            </a:r>
          </a:p>
          <a:p>
            <a:pPr marL="0" indent="0">
              <a:buNone/>
            </a:pPr>
            <a:r>
              <a:rPr lang="pt-BR" sz="1800" dirty="0">
                <a:solidFill>
                  <a:srgbClr val="525F68"/>
                </a:solidFill>
                <a:ea typeface="+mn-lt"/>
                <a:cs typeface="+mn-lt"/>
              </a:rPr>
              <a:t>Estado: SP; </a:t>
            </a:r>
          </a:p>
          <a:p>
            <a:pPr marL="0" indent="0">
              <a:buNone/>
            </a:pPr>
            <a:r>
              <a:rPr lang="pt-BR" sz="1800" dirty="0">
                <a:solidFill>
                  <a:srgbClr val="525F68"/>
                </a:solidFill>
                <a:ea typeface="+mn-lt"/>
                <a:cs typeface="+mn-lt"/>
              </a:rPr>
              <a:t>Preço: BDI = 24,58%, </a:t>
            </a:r>
            <a:r>
              <a:rPr lang="pt-BR" sz="1800" dirty="0" err="1">
                <a:solidFill>
                  <a:srgbClr val="525F68"/>
                </a:solidFill>
                <a:ea typeface="+mn-lt"/>
                <a:cs typeface="+mn-lt"/>
              </a:rPr>
              <a:t>BDIdif</a:t>
            </a:r>
            <a:r>
              <a:rPr lang="pt-BR" sz="1800" dirty="0">
                <a:solidFill>
                  <a:srgbClr val="525F68"/>
                </a:solidFill>
                <a:ea typeface="+mn-lt"/>
                <a:cs typeface="+mn-lt"/>
              </a:rPr>
              <a:t>. = 15,00%;  </a:t>
            </a:r>
          </a:p>
          <a:p>
            <a:pPr marL="0" indent="0">
              <a:buNone/>
            </a:pPr>
            <a:r>
              <a:rPr lang="pt-BR" sz="1800" dirty="0">
                <a:solidFill>
                  <a:srgbClr val="525F68"/>
                </a:solidFill>
                <a:ea typeface="+mn-lt"/>
                <a:cs typeface="+mn-lt"/>
              </a:rPr>
              <a:t>Insumos zerados nas </a:t>
            </a:r>
            <a:r>
              <a:rPr lang="pt-BR" sz="1800" dirty="0" err="1">
                <a:solidFill>
                  <a:srgbClr val="525F68"/>
                </a:solidFill>
                <a:ea typeface="+mn-lt"/>
                <a:cs typeface="+mn-lt"/>
              </a:rPr>
              <a:t>CCUs</a:t>
            </a:r>
            <a:r>
              <a:rPr lang="pt-BR" sz="1800" dirty="0">
                <a:solidFill>
                  <a:srgbClr val="525F68"/>
                </a:solidFill>
                <a:ea typeface="+mn-lt"/>
                <a:cs typeface="+mn-lt"/>
              </a:rPr>
              <a:t> incluídos; </a:t>
            </a:r>
          </a:p>
          <a:p>
            <a:pPr marL="0" indent="0">
              <a:buNone/>
            </a:pPr>
            <a:r>
              <a:rPr lang="pt-BR" sz="1800" dirty="0" err="1">
                <a:solidFill>
                  <a:srgbClr val="525F68"/>
                </a:solidFill>
                <a:ea typeface="+mn-lt"/>
                <a:cs typeface="+mn-lt"/>
              </a:rPr>
              <a:t>CCUs</a:t>
            </a:r>
            <a:r>
              <a:rPr lang="pt-BR" sz="1800" dirty="0">
                <a:solidFill>
                  <a:srgbClr val="525F68"/>
                </a:solidFill>
                <a:ea typeface="+mn-lt"/>
                <a:cs typeface="+mn-lt"/>
              </a:rPr>
              <a:t> em R$/m³;</a:t>
            </a:r>
          </a:p>
          <a:p>
            <a:pPr marL="0" indent="0">
              <a:buNone/>
            </a:pPr>
            <a:r>
              <a:rPr lang="pt-BR" sz="1800" dirty="0">
                <a:solidFill>
                  <a:srgbClr val="525F68"/>
                </a:solidFill>
                <a:ea typeface="+mn-lt"/>
                <a:cs typeface="+mn-lt"/>
              </a:rPr>
              <a:t>Sem transporte.</a:t>
            </a:r>
          </a:p>
          <a:p>
            <a:pPr marL="0" indent="0">
              <a:buNone/>
            </a:pPr>
            <a:r>
              <a:rPr lang="pt-BR" sz="1800" b="1" dirty="0">
                <a:solidFill>
                  <a:srgbClr val="525F68"/>
                </a:solidFill>
                <a:ea typeface="+mn-lt"/>
                <a:cs typeface="+mn-lt"/>
              </a:rPr>
              <a:t>Observação: </a:t>
            </a:r>
            <a:r>
              <a:rPr lang="pt-BR" sz="1800" dirty="0">
                <a:solidFill>
                  <a:srgbClr val="525F68"/>
                </a:solidFill>
                <a:ea typeface="+mn-lt"/>
                <a:cs typeface="+mn-lt"/>
              </a:rPr>
              <a:t>consumo, em m³/km, da CCU de concreto asfáltico tende a ser menor. </a:t>
            </a:r>
          </a:p>
        </p:txBody>
      </p:sp>
      <p:grpSp>
        <p:nvGrpSpPr>
          <p:cNvPr id="29" name="Agrupar 28">
            <a:extLst>
              <a:ext uri="{FF2B5EF4-FFF2-40B4-BE49-F238E27FC236}">
                <a16:creationId xmlns:a16="http://schemas.microsoft.com/office/drawing/2014/main" id="{F026154C-24EF-4835-8906-B02C986F7FDD}"/>
              </a:ext>
            </a:extLst>
          </p:cNvPr>
          <p:cNvGrpSpPr/>
          <p:nvPr/>
        </p:nvGrpSpPr>
        <p:grpSpPr>
          <a:xfrm>
            <a:off x="7128169" y="984696"/>
            <a:ext cx="1113503" cy="400110"/>
            <a:chOff x="10540090" y="1077775"/>
            <a:chExt cx="1113503" cy="400110"/>
          </a:xfrm>
        </p:grpSpPr>
        <p:sp>
          <p:nvSpPr>
            <p:cNvPr id="30" name="CaixaDeTexto 29">
              <a:extLst>
                <a:ext uri="{FF2B5EF4-FFF2-40B4-BE49-F238E27FC236}">
                  <a16:creationId xmlns:a16="http://schemas.microsoft.com/office/drawing/2014/main" id="{62DD3AC7-6058-445A-884F-73D1CC825AD1}"/>
                </a:ext>
              </a:extLst>
            </p:cNvPr>
            <p:cNvSpPr txBox="1"/>
            <p:nvPr/>
          </p:nvSpPr>
          <p:spPr>
            <a:xfrm>
              <a:off x="10540090" y="1077775"/>
              <a:ext cx="1113503" cy="40011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525F68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pt-BR" sz="2000" b="1" dirty="0">
                  <a:solidFill>
                    <a:srgbClr val="45ABA5"/>
                  </a:solidFill>
                  <a:effectLst/>
                  <a:ea typeface="Arial" panose="020B0604020202020204" pitchFamily="34" charset="0"/>
                  <a:cs typeface="Times New Roman" panose="02020603050405020304" pitchFamily="18" charset="0"/>
                </a:rPr>
                <a:t>      113%</a:t>
              </a:r>
            </a:p>
          </p:txBody>
        </p:sp>
        <p:sp>
          <p:nvSpPr>
            <p:cNvPr id="31" name="Seta: para Cima 30">
              <a:extLst>
                <a:ext uri="{FF2B5EF4-FFF2-40B4-BE49-F238E27FC236}">
                  <a16:creationId xmlns:a16="http://schemas.microsoft.com/office/drawing/2014/main" id="{06E53895-4AD6-41F9-B274-02A7EFFC8C01}"/>
                </a:ext>
              </a:extLst>
            </p:cNvPr>
            <p:cNvSpPr/>
            <p:nvPr/>
          </p:nvSpPr>
          <p:spPr>
            <a:xfrm>
              <a:off x="10674540" y="1133703"/>
              <a:ext cx="157018" cy="278114"/>
            </a:xfrm>
            <a:prstGeom prst="upArrow">
              <a:avLst/>
            </a:prstGeom>
            <a:solidFill>
              <a:srgbClr val="45AB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2" name="Agrupar 31">
            <a:extLst>
              <a:ext uri="{FF2B5EF4-FFF2-40B4-BE49-F238E27FC236}">
                <a16:creationId xmlns:a16="http://schemas.microsoft.com/office/drawing/2014/main" id="{2E6FDD10-7522-4F0E-A85C-3F6EB4C3D3EB}"/>
              </a:ext>
            </a:extLst>
          </p:cNvPr>
          <p:cNvGrpSpPr/>
          <p:nvPr/>
        </p:nvGrpSpPr>
        <p:grpSpPr>
          <a:xfrm>
            <a:off x="7128168" y="3219420"/>
            <a:ext cx="1113503" cy="400110"/>
            <a:chOff x="10540090" y="1077775"/>
            <a:chExt cx="1113503" cy="400110"/>
          </a:xfrm>
        </p:grpSpPr>
        <p:sp>
          <p:nvSpPr>
            <p:cNvPr id="33" name="CaixaDeTexto 32">
              <a:extLst>
                <a:ext uri="{FF2B5EF4-FFF2-40B4-BE49-F238E27FC236}">
                  <a16:creationId xmlns:a16="http://schemas.microsoft.com/office/drawing/2014/main" id="{A5A9BDA1-B31C-42E9-B74F-81F0E368E370}"/>
                </a:ext>
              </a:extLst>
            </p:cNvPr>
            <p:cNvSpPr txBox="1"/>
            <p:nvPr/>
          </p:nvSpPr>
          <p:spPr>
            <a:xfrm>
              <a:off x="10540090" y="1077775"/>
              <a:ext cx="1113503" cy="40011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525F68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pt-BR" sz="2000" b="1" dirty="0">
                  <a:solidFill>
                    <a:srgbClr val="F7B962"/>
                  </a:solidFill>
                  <a:effectLst/>
                  <a:ea typeface="Arial" panose="020B0604020202020204" pitchFamily="34" charset="0"/>
                  <a:cs typeface="Times New Roman" panose="02020603050405020304" pitchFamily="18" charset="0"/>
                </a:rPr>
                <a:t>      33%</a:t>
              </a:r>
            </a:p>
          </p:txBody>
        </p:sp>
        <p:sp>
          <p:nvSpPr>
            <p:cNvPr id="34" name="Seta: para Cima 33">
              <a:extLst>
                <a:ext uri="{FF2B5EF4-FFF2-40B4-BE49-F238E27FC236}">
                  <a16:creationId xmlns:a16="http://schemas.microsoft.com/office/drawing/2014/main" id="{B7EB8EDB-BB0A-4775-9483-24ED83EFCD50}"/>
                </a:ext>
              </a:extLst>
            </p:cNvPr>
            <p:cNvSpPr/>
            <p:nvPr/>
          </p:nvSpPr>
          <p:spPr>
            <a:xfrm>
              <a:off x="10674540" y="1133703"/>
              <a:ext cx="157018" cy="278114"/>
            </a:xfrm>
            <a:prstGeom prst="upArrow">
              <a:avLst/>
            </a:prstGeom>
            <a:solidFill>
              <a:srgbClr val="F7B9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2313019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Agrupar 19">
            <a:extLst>
              <a:ext uri="{FF2B5EF4-FFF2-40B4-BE49-F238E27FC236}">
                <a16:creationId xmlns:a16="http://schemas.microsoft.com/office/drawing/2014/main" id="{D3FFE77E-CA1F-488A-953C-F8D0A716C1A6}"/>
              </a:ext>
            </a:extLst>
          </p:cNvPr>
          <p:cNvGrpSpPr/>
          <p:nvPr/>
        </p:nvGrpSpPr>
        <p:grpSpPr>
          <a:xfrm>
            <a:off x="9935571" y="5350090"/>
            <a:ext cx="2293917" cy="1501560"/>
            <a:chOff x="9935571" y="5350090"/>
            <a:chExt cx="2293917" cy="1501560"/>
          </a:xfrm>
        </p:grpSpPr>
        <p:sp>
          <p:nvSpPr>
            <p:cNvPr id="10" name="Triângulo isósceles 9">
              <a:extLst>
                <a:ext uri="{FF2B5EF4-FFF2-40B4-BE49-F238E27FC236}">
                  <a16:creationId xmlns:a16="http://schemas.microsoft.com/office/drawing/2014/main" id="{0B50FC83-B422-4AA5-BA04-0DD49EC1D6F1}"/>
                </a:ext>
              </a:extLst>
            </p:cNvPr>
            <p:cNvSpPr/>
            <p:nvPr/>
          </p:nvSpPr>
          <p:spPr>
            <a:xfrm>
              <a:off x="9935571" y="6073254"/>
              <a:ext cx="1378423" cy="682388"/>
            </a:xfrm>
            <a:prstGeom prst="triangle">
              <a:avLst/>
            </a:prstGeom>
            <a:solidFill>
              <a:srgbClr val="F392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Triângulo isósceles 10">
              <a:extLst>
                <a:ext uri="{FF2B5EF4-FFF2-40B4-BE49-F238E27FC236}">
                  <a16:creationId xmlns:a16="http://schemas.microsoft.com/office/drawing/2014/main" id="{84B17E16-3E19-456B-9A1B-8D6AC0B13FFF}"/>
                </a:ext>
              </a:extLst>
            </p:cNvPr>
            <p:cNvSpPr/>
            <p:nvPr/>
          </p:nvSpPr>
          <p:spPr>
            <a:xfrm>
              <a:off x="10485983" y="6073254"/>
              <a:ext cx="1378423" cy="682388"/>
            </a:xfrm>
            <a:prstGeom prst="triangle">
              <a:avLst/>
            </a:prstGeom>
            <a:solidFill>
              <a:srgbClr val="F392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" name="Retângulo 11">
              <a:extLst>
                <a:ext uri="{FF2B5EF4-FFF2-40B4-BE49-F238E27FC236}">
                  <a16:creationId xmlns:a16="http://schemas.microsoft.com/office/drawing/2014/main" id="{D1780B7C-237D-4A45-9D4F-4F100EBA81E0}"/>
                </a:ext>
              </a:extLst>
            </p:cNvPr>
            <p:cNvSpPr/>
            <p:nvPr/>
          </p:nvSpPr>
          <p:spPr>
            <a:xfrm rot="18882038">
              <a:off x="11555527" y="5870100"/>
              <a:ext cx="317181" cy="1030740"/>
            </a:xfrm>
            <a:prstGeom prst="rect">
              <a:avLst/>
            </a:prstGeom>
            <a:solidFill>
              <a:srgbClr val="1731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Triângulo isósceles 12">
              <a:extLst>
                <a:ext uri="{FF2B5EF4-FFF2-40B4-BE49-F238E27FC236}">
                  <a16:creationId xmlns:a16="http://schemas.microsoft.com/office/drawing/2014/main" id="{B8F5AAB8-A2D5-463E-BF8B-386A9665CEAB}"/>
                </a:ext>
              </a:extLst>
            </p:cNvPr>
            <p:cNvSpPr/>
            <p:nvPr/>
          </p:nvSpPr>
          <p:spPr>
            <a:xfrm>
              <a:off x="10685831" y="6249040"/>
              <a:ext cx="398012" cy="123067"/>
            </a:xfrm>
            <a:prstGeom prst="triangle">
              <a:avLst>
                <a:gd name="adj" fmla="val 50000"/>
              </a:avLst>
            </a:prstGeom>
            <a:solidFill>
              <a:srgbClr val="F392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Retângulo 13">
              <a:extLst>
                <a:ext uri="{FF2B5EF4-FFF2-40B4-BE49-F238E27FC236}">
                  <a16:creationId xmlns:a16="http://schemas.microsoft.com/office/drawing/2014/main" id="{CF9BB08B-6D9A-4B11-B007-ACF31AC4E718}"/>
                </a:ext>
              </a:extLst>
            </p:cNvPr>
            <p:cNvSpPr/>
            <p:nvPr/>
          </p:nvSpPr>
          <p:spPr>
            <a:xfrm>
              <a:off x="11834103" y="5682776"/>
              <a:ext cx="357897" cy="950476"/>
            </a:xfrm>
            <a:prstGeom prst="rect">
              <a:avLst/>
            </a:prstGeom>
            <a:solidFill>
              <a:srgbClr val="1731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Triângulo isósceles 14">
              <a:extLst>
                <a:ext uri="{FF2B5EF4-FFF2-40B4-BE49-F238E27FC236}">
                  <a16:creationId xmlns:a16="http://schemas.microsoft.com/office/drawing/2014/main" id="{68C75916-2A76-4881-8524-FEDDE9B89A78}"/>
                </a:ext>
              </a:extLst>
            </p:cNvPr>
            <p:cNvSpPr/>
            <p:nvPr/>
          </p:nvSpPr>
          <p:spPr>
            <a:xfrm>
              <a:off x="11970683" y="6626903"/>
              <a:ext cx="221309" cy="224747"/>
            </a:xfrm>
            <a:prstGeom prst="triangle">
              <a:avLst>
                <a:gd name="adj" fmla="val 100000"/>
              </a:avLst>
            </a:prstGeom>
            <a:solidFill>
              <a:srgbClr val="1731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" name="Triângulo isósceles 15">
              <a:extLst>
                <a:ext uri="{FF2B5EF4-FFF2-40B4-BE49-F238E27FC236}">
                  <a16:creationId xmlns:a16="http://schemas.microsoft.com/office/drawing/2014/main" id="{A10B515E-5071-4CF9-BCAD-E074B7B0F3C4}"/>
                </a:ext>
              </a:extLst>
            </p:cNvPr>
            <p:cNvSpPr/>
            <p:nvPr/>
          </p:nvSpPr>
          <p:spPr>
            <a:xfrm rot="1537759">
              <a:off x="11571583" y="5350090"/>
              <a:ext cx="397923" cy="699002"/>
            </a:xfrm>
            <a:prstGeom prst="triangle">
              <a:avLst>
                <a:gd name="adj" fmla="val 64817"/>
              </a:avLst>
            </a:prstGeom>
            <a:solidFill>
              <a:srgbClr val="1731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7" name="Retângulo 16">
              <a:extLst>
                <a:ext uri="{FF2B5EF4-FFF2-40B4-BE49-F238E27FC236}">
                  <a16:creationId xmlns:a16="http://schemas.microsoft.com/office/drawing/2014/main" id="{92A828E4-062F-46D1-8FB7-867787D25E81}"/>
                </a:ext>
              </a:extLst>
            </p:cNvPr>
            <p:cNvSpPr/>
            <p:nvPr/>
          </p:nvSpPr>
          <p:spPr>
            <a:xfrm>
              <a:off x="11498166" y="5890183"/>
              <a:ext cx="492228" cy="434863"/>
            </a:xfrm>
            <a:prstGeom prst="rect">
              <a:avLst/>
            </a:prstGeom>
            <a:solidFill>
              <a:srgbClr val="1731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8" name="Triângulo isósceles 17">
              <a:extLst>
                <a:ext uri="{FF2B5EF4-FFF2-40B4-BE49-F238E27FC236}">
                  <a16:creationId xmlns:a16="http://schemas.microsoft.com/office/drawing/2014/main" id="{EDE492AC-674D-44F6-936A-4599D916375F}"/>
                </a:ext>
              </a:extLst>
            </p:cNvPr>
            <p:cNvSpPr/>
            <p:nvPr/>
          </p:nvSpPr>
          <p:spPr>
            <a:xfrm rot="13469414">
              <a:off x="11832667" y="5478949"/>
              <a:ext cx="320592" cy="250730"/>
            </a:xfrm>
            <a:prstGeom prst="triangle">
              <a:avLst>
                <a:gd name="adj" fmla="val 59998"/>
              </a:avLst>
            </a:prstGeom>
            <a:solidFill>
              <a:srgbClr val="1731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Retângulo 18">
              <a:extLst>
                <a:ext uri="{FF2B5EF4-FFF2-40B4-BE49-F238E27FC236}">
                  <a16:creationId xmlns:a16="http://schemas.microsoft.com/office/drawing/2014/main" id="{29A1DF04-A562-4006-8138-79E42DFE48AE}"/>
                </a:ext>
              </a:extLst>
            </p:cNvPr>
            <p:cNvSpPr/>
            <p:nvPr/>
          </p:nvSpPr>
          <p:spPr>
            <a:xfrm>
              <a:off x="11824662" y="5625528"/>
              <a:ext cx="357897" cy="950476"/>
            </a:xfrm>
            <a:prstGeom prst="rect">
              <a:avLst/>
            </a:prstGeom>
            <a:solidFill>
              <a:srgbClr val="1731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6" name="Título 1">
            <a:extLst>
              <a:ext uri="{FF2B5EF4-FFF2-40B4-BE49-F238E27FC236}">
                <a16:creationId xmlns:a16="http://schemas.microsoft.com/office/drawing/2014/main" id="{838D253A-3114-4281-B332-99A226488A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841" y="425346"/>
            <a:ext cx="6803814" cy="829598"/>
          </a:xfrm>
          <a:solidFill>
            <a:schemeClr val="bg1"/>
          </a:solidFill>
          <a:ln>
            <a:solidFill>
              <a:srgbClr val="525F68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pt-BR" b="1" dirty="0"/>
              <a:t>Soluções de pavimento - CMG</a:t>
            </a:r>
          </a:p>
        </p:txBody>
      </p:sp>
      <p:cxnSp>
        <p:nvCxnSpPr>
          <p:cNvPr id="27" name="Straight Arrow Connector 3">
            <a:extLst>
              <a:ext uri="{FF2B5EF4-FFF2-40B4-BE49-F238E27FC236}">
                <a16:creationId xmlns:a16="http://schemas.microsoft.com/office/drawing/2014/main" id="{6C9CBBD6-44F3-4F1D-9E82-AC896D75568F}"/>
              </a:ext>
            </a:extLst>
          </p:cNvPr>
          <p:cNvCxnSpPr>
            <a:cxnSpLocks/>
          </p:cNvCxnSpPr>
          <p:nvPr/>
        </p:nvCxnSpPr>
        <p:spPr>
          <a:xfrm>
            <a:off x="482220" y="1179511"/>
            <a:ext cx="6624000" cy="5862"/>
          </a:xfrm>
          <a:prstGeom prst="straightConnector1">
            <a:avLst/>
          </a:prstGeom>
          <a:ln w="28575">
            <a:solidFill>
              <a:srgbClr val="F7B962"/>
            </a:solidFill>
          </a:ln>
          <a:effectLst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7BCB4CD3-423A-43A8-899C-40C549AB3EFC}"/>
              </a:ext>
            </a:extLst>
          </p:cNvPr>
          <p:cNvSpPr txBox="1"/>
          <p:nvPr/>
        </p:nvSpPr>
        <p:spPr>
          <a:xfrm>
            <a:off x="391906" y="6214496"/>
            <a:ext cx="11408189" cy="369332"/>
          </a:xfrm>
          <a:prstGeom prst="rect">
            <a:avLst/>
          </a:prstGeom>
          <a:solidFill>
            <a:schemeClr val="bg1"/>
          </a:solidFill>
          <a:ln>
            <a:solidFill>
              <a:srgbClr val="525F68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pt-BR" sz="1800" b="1" dirty="0">
                <a:solidFill>
                  <a:srgbClr val="525F68"/>
                </a:solidFill>
                <a:ea typeface="+mn-lt"/>
                <a:cs typeface="+mn-lt"/>
              </a:rPr>
              <a:t>Condições de contorno: </a:t>
            </a:r>
            <a:r>
              <a:rPr lang="pt-BR" sz="1800" dirty="0">
                <a:solidFill>
                  <a:srgbClr val="525F68"/>
                </a:solidFill>
                <a:ea typeface="+mn-lt"/>
                <a:cs typeface="+mn-lt"/>
              </a:rPr>
              <a:t>Implantação; </a:t>
            </a:r>
            <a:r>
              <a:rPr lang="pt-BR" dirty="0">
                <a:solidFill>
                  <a:srgbClr val="525F68"/>
                </a:solidFill>
                <a:ea typeface="+mn-lt"/>
                <a:cs typeface="+mn-lt"/>
              </a:rPr>
              <a:t>preços (BDI: 24,58%,</a:t>
            </a:r>
            <a:r>
              <a:rPr lang="pt-BR" sz="1800" dirty="0">
                <a:solidFill>
                  <a:srgbClr val="525F68"/>
                </a:solidFill>
                <a:ea typeface="+mn-lt"/>
                <a:cs typeface="+mn-lt"/>
              </a:rPr>
              <a:t> </a:t>
            </a:r>
            <a:r>
              <a:rPr lang="pt-BR" sz="1800" dirty="0" err="1">
                <a:solidFill>
                  <a:srgbClr val="525F68"/>
                </a:solidFill>
                <a:ea typeface="+mn-lt"/>
                <a:cs typeface="+mn-lt"/>
              </a:rPr>
              <a:t>BDIdif</a:t>
            </a:r>
            <a:r>
              <a:rPr lang="pt-BR" sz="1800" dirty="0">
                <a:solidFill>
                  <a:srgbClr val="525F68"/>
                </a:solidFill>
                <a:ea typeface="+mn-lt"/>
                <a:cs typeface="+mn-lt"/>
              </a:rPr>
              <a:t>.: 15,00%); região Sudeste; classe I-B; relevo ondulado. 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39C00BDE-38EB-4512-B81C-8D0696E0E89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39" t="1708" r="1371" b="3650"/>
          <a:stretch/>
        </p:blipFill>
        <p:spPr>
          <a:xfrm>
            <a:off x="398157" y="1518348"/>
            <a:ext cx="11395685" cy="4450226"/>
          </a:xfrm>
          <a:prstGeom prst="rect">
            <a:avLst/>
          </a:prstGeom>
          <a:solidFill>
            <a:schemeClr val="bg1"/>
          </a:solidFill>
          <a:ln>
            <a:solidFill>
              <a:srgbClr val="525F68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0" name="CaixaDeTexto 39">
            <a:extLst>
              <a:ext uri="{FF2B5EF4-FFF2-40B4-BE49-F238E27FC236}">
                <a16:creationId xmlns:a16="http://schemas.microsoft.com/office/drawing/2014/main" id="{96FBF2E1-6C25-44A7-88AD-323A2934B7D3}"/>
              </a:ext>
            </a:extLst>
          </p:cNvPr>
          <p:cNvSpPr txBox="1"/>
          <p:nvPr/>
        </p:nvSpPr>
        <p:spPr>
          <a:xfrm>
            <a:off x="7347730" y="3240625"/>
            <a:ext cx="1374100" cy="36933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r"/>
            <a:r>
              <a:rPr lang="pt-BR" b="1" dirty="0">
                <a:solidFill>
                  <a:srgbClr val="F7B962"/>
                </a:solidFill>
              </a:rPr>
              <a:t>N: 7,5 x </a:t>
            </a:r>
            <a:r>
              <a:rPr lang="pt-BR" b="1" dirty="0">
                <a:solidFill>
                  <a:srgbClr val="F7B962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pt-BR" b="1" baseline="30000" dirty="0">
                <a:solidFill>
                  <a:srgbClr val="F7B962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pt-BR" b="1" dirty="0">
              <a:solidFill>
                <a:srgbClr val="F7B962"/>
              </a:solidFill>
              <a:effectLst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1BC3DCE2-0C01-4142-87B8-149D2F7FD0CD}"/>
              </a:ext>
            </a:extLst>
          </p:cNvPr>
          <p:cNvSpPr txBox="1"/>
          <p:nvPr/>
        </p:nvSpPr>
        <p:spPr>
          <a:xfrm>
            <a:off x="7944992" y="4187920"/>
            <a:ext cx="776838" cy="36933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r"/>
            <a:r>
              <a:rPr lang="pt-BR" b="1" dirty="0"/>
              <a:t>N: </a:t>
            </a:r>
            <a:r>
              <a:rPr lang="pt-BR" b="1" dirty="0">
                <a:effectLst/>
                <a:ea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pt-BR" b="1" baseline="30000" dirty="0">
                <a:effectLst/>
                <a:ea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pt-BR" b="1" dirty="0">
              <a:effectLst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06ED621A-D342-4568-81DA-C3600688F7BF}"/>
              </a:ext>
            </a:extLst>
          </p:cNvPr>
          <p:cNvSpPr txBox="1"/>
          <p:nvPr/>
        </p:nvSpPr>
        <p:spPr>
          <a:xfrm>
            <a:off x="7944992" y="3863143"/>
            <a:ext cx="776838" cy="36933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r"/>
            <a:r>
              <a:rPr lang="pt-BR" b="1" dirty="0">
                <a:solidFill>
                  <a:srgbClr val="C00000"/>
                </a:solidFill>
              </a:rPr>
              <a:t>N: </a:t>
            </a:r>
            <a:r>
              <a:rPr lang="pt-BR" b="1" dirty="0">
                <a:solidFill>
                  <a:srgbClr val="C00000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pt-BR" b="1" baseline="30000" dirty="0">
                <a:solidFill>
                  <a:srgbClr val="C00000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pt-BR" b="1" dirty="0">
              <a:solidFill>
                <a:srgbClr val="C00000"/>
              </a:solidFill>
              <a:effectLst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69005852-6383-4EE0-B863-048F7580485C}"/>
              </a:ext>
            </a:extLst>
          </p:cNvPr>
          <p:cNvSpPr txBox="1"/>
          <p:nvPr/>
        </p:nvSpPr>
        <p:spPr>
          <a:xfrm>
            <a:off x="7511259" y="3563453"/>
            <a:ext cx="1210571" cy="36933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r"/>
            <a:r>
              <a:rPr lang="pt-BR" b="1" dirty="0">
                <a:solidFill>
                  <a:srgbClr val="7030A0"/>
                </a:solidFill>
              </a:rPr>
              <a:t>N: 5 x </a:t>
            </a:r>
            <a:r>
              <a:rPr lang="pt-BR" b="1" dirty="0">
                <a:solidFill>
                  <a:srgbClr val="7030A0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pt-BR" b="1" baseline="30000" dirty="0">
                <a:solidFill>
                  <a:srgbClr val="7030A0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pt-BR" b="1" dirty="0">
              <a:solidFill>
                <a:srgbClr val="7030A0"/>
              </a:solidFill>
              <a:effectLst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1" name="CaixaDeTexto 40">
            <a:extLst>
              <a:ext uri="{FF2B5EF4-FFF2-40B4-BE49-F238E27FC236}">
                <a16:creationId xmlns:a16="http://schemas.microsoft.com/office/drawing/2014/main" id="{54D6F385-17D4-491F-A871-EB677F191816}"/>
              </a:ext>
            </a:extLst>
          </p:cNvPr>
          <p:cNvSpPr txBox="1"/>
          <p:nvPr/>
        </p:nvSpPr>
        <p:spPr>
          <a:xfrm>
            <a:off x="7878596" y="2920814"/>
            <a:ext cx="843234" cy="36933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r"/>
            <a:r>
              <a:rPr lang="pt-BR" b="1" dirty="0">
                <a:solidFill>
                  <a:srgbClr val="45ABA5"/>
                </a:solidFill>
              </a:rPr>
              <a:t>N: </a:t>
            </a:r>
            <a:r>
              <a:rPr lang="pt-BR" b="1" dirty="0">
                <a:solidFill>
                  <a:srgbClr val="45ABA5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pt-BR" b="1" baseline="30000" dirty="0">
                <a:solidFill>
                  <a:srgbClr val="45ABA5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pt-BR" b="1" dirty="0">
              <a:solidFill>
                <a:srgbClr val="45ABA5"/>
              </a:solidFill>
              <a:effectLst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4072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37" grpId="0" animBg="1"/>
      <p:bldP spid="38" grpId="0" animBg="1"/>
      <p:bldP spid="39" grpId="0" animBg="1"/>
      <p:bldP spid="4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E3F021-2230-4609-A362-0CC7F74CA8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754750"/>
            <a:ext cx="9144000" cy="1207655"/>
          </a:xfrm>
        </p:spPr>
        <p:txBody>
          <a:bodyPr anchor="ctr">
            <a:normAutofit/>
          </a:bodyPr>
          <a:lstStyle/>
          <a:p>
            <a:r>
              <a:rPr lang="pt-BR" b="1" dirty="0"/>
              <a:t>CUSTOS DE CONSTRUÇÃO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256EBADF-C6B8-4F13-8AB8-46D4522C7F97}"/>
              </a:ext>
            </a:extLst>
          </p:cNvPr>
          <p:cNvSpPr txBox="1">
            <a:spLocks/>
          </p:cNvSpPr>
          <p:nvPr/>
        </p:nvSpPr>
        <p:spPr>
          <a:xfrm>
            <a:off x="1524000" y="3622968"/>
            <a:ext cx="9144000" cy="12076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400" b="1" dirty="0"/>
              <a:t>Camada de suporte</a:t>
            </a:r>
          </a:p>
        </p:txBody>
      </p:sp>
    </p:spTree>
    <p:extLst>
      <p:ext uri="{BB962C8B-B14F-4D97-AF65-F5344CB8AC3E}">
        <p14:creationId xmlns:p14="http://schemas.microsoft.com/office/powerpoint/2010/main" val="20236789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44DE2839-E2CC-4332-A1AC-B5BD6EA4C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pt-BR" b="1" dirty="0"/>
              <a:t>Camada de suporte</a:t>
            </a:r>
          </a:p>
        </p:txBody>
      </p:sp>
      <p:cxnSp>
        <p:nvCxnSpPr>
          <p:cNvPr id="5" name="Straight Arrow Connector 3">
            <a:extLst>
              <a:ext uri="{FF2B5EF4-FFF2-40B4-BE49-F238E27FC236}">
                <a16:creationId xmlns:a16="http://schemas.microsoft.com/office/drawing/2014/main" id="{D79EAE08-D759-4B41-B9B2-B6A804A57368}"/>
              </a:ext>
            </a:extLst>
          </p:cNvPr>
          <p:cNvCxnSpPr>
            <a:cxnSpLocks/>
          </p:cNvCxnSpPr>
          <p:nvPr/>
        </p:nvCxnSpPr>
        <p:spPr>
          <a:xfrm>
            <a:off x="942500" y="1350208"/>
            <a:ext cx="4320000" cy="5862"/>
          </a:xfrm>
          <a:prstGeom prst="straightConnector1">
            <a:avLst/>
          </a:prstGeom>
          <a:ln w="28575">
            <a:solidFill>
              <a:srgbClr val="F7B962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43" name="Content Placeholder 2">
            <a:extLst>
              <a:ext uri="{FF2B5EF4-FFF2-40B4-BE49-F238E27FC236}">
                <a16:creationId xmlns:a16="http://schemas.microsoft.com/office/drawing/2014/main" id="{77BEB2A6-A525-4508-BF92-A27DD8CD9D53}"/>
              </a:ext>
            </a:extLst>
          </p:cNvPr>
          <p:cNvSpPr txBox="1">
            <a:spLocks/>
          </p:cNvSpPr>
          <p:nvPr/>
        </p:nvSpPr>
        <p:spPr>
          <a:xfrm>
            <a:off x="3232732" y="4551917"/>
            <a:ext cx="7656944" cy="1096145"/>
          </a:xfrm>
          <a:prstGeom prst="rect">
            <a:avLst/>
          </a:prstGeom>
          <a:solidFill>
            <a:schemeClr val="bg1"/>
          </a:solidFill>
          <a:ln>
            <a:solidFill>
              <a:srgbClr val="525F68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numCol="2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1700" b="1" dirty="0">
                <a:ea typeface="+mn-lt"/>
                <a:cs typeface="+mn-lt"/>
              </a:rPr>
              <a:t>Condições de contorno:</a:t>
            </a:r>
          </a:p>
          <a:p>
            <a:pPr algn="l"/>
            <a:r>
              <a:rPr lang="pt-BR" sz="1700" dirty="0">
                <a:ea typeface="+mn-lt"/>
                <a:cs typeface="+mn-lt"/>
              </a:rPr>
              <a:t>Mês-base: out/2021; </a:t>
            </a:r>
          </a:p>
          <a:p>
            <a:pPr algn="l"/>
            <a:r>
              <a:rPr lang="pt-BR" sz="1700" dirty="0">
                <a:ea typeface="+mn-lt"/>
                <a:cs typeface="+mn-lt"/>
              </a:rPr>
              <a:t>Estado: SP; </a:t>
            </a:r>
          </a:p>
          <a:p>
            <a:pPr algn="l"/>
            <a:r>
              <a:rPr lang="pt-BR" sz="1700" dirty="0">
                <a:ea typeface="+mn-lt"/>
                <a:cs typeface="+mn-lt"/>
              </a:rPr>
              <a:t>Preço: BDI = 24,58%; </a:t>
            </a:r>
          </a:p>
          <a:p>
            <a:pPr algn="l"/>
            <a:r>
              <a:rPr lang="pt-BR" sz="1700" dirty="0">
                <a:ea typeface="+mn-lt"/>
                <a:cs typeface="+mn-lt"/>
              </a:rPr>
              <a:t>Insumos produzidos; </a:t>
            </a:r>
          </a:p>
          <a:p>
            <a:pPr algn="l"/>
            <a:r>
              <a:rPr lang="pt-BR" sz="1700" dirty="0">
                <a:ea typeface="+mn-lt"/>
                <a:cs typeface="+mn-lt"/>
              </a:rPr>
              <a:t>Sem transporte.</a:t>
            </a:r>
          </a:p>
        </p:txBody>
      </p:sp>
      <p:pic>
        <p:nvPicPr>
          <p:cNvPr id="44" name="Imagem 43">
            <a:extLst>
              <a:ext uri="{FF2B5EF4-FFF2-40B4-BE49-F238E27FC236}">
                <a16:creationId xmlns:a16="http://schemas.microsoft.com/office/drawing/2014/main" id="{30026FCD-DABB-4D92-86FB-789950ACA3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12" t="5478" r="1780" b="6761"/>
          <a:stretch/>
        </p:blipFill>
        <p:spPr>
          <a:xfrm>
            <a:off x="3232732" y="1967931"/>
            <a:ext cx="7656945" cy="2265739"/>
          </a:xfrm>
          <a:prstGeom prst="rect">
            <a:avLst/>
          </a:prstGeom>
          <a:ln>
            <a:solidFill>
              <a:srgbClr val="525F68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5" name="Chave Direita 44">
            <a:extLst>
              <a:ext uri="{FF2B5EF4-FFF2-40B4-BE49-F238E27FC236}">
                <a16:creationId xmlns:a16="http://schemas.microsoft.com/office/drawing/2014/main" id="{83A2F62F-5A50-4703-B187-40F2DC55DCDE}"/>
              </a:ext>
            </a:extLst>
          </p:cNvPr>
          <p:cNvSpPr/>
          <p:nvPr/>
        </p:nvSpPr>
        <p:spPr>
          <a:xfrm flipH="1">
            <a:off x="2915882" y="3352205"/>
            <a:ext cx="363030" cy="339436"/>
          </a:xfrm>
          <a:prstGeom prst="rightBrace">
            <a:avLst/>
          </a:prstGeom>
          <a:ln w="28575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525F68"/>
              </a:solidFill>
            </a:endParaRPr>
          </a:p>
        </p:txBody>
      </p:sp>
      <p:sp>
        <p:nvSpPr>
          <p:cNvPr id="46" name="Content Placeholder 2">
            <a:extLst>
              <a:ext uri="{FF2B5EF4-FFF2-40B4-BE49-F238E27FC236}">
                <a16:creationId xmlns:a16="http://schemas.microsoft.com/office/drawing/2014/main" id="{D3E34B8E-F3A5-4C25-BA03-00C4E27A5AA6}"/>
              </a:ext>
            </a:extLst>
          </p:cNvPr>
          <p:cNvSpPr txBox="1">
            <a:spLocks/>
          </p:cNvSpPr>
          <p:nvPr/>
        </p:nvSpPr>
        <p:spPr>
          <a:xfrm>
            <a:off x="391135" y="3273248"/>
            <a:ext cx="2296646" cy="497349"/>
          </a:xfrm>
          <a:prstGeom prst="rect">
            <a:avLst/>
          </a:prstGeom>
          <a:solidFill>
            <a:schemeClr val="bg1"/>
          </a:solidFill>
          <a:ln w="9525">
            <a:solidFill>
              <a:srgbClr val="525F68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t-BR" sz="2000" b="1" dirty="0">
                <a:cs typeface="Calibri"/>
              </a:rPr>
              <a:t>Camada de suporte</a:t>
            </a:r>
            <a:endParaRPr lang="pt-BR" sz="20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065251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Agrupar 19">
            <a:extLst>
              <a:ext uri="{FF2B5EF4-FFF2-40B4-BE49-F238E27FC236}">
                <a16:creationId xmlns:a16="http://schemas.microsoft.com/office/drawing/2014/main" id="{D3FFE77E-CA1F-488A-953C-F8D0A716C1A6}"/>
              </a:ext>
            </a:extLst>
          </p:cNvPr>
          <p:cNvGrpSpPr/>
          <p:nvPr/>
        </p:nvGrpSpPr>
        <p:grpSpPr>
          <a:xfrm>
            <a:off x="9935571" y="5350090"/>
            <a:ext cx="2293917" cy="1501560"/>
            <a:chOff x="9935571" y="5350090"/>
            <a:chExt cx="2293917" cy="1501560"/>
          </a:xfrm>
        </p:grpSpPr>
        <p:sp>
          <p:nvSpPr>
            <p:cNvPr id="10" name="Triângulo isósceles 9">
              <a:extLst>
                <a:ext uri="{FF2B5EF4-FFF2-40B4-BE49-F238E27FC236}">
                  <a16:creationId xmlns:a16="http://schemas.microsoft.com/office/drawing/2014/main" id="{0B50FC83-B422-4AA5-BA04-0DD49EC1D6F1}"/>
                </a:ext>
              </a:extLst>
            </p:cNvPr>
            <p:cNvSpPr/>
            <p:nvPr/>
          </p:nvSpPr>
          <p:spPr>
            <a:xfrm>
              <a:off x="9935571" y="6073254"/>
              <a:ext cx="1378423" cy="682388"/>
            </a:xfrm>
            <a:prstGeom prst="triangle">
              <a:avLst/>
            </a:prstGeom>
            <a:solidFill>
              <a:srgbClr val="F392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Triângulo isósceles 10">
              <a:extLst>
                <a:ext uri="{FF2B5EF4-FFF2-40B4-BE49-F238E27FC236}">
                  <a16:creationId xmlns:a16="http://schemas.microsoft.com/office/drawing/2014/main" id="{84B17E16-3E19-456B-9A1B-8D6AC0B13FFF}"/>
                </a:ext>
              </a:extLst>
            </p:cNvPr>
            <p:cNvSpPr/>
            <p:nvPr/>
          </p:nvSpPr>
          <p:spPr>
            <a:xfrm>
              <a:off x="10485983" y="6073254"/>
              <a:ext cx="1378423" cy="682388"/>
            </a:xfrm>
            <a:prstGeom prst="triangle">
              <a:avLst/>
            </a:prstGeom>
            <a:solidFill>
              <a:srgbClr val="F392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" name="Retângulo 11">
              <a:extLst>
                <a:ext uri="{FF2B5EF4-FFF2-40B4-BE49-F238E27FC236}">
                  <a16:creationId xmlns:a16="http://schemas.microsoft.com/office/drawing/2014/main" id="{D1780B7C-237D-4A45-9D4F-4F100EBA81E0}"/>
                </a:ext>
              </a:extLst>
            </p:cNvPr>
            <p:cNvSpPr/>
            <p:nvPr/>
          </p:nvSpPr>
          <p:spPr>
            <a:xfrm rot="18882038">
              <a:off x="11555527" y="5870100"/>
              <a:ext cx="317181" cy="1030740"/>
            </a:xfrm>
            <a:prstGeom prst="rect">
              <a:avLst/>
            </a:prstGeom>
            <a:solidFill>
              <a:srgbClr val="1731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Triângulo isósceles 12">
              <a:extLst>
                <a:ext uri="{FF2B5EF4-FFF2-40B4-BE49-F238E27FC236}">
                  <a16:creationId xmlns:a16="http://schemas.microsoft.com/office/drawing/2014/main" id="{B8F5AAB8-A2D5-463E-BF8B-386A9665CEAB}"/>
                </a:ext>
              </a:extLst>
            </p:cNvPr>
            <p:cNvSpPr/>
            <p:nvPr/>
          </p:nvSpPr>
          <p:spPr>
            <a:xfrm>
              <a:off x="10685831" y="6249040"/>
              <a:ext cx="398012" cy="123067"/>
            </a:xfrm>
            <a:prstGeom prst="triangle">
              <a:avLst>
                <a:gd name="adj" fmla="val 50000"/>
              </a:avLst>
            </a:prstGeom>
            <a:solidFill>
              <a:srgbClr val="F392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Retângulo 13">
              <a:extLst>
                <a:ext uri="{FF2B5EF4-FFF2-40B4-BE49-F238E27FC236}">
                  <a16:creationId xmlns:a16="http://schemas.microsoft.com/office/drawing/2014/main" id="{CF9BB08B-6D9A-4B11-B007-ACF31AC4E718}"/>
                </a:ext>
              </a:extLst>
            </p:cNvPr>
            <p:cNvSpPr/>
            <p:nvPr/>
          </p:nvSpPr>
          <p:spPr>
            <a:xfrm>
              <a:off x="11834103" y="5682776"/>
              <a:ext cx="357897" cy="950476"/>
            </a:xfrm>
            <a:prstGeom prst="rect">
              <a:avLst/>
            </a:prstGeom>
            <a:solidFill>
              <a:srgbClr val="1731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Triângulo isósceles 14">
              <a:extLst>
                <a:ext uri="{FF2B5EF4-FFF2-40B4-BE49-F238E27FC236}">
                  <a16:creationId xmlns:a16="http://schemas.microsoft.com/office/drawing/2014/main" id="{68C75916-2A76-4881-8524-FEDDE9B89A78}"/>
                </a:ext>
              </a:extLst>
            </p:cNvPr>
            <p:cNvSpPr/>
            <p:nvPr/>
          </p:nvSpPr>
          <p:spPr>
            <a:xfrm>
              <a:off x="11970683" y="6626903"/>
              <a:ext cx="221309" cy="224747"/>
            </a:xfrm>
            <a:prstGeom prst="triangle">
              <a:avLst>
                <a:gd name="adj" fmla="val 100000"/>
              </a:avLst>
            </a:prstGeom>
            <a:solidFill>
              <a:srgbClr val="1731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" name="Triângulo isósceles 15">
              <a:extLst>
                <a:ext uri="{FF2B5EF4-FFF2-40B4-BE49-F238E27FC236}">
                  <a16:creationId xmlns:a16="http://schemas.microsoft.com/office/drawing/2014/main" id="{A10B515E-5071-4CF9-BCAD-E074B7B0F3C4}"/>
                </a:ext>
              </a:extLst>
            </p:cNvPr>
            <p:cNvSpPr/>
            <p:nvPr/>
          </p:nvSpPr>
          <p:spPr>
            <a:xfrm rot="1537759">
              <a:off x="11571583" y="5350090"/>
              <a:ext cx="397923" cy="699002"/>
            </a:xfrm>
            <a:prstGeom prst="triangle">
              <a:avLst>
                <a:gd name="adj" fmla="val 64817"/>
              </a:avLst>
            </a:prstGeom>
            <a:solidFill>
              <a:srgbClr val="1731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7" name="Retângulo 16">
              <a:extLst>
                <a:ext uri="{FF2B5EF4-FFF2-40B4-BE49-F238E27FC236}">
                  <a16:creationId xmlns:a16="http://schemas.microsoft.com/office/drawing/2014/main" id="{92A828E4-062F-46D1-8FB7-867787D25E81}"/>
                </a:ext>
              </a:extLst>
            </p:cNvPr>
            <p:cNvSpPr/>
            <p:nvPr/>
          </p:nvSpPr>
          <p:spPr>
            <a:xfrm>
              <a:off x="11498166" y="5890183"/>
              <a:ext cx="492228" cy="434863"/>
            </a:xfrm>
            <a:prstGeom prst="rect">
              <a:avLst/>
            </a:prstGeom>
            <a:solidFill>
              <a:srgbClr val="1731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8" name="Triângulo isósceles 17">
              <a:extLst>
                <a:ext uri="{FF2B5EF4-FFF2-40B4-BE49-F238E27FC236}">
                  <a16:creationId xmlns:a16="http://schemas.microsoft.com/office/drawing/2014/main" id="{EDE492AC-674D-44F6-936A-4599D916375F}"/>
                </a:ext>
              </a:extLst>
            </p:cNvPr>
            <p:cNvSpPr/>
            <p:nvPr/>
          </p:nvSpPr>
          <p:spPr>
            <a:xfrm rot="13469414">
              <a:off x="11832667" y="5478949"/>
              <a:ext cx="320592" cy="250730"/>
            </a:xfrm>
            <a:prstGeom prst="triangle">
              <a:avLst>
                <a:gd name="adj" fmla="val 59998"/>
              </a:avLst>
            </a:prstGeom>
            <a:solidFill>
              <a:srgbClr val="1731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Retângulo 18">
              <a:extLst>
                <a:ext uri="{FF2B5EF4-FFF2-40B4-BE49-F238E27FC236}">
                  <a16:creationId xmlns:a16="http://schemas.microsoft.com/office/drawing/2014/main" id="{29A1DF04-A562-4006-8138-79E42DFE48AE}"/>
                </a:ext>
              </a:extLst>
            </p:cNvPr>
            <p:cNvSpPr/>
            <p:nvPr/>
          </p:nvSpPr>
          <p:spPr>
            <a:xfrm>
              <a:off x="11824662" y="5625528"/>
              <a:ext cx="357897" cy="950476"/>
            </a:xfrm>
            <a:prstGeom prst="rect">
              <a:avLst/>
            </a:prstGeom>
            <a:solidFill>
              <a:srgbClr val="1731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4" name="Título 1">
            <a:extLst>
              <a:ext uri="{FF2B5EF4-FFF2-40B4-BE49-F238E27FC236}">
                <a16:creationId xmlns:a16="http://schemas.microsoft.com/office/drawing/2014/main" id="{A93F6360-AC60-42CF-B6BC-6F0F71DB9B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pt-BR" b="1" dirty="0"/>
              <a:t>Camada de suporte</a:t>
            </a:r>
          </a:p>
        </p:txBody>
      </p:sp>
      <p:cxnSp>
        <p:nvCxnSpPr>
          <p:cNvPr id="25" name="Straight Arrow Connector 3">
            <a:extLst>
              <a:ext uri="{FF2B5EF4-FFF2-40B4-BE49-F238E27FC236}">
                <a16:creationId xmlns:a16="http://schemas.microsoft.com/office/drawing/2014/main" id="{535352D5-E7DB-419B-83DB-0F58AD66F4B9}"/>
              </a:ext>
            </a:extLst>
          </p:cNvPr>
          <p:cNvCxnSpPr>
            <a:cxnSpLocks/>
          </p:cNvCxnSpPr>
          <p:nvPr/>
        </p:nvCxnSpPr>
        <p:spPr>
          <a:xfrm>
            <a:off x="942500" y="1350208"/>
            <a:ext cx="4320000" cy="5862"/>
          </a:xfrm>
          <a:prstGeom prst="straightConnector1">
            <a:avLst/>
          </a:prstGeom>
          <a:ln w="28575">
            <a:solidFill>
              <a:srgbClr val="F7B962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grpSp>
        <p:nvGrpSpPr>
          <p:cNvPr id="21" name="Agrupar 20">
            <a:extLst>
              <a:ext uri="{FF2B5EF4-FFF2-40B4-BE49-F238E27FC236}">
                <a16:creationId xmlns:a16="http://schemas.microsoft.com/office/drawing/2014/main" id="{8DF0DA8F-1900-4B1C-A1AA-69CD17C834FC}"/>
              </a:ext>
            </a:extLst>
          </p:cNvPr>
          <p:cNvGrpSpPr/>
          <p:nvPr/>
        </p:nvGrpSpPr>
        <p:grpSpPr>
          <a:xfrm>
            <a:off x="751401" y="1752443"/>
            <a:ext cx="5027396" cy="1643086"/>
            <a:chOff x="464696" y="1439056"/>
            <a:chExt cx="5027396" cy="1643086"/>
          </a:xfrm>
        </p:grpSpPr>
        <p:sp>
          <p:nvSpPr>
            <p:cNvPr id="22" name="Retângulo 21">
              <a:extLst>
                <a:ext uri="{FF2B5EF4-FFF2-40B4-BE49-F238E27FC236}">
                  <a16:creationId xmlns:a16="http://schemas.microsoft.com/office/drawing/2014/main" id="{1450F67C-073C-41F9-95F2-7B3729FDBC5C}"/>
                </a:ext>
              </a:extLst>
            </p:cNvPr>
            <p:cNvSpPr/>
            <p:nvPr/>
          </p:nvSpPr>
          <p:spPr>
            <a:xfrm>
              <a:off x="464696" y="1439056"/>
              <a:ext cx="5027396" cy="1638493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525F68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tx1"/>
                </a:solidFill>
              </a:endParaRPr>
            </a:p>
          </p:txBody>
        </p:sp>
        <p:pic>
          <p:nvPicPr>
            <p:cNvPr id="23" name="Imagem 22">
              <a:extLst>
                <a:ext uri="{FF2B5EF4-FFF2-40B4-BE49-F238E27FC236}">
                  <a16:creationId xmlns:a16="http://schemas.microsoft.com/office/drawing/2014/main" id="{43F33F5A-0AB9-48D0-8CB9-B2D22CAA4D7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61936" y="1937545"/>
              <a:ext cx="1260000" cy="497348"/>
            </a:xfrm>
            <a:prstGeom prst="rect">
              <a:avLst/>
            </a:prstGeom>
          </p:spPr>
        </p:pic>
        <p:pic>
          <p:nvPicPr>
            <p:cNvPr id="26" name="Imagem 25">
              <a:extLst>
                <a:ext uri="{FF2B5EF4-FFF2-40B4-BE49-F238E27FC236}">
                  <a16:creationId xmlns:a16="http://schemas.microsoft.com/office/drawing/2014/main" id="{73C936F9-0E89-49B3-84F8-570F10EC176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61936" y="2434893"/>
              <a:ext cx="1260000" cy="497348"/>
            </a:xfrm>
            <a:prstGeom prst="rect">
              <a:avLst/>
            </a:prstGeom>
          </p:spPr>
        </p:pic>
        <p:sp>
          <p:nvSpPr>
            <p:cNvPr id="27" name="Content Placeholder 2">
              <a:extLst>
                <a:ext uri="{FF2B5EF4-FFF2-40B4-BE49-F238E27FC236}">
                  <a16:creationId xmlns:a16="http://schemas.microsoft.com/office/drawing/2014/main" id="{6A17148F-7DAD-4624-8242-BBFCC1F82DC9}"/>
                </a:ext>
              </a:extLst>
            </p:cNvPr>
            <p:cNvSpPr txBox="1">
              <a:spLocks/>
            </p:cNvSpPr>
            <p:nvPr/>
          </p:nvSpPr>
          <p:spPr>
            <a:xfrm>
              <a:off x="2097273" y="2027484"/>
              <a:ext cx="3319868" cy="497349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rm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pt-BR" sz="2200" b="1" dirty="0">
                  <a:cs typeface="Calibri"/>
                </a:rPr>
                <a:t>Base:</a:t>
              </a:r>
              <a:r>
                <a:rPr lang="pt-BR" sz="2200" dirty="0">
                  <a:cs typeface="Calibri"/>
                </a:rPr>
                <a:t> solo estabilizado</a:t>
              </a:r>
            </a:p>
          </p:txBody>
        </p:sp>
        <p:sp>
          <p:nvSpPr>
            <p:cNvPr id="28" name="Content Placeholder 2">
              <a:extLst>
                <a:ext uri="{FF2B5EF4-FFF2-40B4-BE49-F238E27FC236}">
                  <a16:creationId xmlns:a16="http://schemas.microsoft.com/office/drawing/2014/main" id="{B310ECDB-2D52-44DF-B565-C4E21BEA6D6F}"/>
                </a:ext>
              </a:extLst>
            </p:cNvPr>
            <p:cNvSpPr txBox="1">
              <a:spLocks/>
            </p:cNvSpPr>
            <p:nvPr/>
          </p:nvSpPr>
          <p:spPr>
            <a:xfrm>
              <a:off x="2097273" y="2584793"/>
              <a:ext cx="3319868" cy="497349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rmAutofit fontScale="92500"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pt-BR" sz="2400" b="1" dirty="0">
                  <a:cs typeface="Calibri"/>
                </a:rPr>
                <a:t>Sub-base:</a:t>
              </a:r>
              <a:r>
                <a:rPr lang="pt-BR" sz="2400" dirty="0">
                  <a:cs typeface="Calibri"/>
                </a:rPr>
                <a:t> solo estabilizado</a:t>
              </a:r>
            </a:p>
          </p:txBody>
        </p:sp>
        <p:sp>
          <p:nvSpPr>
            <p:cNvPr id="29" name="Content Placeholder 2">
              <a:extLst>
                <a:ext uri="{FF2B5EF4-FFF2-40B4-BE49-F238E27FC236}">
                  <a16:creationId xmlns:a16="http://schemas.microsoft.com/office/drawing/2014/main" id="{C65C5A76-E623-40B0-9255-9DD2C3B23677}"/>
                </a:ext>
              </a:extLst>
            </p:cNvPr>
            <p:cNvSpPr txBox="1">
              <a:spLocks/>
            </p:cNvSpPr>
            <p:nvPr/>
          </p:nvSpPr>
          <p:spPr>
            <a:xfrm>
              <a:off x="1318460" y="1478075"/>
              <a:ext cx="3319868" cy="497349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 panose="020B0604020202020204" pitchFamily="34" charset="0"/>
                <a:buNone/>
              </a:pPr>
              <a:r>
                <a:rPr lang="pt-BR" sz="2400" b="1" dirty="0">
                  <a:cs typeface="Calibri"/>
                </a:rPr>
                <a:t>CONDIÇÃO 1 - FLEXÍVEL</a:t>
              </a:r>
              <a:endParaRPr lang="pt-BR" sz="2400" dirty="0">
                <a:cs typeface="Calibri"/>
              </a:endParaRPr>
            </a:p>
          </p:txBody>
        </p:sp>
      </p:grpSp>
      <p:grpSp>
        <p:nvGrpSpPr>
          <p:cNvPr id="30" name="Agrupar 29">
            <a:extLst>
              <a:ext uri="{FF2B5EF4-FFF2-40B4-BE49-F238E27FC236}">
                <a16:creationId xmlns:a16="http://schemas.microsoft.com/office/drawing/2014/main" id="{EB51D294-110F-4DD9-B4E8-48BE396FBDB6}"/>
              </a:ext>
            </a:extLst>
          </p:cNvPr>
          <p:cNvGrpSpPr/>
          <p:nvPr/>
        </p:nvGrpSpPr>
        <p:grpSpPr>
          <a:xfrm>
            <a:off x="751401" y="3582231"/>
            <a:ext cx="5027396" cy="1643086"/>
            <a:chOff x="299804" y="3314480"/>
            <a:chExt cx="5027396" cy="1643086"/>
          </a:xfrm>
        </p:grpSpPr>
        <p:grpSp>
          <p:nvGrpSpPr>
            <p:cNvPr id="31" name="Agrupar 30">
              <a:extLst>
                <a:ext uri="{FF2B5EF4-FFF2-40B4-BE49-F238E27FC236}">
                  <a16:creationId xmlns:a16="http://schemas.microsoft.com/office/drawing/2014/main" id="{41CCA682-2E7E-4966-8F7F-6F35B27B01B0}"/>
                </a:ext>
              </a:extLst>
            </p:cNvPr>
            <p:cNvGrpSpPr/>
            <p:nvPr/>
          </p:nvGrpSpPr>
          <p:grpSpPr>
            <a:xfrm>
              <a:off x="299804" y="3314480"/>
              <a:ext cx="5027396" cy="1643086"/>
              <a:chOff x="464696" y="1439056"/>
              <a:chExt cx="5027396" cy="1643086"/>
            </a:xfrm>
          </p:grpSpPr>
          <p:sp>
            <p:nvSpPr>
              <p:cNvPr id="34" name="Retângulo 33">
                <a:extLst>
                  <a:ext uri="{FF2B5EF4-FFF2-40B4-BE49-F238E27FC236}">
                    <a16:creationId xmlns:a16="http://schemas.microsoft.com/office/drawing/2014/main" id="{83A8EC39-DD9D-46DF-B4FF-151780DD7205}"/>
                  </a:ext>
                </a:extLst>
              </p:cNvPr>
              <p:cNvSpPr/>
              <p:nvPr/>
            </p:nvSpPr>
            <p:spPr>
              <a:xfrm>
                <a:off x="464696" y="1439056"/>
                <a:ext cx="5027396" cy="1638493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525F68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>
                  <a:solidFill>
                    <a:schemeClr val="tx1"/>
                  </a:solidFill>
                </a:endParaRPr>
              </a:p>
            </p:txBody>
          </p:sp>
          <p:sp>
            <p:nvSpPr>
              <p:cNvPr id="35" name="Content Placeholder 2">
                <a:extLst>
                  <a:ext uri="{FF2B5EF4-FFF2-40B4-BE49-F238E27FC236}">
                    <a16:creationId xmlns:a16="http://schemas.microsoft.com/office/drawing/2014/main" id="{6271B713-33A9-4108-B256-D9A28558B94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097273" y="2027484"/>
                <a:ext cx="3319868" cy="497349"/>
              </a:xfrm>
              <a:prstGeom prst="rect">
                <a:avLst/>
              </a:prstGeom>
            </p:spPr>
            <p:txBody>
              <a:bodyPr vert="horz" lIns="91440" tIns="45720" rIns="91440" bIns="45720" rtlCol="0" anchor="t">
                <a:normAutofit/>
              </a:bodyPr>
              <a:lstStyle>
                <a:lvl1pPr marL="0" indent="0" algn="ctr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/>
                <a:r>
                  <a:rPr lang="pt-BR" sz="2200" b="1" dirty="0">
                    <a:cs typeface="Calibri"/>
                  </a:rPr>
                  <a:t>Base:</a:t>
                </a:r>
                <a:r>
                  <a:rPr lang="pt-BR" sz="2200" dirty="0">
                    <a:cs typeface="Calibri"/>
                  </a:rPr>
                  <a:t> BGS</a:t>
                </a:r>
              </a:p>
            </p:txBody>
          </p:sp>
          <p:sp>
            <p:nvSpPr>
              <p:cNvPr id="36" name="Content Placeholder 2">
                <a:extLst>
                  <a:ext uri="{FF2B5EF4-FFF2-40B4-BE49-F238E27FC236}">
                    <a16:creationId xmlns:a16="http://schemas.microsoft.com/office/drawing/2014/main" id="{B363EA26-FE35-4130-9641-F04058B5D5F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097273" y="2584793"/>
                <a:ext cx="3319868" cy="497349"/>
              </a:xfrm>
              <a:prstGeom prst="rect">
                <a:avLst/>
              </a:prstGeom>
            </p:spPr>
            <p:txBody>
              <a:bodyPr vert="horz" lIns="91440" tIns="45720" rIns="91440" bIns="45720" rtlCol="0" anchor="t">
                <a:normAutofit fontScale="925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pt-BR" sz="2400" b="1" dirty="0">
                    <a:cs typeface="Calibri"/>
                  </a:rPr>
                  <a:t>Sub-base:</a:t>
                </a:r>
                <a:r>
                  <a:rPr lang="pt-BR" sz="2400" dirty="0">
                    <a:cs typeface="Calibri"/>
                  </a:rPr>
                  <a:t> solo estabilizado</a:t>
                </a:r>
              </a:p>
            </p:txBody>
          </p:sp>
          <p:sp>
            <p:nvSpPr>
              <p:cNvPr id="37" name="Content Placeholder 2">
                <a:extLst>
                  <a:ext uri="{FF2B5EF4-FFF2-40B4-BE49-F238E27FC236}">
                    <a16:creationId xmlns:a16="http://schemas.microsoft.com/office/drawing/2014/main" id="{C3900214-1185-481D-975F-CFA0100CCFE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318460" y="1478075"/>
                <a:ext cx="3319868" cy="497349"/>
              </a:xfrm>
              <a:prstGeom prst="rect">
                <a:avLst/>
              </a:prstGeom>
            </p:spPr>
            <p:txBody>
              <a:bodyPr vert="horz" lIns="91440" tIns="45720" rIns="91440" bIns="45720" rtlCol="0" anchor="t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Font typeface="Arial" panose="020B0604020202020204" pitchFamily="34" charset="0"/>
                  <a:buNone/>
                </a:pPr>
                <a:r>
                  <a:rPr lang="pt-BR" sz="2400" b="1" dirty="0">
                    <a:cs typeface="Calibri"/>
                  </a:rPr>
                  <a:t>CONDIÇÃO 2 - FLEXÍVEL</a:t>
                </a:r>
                <a:endParaRPr lang="pt-BR" sz="2400" dirty="0">
                  <a:cs typeface="Calibri"/>
                </a:endParaRPr>
              </a:p>
            </p:txBody>
          </p:sp>
        </p:grpSp>
        <p:pic>
          <p:nvPicPr>
            <p:cNvPr id="32" name="Imagem 31">
              <a:extLst>
                <a:ext uri="{FF2B5EF4-FFF2-40B4-BE49-F238E27FC236}">
                  <a16:creationId xmlns:a16="http://schemas.microsoft.com/office/drawing/2014/main" id="{FFC06903-FEA8-4C1A-A10C-D6BAAA6B546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6093" y="4348197"/>
              <a:ext cx="1260000" cy="497348"/>
            </a:xfrm>
            <a:prstGeom prst="rect">
              <a:avLst/>
            </a:prstGeom>
          </p:spPr>
        </p:pic>
        <p:pic>
          <p:nvPicPr>
            <p:cNvPr id="33" name="Imagem 32">
              <a:extLst>
                <a:ext uri="{FF2B5EF4-FFF2-40B4-BE49-F238E27FC236}">
                  <a16:creationId xmlns:a16="http://schemas.microsoft.com/office/drawing/2014/main" id="{E0B7F91C-B886-4674-A23F-FFBBA4965F5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86093" y="3850848"/>
              <a:ext cx="1259999" cy="497349"/>
            </a:xfrm>
            <a:prstGeom prst="rect">
              <a:avLst/>
            </a:prstGeom>
          </p:spPr>
        </p:pic>
      </p:grpSp>
      <p:grpSp>
        <p:nvGrpSpPr>
          <p:cNvPr id="38" name="Agrupar 37">
            <a:extLst>
              <a:ext uri="{FF2B5EF4-FFF2-40B4-BE49-F238E27FC236}">
                <a16:creationId xmlns:a16="http://schemas.microsoft.com/office/drawing/2014/main" id="{8E6F5D4C-6A85-4EEE-B649-C69E6D6F348B}"/>
              </a:ext>
            </a:extLst>
          </p:cNvPr>
          <p:cNvGrpSpPr/>
          <p:nvPr/>
        </p:nvGrpSpPr>
        <p:grpSpPr>
          <a:xfrm>
            <a:off x="6205679" y="1757036"/>
            <a:ext cx="5027396" cy="1643086"/>
            <a:chOff x="6517660" y="1466743"/>
            <a:chExt cx="5027396" cy="1643086"/>
          </a:xfrm>
        </p:grpSpPr>
        <p:grpSp>
          <p:nvGrpSpPr>
            <p:cNvPr id="39" name="Agrupar 38">
              <a:extLst>
                <a:ext uri="{FF2B5EF4-FFF2-40B4-BE49-F238E27FC236}">
                  <a16:creationId xmlns:a16="http://schemas.microsoft.com/office/drawing/2014/main" id="{9F191D76-358B-4D3E-8D4D-F1A8926F619C}"/>
                </a:ext>
              </a:extLst>
            </p:cNvPr>
            <p:cNvGrpSpPr/>
            <p:nvPr/>
          </p:nvGrpSpPr>
          <p:grpSpPr>
            <a:xfrm>
              <a:off x="6517660" y="1466743"/>
              <a:ext cx="5027396" cy="1643086"/>
              <a:chOff x="464696" y="1439056"/>
              <a:chExt cx="5027396" cy="1643086"/>
            </a:xfrm>
          </p:grpSpPr>
          <p:sp>
            <p:nvSpPr>
              <p:cNvPr id="42" name="Retângulo 41">
                <a:extLst>
                  <a:ext uri="{FF2B5EF4-FFF2-40B4-BE49-F238E27FC236}">
                    <a16:creationId xmlns:a16="http://schemas.microsoft.com/office/drawing/2014/main" id="{AA3F4289-1A9C-4C92-B45D-69580A8A9B25}"/>
                  </a:ext>
                </a:extLst>
              </p:cNvPr>
              <p:cNvSpPr/>
              <p:nvPr/>
            </p:nvSpPr>
            <p:spPr>
              <a:xfrm>
                <a:off x="464696" y="1439056"/>
                <a:ext cx="5027396" cy="1638493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525F68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>
                  <a:solidFill>
                    <a:schemeClr val="tx1"/>
                  </a:solidFill>
                </a:endParaRPr>
              </a:p>
            </p:txBody>
          </p:sp>
          <p:sp>
            <p:nvSpPr>
              <p:cNvPr id="43" name="Content Placeholder 2">
                <a:extLst>
                  <a:ext uri="{FF2B5EF4-FFF2-40B4-BE49-F238E27FC236}">
                    <a16:creationId xmlns:a16="http://schemas.microsoft.com/office/drawing/2014/main" id="{39C97C13-2642-4ADB-90D3-8A1DA3C0639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097273" y="2027484"/>
                <a:ext cx="3319868" cy="497349"/>
              </a:xfrm>
              <a:prstGeom prst="rect">
                <a:avLst/>
              </a:prstGeom>
            </p:spPr>
            <p:txBody>
              <a:bodyPr vert="horz" lIns="91440" tIns="45720" rIns="91440" bIns="45720" rtlCol="0" anchor="t">
                <a:normAutofit/>
              </a:bodyPr>
              <a:lstStyle>
                <a:lvl1pPr marL="0" indent="0" algn="ctr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/>
                <a:r>
                  <a:rPr lang="pt-BR" sz="2200" b="1" dirty="0">
                    <a:cs typeface="Calibri"/>
                  </a:rPr>
                  <a:t>Base:</a:t>
                </a:r>
                <a:r>
                  <a:rPr lang="pt-BR" sz="2200" dirty="0">
                    <a:cs typeface="Calibri"/>
                  </a:rPr>
                  <a:t> BGTC</a:t>
                </a:r>
              </a:p>
            </p:txBody>
          </p:sp>
          <p:sp>
            <p:nvSpPr>
              <p:cNvPr id="44" name="Content Placeholder 2">
                <a:extLst>
                  <a:ext uri="{FF2B5EF4-FFF2-40B4-BE49-F238E27FC236}">
                    <a16:creationId xmlns:a16="http://schemas.microsoft.com/office/drawing/2014/main" id="{DABB5955-DBC9-435B-8A4D-A724C9A9971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097273" y="2584793"/>
                <a:ext cx="3319868" cy="497349"/>
              </a:xfrm>
              <a:prstGeom prst="rect">
                <a:avLst/>
              </a:prstGeom>
            </p:spPr>
            <p:txBody>
              <a:bodyPr vert="horz" lIns="91440" tIns="45720" rIns="91440" bIns="45720" rtlCol="0" anchor="t">
                <a:normAutofit fontScale="925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pt-BR" sz="2400" b="1" dirty="0">
                    <a:cs typeface="Calibri"/>
                  </a:rPr>
                  <a:t>Sub-base:</a:t>
                </a:r>
                <a:r>
                  <a:rPr lang="pt-BR" sz="2400" dirty="0">
                    <a:cs typeface="Calibri"/>
                  </a:rPr>
                  <a:t> solo estabilizado</a:t>
                </a:r>
              </a:p>
            </p:txBody>
          </p:sp>
          <p:sp>
            <p:nvSpPr>
              <p:cNvPr id="45" name="Content Placeholder 2">
                <a:extLst>
                  <a:ext uri="{FF2B5EF4-FFF2-40B4-BE49-F238E27FC236}">
                    <a16:creationId xmlns:a16="http://schemas.microsoft.com/office/drawing/2014/main" id="{1489C7DD-FD94-4A07-961D-AC6B711BCBC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93577" y="1478075"/>
                <a:ext cx="3769635" cy="497349"/>
              </a:xfrm>
              <a:prstGeom prst="rect">
                <a:avLst/>
              </a:prstGeom>
            </p:spPr>
            <p:txBody>
              <a:bodyPr vert="horz" lIns="91440" tIns="45720" rIns="91440" bIns="45720" rtlCol="0" anchor="t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Font typeface="Arial" panose="020B0604020202020204" pitchFamily="34" charset="0"/>
                  <a:buNone/>
                </a:pPr>
                <a:r>
                  <a:rPr lang="pt-BR" sz="2400" b="1" dirty="0">
                    <a:cs typeface="Calibri"/>
                  </a:rPr>
                  <a:t>CONDIÇÃO 3 - SEMIRRÍGIDO</a:t>
                </a:r>
                <a:endParaRPr lang="pt-BR" sz="2400" dirty="0">
                  <a:cs typeface="Calibri"/>
                </a:endParaRPr>
              </a:p>
            </p:txBody>
          </p:sp>
        </p:grpSp>
        <p:pic>
          <p:nvPicPr>
            <p:cNvPr id="40" name="Imagem 39">
              <a:extLst>
                <a:ext uri="{FF2B5EF4-FFF2-40B4-BE49-F238E27FC236}">
                  <a16:creationId xmlns:a16="http://schemas.microsoft.com/office/drawing/2014/main" id="{4E082120-DF22-4FBC-B989-28243BC2940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691779" y="2464877"/>
              <a:ext cx="1260000" cy="497348"/>
            </a:xfrm>
            <a:prstGeom prst="rect">
              <a:avLst/>
            </a:prstGeom>
          </p:spPr>
        </p:pic>
        <p:pic>
          <p:nvPicPr>
            <p:cNvPr id="41" name="Imagem 40">
              <a:extLst>
                <a:ext uri="{FF2B5EF4-FFF2-40B4-BE49-F238E27FC236}">
                  <a16:creationId xmlns:a16="http://schemas.microsoft.com/office/drawing/2014/main" id="{AA8845FD-A4F8-45F7-AD4C-8D1C106D285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691779" y="1967528"/>
              <a:ext cx="1259999" cy="497349"/>
            </a:xfrm>
            <a:prstGeom prst="rect">
              <a:avLst/>
            </a:prstGeom>
          </p:spPr>
        </p:pic>
      </p:grpSp>
      <p:grpSp>
        <p:nvGrpSpPr>
          <p:cNvPr id="46" name="Agrupar 45">
            <a:extLst>
              <a:ext uri="{FF2B5EF4-FFF2-40B4-BE49-F238E27FC236}">
                <a16:creationId xmlns:a16="http://schemas.microsoft.com/office/drawing/2014/main" id="{6C2483D8-83A3-482A-9CDA-2A92A8D95373}"/>
              </a:ext>
            </a:extLst>
          </p:cNvPr>
          <p:cNvGrpSpPr/>
          <p:nvPr/>
        </p:nvGrpSpPr>
        <p:grpSpPr>
          <a:xfrm>
            <a:off x="6205679" y="3586824"/>
            <a:ext cx="5027396" cy="1643086"/>
            <a:chOff x="6517660" y="3342788"/>
            <a:chExt cx="5027396" cy="1643086"/>
          </a:xfrm>
        </p:grpSpPr>
        <p:grpSp>
          <p:nvGrpSpPr>
            <p:cNvPr id="47" name="Agrupar 46">
              <a:extLst>
                <a:ext uri="{FF2B5EF4-FFF2-40B4-BE49-F238E27FC236}">
                  <a16:creationId xmlns:a16="http://schemas.microsoft.com/office/drawing/2014/main" id="{180F639C-F0C7-4AF4-B6EA-441E830BB4D3}"/>
                </a:ext>
              </a:extLst>
            </p:cNvPr>
            <p:cNvGrpSpPr/>
            <p:nvPr/>
          </p:nvGrpSpPr>
          <p:grpSpPr>
            <a:xfrm>
              <a:off x="6517660" y="3342788"/>
              <a:ext cx="5027396" cy="1643086"/>
              <a:chOff x="6517660" y="1466743"/>
              <a:chExt cx="5027396" cy="1643086"/>
            </a:xfrm>
          </p:grpSpPr>
          <p:grpSp>
            <p:nvGrpSpPr>
              <p:cNvPr id="49" name="Agrupar 48">
                <a:extLst>
                  <a:ext uri="{FF2B5EF4-FFF2-40B4-BE49-F238E27FC236}">
                    <a16:creationId xmlns:a16="http://schemas.microsoft.com/office/drawing/2014/main" id="{B6E91110-B041-492F-A208-69CCB08C5871}"/>
                  </a:ext>
                </a:extLst>
              </p:cNvPr>
              <p:cNvGrpSpPr/>
              <p:nvPr/>
            </p:nvGrpSpPr>
            <p:grpSpPr>
              <a:xfrm>
                <a:off x="6517660" y="1466743"/>
                <a:ext cx="5027396" cy="1643086"/>
                <a:chOff x="464696" y="1439056"/>
                <a:chExt cx="5027396" cy="1643086"/>
              </a:xfrm>
            </p:grpSpPr>
            <p:sp>
              <p:nvSpPr>
                <p:cNvPr id="51" name="Retângulo 50">
                  <a:extLst>
                    <a:ext uri="{FF2B5EF4-FFF2-40B4-BE49-F238E27FC236}">
                      <a16:creationId xmlns:a16="http://schemas.microsoft.com/office/drawing/2014/main" id="{EE50FB8B-6C2E-406B-A8E5-9977D5BB5577}"/>
                    </a:ext>
                  </a:extLst>
                </p:cNvPr>
                <p:cNvSpPr/>
                <p:nvPr/>
              </p:nvSpPr>
              <p:spPr>
                <a:xfrm>
                  <a:off x="464696" y="1439056"/>
                  <a:ext cx="5027396" cy="1638493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rgbClr val="525F68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2" name="Content Placeholder 2">
                  <a:extLst>
                    <a:ext uri="{FF2B5EF4-FFF2-40B4-BE49-F238E27FC236}">
                      <a16:creationId xmlns:a16="http://schemas.microsoft.com/office/drawing/2014/main" id="{CE65F22F-1349-439E-A57B-53307BD6F058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2097273" y="2027484"/>
                  <a:ext cx="3319868" cy="497349"/>
                </a:xfrm>
                <a:prstGeom prst="rect">
                  <a:avLst/>
                </a:prstGeom>
              </p:spPr>
              <p:txBody>
                <a:bodyPr vert="horz" lIns="91440" tIns="45720" rIns="91440" bIns="45720" rtlCol="0" anchor="t">
                  <a:normAutofit/>
                </a:bodyPr>
                <a:lstStyle>
                  <a:lvl1pPr marL="0" indent="0" algn="ctr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None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 algn="ctr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None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 algn="ctr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None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 algn="ctr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None/>
                    <a:defRPr sz="1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 algn="ctr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None/>
                    <a:defRPr sz="1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 algn="ctr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None/>
                    <a:defRPr sz="1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 algn="ctr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None/>
                    <a:defRPr sz="1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 algn="ctr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None/>
                    <a:defRPr sz="1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 algn="ctr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None/>
                    <a:defRPr sz="1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l"/>
                  <a:r>
                    <a:rPr lang="pt-BR" sz="2200" b="1" dirty="0">
                      <a:cs typeface="Calibri"/>
                    </a:rPr>
                    <a:t>Base:</a:t>
                  </a:r>
                  <a:r>
                    <a:rPr lang="pt-BR" sz="2200" dirty="0">
                      <a:cs typeface="Calibri"/>
                    </a:rPr>
                    <a:t> BGTC</a:t>
                  </a:r>
                </a:p>
              </p:txBody>
            </p:sp>
            <p:sp>
              <p:nvSpPr>
                <p:cNvPr id="53" name="Content Placeholder 2">
                  <a:extLst>
                    <a:ext uri="{FF2B5EF4-FFF2-40B4-BE49-F238E27FC236}">
                      <a16:creationId xmlns:a16="http://schemas.microsoft.com/office/drawing/2014/main" id="{6F80C301-5347-426E-973F-E1763B2FDB5B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2097273" y="2584793"/>
                  <a:ext cx="3319868" cy="497349"/>
                </a:xfrm>
                <a:prstGeom prst="rect">
                  <a:avLst/>
                </a:prstGeom>
              </p:spPr>
              <p:txBody>
                <a:bodyPr vert="horz" lIns="91440" tIns="45720" rIns="91440" bIns="45720" rtlCol="0" anchor="t">
                  <a:normAutofit/>
                </a:bodyPr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>
                    <a:buFont typeface="Arial" panose="020B0604020202020204" pitchFamily="34" charset="0"/>
                    <a:buNone/>
                  </a:pPr>
                  <a:r>
                    <a:rPr lang="pt-BR" sz="2400" b="1" dirty="0">
                      <a:cs typeface="Calibri"/>
                    </a:rPr>
                    <a:t>Sub-base:</a:t>
                  </a:r>
                  <a:r>
                    <a:rPr lang="pt-BR" sz="2400" dirty="0">
                      <a:cs typeface="Calibri"/>
                    </a:rPr>
                    <a:t> BGS</a:t>
                  </a:r>
                </a:p>
              </p:txBody>
            </p:sp>
            <p:sp>
              <p:nvSpPr>
                <p:cNvPr id="54" name="Content Placeholder 2">
                  <a:extLst>
                    <a:ext uri="{FF2B5EF4-FFF2-40B4-BE49-F238E27FC236}">
                      <a16:creationId xmlns:a16="http://schemas.microsoft.com/office/drawing/2014/main" id="{80C23555-008A-4DD0-A224-085056123D28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1005761" y="1478075"/>
                  <a:ext cx="3945266" cy="497349"/>
                </a:xfrm>
                <a:prstGeom prst="rect">
                  <a:avLst/>
                </a:prstGeom>
              </p:spPr>
              <p:txBody>
                <a:bodyPr vert="horz" lIns="91440" tIns="45720" rIns="91440" bIns="45720" rtlCol="0" anchor="t">
                  <a:normAutofit/>
                </a:bodyPr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 algn="ctr">
                    <a:buFont typeface="Arial" panose="020B0604020202020204" pitchFamily="34" charset="0"/>
                    <a:buNone/>
                  </a:pPr>
                  <a:r>
                    <a:rPr lang="pt-BR" sz="2400" b="1" dirty="0">
                      <a:cs typeface="Calibri"/>
                    </a:rPr>
                    <a:t>CONDIÇÃO 4 - SEMIRRÍGIDO</a:t>
                  </a:r>
                  <a:endParaRPr lang="pt-BR" sz="2400" dirty="0">
                    <a:cs typeface="Calibri"/>
                  </a:endParaRPr>
                </a:p>
              </p:txBody>
            </p:sp>
          </p:grpSp>
          <p:pic>
            <p:nvPicPr>
              <p:cNvPr id="50" name="Imagem 49">
                <a:extLst>
                  <a:ext uri="{FF2B5EF4-FFF2-40B4-BE49-F238E27FC236}">
                    <a16:creationId xmlns:a16="http://schemas.microsoft.com/office/drawing/2014/main" id="{850AA72F-A925-4352-BAAA-EA0CFBFD619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691779" y="1967528"/>
                <a:ext cx="1259999" cy="497349"/>
              </a:xfrm>
              <a:prstGeom prst="rect">
                <a:avLst/>
              </a:prstGeom>
            </p:spPr>
          </p:pic>
        </p:grpSp>
        <p:pic>
          <p:nvPicPr>
            <p:cNvPr id="48" name="Imagem 47">
              <a:extLst>
                <a:ext uri="{FF2B5EF4-FFF2-40B4-BE49-F238E27FC236}">
                  <a16:creationId xmlns:a16="http://schemas.microsoft.com/office/drawing/2014/main" id="{80B2C19A-36D6-4465-83B6-952981398B1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691778" y="4340922"/>
              <a:ext cx="1259999" cy="497349"/>
            </a:xfrm>
            <a:prstGeom prst="rect">
              <a:avLst/>
            </a:prstGeom>
          </p:spPr>
        </p:pic>
      </p:grpSp>
      <p:grpSp>
        <p:nvGrpSpPr>
          <p:cNvPr id="55" name="Agrupar 54">
            <a:extLst>
              <a:ext uri="{FF2B5EF4-FFF2-40B4-BE49-F238E27FC236}">
                <a16:creationId xmlns:a16="http://schemas.microsoft.com/office/drawing/2014/main" id="{8A40A76D-4D4C-40DB-AE91-AFE39E2EF74C}"/>
              </a:ext>
            </a:extLst>
          </p:cNvPr>
          <p:cNvGrpSpPr/>
          <p:nvPr/>
        </p:nvGrpSpPr>
        <p:grpSpPr>
          <a:xfrm>
            <a:off x="6205679" y="5407098"/>
            <a:ext cx="5027396" cy="1085777"/>
            <a:chOff x="3582302" y="5192600"/>
            <a:chExt cx="5027396" cy="1085777"/>
          </a:xfrm>
        </p:grpSpPr>
        <p:sp>
          <p:nvSpPr>
            <p:cNvPr id="56" name="Retângulo 55">
              <a:extLst>
                <a:ext uri="{FF2B5EF4-FFF2-40B4-BE49-F238E27FC236}">
                  <a16:creationId xmlns:a16="http://schemas.microsoft.com/office/drawing/2014/main" id="{979E7105-290C-4074-A6BA-286BB0C827F3}"/>
                </a:ext>
              </a:extLst>
            </p:cNvPr>
            <p:cNvSpPr/>
            <p:nvPr/>
          </p:nvSpPr>
          <p:spPr>
            <a:xfrm>
              <a:off x="3582302" y="5192600"/>
              <a:ext cx="5027396" cy="1085777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525F68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tx1"/>
                </a:solidFill>
              </a:endParaRPr>
            </a:p>
          </p:txBody>
        </p:sp>
        <p:sp>
          <p:nvSpPr>
            <p:cNvPr id="57" name="Content Placeholder 2">
              <a:extLst>
                <a:ext uri="{FF2B5EF4-FFF2-40B4-BE49-F238E27FC236}">
                  <a16:creationId xmlns:a16="http://schemas.microsoft.com/office/drawing/2014/main" id="{E3409A44-79CC-4E5A-A83C-E086264261C9}"/>
                </a:ext>
              </a:extLst>
            </p:cNvPr>
            <p:cNvSpPr txBox="1">
              <a:spLocks/>
            </p:cNvSpPr>
            <p:nvPr/>
          </p:nvSpPr>
          <p:spPr>
            <a:xfrm>
              <a:off x="5214879" y="5781028"/>
              <a:ext cx="3319868" cy="497349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rm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pt-BR" sz="2200" b="1" dirty="0">
                  <a:cs typeface="Calibri"/>
                </a:rPr>
                <a:t>Sub-base:</a:t>
              </a:r>
              <a:r>
                <a:rPr lang="pt-BR" sz="2200" dirty="0">
                  <a:cs typeface="Calibri"/>
                </a:rPr>
                <a:t> CCR</a:t>
              </a:r>
            </a:p>
          </p:txBody>
        </p:sp>
        <p:sp>
          <p:nvSpPr>
            <p:cNvPr id="58" name="Content Placeholder 2">
              <a:extLst>
                <a:ext uri="{FF2B5EF4-FFF2-40B4-BE49-F238E27FC236}">
                  <a16:creationId xmlns:a16="http://schemas.microsoft.com/office/drawing/2014/main" id="{48816ACF-30DB-4A21-8659-5C6862AF3280}"/>
                </a:ext>
              </a:extLst>
            </p:cNvPr>
            <p:cNvSpPr txBox="1">
              <a:spLocks/>
            </p:cNvSpPr>
            <p:nvPr/>
          </p:nvSpPr>
          <p:spPr>
            <a:xfrm>
              <a:off x="4436066" y="5231619"/>
              <a:ext cx="3319868" cy="497349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 panose="020B0604020202020204" pitchFamily="34" charset="0"/>
                <a:buNone/>
              </a:pPr>
              <a:r>
                <a:rPr lang="pt-BR" sz="2400" b="1" dirty="0">
                  <a:cs typeface="Calibri"/>
                </a:rPr>
                <a:t>CONDIÇÃO 5 - RÍGIDO</a:t>
              </a:r>
              <a:endParaRPr lang="pt-BR" sz="2400" dirty="0">
                <a:cs typeface="Calibri"/>
              </a:endParaRPr>
            </a:p>
          </p:txBody>
        </p:sp>
        <p:pic>
          <p:nvPicPr>
            <p:cNvPr id="59" name="Imagem 58">
              <a:extLst>
                <a:ext uri="{FF2B5EF4-FFF2-40B4-BE49-F238E27FC236}">
                  <a16:creationId xmlns:a16="http://schemas.microsoft.com/office/drawing/2014/main" id="{90881BCA-9B66-404F-8691-39F30465D10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795510" y="5687020"/>
              <a:ext cx="1259999" cy="4973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151914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Agrupar 19">
            <a:extLst>
              <a:ext uri="{FF2B5EF4-FFF2-40B4-BE49-F238E27FC236}">
                <a16:creationId xmlns:a16="http://schemas.microsoft.com/office/drawing/2014/main" id="{D3FFE77E-CA1F-488A-953C-F8D0A716C1A6}"/>
              </a:ext>
            </a:extLst>
          </p:cNvPr>
          <p:cNvGrpSpPr/>
          <p:nvPr/>
        </p:nvGrpSpPr>
        <p:grpSpPr>
          <a:xfrm>
            <a:off x="9935571" y="5350090"/>
            <a:ext cx="2293917" cy="1501560"/>
            <a:chOff x="9935571" y="5350090"/>
            <a:chExt cx="2293917" cy="1501560"/>
          </a:xfrm>
        </p:grpSpPr>
        <p:sp>
          <p:nvSpPr>
            <p:cNvPr id="10" name="Triângulo isósceles 9">
              <a:extLst>
                <a:ext uri="{FF2B5EF4-FFF2-40B4-BE49-F238E27FC236}">
                  <a16:creationId xmlns:a16="http://schemas.microsoft.com/office/drawing/2014/main" id="{0B50FC83-B422-4AA5-BA04-0DD49EC1D6F1}"/>
                </a:ext>
              </a:extLst>
            </p:cNvPr>
            <p:cNvSpPr/>
            <p:nvPr/>
          </p:nvSpPr>
          <p:spPr>
            <a:xfrm>
              <a:off x="9935571" y="6073254"/>
              <a:ext cx="1378423" cy="682388"/>
            </a:xfrm>
            <a:prstGeom prst="triangle">
              <a:avLst/>
            </a:prstGeom>
            <a:solidFill>
              <a:srgbClr val="F392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Triângulo isósceles 10">
              <a:extLst>
                <a:ext uri="{FF2B5EF4-FFF2-40B4-BE49-F238E27FC236}">
                  <a16:creationId xmlns:a16="http://schemas.microsoft.com/office/drawing/2014/main" id="{84B17E16-3E19-456B-9A1B-8D6AC0B13FFF}"/>
                </a:ext>
              </a:extLst>
            </p:cNvPr>
            <p:cNvSpPr/>
            <p:nvPr/>
          </p:nvSpPr>
          <p:spPr>
            <a:xfrm>
              <a:off x="10485983" y="6073254"/>
              <a:ext cx="1378423" cy="682388"/>
            </a:xfrm>
            <a:prstGeom prst="triangle">
              <a:avLst/>
            </a:prstGeom>
            <a:solidFill>
              <a:srgbClr val="F392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" name="Retângulo 11">
              <a:extLst>
                <a:ext uri="{FF2B5EF4-FFF2-40B4-BE49-F238E27FC236}">
                  <a16:creationId xmlns:a16="http://schemas.microsoft.com/office/drawing/2014/main" id="{D1780B7C-237D-4A45-9D4F-4F100EBA81E0}"/>
                </a:ext>
              </a:extLst>
            </p:cNvPr>
            <p:cNvSpPr/>
            <p:nvPr/>
          </p:nvSpPr>
          <p:spPr>
            <a:xfrm rot="18882038">
              <a:off x="11555527" y="5870100"/>
              <a:ext cx="317181" cy="1030740"/>
            </a:xfrm>
            <a:prstGeom prst="rect">
              <a:avLst/>
            </a:prstGeom>
            <a:solidFill>
              <a:srgbClr val="1731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Triângulo isósceles 12">
              <a:extLst>
                <a:ext uri="{FF2B5EF4-FFF2-40B4-BE49-F238E27FC236}">
                  <a16:creationId xmlns:a16="http://schemas.microsoft.com/office/drawing/2014/main" id="{B8F5AAB8-A2D5-463E-BF8B-386A9665CEAB}"/>
                </a:ext>
              </a:extLst>
            </p:cNvPr>
            <p:cNvSpPr/>
            <p:nvPr/>
          </p:nvSpPr>
          <p:spPr>
            <a:xfrm>
              <a:off x="10685831" y="6249040"/>
              <a:ext cx="398012" cy="123067"/>
            </a:xfrm>
            <a:prstGeom prst="triangle">
              <a:avLst>
                <a:gd name="adj" fmla="val 50000"/>
              </a:avLst>
            </a:prstGeom>
            <a:solidFill>
              <a:srgbClr val="F392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Retângulo 13">
              <a:extLst>
                <a:ext uri="{FF2B5EF4-FFF2-40B4-BE49-F238E27FC236}">
                  <a16:creationId xmlns:a16="http://schemas.microsoft.com/office/drawing/2014/main" id="{CF9BB08B-6D9A-4B11-B007-ACF31AC4E718}"/>
                </a:ext>
              </a:extLst>
            </p:cNvPr>
            <p:cNvSpPr/>
            <p:nvPr/>
          </p:nvSpPr>
          <p:spPr>
            <a:xfrm>
              <a:off x="11834103" y="5682776"/>
              <a:ext cx="357897" cy="950476"/>
            </a:xfrm>
            <a:prstGeom prst="rect">
              <a:avLst/>
            </a:prstGeom>
            <a:solidFill>
              <a:srgbClr val="1731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Triângulo isósceles 14">
              <a:extLst>
                <a:ext uri="{FF2B5EF4-FFF2-40B4-BE49-F238E27FC236}">
                  <a16:creationId xmlns:a16="http://schemas.microsoft.com/office/drawing/2014/main" id="{68C75916-2A76-4881-8524-FEDDE9B89A78}"/>
                </a:ext>
              </a:extLst>
            </p:cNvPr>
            <p:cNvSpPr/>
            <p:nvPr/>
          </p:nvSpPr>
          <p:spPr>
            <a:xfrm>
              <a:off x="11970683" y="6626903"/>
              <a:ext cx="221309" cy="224747"/>
            </a:xfrm>
            <a:prstGeom prst="triangle">
              <a:avLst>
                <a:gd name="adj" fmla="val 100000"/>
              </a:avLst>
            </a:prstGeom>
            <a:solidFill>
              <a:srgbClr val="1731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" name="Triângulo isósceles 15">
              <a:extLst>
                <a:ext uri="{FF2B5EF4-FFF2-40B4-BE49-F238E27FC236}">
                  <a16:creationId xmlns:a16="http://schemas.microsoft.com/office/drawing/2014/main" id="{A10B515E-5071-4CF9-BCAD-E074B7B0F3C4}"/>
                </a:ext>
              </a:extLst>
            </p:cNvPr>
            <p:cNvSpPr/>
            <p:nvPr/>
          </p:nvSpPr>
          <p:spPr>
            <a:xfrm rot="1537759">
              <a:off x="11571583" y="5350090"/>
              <a:ext cx="397923" cy="699002"/>
            </a:xfrm>
            <a:prstGeom prst="triangle">
              <a:avLst>
                <a:gd name="adj" fmla="val 64817"/>
              </a:avLst>
            </a:prstGeom>
            <a:solidFill>
              <a:srgbClr val="1731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7" name="Retângulo 16">
              <a:extLst>
                <a:ext uri="{FF2B5EF4-FFF2-40B4-BE49-F238E27FC236}">
                  <a16:creationId xmlns:a16="http://schemas.microsoft.com/office/drawing/2014/main" id="{92A828E4-062F-46D1-8FB7-867787D25E81}"/>
                </a:ext>
              </a:extLst>
            </p:cNvPr>
            <p:cNvSpPr/>
            <p:nvPr/>
          </p:nvSpPr>
          <p:spPr>
            <a:xfrm>
              <a:off x="11498166" y="5890183"/>
              <a:ext cx="492228" cy="434863"/>
            </a:xfrm>
            <a:prstGeom prst="rect">
              <a:avLst/>
            </a:prstGeom>
            <a:solidFill>
              <a:srgbClr val="1731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8" name="Triângulo isósceles 17">
              <a:extLst>
                <a:ext uri="{FF2B5EF4-FFF2-40B4-BE49-F238E27FC236}">
                  <a16:creationId xmlns:a16="http://schemas.microsoft.com/office/drawing/2014/main" id="{EDE492AC-674D-44F6-936A-4599D916375F}"/>
                </a:ext>
              </a:extLst>
            </p:cNvPr>
            <p:cNvSpPr/>
            <p:nvPr/>
          </p:nvSpPr>
          <p:spPr>
            <a:xfrm rot="13469414">
              <a:off x="11832667" y="5478949"/>
              <a:ext cx="320592" cy="250730"/>
            </a:xfrm>
            <a:prstGeom prst="triangle">
              <a:avLst>
                <a:gd name="adj" fmla="val 59998"/>
              </a:avLst>
            </a:prstGeom>
            <a:solidFill>
              <a:srgbClr val="1731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Retângulo 18">
              <a:extLst>
                <a:ext uri="{FF2B5EF4-FFF2-40B4-BE49-F238E27FC236}">
                  <a16:creationId xmlns:a16="http://schemas.microsoft.com/office/drawing/2014/main" id="{29A1DF04-A562-4006-8138-79E42DFE48AE}"/>
                </a:ext>
              </a:extLst>
            </p:cNvPr>
            <p:cNvSpPr/>
            <p:nvPr/>
          </p:nvSpPr>
          <p:spPr>
            <a:xfrm>
              <a:off x="11824662" y="5625528"/>
              <a:ext cx="357897" cy="950476"/>
            </a:xfrm>
            <a:prstGeom prst="rect">
              <a:avLst/>
            </a:prstGeom>
            <a:solidFill>
              <a:srgbClr val="1731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6" name="Título 1">
            <a:extLst>
              <a:ext uri="{FF2B5EF4-FFF2-40B4-BE49-F238E27FC236}">
                <a16:creationId xmlns:a16="http://schemas.microsoft.com/office/drawing/2014/main" id="{838D253A-3114-4281-B332-99A226488A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6548" y="118724"/>
            <a:ext cx="4516659" cy="829598"/>
          </a:xfrm>
          <a:solidFill>
            <a:schemeClr val="bg1"/>
          </a:solidFill>
          <a:ln>
            <a:solidFill>
              <a:srgbClr val="525F68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pt-BR" b="1" dirty="0"/>
              <a:t>Camada de suporte</a:t>
            </a:r>
          </a:p>
        </p:txBody>
      </p:sp>
      <p:cxnSp>
        <p:nvCxnSpPr>
          <p:cNvPr id="27" name="Straight Arrow Connector 3">
            <a:extLst>
              <a:ext uri="{FF2B5EF4-FFF2-40B4-BE49-F238E27FC236}">
                <a16:creationId xmlns:a16="http://schemas.microsoft.com/office/drawing/2014/main" id="{6C9CBBD6-44F3-4F1D-9E82-AC896D75568F}"/>
              </a:ext>
            </a:extLst>
          </p:cNvPr>
          <p:cNvCxnSpPr>
            <a:cxnSpLocks/>
          </p:cNvCxnSpPr>
          <p:nvPr/>
        </p:nvCxnSpPr>
        <p:spPr>
          <a:xfrm>
            <a:off x="1105927" y="872889"/>
            <a:ext cx="4320000" cy="5862"/>
          </a:xfrm>
          <a:prstGeom prst="straightConnector1">
            <a:avLst/>
          </a:prstGeom>
          <a:ln w="28575">
            <a:solidFill>
              <a:srgbClr val="F7B962"/>
            </a:solidFill>
          </a:ln>
          <a:effectLst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22" name="Imagem 21">
            <a:extLst>
              <a:ext uri="{FF2B5EF4-FFF2-40B4-BE49-F238E27FC236}">
                <a16:creationId xmlns:a16="http://schemas.microsoft.com/office/drawing/2014/main" id="{9F1DBFD8-78C4-4A88-945D-8D206981AA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9248" y="1109502"/>
            <a:ext cx="10173505" cy="5604374"/>
          </a:xfrm>
          <a:prstGeom prst="rect">
            <a:avLst/>
          </a:prstGeom>
          <a:ln>
            <a:solidFill>
              <a:srgbClr val="525F68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583883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E3F021-2230-4609-A362-0CC7F74CA8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754750"/>
            <a:ext cx="9144000" cy="1207655"/>
          </a:xfrm>
        </p:spPr>
        <p:txBody>
          <a:bodyPr anchor="ctr">
            <a:normAutofit/>
          </a:bodyPr>
          <a:lstStyle/>
          <a:p>
            <a:r>
              <a:rPr lang="pt-BR" b="1" dirty="0"/>
              <a:t>CUSTOS DE CONSTRUÇÃO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256EBADF-C6B8-4F13-8AB8-46D4522C7F97}"/>
              </a:ext>
            </a:extLst>
          </p:cNvPr>
          <p:cNvSpPr txBox="1">
            <a:spLocks/>
          </p:cNvSpPr>
          <p:nvPr/>
        </p:nvSpPr>
        <p:spPr>
          <a:xfrm>
            <a:off x="1524000" y="3622968"/>
            <a:ext cx="9144000" cy="12076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400" b="1" dirty="0"/>
              <a:t>Camada de revestimento</a:t>
            </a:r>
          </a:p>
        </p:txBody>
      </p:sp>
    </p:spTree>
    <p:extLst>
      <p:ext uri="{BB962C8B-B14F-4D97-AF65-F5344CB8AC3E}">
        <p14:creationId xmlns:p14="http://schemas.microsoft.com/office/powerpoint/2010/main" val="737851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44DE2839-E2CC-4332-A1AC-B5BD6EA4C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pt-BR" b="1" dirty="0"/>
              <a:t>Camada de revestimento</a:t>
            </a:r>
          </a:p>
        </p:txBody>
      </p:sp>
      <p:cxnSp>
        <p:nvCxnSpPr>
          <p:cNvPr id="5" name="Straight Arrow Connector 3">
            <a:extLst>
              <a:ext uri="{FF2B5EF4-FFF2-40B4-BE49-F238E27FC236}">
                <a16:creationId xmlns:a16="http://schemas.microsoft.com/office/drawing/2014/main" id="{D79EAE08-D759-4B41-B9B2-B6A804A57368}"/>
              </a:ext>
            </a:extLst>
          </p:cNvPr>
          <p:cNvCxnSpPr>
            <a:cxnSpLocks/>
          </p:cNvCxnSpPr>
          <p:nvPr/>
        </p:nvCxnSpPr>
        <p:spPr>
          <a:xfrm>
            <a:off x="942500" y="1350208"/>
            <a:ext cx="5508000" cy="5862"/>
          </a:xfrm>
          <a:prstGeom prst="straightConnector1">
            <a:avLst/>
          </a:prstGeom>
          <a:ln w="28575">
            <a:solidFill>
              <a:srgbClr val="F7B962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01CFAD5-2343-4FBC-A737-EB8B97FE28CB}"/>
              </a:ext>
            </a:extLst>
          </p:cNvPr>
          <p:cNvSpPr txBox="1">
            <a:spLocks/>
          </p:cNvSpPr>
          <p:nvPr/>
        </p:nvSpPr>
        <p:spPr>
          <a:xfrm>
            <a:off x="3260441" y="4416276"/>
            <a:ext cx="7656944" cy="1096145"/>
          </a:xfrm>
          <a:prstGeom prst="rect">
            <a:avLst/>
          </a:prstGeom>
          <a:solidFill>
            <a:schemeClr val="bg1"/>
          </a:solidFill>
          <a:ln>
            <a:solidFill>
              <a:srgbClr val="525F68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numCol="2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1700" b="1" dirty="0">
                <a:ea typeface="+mn-lt"/>
                <a:cs typeface="+mn-lt"/>
              </a:rPr>
              <a:t>Condições de contorno:</a:t>
            </a:r>
          </a:p>
          <a:p>
            <a:pPr algn="l"/>
            <a:r>
              <a:rPr lang="pt-BR" sz="1700" dirty="0">
                <a:ea typeface="+mn-lt"/>
                <a:cs typeface="+mn-lt"/>
              </a:rPr>
              <a:t>Mês-base: out/2021; </a:t>
            </a:r>
          </a:p>
          <a:p>
            <a:pPr algn="l"/>
            <a:r>
              <a:rPr lang="pt-BR" sz="1700" dirty="0">
                <a:ea typeface="+mn-lt"/>
                <a:cs typeface="+mn-lt"/>
              </a:rPr>
              <a:t>Estado: SP; </a:t>
            </a:r>
          </a:p>
          <a:p>
            <a:pPr algn="l"/>
            <a:r>
              <a:rPr lang="pt-BR" sz="1700" dirty="0">
                <a:ea typeface="+mn-lt"/>
                <a:cs typeface="+mn-lt"/>
              </a:rPr>
              <a:t>Preço: BDI = 24,58%, </a:t>
            </a:r>
            <a:r>
              <a:rPr lang="pt-BR" sz="1700" dirty="0" err="1">
                <a:ea typeface="+mn-lt"/>
                <a:cs typeface="+mn-lt"/>
              </a:rPr>
              <a:t>BDIdif</a:t>
            </a:r>
            <a:r>
              <a:rPr lang="pt-BR" sz="1700" dirty="0">
                <a:ea typeface="+mn-lt"/>
                <a:cs typeface="+mn-lt"/>
              </a:rPr>
              <a:t>. = 15,00%; </a:t>
            </a:r>
          </a:p>
          <a:p>
            <a:pPr algn="l"/>
            <a:r>
              <a:rPr lang="pt-BR" sz="1700" dirty="0">
                <a:ea typeface="+mn-lt"/>
                <a:cs typeface="+mn-lt"/>
              </a:rPr>
              <a:t>Insumos produzidos; </a:t>
            </a:r>
          </a:p>
          <a:p>
            <a:pPr algn="l"/>
            <a:r>
              <a:rPr lang="pt-BR" sz="1700" dirty="0">
                <a:ea typeface="+mn-lt"/>
                <a:cs typeface="+mn-lt"/>
              </a:rPr>
              <a:t>Sem transporte.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65AEEE83-02DE-43DD-9F23-624337ADA87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12" t="5478" r="1780" b="6761"/>
          <a:stretch/>
        </p:blipFill>
        <p:spPr>
          <a:xfrm>
            <a:off x="3260441" y="1832290"/>
            <a:ext cx="7656945" cy="2265739"/>
          </a:xfrm>
          <a:prstGeom prst="rect">
            <a:avLst/>
          </a:prstGeom>
          <a:ln>
            <a:solidFill>
              <a:srgbClr val="525F68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0" name="Chave Direita 9">
            <a:extLst>
              <a:ext uri="{FF2B5EF4-FFF2-40B4-BE49-F238E27FC236}">
                <a16:creationId xmlns:a16="http://schemas.microsoft.com/office/drawing/2014/main" id="{AB79F2D6-31FE-421F-A5A7-B708C42BFF2C}"/>
              </a:ext>
            </a:extLst>
          </p:cNvPr>
          <p:cNvSpPr/>
          <p:nvPr/>
        </p:nvSpPr>
        <p:spPr>
          <a:xfrm flipH="1">
            <a:off x="2943591" y="3096496"/>
            <a:ext cx="363030" cy="108522"/>
          </a:xfrm>
          <a:prstGeom prst="rightBrace">
            <a:avLst/>
          </a:prstGeom>
          <a:ln w="28575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6F1B130-D46D-472D-89FA-6A39D09B8781}"/>
              </a:ext>
            </a:extLst>
          </p:cNvPr>
          <p:cNvSpPr txBox="1">
            <a:spLocks/>
          </p:cNvSpPr>
          <p:nvPr/>
        </p:nvSpPr>
        <p:spPr>
          <a:xfrm>
            <a:off x="372662" y="2902082"/>
            <a:ext cx="2296646" cy="497349"/>
          </a:xfrm>
          <a:prstGeom prst="rect">
            <a:avLst/>
          </a:prstGeom>
          <a:solidFill>
            <a:schemeClr val="bg1"/>
          </a:solidFill>
          <a:ln w="9525">
            <a:solidFill>
              <a:srgbClr val="525F68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t-BR" sz="2000" b="1" dirty="0">
                <a:cs typeface="Calibri"/>
              </a:rPr>
              <a:t>Camada de </a:t>
            </a:r>
            <a:r>
              <a:rPr lang="pt-BR" sz="2000" b="1" dirty="0" err="1">
                <a:cs typeface="Calibri"/>
              </a:rPr>
              <a:t>revest</a:t>
            </a:r>
            <a:r>
              <a:rPr lang="pt-BR" sz="2000" b="1" dirty="0">
                <a:cs typeface="Calibri"/>
              </a:rPr>
              <a:t>.</a:t>
            </a:r>
            <a:endParaRPr lang="pt-BR" sz="20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400187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3FEADBF8-4180-42ED-BF18-746F979D2B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7265" y="1301648"/>
            <a:ext cx="5475717" cy="4893922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55B38BDF-2D6A-43D0-8424-1C029E025D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5501" y="1589992"/>
            <a:ext cx="5545103" cy="884963"/>
          </a:xfrm>
        </p:spPr>
        <p:txBody>
          <a:bodyPr>
            <a:noAutofit/>
          </a:bodyPr>
          <a:lstStyle/>
          <a:p>
            <a:r>
              <a:rPr lang="pt-BR" sz="2800" b="1" dirty="0">
                <a:latin typeface="+mn-lt"/>
                <a:ea typeface="+mj-lt"/>
                <a:cs typeface="+mj-lt"/>
              </a:rPr>
              <a:t>QUAL É O TIPO DE PAVIMENTO IDEAL PARA O PROJETO?</a:t>
            </a:r>
            <a:endParaRPr lang="en-US" sz="2800" b="1" dirty="0">
              <a:latin typeface="+mn-lt"/>
              <a:cs typeface="Calibri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6446BBF-2E3C-4244-AF4C-83721D266A13}"/>
              </a:ext>
            </a:extLst>
          </p:cNvPr>
          <p:cNvSpPr txBox="1">
            <a:spLocks/>
          </p:cNvSpPr>
          <p:nvPr/>
        </p:nvSpPr>
        <p:spPr>
          <a:xfrm>
            <a:off x="5825501" y="4875636"/>
            <a:ext cx="5684555" cy="8849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dirty="0">
                <a:latin typeface="+mn-lt"/>
                <a:ea typeface="+mj-lt"/>
                <a:cs typeface="+mj-lt"/>
              </a:rPr>
              <a:t>QUAL PAVIMENTO POSSUI MELHOR CUSTO-BENEFÍCIO?</a:t>
            </a:r>
            <a:endParaRPr lang="en-US" sz="2800" b="1" dirty="0">
              <a:latin typeface="+mn-lt"/>
              <a:cs typeface="Calibri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AB97C29-7B5F-4726-B7A9-87D1C4FB3131}"/>
              </a:ext>
            </a:extLst>
          </p:cNvPr>
          <p:cNvSpPr txBox="1">
            <a:spLocks/>
          </p:cNvSpPr>
          <p:nvPr/>
        </p:nvSpPr>
        <p:spPr>
          <a:xfrm>
            <a:off x="5825501" y="3232814"/>
            <a:ext cx="5684555" cy="8849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dirty="0">
                <a:latin typeface="+mn-lt"/>
                <a:ea typeface="+mj-lt"/>
                <a:cs typeface="+mj-lt"/>
              </a:rPr>
              <a:t>QUAL PAVIMENTO POSSUI MENORES CUSTOS DE CONSTRUÇÃO E DE MANUTENÇÃO?</a:t>
            </a:r>
            <a:endParaRPr lang="en-US" sz="2800" b="1" dirty="0">
              <a:latin typeface="+mn-lt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75368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2.22222E-6 L -0.20546 -0.00394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273" y="-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44DE2839-E2CC-4332-A1AC-B5BD6EA4C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pt-BR" b="1" dirty="0"/>
              <a:t>Camada de revestimento</a:t>
            </a:r>
          </a:p>
        </p:txBody>
      </p:sp>
      <p:cxnSp>
        <p:nvCxnSpPr>
          <p:cNvPr id="5" name="Straight Arrow Connector 3">
            <a:extLst>
              <a:ext uri="{FF2B5EF4-FFF2-40B4-BE49-F238E27FC236}">
                <a16:creationId xmlns:a16="http://schemas.microsoft.com/office/drawing/2014/main" id="{D79EAE08-D759-4B41-B9B2-B6A804A57368}"/>
              </a:ext>
            </a:extLst>
          </p:cNvPr>
          <p:cNvCxnSpPr>
            <a:cxnSpLocks/>
          </p:cNvCxnSpPr>
          <p:nvPr/>
        </p:nvCxnSpPr>
        <p:spPr>
          <a:xfrm>
            <a:off x="942500" y="1350208"/>
            <a:ext cx="5508000" cy="5862"/>
          </a:xfrm>
          <a:prstGeom prst="straightConnector1">
            <a:avLst/>
          </a:prstGeom>
          <a:ln w="28575">
            <a:solidFill>
              <a:srgbClr val="F7B962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2" name="Imagem 11" descr="Uma imagem contendo pessoa, homem, ao ar livre, em pé&#10;&#10;Descrição gerada automaticamente">
            <a:extLst>
              <a:ext uri="{FF2B5EF4-FFF2-40B4-BE49-F238E27FC236}">
                <a16:creationId xmlns:a16="http://schemas.microsoft.com/office/drawing/2014/main" id="{0B8401B0-9A27-4504-892C-426E05CDD3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5735" y="2797620"/>
            <a:ext cx="4671935" cy="2854800"/>
          </a:xfrm>
          <a:prstGeom prst="rect">
            <a:avLst/>
          </a:prstGeom>
          <a:ln>
            <a:solidFill>
              <a:srgbClr val="525F68"/>
            </a:solidFill>
          </a:ln>
          <a:effectLst/>
        </p:spPr>
      </p:pic>
      <p:pic>
        <p:nvPicPr>
          <p:cNvPr id="13" name="Imagem 12" descr="Homem em pé ao lado de um caminhão&#10;&#10;Descrição gerada automaticamente com confiança média">
            <a:extLst>
              <a:ext uri="{FF2B5EF4-FFF2-40B4-BE49-F238E27FC236}">
                <a16:creationId xmlns:a16="http://schemas.microsoft.com/office/drawing/2014/main" id="{B6609648-9E80-4DF8-B5D7-9B54FEC941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57" y="1819047"/>
            <a:ext cx="4671934" cy="2855039"/>
          </a:xfrm>
          <a:prstGeom prst="rect">
            <a:avLst/>
          </a:prstGeom>
          <a:ln>
            <a:solidFill>
              <a:srgbClr val="525F68"/>
            </a:solidFill>
          </a:ln>
          <a:effectLst/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35FDFD3F-6236-4F19-9AB0-B22FFE8355AA}"/>
              </a:ext>
            </a:extLst>
          </p:cNvPr>
          <p:cNvSpPr txBox="1">
            <a:spLocks/>
          </p:cNvSpPr>
          <p:nvPr/>
        </p:nvSpPr>
        <p:spPr>
          <a:xfrm>
            <a:off x="781257" y="4639704"/>
            <a:ext cx="4671935" cy="686796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800" b="1" dirty="0">
                <a:latin typeface="Calibri"/>
                <a:cs typeface="Calibri Light"/>
              </a:rPr>
              <a:t>CONCRETO ASFÁLTICO</a:t>
            </a:r>
            <a:endParaRPr lang="pt-BR" sz="2800" dirty="0">
              <a:cs typeface="Calibri Light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19E88AA0-B06C-4697-8327-02419FD8C200}"/>
              </a:ext>
            </a:extLst>
          </p:cNvPr>
          <p:cNvSpPr txBox="1">
            <a:spLocks/>
          </p:cNvSpPr>
          <p:nvPr/>
        </p:nvSpPr>
        <p:spPr>
          <a:xfrm>
            <a:off x="5789492" y="2010831"/>
            <a:ext cx="5744420" cy="686796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dirty="0">
                <a:latin typeface="Calibri"/>
                <a:cs typeface="Calibri Light"/>
              </a:rPr>
              <a:t>CONCRETO DE CIMENTO PORTLAND</a:t>
            </a:r>
            <a:endParaRPr lang="pt-BR" sz="2800" dirty="0"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42615334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Agrupar 19">
            <a:extLst>
              <a:ext uri="{FF2B5EF4-FFF2-40B4-BE49-F238E27FC236}">
                <a16:creationId xmlns:a16="http://schemas.microsoft.com/office/drawing/2014/main" id="{D3FFE77E-CA1F-488A-953C-F8D0A716C1A6}"/>
              </a:ext>
            </a:extLst>
          </p:cNvPr>
          <p:cNvGrpSpPr/>
          <p:nvPr/>
        </p:nvGrpSpPr>
        <p:grpSpPr>
          <a:xfrm>
            <a:off x="9935571" y="5350090"/>
            <a:ext cx="2293917" cy="1501560"/>
            <a:chOff x="9935571" y="5350090"/>
            <a:chExt cx="2293917" cy="1501560"/>
          </a:xfrm>
        </p:grpSpPr>
        <p:sp>
          <p:nvSpPr>
            <p:cNvPr id="10" name="Triângulo isósceles 9">
              <a:extLst>
                <a:ext uri="{FF2B5EF4-FFF2-40B4-BE49-F238E27FC236}">
                  <a16:creationId xmlns:a16="http://schemas.microsoft.com/office/drawing/2014/main" id="{0B50FC83-B422-4AA5-BA04-0DD49EC1D6F1}"/>
                </a:ext>
              </a:extLst>
            </p:cNvPr>
            <p:cNvSpPr/>
            <p:nvPr/>
          </p:nvSpPr>
          <p:spPr>
            <a:xfrm>
              <a:off x="9935571" y="6073254"/>
              <a:ext cx="1378423" cy="682388"/>
            </a:xfrm>
            <a:prstGeom prst="triangle">
              <a:avLst/>
            </a:prstGeom>
            <a:solidFill>
              <a:srgbClr val="F392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Triângulo isósceles 10">
              <a:extLst>
                <a:ext uri="{FF2B5EF4-FFF2-40B4-BE49-F238E27FC236}">
                  <a16:creationId xmlns:a16="http://schemas.microsoft.com/office/drawing/2014/main" id="{84B17E16-3E19-456B-9A1B-8D6AC0B13FFF}"/>
                </a:ext>
              </a:extLst>
            </p:cNvPr>
            <p:cNvSpPr/>
            <p:nvPr/>
          </p:nvSpPr>
          <p:spPr>
            <a:xfrm>
              <a:off x="10485983" y="6073254"/>
              <a:ext cx="1378423" cy="682388"/>
            </a:xfrm>
            <a:prstGeom prst="triangle">
              <a:avLst/>
            </a:prstGeom>
            <a:solidFill>
              <a:srgbClr val="F392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" name="Retângulo 11">
              <a:extLst>
                <a:ext uri="{FF2B5EF4-FFF2-40B4-BE49-F238E27FC236}">
                  <a16:creationId xmlns:a16="http://schemas.microsoft.com/office/drawing/2014/main" id="{D1780B7C-237D-4A45-9D4F-4F100EBA81E0}"/>
                </a:ext>
              </a:extLst>
            </p:cNvPr>
            <p:cNvSpPr/>
            <p:nvPr/>
          </p:nvSpPr>
          <p:spPr>
            <a:xfrm rot="18882038">
              <a:off x="11555527" y="5870100"/>
              <a:ext cx="317181" cy="1030740"/>
            </a:xfrm>
            <a:prstGeom prst="rect">
              <a:avLst/>
            </a:prstGeom>
            <a:solidFill>
              <a:srgbClr val="1731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Triângulo isósceles 12">
              <a:extLst>
                <a:ext uri="{FF2B5EF4-FFF2-40B4-BE49-F238E27FC236}">
                  <a16:creationId xmlns:a16="http://schemas.microsoft.com/office/drawing/2014/main" id="{B8F5AAB8-A2D5-463E-BF8B-386A9665CEAB}"/>
                </a:ext>
              </a:extLst>
            </p:cNvPr>
            <p:cNvSpPr/>
            <p:nvPr/>
          </p:nvSpPr>
          <p:spPr>
            <a:xfrm>
              <a:off x="10685831" y="6249040"/>
              <a:ext cx="398012" cy="123067"/>
            </a:xfrm>
            <a:prstGeom prst="triangle">
              <a:avLst>
                <a:gd name="adj" fmla="val 50000"/>
              </a:avLst>
            </a:prstGeom>
            <a:solidFill>
              <a:srgbClr val="F392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Retângulo 13">
              <a:extLst>
                <a:ext uri="{FF2B5EF4-FFF2-40B4-BE49-F238E27FC236}">
                  <a16:creationId xmlns:a16="http://schemas.microsoft.com/office/drawing/2014/main" id="{CF9BB08B-6D9A-4B11-B007-ACF31AC4E718}"/>
                </a:ext>
              </a:extLst>
            </p:cNvPr>
            <p:cNvSpPr/>
            <p:nvPr/>
          </p:nvSpPr>
          <p:spPr>
            <a:xfrm>
              <a:off x="11834103" y="5682776"/>
              <a:ext cx="357897" cy="950476"/>
            </a:xfrm>
            <a:prstGeom prst="rect">
              <a:avLst/>
            </a:prstGeom>
            <a:solidFill>
              <a:srgbClr val="1731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Triângulo isósceles 14">
              <a:extLst>
                <a:ext uri="{FF2B5EF4-FFF2-40B4-BE49-F238E27FC236}">
                  <a16:creationId xmlns:a16="http://schemas.microsoft.com/office/drawing/2014/main" id="{68C75916-2A76-4881-8524-FEDDE9B89A78}"/>
                </a:ext>
              </a:extLst>
            </p:cNvPr>
            <p:cNvSpPr/>
            <p:nvPr/>
          </p:nvSpPr>
          <p:spPr>
            <a:xfrm>
              <a:off x="11970683" y="6626903"/>
              <a:ext cx="221309" cy="224747"/>
            </a:xfrm>
            <a:prstGeom prst="triangle">
              <a:avLst>
                <a:gd name="adj" fmla="val 100000"/>
              </a:avLst>
            </a:prstGeom>
            <a:solidFill>
              <a:srgbClr val="1731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" name="Triângulo isósceles 15">
              <a:extLst>
                <a:ext uri="{FF2B5EF4-FFF2-40B4-BE49-F238E27FC236}">
                  <a16:creationId xmlns:a16="http://schemas.microsoft.com/office/drawing/2014/main" id="{A10B515E-5071-4CF9-BCAD-E074B7B0F3C4}"/>
                </a:ext>
              </a:extLst>
            </p:cNvPr>
            <p:cNvSpPr/>
            <p:nvPr/>
          </p:nvSpPr>
          <p:spPr>
            <a:xfrm rot="1537759">
              <a:off x="11571583" y="5350090"/>
              <a:ext cx="397923" cy="699002"/>
            </a:xfrm>
            <a:prstGeom prst="triangle">
              <a:avLst>
                <a:gd name="adj" fmla="val 64817"/>
              </a:avLst>
            </a:prstGeom>
            <a:solidFill>
              <a:srgbClr val="1731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7" name="Retângulo 16">
              <a:extLst>
                <a:ext uri="{FF2B5EF4-FFF2-40B4-BE49-F238E27FC236}">
                  <a16:creationId xmlns:a16="http://schemas.microsoft.com/office/drawing/2014/main" id="{92A828E4-062F-46D1-8FB7-867787D25E81}"/>
                </a:ext>
              </a:extLst>
            </p:cNvPr>
            <p:cNvSpPr/>
            <p:nvPr/>
          </p:nvSpPr>
          <p:spPr>
            <a:xfrm>
              <a:off x="11498166" y="5890183"/>
              <a:ext cx="492228" cy="434863"/>
            </a:xfrm>
            <a:prstGeom prst="rect">
              <a:avLst/>
            </a:prstGeom>
            <a:solidFill>
              <a:srgbClr val="1731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8" name="Triângulo isósceles 17">
              <a:extLst>
                <a:ext uri="{FF2B5EF4-FFF2-40B4-BE49-F238E27FC236}">
                  <a16:creationId xmlns:a16="http://schemas.microsoft.com/office/drawing/2014/main" id="{EDE492AC-674D-44F6-936A-4599D916375F}"/>
                </a:ext>
              </a:extLst>
            </p:cNvPr>
            <p:cNvSpPr/>
            <p:nvPr/>
          </p:nvSpPr>
          <p:spPr>
            <a:xfrm rot="13469414">
              <a:off x="11832667" y="5478949"/>
              <a:ext cx="320592" cy="250730"/>
            </a:xfrm>
            <a:prstGeom prst="triangle">
              <a:avLst>
                <a:gd name="adj" fmla="val 59998"/>
              </a:avLst>
            </a:prstGeom>
            <a:solidFill>
              <a:srgbClr val="1731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Retângulo 18">
              <a:extLst>
                <a:ext uri="{FF2B5EF4-FFF2-40B4-BE49-F238E27FC236}">
                  <a16:creationId xmlns:a16="http://schemas.microsoft.com/office/drawing/2014/main" id="{29A1DF04-A562-4006-8138-79E42DFE48AE}"/>
                </a:ext>
              </a:extLst>
            </p:cNvPr>
            <p:cNvSpPr/>
            <p:nvPr/>
          </p:nvSpPr>
          <p:spPr>
            <a:xfrm>
              <a:off x="11824662" y="5625528"/>
              <a:ext cx="357897" cy="950476"/>
            </a:xfrm>
            <a:prstGeom prst="rect">
              <a:avLst/>
            </a:prstGeom>
            <a:solidFill>
              <a:srgbClr val="1731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6" name="Título 1">
            <a:extLst>
              <a:ext uri="{FF2B5EF4-FFF2-40B4-BE49-F238E27FC236}">
                <a16:creationId xmlns:a16="http://schemas.microsoft.com/office/drawing/2014/main" id="{838D253A-3114-4281-B332-99A226488A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295" y="146434"/>
            <a:ext cx="5764470" cy="829598"/>
          </a:xfrm>
          <a:solidFill>
            <a:schemeClr val="bg1"/>
          </a:solidFill>
          <a:ln>
            <a:solidFill>
              <a:srgbClr val="525F68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pt-BR" b="1" dirty="0"/>
              <a:t>Camada de revestimento</a:t>
            </a:r>
          </a:p>
        </p:txBody>
      </p:sp>
      <p:cxnSp>
        <p:nvCxnSpPr>
          <p:cNvPr id="27" name="Straight Arrow Connector 3">
            <a:extLst>
              <a:ext uri="{FF2B5EF4-FFF2-40B4-BE49-F238E27FC236}">
                <a16:creationId xmlns:a16="http://schemas.microsoft.com/office/drawing/2014/main" id="{6C9CBBD6-44F3-4F1D-9E82-AC896D75568F}"/>
              </a:ext>
            </a:extLst>
          </p:cNvPr>
          <p:cNvCxnSpPr>
            <a:cxnSpLocks/>
          </p:cNvCxnSpPr>
          <p:nvPr/>
        </p:nvCxnSpPr>
        <p:spPr>
          <a:xfrm>
            <a:off x="939673" y="900599"/>
            <a:ext cx="5544000" cy="5862"/>
          </a:xfrm>
          <a:prstGeom prst="straightConnector1">
            <a:avLst/>
          </a:prstGeom>
          <a:ln w="28575">
            <a:solidFill>
              <a:srgbClr val="F7B962"/>
            </a:solidFill>
          </a:ln>
          <a:effectLst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21" name="Imagem 20">
            <a:extLst>
              <a:ext uri="{FF2B5EF4-FFF2-40B4-BE49-F238E27FC236}">
                <a16:creationId xmlns:a16="http://schemas.microsoft.com/office/drawing/2014/main" id="{924F70F0-4BF1-474E-86A8-522CE4B528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123" y="1091098"/>
            <a:ext cx="10491755" cy="5579885"/>
          </a:xfrm>
          <a:prstGeom prst="rect">
            <a:avLst/>
          </a:prstGeom>
          <a:ln>
            <a:solidFill>
              <a:srgbClr val="525F68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357294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E3F021-2230-4609-A362-0CC7F74CA8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463800"/>
            <a:ext cx="9144000" cy="2387600"/>
          </a:xfrm>
        </p:spPr>
        <p:txBody>
          <a:bodyPr anchor="ctr">
            <a:normAutofit/>
          </a:bodyPr>
          <a:lstStyle/>
          <a:p>
            <a:r>
              <a:rPr lang="pt-BR" b="1" dirty="0"/>
              <a:t>CUSTOS DE MANUTENÇÃO</a:t>
            </a:r>
          </a:p>
        </p:txBody>
      </p:sp>
    </p:spTree>
    <p:extLst>
      <p:ext uri="{BB962C8B-B14F-4D97-AF65-F5344CB8AC3E}">
        <p14:creationId xmlns:p14="http://schemas.microsoft.com/office/powerpoint/2010/main" val="1792729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44DE2839-E2CC-4332-A1AC-B5BD6EA4C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pt-BR" b="1" dirty="0"/>
              <a:t>Fonte</a:t>
            </a:r>
          </a:p>
        </p:txBody>
      </p:sp>
      <p:cxnSp>
        <p:nvCxnSpPr>
          <p:cNvPr id="5" name="Straight Arrow Connector 3">
            <a:extLst>
              <a:ext uri="{FF2B5EF4-FFF2-40B4-BE49-F238E27FC236}">
                <a16:creationId xmlns:a16="http://schemas.microsoft.com/office/drawing/2014/main" id="{D79EAE08-D759-4B41-B9B2-B6A804A57368}"/>
              </a:ext>
            </a:extLst>
          </p:cNvPr>
          <p:cNvCxnSpPr>
            <a:cxnSpLocks/>
          </p:cNvCxnSpPr>
          <p:nvPr/>
        </p:nvCxnSpPr>
        <p:spPr>
          <a:xfrm>
            <a:off x="942500" y="1350208"/>
            <a:ext cx="1296000" cy="5862"/>
          </a:xfrm>
          <a:prstGeom prst="straightConnector1">
            <a:avLst/>
          </a:prstGeom>
          <a:ln w="28575">
            <a:solidFill>
              <a:srgbClr val="F7B962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20" name="Imagem 19">
            <a:extLst>
              <a:ext uri="{FF2B5EF4-FFF2-40B4-BE49-F238E27FC236}">
                <a16:creationId xmlns:a16="http://schemas.microsoft.com/office/drawing/2014/main" id="{643485DB-DFAF-4FCC-8698-BBE58A6991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6230" y="1800701"/>
            <a:ext cx="9059539" cy="3962953"/>
          </a:xfrm>
          <a:prstGeom prst="rect">
            <a:avLst/>
          </a:prstGeom>
          <a:ln>
            <a:solidFill>
              <a:srgbClr val="525F68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580484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44DE2839-E2CC-4332-A1AC-B5BD6EA4C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pt-BR" b="1" dirty="0"/>
              <a:t>CAVALET </a:t>
            </a:r>
            <a:r>
              <a:rPr lang="pt-BR" b="1" i="1" dirty="0"/>
              <a:t>et al</a:t>
            </a:r>
            <a:r>
              <a:rPr lang="pt-BR" b="1" dirty="0"/>
              <a:t>. (2019)</a:t>
            </a:r>
          </a:p>
        </p:txBody>
      </p:sp>
      <p:cxnSp>
        <p:nvCxnSpPr>
          <p:cNvPr id="5" name="Straight Arrow Connector 3">
            <a:extLst>
              <a:ext uri="{FF2B5EF4-FFF2-40B4-BE49-F238E27FC236}">
                <a16:creationId xmlns:a16="http://schemas.microsoft.com/office/drawing/2014/main" id="{D79EAE08-D759-4B41-B9B2-B6A804A57368}"/>
              </a:ext>
            </a:extLst>
          </p:cNvPr>
          <p:cNvCxnSpPr>
            <a:cxnSpLocks/>
          </p:cNvCxnSpPr>
          <p:nvPr/>
        </p:nvCxnSpPr>
        <p:spPr>
          <a:xfrm>
            <a:off x="942500" y="1350208"/>
            <a:ext cx="4680000" cy="5862"/>
          </a:xfrm>
          <a:prstGeom prst="straightConnector1">
            <a:avLst/>
          </a:prstGeom>
          <a:ln w="28575">
            <a:solidFill>
              <a:srgbClr val="F7B962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7" name="Imagem 6">
            <a:extLst>
              <a:ext uri="{FF2B5EF4-FFF2-40B4-BE49-F238E27FC236}">
                <a16:creationId xmlns:a16="http://schemas.microsoft.com/office/drawing/2014/main" id="{C7B27042-FF54-4299-BB91-715A4CBA78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3452" y="1690688"/>
            <a:ext cx="7814042" cy="2104889"/>
          </a:xfrm>
          <a:prstGeom prst="rect">
            <a:avLst/>
          </a:prstGeom>
          <a:ln>
            <a:solidFill>
              <a:srgbClr val="525F68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DCB3141-637A-4581-A4AC-FE3BAB3D4524}"/>
              </a:ext>
            </a:extLst>
          </p:cNvPr>
          <p:cNvSpPr txBox="1">
            <a:spLocks/>
          </p:cNvSpPr>
          <p:nvPr/>
        </p:nvSpPr>
        <p:spPr>
          <a:xfrm>
            <a:off x="327181" y="4117145"/>
            <a:ext cx="5732102" cy="208949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200" dirty="0">
                <a:cs typeface="Calibri"/>
              </a:rPr>
              <a:t>Pavimento flexível dimensionado com o </a:t>
            </a:r>
            <a:r>
              <a:rPr lang="pt-BR" sz="2200" dirty="0" err="1">
                <a:cs typeface="Calibri"/>
              </a:rPr>
              <a:t>MeDiNa</a:t>
            </a:r>
            <a:r>
              <a:rPr lang="pt-BR" sz="2200" dirty="0">
                <a:cs typeface="Calibri"/>
              </a:rPr>
              <a:t> (versão Beta 1.1.2.0 de abril de 2019);</a:t>
            </a:r>
          </a:p>
          <a:p>
            <a:r>
              <a:rPr lang="pt-BR" sz="2200" dirty="0">
                <a:cs typeface="Calibri"/>
              </a:rPr>
              <a:t>Período de projeto de 10 anos;</a:t>
            </a:r>
          </a:p>
          <a:p>
            <a:r>
              <a:rPr lang="pt-BR" sz="2200" dirty="0">
                <a:cs typeface="Calibri"/>
              </a:rPr>
              <a:t>Sub-base: macadame seco;</a:t>
            </a:r>
          </a:p>
          <a:p>
            <a:r>
              <a:rPr lang="pt-BR" sz="2200" dirty="0">
                <a:cs typeface="Calibri"/>
              </a:rPr>
              <a:t>Base: BGS.</a:t>
            </a:r>
          </a:p>
          <a:p>
            <a:endParaRPr lang="pt-BR" sz="2200" dirty="0">
              <a:cs typeface="Calibri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1B3DECD9-9663-44BF-A31E-43E530DCCED4}"/>
              </a:ext>
            </a:extLst>
          </p:cNvPr>
          <p:cNvSpPr txBox="1">
            <a:spLocks/>
          </p:cNvSpPr>
          <p:nvPr/>
        </p:nvSpPr>
        <p:spPr>
          <a:xfrm>
            <a:off x="6224371" y="4095100"/>
            <a:ext cx="5732102" cy="208949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200" dirty="0">
                <a:cs typeface="Calibri"/>
              </a:rPr>
              <a:t>Pavimento rígido dimensionado pelo método PCA de 1984 (Publicação IPR-714, Manual de Pavimentos Rígidos, DNIT, 2005);</a:t>
            </a:r>
          </a:p>
          <a:p>
            <a:r>
              <a:rPr lang="pt-BR" sz="2200" dirty="0">
                <a:cs typeface="Calibri"/>
              </a:rPr>
              <a:t>Período de projeto de 20 anos.</a:t>
            </a:r>
          </a:p>
        </p:txBody>
      </p:sp>
    </p:spTree>
    <p:extLst>
      <p:ext uri="{BB962C8B-B14F-4D97-AF65-F5344CB8AC3E}">
        <p14:creationId xmlns:p14="http://schemas.microsoft.com/office/powerpoint/2010/main" val="31224278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44DE2839-E2CC-4332-A1AC-B5BD6EA4C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pt-BR" b="1" dirty="0"/>
              <a:t>CAVALET </a:t>
            </a:r>
            <a:r>
              <a:rPr lang="pt-BR" b="1" i="1" dirty="0"/>
              <a:t>et al</a:t>
            </a:r>
            <a:r>
              <a:rPr lang="pt-BR" b="1" dirty="0"/>
              <a:t>. (2019)</a:t>
            </a:r>
          </a:p>
        </p:txBody>
      </p:sp>
      <p:cxnSp>
        <p:nvCxnSpPr>
          <p:cNvPr id="5" name="Straight Arrow Connector 3">
            <a:extLst>
              <a:ext uri="{FF2B5EF4-FFF2-40B4-BE49-F238E27FC236}">
                <a16:creationId xmlns:a16="http://schemas.microsoft.com/office/drawing/2014/main" id="{D79EAE08-D759-4B41-B9B2-B6A804A57368}"/>
              </a:ext>
            </a:extLst>
          </p:cNvPr>
          <p:cNvCxnSpPr>
            <a:cxnSpLocks/>
          </p:cNvCxnSpPr>
          <p:nvPr/>
        </p:nvCxnSpPr>
        <p:spPr>
          <a:xfrm>
            <a:off x="942500" y="1350208"/>
            <a:ext cx="4680000" cy="5862"/>
          </a:xfrm>
          <a:prstGeom prst="straightConnector1">
            <a:avLst/>
          </a:prstGeom>
          <a:ln w="28575">
            <a:solidFill>
              <a:srgbClr val="F7B962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6" name="Imagem 5">
            <a:extLst>
              <a:ext uri="{FF2B5EF4-FFF2-40B4-BE49-F238E27FC236}">
                <a16:creationId xmlns:a16="http://schemas.microsoft.com/office/drawing/2014/main" id="{1D27CCA6-D616-4271-A6F7-1F235552B5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4150" y="1883414"/>
            <a:ext cx="7703698" cy="1964964"/>
          </a:xfrm>
          <a:prstGeom prst="rect">
            <a:avLst/>
          </a:prstGeom>
          <a:ln>
            <a:solidFill>
              <a:srgbClr val="525F68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84AA0B56-6B82-4F21-A0FF-C5B3465E65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4150" y="4224559"/>
            <a:ext cx="7703698" cy="1748617"/>
          </a:xfrm>
          <a:prstGeom prst="rect">
            <a:avLst/>
          </a:prstGeom>
          <a:ln>
            <a:solidFill>
              <a:srgbClr val="525F68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474528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44DE2839-E2CC-4332-A1AC-B5BD6EA4C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pt-BR" b="1" dirty="0"/>
              <a:t>CAVALET </a:t>
            </a:r>
            <a:r>
              <a:rPr lang="pt-BR" b="1" i="1" dirty="0"/>
              <a:t>et al</a:t>
            </a:r>
            <a:r>
              <a:rPr lang="pt-BR" b="1" dirty="0"/>
              <a:t>. (2019)</a:t>
            </a:r>
          </a:p>
        </p:txBody>
      </p:sp>
      <p:cxnSp>
        <p:nvCxnSpPr>
          <p:cNvPr id="5" name="Straight Arrow Connector 3">
            <a:extLst>
              <a:ext uri="{FF2B5EF4-FFF2-40B4-BE49-F238E27FC236}">
                <a16:creationId xmlns:a16="http://schemas.microsoft.com/office/drawing/2014/main" id="{D79EAE08-D759-4B41-B9B2-B6A804A57368}"/>
              </a:ext>
            </a:extLst>
          </p:cNvPr>
          <p:cNvCxnSpPr>
            <a:cxnSpLocks/>
          </p:cNvCxnSpPr>
          <p:nvPr/>
        </p:nvCxnSpPr>
        <p:spPr>
          <a:xfrm>
            <a:off x="942500" y="1350208"/>
            <a:ext cx="4680000" cy="5862"/>
          </a:xfrm>
          <a:prstGeom prst="straightConnector1">
            <a:avLst/>
          </a:prstGeom>
          <a:ln w="28575">
            <a:solidFill>
              <a:srgbClr val="F7B962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6" name="Imagem 5">
            <a:extLst>
              <a:ext uri="{FF2B5EF4-FFF2-40B4-BE49-F238E27FC236}">
                <a16:creationId xmlns:a16="http://schemas.microsoft.com/office/drawing/2014/main" id="{84CC083F-E571-4675-A40E-A55CE1D649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4152" y="2239830"/>
            <a:ext cx="7703697" cy="1435814"/>
          </a:xfrm>
          <a:prstGeom prst="rect">
            <a:avLst/>
          </a:prstGeom>
          <a:ln>
            <a:solidFill>
              <a:srgbClr val="525F68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21155D9C-7528-43A8-BFBB-AAD39429C8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4152" y="4224786"/>
            <a:ext cx="7703698" cy="1176763"/>
          </a:xfrm>
          <a:prstGeom prst="rect">
            <a:avLst/>
          </a:prstGeom>
          <a:ln>
            <a:solidFill>
              <a:srgbClr val="525F68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884221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44DE2839-E2CC-4332-A1AC-B5BD6EA4C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pt-BR" b="1" dirty="0"/>
              <a:t>CAVALET </a:t>
            </a:r>
            <a:r>
              <a:rPr lang="pt-BR" b="1" i="1" dirty="0"/>
              <a:t>et al</a:t>
            </a:r>
            <a:r>
              <a:rPr lang="pt-BR" b="1" dirty="0"/>
              <a:t>. (2019)</a:t>
            </a:r>
          </a:p>
        </p:txBody>
      </p:sp>
      <p:cxnSp>
        <p:nvCxnSpPr>
          <p:cNvPr id="5" name="Straight Arrow Connector 3">
            <a:extLst>
              <a:ext uri="{FF2B5EF4-FFF2-40B4-BE49-F238E27FC236}">
                <a16:creationId xmlns:a16="http://schemas.microsoft.com/office/drawing/2014/main" id="{D79EAE08-D759-4B41-B9B2-B6A804A57368}"/>
              </a:ext>
            </a:extLst>
          </p:cNvPr>
          <p:cNvCxnSpPr>
            <a:cxnSpLocks/>
          </p:cNvCxnSpPr>
          <p:nvPr/>
        </p:nvCxnSpPr>
        <p:spPr>
          <a:xfrm>
            <a:off x="942500" y="1350208"/>
            <a:ext cx="4680000" cy="5862"/>
          </a:xfrm>
          <a:prstGeom prst="straightConnector1">
            <a:avLst/>
          </a:prstGeom>
          <a:ln w="28575">
            <a:solidFill>
              <a:srgbClr val="F7B962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4D9255E-357F-4E61-8724-3C9F374CE587}"/>
              </a:ext>
            </a:extLst>
          </p:cNvPr>
          <p:cNvSpPr txBox="1">
            <a:spLocks/>
          </p:cNvSpPr>
          <p:nvPr/>
        </p:nvSpPr>
        <p:spPr>
          <a:xfrm>
            <a:off x="8370055" y="1773818"/>
            <a:ext cx="3166239" cy="1701383"/>
          </a:xfrm>
          <a:prstGeom prst="rect">
            <a:avLst/>
          </a:prstGeom>
          <a:solidFill>
            <a:schemeClr val="bg1"/>
          </a:solidFill>
          <a:ln>
            <a:solidFill>
              <a:srgbClr val="525F68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2000" b="1" dirty="0">
                <a:cs typeface="Calibri"/>
              </a:rPr>
              <a:t>Condições de contorno:</a:t>
            </a:r>
          </a:p>
          <a:p>
            <a:r>
              <a:rPr lang="pt-BR" sz="2000" dirty="0">
                <a:cs typeface="Calibri"/>
              </a:rPr>
              <a:t>Sistemas: SICRO e ANP;</a:t>
            </a:r>
          </a:p>
          <a:p>
            <a:r>
              <a:rPr lang="pt-BR" sz="2000" dirty="0">
                <a:cs typeface="Calibri"/>
              </a:rPr>
              <a:t>Mês-base: abr/2019;</a:t>
            </a:r>
          </a:p>
          <a:p>
            <a:r>
              <a:rPr lang="pt-BR" sz="2000" dirty="0">
                <a:cs typeface="Calibri"/>
              </a:rPr>
              <a:t>Estado: PR.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DFBD7F12-1AD0-483E-8C75-DA91F154A6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994" y="1773819"/>
            <a:ext cx="7703697" cy="4329128"/>
          </a:xfrm>
          <a:prstGeom prst="rect">
            <a:avLst/>
          </a:prstGeom>
          <a:ln>
            <a:solidFill>
              <a:srgbClr val="525F68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8791B5C8-52A7-4B21-A48C-0E158DA129C9}"/>
              </a:ext>
            </a:extLst>
          </p:cNvPr>
          <p:cNvSpPr/>
          <p:nvPr/>
        </p:nvSpPr>
        <p:spPr>
          <a:xfrm>
            <a:off x="3186773" y="5663765"/>
            <a:ext cx="3687581" cy="484152"/>
          </a:xfrm>
          <a:prstGeom prst="rect">
            <a:avLst/>
          </a:prstGeom>
          <a:noFill/>
          <a:ln w="38100">
            <a:solidFill>
              <a:srgbClr val="C0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9" name="Conector de Seta Reta 8">
            <a:extLst>
              <a:ext uri="{FF2B5EF4-FFF2-40B4-BE49-F238E27FC236}">
                <a16:creationId xmlns:a16="http://schemas.microsoft.com/office/drawing/2014/main" id="{D86DDD61-8D67-4CAB-8330-6F439FE8C9A1}"/>
              </a:ext>
            </a:extLst>
          </p:cNvPr>
          <p:cNvCxnSpPr>
            <a:cxnSpLocks/>
          </p:cNvCxnSpPr>
          <p:nvPr/>
        </p:nvCxnSpPr>
        <p:spPr>
          <a:xfrm flipV="1">
            <a:off x="7039244" y="4997423"/>
            <a:ext cx="1224000" cy="846225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tângulo 9">
            <a:extLst>
              <a:ext uri="{FF2B5EF4-FFF2-40B4-BE49-F238E27FC236}">
                <a16:creationId xmlns:a16="http://schemas.microsoft.com/office/drawing/2014/main" id="{9C53F732-256C-4655-82C2-3DD1925B46E0}"/>
              </a:ext>
            </a:extLst>
          </p:cNvPr>
          <p:cNvSpPr/>
          <p:nvPr/>
        </p:nvSpPr>
        <p:spPr>
          <a:xfrm>
            <a:off x="8370055" y="3938383"/>
            <a:ext cx="3166239" cy="2164564"/>
          </a:xfrm>
          <a:prstGeom prst="rect">
            <a:avLst/>
          </a:prstGeom>
          <a:solidFill>
            <a:schemeClr val="bg1"/>
          </a:solidFill>
          <a:ln w="9525">
            <a:solidFill>
              <a:srgbClr val="C0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400" dirty="0">
                <a:solidFill>
                  <a:schemeClr val="tx1"/>
                </a:solidFill>
              </a:rPr>
              <a:t>No estudo, o custo de manutenção do pavimento rígido foi 76% menor do que o do pavimento flexível</a:t>
            </a:r>
          </a:p>
        </p:txBody>
      </p:sp>
    </p:spTree>
    <p:extLst>
      <p:ext uri="{BB962C8B-B14F-4D97-AF65-F5344CB8AC3E}">
        <p14:creationId xmlns:p14="http://schemas.microsoft.com/office/powerpoint/2010/main" val="2409565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E3F021-2230-4609-A362-0CC7F74CA8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463800"/>
            <a:ext cx="9144000" cy="2387600"/>
          </a:xfrm>
        </p:spPr>
        <p:txBody>
          <a:bodyPr anchor="ctr">
            <a:normAutofit/>
          </a:bodyPr>
          <a:lstStyle/>
          <a:p>
            <a:r>
              <a:rPr lang="pt-BR" b="1" dirty="0"/>
              <a:t>SAIBA MAIS EM...</a:t>
            </a:r>
          </a:p>
        </p:txBody>
      </p:sp>
    </p:spTree>
    <p:extLst>
      <p:ext uri="{BB962C8B-B14F-4D97-AF65-F5344CB8AC3E}">
        <p14:creationId xmlns:p14="http://schemas.microsoft.com/office/powerpoint/2010/main" val="181341553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itle 1">
            <a:extLst>
              <a:ext uri="{FF2B5EF4-FFF2-40B4-BE49-F238E27FC236}">
                <a16:creationId xmlns:a16="http://schemas.microsoft.com/office/drawing/2014/main" id="{D94A6D0B-CA28-40A2-A733-3C88D8F9B4E3}"/>
              </a:ext>
            </a:extLst>
          </p:cNvPr>
          <p:cNvSpPr txBox="1">
            <a:spLocks/>
          </p:cNvSpPr>
          <p:nvPr/>
        </p:nvSpPr>
        <p:spPr>
          <a:xfrm>
            <a:off x="3323449" y="2986519"/>
            <a:ext cx="5545103" cy="8849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b="1" dirty="0">
                <a:latin typeface="Calibri"/>
                <a:ea typeface="+mj-lt"/>
                <a:cs typeface="+mj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www.dnit.gov.br</a:t>
            </a:r>
            <a:r>
              <a:rPr lang="pt-BR" sz="3200" b="1" dirty="0">
                <a:latin typeface="Calibri"/>
                <a:ea typeface="+mj-lt"/>
                <a:cs typeface="+mj-lt"/>
              </a:rPr>
              <a:t> </a:t>
            </a:r>
            <a:endParaRPr lang="en-US" sz="3200" b="1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40591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5254289-67DD-4170-86BE-15B7A14918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054" y="2786034"/>
            <a:ext cx="11095892" cy="938702"/>
          </a:xfrm>
        </p:spPr>
        <p:txBody>
          <a:bodyPr>
            <a:normAutofit/>
          </a:bodyPr>
          <a:lstStyle/>
          <a:p>
            <a:r>
              <a:rPr lang="pt-BR" sz="4000" b="1" dirty="0">
                <a:ea typeface="+mj-lt"/>
                <a:cs typeface="+mj-lt"/>
              </a:rPr>
              <a:t>Objetivo central</a:t>
            </a:r>
            <a:endParaRPr lang="pt-BR" sz="4000" b="1" dirty="0">
              <a:cs typeface="Calibri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54E389E-97F9-4C96-BAAB-B52B815E81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3843814"/>
            <a:ext cx="11095892" cy="114617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pt-BR" dirty="0">
                <a:ea typeface="+mn-lt"/>
                <a:cs typeface="+mn-lt"/>
              </a:rPr>
              <a:t>Análise de </a:t>
            </a:r>
            <a:r>
              <a:rPr lang="pt-BR" b="1" u="sng" dirty="0">
                <a:ea typeface="+mn-lt"/>
                <a:cs typeface="+mn-lt"/>
              </a:rPr>
              <a:t>custos</a:t>
            </a:r>
            <a:r>
              <a:rPr lang="pt-BR" b="1" dirty="0">
                <a:ea typeface="+mn-lt"/>
                <a:cs typeface="+mn-lt"/>
              </a:rPr>
              <a:t> </a:t>
            </a:r>
            <a:r>
              <a:rPr lang="pt-BR" dirty="0">
                <a:ea typeface="+mn-lt"/>
                <a:cs typeface="+mn-lt"/>
              </a:rPr>
              <a:t>de construção dos três principais tipos de pavimento executados no Brasil: flexível, semirrígido e rígido.</a:t>
            </a:r>
            <a:endParaRPr lang="pt-BR" b="1" u="sng" dirty="0">
              <a:cs typeface="Calibri"/>
            </a:endParaRPr>
          </a:p>
        </p:txBody>
      </p:sp>
      <p:cxnSp>
        <p:nvCxnSpPr>
          <p:cNvPr id="6" name="Straight Arrow Connector 3">
            <a:extLst>
              <a:ext uri="{FF2B5EF4-FFF2-40B4-BE49-F238E27FC236}">
                <a16:creationId xmlns:a16="http://schemas.microsoft.com/office/drawing/2014/main" id="{308FF840-DBE9-423B-87BB-960C4EBD481D}"/>
              </a:ext>
            </a:extLst>
          </p:cNvPr>
          <p:cNvCxnSpPr/>
          <p:nvPr/>
        </p:nvCxnSpPr>
        <p:spPr>
          <a:xfrm>
            <a:off x="650630" y="3531144"/>
            <a:ext cx="3240000" cy="5862"/>
          </a:xfrm>
          <a:prstGeom prst="straightConnector1">
            <a:avLst/>
          </a:prstGeom>
          <a:ln w="28575">
            <a:solidFill>
              <a:srgbClr val="F7B962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7" name="Title 1">
            <a:extLst>
              <a:ext uri="{FF2B5EF4-FFF2-40B4-BE49-F238E27FC236}">
                <a16:creationId xmlns:a16="http://schemas.microsoft.com/office/drawing/2014/main" id="{2FD9CF2C-83AE-46E5-81D9-9096DE7320A4}"/>
              </a:ext>
            </a:extLst>
          </p:cNvPr>
          <p:cNvSpPr txBox="1">
            <a:spLocks/>
          </p:cNvSpPr>
          <p:nvPr/>
        </p:nvSpPr>
        <p:spPr>
          <a:xfrm>
            <a:off x="533400" y="3282015"/>
            <a:ext cx="11095892" cy="938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000" b="1" dirty="0">
                <a:ea typeface="+mj-lt"/>
                <a:cs typeface="+mj-lt"/>
              </a:rPr>
              <a:t>Objetivo secundário</a:t>
            </a:r>
            <a:endParaRPr lang="pt-BR" sz="3200" b="1" dirty="0">
              <a:cs typeface="Calibri"/>
            </a:endParaRPr>
          </a:p>
        </p:txBody>
      </p:sp>
      <p:cxnSp>
        <p:nvCxnSpPr>
          <p:cNvPr id="8" name="Straight Arrow Connector 3">
            <a:extLst>
              <a:ext uri="{FF2B5EF4-FFF2-40B4-BE49-F238E27FC236}">
                <a16:creationId xmlns:a16="http://schemas.microsoft.com/office/drawing/2014/main" id="{00EC1241-A133-4C5C-8A98-68BF505C41E5}"/>
              </a:ext>
            </a:extLst>
          </p:cNvPr>
          <p:cNvCxnSpPr/>
          <p:nvPr/>
        </p:nvCxnSpPr>
        <p:spPr>
          <a:xfrm>
            <a:off x="650630" y="4032537"/>
            <a:ext cx="4032000" cy="5862"/>
          </a:xfrm>
          <a:prstGeom prst="straightConnector1">
            <a:avLst/>
          </a:prstGeom>
          <a:ln w="28575">
            <a:solidFill>
              <a:srgbClr val="F7B962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2AA9C4-13FD-4B61-ADDF-5B65766EE48D}"/>
              </a:ext>
            </a:extLst>
          </p:cNvPr>
          <p:cNvSpPr txBox="1">
            <a:spLocks/>
          </p:cNvSpPr>
          <p:nvPr/>
        </p:nvSpPr>
        <p:spPr>
          <a:xfrm>
            <a:off x="533400" y="4248834"/>
            <a:ext cx="11095892" cy="114617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dirty="0">
                <a:cs typeface="Calibri"/>
              </a:rPr>
              <a:t>Abordagem </a:t>
            </a:r>
            <a:r>
              <a:rPr lang="pt-BR" i="1" dirty="0" err="1">
                <a:cs typeface="Calibri"/>
              </a:rPr>
              <a:t>en</a:t>
            </a:r>
            <a:r>
              <a:rPr lang="pt-BR" i="1" dirty="0">
                <a:cs typeface="Calibri"/>
              </a:rPr>
              <a:t> passant</a:t>
            </a:r>
            <a:r>
              <a:rPr lang="pt-BR" dirty="0">
                <a:cs typeface="Calibri"/>
              </a:rPr>
              <a:t> dos </a:t>
            </a:r>
            <a:r>
              <a:rPr lang="pt-BR" b="1" u="sng" dirty="0">
                <a:cs typeface="Calibri"/>
              </a:rPr>
              <a:t>custos</a:t>
            </a:r>
            <a:r>
              <a:rPr lang="pt-BR" dirty="0">
                <a:cs typeface="Calibri"/>
              </a:rPr>
              <a:t> de manutenção de pavimentos flexíveis e rígidos.</a:t>
            </a:r>
          </a:p>
        </p:txBody>
      </p:sp>
    </p:spTree>
    <p:extLst>
      <p:ext uri="{BB962C8B-B14F-4D97-AF65-F5344CB8AC3E}">
        <p14:creationId xmlns:p14="http://schemas.microsoft.com/office/powerpoint/2010/main" val="111644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85185E-6 L 5E-6 -0.25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2.96296E-6 L 0 -0.25 " pathEditMode="relative" rAng="0" ptsTypes="AA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2.22222E-6 L 2.08333E-6 -0.25 " pathEditMode="relative" rAng="0" ptsTypes="AA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  <p:bldP spid="7" grpId="0"/>
      <p:bldP spid="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39127794-78F4-4846-9708-A922D6BB996D}"/>
              </a:ext>
            </a:extLst>
          </p:cNvPr>
          <p:cNvSpPr txBox="1">
            <a:spLocks/>
          </p:cNvSpPr>
          <p:nvPr/>
        </p:nvSpPr>
        <p:spPr>
          <a:xfrm>
            <a:off x="3323449" y="2986519"/>
            <a:ext cx="5545103" cy="8849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b="1" dirty="0">
                <a:latin typeface="Calibri"/>
                <a:ea typeface="+mj-lt"/>
                <a:cs typeface="+mj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www.dnit.gov.br</a:t>
            </a:r>
            <a:r>
              <a:rPr lang="pt-BR" sz="3200" b="1" dirty="0">
                <a:latin typeface="Calibri"/>
                <a:ea typeface="+mj-lt"/>
                <a:cs typeface="+mj-lt"/>
              </a:rPr>
              <a:t> </a:t>
            </a:r>
            <a:endParaRPr lang="en-US" sz="3200" b="1" dirty="0">
              <a:latin typeface="Calibri"/>
              <a:cs typeface="Calibri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33B3280F-5E79-4C09-BC99-12AA67E80F3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5433"/>
          <a:stretch/>
        </p:blipFill>
        <p:spPr>
          <a:xfrm>
            <a:off x="3110294" y="506289"/>
            <a:ext cx="6045090" cy="5799614"/>
          </a:xfrm>
          <a:prstGeom prst="rect">
            <a:avLst/>
          </a:prstGeom>
          <a:ln>
            <a:solidFill>
              <a:srgbClr val="525F68"/>
            </a:solidFill>
          </a:ln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96781041-47C5-4094-B945-F5972F480AF8}"/>
              </a:ext>
            </a:extLst>
          </p:cNvPr>
          <p:cNvSpPr/>
          <p:nvPr/>
        </p:nvSpPr>
        <p:spPr>
          <a:xfrm>
            <a:off x="3260806" y="2957257"/>
            <a:ext cx="1366887" cy="132917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E6A61DC0-6716-4883-B002-150F71E76F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6106" y="1032880"/>
            <a:ext cx="6045089" cy="3148643"/>
          </a:xfrm>
          <a:prstGeom prst="rect">
            <a:avLst/>
          </a:prstGeom>
          <a:ln>
            <a:solidFill>
              <a:srgbClr val="525F68"/>
            </a:solidFill>
          </a:ln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BE01A25D-2D8A-4DC0-BCF5-D4BE1EEA6C37}"/>
              </a:ext>
            </a:extLst>
          </p:cNvPr>
          <p:cNvSpPr/>
          <p:nvPr/>
        </p:nvSpPr>
        <p:spPr>
          <a:xfrm>
            <a:off x="3686107" y="2488442"/>
            <a:ext cx="971448" cy="29142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22DC1BBA-2D4B-4803-BB0A-C046C05F5E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6746" y="1728019"/>
            <a:ext cx="6042970" cy="4591736"/>
          </a:xfrm>
          <a:prstGeom prst="rect">
            <a:avLst/>
          </a:prstGeom>
          <a:ln>
            <a:solidFill>
              <a:srgbClr val="525F68"/>
            </a:solidFill>
          </a:ln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53B6FE72-B1CA-42D6-96B0-6E7F4C3F73C3}"/>
              </a:ext>
            </a:extLst>
          </p:cNvPr>
          <p:cNvSpPr txBox="1"/>
          <p:nvPr/>
        </p:nvSpPr>
        <p:spPr>
          <a:xfrm>
            <a:off x="4555520" y="3733769"/>
            <a:ext cx="2389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SICRO</a:t>
            </a:r>
          </a:p>
        </p:txBody>
      </p:sp>
      <p:pic>
        <p:nvPicPr>
          <p:cNvPr id="11" name="Imagem 10">
            <a:hlinkClick r:id="rId6"/>
            <a:extLst>
              <a:ext uri="{FF2B5EF4-FFF2-40B4-BE49-F238E27FC236}">
                <a16:creationId xmlns:a16="http://schemas.microsoft.com/office/drawing/2014/main" id="{CDC26FAD-E1DD-45A4-A92E-FDBAB91EF8E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50" t="10470" r="28198" b="15704"/>
          <a:stretch/>
        </p:blipFill>
        <p:spPr>
          <a:xfrm>
            <a:off x="9257446" y="3690603"/>
            <a:ext cx="785702" cy="108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83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37279 -0.23542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646" y="-117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53" presetClass="entr" presetSubtype="16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8" grpId="0" animBg="1"/>
      <p:bldP spid="10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Código QR&#10;&#10;Descrição gerada automaticamente">
            <a:extLst>
              <a:ext uri="{FF2B5EF4-FFF2-40B4-BE49-F238E27FC236}">
                <a16:creationId xmlns:a16="http://schemas.microsoft.com/office/drawing/2014/main" id="{A9E2AE4B-5596-4920-9024-19DCAEF4F09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70" t="42421" r="27253" b="4821"/>
          <a:stretch/>
        </p:blipFill>
        <p:spPr>
          <a:xfrm>
            <a:off x="4357179" y="2225600"/>
            <a:ext cx="3477641" cy="3393069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77FF350-5907-4414-8E3A-313161A31D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054" y="1002973"/>
            <a:ext cx="11095892" cy="71520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ctr">
              <a:buNone/>
            </a:pPr>
            <a:r>
              <a:rPr lang="pt-BR" sz="5400" b="1" dirty="0">
                <a:ea typeface="+mn-lt"/>
                <a:cs typeface="+mn-lt"/>
              </a:rPr>
              <a:t>OBRIGADO!</a:t>
            </a:r>
            <a:endParaRPr lang="pt-BR" sz="5400" b="1" u="sng" dirty="0">
              <a:cs typeface="Calibri"/>
            </a:endParaRPr>
          </a:p>
        </p:txBody>
      </p:sp>
      <p:cxnSp>
        <p:nvCxnSpPr>
          <p:cNvPr id="6" name="Straight Arrow Connector 3">
            <a:extLst>
              <a:ext uri="{FF2B5EF4-FFF2-40B4-BE49-F238E27FC236}">
                <a16:creationId xmlns:a16="http://schemas.microsoft.com/office/drawing/2014/main" id="{61769BBF-DE8A-4317-83BA-F6F3D586CA16}"/>
              </a:ext>
            </a:extLst>
          </p:cNvPr>
          <p:cNvCxnSpPr>
            <a:cxnSpLocks/>
          </p:cNvCxnSpPr>
          <p:nvPr/>
        </p:nvCxnSpPr>
        <p:spPr>
          <a:xfrm>
            <a:off x="4422000" y="1809086"/>
            <a:ext cx="3348000" cy="5862"/>
          </a:xfrm>
          <a:prstGeom prst="straightConnector1">
            <a:avLst/>
          </a:prstGeom>
          <a:ln w="28575">
            <a:solidFill>
              <a:srgbClr val="F7B962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grpSp>
        <p:nvGrpSpPr>
          <p:cNvPr id="10" name="Agrupar 9">
            <a:extLst>
              <a:ext uri="{FF2B5EF4-FFF2-40B4-BE49-F238E27FC236}">
                <a16:creationId xmlns:a16="http://schemas.microsoft.com/office/drawing/2014/main" id="{35FA691A-222A-4CED-8A91-4B8FF935C25A}"/>
              </a:ext>
            </a:extLst>
          </p:cNvPr>
          <p:cNvGrpSpPr/>
          <p:nvPr/>
        </p:nvGrpSpPr>
        <p:grpSpPr>
          <a:xfrm>
            <a:off x="2549986" y="5674800"/>
            <a:ext cx="7092027" cy="902574"/>
            <a:chOff x="1525519" y="5477725"/>
            <a:chExt cx="7092027" cy="902574"/>
          </a:xfrm>
        </p:grpSpPr>
        <p:sp>
          <p:nvSpPr>
            <p:cNvPr id="8" name="CaixaDeTexto 7">
              <a:extLst>
                <a:ext uri="{FF2B5EF4-FFF2-40B4-BE49-F238E27FC236}">
                  <a16:creationId xmlns:a16="http://schemas.microsoft.com/office/drawing/2014/main" id="{103E80A7-17F5-48B6-9592-E032B112476F}"/>
                </a:ext>
              </a:extLst>
            </p:cNvPr>
            <p:cNvSpPr txBox="1"/>
            <p:nvPr/>
          </p:nvSpPr>
          <p:spPr>
            <a:xfrm>
              <a:off x="2522984" y="5698179"/>
              <a:ext cx="6094562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2400" u="sng" dirty="0"/>
                <a:t>https://www.linkedin.com/in/leandromodesto/</a:t>
              </a:r>
            </a:p>
          </p:txBody>
        </p:sp>
        <p:pic>
          <p:nvPicPr>
            <p:cNvPr id="9" name="Imagem 8" descr="Ícone&#10;&#10;Descrição gerada automaticamente">
              <a:extLst>
                <a:ext uri="{FF2B5EF4-FFF2-40B4-BE49-F238E27FC236}">
                  <a16:creationId xmlns:a16="http://schemas.microsoft.com/office/drawing/2014/main" id="{213ADF21-59F9-4EBE-A04C-0F8646DDADF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5519" y="5477725"/>
              <a:ext cx="902574" cy="90257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435871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6CC1FE9-0C26-4229-8ADA-A082E285CC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154" y="2969795"/>
            <a:ext cx="11095892" cy="71520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ctr">
              <a:buNone/>
            </a:pPr>
            <a:r>
              <a:rPr lang="pt-BR" sz="5400" b="1" dirty="0">
                <a:ea typeface="+mn-lt"/>
                <a:cs typeface="+mn-lt"/>
              </a:rPr>
              <a:t>ANÁLISE DE CUSTOS!!!</a:t>
            </a:r>
            <a:endParaRPr lang="pt-BR" sz="5400" b="1" u="sng" dirty="0">
              <a:cs typeface="Calibri"/>
            </a:endParaRPr>
          </a:p>
        </p:txBody>
      </p:sp>
      <p:cxnSp>
        <p:nvCxnSpPr>
          <p:cNvPr id="5" name="Straight Arrow Connector 3">
            <a:extLst>
              <a:ext uri="{FF2B5EF4-FFF2-40B4-BE49-F238E27FC236}">
                <a16:creationId xmlns:a16="http://schemas.microsoft.com/office/drawing/2014/main" id="{A2342E5C-166A-4CAC-96AF-A8573B578AB1}"/>
              </a:ext>
            </a:extLst>
          </p:cNvPr>
          <p:cNvCxnSpPr>
            <a:cxnSpLocks/>
          </p:cNvCxnSpPr>
          <p:nvPr/>
        </p:nvCxnSpPr>
        <p:spPr>
          <a:xfrm>
            <a:off x="2441100" y="3775908"/>
            <a:ext cx="6624000" cy="5862"/>
          </a:xfrm>
          <a:prstGeom prst="straightConnector1">
            <a:avLst/>
          </a:prstGeom>
          <a:ln w="28575">
            <a:solidFill>
              <a:srgbClr val="F7B962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71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D558D6-D7CD-4D55-B564-9D729A07E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Fontes de dados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B01D8B7D-B26B-4868-9671-48C44E45247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5758" y="2994782"/>
            <a:ext cx="2389424" cy="874606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83088ADD-2370-47AB-BDDD-5F0AD41C0516}"/>
              </a:ext>
            </a:extLst>
          </p:cNvPr>
          <p:cNvSpPr txBox="1"/>
          <p:nvPr/>
        </p:nvSpPr>
        <p:spPr>
          <a:xfrm>
            <a:off x="1221127" y="3001597"/>
            <a:ext cx="23894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dirty="0">
                <a:solidFill>
                  <a:srgbClr val="002060"/>
                </a:solidFill>
                <a:latin typeface="Arial Black" panose="020B0A04020102020204" pitchFamily="34" charset="0"/>
              </a:rPr>
              <a:t>SICRO</a:t>
            </a:r>
          </a:p>
        </p:txBody>
      </p:sp>
      <p:pic>
        <p:nvPicPr>
          <p:cNvPr id="6" name="Imagem 5">
            <a:hlinkClick r:id="rId3"/>
            <a:extLst>
              <a:ext uri="{FF2B5EF4-FFF2-40B4-BE49-F238E27FC236}">
                <a16:creationId xmlns:a16="http://schemas.microsoft.com/office/drawing/2014/main" id="{F36C5B18-4CEB-4652-8242-6129CA87DD3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50" t="10470" r="28198" b="15704"/>
          <a:stretch/>
        </p:blipFill>
        <p:spPr>
          <a:xfrm>
            <a:off x="8471385" y="3031577"/>
            <a:ext cx="1366534" cy="1884567"/>
          </a:xfrm>
          <a:prstGeom prst="rect">
            <a:avLst/>
          </a:prstGeom>
        </p:spPr>
      </p:pic>
      <p:cxnSp>
        <p:nvCxnSpPr>
          <p:cNvPr id="7" name="Straight Arrow Connector 3">
            <a:extLst>
              <a:ext uri="{FF2B5EF4-FFF2-40B4-BE49-F238E27FC236}">
                <a16:creationId xmlns:a16="http://schemas.microsoft.com/office/drawing/2014/main" id="{253366DD-5041-4058-9474-4401F086D4E3}"/>
              </a:ext>
            </a:extLst>
          </p:cNvPr>
          <p:cNvCxnSpPr>
            <a:cxnSpLocks/>
          </p:cNvCxnSpPr>
          <p:nvPr/>
        </p:nvCxnSpPr>
        <p:spPr>
          <a:xfrm>
            <a:off x="942500" y="1350208"/>
            <a:ext cx="3708000" cy="5862"/>
          </a:xfrm>
          <a:prstGeom prst="straightConnector1">
            <a:avLst/>
          </a:prstGeom>
          <a:ln w="28575">
            <a:solidFill>
              <a:srgbClr val="F7B962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91081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E3F021-2230-4609-A362-0CC7F74CA8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463800"/>
            <a:ext cx="9144000" cy="2387600"/>
          </a:xfrm>
        </p:spPr>
        <p:txBody>
          <a:bodyPr anchor="ctr">
            <a:normAutofit/>
          </a:bodyPr>
          <a:lstStyle/>
          <a:p>
            <a:r>
              <a:rPr lang="pt-BR" b="1" dirty="0"/>
              <a:t>BREVE CONCEITUAÇÃO</a:t>
            </a:r>
          </a:p>
        </p:txBody>
      </p:sp>
    </p:spTree>
    <p:extLst>
      <p:ext uri="{BB962C8B-B14F-4D97-AF65-F5344CB8AC3E}">
        <p14:creationId xmlns:p14="http://schemas.microsoft.com/office/powerpoint/2010/main" val="678266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44DE2839-E2CC-4332-A1AC-B5BD6EA4C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pt-BR" b="1" dirty="0"/>
              <a:t>Pavimento flexível</a:t>
            </a:r>
          </a:p>
        </p:txBody>
      </p:sp>
      <p:cxnSp>
        <p:nvCxnSpPr>
          <p:cNvPr id="5" name="Straight Arrow Connector 3">
            <a:extLst>
              <a:ext uri="{FF2B5EF4-FFF2-40B4-BE49-F238E27FC236}">
                <a16:creationId xmlns:a16="http://schemas.microsoft.com/office/drawing/2014/main" id="{D79EAE08-D759-4B41-B9B2-B6A804A57368}"/>
              </a:ext>
            </a:extLst>
          </p:cNvPr>
          <p:cNvCxnSpPr>
            <a:cxnSpLocks/>
          </p:cNvCxnSpPr>
          <p:nvPr/>
        </p:nvCxnSpPr>
        <p:spPr>
          <a:xfrm>
            <a:off x="942500" y="1350208"/>
            <a:ext cx="3996000" cy="5862"/>
          </a:xfrm>
          <a:prstGeom prst="straightConnector1">
            <a:avLst/>
          </a:prstGeom>
          <a:ln w="28575">
            <a:solidFill>
              <a:srgbClr val="F7B962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60E1802-39FC-4742-939E-58159365AB77}"/>
              </a:ext>
            </a:extLst>
          </p:cNvPr>
          <p:cNvSpPr txBox="1">
            <a:spLocks/>
          </p:cNvSpPr>
          <p:nvPr/>
        </p:nvSpPr>
        <p:spPr>
          <a:xfrm>
            <a:off x="308709" y="1851924"/>
            <a:ext cx="11095891" cy="114617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dirty="0">
                <a:ea typeface="+mn-lt"/>
                <a:cs typeface="+mn-lt"/>
              </a:rPr>
              <a:t>Publicação IPR - 719, Manual de Pavimentação (2006):</a:t>
            </a:r>
            <a:endParaRPr lang="pt-BR" b="1" u="sng" dirty="0">
              <a:cs typeface="Calibri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88920448-C5D8-4F39-8475-A1E0CBC938D4}"/>
              </a:ext>
            </a:extLst>
          </p:cNvPr>
          <p:cNvSpPr txBox="1"/>
          <p:nvPr/>
        </p:nvSpPr>
        <p:spPr>
          <a:xfrm>
            <a:off x="375140" y="2578295"/>
            <a:ext cx="11302204" cy="1200329"/>
          </a:xfrm>
          <a:prstGeom prst="rect">
            <a:avLst/>
          </a:prstGeom>
          <a:solidFill>
            <a:schemeClr val="bg1"/>
          </a:solidFill>
          <a:ln>
            <a:solidFill>
              <a:srgbClr val="525F68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just"/>
            <a:r>
              <a:rPr lang="pt-BR" sz="2400" b="0" i="0" u="none" strike="noStrike" baseline="0" dirty="0"/>
              <a:t>“Aquele em que todas as camadas sofrem deformação elástica significativa (...). Exemplo típico: pavimento constituído por uma base de brita (brita graduada, macadame) ou por uma base de solo </a:t>
            </a:r>
            <a:r>
              <a:rPr lang="pt-BR" sz="2400" b="0" i="0" u="none" strike="noStrike" baseline="0" dirty="0" err="1"/>
              <a:t>pedregulhoso</a:t>
            </a:r>
            <a:r>
              <a:rPr lang="pt-BR" sz="2400" b="0" i="0" u="none" strike="noStrike" baseline="0" dirty="0"/>
              <a:t>, revestida por uma camada asfáltica.”</a:t>
            </a:r>
            <a:endParaRPr lang="pt-BR" sz="2400" dirty="0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59AE3D51-DC92-4CA5-84A3-57C2D4EB29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993" y="4597593"/>
            <a:ext cx="9593014" cy="1219370"/>
          </a:xfrm>
          <a:prstGeom prst="rect">
            <a:avLst/>
          </a:prstGeom>
        </p:spPr>
      </p:pic>
      <p:cxnSp>
        <p:nvCxnSpPr>
          <p:cNvPr id="9" name="Conector de Seta Reta 8">
            <a:extLst>
              <a:ext uri="{FF2B5EF4-FFF2-40B4-BE49-F238E27FC236}">
                <a16:creationId xmlns:a16="http://schemas.microsoft.com/office/drawing/2014/main" id="{923E0E6D-2E11-4097-B717-47897C9D68E6}"/>
              </a:ext>
            </a:extLst>
          </p:cNvPr>
          <p:cNvCxnSpPr>
            <a:cxnSpLocks/>
          </p:cNvCxnSpPr>
          <p:nvPr/>
        </p:nvCxnSpPr>
        <p:spPr>
          <a:xfrm flipV="1">
            <a:off x="8585200" y="4427804"/>
            <a:ext cx="937388" cy="39340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5D7B0E9-6228-44D3-9720-2E5E42FCDC7A}"/>
              </a:ext>
            </a:extLst>
          </p:cNvPr>
          <p:cNvSpPr txBox="1">
            <a:spLocks/>
          </p:cNvSpPr>
          <p:nvPr/>
        </p:nvSpPr>
        <p:spPr>
          <a:xfrm>
            <a:off x="9709607" y="4108391"/>
            <a:ext cx="1192735" cy="51611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pt-BR" sz="2400" dirty="0">
                <a:ea typeface="+mn-lt"/>
                <a:cs typeface="+mn-lt"/>
              </a:rPr>
              <a:t>CBUQ </a:t>
            </a:r>
            <a:endParaRPr lang="pt-BR" sz="2400" b="1" u="sng" dirty="0">
              <a:cs typeface="Calibri"/>
            </a:endParaRPr>
          </a:p>
        </p:txBody>
      </p:sp>
      <p:cxnSp>
        <p:nvCxnSpPr>
          <p:cNvPr id="11" name="Conector de Seta Reta 10">
            <a:extLst>
              <a:ext uri="{FF2B5EF4-FFF2-40B4-BE49-F238E27FC236}">
                <a16:creationId xmlns:a16="http://schemas.microsoft.com/office/drawing/2014/main" id="{92F34B58-CF90-484F-A1DB-769C58337D24}"/>
              </a:ext>
            </a:extLst>
          </p:cNvPr>
          <p:cNvCxnSpPr>
            <a:cxnSpLocks/>
          </p:cNvCxnSpPr>
          <p:nvPr/>
        </p:nvCxnSpPr>
        <p:spPr>
          <a:xfrm>
            <a:off x="8784117" y="5011704"/>
            <a:ext cx="792000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40AFE27-9762-48D5-96B0-A94F74CCABC8}"/>
              </a:ext>
            </a:extLst>
          </p:cNvPr>
          <p:cNvSpPr txBox="1">
            <a:spLocks/>
          </p:cNvSpPr>
          <p:nvPr/>
        </p:nvSpPr>
        <p:spPr>
          <a:xfrm>
            <a:off x="9763136" y="4561273"/>
            <a:ext cx="1652686" cy="90086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pt-BR" sz="2400" dirty="0">
                <a:ea typeface="+mn-lt"/>
                <a:cs typeface="+mn-lt"/>
              </a:rPr>
              <a:t>Solo     estabilizado</a:t>
            </a:r>
            <a:endParaRPr lang="pt-BR" sz="2400" b="1" u="sng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693459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>
            <a:extLst>
              <a:ext uri="{FF2B5EF4-FFF2-40B4-BE49-F238E27FC236}">
                <a16:creationId xmlns:a16="http://schemas.microsoft.com/office/drawing/2014/main" id="{6CF425D8-6E78-4D79-ADE2-8C45C47917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893" y="4427804"/>
            <a:ext cx="9840698" cy="1343212"/>
          </a:xfrm>
          <a:prstGeom prst="rect">
            <a:avLst/>
          </a:prstGeom>
        </p:spPr>
      </p:pic>
      <p:sp>
        <p:nvSpPr>
          <p:cNvPr id="4" name="Título 1">
            <a:extLst>
              <a:ext uri="{FF2B5EF4-FFF2-40B4-BE49-F238E27FC236}">
                <a16:creationId xmlns:a16="http://schemas.microsoft.com/office/drawing/2014/main" id="{44DE2839-E2CC-4332-A1AC-B5BD6EA4C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pt-BR" b="1" dirty="0"/>
              <a:t>Pavimento semirrígido</a:t>
            </a:r>
          </a:p>
        </p:txBody>
      </p:sp>
      <p:cxnSp>
        <p:nvCxnSpPr>
          <p:cNvPr id="5" name="Straight Arrow Connector 3">
            <a:extLst>
              <a:ext uri="{FF2B5EF4-FFF2-40B4-BE49-F238E27FC236}">
                <a16:creationId xmlns:a16="http://schemas.microsoft.com/office/drawing/2014/main" id="{D79EAE08-D759-4B41-B9B2-B6A804A57368}"/>
              </a:ext>
            </a:extLst>
          </p:cNvPr>
          <p:cNvCxnSpPr>
            <a:cxnSpLocks/>
          </p:cNvCxnSpPr>
          <p:nvPr/>
        </p:nvCxnSpPr>
        <p:spPr>
          <a:xfrm>
            <a:off x="942500" y="1350208"/>
            <a:ext cx="4968000" cy="5862"/>
          </a:xfrm>
          <a:prstGeom prst="straightConnector1">
            <a:avLst/>
          </a:prstGeom>
          <a:ln w="28575">
            <a:solidFill>
              <a:srgbClr val="F7B962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60E1802-39FC-4742-939E-58159365AB77}"/>
              </a:ext>
            </a:extLst>
          </p:cNvPr>
          <p:cNvSpPr txBox="1">
            <a:spLocks/>
          </p:cNvSpPr>
          <p:nvPr/>
        </p:nvSpPr>
        <p:spPr>
          <a:xfrm>
            <a:off x="308709" y="1851924"/>
            <a:ext cx="11095891" cy="114617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dirty="0">
                <a:ea typeface="+mn-lt"/>
                <a:cs typeface="+mn-lt"/>
              </a:rPr>
              <a:t>Publicação IPR - 719, Manual de Pavimentação (2006):</a:t>
            </a:r>
            <a:endParaRPr lang="pt-BR" b="1" u="sng" dirty="0">
              <a:cs typeface="Calibri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88920448-C5D8-4F39-8475-A1E0CBC938D4}"/>
              </a:ext>
            </a:extLst>
          </p:cNvPr>
          <p:cNvSpPr txBox="1"/>
          <p:nvPr/>
        </p:nvSpPr>
        <p:spPr>
          <a:xfrm>
            <a:off x="375140" y="2578295"/>
            <a:ext cx="11302204" cy="1200329"/>
          </a:xfrm>
          <a:prstGeom prst="rect">
            <a:avLst/>
          </a:prstGeom>
          <a:solidFill>
            <a:schemeClr val="bg1"/>
          </a:solidFill>
          <a:ln>
            <a:solidFill>
              <a:srgbClr val="525F68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just"/>
            <a:r>
              <a:rPr lang="pt-BR" sz="2400" b="0" i="0" u="none" strike="noStrike" baseline="0" dirty="0"/>
              <a:t>“Caracteriza-se por uma base cimentada por algum aglutinante com propriedades cimentícias como por exemplo, por uma camada de solo cimento revestida por uma camada asfáltica.”</a:t>
            </a:r>
            <a:endParaRPr lang="pt-BR" sz="2400" dirty="0"/>
          </a:p>
        </p:txBody>
      </p:sp>
      <p:cxnSp>
        <p:nvCxnSpPr>
          <p:cNvPr id="14" name="Conector de Seta Reta 13">
            <a:extLst>
              <a:ext uri="{FF2B5EF4-FFF2-40B4-BE49-F238E27FC236}">
                <a16:creationId xmlns:a16="http://schemas.microsoft.com/office/drawing/2014/main" id="{F12E1B23-CE3B-4784-A99B-FF6A23CD6D9A}"/>
              </a:ext>
            </a:extLst>
          </p:cNvPr>
          <p:cNvCxnSpPr>
            <a:cxnSpLocks/>
          </p:cNvCxnSpPr>
          <p:nvPr/>
        </p:nvCxnSpPr>
        <p:spPr>
          <a:xfrm flipV="1">
            <a:off x="8771188" y="4394274"/>
            <a:ext cx="1296000" cy="33211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22069B2F-FADC-4E43-9EEA-917398066619}"/>
              </a:ext>
            </a:extLst>
          </p:cNvPr>
          <p:cNvSpPr txBox="1">
            <a:spLocks/>
          </p:cNvSpPr>
          <p:nvPr/>
        </p:nvSpPr>
        <p:spPr>
          <a:xfrm>
            <a:off x="10179176" y="4118772"/>
            <a:ext cx="1192735" cy="51611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pt-BR" sz="2400" dirty="0">
                <a:ea typeface="+mn-lt"/>
                <a:cs typeface="+mn-lt"/>
              </a:rPr>
              <a:t>CBUQ </a:t>
            </a:r>
            <a:endParaRPr lang="pt-BR" sz="2400" b="1" u="sng" dirty="0">
              <a:cs typeface="Calibri"/>
            </a:endParaRPr>
          </a:p>
        </p:txBody>
      </p:sp>
      <p:cxnSp>
        <p:nvCxnSpPr>
          <p:cNvPr id="16" name="Conector de Seta Reta 15">
            <a:extLst>
              <a:ext uri="{FF2B5EF4-FFF2-40B4-BE49-F238E27FC236}">
                <a16:creationId xmlns:a16="http://schemas.microsoft.com/office/drawing/2014/main" id="{BCE15644-DD1E-4C1A-AEE4-328D26B56CBE}"/>
              </a:ext>
            </a:extLst>
          </p:cNvPr>
          <p:cNvCxnSpPr>
            <a:cxnSpLocks/>
          </p:cNvCxnSpPr>
          <p:nvPr/>
        </p:nvCxnSpPr>
        <p:spPr>
          <a:xfrm>
            <a:off x="8931842" y="4908848"/>
            <a:ext cx="1188000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83DEE5D8-EEE1-4FA1-B4D9-A67277156DC8}"/>
              </a:ext>
            </a:extLst>
          </p:cNvPr>
          <p:cNvSpPr txBox="1">
            <a:spLocks/>
          </p:cNvSpPr>
          <p:nvPr/>
        </p:nvSpPr>
        <p:spPr>
          <a:xfrm>
            <a:off x="10194166" y="4647920"/>
            <a:ext cx="1652686" cy="51611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pt-BR" sz="2400" dirty="0">
                <a:ea typeface="+mn-lt"/>
                <a:cs typeface="+mn-lt"/>
              </a:rPr>
              <a:t>BGTC</a:t>
            </a:r>
            <a:endParaRPr lang="pt-BR" sz="2400" b="1" u="sng" dirty="0">
              <a:cs typeface="Calibri"/>
            </a:endParaRPr>
          </a:p>
        </p:txBody>
      </p:sp>
      <p:cxnSp>
        <p:nvCxnSpPr>
          <p:cNvPr id="18" name="Conector de Seta Reta 17">
            <a:extLst>
              <a:ext uri="{FF2B5EF4-FFF2-40B4-BE49-F238E27FC236}">
                <a16:creationId xmlns:a16="http://schemas.microsoft.com/office/drawing/2014/main" id="{3940E88C-F3CE-4098-9585-1DD2A118FEB2}"/>
              </a:ext>
            </a:extLst>
          </p:cNvPr>
          <p:cNvCxnSpPr>
            <a:cxnSpLocks/>
          </p:cNvCxnSpPr>
          <p:nvPr/>
        </p:nvCxnSpPr>
        <p:spPr>
          <a:xfrm>
            <a:off x="9351176" y="5161050"/>
            <a:ext cx="828000" cy="225459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41E531A8-157E-407E-A840-F467BD9316A8}"/>
              </a:ext>
            </a:extLst>
          </p:cNvPr>
          <p:cNvSpPr txBox="1">
            <a:spLocks/>
          </p:cNvSpPr>
          <p:nvPr/>
        </p:nvSpPr>
        <p:spPr>
          <a:xfrm>
            <a:off x="10224146" y="5178704"/>
            <a:ext cx="1652686" cy="51611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pt-BR" sz="2400" dirty="0">
                <a:ea typeface="+mn-lt"/>
                <a:cs typeface="+mn-lt"/>
              </a:rPr>
              <a:t>BGS</a:t>
            </a:r>
            <a:endParaRPr lang="pt-BR" sz="2400" b="1" u="sng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047145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m 19">
            <a:extLst>
              <a:ext uri="{FF2B5EF4-FFF2-40B4-BE49-F238E27FC236}">
                <a16:creationId xmlns:a16="http://schemas.microsoft.com/office/drawing/2014/main" id="{55D69F03-EF8D-4F40-ACDC-97149669B2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055" y="4479822"/>
            <a:ext cx="9840698" cy="1105696"/>
          </a:xfrm>
          <a:prstGeom prst="rect">
            <a:avLst/>
          </a:prstGeom>
        </p:spPr>
      </p:pic>
      <p:sp>
        <p:nvSpPr>
          <p:cNvPr id="4" name="Título 1">
            <a:extLst>
              <a:ext uri="{FF2B5EF4-FFF2-40B4-BE49-F238E27FC236}">
                <a16:creationId xmlns:a16="http://schemas.microsoft.com/office/drawing/2014/main" id="{44DE2839-E2CC-4332-A1AC-B5BD6EA4C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pt-BR" b="1" dirty="0"/>
              <a:t>Pavimento rígido</a:t>
            </a:r>
          </a:p>
        </p:txBody>
      </p:sp>
      <p:cxnSp>
        <p:nvCxnSpPr>
          <p:cNvPr id="5" name="Straight Arrow Connector 3">
            <a:extLst>
              <a:ext uri="{FF2B5EF4-FFF2-40B4-BE49-F238E27FC236}">
                <a16:creationId xmlns:a16="http://schemas.microsoft.com/office/drawing/2014/main" id="{D79EAE08-D759-4B41-B9B2-B6A804A57368}"/>
              </a:ext>
            </a:extLst>
          </p:cNvPr>
          <p:cNvCxnSpPr>
            <a:cxnSpLocks/>
          </p:cNvCxnSpPr>
          <p:nvPr/>
        </p:nvCxnSpPr>
        <p:spPr>
          <a:xfrm>
            <a:off x="942500" y="1350208"/>
            <a:ext cx="3744000" cy="5862"/>
          </a:xfrm>
          <a:prstGeom prst="straightConnector1">
            <a:avLst/>
          </a:prstGeom>
          <a:ln w="28575">
            <a:solidFill>
              <a:srgbClr val="F7B962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60E1802-39FC-4742-939E-58159365AB77}"/>
              </a:ext>
            </a:extLst>
          </p:cNvPr>
          <p:cNvSpPr txBox="1">
            <a:spLocks/>
          </p:cNvSpPr>
          <p:nvPr/>
        </p:nvSpPr>
        <p:spPr>
          <a:xfrm>
            <a:off x="308709" y="1851924"/>
            <a:ext cx="11095891" cy="114617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dirty="0">
                <a:ea typeface="+mn-lt"/>
                <a:cs typeface="+mn-lt"/>
              </a:rPr>
              <a:t>Publicação IPR - 719, Manual de Pavimentação (2006):</a:t>
            </a:r>
            <a:endParaRPr lang="pt-BR" b="1" u="sng" dirty="0">
              <a:cs typeface="Calibri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88920448-C5D8-4F39-8475-A1E0CBC938D4}"/>
              </a:ext>
            </a:extLst>
          </p:cNvPr>
          <p:cNvSpPr txBox="1"/>
          <p:nvPr/>
        </p:nvSpPr>
        <p:spPr>
          <a:xfrm>
            <a:off x="375140" y="2578295"/>
            <a:ext cx="11302204" cy="1200329"/>
          </a:xfrm>
          <a:prstGeom prst="rect">
            <a:avLst/>
          </a:prstGeom>
          <a:solidFill>
            <a:schemeClr val="bg1"/>
          </a:solidFill>
          <a:ln>
            <a:solidFill>
              <a:srgbClr val="525F68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just"/>
            <a:r>
              <a:rPr lang="pt-BR" sz="2400" b="0" i="0" u="none" strike="noStrike" baseline="0" dirty="0"/>
              <a:t>“Aquele em que o revestimento tem uma elevada rigidez em relação às camadas inferiores e (...). Exemplo típico: pavimento constituído por lajes de concreto de cimento Portland.”</a:t>
            </a:r>
            <a:endParaRPr lang="pt-BR" sz="2400" dirty="0"/>
          </a:p>
        </p:txBody>
      </p:sp>
      <p:cxnSp>
        <p:nvCxnSpPr>
          <p:cNvPr id="21" name="Conector de Seta Reta 20">
            <a:extLst>
              <a:ext uri="{FF2B5EF4-FFF2-40B4-BE49-F238E27FC236}">
                <a16:creationId xmlns:a16="http://schemas.microsoft.com/office/drawing/2014/main" id="{C47E53AF-3B68-427B-8CE2-F68141F26838}"/>
              </a:ext>
            </a:extLst>
          </p:cNvPr>
          <p:cNvCxnSpPr>
            <a:cxnSpLocks/>
          </p:cNvCxnSpPr>
          <p:nvPr/>
        </p:nvCxnSpPr>
        <p:spPr>
          <a:xfrm flipV="1">
            <a:off x="8982023" y="4450764"/>
            <a:ext cx="1152000" cy="271541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724B233D-3C1D-4B40-8DBB-871C7DB588BA}"/>
              </a:ext>
            </a:extLst>
          </p:cNvPr>
          <p:cNvSpPr txBox="1">
            <a:spLocks/>
          </p:cNvSpPr>
          <p:nvPr/>
        </p:nvSpPr>
        <p:spPr>
          <a:xfrm>
            <a:off x="10287942" y="4182747"/>
            <a:ext cx="1192735" cy="51611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pt-BR" sz="2400" dirty="0">
                <a:ea typeface="+mn-lt"/>
                <a:cs typeface="+mn-lt"/>
              </a:rPr>
              <a:t>PCS </a:t>
            </a:r>
            <a:endParaRPr lang="pt-BR" sz="2400" b="1" u="sng" dirty="0">
              <a:cs typeface="Calibri"/>
            </a:endParaRPr>
          </a:p>
        </p:txBody>
      </p:sp>
      <p:cxnSp>
        <p:nvCxnSpPr>
          <p:cNvPr id="23" name="Conector de Seta Reta 22">
            <a:extLst>
              <a:ext uri="{FF2B5EF4-FFF2-40B4-BE49-F238E27FC236}">
                <a16:creationId xmlns:a16="http://schemas.microsoft.com/office/drawing/2014/main" id="{A6BAFD0B-5F1A-4477-AF14-972709820249}"/>
              </a:ext>
            </a:extLst>
          </p:cNvPr>
          <p:cNvCxnSpPr>
            <a:cxnSpLocks/>
          </p:cNvCxnSpPr>
          <p:nvPr/>
        </p:nvCxnSpPr>
        <p:spPr>
          <a:xfrm>
            <a:off x="9335871" y="4970533"/>
            <a:ext cx="828000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3B83F2AE-E1AA-42C6-ABC1-5F3E9CD018CA}"/>
              </a:ext>
            </a:extLst>
          </p:cNvPr>
          <p:cNvSpPr txBox="1">
            <a:spLocks/>
          </p:cNvSpPr>
          <p:nvPr/>
        </p:nvSpPr>
        <p:spPr>
          <a:xfrm>
            <a:off x="10302932" y="4722305"/>
            <a:ext cx="1652686" cy="51611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pt-BR" sz="2400" dirty="0">
                <a:ea typeface="+mn-lt"/>
                <a:cs typeface="+mn-lt"/>
              </a:rPr>
              <a:t>CCR</a:t>
            </a:r>
            <a:endParaRPr lang="pt-BR" sz="2400" b="1" u="sng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7513646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</TotalTime>
  <Words>699</Words>
  <Application>Microsoft Office PowerPoint</Application>
  <PresentationFormat>Widescreen</PresentationFormat>
  <Paragraphs>118</Paragraphs>
  <Slides>31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31</vt:i4>
      </vt:variant>
    </vt:vector>
  </HeadingPairs>
  <TitlesOfParts>
    <vt:vector size="36" baseType="lpstr">
      <vt:lpstr>Arial</vt:lpstr>
      <vt:lpstr>Arial Black</vt:lpstr>
      <vt:lpstr>Calibri</vt:lpstr>
      <vt:lpstr>Calibri Light</vt:lpstr>
      <vt:lpstr>Tema do Office</vt:lpstr>
      <vt:lpstr>ANÁLISE COMPARATIVA ENTRE PAVIMENTOS FLEXÍVEIS, SEMIRRÍGIDOS E RÍGIDOS</vt:lpstr>
      <vt:lpstr>QUAL É O TIPO DE PAVIMENTO IDEAL PARA O PROJETO?</vt:lpstr>
      <vt:lpstr>Objetivo central</vt:lpstr>
      <vt:lpstr>Apresentação do PowerPoint</vt:lpstr>
      <vt:lpstr>Fontes de dados</vt:lpstr>
      <vt:lpstr>BREVE CONCEITUAÇÃO</vt:lpstr>
      <vt:lpstr>Pavimento flexível</vt:lpstr>
      <vt:lpstr>Pavimento semirrígido</vt:lpstr>
      <vt:lpstr>Pavimento rígido</vt:lpstr>
      <vt:lpstr>SÉRIES HISTÓRICAS</vt:lpstr>
      <vt:lpstr>Preços de insumos</vt:lpstr>
      <vt:lpstr>Preços de CCUs</vt:lpstr>
      <vt:lpstr>Soluções de pavimento - CMG</vt:lpstr>
      <vt:lpstr>CUSTOS DE CONSTRUÇÃO</vt:lpstr>
      <vt:lpstr>Camada de suporte</vt:lpstr>
      <vt:lpstr>Camada de suporte</vt:lpstr>
      <vt:lpstr>Camada de suporte</vt:lpstr>
      <vt:lpstr>CUSTOS DE CONSTRUÇÃO</vt:lpstr>
      <vt:lpstr>Camada de revestimento</vt:lpstr>
      <vt:lpstr>Camada de revestimento</vt:lpstr>
      <vt:lpstr>Camada de revestimento</vt:lpstr>
      <vt:lpstr>CUSTOS DE MANUTENÇÃO</vt:lpstr>
      <vt:lpstr>Fonte</vt:lpstr>
      <vt:lpstr>CAVALET et al. (2019)</vt:lpstr>
      <vt:lpstr>CAVALET et al. (2019)</vt:lpstr>
      <vt:lpstr>CAVALET et al. (2019)</vt:lpstr>
      <vt:lpstr>CAVALET et al. (2019)</vt:lpstr>
      <vt:lpstr>SAIBA MAIS EM...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Marilia Borges</dc:creator>
  <cp:lastModifiedBy>Gabriella Lima</cp:lastModifiedBy>
  <cp:revision>16</cp:revision>
  <dcterms:created xsi:type="dcterms:W3CDTF">2022-03-04T12:39:06Z</dcterms:created>
  <dcterms:modified xsi:type="dcterms:W3CDTF">2022-03-28T19:54:25Z</dcterms:modified>
</cp:coreProperties>
</file>