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30" r:id="rId3"/>
    <p:sldId id="260" r:id="rId4"/>
    <p:sldId id="401" r:id="rId5"/>
    <p:sldId id="375" r:id="rId6"/>
    <p:sldId id="376" r:id="rId7"/>
    <p:sldId id="299" r:id="rId8"/>
    <p:sldId id="410" r:id="rId9"/>
    <p:sldId id="411" r:id="rId10"/>
    <p:sldId id="412" r:id="rId11"/>
    <p:sldId id="402" r:id="rId12"/>
    <p:sldId id="403" r:id="rId13"/>
    <p:sldId id="404" r:id="rId14"/>
    <p:sldId id="405" r:id="rId15"/>
    <p:sldId id="406" r:id="rId16"/>
    <p:sldId id="407" r:id="rId17"/>
    <p:sldId id="408" r:id="rId18"/>
    <p:sldId id="291" r:id="rId19"/>
    <p:sldId id="409" r:id="rId20"/>
    <p:sldId id="389" r:id="rId21"/>
    <p:sldId id="287" r:id="rId22"/>
    <p:sldId id="286" r:id="rId23"/>
    <p:sldId id="341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757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C776C-8271-4A20-99A3-040A7B6AFEC8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34C78-AD9B-487E-9E6C-B65B7C850B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896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6BF63-7D97-45C2-ABC2-4951599DDDE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43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A971F86-490B-425D-B4EE-D2824A2D1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8378" y="5059926"/>
            <a:ext cx="3294999" cy="924217"/>
          </a:xfrm>
        </p:spPr>
        <p:txBody>
          <a:bodyPr>
            <a:normAutofit fontScale="85000" lnSpcReduction="20000"/>
          </a:bodyPr>
          <a:lstStyle/>
          <a:p>
            <a:endParaRPr lang="pt-BR" b="1" dirty="0"/>
          </a:p>
          <a:p>
            <a:pPr algn="l"/>
            <a:r>
              <a:rPr lang="pt-BR" i="1" dirty="0" err="1"/>
              <a:t>Prof</a:t>
            </a:r>
            <a:r>
              <a:rPr lang="pt-BR" i="1" dirty="0"/>
              <a:t> Kleos M </a:t>
            </a:r>
            <a:r>
              <a:rPr lang="pt-BR" i="1" dirty="0" err="1"/>
              <a:t>Lenz</a:t>
            </a:r>
            <a:r>
              <a:rPr lang="pt-BR" i="1" dirty="0"/>
              <a:t> Cesar JR</a:t>
            </a:r>
            <a:br>
              <a:rPr lang="pt-BR" i="1" dirty="0"/>
            </a:br>
            <a:endParaRPr lang="pt-BR" i="1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E21782E2-22DD-4FB5-BD07-AA6FA5C7F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154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O que, de fato é BIM, </a:t>
            </a:r>
            <a:br>
              <a:rPr lang="pt-BR" b="1" dirty="0"/>
            </a:br>
            <a:r>
              <a:rPr lang="pt-BR" b="1" dirty="0"/>
              <a:t>e como se beneficiar dele agora e no futuro?</a:t>
            </a:r>
          </a:p>
        </p:txBody>
      </p:sp>
      <p:pic>
        <p:nvPicPr>
          <p:cNvPr id="10" name="Picture 2" descr="goofy celebrity faces | Figuras engracadas, Emogis, Engraçado">
            <a:extLst>
              <a:ext uri="{FF2B5EF4-FFF2-40B4-BE49-F238E27FC236}">
                <a16:creationId xmlns:a16="http://schemas.microsoft.com/office/drawing/2014/main" id="{584B9EEF-19DE-4AF2-8F7B-F7D89B352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63" y="1061718"/>
            <a:ext cx="2577860" cy="162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CBD1B0B8-219A-4C2E-AD7E-68BF5FFB6F27}"/>
              </a:ext>
            </a:extLst>
          </p:cNvPr>
          <p:cNvGrpSpPr/>
          <p:nvPr/>
        </p:nvGrpSpPr>
        <p:grpSpPr>
          <a:xfrm>
            <a:off x="392016" y="5659305"/>
            <a:ext cx="3916218" cy="1027755"/>
            <a:chOff x="3302267" y="5659305"/>
            <a:chExt cx="3916218" cy="1027755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2C48962F-0A6D-405C-AF54-8C479CF1C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271" y="5718468"/>
              <a:ext cx="889879" cy="889879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A74D5EAC-7FBF-4A85-A3C1-7906FDCFD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146" y="5659305"/>
              <a:ext cx="1370339" cy="1027755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ABFB445B-DBD8-439D-AF35-B5F88BB3B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267" y="5808601"/>
              <a:ext cx="1604962" cy="70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D49BA722-18EB-4ED8-B5D1-09EB1B2101D4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9C7AD8DB-0EAA-40A0-8789-C23DFBF61D4F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4.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Pilares</a:t>
              </a:r>
              <a:r>
                <a:rPr lang="en-US" sz="3915" spc="117" dirty="0">
                  <a:solidFill>
                    <a:srgbClr val="1E2C33"/>
                  </a:solidFill>
                </a:rPr>
                <a:t> do BIM</a:t>
              </a: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7550ED2A-C4C0-4DE7-AA37-61100C3962AD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Modelagem paramétrica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4CC4E159-2985-4CFA-B745-2F8449248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13" y="2025794"/>
            <a:ext cx="8433933" cy="449809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F506DC4-09ED-4B10-9657-A40F8AE7B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53" y="1001013"/>
            <a:ext cx="5366135" cy="319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D49BA722-18EB-4ED8-B5D1-09EB1B2101D4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9C7AD8DB-0EAA-40A0-8789-C23DFBF61D4F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4.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Pilares</a:t>
              </a:r>
              <a:r>
                <a:rPr lang="en-US" sz="3915" spc="117" dirty="0">
                  <a:solidFill>
                    <a:srgbClr val="1E2C33"/>
                  </a:solidFill>
                </a:rPr>
                <a:t> do BIM</a:t>
              </a: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7550ED2A-C4C0-4DE7-AA37-61100C3962AD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Modelagem paramétrica (generativa)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  <p:pic>
        <p:nvPicPr>
          <p:cNvPr id="1026" name="Picture 2" descr="Parametric Bridge - Wynn Earl Buzzell Jr">
            <a:extLst>
              <a:ext uri="{FF2B5EF4-FFF2-40B4-BE49-F238E27FC236}">
                <a16:creationId xmlns:a16="http://schemas.microsoft.com/office/drawing/2014/main" id="{FB3D7109-7EEE-4085-BFE6-F267F2097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33" y="2025794"/>
            <a:ext cx="7900987" cy="440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760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D49BA722-18EB-4ED8-B5D1-09EB1B2101D4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9C7AD8DB-0EAA-40A0-8789-C23DFBF61D4F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4.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Pilares</a:t>
              </a:r>
              <a:r>
                <a:rPr lang="en-US" sz="3915" spc="117" dirty="0">
                  <a:solidFill>
                    <a:srgbClr val="1E2C33"/>
                  </a:solidFill>
                </a:rPr>
                <a:t> do BIM</a:t>
              </a: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7550ED2A-C4C0-4DE7-AA37-61100C3962AD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Modelagem paramétrica (generativa)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  <p:pic>
        <p:nvPicPr>
          <p:cNvPr id="2050" name="Picture 2" descr="13+ Extraordinary Neofuturistic Bridge Designs | IE">
            <a:extLst>
              <a:ext uri="{FF2B5EF4-FFF2-40B4-BE49-F238E27FC236}">
                <a16:creationId xmlns:a16="http://schemas.microsoft.com/office/drawing/2014/main" id="{41A0EAFE-0807-42A5-8CFF-C612C12CA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13" y="2070081"/>
            <a:ext cx="6212634" cy="439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975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D49BA722-18EB-4ED8-B5D1-09EB1B2101D4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9C7AD8DB-0EAA-40A0-8789-C23DFBF61D4F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4.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Pilares</a:t>
              </a:r>
              <a:r>
                <a:rPr lang="en-US" sz="3915" spc="117" dirty="0">
                  <a:solidFill>
                    <a:srgbClr val="1E2C33"/>
                  </a:solidFill>
                </a:rPr>
                <a:t> do BIM</a:t>
              </a: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7550ED2A-C4C0-4DE7-AA37-61100C3962AD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Modelagem paramétrica (generativa)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  <p:pic>
        <p:nvPicPr>
          <p:cNvPr id="3074" name="Picture 2" descr="tineke fieggen on Twitter: &quot;Lucky Knot Brug (China) https://t.co/r5XYwExMzL  Deze warrige brug kun je in de Chinese stad Changsha vinden. De naam  spreekt voor zich: the lucky knot bridge heeft het ... #">
            <a:extLst>
              <a:ext uri="{FF2B5EF4-FFF2-40B4-BE49-F238E27FC236}">
                <a16:creationId xmlns:a16="http://schemas.microsoft.com/office/drawing/2014/main" id="{EBEC2667-9C95-433F-A944-B6E97D09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33" y="2109230"/>
            <a:ext cx="8706231" cy="43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460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D49BA722-18EB-4ED8-B5D1-09EB1B2101D4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9C7AD8DB-0EAA-40A0-8789-C23DFBF61D4F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4.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Pilares</a:t>
              </a:r>
              <a:r>
                <a:rPr lang="en-US" sz="3915" spc="117" dirty="0">
                  <a:solidFill>
                    <a:srgbClr val="1E2C33"/>
                  </a:solidFill>
                </a:rPr>
                <a:t> do BIM</a:t>
              </a: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7550ED2A-C4C0-4DE7-AA37-61100C3962AD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Linguagem de Programação Visual (</a:t>
              </a:r>
              <a:r>
                <a:rPr lang="pt-BR" sz="2827" spc="141" dirty="0" err="1">
                  <a:solidFill>
                    <a:srgbClr val="1E2C33"/>
                  </a:solidFill>
                </a:rPr>
                <a:t>LPV</a:t>
              </a:r>
              <a:r>
                <a:rPr lang="pt-BR" sz="2827" spc="141" dirty="0">
                  <a:solidFill>
                    <a:srgbClr val="1E2C33"/>
                  </a:solidFill>
                </a:rPr>
                <a:t>)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  <p:pic>
        <p:nvPicPr>
          <p:cNvPr id="4100" name="Picture 4" descr="I love me a Parametric Bridge - Dynamo BIM">
            <a:extLst>
              <a:ext uri="{FF2B5EF4-FFF2-40B4-BE49-F238E27FC236}">
                <a16:creationId xmlns:a16="http://schemas.microsoft.com/office/drawing/2014/main" id="{2D2CB962-E611-44F1-8C78-EBE17BBA1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13" y="2153713"/>
            <a:ext cx="10275277" cy="43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etting Started with Dynamo - Microsol Resources">
            <a:extLst>
              <a:ext uri="{FF2B5EF4-FFF2-40B4-BE49-F238E27FC236}">
                <a16:creationId xmlns:a16="http://schemas.microsoft.com/office/drawing/2014/main" id="{01CCAA70-2EAD-4590-B76E-A62A15B6B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166209"/>
            <a:ext cx="2498189" cy="61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hopper – you do need a rhino license though… but the plugin is free! |  Open Architecture Office - OAO">
            <a:extLst>
              <a:ext uri="{FF2B5EF4-FFF2-40B4-BE49-F238E27FC236}">
                <a16:creationId xmlns:a16="http://schemas.microsoft.com/office/drawing/2014/main" id="{D817B121-6AEA-4353-A5D0-9D24251D3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495" y="1883126"/>
            <a:ext cx="2526397" cy="100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871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D49BA722-18EB-4ED8-B5D1-09EB1B2101D4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9C7AD8DB-0EAA-40A0-8789-C23DFBF61D4F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4.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Pilares</a:t>
              </a:r>
              <a:r>
                <a:rPr lang="en-US" sz="3915" spc="117" dirty="0">
                  <a:solidFill>
                    <a:srgbClr val="1E2C33"/>
                  </a:solidFill>
                </a:rPr>
                <a:t> do BIM</a:t>
              </a: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7550ED2A-C4C0-4DE7-AA37-61100C3962AD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Interoperabilidade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  <p:pic>
        <p:nvPicPr>
          <p:cNvPr id="5126" name="Picture 6" descr="Sustainability | Free Full-Text | Bibliometric Maps of BIM and BIM in  Universities: A Comparative Analysis | HTML">
            <a:extLst>
              <a:ext uri="{FF2B5EF4-FFF2-40B4-BE49-F238E27FC236}">
                <a16:creationId xmlns:a16="http://schemas.microsoft.com/office/drawing/2014/main" id="{3704E272-3980-4FFF-973A-380C7B627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863" y="884701"/>
            <a:ext cx="6575424" cy="55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Força Aérea Brasileira — Asas que protegem o País">
            <a:extLst>
              <a:ext uri="{FF2B5EF4-FFF2-40B4-BE49-F238E27FC236}">
                <a16:creationId xmlns:a16="http://schemas.microsoft.com/office/drawing/2014/main" id="{175DBB73-84A1-4428-8C08-8531E9AFC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4713043"/>
            <a:ext cx="2467195" cy="17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06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D49BA722-18EB-4ED8-B5D1-09EB1B2101D4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9C7AD8DB-0EAA-40A0-8789-C23DFBF61D4F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4.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Pilares</a:t>
              </a:r>
              <a:r>
                <a:rPr lang="en-US" sz="3915" spc="117" dirty="0">
                  <a:solidFill>
                    <a:srgbClr val="1E2C33"/>
                  </a:solidFill>
                </a:rPr>
                <a:t> do BIM</a:t>
              </a: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7550ED2A-C4C0-4DE7-AA37-61100C3962AD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Interoperabilidade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  <p:pic>
        <p:nvPicPr>
          <p:cNvPr id="6150" name="Picture 6" descr="What are IFC models? How do BIM and IFC relate? - BibLus">
            <a:extLst>
              <a:ext uri="{FF2B5EF4-FFF2-40B4-BE49-F238E27FC236}">
                <a16:creationId xmlns:a16="http://schemas.microsoft.com/office/drawing/2014/main" id="{629979E7-0C53-4EDA-A599-CBA1E38D2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t="21015" r="9145" b="14758"/>
          <a:stretch/>
        </p:blipFill>
        <p:spPr bwMode="auto">
          <a:xfrm>
            <a:off x="2233246" y="2299730"/>
            <a:ext cx="6708531" cy="364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961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D49BA722-18EB-4ED8-B5D1-09EB1B2101D4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9C7AD8DB-0EAA-40A0-8789-C23DFBF61D4F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4.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Pilares</a:t>
              </a:r>
              <a:r>
                <a:rPr lang="en-US" sz="3915" spc="117" dirty="0">
                  <a:solidFill>
                    <a:srgbClr val="1E2C33"/>
                  </a:solidFill>
                </a:rPr>
                <a:t> do BIM</a:t>
              </a: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7550ED2A-C4C0-4DE7-AA37-61100C3962AD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Interoperabilidade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  <p:pic>
        <p:nvPicPr>
          <p:cNvPr id="7170" name="Picture 2" descr="Home - buildingSMART Technical">
            <a:extLst>
              <a:ext uri="{FF2B5EF4-FFF2-40B4-BE49-F238E27FC236}">
                <a16:creationId xmlns:a16="http://schemas.microsoft.com/office/drawing/2014/main" id="{318A733B-D517-4BD7-96D8-E9AA1301D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33" y="5470192"/>
            <a:ext cx="4148864" cy="78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uildingSMART's Technical progress - buildingSMART International">
            <a:extLst>
              <a:ext uri="{FF2B5EF4-FFF2-40B4-BE49-F238E27FC236}">
                <a16:creationId xmlns:a16="http://schemas.microsoft.com/office/drawing/2014/main" id="{0FD08256-55B0-48B2-8D99-7E3192514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2" t="2281" r="32392" b="4154"/>
          <a:stretch/>
        </p:blipFill>
        <p:spPr bwMode="auto">
          <a:xfrm>
            <a:off x="4800861" y="1527421"/>
            <a:ext cx="2743200" cy="35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748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86898" y="5661881"/>
            <a:ext cx="851305" cy="851305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249613" y="2196312"/>
            <a:ext cx="3390900" cy="2745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71"/>
              </a:lnSpc>
            </a:pPr>
            <a:r>
              <a:rPr lang="pt-BR" sz="1823" b="1" spc="18" dirty="0">
                <a:solidFill>
                  <a:srgbClr val="C00000"/>
                </a:solidFill>
                <a:latin typeface="Arial Narrow" panose="020B0606020202030204" pitchFamily="34" charset="0"/>
              </a:rPr>
              <a:t>O IFC TEM QUEDAR CERTO...</a:t>
            </a:r>
          </a:p>
          <a:p>
            <a:pPr>
              <a:lnSpc>
                <a:spcPts val="2371"/>
              </a:lnSpc>
            </a:pPr>
            <a:endParaRPr lang="pt-BR" sz="1823" spc="18" dirty="0">
              <a:latin typeface="Arial Narrow" panose="020B0606020202030204" pitchFamily="34" charset="0"/>
            </a:endParaRPr>
          </a:p>
          <a:p>
            <a:pPr>
              <a:lnSpc>
                <a:spcPts val="2371"/>
              </a:lnSpc>
            </a:pPr>
            <a:r>
              <a:rPr lang="pt-BR" sz="1823" spc="18" dirty="0">
                <a:latin typeface="Arial Narrow" panose="020B0606020202030204" pitchFamily="34" charset="0"/>
              </a:rPr>
              <a:t>Versão em consulta</a:t>
            </a:r>
          </a:p>
          <a:p>
            <a:pPr>
              <a:lnSpc>
                <a:spcPts val="2371"/>
              </a:lnSpc>
            </a:pPr>
            <a:r>
              <a:rPr lang="pt-BR" sz="1823" spc="18" dirty="0">
                <a:latin typeface="Arial Narrow" panose="020B0606020202030204" pitchFamily="34" charset="0"/>
              </a:rPr>
              <a:t>IFC 4.3</a:t>
            </a:r>
          </a:p>
          <a:p>
            <a:pPr>
              <a:lnSpc>
                <a:spcPts val="2371"/>
              </a:lnSpc>
            </a:pPr>
            <a:endParaRPr lang="pt-BR" sz="1823" spc="18" dirty="0">
              <a:latin typeface="Arial Narrow" panose="020B0606020202030204" pitchFamily="34" charset="0"/>
            </a:endParaRPr>
          </a:p>
          <a:p>
            <a:pPr>
              <a:lnSpc>
                <a:spcPts val="2371"/>
              </a:lnSpc>
            </a:pPr>
            <a:r>
              <a:rPr lang="pt-BR" sz="1823" spc="18" dirty="0">
                <a:latin typeface="Arial Narrow" panose="020B0606020202030204" pitchFamily="34" charset="0"/>
              </a:rPr>
              <a:t>Contém elementos de </a:t>
            </a:r>
          </a:p>
          <a:p>
            <a:pPr>
              <a:lnSpc>
                <a:spcPts val="2371"/>
              </a:lnSpc>
            </a:pPr>
            <a:r>
              <a:rPr lang="pt-BR" sz="1823" spc="18" dirty="0">
                <a:latin typeface="Arial Narrow" panose="020B0606020202030204" pitchFamily="34" charset="0"/>
              </a:rPr>
              <a:t>Infraestrutura:</a:t>
            </a:r>
          </a:p>
          <a:p>
            <a:pPr>
              <a:lnSpc>
                <a:spcPts val="2371"/>
              </a:lnSpc>
            </a:pPr>
            <a:r>
              <a:rPr lang="pt-BR" sz="1823" spc="18" dirty="0" err="1">
                <a:latin typeface="Arial Narrow" panose="020B0606020202030204" pitchFamily="34" charset="0"/>
              </a:rPr>
              <a:t>IfcBridge</a:t>
            </a:r>
            <a:r>
              <a:rPr lang="pt-BR" sz="1823" spc="18" dirty="0">
                <a:latin typeface="Arial Narrow" panose="020B0606020202030204" pitchFamily="34" charset="0"/>
              </a:rPr>
              <a:t>, </a:t>
            </a:r>
            <a:r>
              <a:rPr lang="pt-BR" sz="1823" spc="18" dirty="0" err="1">
                <a:latin typeface="Arial Narrow" panose="020B0606020202030204" pitchFamily="34" charset="0"/>
              </a:rPr>
              <a:t>IfcRoad</a:t>
            </a:r>
            <a:r>
              <a:rPr lang="pt-BR" sz="1823" spc="18" dirty="0">
                <a:latin typeface="Arial Narrow" panose="020B0606020202030204" pitchFamily="34" charset="0"/>
              </a:rPr>
              <a:t>,</a:t>
            </a:r>
          </a:p>
          <a:p>
            <a:pPr algn="just">
              <a:lnSpc>
                <a:spcPts val="2371"/>
              </a:lnSpc>
            </a:pPr>
            <a:r>
              <a:rPr lang="pt-BR" sz="1823" spc="18" dirty="0" err="1">
                <a:latin typeface="Arial Narrow" panose="020B0606020202030204" pitchFamily="34" charset="0"/>
              </a:rPr>
              <a:t>IfcTunnel</a:t>
            </a:r>
            <a:endParaRPr lang="pt-BR" sz="1823" spc="18" dirty="0">
              <a:latin typeface="Arial Narrow" panose="020B0606020202030204" pitchFamily="34" charset="0"/>
            </a:endParaRPr>
          </a:p>
        </p:txBody>
      </p:sp>
      <p:pic>
        <p:nvPicPr>
          <p:cNvPr id="20482" name="Picture 2" descr="ALLPLAN presents Unique BIM Solution for the Parametric Modeling of Bridges">
            <a:extLst>
              <a:ext uri="{FF2B5EF4-FFF2-40B4-BE49-F238E27FC236}">
                <a16:creationId xmlns:a16="http://schemas.microsoft.com/office/drawing/2014/main" id="{BD0F90FF-FD80-4CF3-B576-9F95E1BB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901" y="131883"/>
            <a:ext cx="4658783" cy="659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6589B699-1AC6-42B7-BE50-AE1873B61F39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8674A44A-7D9F-4EFB-8724-E7B47AFAB51E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4.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Pilares</a:t>
              </a:r>
              <a:r>
                <a:rPr lang="en-US" sz="3915" spc="117" dirty="0">
                  <a:solidFill>
                    <a:srgbClr val="1E2C33"/>
                  </a:solidFill>
                </a:rPr>
                <a:t> do BIM</a:t>
              </a: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7177439B-925A-4FAC-9D3D-3976FA215146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Interoperabilidade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79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D49BA722-18EB-4ED8-B5D1-09EB1B2101D4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9C7AD8DB-0EAA-40A0-8789-C23DFBF61D4F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4.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Pilares</a:t>
              </a:r>
              <a:r>
                <a:rPr lang="en-US" sz="3915" spc="117" dirty="0">
                  <a:solidFill>
                    <a:srgbClr val="1E2C33"/>
                  </a:solidFill>
                </a:rPr>
                <a:t> do BIM</a:t>
              </a: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7550ED2A-C4C0-4DE7-AA37-61100C3962AD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Colaboração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6A45691A-3CAC-4E76-B9D3-A6D074708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235" t="18483" r="9495" b="3979"/>
          <a:stretch/>
        </p:blipFill>
        <p:spPr>
          <a:xfrm>
            <a:off x="6374423" y="2169334"/>
            <a:ext cx="5433646" cy="314466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8BA3DD0-0394-4CEC-AD93-38B810C27D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2012230"/>
            <a:ext cx="5802924" cy="44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98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7"/>
          <p:cNvSpPr txBox="1"/>
          <p:nvPr/>
        </p:nvSpPr>
        <p:spPr>
          <a:xfrm>
            <a:off x="990607" y="811037"/>
            <a:ext cx="7365993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45"/>
              </a:lnSpc>
            </a:pPr>
            <a:r>
              <a:rPr lang="pt-BR" sz="4400" dirty="0">
                <a:solidFill>
                  <a:srgbClr val="1E2C33"/>
                </a:solidFill>
              </a:rPr>
              <a:t>Tópicos da apresentação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E3D5C20-213C-40B1-800B-189E0580C011}"/>
              </a:ext>
            </a:extLst>
          </p:cNvPr>
          <p:cNvSpPr txBox="1"/>
          <p:nvPr/>
        </p:nvSpPr>
        <p:spPr>
          <a:xfrm>
            <a:off x="1142960" y="1689697"/>
            <a:ext cx="9496626" cy="4011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556"/>
              </a:lnSpc>
              <a:buClr>
                <a:srgbClr val="00CC99"/>
              </a:buClr>
              <a:defRPr sz="2735" spc="27">
                <a:solidFill>
                  <a:srgbClr val="1E2C33"/>
                </a:solidFill>
                <a:latin typeface="Arial Narrow" panose="020B0606020202030204" pitchFamily="34" charset="0"/>
              </a:defRPr>
            </a:lvl1pPr>
          </a:lstStyle>
          <a:p>
            <a:pPr marL="304815" indent="-30481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sz="1800" dirty="0">
              <a:latin typeface="Calibri corpo"/>
            </a:endParaRPr>
          </a:p>
          <a:p>
            <a:pPr marL="304815" indent="-30481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Calibri corpo"/>
              </a:rPr>
              <a:t>1. Introdução</a:t>
            </a:r>
          </a:p>
          <a:p>
            <a:pPr marL="762015" lvl="1" indent="-304815">
              <a:buFont typeface="Arial" panose="020B0604020202020204" pitchFamily="34" charset="0"/>
              <a:buChar char="•"/>
            </a:pPr>
            <a:r>
              <a:rPr lang="pt-BR" sz="1400" dirty="0">
                <a:latin typeface="Calibri corpo"/>
              </a:rPr>
              <a:t>Contexto</a:t>
            </a:r>
          </a:p>
          <a:p>
            <a:pPr marL="762015" lvl="1" indent="-304815">
              <a:buFont typeface="Arial" panose="020B0604020202020204" pitchFamily="34" charset="0"/>
              <a:buChar char="•"/>
            </a:pPr>
            <a:r>
              <a:rPr lang="pt-BR" sz="1400" dirty="0">
                <a:latin typeface="Calibri corpo"/>
              </a:rPr>
              <a:t>O ciclo de vida das construções</a:t>
            </a:r>
          </a:p>
          <a:p>
            <a:pPr marL="762015" lvl="1" indent="-304815">
              <a:buFont typeface="Arial" panose="020B0604020202020204" pitchFamily="34" charset="0"/>
              <a:buChar char="•"/>
            </a:pPr>
            <a:endParaRPr lang="pt-BR" sz="865" dirty="0">
              <a:latin typeface="Calibri corpo"/>
            </a:endParaRPr>
          </a:p>
          <a:p>
            <a:pPr marL="304815" indent="-30481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Calibri corpo"/>
              </a:rPr>
              <a:t>2. O que é BIM?</a:t>
            </a:r>
          </a:p>
          <a:p>
            <a:pPr marL="304815" indent="-30481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Calibri corpo"/>
              </a:rPr>
              <a:t>3. O que BIM não é?</a:t>
            </a:r>
          </a:p>
          <a:p>
            <a:pPr marL="304815" indent="-30481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Calibri corpo"/>
              </a:rPr>
              <a:t>4. Pilares do BIM</a:t>
            </a:r>
          </a:p>
          <a:p>
            <a:pPr marL="762015" lvl="1" indent="-304815">
              <a:buFont typeface="Arial" panose="020B0604020202020204" pitchFamily="34" charset="0"/>
              <a:buChar char="•"/>
            </a:pPr>
            <a:r>
              <a:rPr lang="pt-BR" sz="1400" dirty="0">
                <a:latin typeface="Calibri corpo"/>
              </a:rPr>
              <a:t>Modelagem paramétrica</a:t>
            </a:r>
          </a:p>
          <a:p>
            <a:pPr marL="762015" lvl="1" indent="-304815">
              <a:buFont typeface="Arial" panose="020B0604020202020204" pitchFamily="34" charset="0"/>
              <a:buChar char="•"/>
            </a:pPr>
            <a:r>
              <a:rPr lang="pt-BR" sz="1400" dirty="0">
                <a:latin typeface="Calibri corpo"/>
              </a:rPr>
              <a:t>Modelagem paramétrica (generativa)</a:t>
            </a:r>
          </a:p>
          <a:p>
            <a:pPr marL="762015" lvl="1" indent="-304815">
              <a:buFont typeface="Arial" panose="020B0604020202020204" pitchFamily="34" charset="0"/>
              <a:buChar char="•"/>
            </a:pPr>
            <a:r>
              <a:rPr lang="pt-BR" sz="1400" dirty="0">
                <a:latin typeface="Calibri corpo"/>
              </a:rPr>
              <a:t>Interoperabilidade</a:t>
            </a:r>
          </a:p>
          <a:p>
            <a:pPr marL="762015" lvl="1" indent="-304815">
              <a:buFont typeface="Arial" panose="020B0604020202020204" pitchFamily="34" charset="0"/>
              <a:buChar char="•"/>
            </a:pPr>
            <a:r>
              <a:rPr lang="pt-BR" sz="1400" dirty="0">
                <a:latin typeface="Calibri corpo"/>
              </a:rPr>
              <a:t>Colaboração</a:t>
            </a:r>
          </a:p>
          <a:p>
            <a:pPr marL="762015" lvl="1" indent="-304815">
              <a:buFont typeface="Arial" panose="020B0604020202020204" pitchFamily="34" charset="0"/>
              <a:buChar char="•"/>
            </a:pPr>
            <a:endParaRPr lang="pt-BR" sz="1400" dirty="0">
              <a:latin typeface="Calibri corpo"/>
            </a:endParaRPr>
          </a:p>
          <a:p>
            <a:pPr marL="304815" indent="-30481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Calibri corpo"/>
              </a:rPr>
              <a:t>5. Conclusão</a:t>
            </a:r>
          </a:p>
          <a:p>
            <a:pPr marL="304815" indent="-304815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Calibri corpo"/>
            </a:endParaRPr>
          </a:p>
        </p:txBody>
      </p:sp>
      <p:pic>
        <p:nvPicPr>
          <p:cNvPr id="8198" name="Picture 6" descr="Plataforma BIM no DNIT - Entenda como será implantação INBEC Pós-Graduação  - Especialização Engenharia, Arquitetura">
            <a:extLst>
              <a:ext uri="{FF2B5EF4-FFF2-40B4-BE49-F238E27FC236}">
                <a16:creationId xmlns:a16="http://schemas.microsoft.com/office/drawing/2014/main" id="{3ABC9356-0B71-4D3F-97F9-6D92A2492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407" y="1909396"/>
            <a:ext cx="6888385" cy="26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3"/>
          <p:cNvSpPr>
            <a:spLocks noGrp="1"/>
          </p:cNvSpPr>
          <p:nvPr>
            <p:ph idx="1"/>
          </p:nvPr>
        </p:nvSpPr>
        <p:spPr>
          <a:xfrm>
            <a:off x="3972263" y="1218501"/>
            <a:ext cx="7776710" cy="4351338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pt-BR" sz="9600" b="1" dirty="0"/>
              <a:t>CAD x BIM</a:t>
            </a:r>
            <a:endParaRPr lang="pt-BR" sz="9600" dirty="0"/>
          </a:p>
          <a:p>
            <a:pPr marL="0" indent="0">
              <a:buNone/>
            </a:pPr>
            <a:endParaRPr lang="pt-BR" sz="1600" dirty="0"/>
          </a:p>
        </p:txBody>
      </p:sp>
      <p:pic>
        <p:nvPicPr>
          <p:cNvPr id="1028" name="Picture 4" descr="Bombardier Learjet 70 | Jets | NEX Holidays">
            <a:extLst>
              <a:ext uri="{FF2B5EF4-FFF2-40B4-BE49-F238E27FC236}">
                <a16:creationId xmlns:a16="http://schemas.microsoft.com/office/drawing/2014/main" id="{1E27952C-3209-4F45-953C-15F2D882A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68" y="2494355"/>
            <a:ext cx="48768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BADD50B-1DA7-4A6E-BAFD-F603DAA9A4E2}"/>
              </a:ext>
            </a:extLst>
          </p:cNvPr>
          <p:cNvSpPr txBox="1"/>
          <p:nvPr/>
        </p:nvSpPr>
        <p:spPr>
          <a:xfrm>
            <a:off x="4312606" y="5184740"/>
            <a:ext cx="148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Lamborghini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84DB335-7356-4E1F-AE47-1D0D5AEB6B2A}"/>
              </a:ext>
            </a:extLst>
          </p:cNvPr>
          <p:cNvSpPr txBox="1"/>
          <p:nvPr/>
        </p:nvSpPr>
        <p:spPr>
          <a:xfrm>
            <a:off x="6233120" y="5187785"/>
            <a:ext cx="93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Learjet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Lamborghini Aventador Roadster chega ao Brasil por R$ 3,2 milhões">
            <a:extLst>
              <a:ext uri="{FF2B5EF4-FFF2-40B4-BE49-F238E27FC236}">
                <a16:creationId xmlns:a16="http://schemas.microsoft.com/office/drawing/2014/main" id="{CDCEAC3F-22B3-4302-A779-918AAD8F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" y="2494289"/>
            <a:ext cx="4817975" cy="271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1FE3C81-43EC-4EF1-8EDC-BE2CC61FA971}"/>
              </a:ext>
            </a:extLst>
          </p:cNvPr>
          <p:cNvSpPr txBox="1"/>
          <p:nvPr/>
        </p:nvSpPr>
        <p:spPr>
          <a:xfrm rot="20581528">
            <a:off x="476424" y="984392"/>
            <a:ext cx="41251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Evolução </a:t>
            </a: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Disrupção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Ato de romper, de interromper o curso natural de; ruptura, rompimento, fratura: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disrupção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 um processo.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3677DBF-14E1-439A-8460-B7C43415C4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44"/>
          <a:stretch/>
        </p:blipFill>
        <p:spPr>
          <a:xfrm>
            <a:off x="832394" y="5302997"/>
            <a:ext cx="2577237" cy="1348333"/>
          </a:xfrm>
          <a:prstGeom prst="rect">
            <a:avLst/>
          </a:prstGeom>
        </p:spPr>
      </p:pic>
      <p:grpSp>
        <p:nvGrpSpPr>
          <p:cNvPr id="12" name="Group 4">
            <a:extLst>
              <a:ext uri="{FF2B5EF4-FFF2-40B4-BE49-F238E27FC236}">
                <a16:creationId xmlns:a16="http://schemas.microsoft.com/office/drawing/2014/main" id="{C6A759C1-6689-4DBA-B41A-5AB8D90797E5}"/>
              </a:ext>
            </a:extLst>
          </p:cNvPr>
          <p:cNvGrpSpPr/>
          <p:nvPr/>
        </p:nvGrpSpPr>
        <p:grpSpPr>
          <a:xfrm>
            <a:off x="1236133" y="786628"/>
            <a:ext cx="9886136" cy="1054948"/>
            <a:chOff x="-2605167" y="-2831880"/>
            <a:chExt cx="11097698" cy="2109898"/>
          </a:xfrm>
        </p:grpSpPr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38CE9632-5600-4636-9968-627D58B9757F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5.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Conclusão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C7FA3F3A-316E-4236-8A0A-49A5976C6398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877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3CAADE8-5A84-4DEC-9AFF-AEB82EA33010}"/>
              </a:ext>
            </a:extLst>
          </p:cNvPr>
          <p:cNvSpPr txBox="1"/>
          <p:nvPr/>
        </p:nvSpPr>
        <p:spPr>
          <a:xfrm>
            <a:off x="3427518" y="6075693"/>
            <a:ext cx="190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Luciana</a:t>
            </a:r>
          </a:p>
          <a:p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VW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Variant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1970</a:t>
            </a:r>
          </a:p>
        </p:txBody>
      </p:sp>
    </p:spTree>
    <p:extLst>
      <p:ext uri="{BB962C8B-B14F-4D97-AF65-F5344CB8AC3E}">
        <p14:creationId xmlns:p14="http://schemas.microsoft.com/office/powerpoint/2010/main" val="17088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86898" y="5661881"/>
            <a:ext cx="851305" cy="851305"/>
          </a:xfrm>
          <a:prstGeom prst="rect">
            <a:avLst/>
          </a:prstGeom>
        </p:spPr>
      </p:pic>
      <p:pic>
        <p:nvPicPr>
          <p:cNvPr id="17410" name="Picture 2" descr="Integração GIS e BIM transformará o setor de Infraestrutura - Estúdio BIM -  Treinamentos e Consultoria BIM">
            <a:extLst>
              <a:ext uri="{FF2B5EF4-FFF2-40B4-BE49-F238E27FC236}">
                <a16:creationId xmlns:a16="http://schemas.microsoft.com/office/drawing/2014/main" id="{6946A914-278B-49CD-B065-11791EF6F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67" y="1046975"/>
            <a:ext cx="4989762" cy="292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ompatibilização Projetos Infra - BIM :: AVIA | Projetos de Engenharia">
            <a:extLst>
              <a:ext uri="{FF2B5EF4-FFF2-40B4-BE49-F238E27FC236}">
                <a16:creationId xmlns:a16="http://schemas.microsoft.com/office/drawing/2014/main" id="{4BA153B0-545F-4256-99A5-30F46451F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29" y="2159000"/>
            <a:ext cx="4187826" cy="234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BIM LEADERSHIP TOUR BRASIL | InovaCAD">
            <a:extLst>
              <a:ext uri="{FF2B5EF4-FFF2-40B4-BE49-F238E27FC236}">
                <a16:creationId xmlns:a16="http://schemas.microsoft.com/office/drawing/2014/main" id="{78628D4E-6ECF-43D7-9AAE-88FE50CA3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17" y="4160316"/>
            <a:ext cx="4470426" cy="173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Papel do BIM Manager para Projetos de Infraestrutura | Mundo AEC - Autodesk">
            <a:extLst>
              <a:ext uri="{FF2B5EF4-FFF2-40B4-BE49-F238E27FC236}">
                <a16:creationId xmlns:a16="http://schemas.microsoft.com/office/drawing/2014/main" id="{6C59560B-90C5-470A-BA30-10D48F9F5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7"/>
          <a:stretch/>
        </p:blipFill>
        <p:spPr bwMode="auto">
          <a:xfrm>
            <a:off x="1016001" y="3886200"/>
            <a:ext cx="4664763" cy="234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995EE1EA-3378-4F65-BBD5-61EFBE4F2E2D}"/>
              </a:ext>
            </a:extLst>
          </p:cNvPr>
          <p:cNvSpPr txBox="1"/>
          <p:nvPr/>
        </p:nvSpPr>
        <p:spPr>
          <a:xfrm>
            <a:off x="1249613" y="1402738"/>
            <a:ext cx="9872656" cy="43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8"/>
              </a:lnSpc>
            </a:pPr>
            <a:endParaRPr lang="pt-BR" sz="1600" spc="141" dirty="0">
              <a:solidFill>
                <a:srgbClr val="1E2C33"/>
              </a:solidFill>
            </a:endParaRP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EF42CB3B-B0F3-4FF0-8309-D43177C0C290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4229F9FE-DFDF-4DBF-9969-7397AAE4A28B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5.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Conclusão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BCE3518E-119F-4C32-A1BD-4D9540A66D21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BIM na infraestrutura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238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86898" y="5661881"/>
            <a:ext cx="851305" cy="851305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298624" y="2143218"/>
            <a:ext cx="3332636" cy="1821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71"/>
              </a:lnSpc>
            </a:pPr>
            <a:r>
              <a:rPr lang="pt-BR" sz="1823" spc="18" dirty="0">
                <a:latin typeface="Arial Narrow" panose="020B0606020202030204" pitchFamily="34" charset="0"/>
              </a:rPr>
              <a:t>O Ministério da Infraestrutura é um dos órgãos do governo federal que deverão, a partir de 2021 </a:t>
            </a:r>
            <a:br>
              <a:rPr lang="pt-BR" sz="1823" spc="18" dirty="0">
                <a:latin typeface="Arial Narrow" panose="020B0606020202030204" pitchFamily="34" charset="0"/>
              </a:rPr>
            </a:br>
            <a:r>
              <a:rPr lang="pt-BR" sz="1823" spc="18" dirty="0">
                <a:latin typeface="Arial Narrow" panose="020B0606020202030204" pitchFamily="34" charset="0"/>
              </a:rPr>
              <a:t>(decreto 10.306/2020), </a:t>
            </a:r>
            <a:br>
              <a:rPr lang="pt-BR" sz="1823" spc="18" dirty="0">
                <a:latin typeface="Arial Narrow" panose="020B0606020202030204" pitchFamily="34" charset="0"/>
              </a:rPr>
            </a:br>
            <a:r>
              <a:rPr lang="pt-BR" sz="1823" spc="18" dirty="0">
                <a:latin typeface="Arial Narrow" panose="020B0606020202030204" pitchFamily="34" charset="0"/>
              </a:rPr>
              <a:t>implementar gradualmente o BIM em seus contratos.</a:t>
            </a:r>
          </a:p>
        </p:txBody>
      </p:sp>
      <p:pic>
        <p:nvPicPr>
          <p:cNvPr id="16388" name="Picture 4" descr="Nenhuma descrição de foto disponível.">
            <a:extLst>
              <a:ext uri="{FF2B5EF4-FFF2-40B4-BE49-F238E27FC236}">
                <a16:creationId xmlns:a16="http://schemas.microsoft.com/office/drawing/2014/main" id="{EBBC09A6-6924-4678-B28D-1098A6E88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886068"/>
            <a:ext cx="6225305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12F117D9-76A3-4088-A3E9-EF53FA9B5229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8CDBE37A-1286-48B0-9BE7-3D4D3FAEEEE0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5.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Conclusão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542CC076-8E9D-48C4-909D-B480F9D28216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BIM na infraestrutura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010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046FF0D1-5A9D-4DD7-9ADF-757CDBA90A5D}"/>
              </a:ext>
            </a:extLst>
          </p:cNvPr>
          <p:cNvSpPr txBox="1"/>
          <p:nvPr/>
        </p:nvSpPr>
        <p:spPr>
          <a:xfrm>
            <a:off x="1242872" y="796360"/>
            <a:ext cx="9872656" cy="623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9"/>
              </a:lnSpc>
              <a:spcBef>
                <a:spcPct val="0"/>
              </a:spcBef>
            </a:pPr>
            <a:r>
              <a:rPr lang="en-US" sz="3915" spc="117" dirty="0" err="1">
                <a:solidFill>
                  <a:srgbClr val="1E2C33"/>
                </a:solidFill>
              </a:rPr>
              <a:t>Muito</a:t>
            </a:r>
            <a:r>
              <a:rPr lang="en-US" sz="3915" spc="117" dirty="0">
                <a:solidFill>
                  <a:srgbClr val="1E2C33"/>
                </a:solidFill>
              </a:rPr>
              <a:t> </a:t>
            </a:r>
            <a:r>
              <a:rPr lang="en-US" sz="3915" spc="117" dirty="0" err="1">
                <a:solidFill>
                  <a:srgbClr val="1E2C33"/>
                </a:solidFill>
              </a:rPr>
              <a:t>obrigado</a:t>
            </a:r>
            <a:r>
              <a:rPr lang="en-US" sz="3915" spc="117" dirty="0">
                <a:solidFill>
                  <a:srgbClr val="1E2C33"/>
                </a:solidFill>
              </a:rPr>
              <a:t>!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7D7A46A-30CB-4562-BFA4-BF2AC744B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2" t="37692" r="19459"/>
          <a:stretch/>
        </p:blipFill>
        <p:spPr>
          <a:xfrm>
            <a:off x="7763452" y="3226776"/>
            <a:ext cx="2022387" cy="2808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74A18F7C-4566-4BBD-82AD-7E4D341A8C8F}"/>
              </a:ext>
            </a:extLst>
          </p:cNvPr>
          <p:cNvSpPr txBox="1"/>
          <p:nvPr/>
        </p:nvSpPr>
        <p:spPr>
          <a:xfrm>
            <a:off x="3930164" y="3833090"/>
            <a:ext cx="3748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err="1"/>
              <a:t>Prof</a:t>
            </a:r>
            <a:r>
              <a:rPr lang="pt-BR" sz="1400" dirty="0"/>
              <a:t> Kleos M </a:t>
            </a:r>
            <a:r>
              <a:rPr lang="pt-BR" sz="1400" dirty="0" err="1"/>
              <a:t>Lenz</a:t>
            </a:r>
            <a:r>
              <a:rPr lang="pt-BR" sz="1400" dirty="0"/>
              <a:t> Cesar JR</a:t>
            </a:r>
          </a:p>
          <a:p>
            <a:pPr algn="r"/>
            <a:r>
              <a:rPr lang="pt-BR" sz="1400" b="1" dirty="0" err="1"/>
              <a:t>kleos@ufv.br</a:t>
            </a:r>
            <a:endParaRPr lang="pt-BR" sz="1400" b="1" dirty="0"/>
          </a:p>
          <a:p>
            <a:pPr algn="r"/>
            <a:endParaRPr lang="pt-BR" sz="1400" dirty="0"/>
          </a:p>
          <a:p>
            <a:pPr algn="r"/>
            <a:r>
              <a:rPr lang="pt-BR" sz="1400" dirty="0"/>
              <a:t>Engenheiro Civil (</a:t>
            </a:r>
            <a:r>
              <a:rPr lang="pt-BR" sz="1400" dirty="0" err="1"/>
              <a:t>UFV</a:t>
            </a:r>
            <a:r>
              <a:rPr lang="pt-BR" sz="1400" dirty="0"/>
              <a:t>, 1988)</a:t>
            </a:r>
          </a:p>
          <a:p>
            <a:pPr algn="r"/>
            <a:r>
              <a:rPr lang="pt-BR" sz="1400" dirty="0" err="1"/>
              <a:t>MSc</a:t>
            </a:r>
            <a:r>
              <a:rPr lang="pt-BR" sz="1400" dirty="0"/>
              <a:t> Engenharia Civil (</a:t>
            </a:r>
            <a:r>
              <a:rPr lang="pt-BR" sz="1400" dirty="0" err="1"/>
              <a:t>UFF</a:t>
            </a:r>
            <a:r>
              <a:rPr lang="pt-BR" sz="1400" dirty="0"/>
              <a:t>, 1997)</a:t>
            </a:r>
          </a:p>
          <a:p>
            <a:pPr algn="r"/>
            <a:r>
              <a:rPr lang="pt-BR" sz="1400" dirty="0"/>
              <a:t>PhD Engenharia Civil (</a:t>
            </a:r>
            <a:r>
              <a:rPr lang="pt-BR" sz="1400" dirty="0" err="1"/>
              <a:t>University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Leeds, 2007)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A927D69-2979-4F46-B5C8-D601BC0A89DE}"/>
              </a:ext>
            </a:extLst>
          </p:cNvPr>
          <p:cNvGrpSpPr/>
          <p:nvPr/>
        </p:nvGrpSpPr>
        <p:grpSpPr>
          <a:xfrm>
            <a:off x="3645166" y="5202103"/>
            <a:ext cx="3916218" cy="1027755"/>
            <a:chOff x="3302267" y="5659305"/>
            <a:chExt cx="3916218" cy="1027755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FC4CF0D0-47AB-4F5A-8CD0-CE844663C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271" y="5718468"/>
              <a:ext cx="889879" cy="889879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E11A57D-2174-414A-A277-BAED4845E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146" y="5659305"/>
              <a:ext cx="1370339" cy="1027755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01B2B77A-B6AA-41DA-B562-72BD6C62C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267" y="5808601"/>
              <a:ext cx="1604962" cy="70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6544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142960" y="1689697"/>
            <a:ext cx="9496626" cy="253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lnSpc>
                <a:spcPts val="3556"/>
              </a:lnSpc>
              <a:buClr>
                <a:srgbClr val="00CC99"/>
              </a:buClr>
              <a:defRPr sz="2735" spc="27">
                <a:solidFill>
                  <a:srgbClr val="1E2C33"/>
                </a:solidFill>
                <a:latin typeface="Arial Narrow" panose="020B0606020202030204" pitchFamily="34" charset="0"/>
              </a:defRPr>
            </a:lvl1pPr>
          </a:lstStyle>
          <a:p>
            <a:pPr marL="304815" indent="-304815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t-BR" sz="1800" b="1" dirty="0">
              <a:latin typeface="Calibri corpo"/>
            </a:endParaRPr>
          </a:p>
          <a:p>
            <a:pPr marL="304815" indent="-304815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800" b="1" dirty="0">
                <a:latin typeface="Calibri corpo"/>
              </a:rPr>
              <a:t>Fragmentação no setor de AECO</a:t>
            </a:r>
          </a:p>
          <a:p>
            <a:pPr marL="304815" indent="-304815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800" b="1" dirty="0">
                <a:latin typeface="Calibri corpo"/>
              </a:rPr>
              <a:t>Dependência da comunicação na </a:t>
            </a:r>
            <a:br>
              <a:rPr lang="pt-BR" sz="1800" b="1" dirty="0">
                <a:latin typeface="Calibri corpo"/>
              </a:rPr>
            </a:br>
            <a:r>
              <a:rPr lang="pt-BR" sz="1800" b="1" dirty="0">
                <a:latin typeface="Calibri corpo"/>
              </a:rPr>
              <a:t>forma de papel/arquivos</a:t>
            </a:r>
          </a:p>
          <a:p>
            <a:pPr marL="304815" indent="-304815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800" b="1" dirty="0">
                <a:latin typeface="Calibri corpo"/>
              </a:rPr>
              <a:t>Desenhos</a:t>
            </a:r>
            <a:br>
              <a:rPr lang="pt-BR" sz="1823" b="1" dirty="0">
                <a:latin typeface="Calibri corpo"/>
              </a:rPr>
            </a:br>
            <a:endParaRPr lang="pt-BR" sz="1823" b="1" dirty="0">
              <a:latin typeface="Calibri corpo"/>
            </a:endParaRPr>
          </a:p>
          <a:p>
            <a:pPr marL="304815" indent="-304815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Calibri corpo"/>
            </a:endParaRPr>
          </a:p>
        </p:txBody>
      </p: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07E008A7-7DF3-427D-8091-CAB1CFE0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2C606551-07B9-4261-8698-4CC1404A6BC2}"/>
              </a:ext>
            </a:extLst>
          </p:cNvPr>
          <p:cNvGrpSpPr/>
          <p:nvPr/>
        </p:nvGrpSpPr>
        <p:grpSpPr>
          <a:xfrm>
            <a:off x="1236133" y="786628"/>
            <a:ext cx="5548849" cy="1096498"/>
            <a:chOff x="-2605167" y="-2831880"/>
            <a:chExt cx="11097698" cy="2192998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0FCCAC36-4930-4CA6-B884-DDD6BD01AE78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1.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Introdução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8B4E8F49-1DF6-40CB-8FBB-2DD7CEDC34C7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Contexto. Porque?</a:t>
              </a: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8F9E2A28-5D0D-4D3B-AFF0-BA60350176B3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33" t="16800" r="17451" b="6957"/>
          <a:stretch/>
        </p:blipFill>
        <p:spPr bwMode="auto">
          <a:xfrm>
            <a:off x="4848546" y="1689697"/>
            <a:ext cx="6721342" cy="37909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8AB867B-BB94-4592-908B-21045BBD87BA}"/>
              </a:ext>
            </a:extLst>
          </p:cNvPr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343" t="21323" r="23272" b="45724"/>
          <a:stretch/>
        </p:blipFill>
        <p:spPr bwMode="auto">
          <a:xfrm>
            <a:off x="877697" y="4853527"/>
            <a:ext cx="3864287" cy="1388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C8C7F1A5-B9C8-4EDD-904E-53CEFF95BFBF}"/>
              </a:ext>
            </a:extLst>
          </p:cNvPr>
          <p:cNvGrpSpPr/>
          <p:nvPr/>
        </p:nvGrpSpPr>
        <p:grpSpPr>
          <a:xfrm>
            <a:off x="1236133" y="786628"/>
            <a:ext cx="5548849" cy="1096498"/>
            <a:chOff x="-2605167" y="-2831880"/>
            <a:chExt cx="11097698" cy="2192998"/>
          </a:xfrm>
        </p:grpSpPr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212F8B9E-CA6A-4FBF-AFC5-11125DFABBD3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1.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Introdução</a:t>
              </a:r>
              <a:endParaRPr lang="en-US" sz="3915" spc="117" dirty="0">
                <a:solidFill>
                  <a:srgbClr val="1E2C33"/>
                </a:solidFill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8DB5282E-8488-44E1-A8DC-AE0B83B3541C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O ciclo de vida das construções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445210D1-2714-42DE-B376-9961CDF17AB3}"/>
              </a:ext>
            </a:extLst>
          </p:cNvPr>
          <p:cNvSpPr txBox="1"/>
          <p:nvPr/>
        </p:nvSpPr>
        <p:spPr>
          <a:xfrm>
            <a:off x="7631723" y="5961185"/>
            <a:ext cx="12045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34" name="Picture 10" descr="Força Aérea Brasileira — Asas que protegem o País">
            <a:extLst>
              <a:ext uri="{FF2B5EF4-FFF2-40B4-BE49-F238E27FC236}">
                <a16:creationId xmlns:a16="http://schemas.microsoft.com/office/drawing/2014/main" id="{11A125B4-AE5E-4939-B2E4-C50B25C8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563" y="2039994"/>
            <a:ext cx="6307016" cy="44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3D9DD8E-7B37-4C16-9F59-4B4634EF705F}"/>
              </a:ext>
            </a:extLst>
          </p:cNvPr>
          <p:cNvSpPr txBox="1"/>
          <p:nvPr/>
        </p:nvSpPr>
        <p:spPr>
          <a:xfrm>
            <a:off x="5055577" y="3543301"/>
            <a:ext cx="2048608" cy="10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79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2. O que é BIM?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idx="1"/>
          </p:nvPr>
        </p:nvSpPr>
        <p:spPr>
          <a:xfrm>
            <a:off x="839570" y="1412777"/>
            <a:ext cx="4464342" cy="4764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b="1" dirty="0"/>
              <a:t>Palavras-chave e conceitos relacionados</a:t>
            </a:r>
          </a:p>
          <a:p>
            <a:pPr marL="0" indent="0">
              <a:buNone/>
            </a:pPr>
            <a:endParaRPr lang="pt-BR" sz="2100" b="1" dirty="0"/>
          </a:p>
          <a:p>
            <a:pPr lvl="1"/>
            <a:r>
              <a:rPr lang="pt-BR" sz="1600" b="1" dirty="0"/>
              <a:t>Nova forma de projetar</a:t>
            </a:r>
            <a:r>
              <a:rPr lang="pt-BR" sz="1600" dirty="0"/>
              <a:t> (novo método, nova forma de fazer, novo </a:t>
            </a:r>
            <a:r>
              <a:rPr lang="pt-BR" sz="1600" b="1" dirty="0"/>
              <a:t>processo</a:t>
            </a:r>
            <a:r>
              <a:rPr lang="pt-BR" sz="1600" dirty="0"/>
              <a:t>)</a:t>
            </a:r>
          </a:p>
          <a:p>
            <a:pPr lvl="1"/>
            <a:r>
              <a:rPr lang="pt-BR" sz="1600" dirty="0"/>
              <a:t>Biblioteca de informação, uma </a:t>
            </a:r>
            <a:r>
              <a:rPr lang="pt-BR" sz="1600" b="1" dirty="0"/>
              <a:t>base de dados</a:t>
            </a:r>
            <a:r>
              <a:rPr lang="pt-BR" sz="1600" dirty="0"/>
              <a:t> contendo informações gráficas e não gráficas do edifício: “3D inteligente”. </a:t>
            </a:r>
            <a:endParaRPr lang="pt-BR" sz="1600" b="1" dirty="0"/>
          </a:p>
          <a:p>
            <a:pPr lvl="1"/>
            <a:r>
              <a:rPr lang="pt-BR" sz="1600" dirty="0"/>
              <a:t>Objetos, definição de atributos, </a:t>
            </a:r>
            <a:r>
              <a:rPr lang="pt-BR" sz="1600" b="1" dirty="0"/>
              <a:t>modelagem paramétrica</a:t>
            </a:r>
          </a:p>
          <a:p>
            <a:pPr lvl="1"/>
            <a:r>
              <a:rPr lang="pt-BR" sz="1600" b="1" dirty="0"/>
              <a:t>Integração</a:t>
            </a:r>
            <a:r>
              <a:rPr lang="pt-BR" sz="1600" dirty="0"/>
              <a:t> de projetos e projetistas em </a:t>
            </a:r>
            <a:r>
              <a:rPr lang="pt-BR" sz="1600" b="1" dirty="0"/>
              <a:t>modelo único</a:t>
            </a:r>
            <a:r>
              <a:rPr lang="pt-BR" sz="1600" dirty="0"/>
              <a:t> digital, permitindo </a:t>
            </a:r>
            <a:r>
              <a:rPr lang="pt-BR" sz="1600" b="1" dirty="0"/>
              <a:t>colaboração</a:t>
            </a:r>
          </a:p>
          <a:p>
            <a:pPr lvl="1"/>
            <a:r>
              <a:rPr lang="pt-BR" sz="1600" b="1" dirty="0"/>
              <a:t>Interoperabilidade</a:t>
            </a:r>
            <a:r>
              <a:rPr lang="pt-BR" sz="1600" dirty="0"/>
              <a:t> entre diversas aplicações, através da geração de </a:t>
            </a:r>
            <a:r>
              <a:rPr lang="pt-BR" sz="1600" b="1" dirty="0"/>
              <a:t>arquivo padrão </a:t>
            </a:r>
            <a:r>
              <a:rPr lang="pt-BR" sz="1600" dirty="0"/>
              <a:t>comum e </a:t>
            </a:r>
            <a:r>
              <a:rPr lang="pt-BR" sz="1600" b="1" dirty="0"/>
              <a:t>neutro</a:t>
            </a:r>
          </a:p>
          <a:p>
            <a:pPr lvl="1"/>
            <a:r>
              <a:rPr lang="pt-BR" sz="1600" b="1" dirty="0" err="1"/>
              <a:t>nD</a:t>
            </a:r>
            <a:r>
              <a:rPr lang="pt-BR" sz="1600" dirty="0"/>
              <a:t> [(</a:t>
            </a:r>
            <a:r>
              <a:rPr lang="pt-BR" sz="1600" dirty="0" err="1"/>
              <a:t>X,Y,Z</a:t>
            </a:r>
            <a:r>
              <a:rPr lang="pt-BR" sz="1600" dirty="0"/>
              <a:t>), (T), ($), (m), ....]</a:t>
            </a:r>
            <a:endParaRPr lang="pt-BR" sz="1600" b="1" dirty="0"/>
          </a:p>
          <a:p>
            <a:pPr marL="0" indent="0">
              <a:buNone/>
            </a:pPr>
            <a:endParaRPr lang="pt-BR" sz="1600" dirty="0"/>
          </a:p>
        </p:txBody>
      </p:sp>
      <p:pic>
        <p:nvPicPr>
          <p:cNvPr id="5" name="Imagem 4" descr="Uma imagem contendo equipamentos eletrônicos, circuito&#10;&#10;Descrição gerada automaticamente">
            <a:extLst>
              <a:ext uri="{FF2B5EF4-FFF2-40B4-BE49-F238E27FC236}">
                <a16:creationId xmlns:a16="http://schemas.microsoft.com/office/drawing/2014/main" id="{52FB0AC5-7FA5-4D0A-80E2-D38BFD806513}"/>
              </a:ext>
            </a:extLst>
          </p:cNvPr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r="13746"/>
          <a:stretch/>
        </p:blipFill>
        <p:spPr>
          <a:xfrm>
            <a:off x="5159896" y="1556792"/>
            <a:ext cx="655272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0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3. O que BIM não é?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idx="1"/>
          </p:nvPr>
        </p:nvSpPr>
        <p:spPr>
          <a:xfrm>
            <a:off x="839570" y="1825625"/>
            <a:ext cx="4400645" cy="4351338"/>
          </a:xfrm>
        </p:spPr>
        <p:txBody>
          <a:bodyPr>
            <a:normAutofit/>
          </a:bodyPr>
          <a:lstStyle/>
          <a:p>
            <a:pPr lvl="1"/>
            <a:r>
              <a:rPr lang="pt-BR" sz="1600" b="1" dirty="0"/>
              <a:t>Software</a:t>
            </a:r>
            <a:r>
              <a:rPr lang="pt-BR" sz="1600" dirty="0"/>
              <a:t> </a:t>
            </a:r>
            <a:br>
              <a:rPr lang="pt-BR" sz="1600" dirty="0"/>
            </a:br>
            <a:r>
              <a:rPr lang="pt-BR" sz="1600" dirty="0"/>
              <a:t>Um produto implementado por uma empresa e comercializado.</a:t>
            </a:r>
          </a:p>
          <a:p>
            <a:pPr lvl="1"/>
            <a:r>
              <a:rPr lang="pt-BR" sz="1600" b="1" dirty="0"/>
              <a:t>CAD 3D (modelo 3D bonitinho)</a:t>
            </a:r>
            <a:br>
              <a:rPr lang="pt-BR" sz="1600" dirty="0"/>
            </a:br>
            <a:r>
              <a:rPr lang="pt-BR" sz="1600" dirty="0"/>
              <a:t>Tendência do profissional que decide migrar para uma plataforma 3D (ou mesmo de modelagem paramétrica) concluir que está utilizando BIM. </a:t>
            </a:r>
          </a:p>
          <a:p>
            <a:pPr lvl="1"/>
            <a:r>
              <a:rPr lang="pt-BR" sz="1600" b="1" dirty="0"/>
              <a:t>Milagre</a:t>
            </a:r>
            <a:br>
              <a:rPr lang="pt-BR" sz="1600" dirty="0"/>
            </a:br>
            <a:r>
              <a:rPr lang="pt-BR" sz="1600" dirty="0"/>
              <a:t>Os usuários terão muito trabalho para que </a:t>
            </a:r>
            <a:br>
              <a:rPr lang="pt-BR" sz="1600" dirty="0"/>
            </a:br>
            <a:r>
              <a:rPr lang="pt-BR" sz="1600" dirty="0"/>
              <a:t>a base de dados seja populada corretamente. </a:t>
            </a:r>
          </a:p>
          <a:p>
            <a:pPr lvl="1"/>
            <a:r>
              <a:rPr lang="pt-BR" sz="1600" b="1" dirty="0"/>
              <a:t>Revit (ou outro software específico)</a:t>
            </a:r>
            <a:br>
              <a:rPr lang="pt-BR" sz="1600" dirty="0"/>
            </a:br>
            <a:r>
              <a:rPr lang="pt-BR" sz="1600" dirty="0"/>
              <a:t>Revit é o software BIM mais popular. Não há razão, entretanto, para concluirmos que BIM seja Revit. </a:t>
            </a:r>
          </a:p>
          <a:p>
            <a:pPr marL="0" indent="0">
              <a:buNone/>
            </a:pPr>
            <a:endParaRPr lang="pt-BR" sz="1600" dirty="0"/>
          </a:p>
        </p:txBody>
      </p:sp>
      <p:pic>
        <p:nvPicPr>
          <p:cNvPr id="6" name="Picture 4" descr="https://cdnb.artstation.com/p/assets/images/images/017/053/321/medium/oleksii-iakymchuk-prev01ss.jpg?1554449360">
            <a:extLst>
              <a:ext uri="{FF2B5EF4-FFF2-40B4-BE49-F238E27FC236}">
                <a16:creationId xmlns:a16="http://schemas.microsoft.com/office/drawing/2014/main" id="{E6BDBCAF-55F1-4C6E-9152-D942C537C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9" b="22543"/>
          <a:stretch/>
        </p:blipFill>
        <p:spPr bwMode="auto">
          <a:xfrm>
            <a:off x="5037993" y="1521304"/>
            <a:ext cx="5404338" cy="274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cdna.artstation.com/p/assets/images/images/017/053/326/medium/oleksii-iakymchuk-prev02.jpg?1554449364">
            <a:extLst>
              <a:ext uri="{FF2B5EF4-FFF2-40B4-BE49-F238E27FC236}">
                <a16:creationId xmlns:a16="http://schemas.microsoft.com/office/drawing/2014/main" id="{7F14EF4E-6165-4A10-AA4C-B707D83BA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47" y="3608506"/>
            <a:ext cx="4750902" cy="25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D49BA722-18EB-4ED8-B5D1-09EB1B2101D4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9C7AD8DB-0EAA-40A0-8789-C23DFBF61D4F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4.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Pilares</a:t>
              </a:r>
              <a:r>
                <a:rPr lang="en-US" sz="3915" spc="117" dirty="0">
                  <a:solidFill>
                    <a:srgbClr val="1E2C33"/>
                  </a:solidFill>
                </a:rPr>
                <a:t> do BIM</a:t>
              </a: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7550ED2A-C4C0-4DE7-AA37-61100C3962AD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Modelagem paramétrica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77E46BDD-2DDB-42D9-AA5F-3058960E54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9247" y="1937874"/>
            <a:ext cx="4722227" cy="417646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17D7EA3-D1BB-44FE-BB10-A5975AB7A4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7325" y="1938868"/>
            <a:ext cx="468313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12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2" name="Imagem 71">
            <a:extLst>
              <a:ext uri="{FF2B5EF4-FFF2-40B4-BE49-F238E27FC236}">
                <a16:creationId xmlns:a16="http://schemas.microsoft.com/office/drawing/2014/main" id="{0A25BEF4-F8E7-4DB9-853A-618670B402F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133" y="2025794"/>
            <a:ext cx="7224720" cy="4569666"/>
          </a:xfrm>
          <a:prstGeom prst="rect">
            <a:avLst/>
          </a:prstGeom>
        </p:spPr>
      </p:pic>
      <p:grpSp>
        <p:nvGrpSpPr>
          <p:cNvPr id="36" name="Group 4">
            <a:extLst>
              <a:ext uri="{FF2B5EF4-FFF2-40B4-BE49-F238E27FC236}">
                <a16:creationId xmlns:a16="http://schemas.microsoft.com/office/drawing/2014/main" id="{D49BA722-18EB-4ED8-B5D1-09EB1B2101D4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9C7AD8DB-0EAA-40A0-8789-C23DFBF61D4F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4.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Pilares</a:t>
              </a:r>
              <a:r>
                <a:rPr lang="en-US" sz="3915" spc="117" dirty="0">
                  <a:solidFill>
                    <a:srgbClr val="1E2C33"/>
                  </a:solidFill>
                </a:rPr>
                <a:t> do BIM</a:t>
              </a: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7550ED2A-C4C0-4DE7-AA37-61100C3962AD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Modelagem paramétrica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622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686508D-C227-4C74-B300-6A806211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D49BA722-18EB-4ED8-B5D1-09EB1B2101D4}"/>
              </a:ext>
            </a:extLst>
          </p:cNvPr>
          <p:cNvGrpSpPr/>
          <p:nvPr/>
        </p:nvGrpSpPr>
        <p:grpSpPr>
          <a:xfrm>
            <a:off x="1236133" y="786628"/>
            <a:ext cx="9886136" cy="1096498"/>
            <a:chOff x="-2605167" y="-2831880"/>
            <a:chExt cx="11097698" cy="2192998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9C7AD8DB-0EAA-40A0-8789-C23DFBF61D4F}"/>
                </a:ext>
              </a:extLst>
            </p:cNvPr>
            <p:cNvSpPr txBox="1"/>
            <p:nvPr/>
          </p:nvSpPr>
          <p:spPr>
            <a:xfrm>
              <a:off x="-2605167" y="-2831880"/>
              <a:ext cx="11082566" cy="124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9"/>
                </a:lnSpc>
                <a:spcBef>
                  <a:spcPct val="0"/>
                </a:spcBef>
              </a:pPr>
              <a:r>
                <a:rPr lang="en-US" sz="3915" spc="117" dirty="0">
                  <a:solidFill>
                    <a:srgbClr val="1E2C33"/>
                  </a:solidFill>
                </a:rPr>
                <a:t>4. </a:t>
              </a:r>
              <a:r>
                <a:rPr lang="en-US" sz="3915" spc="117" dirty="0" err="1">
                  <a:solidFill>
                    <a:srgbClr val="1E2C33"/>
                  </a:solidFill>
                </a:rPr>
                <a:t>Pilares</a:t>
              </a:r>
              <a:r>
                <a:rPr lang="en-US" sz="3915" spc="117" dirty="0">
                  <a:solidFill>
                    <a:srgbClr val="1E2C33"/>
                  </a:solidFill>
                </a:rPr>
                <a:t> do BIM</a:t>
              </a: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7550ED2A-C4C0-4DE7-AA37-61100C3962AD}"/>
                </a:ext>
              </a:extLst>
            </p:cNvPr>
            <p:cNvSpPr txBox="1"/>
            <p:nvPr/>
          </p:nvSpPr>
          <p:spPr>
            <a:xfrm>
              <a:off x="-2590035" y="-1599659"/>
              <a:ext cx="11082566" cy="96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8"/>
                </a:lnSpc>
              </a:pPr>
              <a:r>
                <a:rPr lang="pt-BR" sz="2827" spc="141" dirty="0">
                  <a:solidFill>
                    <a:srgbClr val="1E2C33"/>
                  </a:solidFill>
                </a:rPr>
                <a:t>Modelagem paramétrica</a:t>
              </a:r>
              <a:endParaRPr lang="pt-BR" sz="1600" spc="141" dirty="0">
                <a:solidFill>
                  <a:srgbClr val="1E2C33"/>
                </a:solidFill>
              </a:endParaRP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B161E1D8-38CB-4CD4-861E-BFFEA3697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33" y="2183062"/>
            <a:ext cx="7591344" cy="416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85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557</Words>
  <Application>Microsoft Office PowerPoint</Application>
  <PresentationFormat>Widescreen</PresentationFormat>
  <Paragraphs>112</Paragraphs>
  <Slides>23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Arial</vt:lpstr>
      <vt:lpstr>Arial Narrow</vt:lpstr>
      <vt:lpstr>Calibri</vt:lpstr>
      <vt:lpstr>Calibri corpo</vt:lpstr>
      <vt:lpstr>Calibri Light</vt:lpstr>
      <vt:lpstr>Tema do Office</vt:lpstr>
      <vt:lpstr>O que, de fato é BIM,  e como se beneficiar dele agora e no futuro?</vt:lpstr>
      <vt:lpstr>Apresentação do PowerPoint</vt:lpstr>
      <vt:lpstr>Apresentação do PowerPoint</vt:lpstr>
      <vt:lpstr>Apresentação do PowerPoint</vt:lpstr>
      <vt:lpstr>2. O que é BIM?</vt:lpstr>
      <vt:lpstr>3. O que BIM não é?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49</cp:revision>
  <dcterms:created xsi:type="dcterms:W3CDTF">2022-03-04T12:39:06Z</dcterms:created>
  <dcterms:modified xsi:type="dcterms:W3CDTF">2022-03-25T14:04:38Z</dcterms:modified>
</cp:coreProperties>
</file>