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30" r:id="rId3"/>
    <p:sldId id="260" r:id="rId4"/>
    <p:sldId id="340" r:id="rId5"/>
    <p:sldId id="299" r:id="rId6"/>
    <p:sldId id="339" r:id="rId7"/>
    <p:sldId id="329" r:id="rId8"/>
    <p:sldId id="301" r:id="rId9"/>
    <p:sldId id="333" r:id="rId10"/>
    <p:sldId id="335" r:id="rId11"/>
    <p:sldId id="328" r:id="rId12"/>
    <p:sldId id="337" r:id="rId13"/>
    <p:sldId id="336" r:id="rId14"/>
    <p:sldId id="341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57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C776C-8271-4A20-99A3-040A7B6AFEC8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34C78-AD9B-487E-9E6C-B65B7C850B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96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6BF63-7D97-45C2-ABC2-4951599DDDE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43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6BF63-7D97-45C2-ABC2-4951599DDDE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08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732" y="1646988"/>
            <a:ext cx="9784536" cy="23876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TERMO DE EXECUÇÃO DESCENTRALIZADA (TED) N° 00703/2020</a:t>
            </a:r>
            <a:br>
              <a:rPr lang="pt-BR" sz="3600" dirty="0"/>
            </a:br>
            <a:r>
              <a:rPr lang="pt-BR" sz="3600" dirty="0"/>
              <a:t> </a:t>
            </a:r>
            <a:br>
              <a:rPr lang="pt-BR" sz="3600" dirty="0"/>
            </a:b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732" y="4101572"/>
            <a:ext cx="9784536" cy="2061836"/>
          </a:xfrm>
        </p:spPr>
        <p:txBody>
          <a:bodyPr>
            <a:normAutofit/>
          </a:bodyPr>
          <a:lstStyle/>
          <a:p>
            <a:endParaRPr lang="pt-BR" b="1" dirty="0"/>
          </a:p>
          <a:p>
            <a:r>
              <a:rPr lang="pt-BR" b="1" dirty="0"/>
              <a:t>“Apoio à implementação da metodologia BIM e </a:t>
            </a:r>
            <a:br>
              <a:rPr lang="pt-BR" b="1" dirty="0"/>
            </a:br>
            <a:r>
              <a:rPr lang="pt-BR" b="1" dirty="0"/>
              <a:t>desenvolvimento de metodologias e ferramentas </a:t>
            </a:r>
            <a:br>
              <a:rPr lang="pt-BR" b="1" dirty="0"/>
            </a:br>
            <a:r>
              <a:rPr lang="pt-BR" b="1" dirty="0"/>
              <a:t>para gestão de OAEs”</a:t>
            </a:r>
            <a:br>
              <a:rPr lang="pt-BR" b="1" dirty="0"/>
            </a:b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998E55-870F-46D1-90A1-0A7BA0130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39" y="3212905"/>
            <a:ext cx="1684586" cy="7880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C48962F-0A6D-405C-AF54-8C479CF1C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99" y="3120400"/>
            <a:ext cx="981172" cy="9811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74D5EAC-7FBF-4A85-A3C1-7906FDCFD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34" y="3147658"/>
            <a:ext cx="1232289" cy="9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758" y="6298424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FD4639-6C03-4B12-801E-6F3FA5635666}"/>
              </a:ext>
            </a:extLst>
          </p:cNvPr>
          <p:cNvSpPr txBox="1"/>
          <p:nvPr/>
        </p:nvSpPr>
        <p:spPr>
          <a:xfrm>
            <a:off x="664633" y="2231352"/>
            <a:ext cx="1074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C996D94-64BB-4975-96DA-4D1D5FEB3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832" y="4662914"/>
            <a:ext cx="3075943" cy="17450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BA958BF-59F1-455F-9F22-F90DC835F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71" y="4618760"/>
            <a:ext cx="3199723" cy="18198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3E0C849-7472-4FA7-BFDF-6662E23000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521" y="4661097"/>
            <a:ext cx="3354146" cy="181988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1C4002B-9BE2-4212-8250-C660E2971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416" y="2474814"/>
            <a:ext cx="3199723" cy="184623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3B0771E-EF72-4318-819B-C54FD9ED4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030" y="2496591"/>
            <a:ext cx="3199723" cy="184315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5F458AE-DE04-4E97-A99A-70BE10A01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658" y="2493602"/>
            <a:ext cx="2933136" cy="1816778"/>
          </a:xfrm>
          <a:prstGeom prst="rect">
            <a:avLst/>
          </a:prstGeom>
        </p:spPr>
      </p:pic>
      <p:sp>
        <p:nvSpPr>
          <p:cNvPr id="11" name="Seta: para a Direita Listrada 10">
            <a:extLst>
              <a:ext uri="{FF2B5EF4-FFF2-40B4-BE49-F238E27FC236}">
                <a16:creationId xmlns:a16="http://schemas.microsoft.com/office/drawing/2014/main" id="{A4296902-BDED-4DB6-A409-A753F157E82A}"/>
              </a:ext>
            </a:extLst>
          </p:cNvPr>
          <p:cNvSpPr/>
          <p:nvPr/>
        </p:nvSpPr>
        <p:spPr>
          <a:xfrm>
            <a:off x="3836368" y="3596792"/>
            <a:ext cx="560948" cy="3568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Listrada 21">
            <a:extLst>
              <a:ext uri="{FF2B5EF4-FFF2-40B4-BE49-F238E27FC236}">
                <a16:creationId xmlns:a16="http://schemas.microsoft.com/office/drawing/2014/main" id="{C4A9B870-670C-47DC-AB7E-4087905881E5}"/>
              </a:ext>
            </a:extLst>
          </p:cNvPr>
          <p:cNvSpPr/>
          <p:nvPr/>
        </p:nvSpPr>
        <p:spPr>
          <a:xfrm>
            <a:off x="7416132" y="3650987"/>
            <a:ext cx="560948" cy="3568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a Direita Listrada 23">
            <a:extLst>
              <a:ext uri="{FF2B5EF4-FFF2-40B4-BE49-F238E27FC236}">
                <a16:creationId xmlns:a16="http://schemas.microsoft.com/office/drawing/2014/main" id="{63266977-FA86-4817-A63D-38509EDAD2FE}"/>
              </a:ext>
            </a:extLst>
          </p:cNvPr>
          <p:cNvSpPr/>
          <p:nvPr/>
        </p:nvSpPr>
        <p:spPr>
          <a:xfrm>
            <a:off x="3927780" y="5758762"/>
            <a:ext cx="560948" cy="3568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a Direita Listrada 24">
            <a:extLst>
              <a:ext uri="{FF2B5EF4-FFF2-40B4-BE49-F238E27FC236}">
                <a16:creationId xmlns:a16="http://schemas.microsoft.com/office/drawing/2014/main" id="{EBD33883-7C74-4473-9B4C-5936FCF7EE94}"/>
              </a:ext>
            </a:extLst>
          </p:cNvPr>
          <p:cNvSpPr/>
          <p:nvPr/>
        </p:nvSpPr>
        <p:spPr>
          <a:xfrm>
            <a:off x="7024202" y="5835323"/>
            <a:ext cx="560948" cy="3568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A93AC6CA-0195-4A76-BE48-B4E273F3A48D}"/>
              </a:ext>
            </a:extLst>
          </p:cNvPr>
          <p:cNvGrpSpPr/>
          <p:nvPr/>
        </p:nvGrpSpPr>
        <p:grpSpPr>
          <a:xfrm>
            <a:off x="1242872" y="796360"/>
            <a:ext cx="9886136" cy="1621513"/>
            <a:chOff x="-2605167" y="-2831880"/>
            <a:chExt cx="11097698" cy="3243028"/>
          </a:xfrm>
        </p:grpSpPr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E31334AB-F9FE-41EF-8635-4E03A8860F5D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4E6CF94A-ED07-4C7E-AE09-D9FD01AB7006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2010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M3</a:t>
              </a:r>
              <a:r>
                <a:rPr lang="pt-BR" sz="2827" spc="141" dirty="0">
                  <a:solidFill>
                    <a:srgbClr val="1E2C33"/>
                  </a:solidFill>
                </a:rPr>
                <a:t>, Meta A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Detalhamento em BIM: Autodesk </a:t>
              </a:r>
              <a:r>
                <a:rPr lang="pt-BR" sz="1600" spc="141" dirty="0" err="1">
                  <a:solidFill>
                    <a:srgbClr val="1E2C33"/>
                  </a:solidFill>
                </a:rPr>
                <a:t>InfraWorks</a:t>
              </a:r>
              <a:r>
                <a:rPr lang="pt-BR" sz="1600" spc="141" dirty="0">
                  <a:solidFill>
                    <a:srgbClr val="1E2C33"/>
                  </a:solidFill>
                </a:rPr>
                <a:t>, Inventor e  Revit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Elementos paramétricos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5482CA-52C2-405A-8DD5-9FE479216FC9}"/>
              </a:ext>
            </a:extLst>
          </p:cNvPr>
          <p:cNvSpPr txBox="1"/>
          <p:nvPr/>
        </p:nvSpPr>
        <p:spPr>
          <a:xfrm>
            <a:off x="1397124" y="2793601"/>
            <a:ext cx="216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Ponte pré-moldada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B5F50D4-3F7B-4DCB-AEA0-2C0127E8CA91}"/>
              </a:ext>
            </a:extLst>
          </p:cNvPr>
          <p:cNvSpPr txBox="1"/>
          <p:nvPr/>
        </p:nvSpPr>
        <p:spPr>
          <a:xfrm>
            <a:off x="1408367" y="4814060"/>
            <a:ext cx="216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Ponte mista</a:t>
            </a:r>
          </a:p>
        </p:txBody>
      </p:sp>
    </p:spTree>
    <p:extLst>
      <p:ext uri="{BB962C8B-B14F-4D97-AF65-F5344CB8AC3E}">
        <p14:creationId xmlns:p14="http://schemas.microsoft.com/office/powerpoint/2010/main" val="210931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0BF69E1-4308-487C-BE89-4E7065FC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76" y="2798469"/>
            <a:ext cx="2153241" cy="304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C924A41-CCD9-4BE9-8D57-1FF63FCE6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436" y="4020522"/>
            <a:ext cx="5375500" cy="246731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0552DC6-1310-4E89-BB5B-DB3255EC67FB}"/>
              </a:ext>
            </a:extLst>
          </p:cNvPr>
          <p:cNvSpPr/>
          <p:nvPr/>
        </p:nvSpPr>
        <p:spPr>
          <a:xfrm>
            <a:off x="4629962" y="2375258"/>
            <a:ext cx="1309607" cy="39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NB 1 (1943)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59CA5F9-E9D5-4531-BE38-17E7B1A4CB2A}"/>
              </a:ext>
            </a:extLst>
          </p:cNvPr>
          <p:cNvSpPr/>
          <p:nvPr/>
        </p:nvSpPr>
        <p:spPr>
          <a:xfrm>
            <a:off x="7855057" y="2361069"/>
            <a:ext cx="1877879" cy="39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NBR 6118 (2014)</a:t>
            </a:r>
          </a:p>
        </p:txBody>
      </p:sp>
      <p:sp>
        <p:nvSpPr>
          <p:cNvPr id="5" name="Seta: para a Direita Listrada 4">
            <a:extLst>
              <a:ext uri="{FF2B5EF4-FFF2-40B4-BE49-F238E27FC236}">
                <a16:creationId xmlns:a16="http://schemas.microsoft.com/office/drawing/2014/main" id="{364A5432-7784-48F8-BE35-A0033C68F9FD}"/>
              </a:ext>
            </a:extLst>
          </p:cNvPr>
          <p:cNvSpPr/>
          <p:nvPr/>
        </p:nvSpPr>
        <p:spPr>
          <a:xfrm>
            <a:off x="6198598" y="2377223"/>
            <a:ext cx="1498169" cy="362901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11BB089-1DEC-4961-B6CE-183C702FE111}"/>
              </a:ext>
            </a:extLst>
          </p:cNvPr>
          <p:cNvSpPr/>
          <p:nvPr/>
        </p:nvSpPr>
        <p:spPr>
          <a:xfrm>
            <a:off x="4642152" y="2903457"/>
            <a:ext cx="1309607" cy="39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NB 2 (1946)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2C05991-6050-4C2E-B1C9-997FE4C322DF}"/>
              </a:ext>
            </a:extLst>
          </p:cNvPr>
          <p:cNvSpPr/>
          <p:nvPr/>
        </p:nvSpPr>
        <p:spPr>
          <a:xfrm>
            <a:off x="7855057" y="2903457"/>
            <a:ext cx="1877879" cy="39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NBR 7188 (2013)</a:t>
            </a:r>
          </a:p>
        </p:txBody>
      </p:sp>
      <p:sp>
        <p:nvSpPr>
          <p:cNvPr id="16" name="Seta: para a Direita Listrada 15">
            <a:extLst>
              <a:ext uri="{FF2B5EF4-FFF2-40B4-BE49-F238E27FC236}">
                <a16:creationId xmlns:a16="http://schemas.microsoft.com/office/drawing/2014/main" id="{52FDA922-7AE8-4E75-923F-C516DABBC866}"/>
              </a:ext>
            </a:extLst>
          </p:cNvPr>
          <p:cNvSpPr/>
          <p:nvPr/>
        </p:nvSpPr>
        <p:spPr>
          <a:xfrm>
            <a:off x="6210788" y="2905422"/>
            <a:ext cx="1498169" cy="362901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535F05F-7DEA-4A90-9CD7-02F0334251AB}"/>
              </a:ext>
            </a:extLst>
          </p:cNvPr>
          <p:cNvSpPr/>
          <p:nvPr/>
        </p:nvSpPr>
        <p:spPr>
          <a:xfrm>
            <a:off x="9879036" y="2907332"/>
            <a:ext cx="1877879" cy="39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NBR 7187 (2021)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98E0F3-F4BF-4A7B-9E06-034FFE1C8BDB}"/>
              </a:ext>
            </a:extLst>
          </p:cNvPr>
          <p:cNvSpPr txBox="1"/>
          <p:nvPr/>
        </p:nvSpPr>
        <p:spPr>
          <a:xfrm>
            <a:off x="4444706" y="3554163"/>
            <a:ext cx="250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Trem tipo:</a:t>
            </a:r>
          </a:p>
        </p:txBody>
      </p:sp>
      <p:sp>
        <p:nvSpPr>
          <p:cNvPr id="22" name="Chave Esquerda 21">
            <a:extLst>
              <a:ext uri="{FF2B5EF4-FFF2-40B4-BE49-F238E27FC236}">
                <a16:creationId xmlns:a16="http://schemas.microsoft.com/office/drawing/2014/main" id="{659EDF82-75ED-4B4B-AFB1-B2187FE61717}"/>
              </a:ext>
            </a:extLst>
          </p:cNvPr>
          <p:cNvSpPr/>
          <p:nvPr/>
        </p:nvSpPr>
        <p:spPr>
          <a:xfrm>
            <a:off x="3806515" y="2213142"/>
            <a:ext cx="379162" cy="4218655"/>
          </a:xfrm>
          <a:prstGeom prst="lef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BB7D292E-C92D-4482-A780-6C9F053A34F8}"/>
              </a:ext>
            </a:extLst>
          </p:cNvPr>
          <p:cNvGrpSpPr/>
          <p:nvPr/>
        </p:nvGrpSpPr>
        <p:grpSpPr>
          <a:xfrm>
            <a:off x="1242872" y="796360"/>
            <a:ext cx="9886136" cy="1375292"/>
            <a:chOff x="-2605167" y="-2831880"/>
            <a:chExt cx="11097698" cy="2750586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5A44B914-6F0A-41E4-9A02-C1B4405E4233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1F86411F-4159-459E-8AB3-55D2510A20E0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1518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M3</a:t>
              </a:r>
              <a:r>
                <a:rPr lang="pt-BR" sz="2827" spc="141" dirty="0">
                  <a:solidFill>
                    <a:srgbClr val="1E2C33"/>
                  </a:solidFill>
                </a:rPr>
                <a:t>, Meta B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Proposição de uma metodologia para avaliar a capacidade de carga das pontes já construídas.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88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E40F832-6C0E-4EBD-8A6F-B9F76ECDFEB0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44" y="4969801"/>
            <a:ext cx="1748251" cy="18880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0169FAA-5B1B-481A-A1E6-73BB77A6CF9E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233"/>
          <a:stretch/>
        </p:blipFill>
        <p:spPr>
          <a:xfrm>
            <a:off x="9135485" y="5052578"/>
            <a:ext cx="2150997" cy="1180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935BB82-23EE-44EF-8B5D-F1C9665F120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1" b="51984"/>
          <a:stretch/>
        </p:blipFill>
        <p:spPr>
          <a:xfrm>
            <a:off x="2311901" y="4785186"/>
            <a:ext cx="1186250" cy="15006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798C4C0-C482-40CF-998F-BDFD36C88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451" y="2720026"/>
            <a:ext cx="4525966" cy="178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2214221-9520-45DF-A4AF-E944FD0B1900}"/>
              </a:ext>
            </a:extLst>
          </p:cNvPr>
          <p:cNvSpPr txBox="1"/>
          <p:nvPr/>
        </p:nvSpPr>
        <p:spPr>
          <a:xfrm>
            <a:off x="1206123" y="3906198"/>
            <a:ext cx="30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Ponte sobre Ribeirão </a:t>
            </a:r>
            <a:r>
              <a:rPr lang="pt-BR" sz="1400" dirty="0" err="1"/>
              <a:t>Teixeiras</a:t>
            </a:r>
            <a:r>
              <a:rPr lang="pt-BR" sz="1400" dirty="0"/>
              <a:t> NT=3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007FFD-B36D-4AF6-AA21-3304CA500534}"/>
              </a:ext>
            </a:extLst>
          </p:cNvPr>
          <p:cNvSpPr txBox="1"/>
          <p:nvPr/>
        </p:nvSpPr>
        <p:spPr>
          <a:xfrm>
            <a:off x="4494238" y="4258611"/>
            <a:ext cx="30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Ponte sobre Rio </a:t>
            </a:r>
            <a:r>
              <a:rPr lang="pt-BR" sz="1400" dirty="0" err="1"/>
              <a:t>Pirapetinga</a:t>
            </a:r>
            <a:r>
              <a:rPr lang="pt-BR" sz="1400" dirty="0"/>
              <a:t> NT=4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3044210-E393-4544-AE78-C2CC0D1A4042}"/>
              </a:ext>
            </a:extLst>
          </p:cNvPr>
          <p:cNvSpPr txBox="1"/>
          <p:nvPr/>
        </p:nvSpPr>
        <p:spPr>
          <a:xfrm>
            <a:off x="7397266" y="4504204"/>
            <a:ext cx="3091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Viaduto de Coimbra NT=4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0C3720F-19C0-4282-AD31-0D42B5EDE89F}"/>
              </a:ext>
            </a:extLst>
          </p:cNvPr>
          <p:cNvCxnSpPr>
            <a:cxnSpLocks/>
          </p:cNvCxnSpPr>
          <p:nvPr/>
        </p:nvCxnSpPr>
        <p:spPr>
          <a:xfrm>
            <a:off x="1557580" y="4412499"/>
            <a:ext cx="0" cy="114746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F0727BD6-17E1-456C-B4F3-EA7553F4B519}"/>
              </a:ext>
            </a:extLst>
          </p:cNvPr>
          <p:cNvCxnSpPr/>
          <p:nvPr/>
        </p:nvCxnSpPr>
        <p:spPr>
          <a:xfrm>
            <a:off x="1557580" y="5543253"/>
            <a:ext cx="340963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Chave Esquerda 21">
            <a:extLst>
              <a:ext uri="{FF2B5EF4-FFF2-40B4-BE49-F238E27FC236}">
                <a16:creationId xmlns:a16="http://schemas.microsoft.com/office/drawing/2014/main" id="{0EC67C17-E4E4-4FC2-91E1-CE6612E47058}"/>
              </a:ext>
            </a:extLst>
          </p:cNvPr>
          <p:cNvSpPr/>
          <p:nvPr/>
        </p:nvSpPr>
        <p:spPr>
          <a:xfrm>
            <a:off x="2097054" y="4550316"/>
            <a:ext cx="209143" cy="2019298"/>
          </a:xfrm>
          <a:prstGeom prst="lef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0315F870-147B-48CA-A89A-564526878D3A}"/>
              </a:ext>
            </a:extLst>
          </p:cNvPr>
          <p:cNvGrpSpPr/>
          <p:nvPr/>
        </p:nvGrpSpPr>
        <p:grpSpPr>
          <a:xfrm>
            <a:off x="1242872" y="796360"/>
            <a:ext cx="9886136" cy="1375292"/>
            <a:chOff x="-2605167" y="-2831880"/>
            <a:chExt cx="11097698" cy="2750586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8826325B-4B01-4C6D-A79C-25A944C4B7E1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203EFCAC-69C1-426C-B824-CF12FA58AF5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1518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M3</a:t>
              </a:r>
              <a:r>
                <a:rPr lang="pt-BR" sz="2827" spc="141" dirty="0">
                  <a:solidFill>
                    <a:srgbClr val="1E2C33"/>
                  </a:solidFill>
                </a:rPr>
                <a:t>, Meta B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Proposição de uma metodologia para avaliar a capacidade de carga das pontes já construídas.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E112F0D-44A0-40AF-A665-AA5631060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570" y="2504562"/>
            <a:ext cx="3497450" cy="178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9009253-43EC-41AC-86C7-345543EA65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162" b="14485"/>
          <a:stretch/>
        </p:blipFill>
        <p:spPr>
          <a:xfrm>
            <a:off x="1289807" y="2371454"/>
            <a:ext cx="3580819" cy="155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57223D-5B86-4DDA-957B-5BBB7F4EB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227" y="4679900"/>
            <a:ext cx="949205" cy="16059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3857A7-27E4-4F03-96D4-F98B7B6E1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998" y="4702318"/>
            <a:ext cx="803572" cy="11767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8F47E76-B3DE-45E3-B104-6244C4A742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0591"/>
          <a:stretch/>
        </p:blipFill>
        <p:spPr>
          <a:xfrm>
            <a:off x="4053457" y="5460445"/>
            <a:ext cx="2062069" cy="11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2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6DCA23F-640E-4CA5-953B-98B8BE1D55D1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950" y="2424295"/>
            <a:ext cx="5225856" cy="3845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42F44399-1684-40C5-AE53-70463C7DA868}"/>
                  </a:ext>
                </a:extLst>
              </p:cNvPr>
              <p:cNvSpPr/>
              <p:nvPr/>
            </p:nvSpPr>
            <p:spPr>
              <a:xfrm>
                <a:off x="7495116" y="2335384"/>
                <a:ext cx="3026834" cy="474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10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pt-BR" sz="1100" i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pt-BR" sz="11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100" i="0">
                              <a:latin typeface="Cambria Math" panose="02040503050406030204" pitchFamily="18" charset="0"/>
                            </a:rPr>
                            <m:t>∅∙</m:t>
                          </m:r>
                          <m:sSub>
                            <m:sSubPr>
                              <m:ctrlPr>
                                <a:rPr lang="pt-BR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1100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1100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  <m:r>
                            <a:rPr lang="pt-BR" sz="1100" i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pt-BR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100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  <m: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1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1100" i="0">
                                  <a:latin typeface="Cambria Math" panose="02040503050406030204" pitchFamily="18" charset="0"/>
                                </a:rPr>
                                <m:t>∙ </m:t>
                              </m:r>
                              <m:sSub>
                                <m:sSubPr>
                                  <m:ctrlPr>
                                    <a:rPr lang="pt-BR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  <m:r>
                                    <a:rPr lang="pt-BR" sz="11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11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1100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1100" i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100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pt-BR" sz="1100" i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1100" i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pt-BR" sz="11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pt-BR" sz="1100" i="0">
                              <a:latin typeface="Cambria Math" panose="02040503050406030204" pitchFamily="18" charset="0"/>
                            </a:rPr>
                            <m:t>DAF</m:t>
                          </m:r>
                        </m:den>
                      </m:f>
                    </m:oMath>
                  </m:oMathPara>
                </a14:m>
                <a:endParaRPr lang="pt-BR" sz="1100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42F44399-1684-40C5-AE53-70463C7DA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116" y="2335384"/>
                <a:ext cx="3026834" cy="4741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m 15">
            <a:extLst>
              <a:ext uri="{FF2B5EF4-FFF2-40B4-BE49-F238E27FC236}">
                <a16:creationId xmlns:a16="http://schemas.microsoft.com/office/drawing/2014/main" id="{70ADCA73-2384-4542-A8DA-CA1785F84365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1440" y="3437466"/>
            <a:ext cx="2680440" cy="141689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E2EEED6-C7DF-48F2-9641-56A792EB54C5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3045" y="3429000"/>
            <a:ext cx="2645488" cy="144864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E4EEDA9-AD97-40B9-B751-A8D644FE9D2F}"/>
              </a:ext>
            </a:extLst>
          </p:cNvPr>
          <p:cNvSpPr/>
          <p:nvPr/>
        </p:nvSpPr>
        <p:spPr>
          <a:xfrm>
            <a:off x="7332132" y="3644900"/>
            <a:ext cx="1513725" cy="16425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94CBB2D-EBF5-497D-9AC4-71F1E76DFF4F}"/>
              </a:ext>
            </a:extLst>
          </p:cNvPr>
          <p:cNvSpPr/>
          <p:nvPr/>
        </p:nvSpPr>
        <p:spPr>
          <a:xfrm>
            <a:off x="10189632" y="3644900"/>
            <a:ext cx="1513725" cy="16425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9DCBDD-6442-4FC9-A45A-2ACB27F642D8}"/>
              </a:ext>
            </a:extLst>
          </p:cNvPr>
          <p:cNvSpPr txBox="1"/>
          <p:nvPr/>
        </p:nvSpPr>
        <p:spPr>
          <a:xfrm>
            <a:off x="6572422" y="2791135"/>
            <a:ext cx="222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Inspeção visual:</a:t>
            </a:r>
          </a:p>
          <a:p>
            <a:r>
              <a:rPr lang="pt-BR" dirty="0" err="1"/>
              <a:t>ΦR</a:t>
            </a:r>
            <a:r>
              <a:rPr lang="pt-BR" baseline="-25000" dirty="0" err="1"/>
              <a:t>d</a:t>
            </a:r>
            <a:r>
              <a:rPr lang="pt-BR" dirty="0"/>
              <a:t> a partir da NT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523427-633B-41D5-96C0-5395694EA74D}"/>
              </a:ext>
            </a:extLst>
          </p:cNvPr>
          <p:cNvSpPr txBox="1"/>
          <p:nvPr/>
        </p:nvSpPr>
        <p:spPr>
          <a:xfrm>
            <a:off x="9476622" y="2791135"/>
            <a:ext cx="240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Inspeção especial</a:t>
            </a:r>
          </a:p>
          <a:p>
            <a:r>
              <a:rPr lang="pt-BR" dirty="0" err="1"/>
              <a:t>ΦR</a:t>
            </a:r>
            <a:r>
              <a:rPr lang="pt-BR" baseline="-25000" dirty="0" err="1"/>
              <a:t>d</a:t>
            </a:r>
            <a:r>
              <a:rPr lang="pt-BR" dirty="0"/>
              <a:t> a partir de ensaios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F3684842-FB3C-482E-8120-2DFE6A7A5899}"/>
              </a:ext>
            </a:extLst>
          </p:cNvPr>
          <p:cNvGrpSpPr/>
          <p:nvPr/>
        </p:nvGrpSpPr>
        <p:grpSpPr>
          <a:xfrm>
            <a:off x="1242872" y="796360"/>
            <a:ext cx="9886136" cy="1375292"/>
            <a:chOff x="-2605167" y="-2831880"/>
            <a:chExt cx="11097698" cy="2750586"/>
          </a:xfrm>
        </p:grpSpPr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DA48A0E0-2B69-4FC5-A4FD-289F9DDE57B1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A550A8B7-FF29-4706-BD72-600319C57AA5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1518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M3</a:t>
              </a:r>
              <a:r>
                <a:rPr lang="pt-BR" sz="2827" spc="141" dirty="0">
                  <a:solidFill>
                    <a:srgbClr val="1E2C33"/>
                  </a:solidFill>
                </a:rPr>
                <a:t>, Meta B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Proposição de uma metodologia para avaliar a capacidade de carga das pontes já construídas.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04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046FF0D1-5A9D-4DD7-9ADF-757CDBA90A5D}"/>
              </a:ext>
            </a:extLst>
          </p:cNvPr>
          <p:cNvSpPr txBox="1"/>
          <p:nvPr/>
        </p:nvSpPr>
        <p:spPr>
          <a:xfrm>
            <a:off x="1242872" y="796360"/>
            <a:ext cx="9872656" cy="62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9"/>
              </a:lnSpc>
              <a:spcBef>
                <a:spcPct val="0"/>
              </a:spcBef>
            </a:pPr>
            <a:r>
              <a:rPr lang="en-US" sz="3915" spc="117" dirty="0" err="1">
                <a:solidFill>
                  <a:srgbClr val="1E2C33"/>
                </a:solidFill>
              </a:rPr>
              <a:t>Muito</a:t>
            </a:r>
            <a:r>
              <a:rPr lang="en-US" sz="3915" spc="117" dirty="0">
                <a:solidFill>
                  <a:srgbClr val="1E2C33"/>
                </a:solidFill>
              </a:rPr>
              <a:t> </a:t>
            </a:r>
            <a:r>
              <a:rPr lang="en-US" sz="3915" spc="117" dirty="0" err="1">
                <a:solidFill>
                  <a:srgbClr val="1E2C33"/>
                </a:solidFill>
              </a:rPr>
              <a:t>obrigado</a:t>
            </a:r>
            <a:r>
              <a:rPr lang="en-US" sz="3915" spc="117" dirty="0">
                <a:solidFill>
                  <a:srgbClr val="1E2C33"/>
                </a:solidFill>
              </a:rPr>
              <a:t>!</a:t>
            </a:r>
          </a:p>
        </p:txBody>
      </p:sp>
      <p:pic>
        <p:nvPicPr>
          <p:cNvPr id="3074" name="Picture 2" descr="Conheça as Palestras e os Palestrantes da XII SAEC | SAEC">
            <a:extLst>
              <a:ext uri="{FF2B5EF4-FFF2-40B4-BE49-F238E27FC236}">
                <a16:creationId xmlns:a16="http://schemas.microsoft.com/office/drawing/2014/main" id="{56C3B68B-11A6-488E-8F55-EBA4681A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65" y="2146059"/>
            <a:ext cx="186690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0FD5AA-6BA2-458F-80A2-A910A12642E2}"/>
              </a:ext>
            </a:extLst>
          </p:cNvPr>
          <p:cNvSpPr txBox="1"/>
          <p:nvPr/>
        </p:nvSpPr>
        <p:spPr>
          <a:xfrm>
            <a:off x="3771902" y="2013450"/>
            <a:ext cx="35784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Prof</a:t>
            </a:r>
            <a:r>
              <a:rPr lang="pt-BR" sz="1400" dirty="0"/>
              <a:t> </a:t>
            </a:r>
            <a:r>
              <a:rPr lang="pt-BR" sz="1400" dirty="0" err="1"/>
              <a:t>Diôgo</a:t>
            </a:r>
            <a:r>
              <a:rPr lang="pt-BR" sz="1400" dirty="0"/>
              <a:t> Silva de Oliveira</a:t>
            </a:r>
          </a:p>
          <a:p>
            <a:r>
              <a:rPr lang="pt-BR" sz="1400" dirty="0"/>
              <a:t>Engenheiro Civil (</a:t>
            </a:r>
            <a:r>
              <a:rPr lang="pt-BR" sz="1400" dirty="0" err="1"/>
              <a:t>UFV</a:t>
            </a:r>
            <a:r>
              <a:rPr lang="pt-BR" sz="1400" dirty="0"/>
              <a:t>, 2000)</a:t>
            </a:r>
          </a:p>
          <a:p>
            <a:r>
              <a:rPr lang="pt-BR" sz="1400" dirty="0" err="1"/>
              <a:t>MSc</a:t>
            </a:r>
            <a:r>
              <a:rPr lang="pt-BR" sz="1400" dirty="0"/>
              <a:t> Engenharia Civil (EESC-USP, 2013)</a:t>
            </a:r>
          </a:p>
          <a:p>
            <a:r>
              <a:rPr lang="pt-BR" sz="1400" dirty="0" err="1"/>
              <a:t>DSc</a:t>
            </a:r>
            <a:r>
              <a:rPr lang="pt-BR" sz="1400" dirty="0"/>
              <a:t> Engenharia Civil (EESC-USP,2017)</a:t>
            </a:r>
          </a:p>
          <a:p>
            <a:endParaRPr lang="pt-BR" sz="1400" dirty="0"/>
          </a:p>
          <a:p>
            <a:r>
              <a:rPr lang="pt-BR" sz="1400" dirty="0"/>
              <a:t>Departamento de Engenharia Civil</a:t>
            </a:r>
          </a:p>
          <a:p>
            <a:r>
              <a:rPr lang="pt-BR" sz="1400" dirty="0"/>
              <a:t>Universidade Federal de Viçosa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D7A46A-30CB-4562-BFA4-BF2AC744B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2" t="37692" r="19459"/>
          <a:stretch/>
        </p:blipFill>
        <p:spPr>
          <a:xfrm>
            <a:off x="7763452" y="3226776"/>
            <a:ext cx="2022387" cy="2808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4A18F7C-4566-4BBD-82AD-7E4D341A8C8F}"/>
              </a:ext>
            </a:extLst>
          </p:cNvPr>
          <p:cNvSpPr txBox="1"/>
          <p:nvPr/>
        </p:nvSpPr>
        <p:spPr>
          <a:xfrm>
            <a:off x="3930164" y="4571644"/>
            <a:ext cx="37484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/>
              <a:t>Prof</a:t>
            </a:r>
            <a:r>
              <a:rPr lang="pt-BR" sz="1400" dirty="0"/>
              <a:t> Kleos M </a:t>
            </a:r>
            <a:r>
              <a:rPr lang="pt-BR" sz="1400" dirty="0" err="1"/>
              <a:t>Lenz</a:t>
            </a:r>
            <a:r>
              <a:rPr lang="pt-BR" sz="1400" dirty="0"/>
              <a:t> Cesar JR</a:t>
            </a:r>
          </a:p>
          <a:p>
            <a:pPr algn="r"/>
            <a:r>
              <a:rPr lang="pt-BR" sz="1400" dirty="0"/>
              <a:t>Engenheiro Civil (</a:t>
            </a:r>
            <a:r>
              <a:rPr lang="pt-BR" sz="1400" dirty="0" err="1"/>
              <a:t>UFV</a:t>
            </a:r>
            <a:r>
              <a:rPr lang="pt-BR" sz="1400" dirty="0"/>
              <a:t>, 1988)</a:t>
            </a:r>
          </a:p>
          <a:p>
            <a:pPr algn="r"/>
            <a:r>
              <a:rPr lang="pt-BR" sz="1400" dirty="0" err="1"/>
              <a:t>MSc</a:t>
            </a:r>
            <a:r>
              <a:rPr lang="pt-BR" sz="1400" dirty="0"/>
              <a:t> Engenharia Civil (</a:t>
            </a:r>
            <a:r>
              <a:rPr lang="pt-BR" sz="1400" dirty="0" err="1"/>
              <a:t>UFF</a:t>
            </a:r>
            <a:r>
              <a:rPr lang="pt-BR" sz="1400" dirty="0"/>
              <a:t>, 1997)</a:t>
            </a:r>
          </a:p>
          <a:p>
            <a:pPr algn="r"/>
            <a:r>
              <a:rPr lang="pt-BR" sz="1400" dirty="0"/>
              <a:t>PhD Engenharia Civil (</a:t>
            </a:r>
            <a:r>
              <a:rPr lang="pt-BR" sz="1400" dirty="0" err="1"/>
              <a:t>University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Leeds, 2007)</a:t>
            </a:r>
          </a:p>
          <a:p>
            <a:pPr algn="r"/>
            <a:endParaRPr lang="pt-BR" sz="1400" dirty="0"/>
          </a:p>
          <a:p>
            <a:pPr algn="r"/>
            <a:r>
              <a:rPr lang="pt-BR" sz="1400" dirty="0"/>
              <a:t>Departamento de Engenharia Civil</a:t>
            </a:r>
          </a:p>
          <a:p>
            <a:pPr algn="r"/>
            <a:r>
              <a:rPr lang="pt-BR" sz="1400" dirty="0"/>
              <a:t>Universidade Federal de Viçosa</a:t>
            </a:r>
          </a:p>
        </p:txBody>
      </p:sp>
    </p:spTree>
    <p:extLst>
      <p:ext uri="{BB962C8B-B14F-4D97-AF65-F5344CB8AC3E}">
        <p14:creationId xmlns:p14="http://schemas.microsoft.com/office/powerpoint/2010/main" val="19765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990607" y="811037"/>
            <a:ext cx="7365993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5"/>
              </a:lnSpc>
            </a:pPr>
            <a:r>
              <a:rPr lang="pt-BR" sz="4400" dirty="0">
                <a:solidFill>
                  <a:srgbClr val="1E2C33"/>
                </a:solidFill>
              </a:rPr>
              <a:t>Tópicos da apresentação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E3D5C20-213C-40B1-800B-189E0580C011}"/>
              </a:ext>
            </a:extLst>
          </p:cNvPr>
          <p:cNvSpPr txBox="1"/>
          <p:nvPr/>
        </p:nvSpPr>
        <p:spPr>
          <a:xfrm>
            <a:off x="1142960" y="1689697"/>
            <a:ext cx="949662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556"/>
              </a:lnSpc>
              <a:buClr>
                <a:srgbClr val="00CC99"/>
              </a:buClr>
              <a:defRPr sz="2735" spc="27">
                <a:solidFill>
                  <a:srgbClr val="1E2C33"/>
                </a:solidFill>
                <a:latin typeface="Arial Narrow" panose="020B0606020202030204" pitchFamily="34" charset="0"/>
              </a:defRPr>
            </a:lvl1pPr>
          </a:lstStyle>
          <a:p>
            <a:pPr marL="304815" indent="-30481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1800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Calibri corpo"/>
              </a:rPr>
              <a:t>O TED </a:t>
            </a:r>
            <a:r>
              <a:rPr lang="pt-BR" sz="1800" dirty="0" err="1">
                <a:latin typeface="Calibri corpo"/>
              </a:rPr>
              <a:t>UFV</a:t>
            </a:r>
            <a:r>
              <a:rPr lang="pt-BR" sz="1800" dirty="0">
                <a:latin typeface="Calibri corpo"/>
              </a:rPr>
              <a:t>/DNIT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Calibri corpo"/>
              </a:rPr>
              <a:t>Atividades do Módulo 1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Calibri corpo"/>
              </a:rPr>
              <a:t>Atividades do Módulo 3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Calibri corp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142960" y="1689697"/>
            <a:ext cx="9496626" cy="4743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556"/>
              </a:lnSpc>
              <a:buClr>
                <a:srgbClr val="00CC99"/>
              </a:buClr>
              <a:defRPr sz="2735" spc="27">
                <a:solidFill>
                  <a:srgbClr val="1E2C33"/>
                </a:solidFill>
                <a:latin typeface="Arial Narrow" panose="020B0606020202030204" pitchFamily="34" charset="0"/>
              </a:defRPr>
            </a:lvl1pPr>
          </a:lstStyle>
          <a:p>
            <a:pPr marL="304815" indent="-30481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1800" b="1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Módulo 1: </a:t>
            </a:r>
            <a:br>
              <a:rPr lang="pt-BR" sz="1823" b="1" dirty="0">
                <a:latin typeface="Calibri corpo"/>
              </a:rPr>
            </a:br>
            <a:r>
              <a:rPr lang="pt-BR" sz="1600" dirty="0">
                <a:latin typeface="Calibri corpo"/>
              </a:rPr>
              <a:t>Desenvolvimento de Diretrizes para a implantação e consolidação da tecnologia BIM no âmbito do DNIT, visando a contratação de Projetos de Infraestrutura em conformidade com o decreto nº 10.306, de 2 de abril de 2020.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Módulo 2:</a:t>
            </a:r>
            <a:r>
              <a:rPr lang="pt-BR" sz="1800" dirty="0">
                <a:latin typeface="Calibri corpo"/>
              </a:rPr>
              <a:t> </a:t>
            </a:r>
            <a:br>
              <a:rPr lang="pt-BR" sz="1823" dirty="0">
                <a:latin typeface="Calibri corpo"/>
              </a:rPr>
            </a:br>
            <a:r>
              <a:rPr lang="pt-BR" sz="1600" dirty="0">
                <a:latin typeface="Calibri corpo"/>
              </a:rPr>
              <a:t>Implementação de programa computacional para automatização da avaliação da capacidade de carga de pontes rodoviárias</a:t>
            </a:r>
            <a:r>
              <a:rPr lang="pt-BR" sz="1823" dirty="0">
                <a:latin typeface="Calibri corpo"/>
              </a:rPr>
              <a:t>.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Módulo 3: </a:t>
            </a:r>
            <a:br>
              <a:rPr lang="pt-BR" sz="1823" b="1" dirty="0">
                <a:latin typeface="Calibri corpo"/>
              </a:rPr>
            </a:br>
            <a:r>
              <a:rPr lang="pt-BR" sz="1600" dirty="0">
                <a:latin typeface="Calibri corpo"/>
              </a:rPr>
              <a:t>Elaboração de um catálogo digital de projetos de pontes utilizando o BIM para as tipologias de pontes usuais e proposição de uma metodologia para avaliar a capacidade de carga das pontes já construídas, considerando a deterioração da estrutura, utilizando a tecnologia BIM.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Módulo 4:</a:t>
            </a:r>
            <a:r>
              <a:rPr lang="pt-BR" sz="1800" dirty="0">
                <a:latin typeface="Calibri corpo"/>
              </a:rPr>
              <a:t> </a:t>
            </a:r>
            <a:br>
              <a:rPr lang="pt-BR" sz="1823" dirty="0">
                <a:latin typeface="Calibri corpo"/>
              </a:rPr>
            </a:br>
            <a:r>
              <a:rPr lang="pt-BR" sz="1600" dirty="0">
                <a:latin typeface="Calibri corpo"/>
              </a:rPr>
              <a:t>Definição e implementação de modelos parametrizados de manutenção, recuperação, reforço e reabilitação de pontes em concreto armado, e proposição e consolidação de metodologias e informações como contribuições em um Sistema de Gestão de Pontes integrado com tecnologia BIM.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07E008A7-7DF3-427D-8091-CAB1CFE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2C606551-07B9-4261-8698-4CC1404A6BC2}"/>
              </a:ext>
            </a:extLst>
          </p:cNvPr>
          <p:cNvGrpSpPr/>
          <p:nvPr/>
        </p:nvGrpSpPr>
        <p:grpSpPr>
          <a:xfrm>
            <a:off x="1236133" y="786628"/>
            <a:ext cx="5548849" cy="1096498"/>
            <a:chOff x="-2605167" y="-2831880"/>
            <a:chExt cx="11097698" cy="2192998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0FCCAC36-4930-4CA6-B884-DDD6BD01AE78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Introdução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8B4E8F49-1DF6-40CB-8FBB-2DD7CEDC34C7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Objetivos em 4 módulos: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07E008A7-7DF3-427D-8091-CAB1CFE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2C606551-07B9-4261-8698-4CC1404A6BC2}"/>
              </a:ext>
            </a:extLst>
          </p:cNvPr>
          <p:cNvGrpSpPr/>
          <p:nvPr/>
        </p:nvGrpSpPr>
        <p:grpSpPr>
          <a:xfrm>
            <a:off x="1236133" y="786628"/>
            <a:ext cx="5548849" cy="1096498"/>
            <a:chOff x="-2605167" y="-2831880"/>
            <a:chExt cx="11097698" cy="2192998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0FCCAC36-4930-4CA6-B884-DDD6BD01AE78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Introdução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8B4E8F49-1DF6-40CB-8FBB-2DD7CEDC34C7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Objetivos em 4 módulos: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908D4C32-0144-4D28-A3F6-CB903EA7F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99" y="2225952"/>
            <a:ext cx="7775349" cy="399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3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104E22-959C-4638-8A8A-05F5365DABB8}"/>
              </a:ext>
            </a:extLst>
          </p:cNvPr>
          <p:cNvSpPr txBox="1"/>
          <p:nvPr/>
        </p:nvSpPr>
        <p:spPr>
          <a:xfrm>
            <a:off x="1849120" y="3097036"/>
            <a:ext cx="1270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Meta 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AB363F2-6B18-4EBD-9C9F-08E22A3BABD9}"/>
              </a:ext>
            </a:extLst>
          </p:cNvPr>
          <p:cNvSpPr txBox="1"/>
          <p:nvPr/>
        </p:nvSpPr>
        <p:spPr>
          <a:xfrm>
            <a:off x="3386417" y="2757205"/>
            <a:ext cx="15748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Modelagem paramétrica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6D4BF99-DD93-48C6-921C-CD6111408532}"/>
              </a:ext>
            </a:extLst>
          </p:cNvPr>
          <p:cNvSpPr txBox="1"/>
          <p:nvPr/>
        </p:nvSpPr>
        <p:spPr>
          <a:xfrm>
            <a:off x="3386016" y="3335886"/>
            <a:ext cx="1574800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Estudos IFC</a:t>
            </a:r>
          </a:p>
        </p:txBody>
      </p:sp>
      <p:cxnSp>
        <p:nvCxnSpPr>
          <p:cNvPr id="48" name="Conector: Angulado 47">
            <a:extLst>
              <a:ext uri="{FF2B5EF4-FFF2-40B4-BE49-F238E27FC236}">
                <a16:creationId xmlns:a16="http://schemas.microsoft.com/office/drawing/2014/main" id="{D2C2FF5B-67BC-41DF-83D3-824CE549267B}"/>
              </a:ext>
            </a:extLst>
          </p:cNvPr>
          <p:cNvCxnSpPr>
            <a:stCxn id="8" idx="3"/>
            <a:endCxn id="22" idx="1"/>
          </p:cNvCxnSpPr>
          <p:nvPr/>
        </p:nvCxnSpPr>
        <p:spPr>
          <a:xfrm flipV="1">
            <a:off x="3119120" y="2988038"/>
            <a:ext cx="267297" cy="247498"/>
          </a:xfrm>
          <a:prstGeom prst="bentConnector3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482ECB70-F0F2-4DCB-8D84-76CDB0D2EAFC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3119120" y="3235536"/>
            <a:ext cx="266896" cy="238850"/>
          </a:xfrm>
          <a:prstGeom prst="bentConnector3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Imagem 71">
            <a:extLst>
              <a:ext uri="{FF2B5EF4-FFF2-40B4-BE49-F238E27FC236}">
                <a16:creationId xmlns:a16="http://schemas.microsoft.com/office/drawing/2014/main" id="{0A25BEF4-F8E7-4DB9-853A-618670B402F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571" y="2288334"/>
            <a:ext cx="3840057" cy="2596303"/>
          </a:xfrm>
          <a:prstGeom prst="rect">
            <a:avLst/>
          </a:prstGeom>
        </p:spPr>
      </p:pic>
      <p:cxnSp>
        <p:nvCxnSpPr>
          <p:cNvPr id="78" name="Conector: Angulado 77">
            <a:extLst>
              <a:ext uri="{FF2B5EF4-FFF2-40B4-BE49-F238E27FC236}">
                <a16:creationId xmlns:a16="http://schemas.microsoft.com/office/drawing/2014/main" id="{F259F6B5-76D7-4364-A3B5-81A722588F23}"/>
              </a:ext>
            </a:extLst>
          </p:cNvPr>
          <p:cNvCxnSpPr>
            <a:cxnSpLocks/>
            <a:stCxn id="22" idx="3"/>
            <a:endCxn id="72" idx="1"/>
          </p:cNvCxnSpPr>
          <p:nvPr/>
        </p:nvCxnSpPr>
        <p:spPr>
          <a:xfrm>
            <a:off x="4961217" y="2988038"/>
            <a:ext cx="1729354" cy="598448"/>
          </a:xfrm>
          <a:prstGeom prst="bentConnector3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Imagem 83">
            <a:extLst>
              <a:ext uri="{FF2B5EF4-FFF2-40B4-BE49-F238E27FC236}">
                <a16:creationId xmlns:a16="http://schemas.microsoft.com/office/drawing/2014/main" id="{D9089576-61F1-4A63-A51F-9FABE1DC8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09" y="5085199"/>
            <a:ext cx="4631175" cy="1585183"/>
          </a:xfrm>
          <a:prstGeom prst="rect">
            <a:avLst/>
          </a:prstGeom>
        </p:spPr>
      </p:pic>
      <p:cxnSp>
        <p:nvCxnSpPr>
          <p:cNvPr id="86" name="Conector: Angulado 85">
            <a:extLst>
              <a:ext uri="{FF2B5EF4-FFF2-40B4-BE49-F238E27FC236}">
                <a16:creationId xmlns:a16="http://schemas.microsoft.com/office/drawing/2014/main" id="{8D1708DD-FF04-45EA-B940-17B7C66246BF}"/>
              </a:ext>
            </a:extLst>
          </p:cNvPr>
          <p:cNvCxnSpPr>
            <a:cxnSpLocks/>
            <a:stCxn id="34" idx="2"/>
            <a:endCxn id="84" idx="1"/>
          </p:cNvCxnSpPr>
          <p:nvPr/>
        </p:nvCxnSpPr>
        <p:spPr>
          <a:xfrm rot="16200000" flipH="1">
            <a:off x="3172359" y="4613941"/>
            <a:ext cx="2264906" cy="262793"/>
          </a:xfrm>
          <a:prstGeom prst="bent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867735"/>
            <a:chOff x="-2605167" y="-2831880"/>
            <a:chExt cx="11097698" cy="3735473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2503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M1</a:t>
              </a:r>
              <a:r>
                <a:rPr lang="pt-BR" sz="2827" spc="141" dirty="0">
                  <a:solidFill>
                    <a:srgbClr val="1E2C33"/>
                  </a:solidFill>
                </a:rPr>
                <a:t>, Meta A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Desenvolvimento de modelos paramétricos para uso interno e externo ao DNIT, concernente aos elementos constituintes das OAE</a:t>
              </a:r>
            </a:p>
          </p:txBody>
        </p:sp>
      </p:grpSp>
      <p:pic>
        <p:nvPicPr>
          <p:cNvPr id="1026" name="Picture 2" descr="Tabela de Preços SICRO | PriMus | ACCA software">
            <a:extLst>
              <a:ext uri="{FF2B5EF4-FFF2-40B4-BE49-F238E27FC236}">
                <a16:creationId xmlns:a16="http://schemas.microsoft.com/office/drawing/2014/main" id="{3736DF7F-2C1E-4030-8E26-36541358D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69" y="2476500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1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104E22-959C-4638-8A8A-05F5365DABB8}"/>
              </a:ext>
            </a:extLst>
          </p:cNvPr>
          <p:cNvSpPr txBox="1"/>
          <p:nvPr/>
        </p:nvSpPr>
        <p:spPr>
          <a:xfrm>
            <a:off x="2587503" y="3481035"/>
            <a:ext cx="1270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Meta B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AB363F2-6B18-4EBD-9C9F-08E22A3BABD9}"/>
              </a:ext>
            </a:extLst>
          </p:cNvPr>
          <p:cNvSpPr txBox="1"/>
          <p:nvPr/>
        </p:nvSpPr>
        <p:spPr>
          <a:xfrm>
            <a:off x="4177634" y="2508257"/>
            <a:ext cx="15748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Revisão de literatura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6D4BF99-DD93-48C6-921C-CD6111408532}"/>
              </a:ext>
            </a:extLst>
          </p:cNvPr>
          <p:cNvSpPr txBox="1"/>
          <p:nvPr/>
        </p:nvSpPr>
        <p:spPr>
          <a:xfrm>
            <a:off x="4177634" y="4369964"/>
            <a:ext cx="1574800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BIM Mandate DNIT</a:t>
            </a:r>
          </a:p>
        </p:txBody>
      </p:sp>
      <p:cxnSp>
        <p:nvCxnSpPr>
          <p:cNvPr id="48" name="Conector: Angulado 47">
            <a:extLst>
              <a:ext uri="{FF2B5EF4-FFF2-40B4-BE49-F238E27FC236}">
                <a16:creationId xmlns:a16="http://schemas.microsoft.com/office/drawing/2014/main" id="{D2C2FF5B-67BC-41DF-83D3-824CE549267B}"/>
              </a:ext>
            </a:extLst>
          </p:cNvPr>
          <p:cNvCxnSpPr>
            <a:stCxn id="8" idx="3"/>
            <a:endCxn id="22" idx="1"/>
          </p:cNvCxnSpPr>
          <p:nvPr/>
        </p:nvCxnSpPr>
        <p:spPr>
          <a:xfrm flipV="1">
            <a:off x="3857503" y="2646757"/>
            <a:ext cx="320131" cy="972778"/>
          </a:xfrm>
          <a:prstGeom prst="bentConnector3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482ECB70-F0F2-4DCB-8D84-76CDB0D2EAFC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3857503" y="3619535"/>
            <a:ext cx="320131" cy="888929"/>
          </a:xfrm>
          <a:prstGeom prst="bentConnector3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33D1E4A4-6352-4501-987B-0DBF2AE1A4CD}"/>
              </a:ext>
            </a:extLst>
          </p:cNvPr>
          <p:cNvCxnSpPr>
            <a:cxnSpLocks/>
            <a:stCxn id="22" idx="3"/>
            <a:endCxn id="1026" idx="1"/>
          </p:cNvCxnSpPr>
          <p:nvPr/>
        </p:nvCxnSpPr>
        <p:spPr>
          <a:xfrm>
            <a:off x="5752434" y="2646757"/>
            <a:ext cx="2768648" cy="1418"/>
          </a:xfrm>
          <a:prstGeom prst="bentConnector3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E0F0012-7BAB-4439-91A6-65530586FFDF}"/>
              </a:ext>
            </a:extLst>
          </p:cNvPr>
          <p:cNvGrpSpPr/>
          <p:nvPr/>
        </p:nvGrpSpPr>
        <p:grpSpPr>
          <a:xfrm>
            <a:off x="8448241" y="1388969"/>
            <a:ext cx="3326986" cy="2659176"/>
            <a:chOff x="11810999" y="635687"/>
            <a:chExt cx="4990479" cy="3988764"/>
          </a:xfrm>
        </p:grpSpPr>
        <p:pic>
          <p:nvPicPr>
            <p:cNvPr id="1026" name="Picture 2" descr="Corfo on Twitter: &amp;quot;El Estándar BIM para Proyectos Públicos del programa  @Plan_BIM ya lleva 10.000 descargas en todo el mundo 🤩. No te quedes abajo  de la #TransformaciónDigital, obtén el manual para">
              <a:extLst>
                <a:ext uri="{FF2B5EF4-FFF2-40B4-BE49-F238E27FC236}">
                  <a16:creationId xmlns:a16="http://schemas.microsoft.com/office/drawing/2014/main" id="{11FCD84C-5E54-4367-9068-6EABC057E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88539">
              <a:off x="11810999" y="950541"/>
              <a:ext cx="1800225" cy="2288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Untitled">
              <a:extLst>
                <a:ext uri="{FF2B5EF4-FFF2-40B4-BE49-F238E27FC236}">
                  <a16:creationId xmlns:a16="http://schemas.microsoft.com/office/drawing/2014/main" id="{23A862AE-0EBB-415E-AF4C-ABEC08FF4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27945">
              <a:off x="13127625" y="635687"/>
              <a:ext cx="1630834" cy="230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Os 5 livros principais de BIM | SpBIM - Arquitetura Digital">
              <a:extLst>
                <a:ext uri="{FF2B5EF4-FFF2-40B4-BE49-F238E27FC236}">
                  <a16:creationId xmlns:a16="http://schemas.microsoft.com/office/drawing/2014/main" id="{0D49DA31-92CE-4D41-8333-6829F210C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9110">
              <a:off x="13946875" y="793564"/>
              <a:ext cx="1649534" cy="2225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Singapore BIM Guide (Version 2) | BIMCommunity">
              <a:extLst>
                <a:ext uri="{FF2B5EF4-FFF2-40B4-BE49-F238E27FC236}">
                  <a16:creationId xmlns:a16="http://schemas.microsoft.com/office/drawing/2014/main" id="{5374D323-E0BF-42E0-B612-4BE729DBE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9046" y="2284180"/>
              <a:ext cx="1807887" cy="234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aderno BIM MPDFT Edição 1 2020 Dezembro | PDF | BIM | Engenharia">
              <a:extLst>
                <a:ext uri="{FF2B5EF4-FFF2-40B4-BE49-F238E27FC236}">
                  <a16:creationId xmlns:a16="http://schemas.microsoft.com/office/drawing/2014/main" id="{26A17773-4C19-4DBF-BD94-399F9DA07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40893">
              <a:off x="15001148" y="696321"/>
              <a:ext cx="1800330" cy="239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AD5E42E-72C5-4493-8B10-E66E3F4F5F57}"/>
              </a:ext>
            </a:extLst>
          </p:cNvPr>
          <p:cNvGrpSpPr/>
          <p:nvPr/>
        </p:nvGrpSpPr>
        <p:grpSpPr>
          <a:xfrm>
            <a:off x="6620948" y="3429000"/>
            <a:ext cx="1897717" cy="2729811"/>
            <a:chOff x="6620948" y="3429000"/>
            <a:chExt cx="1897717" cy="2729811"/>
          </a:xfrm>
        </p:grpSpPr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24DD296E-D28C-4EC2-80B0-D5C671ED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2750" y="3429000"/>
              <a:ext cx="1305915" cy="1844549"/>
            </a:xfrm>
            <a:prstGeom prst="rect">
              <a:avLst/>
            </a:prstGeom>
          </p:spPr>
        </p:pic>
        <p:pic>
          <p:nvPicPr>
            <p:cNvPr id="77" name="Imagem 76">
              <a:extLst>
                <a:ext uri="{FF2B5EF4-FFF2-40B4-BE49-F238E27FC236}">
                  <a16:creationId xmlns:a16="http://schemas.microsoft.com/office/drawing/2014/main" id="{E9CCF4B1-8EFF-4738-8B38-528BE9A88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0948" y="4310776"/>
              <a:ext cx="1305915" cy="1848035"/>
            </a:xfrm>
            <a:prstGeom prst="rect">
              <a:avLst/>
            </a:prstGeom>
          </p:spPr>
        </p:pic>
      </p:grpSp>
      <p:cxnSp>
        <p:nvCxnSpPr>
          <p:cNvPr id="80" name="Conector: Angulado 79">
            <a:extLst>
              <a:ext uri="{FF2B5EF4-FFF2-40B4-BE49-F238E27FC236}">
                <a16:creationId xmlns:a16="http://schemas.microsoft.com/office/drawing/2014/main" id="{19E23469-0880-4D44-897A-73D5ED6D8E11}"/>
              </a:ext>
            </a:extLst>
          </p:cNvPr>
          <p:cNvCxnSpPr>
            <a:cxnSpLocks/>
            <a:stCxn id="34" idx="3"/>
            <a:endCxn id="77" idx="1"/>
          </p:cNvCxnSpPr>
          <p:nvPr/>
        </p:nvCxnSpPr>
        <p:spPr>
          <a:xfrm>
            <a:off x="5752434" y="4508464"/>
            <a:ext cx="868514" cy="726330"/>
          </a:xfrm>
          <a:prstGeom prst="bentConnector3">
            <a:avLst>
              <a:gd name="adj1" fmla="val 50000"/>
            </a:avLst>
          </a:prstGeom>
          <a:ln w="127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4">
            <a:extLst>
              <a:ext uri="{FF2B5EF4-FFF2-40B4-BE49-F238E27FC236}">
                <a16:creationId xmlns:a16="http://schemas.microsoft.com/office/drawing/2014/main" id="{4C9FA3B4-A85B-43F6-BC89-58E6E9337F83}"/>
              </a:ext>
            </a:extLst>
          </p:cNvPr>
          <p:cNvGrpSpPr/>
          <p:nvPr/>
        </p:nvGrpSpPr>
        <p:grpSpPr>
          <a:xfrm>
            <a:off x="1236133" y="786628"/>
            <a:ext cx="9886136" cy="1375292"/>
            <a:chOff x="-2605167" y="-2831880"/>
            <a:chExt cx="11097698" cy="2750586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AE52501F-815E-43B8-B604-0D2EAE8811A8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B39EA62F-3D40-4B75-ADE5-C573B790F951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1518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M1</a:t>
              </a:r>
              <a:r>
                <a:rPr lang="pt-BR" sz="2827" spc="141" dirty="0">
                  <a:solidFill>
                    <a:srgbClr val="1E2C33"/>
                  </a:solidFill>
                </a:rPr>
                <a:t>, Meta B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Organização de práticas para aplicação de BIM no cotidiano do DNIT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138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104E22-959C-4638-8A8A-05F5365DABB8}"/>
              </a:ext>
            </a:extLst>
          </p:cNvPr>
          <p:cNvSpPr txBox="1"/>
          <p:nvPr/>
        </p:nvSpPr>
        <p:spPr>
          <a:xfrm>
            <a:off x="1879600" y="2832604"/>
            <a:ext cx="1270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Meta C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AB363F2-6B18-4EBD-9C9F-08E22A3BABD9}"/>
              </a:ext>
            </a:extLst>
          </p:cNvPr>
          <p:cNvSpPr txBox="1"/>
          <p:nvPr/>
        </p:nvSpPr>
        <p:spPr>
          <a:xfrm>
            <a:off x="3403600" y="2362200"/>
            <a:ext cx="15748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Revisão de literatura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6D4BF99-DD93-48C6-921C-CD6111408532}"/>
              </a:ext>
            </a:extLst>
          </p:cNvPr>
          <p:cNvSpPr txBox="1"/>
          <p:nvPr/>
        </p:nvSpPr>
        <p:spPr>
          <a:xfrm>
            <a:off x="3406885" y="3418567"/>
            <a:ext cx="1574800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Avaliação</a:t>
            </a:r>
          </a:p>
        </p:txBody>
      </p:sp>
      <p:cxnSp>
        <p:nvCxnSpPr>
          <p:cNvPr id="48" name="Conector: Angulado 47">
            <a:extLst>
              <a:ext uri="{FF2B5EF4-FFF2-40B4-BE49-F238E27FC236}">
                <a16:creationId xmlns:a16="http://schemas.microsoft.com/office/drawing/2014/main" id="{D2C2FF5B-67BC-41DF-83D3-824CE549267B}"/>
              </a:ext>
            </a:extLst>
          </p:cNvPr>
          <p:cNvCxnSpPr>
            <a:stCxn id="8" idx="3"/>
            <a:endCxn id="22" idx="1"/>
          </p:cNvCxnSpPr>
          <p:nvPr/>
        </p:nvCxnSpPr>
        <p:spPr>
          <a:xfrm flipV="1">
            <a:off x="3149600" y="2500700"/>
            <a:ext cx="254000" cy="470404"/>
          </a:xfrm>
          <a:prstGeom prst="bentConnector3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482ECB70-F0F2-4DCB-8D84-76CDB0D2EAFC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3149600" y="2971104"/>
            <a:ext cx="257285" cy="585963"/>
          </a:xfrm>
          <a:prstGeom prst="bentConnector3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: Angulado 74">
            <a:extLst>
              <a:ext uri="{FF2B5EF4-FFF2-40B4-BE49-F238E27FC236}">
                <a16:creationId xmlns:a16="http://schemas.microsoft.com/office/drawing/2014/main" id="{33D1E4A4-6352-4501-987B-0DBF2AE1A4CD}"/>
              </a:ext>
            </a:extLst>
          </p:cNvPr>
          <p:cNvCxnSpPr>
            <a:cxnSpLocks/>
            <a:stCxn id="22" idx="3"/>
            <a:endCxn id="37" idx="1"/>
          </p:cNvCxnSpPr>
          <p:nvPr/>
        </p:nvCxnSpPr>
        <p:spPr>
          <a:xfrm>
            <a:off x="4978400" y="2500700"/>
            <a:ext cx="4830730" cy="526266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m 50">
            <a:extLst>
              <a:ext uri="{FF2B5EF4-FFF2-40B4-BE49-F238E27FC236}">
                <a16:creationId xmlns:a16="http://schemas.microsoft.com/office/drawing/2014/main" id="{FF6CBAF7-FF73-446F-8898-705F3EEBF3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132" y="1194991"/>
            <a:ext cx="1308523" cy="1849120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78750437-ABBF-4504-A599-251A5F397320}"/>
              </a:ext>
            </a:extLst>
          </p:cNvPr>
          <p:cNvGrpSpPr/>
          <p:nvPr/>
        </p:nvGrpSpPr>
        <p:grpSpPr>
          <a:xfrm>
            <a:off x="557322" y="4082157"/>
            <a:ext cx="3333538" cy="2313755"/>
            <a:chOff x="0" y="0"/>
            <a:chExt cx="5709342" cy="4210050"/>
          </a:xfrm>
        </p:grpSpPr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076B1D7C-B0DE-478A-A824-6848E64B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80535" cy="4210050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B9559ADA-A2D2-4DBB-9215-E9067CDA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3872" y="616527"/>
              <a:ext cx="3125470" cy="3370580"/>
            </a:xfrm>
            <a:prstGeom prst="rect">
              <a:avLst/>
            </a:prstGeom>
          </p:spPr>
        </p:pic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3DB2CEF3-4950-4139-86BB-01EE0F169C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130" y="2119551"/>
            <a:ext cx="1283547" cy="1814830"/>
          </a:xfrm>
          <a:prstGeom prst="rect">
            <a:avLst/>
          </a:prstGeom>
        </p:spPr>
      </p:pic>
      <p:cxnSp>
        <p:nvCxnSpPr>
          <p:cNvPr id="62" name="Conector: Angulado 61">
            <a:extLst>
              <a:ext uri="{FF2B5EF4-FFF2-40B4-BE49-F238E27FC236}">
                <a16:creationId xmlns:a16="http://schemas.microsoft.com/office/drawing/2014/main" id="{986AEAC3-BB74-4800-9EAC-54536B4DF12A}"/>
              </a:ext>
            </a:extLst>
          </p:cNvPr>
          <p:cNvCxnSpPr>
            <a:cxnSpLocks/>
            <a:stCxn id="34" idx="2"/>
            <a:endCxn id="54" idx="1"/>
          </p:cNvCxnSpPr>
          <p:nvPr/>
        </p:nvCxnSpPr>
        <p:spPr>
          <a:xfrm rot="16200000" flipH="1">
            <a:off x="4283142" y="3606709"/>
            <a:ext cx="1041695" cy="1219408"/>
          </a:xfrm>
          <a:prstGeom prst="bent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m 53">
            <a:extLst>
              <a:ext uri="{FF2B5EF4-FFF2-40B4-BE49-F238E27FC236}">
                <a16:creationId xmlns:a16="http://schemas.microsoft.com/office/drawing/2014/main" id="{25B6DFF0-B7F0-4C6C-B3E0-5FBD44062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693" y="3275803"/>
            <a:ext cx="4107567" cy="2922915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6EC2A01D-997A-4866-B498-4D3653A5E875}"/>
              </a:ext>
            </a:extLst>
          </p:cNvPr>
          <p:cNvGrpSpPr/>
          <p:nvPr/>
        </p:nvGrpSpPr>
        <p:grpSpPr>
          <a:xfrm>
            <a:off x="1236133" y="786628"/>
            <a:ext cx="9886136" cy="1375292"/>
            <a:chOff x="-2605167" y="-2831880"/>
            <a:chExt cx="11097698" cy="2750586"/>
          </a:xfrm>
        </p:grpSpPr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B8052EFA-A0BE-4010-AAAD-D0E3546A98DC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41" name="TextBox 6">
              <a:extLst>
                <a:ext uri="{FF2B5EF4-FFF2-40B4-BE49-F238E27FC236}">
                  <a16:creationId xmlns:a16="http://schemas.microsoft.com/office/drawing/2014/main" id="{98804799-91C6-4925-B13A-5E37CA949258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1518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M1</a:t>
              </a:r>
              <a:r>
                <a:rPr lang="pt-BR" sz="2827" spc="141" dirty="0">
                  <a:solidFill>
                    <a:srgbClr val="1E2C33"/>
                  </a:solidFill>
                </a:rPr>
                <a:t>, Meta C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Consolidação do sistema de classificação para BIM 4D e 5D no DNIT</a:t>
              </a:r>
            </a:p>
          </p:txBody>
        </p:sp>
      </p:grpSp>
      <p:cxnSp>
        <p:nvCxnSpPr>
          <p:cNvPr id="49" name="Conector: Angulado 48">
            <a:extLst>
              <a:ext uri="{FF2B5EF4-FFF2-40B4-BE49-F238E27FC236}">
                <a16:creationId xmlns:a16="http://schemas.microsoft.com/office/drawing/2014/main" id="{15E4CB21-1C1A-4093-8362-2D8C65C6E15F}"/>
              </a:ext>
            </a:extLst>
          </p:cNvPr>
          <p:cNvCxnSpPr>
            <a:cxnSpLocks/>
            <a:stCxn id="34" idx="2"/>
            <a:endCxn id="47" idx="3"/>
          </p:cNvCxnSpPr>
          <p:nvPr/>
        </p:nvCxnSpPr>
        <p:spPr>
          <a:xfrm rot="5400000">
            <a:off x="3216763" y="4369664"/>
            <a:ext cx="1651621" cy="303425"/>
          </a:xfrm>
          <a:prstGeom prst="bent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Tabela de Preços SICRO | PriMus | ACCA software">
            <a:extLst>
              <a:ext uri="{FF2B5EF4-FFF2-40B4-BE49-F238E27FC236}">
                <a16:creationId xmlns:a16="http://schemas.microsoft.com/office/drawing/2014/main" id="{7B71AB4C-682F-462A-A9D9-6327DF18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903" y="5015054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8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3706636" y="-86543"/>
            <a:ext cx="5631547" cy="604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9"/>
              </a:lnSpc>
              <a:spcBef>
                <a:spcPct val="0"/>
              </a:spcBef>
            </a:pPr>
            <a:endParaRPr lang="en-US" sz="3915" spc="117" dirty="0">
              <a:solidFill>
                <a:srgbClr val="1E2C33"/>
              </a:solidFill>
              <a:latin typeface="Oswald"/>
            </a:endParaRPr>
          </a:p>
        </p:txBody>
      </p:sp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FD4639-6C03-4B12-801E-6F3FA5635666}"/>
              </a:ext>
            </a:extLst>
          </p:cNvPr>
          <p:cNvSpPr txBox="1"/>
          <p:nvPr/>
        </p:nvSpPr>
        <p:spPr>
          <a:xfrm>
            <a:off x="1147474" y="2538196"/>
            <a:ext cx="1074987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Escopo do catálogo de projetos: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Enfoque na superestrutura;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Estudo de otimização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Sistema estrutural: Ponte pré-moldada de concreto protendido e Ponte mista de aço e concreto;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Comprimento dos vãos: 20 m, 25m, 30m e 35 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Dimensões dos tabuleiros:</a:t>
            </a:r>
          </a:p>
          <a:p>
            <a:endParaRPr lang="pt-BR" sz="2000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F29E5EF-73C2-4583-91EF-116DAA0358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3632" y="4648291"/>
            <a:ext cx="7693193" cy="2073184"/>
          </a:xfrm>
          <a:prstGeom prst="rect">
            <a:avLst/>
          </a:prstGeom>
        </p:spPr>
      </p:pic>
      <p:sp>
        <p:nvSpPr>
          <p:cNvPr id="14" name="Seta: para a Direita Listrada 13">
            <a:extLst>
              <a:ext uri="{FF2B5EF4-FFF2-40B4-BE49-F238E27FC236}">
                <a16:creationId xmlns:a16="http://schemas.microsoft.com/office/drawing/2014/main" id="{EC4B44CE-A5F4-45A0-A511-D3D541C49440}"/>
              </a:ext>
            </a:extLst>
          </p:cNvPr>
          <p:cNvSpPr/>
          <p:nvPr/>
        </p:nvSpPr>
        <p:spPr>
          <a:xfrm rot="1976896">
            <a:off x="1402862" y="5084525"/>
            <a:ext cx="635431" cy="464949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: para a Direita Listrada 36">
            <a:extLst>
              <a:ext uri="{FF2B5EF4-FFF2-40B4-BE49-F238E27FC236}">
                <a16:creationId xmlns:a16="http://schemas.microsoft.com/office/drawing/2014/main" id="{7BA2C8CA-FF3F-4654-8848-FC87A8447B8C}"/>
              </a:ext>
            </a:extLst>
          </p:cNvPr>
          <p:cNvSpPr/>
          <p:nvPr/>
        </p:nvSpPr>
        <p:spPr>
          <a:xfrm rot="1976896">
            <a:off x="1470021" y="5993196"/>
            <a:ext cx="635431" cy="464949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2AE0C740-0191-4E9A-8FCA-1BB4352060F9}"/>
              </a:ext>
            </a:extLst>
          </p:cNvPr>
          <p:cNvGrpSpPr/>
          <p:nvPr/>
        </p:nvGrpSpPr>
        <p:grpSpPr>
          <a:xfrm>
            <a:off x="1236133" y="786628"/>
            <a:ext cx="9886136" cy="1621513"/>
            <a:chOff x="-2605167" y="-2831880"/>
            <a:chExt cx="11097698" cy="3243028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249B036D-E6B8-4D36-A9B7-D5B8532B1D8D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E5D8D2E-B653-48A3-BABE-76F24B74469A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2010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M3</a:t>
              </a:r>
              <a:r>
                <a:rPr lang="pt-BR" sz="2827" spc="141" dirty="0">
                  <a:solidFill>
                    <a:srgbClr val="1E2C33"/>
                  </a:solidFill>
                </a:rPr>
                <a:t>, Meta A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Elaboração de um catálogo digital de projetos de pontes utilizando o BIM para as tipologias de pontes usuais.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66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FD4639-6C03-4B12-801E-6F3FA5635666}"/>
              </a:ext>
            </a:extLst>
          </p:cNvPr>
          <p:cNvSpPr txBox="1"/>
          <p:nvPr/>
        </p:nvSpPr>
        <p:spPr>
          <a:xfrm>
            <a:off x="1121823" y="2650477"/>
            <a:ext cx="10749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Análise e dimensionamento: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Planilhas automáticas: </a:t>
            </a:r>
            <a:br>
              <a:rPr lang="pt-BR" sz="2000" dirty="0"/>
            </a:br>
            <a:r>
              <a:rPr lang="pt-BR" sz="2000" dirty="0"/>
              <a:t>cálculo completo do tabuleiro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Modelagem no Software </a:t>
            </a:r>
            <a:r>
              <a:rPr lang="pt-BR" sz="2000" dirty="0" err="1"/>
              <a:t>CSIBridge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807D1A7-CA5B-446D-AF8A-E223B9FC483A}"/>
              </a:ext>
            </a:extLst>
          </p:cNvPr>
          <p:cNvPicPr/>
          <p:nvPr/>
        </p:nvPicPr>
        <p:blipFill rotWithShape="1">
          <a:blip r:embed="rId2"/>
          <a:srcRect t="14389"/>
          <a:stretch/>
        </p:blipFill>
        <p:spPr bwMode="auto">
          <a:xfrm>
            <a:off x="1077376" y="4815747"/>
            <a:ext cx="4217984" cy="1941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6978A1-5BE4-49B8-BDCB-3D0BDB1C24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6044" y="4495203"/>
            <a:ext cx="4162475" cy="267020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DB7033C-F1A4-44CE-8490-4430B637F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690" y="2301932"/>
            <a:ext cx="1853082" cy="2529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ED2E6BC-B1D3-41C9-8474-5E86F5BC0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582075"/>
            <a:ext cx="1941116" cy="2567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Chave Esquerda 3">
            <a:extLst>
              <a:ext uri="{FF2B5EF4-FFF2-40B4-BE49-F238E27FC236}">
                <a16:creationId xmlns:a16="http://schemas.microsoft.com/office/drawing/2014/main" id="{BAEF0B96-C6C8-4425-97A4-A908A96BD5F6}"/>
              </a:ext>
            </a:extLst>
          </p:cNvPr>
          <p:cNvSpPr/>
          <p:nvPr/>
        </p:nvSpPr>
        <p:spPr>
          <a:xfrm>
            <a:off x="8292308" y="2197231"/>
            <a:ext cx="285630" cy="2952771"/>
          </a:xfrm>
          <a:prstGeom prst="lef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0198404-9995-4056-BF65-47E4A6378582}"/>
              </a:ext>
            </a:extLst>
          </p:cNvPr>
          <p:cNvCxnSpPr>
            <a:cxnSpLocks/>
          </p:cNvCxnSpPr>
          <p:nvPr/>
        </p:nvCxnSpPr>
        <p:spPr>
          <a:xfrm>
            <a:off x="4431323" y="2878883"/>
            <a:ext cx="3673477" cy="7947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A5DDED5-4673-4FF7-85B1-415DEC1BFDED}"/>
              </a:ext>
            </a:extLst>
          </p:cNvPr>
          <p:cNvCxnSpPr>
            <a:cxnSpLocks/>
          </p:cNvCxnSpPr>
          <p:nvPr/>
        </p:nvCxnSpPr>
        <p:spPr>
          <a:xfrm flipH="1">
            <a:off x="4960273" y="4406498"/>
            <a:ext cx="240636" cy="40254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AB000C0-E351-44EF-B6E9-716BD03F3E1D}"/>
              </a:ext>
            </a:extLst>
          </p:cNvPr>
          <p:cNvCxnSpPr>
            <a:cxnSpLocks/>
          </p:cNvCxnSpPr>
          <p:nvPr/>
        </p:nvCxnSpPr>
        <p:spPr>
          <a:xfrm>
            <a:off x="5200909" y="4406498"/>
            <a:ext cx="673154" cy="55236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436E2CBD-A0F1-4BA8-98D8-0940D1C0F81C}"/>
              </a:ext>
            </a:extLst>
          </p:cNvPr>
          <p:cNvGrpSpPr/>
          <p:nvPr/>
        </p:nvGrpSpPr>
        <p:grpSpPr>
          <a:xfrm>
            <a:off x="1242872" y="796360"/>
            <a:ext cx="9886136" cy="1621513"/>
            <a:chOff x="-2605167" y="-2831880"/>
            <a:chExt cx="11097698" cy="3243028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C82C4465-E47B-4F39-ACD2-6A1FD7322DFE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 err="1">
                  <a:solidFill>
                    <a:srgbClr val="1E2C33"/>
                  </a:solidFill>
                </a:rPr>
                <a:t>Desenvolvimento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6D177BA8-FEF3-49B8-BACF-D64852E54BBF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2010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 err="1">
                  <a:solidFill>
                    <a:srgbClr val="1E2C33"/>
                  </a:solidFill>
                </a:rPr>
                <a:t>M3</a:t>
              </a:r>
              <a:r>
                <a:rPr lang="pt-BR" sz="2827" spc="141" dirty="0">
                  <a:solidFill>
                    <a:srgbClr val="1E2C33"/>
                  </a:solidFill>
                </a:rPr>
                <a:t>, Meta A</a:t>
              </a:r>
            </a:p>
            <a:p>
              <a:r>
                <a:rPr lang="pt-BR" sz="1600" spc="141" dirty="0">
                  <a:solidFill>
                    <a:srgbClr val="1E2C33"/>
                  </a:solidFill>
                </a:rPr>
                <a:t>Elaboração de um catálogo digital de projetos de pontes utilizando o BIM para as tipologias de pontes usuais.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66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645</Words>
  <Application>Microsoft Office PowerPoint</Application>
  <PresentationFormat>Widescreen</PresentationFormat>
  <Paragraphs>112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corpo</vt:lpstr>
      <vt:lpstr>Calibri Light</vt:lpstr>
      <vt:lpstr>Cambria Math</vt:lpstr>
      <vt:lpstr>Oswald</vt:lpstr>
      <vt:lpstr>Tema do Office</vt:lpstr>
      <vt:lpstr>TERMO DE EXECUÇÃO DESCENTRALIZADA (TED) N° 00703/2020  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33</cp:revision>
  <dcterms:created xsi:type="dcterms:W3CDTF">2022-03-04T12:39:06Z</dcterms:created>
  <dcterms:modified xsi:type="dcterms:W3CDTF">2022-03-25T14:05:56Z</dcterms:modified>
</cp:coreProperties>
</file>