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9" r:id="rId4"/>
    <p:sldId id="260" r:id="rId5"/>
    <p:sldId id="262" r:id="rId6"/>
    <p:sldId id="263" r:id="rId7"/>
    <p:sldId id="257" r:id="rId8"/>
    <p:sldId id="258" r:id="rId9"/>
    <p:sldId id="273" r:id="rId10"/>
    <p:sldId id="274" r:id="rId11"/>
    <p:sldId id="275" r:id="rId12"/>
    <p:sldId id="293" r:id="rId13"/>
    <p:sldId id="291" r:id="rId14"/>
    <p:sldId id="281" r:id="rId15"/>
    <p:sldId id="280" r:id="rId16"/>
    <p:sldId id="284" r:id="rId17"/>
    <p:sldId id="282" r:id="rId18"/>
    <p:sldId id="283" r:id="rId19"/>
    <p:sldId id="287" r:id="rId20"/>
    <p:sldId id="285" r:id="rId21"/>
    <p:sldId id="286" r:id="rId22"/>
    <p:sldId id="288" r:id="rId23"/>
    <p:sldId id="289" r:id="rId24"/>
    <p:sldId id="290" r:id="rId25"/>
    <p:sldId id="292" r:id="rId26"/>
    <p:sldId id="294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antonio.oliveira@infraestrutura.gov.b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775955B-04C7-4037-805A-976E074468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1084263"/>
            <a:ext cx="9144000" cy="2387600"/>
          </a:xfrm>
        </p:spPr>
        <p:txBody>
          <a:bodyPr/>
          <a:lstStyle/>
          <a:p>
            <a:r>
              <a:rPr lang="pt-BR" dirty="0"/>
              <a:t>Plano Aeroviário Nacional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971F86-490B-425D-B4EE-D2824A2D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400" y="35639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2022-2052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Antônio Marcos Ferreira de Oliveira</a:t>
            </a:r>
          </a:p>
        </p:txBody>
      </p: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Aviação Civil – Contexto histórico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pt-BR" dirty="0"/>
              <a:t>Secretaria de Aviação Civil é criada - 2011</a:t>
            </a:r>
          </a:p>
          <a:p>
            <a:r>
              <a:rPr lang="pt-BR" dirty="0"/>
              <a:t>Programa de concessões de aeroportos</a:t>
            </a:r>
          </a:p>
          <a:p>
            <a:r>
              <a:rPr lang="pt-BR" dirty="0"/>
              <a:t>Planejar e expandir a Infraestrutura aeroportuária</a:t>
            </a:r>
          </a:p>
          <a:p>
            <a:r>
              <a:rPr lang="pt-BR" dirty="0"/>
              <a:t>PAN 2018-2038</a:t>
            </a:r>
          </a:p>
        </p:txBody>
      </p:sp>
      <p:pic>
        <p:nvPicPr>
          <p:cNvPr id="3074" name="Picture 2" descr="Plano Aeroviário Nacional by MinTransportes - Issuu">
            <a:extLst>
              <a:ext uri="{FF2B5EF4-FFF2-40B4-BE49-F238E27FC236}">
                <a16:creationId xmlns:a16="http://schemas.microsoft.com/office/drawing/2014/main" id="{C81CF0A0-B688-4BA5-A7C3-FCE73E01E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411" y="3886516"/>
            <a:ext cx="2121162" cy="275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lano Aeroviário Nacional - PAN — Português (Brasil)">
            <a:extLst>
              <a:ext uri="{FF2B5EF4-FFF2-40B4-BE49-F238E27FC236}">
                <a16:creationId xmlns:a16="http://schemas.microsoft.com/office/drawing/2014/main" id="{88A4ED50-6D80-4128-8E3F-D2C13505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4776" y="3886516"/>
            <a:ext cx="5131158" cy="284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 2022-2052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sz="3200" dirty="0"/>
              <a:t>4 anos depois...</a:t>
            </a:r>
          </a:p>
          <a:p>
            <a:r>
              <a:rPr lang="pt-BR" sz="3000" dirty="0"/>
              <a:t>Continuidade do programa de concessões – operadores privados;</a:t>
            </a:r>
          </a:p>
          <a:p>
            <a:r>
              <a:rPr lang="pt-BR" sz="3000" dirty="0"/>
              <a:t>Pandemia de Covid-19;</a:t>
            </a:r>
          </a:p>
          <a:p>
            <a:r>
              <a:rPr lang="pt-BR" sz="3000" dirty="0"/>
              <a:t>Alta do preço do dólar e petróleo;</a:t>
            </a:r>
          </a:p>
          <a:p>
            <a:r>
              <a:rPr lang="pt-BR" sz="3000" dirty="0"/>
              <a:t>Matriz Origem-Destino real de passageiro por telefonia móvel;</a:t>
            </a:r>
          </a:p>
          <a:p>
            <a:r>
              <a:rPr lang="pt-BR" sz="3000" dirty="0"/>
              <a:t>Matriz Origem-Destino real de carga por CT-e;</a:t>
            </a:r>
          </a:p>
          <a:p>
            <a:r>
              <a:rPr lang="pt-BR" sz="3000" dirty="0"/>
              <a:t>Criação da NAV Brasil – Provedor de Navegação Aérea;</a:t>
            </a:r>
          </a:p>
          <a:p>
            <a:r>
              <a:rPr lang="pt-BR" sz="3000" dirty="0"/>
              <a:t>Programa Voo Simples;</a:t>
            </a:r>
          </a:p>
          <a:p>
            <a:r>
              <a:rPr lang="pt-BR" sz="3000" dirty="0"/>
              <a:t>Plano Nacional de Logística – EPL/MINFRA </a:t>
            </a:r>
          </a:p>
          <a:p>
            <a:r>
              <a:rPr lang="pt-BR" sz="3000" dirty="0"/>
              <a:t>Modelo de Análise Custo-Benefício – Ministério da Economia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928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m 79">
            <a:extLst>
              <a:ext uri="{FF2B5EF4-FFF2-40B4-BE49-F238E27FC236}">
                <a16:creationId xmlns:a16="http://schemas.microsoft.com/office/drawing/2014/main" id="{7E3C55ED-D061-4EEB-9451-0AA05EF5E9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396" y="1244574"/>
            <a:ext cx="8581929" cy="5613426"/>
          </a:xfrm>
          <a:prstGeom prst="rect">
            <a:avLst/>
          </a:prstGeom>
        </p:spPr>
      </p:pic>
      <p:sp>
        <p:nvSpPr>
          <p:cNvPr id="73" name="Título 1">
            <a:extLst>
              <a:ext uri="{FF2B5EF4-FFF2-40B4-BE49-F238E27FC236}">
                <a16:creationId xmlns:a16="http://schemas.microsoft.com/office/drawing/2014/main" id="{604B10E7-7A67-483E-9FC1-ADE8173994DC}"/>
              </a:ext>
            </a:extLst>
          </p:cNvPr>
          <p:cNvSpPr txBox="1">
            <a:spLocks/>
          </p:cNvSpPr>
          <p:nvPr/>
        </p:nvSpPr>
        <p:spPr>
          <a:xfrm>
            <a:off x="5026025" y="658244"/>
            <a:ext cx="4686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/>
              <a:t>PAN 2022-2052</a:t>
            </a:r>
          </a:p>
        </p:txBody>
      </p:sp>
      <p:sp>
        <p:nvSpPr>
          <p:cNvPr id="78" name="Título 1">
            <a:extLst>
              <a:ext uri="{FF2B5EF4-FFF2-40B4-BE49-F238E27FC236}">
                <a16:creationId xmlns:a16="http://schemas.microsoft.com/office/drawing/2014/main" id="{4174CB0E-4641-421B-B9AE-64F722F2344A}"/>
              </a:ext>
            </a:extLst>
          </p:cNvPr>
          <p:cNvSpPr txBox="1">
            <a:spLocks/>
          </p:cNvSpPr>
          <p:nvPr/>
        </p:nvSpPr>
        <p:spPr>
          <a:xfrm>
            <a:off x="5026025" y="1007494"/>
            <a:ext cx="4686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1600" b="1" dirty="0">
                <a:solidFill>
                  <a:schemeClr val="bg1">
                    <a:lumMod val="65000"/>
                  </a:schemeClr>
                </a:solidFill>
              </a:rPr>
              <a:t>ETAPAS E MODELOS MATEMÁTICOS</a:t>
            </a:r>
          </a:p>
        </p:txBody>
      </p:sp>
    </p:spTree>
    <p:extLst>
      <p:ext uri="{BB962C8B-B14F-4D97-AF65-F5344CB8AC3E}">
        <p14:creationId xmlns:p14="http://schemas.microsoft.com/office/powerpoint/2010/main" val="301216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 – Indicadores e Objetivos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062931F-EC76-4DA3-B838-0AA7DB90B0B0}"/>
              </a:ext>
            </a:extLst>
          </p:cNvPr>
          <p:cNvSpPr/>
          <p:nvPr/>
        </p:nvSpPr>
        <p:spPr>
          <a:xfrm>
            <a:off x="381684" y="3874490"/>
            <a:ext cx="11428632" cy="2799855"/>
          </a:xfrm>
          <a:prstGeom prst="roundRect">
            <a:avLst>
              <a:gd name="adj" fmla="val 2246"/>
            </a:avLst>
          </a:prstGeom>
          <a:noFill/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6B3A6B-6178-4059-B4C5-024383F5EF2F}"/>
              </a:ext>
            </a:extLst>
          </p:cNvPr>
          <p:cNvSpPr txBox="1"/>
          <p:nvPr/>
        </p:nvSpPr>
        <p:spPr>
          <a:xfrm>
            <a:off x="1455965" y="4378729"/>
            <a:ext cx="1782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ACESSIBILIDADE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6789BB0-3ED3-4740-992D-147F8ED70334}"/>
              </a:ext>
            </a:extLst>
          </p:cNvPr>
          <p:cNvSpPr/>
          <p:nvPr/>
        </p:nvSpPr>
        <p:spPr>
          <a:xfrm>
            <a:off x="837766" y="4238906"/>
            <a:ext cx="618200" cy="61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3B53FB-5A81-4369-85DC-C61EB45A6E55}"/>
              </a:ext>
            </a:extLst>
          </p:cNvPr>
          <p:cNvSpPr txBox="1"/>
          <p:nvPr/>
        </p:nvSpPr>
        <p:spPr>
          <a:xfrm>
            <a:off x="994420" y="4326654"/>
            <a:ext cx="304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0"/>
              </a:rPr>
              <a:t>1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9B04808-5511-4B91-BF21-5ADB31E3C05D}"/>
              </a:ext>
            </a:extLst>
          </p:cNvPr>
          <p:cNvSpPr/>
          <p:nvPr/>
        </p:nvSpPr>
        <p:spPr>
          <a:xfrm>
            <a:off x="3641926" y="4238906"/>
            <a:ext cx="618200" cy="61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6A51789-958F-4E04-B860-A433868B7C52}"/>
              </a:ext>
            </a:extLst>
          </p:cNvPr>
          <p:cNvSpPr txBox="1"/>
          <p:nvPr/>
        </p:nvSpPr>
        <p:spPr>
          <a:xfrm>
            <a:off x="3779344" y="4326654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0"/>
              </a:rPr>
              <a:t>2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76FC0D4-593D-4D58-8153-9E71E6FE9132}"/>
              </a:ext>
            </a:extLst>
          </p:cNvPr>
          <p:cNvSpPr/>
          <p:nvPr/>
        </p:nvSpPr>
        <p:spPr>
          <a:xfrm>
            <a:off x="6264015" y="4238906"/>
            <a:ext cx="618200" cy="61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772C97-1210-4AF5-AE4A-DCA0761D5315}"/>
              </a:ext>
            </a:extLst>
          </p:cNvPr>
          <p:cNvSpPr txBox="1"/>
          <p:nvPr/>
        </p:nvSpPr>
        <p:spPr>
          <a:xfrm>
            <a:off x="6401433" y="4326654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0"/>
              </a:rPr>
              <a:t>3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C65D17B-6B7C-4FB3-91D5-FD8F0E2B6004}"/>
              </a:ext>
            </a:extLst>
          </p:cNvPr>
          <p:cNvSpPr/>
          <p:nvPr/>
        </p:nvSpPr>
        <p:spPr>
          <a:xfrm>
            <a:off x="9023824" y="4238906"/>
            <a:ext cx="618200" cy="61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0A54BEE-649B-4FDD-BFEC-F448C6776CF6}"/>
              </a:ext>
            </a:extLst>
          </p:cNvPr>
          <p:cNvSpPr txBox="1"/>
          <p:nvPr/>
        </p:nvSpPr>
        <p:spPr>
          <a:xfrm>
            <a:off x="9159639" y="4326654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0"/>
              </a:rPr>
              <a:t>4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77ADBAB-536B-4121-A5E4-25FC6AACAA38}"/>
              </a:ext>
            </a:extLst>
          </p:cNvPr>
          <p:cNvSpPr txBox="1"/>
          <p:nvPr/>
        </p:nvSpPr>
        <p:spPr>
          <a:xfrm>
            <a:off x="4260125" y="4378729"/>
            <a:ext cx="1782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CONECTIVIDADE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63C7A8F-ECA8-4938-B83A-73EEF9A3335A}"/>
              </a:ext>
            </a:extLst>
          </p:cNvPr>
          <p:cNvSpPr txBox="1"/>
          <p:nvPr/>
        </p:nvSpPr>
        <p:spPr>
          <a:xfrm>
            <a:off x="6856088" y="4378729"/>
            <a:ext cx="1782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EFICIÊNCIA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E5064D7-98BB-4B7E-BE29-35839B40A33B}"/>
              </a:ext>
            </a:extLst>
          </p:cNvPr>
          <p:cNvSpPr txBox="1"/>
          <p:nvPr/>
        </p:nvSpPr>
        <p:spPr>
          <a:xfrm>
            <a:off x="9624605" y="4326654"/>
            <a:ext cx="2116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DESENVOLVIMENTO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B16BD9F-9872-400A-9682-91AF9A93854C}"/>
              </a:ext>
            </a:extLst>
          </p:cNvPr>
          <p:cNvSpPr txBox="1"/>
          <p:nvPr/>
        </p:nvSpPr>
        <p:spPr>
          <a:xfrm>
            <a:off x="994420" y="4996929"/>
            <a:ext cx="2122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POPULAÇÃO ATENDIDA</a:t>
            </a:r>
            <a:endParaRPr lang="pt-BR" sz="1600" dirty="0">
              <a:solidFill>
                <a:schemeClr val="bg1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DA88FA9-0025-4D11-89BE-C28EBD7E23C6}"/>
              </a:ext>
            </a:extLst>
          </p:cNvPr>
          <p:cNvSpPr txBox="1"/>
          <p:nvPr/>
        </p:nvSpPr>
        <p:spPr>
          <a:xfrm>
            <a:off x="3781163" y="4996929"/>
            <a:ext cx="2122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CONEXÕES EXISTENTES</a:t>
            </a:r>
            <a:endParaRPr lang="pt-BR" sz="1600" dirty="0">
              <a:solidFill>
                <a:schemeClr val="bg1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F129376-E8E8-4D30-9DA6-FA90DF7CEC6B}"/>
              </a:ext>
            </a:extLst>
          </p:cNvPr>
          <p:cNvSpPr txBox="1"/>
          <p:nvPr/>
        </p:nvSpPr>
        <p:spPr>
          <a:xfrm>
            <a:off x="3781163" y="5336563"/>
            <a:ext cx="1956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CONEXÕES POTENCIAIS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9A81BF0-0412-4F5E-B372-298C6DA459E2}"/>
              </a:ext>
            </a:extLst>
          </p:cNvPr>
          <p:cNvSpPr txBox="1"/>
          <p:nvPr/>
        </p:nvSpPr>
        <p:spPr>
          <a:xfrm>
            <a:off x="6401433" y="4995279"/>
            <a:ext cx="2427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BENEFÍCIOS NO DESLOCAMENTO</a:t>
            </a:r>
            <a:endParaRPr lang="pt-BR" sz="1600" dirty="0">
              <a:solidFill>
                <a:schemeClr val="bg1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32D37AB-24DD-400F-B831-111C29AFDE9E}"/>
              </a:ext>
            </a:extLst>
          </p:cNvPr>
          <p:cNvSpPr txBox="1"/>
          <p:nvPr/>
        </p:nvSpPr>
        <p:spPr>
          <a:xfrm>
            <a:off x="6401433" y="5339184"/>
            <a:ext cx="2427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INVESTIMENTO</a:t>
            </a:r>
            <a:endParaRPr lang="pt-BR" sz="1600" dirty="0">
              <a:solidFill>
                <a:schemeClr val="bg1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1290E6A-5772-438D-8258-D66BE971E0D1}"/>
              </a:ext>
            </a:extLst>
          </p:cNvPr>
          <p:cNvSpPr txBox="1"/>
          <p:nvPr/>
        </p:nvSpPr>
        <p:spPr>
          <a:xfrm>
            <a:off x="6401433" y="5691635"/>
            <a:ext cx="2576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SUSTENTABILIDADE AEROPORTO</a:t>
            </a:r>
            <a:endParaRPr lang="pt-BR" sz="1600" dirty="0">
              <a:solidFill>
                <a:schemeClr val="bg1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CAAEE2B-4DE7-4363-80D0-146217B66B25}"/>
              </a:ext>
            </a:extLst>
          </p:cNvPr>
          <p:cNvSpPr txBox="1"/>
          <p:nvPr/>
        </p:nvSpPr>
        <p:spPr>
          <a:xfrm>
            <a:off x="9154352" y="4991123"/>
            <a:ext cx="2427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RECEITA PARA O MERCADO</a:t>
            </a:r>
          </a:p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 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(DOMÉSTICA + INTERNACIONAL)</a:t>
            </a:r>
          </a:p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  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(PASSAGEIROS+CARGA) </a:t>
            </a:r>
            <a:endParaRPr lang="pt-BR" sz="1400" dirty="0">
              <a:solidFill>
                <a:schemeClr val="bg1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7FC6EF4-6663-426F-B91D-38188CFD2E3F}"/>
              </a:ext>
            </a:extLst>
          </p:cNvPr>
          <p:cNvSpPr txBox="1"/>
          <p:nvPr/>
        </p:nvSpPr>
        <p:spPr>
          <a:xfrm>
            <a:off x="6401433" y="6044085"/>
            <a:ext cx="2122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IMPACTO AMBIENTAL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DCDCD81-3057-44EA-AC85-F5BFF91B18D3}"/>
              </a:ext>
            </a:extLst>
          </p:cNvPr>
          <p:cNvSpPr txBox="1"/>
          <p:nvPr/>
        </p:nvSpPr>
        <p:spPr>
          <a:xfrm>
            <a:off x="1552519" y="2539800"/>
            <a:ext cx="2122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rgbClr val="00B0F0"/>
                </a:solidFill>
                <a:latin typeface="OSWALD" pitchFamily="2" charset="0"/>
              </a:rPr>
              <a:t>INDICADOR DE ISOLAMENTO</a:t>
            </a:r>
            <a:endParaRPr lang="pt-BR" sz="1600" dirty="0">
              <a:solidFill>
                <a:srgbClr val="00B0F0"/>
              </a:solidFill>
              <a:latin typeface="OSWALD" pitchFamily="2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668414C-63D2-4CDA-A542-B719D70D04E9}"/>
              </a:ext>
            </a:extLst>
          </p:cNvPr>
          <p:cNvSpPr txBox="1"/>
          <p:nvPr/>
        </p:nvSpPr>
        <p:spPr>
          <a:xfrm>
            <a:off x="1552519" y="2863650"/>
            <a:ext cx="2861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rgbClr val="00B0F0"/>
                </a:solidFill>
                <a:latin typeface="OSWALD" pitchFamily="2" charset="0"/>
              </a:rPr>
              <a:t>INDICADOR DE SOBREPOSIÇÃO</a:t>
            </a:r>
            <a:endParaRPr lang="pt-BR" sz="1600" dirty="0">
              <a:solidFill>
                <a:srgbClr val="00B0F0"/>
              </a:solidFill>
              <a:latin typeface="OSWALD" pitchFamily="2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61C23BB-3051-442B-BB58-E089A9CD2522}"/>
              </a:ext>
            </a:extLst>
          </p:cNvPr>
          <p:cNvSpPr txBox="1"/>
          <p:nvPr/>
        </p:nvSpPr>
        <p:spPr>
          <a:xfrm>
            <a:off x="1539784" y="2221858"/>
            <a:ext cx="2746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OTIMIZAÇÃO DA REDE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5E3DD2EE-146F-4460-B8C0-4CF720103B90}"/>
              </a:ext>
            </a:extLst>
          </p:cNvPr>
          <p:cNvSpPr/>
          <p:nvPr/>
        </p:nvSpPr>
        <p:spPr>
          <a:xfrm>
            <a:off x="895588" y="2080985"/>
            <a:ext cx="618200" cy="61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B16206C-C446-4C57-904F-0FB37019B220}"/>
              </a:ext>
            </a:extLst>
          </p:cNvPr>
          <p:cNvSpPr txBox="1"/>
          <p:nvPr/>
        </p:nvSpPr>
        <p:spPr>
          <a:xfrm>
            <a:off x="1027396" y="2168733"/>
            <a:ext cx="354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itchFamily="2" charset="0"/>
              </a:rPr>
              <a:t>0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D49D5CF9-DF26-4789-92F0-189CAB45ABCB}"/>
              </a:ext>
            </a:extLst>
          </p:cNvPr>
          <p:cNvSpPr/>
          <p:nvPr/>
        </p:nvSpPr>
        <p:spPr>
          <a:xfrm>
            <a:off x="381684" y="1828631"/>
            <a:ext cx="11428632" cy="1719944"/>
          </a:xfrm>
          <a:prstGeom prst="roundRect">
            <a:avLst>
              <a:gd name="adj" fmla="val 2246"/>
            </a:avLst>
          </a:prstGeom>
          <a:noFill/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E56EE98-5379-423C-98B6-813B80852B2B}"/>
              </a:ext>
            </a:extLst>
          </p:cNvPr>
          <p:cNvSpPr txBox="1"/>
          <p:nvPr/>
        </p:nvSpPr>
        <p:spPr>
          <a:xfrm>
            <a:off x="4370675" y="2539800"/>
            <a:ext cx="3354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rgbClr val="00B0F0"/>
                </a:solidFill>
                <a:latin typeface="OSWALD" pitchFamily="2" charset="0"/>
              </a:rPr>
              <a:t>DEMANDA EM CENÁRIO SOLO/MAXIMO</a:t>
            </a:r>
            <a:endParaRPr lang="pt-BR" sz="1600" dirty="0">
              <a:solidFill>
                <a:srgbClr val="00B0F0"/>
              </a:solidFill>
              <a:latin typeface="OSWALD" pitchFamily="2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44188393-01E0-458F-BF5B-EF5C0DCE6F96}"/>
              </a:ext>
            </a:extLst>
          </p:cNvPr>
          <p:cNvSpPr txBox="1"/>
          <p:nvPr/>
        </p:nvSpPr>
        <p:spPr>
          <a:xfrm>
            <a:off x="4370676" y="2863650"/>
            <a:ext cx="3354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B0F0"/>
                </a:solidFill>
                <a:latin typeface="OSWALD" pitchFamily="2" charset="0"/>
              </a:rPr>
              <a:t>•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 </a:t>
            </a:r>
            <a:r>
              <a:rPr lang="pt-BR" sz="1400" dirty="0">
                <a:solidFill>
                  <a:srgbClr val="00B0F0"/>
                </a:solidFill>
                <a:latin typeface="OSWALD" pitchFamily="2" charset="0"/>
              </a:rPr>
              <a:t>CONCORRÊNCIA (OPÇÕES DE EMBARQUE)</a:t>
            </a:r>
            <a:endParaRPr lang="pt-BR" sz="1600" dirty="0">
              <a:solidFill>
                <a:srgbClr val="00B0F0"/>
              </a:solidFill>
              <a:latin typeface="OSWALD" pitchFamily="2" charset="0"/>
            </a:endParaRPr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FA4AD48D-E601-4310-BFB5-2997C6D28325}"/>
              </a:ext>
            </a:extLst>
          </p:cNvPr>
          <p:cNvCxnSpPr>
            <a:cxnSpLocks/>
          </p:cNvCxnSpPr>
          <p:nvPr/>
        </p:nvCxnSpPr>
        <p:spPr>
          <a:xfrm>
            <a:off x="4096858" y="2539800"/>
            <a:ext cx="0" cy="59684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51A30EA-2548-4194-B472-1E27BF28759E}"/>
              </a:ext>
            </a:extLst>
          </p:cNvPr>
          <p:cNvSpPr txBox="1"/>
          <p:nvPr/>
        </p:nvSpPr>
        <p:spPr>
          <a:xfrm>
            <a:off x="1513788" y="1685309"/>
            <a:ext cx="17847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COBERTURA DA REDE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EA88E12-0EF3-4EE8-8D1E-7C76D504F23B}"/>
              </a:ext>
            </a:extLst>
          </p:cNvPr>
          <p:cNvSpPr txBox="1"/>
          <p:nvPr/>
        </p:nvSpPr>
        <p:spPr>
          <a:xfrm>
            <a:off x="1114327" y="5251479"/>
            <a:ext cx="158286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NÃO CAPITADOS?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039EA1B-E19B-4934-887B-3149847720C8}"/>
              </a:ext>
            </a:extLst>
          </p:cNvPr>
          <p:cNvSpPr txBox="1"/>
          <p:nvPr/>
        </p:nvSpPr>
        <p:spPr>
          <a:xfrm>
            <a:off x="1513788" y="3730009"/>
            <a:ext cx="60490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OSWALD" pitchFamily="2" charset="0"/>
              </a:rPr>
              <a:t>INDICADORES: ECONÔMICO-FINANCEIROS, SÓCIOAMBIENTAIS E ESTRATÉGICOS</a:t>
            </a:r>
          </a:p>
        </p:txBody>
      </p:sp>
    </p:spTree>
    <p:extLst>
      <p:ext uri="{BB962C8B-B14F-4D97-AF65-F5344CB8AC3E}">
        <p14:creationId xmlns:p14="http://schemas.microsoft.com/office/powerpoint/2010/main" val="2967705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 2022-2052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588" y="128380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Projeção de demanda com elementos de mercado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E6078D3-9E3C-472F-BCE2-DA193D448235}"/>
              </a:ext>
            </a:extLst>
          </p:cNvPr>
          <p:cNvSpPr/>
          <p:nvPr/>
        </p:nvSpPr>
        <p:spPr>
          <a:xfrm>
            <a:off x="6922357" y="5874137"/>
            <a:ext cx="82804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2D4CA17-A4E5-4FF5-90CA-F53CB11EC4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709" y="5226065"/>
            <a:ext cx="631970" cy="662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660E6A-9829-47D7-9446-8DF07E2DF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496" y="2830786"/>
            <a:ext cx="569249" cy="7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52C6C755-373C-49FC-BC43-00ED81BC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9437" y="3314452"/>
            <a:ext cx="705823" cy="65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EEA601B-4708-4263-B8B1-79DD84B5DF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134" y="3175815"/>
            <a:ext cx="920346" cy="96478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99935AA7-786A-4B0C-B9C8-C071D94AC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750" y="3205442"/>
            <a:ext cx="767064" cy="79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5B68F2C-3ACC-4369-A1B0-96DF108FF5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907" y="3711365"/>
            <a:ext cx="741595" cy="777399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80ED3AB5-99B2-43CD-836E-AFF212813836}"/>
              </a:ext>
            </a:extLst>
          </p:cNvPr>
          <p:cNvSpPr/>
          <p:nvPr/>
        </p:nvSpPr>
        <p:spPr>
          <a:xfrm>
            <a:off x="6961478" y="3531721"/>
            <a:ext cx="207190" cy="209703"/>
          </a:xfrm>
          <a:prstGeom prst="ellipse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7AEE0E2-78AC-4B75-AE38-A080438770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144" y="3565542"/>
            <a:ext cx="135516" cy="142059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7E1EB6E8-2E70-4132-9172-32F279C3FE4E}"/>
              </a:ext>
            </a:extLst>
          </p:cNvPr>
          <p:cNvCxnSpPr/>
          <p:nvPr/>
        </p:nvCxnSpPr>
        <p:spPr>
          <a:xfrm>
            <a:off x="4846296" y="3669170"/>
            <a:ext cx="208518" cy="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EF933C27-9FD8-40DD-BA45-7D18C4F436D3}"/>
              </a:ext>
            </a:extLst>
          </p:cNvPr>
          <p:cNvCxnSpPr/>
          <p:nvPr/>
        </p:nvCxnSpPr>
        <p:spPr>
          <a:xfrm>
            <a:off x="6232597" y="3669102"/>
            <a:ext cx="208518" cy="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F79D1FD2-8528-4660-AB02-809F0F3CDD22}"/>
              </a:ext>
            </a:extLst>
          </p:cNvPr>
          <p:cNvSpPr/>
          <p:nvPr/>
        </p:nvSpPr>
        <p:spPr>
          <a:xfrm>
            <a:off x="1350283" y="3632692"/>
            <a:ext cx="1411495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  <a:spcAft>
                <a:spcPts val="800"/>
              </a:spcAft>
            </a:pPr>
            <a:r>
              <a:rPr lang="pt-BR" sz="1100" i="1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 data “Fotografia de 2017”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38026FD-A68B-43E2-B069-264C7355A7DD}"/>
              </a:ext>
            </a:extLst>
          </p:cNvPr>
          <p:cNvSpPr/>
          <p:nvPr/>
        </p:nvSpPr>
        <p:spPr>
          <a:xfrm>
            <a:off x="3591252" y="4130297"/>
            <a:ext cx="115066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  <a:spcAft>
                <a:spcPts val="800"/>
              </a:spcAft>
            </a:pPr>
            <a:r>
              <a:rPr lang="pt-BR" sz="1100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Demanda total doméstica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690D867-7852-4DE0-833C-FB0AC1D51F3D}"/>
              </a:ext>
            </a:extLst>
          </p:cNvPr>
          <p:cNvSpPr/>
          <p:nvPr/>
        </p:nvSpPr>
        <p:spPr>
          <a:xfrm>
            <a:off x="5232786" y="4140595"/>
            <a:ext cx="795916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  <a:spcAft>
                <a:spcPts val="800"/>
              </a:spcAft>
            </a:pPr>
            <a:r>
              <a:rPr lang="pt-BR" sz="1100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Demanda por UTP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9D944F1-2BED-46D0-B992-4B5DDBA014F7}"/>
              </a:ext>
            </a:extLst>
          </p:cNvPr>
          <p:cNvSpPr/>
          <p:nvPr/>
        </p:nvSpPr>
        <p:spPr>
          <a:xfrm>
            <a:off x="6562982" y="4099302"/>
            <a:ext cx="1111355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Alocação</a:t>
            </a:r>
          </a:p>
          <a:p>
            <a:pPr algn="ctr"/>
            <a:r>
              <a:rPr lang="pt-BR" sz="1100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(simulação)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7E12691-E12E-4EB5-A6D7-F0C7BD2F6CDD}"/>
              </a:ext>
            </a:extLst>
          </p:cNvPr>
          <p:cNvSpPr/>
          <p:nvPr/>
        </p:nvSpPr>
        <p:spPr>
          <a:xfrm>
            <a:off x="8369520" y="4593973"/>
            <a:ext cx="111096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  <a:spcAft>
                <a:spcPts val="800"/>
              </a:spcAft>
            </a:pPr>
            <a:r>
              <a:rPr lang="pt-BR" sz="1100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Demanda por aeroporto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0D92E93-7D24-4571-9A2D-671ED25EC91C}"/>
              </a:ext>
            </a:extLst>
          </p:cNvPr>
          <p:cNvSpPr/>
          <p:nvPr/>
        </p:nvSpPr>
        <p:spPr>
          <a:xfrm>
            <a:off x="8355755" y="3600931"/>
            <a:ext cx="1110969" cy="1401438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F0236BD8-634D-43A3-B3CB-454CAAD711D7}"/>
              </a:ext>
            </a:extLst>
          </p:cNvPr>
          <p:cNvSpPr/>
          <p:nvPr/>
        </p:nvSpPr>
        <p:spPr>
          <a:xfrm>
            <a:off x="3814125" y="3315088"/>
            <a:ext cx="704924" cy="6862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109CE1DA-EE2B-4E32-9AF1-EC4CB82EB2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709" y="3356766"/>
            <a:ext cx="631970" cy="66248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DA9C9A4F-503D-4C7A-B856-BA8E33E1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5349" y="4307402"/>
            <a:ext cx="260334" cy="3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A9C9A4F-503D-4C7A-B856-BA8E33E1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407" y="4307401"/>
            <a:ext cx="260334" cy="3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DA9C9A4F-503D-4C7A-B856-BA8E33E1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182" y="4678070"/>
            <a:ext cx="260334" cy="3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DA9C9A4F-503D-4C7A-B856-BA8E33E1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047" y="4678068"/>
            <a:ext cx="260334" cy="3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DA9C9A4F-503D-4C7A-B856-BA8E33E1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318" y="4675758"/>
            <a:ext cx="260334" cy="3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DA9C9A4F-503D-4C7A-B856-BA8E33E1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5349" y="5064355"/>
            <a:ext cx="260334" cy="3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A9C9A4F-503D-4C7A-B856-BA8E33E1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565" y="5067961"/>
            <a:ext cx="260334" cy="3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4593F737-3ACE-4B72-BA32-3B6A7F26A9DE}"/>
              </a:ext>
            </a:extLst>
          </p:cNvPr>
          <p:cNvSpPr/>
          <p:nvPr/>
        </p:nvSpPr>
        <p:spPr>
          <a:xfrm>
            <a:off x="867812" y="5528439"/>
            <a:ext cx="2445505" cy="12772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i="1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ANAC (Observado: Demanda, Oferta, Tarifas. Conexões)</a:t>
            </a:r>
          </a:p>
          <a:p>
            <a:pPr algn="ctr"/>
            <a:r>
              <a:rPr lang="pt-BR" sz="1100" i="1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PIB</a:t>
            </a:r>
          </a:p>
          <a:p>
            <a:pPr algn="ctr"/>
            <a:r>
              <a:rPr lang="pt-BR" sz="1100" i="1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Matriz tempo</a:t>
            </a:r>
          </a:p>
          <a:p>
            <a:pPr algn="ctr"/>
            <a:r>
              <a:rPr lang="pt-BR" sz="1100" i="1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Combustível</a:t>
            </a:r>
          </a:p>
          <a:p>
            <a:pPr algn="ctr"/>
            <a:r>
              <a:rPr lang="pt-BR" sz="1100" i="1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Câmbio</a:t>
            </a:r>
          </a:p>
          <a:p>
            <a:pPr algn="ctr"/>
            <a:r>
              <a:rPr lang="pt-BR" sz="1100" i="1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Turismo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26A951DF-B525-48A6-B0FD-1DAB530EBE4A}"/>
              </a:ext>
            </a:extLst>
          </p:cNvPr>
          <p:cNvSpPr/>
          <p:nvPr/>
        </p:nvSpPr>
        <p:spPr>
          <a:xfrm>
            <a:off x="3556932" y="4571482"/>
            <a:ext cx="1173719" cy="43088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Trip</a:t>
            </a: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pt-BR" sz="11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Generation</a:t>
            </a:r>
            <a:endParaRPr lang="pt-BR" sz="11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pt-BR" sz="11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Modelling</a:t>
            </a:r>
            <a:endParaRPr lang="pt-BR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28CD3809-69B2-4FA2-BA1B-D90F1732A2C0}"/>
              </a:ext>
            </a:extLst>
          </p:cNvPr>
          <p:cNvSpPr/>
          <p:nvPr/>
        </p:nvSpPr>
        <p:spPr>
          <a:xfrm>
            <a:off x="5054814" y="4573924"/>
            <a:ext cx="1228220" cy="6001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Trip</a:t>
            </a:r>
            <a:r>
              <a:rPr lang="pt-BR" sz="11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pt-BR" sz="11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Distribution</a:t>
            </a:r>
            <a:endParaRPr lang="pt-BR" sz="11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pt-BR" sz="11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Modelling</a:t>
            </a:r>
            <a:endParaRPr lang="pt-BR" sz="11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endParaRPr lang="pt-BR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EB01B8CB-6EF8-4C45-B2B2-32E4B62BFD7A}"/>
              </a:ext>
            </a:extLst>
          </p:cNvPr>
          <p:cNvSpPr/>
          <p:nvPr/>
        </p:nvSpPr>
        <p:spPr>
          <a:xfrm>
            <a:off x="6699090" y="4600346"/>
            <a:ext cx="888384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</a:rPr>
              <a:t>Assignment</a:t>
            </a:r>
            <a:endParaRPr lang="pt-BR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5" name="Picture 6">
            <a:extLst>
              <a:ext uri="{FF2B5EF4-FFF2-40B4-BE49-F238E27FC236}">
                <a16:creationId xmlns:a16="http://schemas.microsoft.com/office/drawing/2014/main" id="{DA9C9A4F-503D-4C7A-B856-BA8E33E1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571" y="1994739"/>
            <a:ext cx="260334" cy="3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8ED1B963-3BF7-4718-99DB-CCB3F33FE75B}"/>
              </a:ext>
            </a:extLst>
          </p:cNvPr>
          <p:cNvSpPr/>
          <p:nvPr/>
        </p:nvSpPr>
        <p:spPr>
          <a:xfrm>
            <a:off x="5803638" y="2336692"/>
            <a:ext cx="1407757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i="1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 de aeroportos</a:t>
            </a:r>
          </a:p>
          <a:p>
            <a:pPr algn="ctr"/>
            <a:r>
              <a:rPr lang="pt-BR" sz="1100" i="1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(infraestrutura)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83175CC2-F357-4127-B9CD-A66C986EA52B}"/>
              </a:ext>
            </a:extLst>
          </p:cNvPr>
          <p:cNvSpPr/>
          <p:nvPr/>
        </p:nvSpPr>
        <p:spPr>
          <a:xfrm>
            <a:off x="3566223" y="5872719"/>
            <a:ext cx="1245852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  <a:spcAft>
                <a:spcPts val="800"/>
              </a:spcAft>
            </a:pPr>
            <a:r>
              <a:rPr lang="pt-BR" sz="1100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Demanda Internacional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74A9F937-5461-4F0A-B59B-19BCD8FB3F11}"/>
              </a:ext>
            </a:extLst>
          </p:cNvPr>
          <p:cNvGrpSpPr/>
          <p:nvPr/>
        </p:nvGrpSpPr>
        <p:grpSpPr>
          <a:xfrm>
            <a:off x="4081318" y="3497486"/>
            <a:ext cx="215662" cy="124358"/>
            <a:chOff x="4471914" y="4162536"/>
            <a:chExt cx="385706" cy="124358"/>
          </a:xfrm>
        </p:grpSpPr>
        <p:cxnSp>
          <p:nvCxnSpPr>
            <p:cNvPr id="63" name="Conector de Seta Reta 62">
              <a:extLst>
                <a:ext uri="{FF2B5EF4-FFF2-40B4-BE49-F238E27FC236}">
                  <a16:creationId xmlns:a16="http://schemas.microsoft.com/office/drawing/2014/main" id="{55CD4E92-54FA-47D1-8F3B-C430EF6B65E4}"/>
                </a:ext>
              </a:extLst>
            </p:cNvPr>
            <p:cNvCxnSpPr/>
            <p:nvPr/>
          </p:nvCxnSpPr>
          <p:spPr>
            <a:xfrm>
              <a:off x="4538461" y="4286894"/>
              <a:ext cx="319159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de Seta Reta 63">
              <a:extLst>
                <a:ext uri="{FF2B5EF4-FFF2-40B4-BE49-F238E27FC236}">
                  <a16:creationId xmlns:a16="http://schemas.microsoft.com/office/drawing/2014/main" id="{3B5FF8F7-733E-49E7-A296-AD18F98FD314}"/>
                </a:ext>
              </a:extLst>
            </p:cNvPr>
            <p:cNvCxnSpPr/>
            <p:nvPr/>
          </p:nvCxnSpPr>
          <p:spPr>
            <a:xfrm flipH="1">
              <a:off x="4471914" y="4162536"/>
              <a:ext cx="319159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177A3BF7-A931-4A89-AF65-51D7284B0DEA}"/>
              </a:ext>
            </a:extLst>
          </p:cNvPr>
          <p:cNvCxnSpPr/>
          <p:nvPr/>
        </p:nvCxnSpPr>
        <p:spPr>
          <a:xfrm>
            <a:off x="3266994" y="2962367"/>
            <a:ext cx="0" cy="334381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 39">
            <a:extLst>
              <a:ext uri="{FF2B5EF4-FFF2-40B4-BE49-F238E27FC236}">
                <a16:creationId xmlns:a16="http://schemas.microsoft.com/office/drawing/2014/main" id="{8FD63C8D-5AF1-47F7-8EE9-21732529C30E}"/>
              </a:ext>
            </a:extLst>
          </p:cNvPr>
          <p:cNvSpPr/>
          <p:nvPr/>
        </p:nvSpPr>
        <p:spPr>
          <a:xfrm>
            <a:off x="7211395" y="2675245"/>
            <a:ext cx="1245852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  <a:spcAft>
                <a:spcPts val="800"/>
              </a:spcAft>
            </a:pPr>
            <a:r>
              <a:rPr lang="pt-BR" sz="1100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Conexões</a:t>
            </a:r>
          </a:p>
        </p:txBody>
      </p:sp>
      <p:pic>
        <p:nvPicPr>
          <p:cNvPr id="41" name="Picture 10">
            <a:extLst>
              <a:ext uri="{FF2B5EF4-FFF2-40B4-BE49-F238E27FC236}">
                <a16:creationId xmlns:a16="http://schemas.microsoft.com/office/drawing/2014/main" id="{52C6C755-373C-49FC-BC43-00ED81BC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176" y="5382568"/>
            <a:ext cx="504084" cy="4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tângulo 41">
            <a:extLst>
              <a:ext uri="{FF2B5EF4-FFF2-40B4-BE49-F238E27FC236}">
                <a16:creationId xmlns:a16="http://schemas.microsoft.com/office/drawing/2014/main" id="{F70F30EF-A376-4607-83BB-CD22175D4B17}"/>
              </a:ext>
            </a:extLst>
          </p:cNvPr>
          <p:cNvSpPr/>
          <p:nvPr/>
        </p:nvSpPr>
        <p:spPr>
          <a:xfrm>
            <a:off x="4876694" y="5895487"/>
            <a:ext cx="170701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  <a:spcAft>
                <a:spcPts val="800"/>
              </a:spcAft>
            </a:pPr>
            <a:r>
              <a:rPr lang="pt-BR" sz="1100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Demanda internacional por UTP</a:t>
            </a:r>
          </a:p>
        </p:txBody>
      </p: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CAEBDBC8-3641-4A35-92DA-21295FF7DD14}"/>
              </a:ext>
            </a:extLst>
          </p:cNvPr>
          <p:cNvCxnSpPr/>
          <p:nvPr/>
        </p:nvCxnSpPr>
        <p:spPr>
          <a:xfrm flipH="1">
            <a:off x="5511176" y="5294659"/>
            <a:ext cx="166935" cy="3354"/>
          </a:xfrm>
          <a:prstGeom prst="straightConnector1">
            <a:avLst/>
          </a:prstGeom>
          <a:ln w="38100">
            <a:solidFill>
              <a:srgbClr val="2757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E0AC78BC-57D7-4B7C-AC86-7AE4BE4BE004}"/>
              </a:ext>
            </a:extLst>
          </p:cNvPr>
          <p:cNvCxnSpPr/>
          <p:nvPr/>
        </p:nvCxnSpPr>
        <p:spPr>
          <a:xfrm>
            <a:off x="5706607" y="5294659"/>
            <a:ext cx="166935" cy="3354"/>
          </a:xfrm>
          <a:prstGeom prst="straightConnector1">
            <a:avLst/>
          </a:prstGeom>
          <a:ln w="38100">
            <a:solidFill>
              <a:srgbClr val="2757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DD3746D9-75AF-4628-897E-FC31E023B3C4}"/>
              </a:ext>
            </a:extLst>
          </p:cNvPr>
          <p:cNvCxnSpPr/>
          <p:nvPr/>
        </p:nvCxnSpPr>
        <p:spPr>
          <a:xfrm>
            <a:off x="4811553" y="5510099"/>
            <a:ext cx="208518" cy="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Angulado 67">
            <a:extLst>
              <a:ext uri="{FF2B5EF4-FFF2-40B4-BE49-F238E27FC236}">
                <a16:creationId xmlns:a16="http://schemas.microsoft.com/office/drawing/2014/main" id="{542DB79B-08AA-4F94-B6A1-59440855AD92}"/>
              </a:ext>
            </a:extLst>
          </p:cNvPr>
          <p:cNvCxnSpPr>
            <a:stCxn id="36" idx="2"/>
            <a:endCxn id="10" idx="0"/>
          </p:cNvCxnSpPr>
          <p:nvPr/>
        </p:nvCxnSpPr>
        <p:spPr>
          <a:xfrm rot="16200000" flipH="1">
            <a:off x="6641606" y="2802766"/>
            <a:ext cx="268586" cy="53676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Angulado 69">
            <a:extLst>
              <a:ext uri="{FF2B5EF4-FFF2-40B4-BE49-F238E27FC236}">
                <a16:creationId xmlns:a16="http://schemas.microsoft.com/office/drawing/2014/main" id="{11394279-7D9B-48B6-B39E-08971D0FCA72}"/>
              </a:ext>
            </a:extLst>
          </p:cNvPr>
          <p:cNvCxnSpPr>
            <a:stCxn id="40" idx="2"/>
            <a:endCxn id="10" idx="0"/>
          </p:cNvCxnSpPr>
          <p:nvPr/>
        </p:nvCxnSpPr>
        <p:spPr>
          <a:xfrm rot="5400000">
            <a:off x="7305009" y="2676129"/>
            <a:ext cx="268587" cy="79003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Angulado 73">
            <a:extLst>
              <a:ext uri="{FF2B5EF4-FFF2-40B4-BE49-F238E27FC236}">
                <a16:creationId xmlns:a16="http://schemas.microsoft.com/office/drawing/2014/main" id="{DD1DAE12-E89B-4035-A64E-96E93155F64A}"/>
              </a:ext>
            </a:extLst>
          </p:cNvPr>
          <p:cNvCxnSpPr>
            <a:stCxn id="49" idx="3"/>
            <a:endCxn id="50" idx="1"/>
          </p:cNvCxnSpPr>
          <p:nvPr/>
        </p:nvCxnSpPr>
        <p:spPr>
          <a:xfrm>
            <a:off x="7501082" y="3618355"/>
            <a:ext cx="724061" cy="753158"/>
          </a:xfrm>
          <a:prstGeom prst="bentConnector3">
            <a:avLst>
              <a:gd name="adj1" fmla="val 45380"/>
            </a:avLst>
          </a:prstGeom>
          <a:ln w="28575">
            <a:solidFill>
              <a:srgbClr val="4A7E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48">
            <a:extLst>
              <a:ext uri="{FF2B5EF4-FFF2-40B4-BE49-F238E27FC236}">
                <a16:creationId xmlns:a16="http://schemas.microsoft.com/office/drawing/2014/main" id="{1FDA38C3-6917-4B7A-AFF1-AF0BF107ED51}"/>
              </a:ext>
            </a:extLst>
          </p:cNvPr>
          <p:cNvSpPr/>
          <p:nvPr/>
        </p:nvSpPr>
        <p:spPr>
          <a:xfrm>
            <a:off x="7443319" y="3578505"/>
            <a:ext cx="57763" cy="7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F8FABB48-DBAA-4C5A-BEDF-743C9687A931}"/>
              </a:ext>
            </a:extLst>
          </p:cNvPr>
          <p:cNvSpPr/>
          <p:nvPr/>
        </p:nvSpPr>
        <p:spPr>
          <a:xfrm>
            <a:off x="8225143" y="4331663"/>
            <a:ext cx="57763" cy="7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93800D23-B052-4C56-BD85-95E837039F06}"/>
              </a:ext>
            </a:extLst>
          </p:cNvPr>
          <p:cNvSpPr/>
          <p:nvPr/>
        </p:nvSpPr>
        <p:spPr>
          <a:xfrm>
            <a:off x="6206834" y="5413583"/>
            <a:ext cx="152400" cy="2424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cxnSp>
        <p:nvCxnSpPr>
          <p:cNvPr id="52" name="Conector Angulado 85">
            <a:extLst>
              <a:ext uri="{FF2B5EF4-FFF2-40B4-BE49-F238E27FC236}">
                <a16:creationId xmlns:a16="http://schemas.microsoft.com/office/drawing/2014/main" id="{CA18BE68-3B25-487F-8CD6-5ADF6D03A14A}"/>
              </a:ext>
            </a:extLst>
          </p:cNvPr>
          <p:cNvCxnSpPr>
            <a:stCxn id="37" idx="2"/>
            <a:endCxn id="50" idx="1"/>
          </p:cNvCxnSpPr>
          <p:nvPr/>
        </p:nvCxnSpPr>
        <p:spPr>
          <a:xfrm rot="5400000" flipH="1" flipV="1">
            <a:off x="5241099" y="3319563"/>
            <a:ext cx="1932093" cy="4035994"/>
          </a:xfrm>
          <a:prstGeom prst="bentConnector4">
            <a:avLst>
              <a:gd name="adj1" fmla="val -11832"/>
              <a:gd name="adj2" fmla="val 90320"/>
            </a:avLst>
          </a:prstGeom>
          <a:ln w="28575">
            <a:solidFill>
              <a:srgbClr val="4A7E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">
            <a:extLst>
              <a:ext uri="{FF2B5EF4-FFF2-40B4-BE49-F238E27FC236}">
                <a16:creationId xmlns:a16="http://schemas.microsoft.com/office/drawing/2014/main" id="{D122BFFB-7B4B-43CC-BFE9-2713D2DDE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2890" y="1996151"/>
            <a:ext cx="822861" cy="6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B129393F-5B2D-4E30-B462-EF0FD2987833}"/>
              </a:ext>
            </a:extLst>
          </p:cNvPr>
          <p:cNvSpPr/>
          <p:nvPr/>
        </p:nvSpPr>
        <p:spPr>
          <a:xfrm>
            <a:off x="8385907" y="6145435"/>
            <a:ext cx="111096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00"/>
              </a:spcBef>
              <a:spcAft>
                <a:spcPts val="800"/>
              </a:spcAft>
            </a:pPr>
            <a:r>
              <a:rPr lang="pt-BR" sz="1100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Demanda por região (UTP)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A3EC9413-E026-46E9-9846-ED9EDA3E0DD6}"/>
              </a:ext>
            </a:extLst>
          </p:cNvPr>
          <p:cNvSpPr/>
          <p:nvPr/>
        </p:nvSpPr>
        <p:spPr>
          <a:xfrm>
            <a:off x="8372142" y="5152393"/>
            <a:ext cx="1110969" cy="140143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A12777FA-EC6F-4C97-B478-018D089F3510}"/>
              </a:ext>
            </a:extLst>
          </p:cNvPr>
          <p:cNvSpPr/>
          <p:nvPr/>
        </p:nvSpPr>
        <p:spPr>
          <a:xfrm>
            <a:off x="8241530" y="5883125"/>
            <a:ext cx="57763" cy="7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CBDB1B5B-FA4E-40FE-9D80-9EA622E115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582" y="5363096"/>
            <a:ext cx="631970" cy="662481"/>
          </a:xfrm>
          <a:prstGeom prst="rect">
            <a:avLst/>
          </a:prstGeom>
        </p:spPr>
      </p:pic>
      <p:sp>
        <p:nvSpPr>
          <p:cNvPr id="58" name="Elipse 57">
            <a:extLst>
              <a:ext uri="{FF2B5EF4-FFF2-40B4-BE49-F238E27FC236}">
                <a16:creationId xmlns:a16="http://schemas.microsoft.com/office/drawing/2014/main" id="{52CFA952-83E0-4177-A588-6DD1944FAB9D}"/>
              </a:ext>
            </a:extLst>
          </p:cNvPr>
          <p:cNvSpPr/>
          <p:nvPr/>
        </p:nvSpPr>
        <p:spPr>
          <a:xfrm>
            <a:off x="8845115" y="5651343"/>
            <a:ext cx="210882" cy="2038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cxnSp>
        <p:nvCxnSpPr>
          <p:cNvPr id="59" name="Conector Angulado 18">
            <a:extLst>
              <a:ext uri="{FF2B5EF4-FFF2-40B4-BE49-F238E27FC236}">
                <a16:creationId xmlns:a16="http://schemas.microsoft.com/office/drawing/2014/main" id="{C5ACBC5D-E280-495F-8AD2-F205B2A90A28}"/>
              </a:ext>
            </a:extLst>
          </p:cNvPr>
          <p:cNvCxnSpPr>
            <a:stCxn id="18" idx="3"/>
            <a:endCxn id="56" idx="1"/>
          </p:cNvCxnSpPr>
          <p:nvPr/>
        </p:nvCxnSpPr>
        <p:spPr>
          <a:xfrm>
            <a:off x="6028702" y="4356039"/>
            <a:ext cx="2212828" cy="1566936"/>
          </a:xfrm>
          <a:prstGeom prst="bentConnector3">
            <a:avLst>
              <a:gd name="adj1" fmla="val 25811"/>
            </a:avLst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tângulo 59">
            <a:extLst>
              <a:ext uri="{FF2B5EF4-FFF2-40B4-BE49-F238E27FC236}">
                <a16:creationId xmlns:a16="http://schemas.microsoft.com/office/drawing/2014/main" id="{07956A3D-8887-4071-ABC5-45026FA8EB36}"/>
              </a:ext>
            </a:extLst>
          </p:cNvPr>
          <p:cNvSpPr/>
          <p:nvPr/>
        </p:nvSpPr>
        <p:spPr>
          <a:xfrm>
            <a:off x="3335875" y="2579797"/>
            <a:ext cx="169442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i="1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cenários</a:t>
            </a:r>
          </a:p>
          <a:p>
            <a:pPr algn="ctr"/>
            <a:r>
              <a:rPr lang="pt-BR" sz="1100" i="1" dirty="0">
                <a:solidFill>
                  <a:schemeClr val="tx2"/>
                </a:solidFill>
                <a:latin typeface="Bahnschrift SemiBol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Projeção  até 2050</a:t>
            </a:r>
          </a:p>
        </p:txBody>
      </p: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1E7B9105-8A23-4664-B160-0EDF0E7DBBE2}"/>
              </a:ext>
            </a:extLst>
          </p:cNvPr>
          <p:cNvCxnSpPr>
            <a:endCxn id="60" idx="2"/>
          </p:cNvCxnSpPr>
          <p:nvPr/>
        </p:nvCxnSpPr>
        <p:spPr>
          <a:xfrm flipH="1" flipV="1">
            <a:off x="4183090" y="3010684"/>
            <a:ext cx="217" cy="165131"/>
          </a:xfrm>
          <a:prstGeom prst="straightConnector1">
            <a:avLst/>
          </a:prstGeom>
          <a:ln>
            <a:solidFill>
              <a:srgbClr val="2757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Angulado 83">
            <a:extLst>
              <a:ext uri="{FF2B5EF4-FFF2-40B4-BE49-F238E27FC236}">
                <a16:creationId xmlns:a16="http://schemas.microsoft.com/office/drawing/2014/main" id="{80B84F68-E03B-4CEF-95BA-A8E9F9AA0F71}"/>
              </a:ext>
            </a:extLst>
          </p:cNvPr>
          <p:cNvCxnSpPr>
            <a:stCxn id="42" idx="3"/>
            <a:endCxn id="5" idx="2"/>
          </p:cNvCxnSpPr>
          <p:nvPr/>
        </p:nvCxnSpPr>
        <p:spPr>
          <a:xfrm flipV="1">
            <a:off x="6583713" y="5946145"/>
            <a:ext cx="380046" cy="164786"/>
          </a:xfrm>
          <a:prstGeom prst="bentConnector2">
            <a:avLst/>
          </a:prstGeom>
          <a:ln w="38100">
            <a:solidFill>
              <a:srgbClr val="4A7EB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64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PAN2022 - Demanda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FD296DC-03D2-401A-A1BA-C92FEB64B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828538"/>
            <a:ext cx="7467600" cy="3181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4DCBD735-13B7-427E-9D70-34CB85212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2147" y="2514601"/>
            <a:ext cx="7400925" cy="316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8B95EC9F-E92A-413F-8B2A-FE26C927E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3636" y="3244850"/>
            <a:ext cx="7467600" cy="3248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3097CE6-721A-49BA-BF31-E4ADD018028A}"/>
              </a:ext>
            </a:extLst>
          </p:cNvPr>
          <p:cNvSpPr txBox="1"/>
          <p:nvPr/>
        </p:nvSpPr>
        <p:spPr>
          <a:xfrm>
            <a:off x="8542070" y="2078302"/>
            <a:ext cx="126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Passageiros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46C41CF-EA5A-4872-A699-A0D10EEED661}"/>
              </a:ext>
            </a:extLst>
          </p:cNvPr>
          <p:cNvSpPr txBox="1"/>
          <p:nvPr/>
        </p:nvSpPr>
        <p:spPr>
          <a:xfrm>
            <a:off x="9181323" y="2707389"/>
            <a:ext cx="71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Carga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E72B16-1D06-4D4A-A992-1F3B64E444FA}"/>
              </a:ext>
            </a:extLst>
          </p:cNvPr>
          <p:cNvSpPr txBox="1"/>
          <p:nvPr/>
        </p:nvSpPr>
        <p:spPr>
          <a:xfrm>
            <a:off x="9804595" y="3427631"/>
            <a:ext cx="116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Aeronaves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6D8EAEF1-95E6-42C3-AD6B-F3AB8C95F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588" y="1283809"/>
            <a:ext cx="8821302" cy="776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Projeção de demanda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49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Captura de demanda do modal aéreo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7E2D9695-4DDC-4011-8D34-F3DE9DC86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773601"/>
            <a:ext cx="8877300" cy="4694850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0F6518A9-6190-431F-AF55-3244788962F7}"/>
              </a:ext>
            </a:extLst>
          </p:cNvPr>
          <p:cNvCxnSpPr/>
          <p:nvPr/>
        </p:nvCxnSpPr>
        <p:spPr>
          <a:xfrm>
            <a:off x="1381125" y="4162425"/>
            <a:ext cx="2247900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23B009E-4CAB-4286-9DF6-B853396D708B}"/>
              </a:ext>
            </a:extLst>
          </p:cNvPr>
          <p:cNvCxnSpPr>
            <a:cxnSpLocks/>
          </p:cNvCxnSpPr>
          <p:nvPr/>
        </p:nvCxnSpPr>
        <p:spPr>
          <a:xfrm flipV="1">
            <a:off x="3014662" y="3805236"/>
            <a:ext cx="0" cy="2143125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3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</a:t>
            </a:r>
          </a:p>
        </p:txBody>
      </p:sp>
      <p:pic>
        <p:nvPicPr>
          <p:cNvPr id="14" name="Imagem 1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C5F445E-9FF3-4CDC-9478-774D981391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66" y="3676926"/>
            <a:ext cx="5401067" cy="1376554"/>
          </a:xfrm>
          <a:prstGeom prst="rect">
            <a:avLst/>
          </a:prstGeom>
        </p:spPr>
      </p:pic>
      <p:pic>
        <p:nvPicPr>
          <p:cNvPr id="18" name="Imagem 1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AE99D5C-BD19-4B0F-BE01-13A47D6EDA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66" y="5053480"/>
            <a:ext cx="7831029" cy="1650062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AA0C87EC-7B81-46AF-ACDC-4E34256FA6B6}"/>
              </a:ext>
            </a:extLst>
          </p:cNvPr>
          <p:cNvSpPr txBox="1"/>
          <p:nvPr/>
        </p:nvSpPr>
        <p:spPr>
          <a:xfrm>
            <a:off x="4738883" y="4276726"/>
            <a:ext cx="823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Faixa 3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C1C2B90-46E9-4E94-9161-FD7AF911BA7C}"/>
              </a:ext>
            </a:extLst>
          </p:cNvPr>
          <p:cNvSpPr txBox="1"/>
          <p:nvPr/>
        </p:nvSpPr>
        <p:spPr>
          <a:xfrm>
            <a:off x="6339083" y="5992248"/>
            <a:ext cx="823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Faixa 5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A83654B9-FE85-4CC4-B622-08D312095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98" y="1867620"/>
            <a:ext cx="9281160" cy="1493520"/>
          </a:xfrm>
          <a:prstGeom prst="rect">
            <a:avLst/>
          </a:prstGeom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B3DC4D94-F3B5-44EE-AE3A-D6D5DAA5D977}"/>
              </a:ext>
            </a:extLst>
          </p:cNvPr>
          <p:cNvSpPr txBox="1">
            <a:spLocks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Faixas de Infraestrutura – CAPEX e OPEX</a:t>
            </a:r>
          </a:p>
        </p:txBody>
      </p:sp>
    </p:spTree>
    <p:extLst>
      <p:ext uri="{BB962C8B-B14F-4D97-AF65-F5344CB8AC3E}">
        <p14:creationId xmlns:p14="http://schemas.microsoft.com/office/powerpoint/2010/main" val="335327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88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Perfil do uso das aeronaves por faixa de infraestrutura</a:t>
            </a:r>
          </a:p>
        </p:txBody>
      </p:sp>
      <p:pic>
        <p:nvPicPr>
          <p:cNvPr id="5" name="Gráfico 7">
            <a:extLst>
              <a:ext uri="{FF2B5EF4-FFF2-40B4-BE49-F238E27FC236}">
                <a16:creationId xmlns:a16="http://schemas.microsoft.com/office/drawing/2014/main" id="{91C75838-F845-4104-987D-775D9DF2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463" y="2091104"/>
            <a:ext cx="5324923" cy="3259992"/>
          </a:xfrm>
          <a:prstGeom prst="rect">
            <a:avLst/>
          </a:prstGeom>
        </p:spPr>
      </p:pic>
      <p:pic>
        <p:nvPicPr>
          <p:cNvPr id="6" name="Gráfico 10">
            <a:extLst>
              <a:ext uri="{FF2B5EF4-FFF2-40B4-BE49-F238E27FC236}">
                <a16:creationId xmlns:a16="http://schemas.microsoft.com/office/drawing/2014/main" id="{3D909041-669E-4EC8-8A1D-5CDBC35FDC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6125" y="2091104"/>
            <a:ext cx="5317675" cy="325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65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53" y="12505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Perfil de alcance das aeronaves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9834E3F-E393-43A9-BDD6-4A1E0180DAB3}"/>
              </a:ext>
            </a:extLst>
          </p:cNvPr>
          <p:cNvGrpSpPr/>
          <p:nvPr/>
        </p:nvGrpSpPr>
        <p:grpSpPr>
          <a:xfrm>
            <a:off x="4117197" y="2095500"/>
            <a:ext cx="6829171" cy="4091739"/>
            <a:chOff x="4606723" y="1348493"/>
            <a:chExt cx="6829171" cy="4518814"/>
          </a:xfrm>
          <a:noFill/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ED8616C0-F4B1-4CD1-9956-11AC0D832630}"/>
                </a:ext>
              </a:extLst>
            </p:cNvPr>
            <p:cNvSpPr txBox="1"/>
            <p:nvPr/>
          </p:nvSpPr>
          <p:spPr>
            <a:xfrm>
              <a:off x="4606723" y="5497975"/>
              <a:ext cx="627165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        Mais de 200 assentos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60EA72AB-673A-4BB4-975B-4AF61FA89490}"/>
                </a:ext>
              </a:extLst>
            </p:cNvPr>
            <p:cNvSpPr txBox="1"/>
            <p:nvPr/>
          </p:nvSpPr>
          <p:spPr>
            <a:xfrm>
              <a:off x="5164237" y="1348493"/>
              <a:ext cx="627165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9 assentos   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D06D184-908B-44AD-A337-51B3D0B947CE}"/>
                </a:ext>
              </a:extLst>
            </p:cNvPr>
            <p:cNvSpPr txBox="1"/>
            <p:nvPr/>
          </p:nvSpPr>
          <p:spPr>
            <a:xfrm>
              <a:off x="5164237" y="2011709"/>
              <a:ext cx="627165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50 a 70 assentos  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C094654C-E6D7-4C72-984B-9A7457EBFF3C}"/>
                </a:ext>
              </a:extLst>
            </p:cNvPr>
            <p:cNvSpPr txBox="1"/>
            <p:nvPr/>
          </p:nvSpPr>
          <p:spPr>
            <a:xfrm>
              <a:off x="4968026" y="2564264"/>
              <a:ext cx="6271657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  </a:t>
              </a:r>
            </a:p>
            <a:p>
              <a:endParaRPr lang="pt-BR" dirty="0"/>
            </a:p>
            <a:p>
              <a:r>
                <a:rPr lang="pt-BR" dirty="0"/>
                <a:t> 105 a 144 assentos</a:t>
              </a:r>
            </a:p>
            <a:p>
              <a:endParaRPr lang="pt-BR" dirty="0"/>
            </a:p>
            <a:p>
              <a:endParaRPr lang="pt-BR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71326985-A7B9-4D98-AE85-1AF9E137E6B0}"/>
                </a:ext>
              </a:extLst>
            </p:cNvPr>
            <p:cNvSpPr txBox="1"/>
            <p:nvPr/>
          </p:nvSpPr>
          <p:spPr>
            <a:xfrm>
              <a:off x="4782166" y="4224815"/>
              <a:ext cx="627165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     174 a 186 assentos</a:t>
              </a:r>
            </a:p>
            <a:p>
              <a:endParaRPr lang="pt-BR" dirty="0"/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BAE5DC9-850D-40B8-ACC0-60B29B342537}"/>
              </a:ext>
            </a:extLst>
          </p:cNvPr>
          <p:cNvGrpSpPr/>
          <p:nvPr/>
        </p:nvGrpSpPr>
        <p:grpSpPr>
          <a:xfrm>
            <a:off x="7094147" y="2038175"/>
            <a:ext cx="2068075" cy="4159425"/>
            <a:chOff x="7206811" y="1348493"/>
            <a:chExt cx="6271657" cy="4477798"/>
          </a:xfrm>
          <a:noFill/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46451C2E-0DF5-4F7E-8452-9196A1358FCD}"/>
                </a:ext>
              </a:extLst>
            </p:cNvPr>
            <p:cNvSpPr txBox="1"/>
            <p:nvPr/>
          </p:nvSpPr>
          <p:spPr>
            <a:xfrm>
              <a:off x="7206811" y="5456959"/>
              <a:ext cx="627165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1.000 a 3.000 Km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0F38E98C-3883-419D-A8C0-80878D901D0C}"/>
                </a:ext>
              </a:extLst>
            </p:cNvPr>
            <p:cNvSpPr txBox="1"/>
            <p:nvPr/>
          </p:nvSpPr>
          <p:spPr>
            <a:xfrm>
              <a:off x="7206811" y="1348493"/>
              <a:ext cx="627165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200 - 350 Km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C382D1D9-0FD0-48EF-96ED-72D054B08B8E}"/>
                </a:ext>
              </a:extLst>
            </p:cNvPr>
            <p:cNvSpPr txBox="1"/>
            <p:nvPr/>
          </p:nvSpPr>
          <p:spPr>
            <a:xfrm>
              <a:off x="7206811" y="2011709"/>
              <a:ext cx="627165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280 - 540 Km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FAD20B8C-A993-4F7E-AE4B-947B553B2640}"/>
                </a:ext>
              </a:extLst>
            </p:cNvPr>
            <p:cNvSpPr txBox="1"/>
            <p:nvPr/>
          </p:nvSpPr>
          <p:spPr>
            <a:xfrm>
              <a:off x="7206811" y="2720963"/>
              <a:ext cx="6271657" cy="25853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  </a:t>
              </a:r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r>
                <a:rPr lang="pt-BR" dirty="0"/>
                <a:t>500 a 1.500 Km</a:t>
              </a:r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5700138-37B9-4D18-A170-D4CFEE6DB997}"/>
              </a:ext>
            </a:extLst>
          </p:cNvPr>
          <p:cNvSpPr txBox="1"/>
          <p:nvPr/>
        </p:nvSpPr>
        <p:spPr>
          <a:xfrm>
            <a:off x="6934480" y="1161729"/>
            <a:ext cx="2264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Alcance por aeronave </a:t>
            </a:r>
          </a:p>
          <a:p>
            <a:r>
              <a:rPr lang="pt-BR" dirty="0"/>
              <a:t>praticado na malha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692B9FA-E4A3-46DA-93A1-9A857B4B0012}"/>
              </a:ext>
            </a:extLst>
          </p:cNvPr>
          <p:cNvGrpSpPr/>
          <p:nvPr/>
        </p:nvGrpSpPr>
        <p:grpSpPr>
          <a:xfrm>
            <a:off x="9638261" y="2057460"/>
            <a:ext cx="1725212" cy="4166007"/>
            <a:chOff x="7206811" y="1436777"/>
            <a:chExt cx="6271657" cy="4430530"/>
          </a:xfrm>
          <a:noFill/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70627E49-3205-4771-A3A1-9A0623FF7686}"/>
                </a:ext>
              </a:extLst>
            </p:cNvPr>
            <p:cNvSpPr txBox="1"/>
            <p:nvPr/>
          </p:nvSpPr>
          <p:spPr>
            <a:xfrm>
              <a:off x="7206811" y="5497975"/>
              <a:ext cx="62716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/>
                <a:t>830-900 Km/h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729D7EB9-15E6-4C57-8619-55005E68E1C1}"/>
                </a:ext>
              </a:extLst>
            </p:cNvPr>
            <p:cNvSpPr txBox="1"/>
            <p:nvPr/>
          </p:nvSpPr>
          <p:spPr>
            <a:xfrm>
              <a:off x="7206811" y="1436777"/>
              <a:ext cx="627165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340 Km/h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6F4283D6-53BF-417D-8C04-E8D0D4DE6574}"/>
                </a:ext>
              </a:extLst>
            </p:cNvPr>
            <p:cNvSpPr txBox="1"/>
            <p:nvPr/>
          </p:nvSpPr>
          <p:spPr>
            <a:xfrm>
              <a:off x="7206811" y="2079241"/>
              <a:ext cx="627165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500 Km/h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02E82415-A505-4163-872A-980302A67421}"/>
                </a:ext>
              </a:extLst>
            </p:cNvPr>
            <p:cNvSpPr txBox="1"/>
            <p:nvPr/>
          </p:nvSpPr>
          <p:spPr>
            <a:xfrm>
              <a:off x="7206811" y="2720963"/>
              <a:ext cx="6271657" cy="25853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  </a:t>
              </a:r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r>
                <a:rPr lang="pt-BR" dirty="0"/>
                <a:t>850-900 Km/h</a:t>
              </a:r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</p:txBody>
        </p:sp>
      </p:grp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1113A55-3250-476D-9838-ABE0C8253054}"/>
              </a:ext>
            </a:extLst>
          </p:cNvPr>
          <p:cNvSpPr txBox="1"/>
          <p:nvPr/>
        </p:nvSpPr>
        <p:spPr>
          <a:xfrm>
            <a:off x="9512794" y="1161729"/>
            <a:ext cx="202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Velocidade cruzeiro</a:t>
            </a:r>
          </a:p>
        </p:txBody>
      </p:sp>
      <p:pic>
        <p:nvPicPr>
          <p:cNvPr id="34" name="Imagem 33" descr="Imagem em preto e branco de avião voando&#10;&#10;Descrição gerada automaticamente com confiança média">
            <a:extLst>
              <a:ext uri="{FF2B5EF4-FFF2-40B4-BE49-F238E27FC236}">
                <a16:creationId xmlns:a16="http://schemas.microsoft.com/office/drawing/2014/main" id="{0C5E5970-D4AD-46EA-B66D-274603581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30" y="2084696"/>
            <a:ext cx="4519869" cy="44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89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Aviação Civil – Contexto histórico histórico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4B45D9-BD68-4981-9767-5A746CABE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Mais recente dentre os modais</a:t>
            </a:r>
          </a:p>
          <a:p>
            <a:r>
              <a:rPr lang="pt-BR" dirty="0"/>
              <a:t>Alta conectividade</a:t>
            </a:r>
          </a:p>
          <a:p>
            <a:pPr lvl="1"/>
            <a:r>
              <a:rPr lang="pt-BR" dirty="0"/>
              <a:t>Conexões lógicas – Plano de Voo</a:t>
            </a:r>
          </a:p>
          <a:p>
            <a:r>
              <a:rPr lang="pt-BR" dirty="0"/>
              <a:t>Longas distâncias em tempo curto</a:t>
            </a:r>
          </a:p>
          <a:p>
            <a:r>
              <a:rPr lang="pt-BR" dirty="0"/>
              <a:t>Altos custos</a:t>
            </a:r>
          </a:p>
          <a:p>
            <a:pPr lvl="1"/>
            <a:r>
              <a:rPr lang="pt-BR" dirty="0"/>
              <a:t>Petróleo</a:t>
            </a:r>
          </a:p>
          <a:p>
            <a:pPr lvl="1"/>
            <a:r>
              <a:rPr lang="pt-BR" dirty="0"/>
              <a:t>Dólar</a:t>
            </a:r>
          </a:p>
          <a:p>
            <a:r>
              <a:rPr lang="pt-BR" dirty="0"/>
              <a:t>Setor altamente regulado</a:t>
            </a:r>
          </a:p>
          <a:p>
            <a:r>
              <a:rPr lang="pt-BR" dirty="0"/>
              <a:t>Principais operadores</a:t>
            </a:r>
          </a:p>
          <a:p>
            <a:pPr lvl="1"/>
            <a:r>
              <a:rPr lang="pt-BR" dirty="0"/>
              <a:t>Aeroporto: INFRAERO</a:t>
            </a:r>
          </a:p>
          <a:p>
            <a:pPr lvl="1"/>
            <a:r>
              <a:rPr lang="pt-BR" dirty="0"/>
              <a:t>Aeronáutico: DECEA</a:t>
            </a:r>
          </a:p>
        </p:txBody>
      </p:sp>
    </p:spTree>
    <p:extLst>
      <p:ext uri="{BB962C8B-B14F-4D97-AF65-F5344CB8AC3E}">
        <p14:creationId xmlns:p14="http://schemas.microsoft.com/office/powerpoint/2010/main" val="320546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22" y="1258887"/>
            <a:ext cx="11582778" cy="1039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600" dirty="0"/>
              <a:t>Comportamento da concorrência entre aeroportos na captura dos passageiros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3940D3-D271-4540-AA1A-03291AC4F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686" y="2122489"/>
            <a:ext cx="9220778" cy="453558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2AB5DAC-0077-4A7A-B1AD-FDDF34361F75}"/>
              </a:ext>
            </a:extLst>
          </p:cNvPr>
          <p:cNvSpPr txBox="1"/>
          <p:nvPr/>
        </p:nvSpPr>
        <p:spPr>
          <a:xfrm>
            <a:off x="838200" y="1690688"/>
            <a:ext cx="8521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000" dirty="0"/>
              <a:t>Malha de aeroportos – captação / benefícios de deslocamento</a:t>
            </a:r>
          </a:p>
        </p:txBody>
      </p:sp>
    </p:spTree>
    <p:extLst>
      <p:ext uri="{BB962C8B-B14F-4D97-AF65-F5344CB8AC3E}">
        <p14:creationId xmlns:p14="http://schemas.microsoft.com/office/powerpoint/2010/main" val="1843522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5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Ruído aeronáutico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05E296-8D4C-4869-B26A-D16918EA9E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"/>
          <a:stretch/>
        </p:blipFill>
        <p:spPr>
          <a:xfrm>
            <a:off x="0" y="1866310"/>
            <a:ext cx="9797474" cy="299560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384B5B7-BF2B-4F50-B9B1-DB4305B4A5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85" r="19285"/>
          <a:stretch/>
        </p:blipFill>
        <p:spPr>
          <a:xfrm>
            <a:off x="6143625" y="3878025"/>
            <a:ext cx="4634042" cy="2448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7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sz="3200" dirty="0"/>
              <a:t>Sob determinada malha de aeroportos:</a:t>
            </a:r>
          </a:p>
          <a:p>
            <a:pPr marL="0" indent="0">
              <a:buNone/>
            </a:pPr>
            <a:r>
              <a:rPr lang="pt-BR" sz="2600" dirty="0"/>
              <a:t>Indicadores de cobertura da rede e custo-benefício econômico</a:t>
            </a:r>
          </a:p>
          <a:p>
            <a:r>
              <a:rPr lang="pt-BR" sz="2600" dirty="0"/>
              <a:t>Custos: OPEX, CAPEX, ruído, emissões de gases de efeito estufa</a:t>
            </a:r>
          </a:p>
          <a:p>
            <a:r>
              <a:rPr lang="pt-BR" sz="2600" dirty="0"/>
              <a:t>Benefícios: Receitas, tempo de deslocamento, economia de combustível</a:t>
            </a:r>
          </a:p>
        </p:txBody>
      </p:sp>
    </p:spTree>
    <p:extLst>
      <p:ext uri="{BB962C8B-B14F-4D97-AF65-F5344CB8AC3E}">
        <p14:creationId xmlns:p14="http://schemas.microsoft.com/office/powerpoint/2010/main" val="1101600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sz="3600" dirty="0"/>
              <a:t>Simulação das malhas de aeroportos</a:t>
            </a:r>
          </a:p>
        </p:txBody>
      </p:sp>
      <p:pic>
        <p:nvPicPr>
          <p:cNvPr id="5" name="Imagem 4" descr="Mapa, Gráfico de dispersão&#10;&#10;Descrição gerada automaticamente">
            <a:extLst>
              <a:ext uri="{FF2B5EF4-FFF2-40B4-BE49-F238E27FC236}">
                <a16:creationId xmlns:a16="http://schemas.microsoft.com/office/drawing/2014/main" id="{08933650-6CF0-4ADD-882F-AF4E02ADB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230" y="2570156"/>
            <a:ext cx="3879846" cy="3428996"/>
          </a:xfrm>
          <a:prstGeom prst="rect">
            <a:avLst/>
          </a:prstGeom>
        </p:spPr>
      </p:pic>
      <p:pic>
        <p:nvPicPr>
          <p:cNvPr id="6" name="Imagem 5" descr="Mapa, Gráfico de dispersão&#10;&#10;Descrição gerada automaticamente">
            <a:extLst>
              <a:ext uri="{FF2B5EF4-FFF2-40B4-BE49-F238E27FC236}">
                <a16:creationId xmlns:a16="http://schemas.microsoft.com/office/drawing/2014/main" id="{98D73C25-638D-43BA-A425-77DF04877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84" y="2570156"/>
            <a:ext cx="3879846" cy="3428996"/>
          </a:xfrm>
          <a:prstGeom prst="rect">
            <a:avLst/>
          </a:prstGeom>
        </p:spPr>
      </p:pic>
      <p:pic>
        <p:nvPicPr>
          <p:cNvPr id="7" name="Imagem 6" descr="Mapa, Gráfico de dispersão&#10;&#10;Descrição gerada automaticamente">
            <a:extLst>
              <a:ext uri="{FF2B5EF4-FFF2-40B4-BE49-F238E27FC236}">
                <a16:creationId xmlns:a16="http://schemas.microsoft.com/office/drawing/2014/main" id="{A07F545F-2D38-49D1-93CE-94FC26167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076" y="2570156"/>
            <a:ext cx="3879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46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Escolha da malha quantitativa</a:t>
            </a:r>
          </a:p>
          <a:p>
            <a:pPr marL="0" indent="0">
              <a:buNone/>
            </a:pPr>
            <a:r>
              <a:rPr lang="pt-BR" dirty="0"/>
              <a:t>Avaliação dos aspectos qualitativos da malha</a:t>
            </a:r>
          </a:p>
          <a:p>
            <a:pPr lvl="1"/>
            <a:r>
              <a:rPr lang="pt-BR" sz="2600" dirty="0"/>
              <a:t>Auxílios a navegação aérea</a:t>
            </a:r>
          </a:p>
          <a:p>
            <a:pPr lvl="1"/>
            <a:r>
              <a:rPr lang="pt-BR" sz="2600" dirty="0"/>
              <a:t>Aviação geral</a:t>
            </a:r>
          </a:p>
          <a:p>
            <a:pPr lvl="1"/>
            <a:r>
              <a:rPr lang="pt-BR" sz="2600" dirty="0"/>
              <a:t>Recursos humanos</a:t>
            </a:r>
          </a:p>
          <a:p>
            <a:pPr lvl="1"/>
            <a:r>
              <a:rPr lang="pt-BR" sz="2600" dirty="0"/>
              <a:t>Meio ambiente e integração com as cidades</a:t>
            </a:r>
          </a:p>
          <a:p>
            <a:pPr lvl="1"/>
            <a:r>
              <a:rPr lang="pt-BR" sz="2600" dirty="0"/>
              <a:t>Internacionalização de aeroportos</a:t>
            </a:r>
          </a:p>
        </p:txBody>
      </p:sp>
    </p:spTree>
    <p:extLst>
      <p:ext uri="{BB962C8B-B14F-4D97-AF65-F5344CB8AC3E}">
        <p14:creationId xmlns:p14="http://schemas.microsoft.com/office/powerpoint/2010/main" val="1931702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PAN2022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Indicadores a serem monitorados </a:t>
            </a:r>
          </a:p>
          <a:p>
            <a:pPr marL="0" indent="0">
              <a:buNone/>
            </a:pPr>
            <a:r>
              <a:rPr lang="pt-BR" sz="3200" dirty="0"/>
              <a:t>Plano Setorial de Parcerias – Aéreo</a:t>
            </a:r>
          </a:p>
          <a:p>
            <a:pPr marL="0" indent="0">
              <a:buNone/>
            </a:pPr>
            <a:r>
              <a:rPr lang="pt-BR" sz="3200" dirty="0"/>
              <a:t>Plano de Investimento Público – Aéreo</a:t>
            </a:r>
          </a:p>
          <a:p>
            <a:pPr marL="0" indent="0">
              <a:buNone/>
            </a:pPr>
            <a:r>
              <a:rPr lang="pt-BR" sz="3200" dirty="0"/>
              <a:t>Integração com o planejamento dos outros modais (PNL)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61739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E2439810-0E16-4BB0-B211-90FFC3F14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6000" dirty="0"/>
              <a:t>Obrigado!</a:t>
            </a:r>
          </a:p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4000" dirty="0"/>
              <a:t>Antônio Marcos Ferreira de Oliveira</a:t>
            </a:r>
          </a:p>
          <a:p>
            <a:pPr marL="0" indent="0" algn="ctr">
              <a:buNone/>
            </a:pPr>
            <a:r>
              <a:rPr lang="pt-BR" sz="3200" dirty="0"/>
              <a:t>Secretaria Nacional de Aviação Civil</a:t>
            </a:r>
          </a:p>
          <a:p>
            <a:pPr marL="0" indent="0" algn="ctr">
              <a:buNone/>
            </a:pPr>
            <a:r>
              <a:rPr lang="pt-BR" sz="3200" dirty="0">
                <a:hlinkClick r:id="rId2"/>
              </a:rPr>
              <a:t>antonio.oliveira@infraestrutura.gov.br</a:t>
            </a:r>
            <a:r>
              <a:rPr lang="pt-BR" sz="3200" dirty="0"/>
              <a:t>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9468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Aviação Civil – Contexto histórico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4B45D9-BD68-4981-9767-5A746CABE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Veículos diferenciados</a:t>
            </a:r>
          </a:p>
        </p:txBody>
      </p:sp>
      <p:pic>
        <p:nvPicPr>
          <p:cNvPr id="7" name="Imagem 6" descr="Imagem em preto e branco de avião voando&#10;&#10;Descrição gerada automaticamente com confiança média">
            <a:extLst>
              <a:ext uri="{FF2B5EF4-FFF2-40B4-BE49-F238E27FC236}">
                <a16:creationId xmlns:a16="http://schemas.microsoft.com/office/drawing/2014/main" id="{930DCE85-8F62-4508-AC63-29F5ED9A0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609851"/>
            <a:ext cx="3644378" cy="3567112"/>
          </a:xfrm>
          <a:prstGeom prst="rect">
            <a:avLst/>
          </a:prstGeom>
        </p:spPr>
      </p:pic>
      <p:pic>
        <p:nvPicPr>
          <p:cNvPr id="9" name="Imagem 8" descr="Avião pousado na pista&#10;&#10;Descrição gerada automaticamente">
            <a:extLst>
              <a:ext uri="{FF2B5EF4-FFF2-40B4-BE49-F238E27FC236}">
                <a16:creationId xmlns:a16="http://schemas.microsoft.com/office/drawing/2014/main" id="{FC1181F4-D9EF-4BA5-BFA8-263193F7FE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508" y="2609851"/>
            <a:ext cx="3502026" cy="350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52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Aviação Civil – Contexto histórico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4B45D9-BD68-4981-9767-5A746CABE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Equipamentos especiais</a:t>
            </a:r>
          </a:p>
        </p:txBody>
      </p:sp>
      <p:pic>
        <p:nvPicPr>
          <p:cNvPr id="1030" name="Picture 6" descr="Aeroporto Internacional de Atlanta Hartsfield-Jackson – Wikipédia, a  enciclopédia livre">
            <a:extLst>
              <a:ext uri="{FF2B5EF4-FFF2-40B4-BE49-F238E27FC236}">
                <a16:creationId xmlns:a16="http://schemas.microsoft.com/office/drawing/2014/main" id="{B43643DD-4A6C-4560-9C2F-7C1DFCA1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847" y="2288763"/>
            <a:ext cx="6729644" cy="448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130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Aviação Civil – Contexto histórico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4B45D9-BD68-4981-9767-5A746CABE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Profissionais altamente capacitados</a:t>
            </a:r>
          </a:p>
        </p:txBody>
      </p:sp>
      <p:pic>
        <p:nvPicPr>
          <p:cNvPr id="2050" name="Picture 2" descr="Aviation mechanic shortage means well-paying jobs up for grabs | Fox  Business">
            <a:extLst>
              <a:ext uri="{FF2B5EF4-FFF2-40B4-BE49-F238E27FC236}">
                <a16:creationId xmlns:a16="http://schemas.microsoft.com/office/drawing/2014/main" id="{2F8038EF-4323-4A55-AAED-F5106F75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104" y="25146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84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Aviação Civil – Contexto histórico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4B45D9-BD68-4981-9767-5A746CABE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Alta exigência de gestão e operação</a:t>
            </a:r>
          </a:p>
        </p:txBody>
      </p:sp>
      <p:pic>
        <p:nvPicPr>
          <p:cNvPr id="3074" name="Picture 2" descr="Advanced Surface Movement Guidance and Control System (A-SMGCS) | SKYbrary  Aviation Safety">
            <a:extLst>
              <a:ext uri="{FF2B5EF4-FFF2-40B4-BE49-F238E27FC236}">
                <a16:creationId xmlns:a16="http://schemas.microsoft.com/office/drawing/2014/main" id="{18543472-2AB5-4C41-ABBF-1C4F53F8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484782"/>
            <a:ext cx="42814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Desenho de um lago&#10;&#10;Descrição gerada automaticamente com confiança média">
            <a:extLst>
              <a:ext uri="{FF2B5EF4-FFF2-40B4-BE49-F238E27FC236}">
                <a16:creationId xmlns:a16="http://schemas.microsoft.com/office/drawing/2014/main" id="{DB27ADB5-84A2-4EA4-8771-10C3771D0A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422" y="2484783"/>
            <a:ext cx="523511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75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Aviação Civil – Contexto histórico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4B45D9-BD68-4981-9767-5A746CABE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Barreira à entrada</a:t>
            </a:r>
          </a:p>
          <a:p>
            <a:r>
              <a:rPr lang="pt-BR" dirty="0"/>
              <a:t>Baixa competição</a:t>
            </a:r>
          </a:p>
          <a:p>
            <a:r>
              <a:rPr lang="pt-BR" dirty="0"/>
              <a:t>Altamente dependente da infraestrutura</a:t>
            </a:r>
          </a:p>
          <a:p>
            <a:pPr lvl="1"/>
            <a:r>
              <a:rPr lang="pt-BR" dirty="0"/>
              <a:t>Aeroportuária</a:t>
            </a:r>
          </a:p>
          <a:p>
            <a:pPr lvl="1"/>
            <a:r>
              <a:rPr lang="pt-BR" dirty="0"/>
              <a:t>Aeronáutica</a:t>
            </a:r>
          </a:p>
          <a:p>
            <a:endParaRPr lang="pt-BR" dirty="0"/>
          </a:p>
          <a:p>
            <a:r>
              <a:rPr lang="pt-BR" dirty="0"/>
              <a:t>Regulação econômica liberal</a:t>
            </a:r>
          </a:p>
          <a:p>
            <a:pPr lvl="1"/>
            <a:r>
              <a:rPr lang="pt-BR" dirty="0"/>
              <a:t>Liberdade rotas</a:t>
            </a:r>
          </a:p>
          <a:p>
            <a:pPr lvl="1"/>
            <a:r>
              <a:rPr lang="pt-BR" dirty="0"/>
              <a:t>Liberdade tarifária</a:t>
            </a:r>
          </a:p>
          <a:p>
            <a:pPr lvl="1"/>
            <a:r>
              <a:rPr lang="pt-BR" dirty="0"/>
              <a:t>Desde 2000</a:t>
            </a:r>
          </a:p>
        </p:txBody>
      </p:sp>
    </p:spTree>
    <p:extLst>
      <p:ext uri="{BB962C8B-B14F-4D97-AF65-F5344CB8AC3E}">
        <p14:creationId xmlns:p14="http://schemas.microsoft.com/office/powerpoint/2010/main" val="77536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Aviação Civil – Contexto histórico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8A38F29-F74E-4644-ACD1-282A8056A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8588"/>
            <a:ext cx="10177463" cy="547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overno Dilma: classe C já consome o equivalente a classe A :: CNTTL -  Confederação Nacional Dos Trabalhadores Em Transportes e Logística">
            <a:extLst>
              <a:ext uri="{FF2B5EF4-FFF2-40B4-BE49-F238E27FC236}">
                <a16:creationId xmlns:a16="http://schemas.microsoft.com/office/drawing/2014/main" id="{FE2992E4-394D-4384-9780-BA9F0E90E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550" y="2911157"/>
            <a:ext cx="6134100" cy="35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Aviação Civil – Contexto histórico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5E131B5-AF89-4027-8E69-11A28555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pt-BR" dirty="0"/>
              <a:t>Grande pressão por infraestrutura</a:t>
            </a:r>
          </a:p>
          <a:p>
            <a:r>
              <a:rPr lang="pt-BR" dirty="0"/>
              <a:t>Grande pressão por preço da tarifa aérea</a:t>
            </a:r>
          </a:p>
        </p:txBody>
      </p:sp>
      <p:pic>
        <p:nvPicPr>
          <p:cNvPr id="2054" name="Picture 6" descr="Veja 2 – Apagão aéreo: o descalabro | VEJA">
            <a:extLst>
              <a:ext uri="{FF2B5EF4-FFF2-40B4-BE49-F238E27FC236}">
                <a16:creationId xmlns:a16="http://schemas.microsoft.com/office/drawing/2014/main" id="{35EB38D3-1D84-4C10-8225-05D806138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241" y="2915693"/>
            <a:ext cx="2806959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4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</TotalTime>
  <Words>654</Words>
  <Application>Microsoft Office PowerPoint</Application>
  <PresentationFormat>Widescreen</PresentationFormat>
  <Paragraphs>190</Paragraphs>
  <Slides>26</Slides>
  <Notes>0</Notes>
  <HiddenSlides>1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4" baseType="lpstr">
      <vt:lpstr>Arial</vt:lpstr>
      <vt:lpstr>Bahnschrift SemiBold</vt:lpstr>
      <vt:lpstr>Calibri</vt:lpstr>
      <vt:lpstr>Calibri Light</vt:lpstr>
      <vt:lpstr>Oswald</vt:lpstr>
      <vt:lpstr>Oswald</vt:lpstr>
      <vt:lpstr>Times New Roman</vt:lpstr>
      <vt:lpstr>Tema do Office</vt:lpstr>
      <vt:lpstr>Plano Aeroviário Nacional</vt:lpstr>
      <vt:lpstr>Aviação Civil – Contexto histórico histórico</vt:lpstr>
      <vt:lpstr>Aviação Civil – Contexto histórico</vt:lpstr>
      <vt:lpstr>Aviação Civil – Contexto histórico</vt:lpstr>
      <vt:lpstr>Aviação Civil – Contexto histórico</vt:lpstr>
      <vt:lpstr>Aviação Civil – Contexto histórico</vt:lpstr>
      <vt:lpstr>Aviação Civil – Contexto histórico</vt:lpstr>
      <vt:lpstr>Aviação Civil – Contexto histórico</vt:lpstr>
      <vt:lpstr>Aviação Civil – Contexto histórico</vt:lpstr>
      <vt:lpstr>Aviação Civil – Contexto histórico</vt:lpstr>
      <vt:lpstr>PAN 2022-2052</vt:lpstr>
      <vt:lpstr>Apresentação do PowerPoint</vt:lpstr>
      <vt:lpstr>PAN2022 – Indicadores e Objetivos</vt:lpstr>
      <vt:lpstr>PAN 2022-2052</vt:lpstr>
      <vt:lpstr>PAN2022 - Demanda</vt:lpstr>
      <vt:lpstr>PAN2022</vt:lpstr>
      <vt:lpstr>PAN2022</vt:lpstr>
      <vt:lpstr>PAN2022</vt:lpstr>
      <vt:lpstr>PAN2022</vt:lpstr>
      <vt:lpstr>PAN2022</vt:lpstr>
      <vt:lpstr>PAN2022</vt:lpstr>
      <vt:lpstr>PAN2022</vt:lpstr>
      <vt:lpstr>PAN2022</vt:lpstr>
      <vt:lpstr>PAN2022</vt:lpstr>
      <vt:lpstr>PAN2022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38</cp:revision>
  <dcterms:created xsi:type="dcterms:W3CDTF">2022-03-04T12:39:06Z</dcterms:created>
  <dcterms:modified xsi:type="dcterms:W3CDTF">2022-03-28T19:57:52Z</dcterms:modified>
</cp:coreProperties>
</file>