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8" r:id="rId7"/>
    <p:sldId id="269" r:id="rId8"/>
    <p:sldId id="270" r:id="rId9"/>
    <p:sldId id="271" r:id="rId10"/>
    <p:sldId id="272" r:id="rId11"/>
    <p:sldId id="275" r:id="rId12"/>
    <p:sldId id="276" r:id="rId13"/>
    <p:sldId id="277" r:id="rId14"/>
    <p:sldId id="278" r:id="rId15"/>
    <p:sldId id="285" r:id="rId16"/>
    <p:sldId id="279" r:id="rId17"/>
    <p:sldId id="280" r:id="rId18"/>
    <p:sldId id="273" r:id="rId19"/>
    <p:sldId id="274" r:id="rId20"/>
    <p:sldId id="264" r:id="rId21"/>
    <p:sldId id="259" r:id="rId22"/>
    <p:sldId id="287" r:id="rId23"/>
    <p:sldId id="288" r:id="rId24"/>
    <p:sldId id="286" r:id="rId25"/>
    <p:sldId id="282" r:id="rId26"/>
    <p:sldId id="281" r:id="rId27"/>
    <p:sldId id="262" r:id="rId28"/>
    <p:sldId id="263" r:id="rId29"/>
    <p:sldId id="265" r:id="rId30"/>
    <p:sldId id="266" r:id="rId31"/>
    <p:sldId id="267" r:id="rId32"/>
    <p:sldId id="258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172"/>
    <a:srgbClr val="F2DA91"/>
    <a:srgbClr val="855400"/>
    <a:srgbClr val="F28A2E"/>
    <a:srgbClr val="004566"/>
    <a:srgbClr val="4B9C5B"/>
    <a:srgbClr val="E5C872"/>
    <a:srgbClr val="D98320"/>
    <a:srgbClr val="FBF2E8"/>
    <a:srgbClr val="EDF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332551581922E-2"/>
          <c:y val="5.2941225512946298E-2"/>
          <c:w val="0.93481905327550496"/>
          <c:h val="0.80401579806929002"/>
        </c:manualLayout>
      </c:layout>
      <c:lineChart>
        <c:grouping val="standard"/>
        <c:varyColors val="0"/>
        <c:ser>
          <c:idx val="1"/>
          <c:order val="0"/>
          <c:tx>
            <c:strRef>
              <c:f>'Gráfico 1'!$B$3</c:f>
              <c:strCache>
                <c:ptCount val="1"/>
                <c:pt idx="0">
                  <c:v>Porto Organizado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'Gráfico 1'!$C$2:$M$2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'Gráfico 1'!$C$3:$M$3</c:f>
              <c:numCache>
                <c:formatCode>General</c:formatCode>
                <c:ptCount val="11"/>
                <c:pt idx="0">
                  <c:v>297</c:v>
                </c:pt>
                <c:pt idx="1">
                  <c:v>311</c:v>
                </c:pt>
                <c:pt idx="2">
                  <c:v>317</c:v>
                </c:pt>
                <c:pt idx="3">
                  <c:v>337</c:v>
                </c:pt>
                <c:pt idx="4">
                  <c:v>349</c:v>
                </c:pt>
                <c:pt idx="5">
                  <c:v>352</c:v>
                </c:pt>
                <c:pt idx="6">
                  <c:v>343</c:v>
                </c:pt>
                <c:pt idx="7">
                  <c:v>365</c:v>
                </c:pt>
                <c:pt idx="8">
                  <c:v>375</c:v>
                </c:pt>
                <c:pt idx="9">
                  <c:v>371</c:v>
                </c:pt>
                <c:pt idx="10" formatCode="0">
                  <c:v>390.75553722799361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A4-4273-9717-470113C2B7FD}"/>
            </c:ext>
          </c:extLst>
        </c:ser>
        <c:ser>
          <c:idx val="2"/>
          <c:order val="1"/>
          <c:tx>
            <c:strRef>
              <c:f>'Gráfico 1'!$B$4</c:f>
              <c:strCache>
                <c:ptCount val="1"/>
                <c:pt idx="0">
                  <c:v>Porto Privado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'Gráfico 1'!$C$2:$M$2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'Gráfico 1'!$C$4:$M$4</c:f>
              <c:numCache>
                <c:formatCode>General</c:formatCode>
                <c:ptCount val="11"/>
                <c:pt idx="0">
                  <c:v>543</c:v>
                </c:pt>
                <c:pt idx="1">
                  <c:v>577</c:v>
                </c:pt>
                <c:pt idx="2">
                  <c:v>588</c:v>
                </c:pt>
                <c:pt idx="3">
                  <c:v>593</c:v>
                </c:pt>
                <c:pt idx="4">
                  <c:v>620</c:v>
                </c:pt>
                <c:pt idx="5">
                  <c:v>657</c:v>
                </c:pt>
                <c:pt idx="6">
                  <c:v>660</c:v>
                </c:pt>
                <c:pt idx="7">
                  <c:v>723</c:v>
                </c:pt>
                <c:pt idx="8">
                  <c:v>748</c:v>
                </c:pt>
                <c:pt idx="9" formatCode="0">
                  <c:v>744.39689455600057</c:v>
                </c:pt>
                <c:pt idx="10" formatCode="0">
                  <c:v>763.29380210799945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A4-4273-9717-470113C2B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868854480"/>
        <c:axId val="868856528"/>
      </c:lineChart>
      <c:catAx>
        <c:axId val="86885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68856528"/>
        <c:crosses val="autoZero"/>
        <c:auto val="1"/>
        <c:lblAlgn val="ctr"/>
        <c:lblOffset val="100"/>
        <c:noMultiLvlLbl val="0"/>
      </c:catAx>
      <c:valAx>
        <c:axId val="86885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6885448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46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46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4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Quantidade</c:v>
                </c:pt>
              </c:strCache>
            </c:strRef>
          </c:cat>
          <c:val>
            <c:numRef>
              <c:f>Planilha1!$B$2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46-4F3E-A196-520E341FA63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2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62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6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Quantidade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46-4F3E-A196-520E341FA63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Quantidade</c:v>
                </c:pt>
              </c:strCache>
            </c:strRef>
          </c:cat>
          <c:val>
            <c:numRef>
              <c:f>Planilha1!$D$2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46-4F3E-A196-520E341FA639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3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93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9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Quantidade</c:v>
                </c:pt>
              </c:strCache>
            </c:strRef>
          </c:cat>
          <c:val>
            <c:numRef>
              <c:f>Planilha1!$E$2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46-4F3E-A196-520E341FA639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92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92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9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Quantidade</c:v>
                </c:pt>
              </c:strCache>
            </c:strRef>
          </c:cat>
          <c:val>
            <c:numRef>
              <c:f>Planilha1!$F$2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46-4F3E-A196-520E341FA639}"/>
            </c:ext>
          </c:extLst>
        </c:ser>
        <c:ser>
          <c:idx val="5"/>
          <c:order val="5"/>
          <c:tx>
            <c:strRef>
              <c:f>Planilha1!$G$1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Quantidade</c:v>
                </c:pt>
              </c:strCache>
            </c:strRef>
          </c:cat>
          <c:val>
            <c:numRef>
              <c:f>Planilha1!$G$2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246-4F3E-A196-520E341FA639}"/>
            </c:ext>
          </c:extLst>
        </c:ser>
        <c:ser>
          <c:idx val="6"/>
          <c:order val="6"/>
          <c:tx>
            <c:strRef>
              <c:f>Planilha1!$H$1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61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61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61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Quantidade</c:v>
                </c:pt>
              </c:strCache>
            </c:strRef>
          </c:cat>
          <c:val>
            <c:numRef>
              <c:f>Planilha1!$H$2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46-4F3E-A196-520E341FA639}"/>
            </c:ext>
          </c:extLst>
        </c:ser>
        <c:ser>
          <c:idx val="7"/>
          <c:order val="7"/>
          <c:tx>
            <c:strRef>
              <c:f>Planilha1!$I$1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45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45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4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Quantidade</c:v>
                </c:pt>
              </c:strCache>
            </c:strRef>
          </c:cat>
          <c:val>
            <c:numRef>
              <c:f>Planilha1!$I$2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246-4F3E-A196-520E341FA6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65152512"/>
        <c:axId val="865154832"/>
      </c:barChart>
      <c:catAx>
        <c:axId val="86515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65154832"/>
        <c:crosses val="autoZero"/>
        <c:auto val="1"/>
        <c:lblAlgn val="ctr"/>
        <c:lblOffset val="100"/>
        <c:noMultiLvlLbl val="0"/>
      </c:catAx>
      <c:valAx>
        <c:axId val="86515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6515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45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45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4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CAPEX</c:v>
                </c:pt>
              </c:strCache>
            </c:strRef>
          </c:cat>
          <c:val>
            <c:numRef>
              <c:f>Planilha1!$B$2</c:f>
              <c:numCache>
                <c:formatCode>General</c:formatCode>
                <c:ptCount val="1"/>
                <c:pt idx="0">
                  <c:v>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54-41FD-B7B2-E7078A7D2140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61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61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61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CAPEX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4-41FD-B7B2-E7078A7D2140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CAPEX</c:v>
                </c:pt>
              </c:strCache>
            </c:strRef>
          </c:cat>
          <c:val>
            <c:numRef>
              <c:f>Planilha1!$D$2</c:f>
              <c:numCache>
                <c:formatCode>General</c:formatCode>
                <c:ptCount val="1"/>
                <c:pt idx="0">
                  <c:v>92.6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54-41FD-B7B2-E7078A7D2140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92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92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9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CAPEX</c:v>
                </c:pt>
              </c:strCache>
            </c:strRef>
          </c:cat>
          <c:val>
            <c:numRef>
              <c:f>Planilha1!$E$2</c:f>
              <c:numCache>
                <c:formatCode>#,##0</c:formatCode>
                <c:ptCount val="1"/>
                <c:pt idx="0">
                  <c:v>1018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54-41FD-B7B2-E7078A7D2140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3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93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9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CAPEX</c:v>
                </c:pt>
              </c:strCache>
            </c:strRef>
          </c:cat>
          <c:val>
            <c:numRef>
              <c:f>Planilha1!$F$2</c:f>
              <c:numCache>
                <c:formatCode>#,##0</c:formatCode>
                <c:ptCount val="1"/>
                <c:pt idx="0">
                  <c:v>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54-41FD-B7B2-E7078A7D2140}"/>
            </c:ext>
          </c:extLst>
        </c:ser>
        <c:ser>
          <c:idx val="5"/>
          <c:order val="5"/>
          <c:tx>
            <c:strRef>
              <c:f>Planilha1!$G$1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CAPEX</c:v>
                </c:pt>
              </c:strCache>
            </c:strRef>
          </c:cat>
          <c:val>
            <c:numRef>
              <c:f>Planilha1!$G$2</c:f>
              <c:numCache>
                <c:formatCode>#,##0</c:formatCode>
                <c:ptCount val="1"/>
                <c:pt idx="0">
                  <c:v>2455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54-41FD-B7B2-E7078A7D2140}"/>
            </c:ext>
          </c:extLst>
        </c:ser>
        <c:ser>
          <c:idx val="6"/>
          <c:order val="6"/>
          <c:tx>
            <c:strRef>
              <c:f>Planilha1!$H$1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2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62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6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CAPEX</c:v>
                </c:pt>
              </c:strCache>
            </c:strRef>
          </c:cat>
          <c:val>
            <c:numRef>
              <c:f>Planilha1!$H$2</c:f>
              <c:numCache>
                <c:formatCode>#,##0</c:formatCode>
                <c:ptCount val="1"/>
                <c:pt idx="0">
                  <c:v>1643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54-41FD-B7B2-E7078A7D2140}"/>
            </c:ext>
          </c:extLst>
        </c:ser>
        <c:ser>
          <c:idx val="7"/>
          <c:order val="7"/>
          <c:tx>
            <c:strRef>
              <c:f>Planilha1!$I$1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46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46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4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CAPEX</c:v>
                </c:pt>
              </c:strCache>
            </c:strRef>
          </c:cat>
          <c:val>
            <c:numRef>
              <c:f>Planilha1!$I$2</c:f>
              <c:numCache>
                <c:formatCode>#,##0</c:formatCode>
                <c:ptCount val="1"/>
                <c:pt idx="0">
                  <c:v>9794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54-41FD-B7B2-E7078A7D21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07438768"/>
        <c:axId val="907377744"/>
      </c:barChart>
      <c:catAx>
        <c:axId val="90743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07377744"/>
        <c:crosses val="autoZero"/>
        <c:auto val="1"/>
        <c:lblAlgn val="ctr"/>
        <c:lblOffset val="100"/>
        <c:noMultiLvlLbl val="0"/>
      </c:catAx>
      <c:valAx>
        <c:axId val="90737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0743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48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48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48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BID</c:v>
                </c:pt>
              </c:strCache>
            </c:strRef>
          </c:cat>
          <c:val>
            <c:numRef>
              <c:f>Planilha1!$B$2</c:f>
              <c:numCache>
                <c:formatCode>#,##0.0</c:formatCode>
                <c:ptCount val="1"/>
                <c:pt idx="0">
                  <c:v>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A6-4910-9606-93099B13F16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BID</c:v>
                </c:pt>
              </c:strCache>
            </c:strRef>
          </c:cat>
          <c:val>
            <c:numRef>
              <c:f>Planilha1!$C$2</c:f>
              <c:numCache>
                <c:formatCode>#,##0.0</c:formatCode>
                <c:ptCount val="1"/>
                <c:pt idx="0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A6-4910-9606-93099B13F161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83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83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8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BID</c:v>
                </c:pt>
              </c:strCache>
            </c:strRef>
          </c:cat>
          <c:val>
            <c:numRef>
              <c:f>Planilha1!$D$2</c:f>
              <c:numCache>
                <c:formatCode>#,##0.0</c:formatCode>
                <c:ptCount val="1"/>
                <c:pt idx="0">
                  <c:v>69.3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A6-4910-9606-93099B13F161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BID</c:v>
                </c:pt>
              </c:strCache>
            </c:strRef>
          </c:cat>
          <c:val>
            <c:numRef>
              <c:f>Planilha1!$E$2</c:f>
              <c:numCache>
                <c:formatCode>#,##0.0</c:formatCode>
                <c:ptCount val="1"/>
                <c:pt idx="0">
                  <c:v>210.5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A6-4910-9606-93099B13F161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2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82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8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BID</c:v>
                </c:pt>
              </c:strCache>
            </c:strRef>
          </c:cat>
          <c:val>
            <c:numRef>
              <c:f>Planilha1!$F$2</c:f>
              <c:numCache>
                <c:formatCode>#,##0.0</c:formatCode>
                <c:ptCount val="1"/>
                <c:pt idx="0">
                  <c:v>815.9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A6-4910-9606-93099B13F161}"/>
            </c:ext>
          </c:extLst>
        </c:ser>
        <c:ser>
          <c:idx val="5"/>
          <c:order val="5"/>
          <c:tx>
            <c:strRef>
              <c:f>Planilha1!$G$1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BID</c:v>
                </c:pt>
              </c:strCache>
            </c:strRef>
          </c:cat>
          <c:val>
            <c:numRef>
              <c:f>Planilha1!$G$2</c:f>
              <c:numCache>
                <c:formatCode>#,##0.0</c:formatCode>
                <c:ptCount val="1"/>
                <c:pt idx="0">
                  <c:v>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A6-4910-9606-93099B13F161}"/>
            </c:ext>
          </c:extLst>
        </c:ser>
        <c:ser>
          <c:idx val="6"/>
          <c:order val="6"/>
          <c:tx>
            <c:strRef>
              <c:f>Planilha1!$H$1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47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47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4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BID</c:v>
                </c:pt>
              </c:strCache>
            </c:strRef>
          </c:cat>
          <c:val>
            <c:numRef>
              <c:f>Planilha1!$H$2</c:f>
              <c:numCache>
                <c:formatCode>#,##0.0</c:formatCode>
                <c:ptCount val="1"/>
                <c:pt idx="0">
                  <c:v>813.6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A6-4910-9606-93099B13F1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08463712"/>
        <c:axId val="908399424"/>
      </c:barChart>
      <c:catAx>
        <c:axId val="90846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08399424"/>
        <c:crosses val="autoZero"/>
        <c:auto val="1"/>
        <c:lblAlgn val="ctr"/>
        <c:lblOffset val="100"/>
        <c:noMultiLvlLbl val="0"/>
      </c:catAx>
      <c:valAx>
        <c:axId val="90839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0846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D8-416C-95D1-3DE8D30238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D8-416C-95D1-3DE8D3023879}"/>
              </c:ext>
            </c:extLst>
          </c:dPt>
          <c:cat>
            <c:strRef>
              <c:f>Planilha1!$A$2:$A$3</c:f>
              <c:strCache>
                <c:ptCount val="2"/>
                <c:pt idx="0">
                  <c:v>Até 2012</c:v>
                </c:pt>
                <c:pt idx="1">
                  <c:v>Após 2013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111</c:v>
                </c:pt>
                <c:pt idx="1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D8-416C-95D1-3DE8D30238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21162-D8A0-4B7C-BCD7-53228F232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4F03F-6980-422F-AFAE-CD9AA2FDD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72DFA-C118-4F2D-9B1D-F7B5C986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9D551-04A5-4DF0-A76E-4B8E9F52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DFC97-280B-4E9F-8F80-9BD428AC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70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1CA2-A512-4528-8139-380E29B7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0F08C-1125-4464-939F-99D3D79BA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86158-DB92-4053-919D-94563796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760FB-0C8C-4E43-B9F6-CE382733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B2D84-C212-4F8C-8E0F-2C087E6AE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71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732C8-0E39-435F-A971-D86F73766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1C6C1-A460-4626-8E72-7ADB2D1A8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D9A00-FB65-488B-BA41-5124AA18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F2C90-D5D8-4C30-8609-31F965A7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2BB38-BAFE-4C6A-B138-F0C49EC5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2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0672-9559-4788-8FDF-5265773B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AC5A8-2834-43C9-844F-9CFDC7EE7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94E94-774F-4682-B7F7-F0F66456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608AE-3515-47E8-AE7C-0E4F22F8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FF235-81B7-437F-BA83-0ADC3A3C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32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B3EB1-E21B-4F6F-84D7-A0092BEF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13E92-08C6-4B71-9D70-111F04D26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DCB2B-E281-4D1B-AE3C-87C73E9D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32082-2F8A-487E-A285-D9E9645AB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C0A08-4169-483A-8D31-3909117B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99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3306-2429-44E4-B2D8-125E1EBD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72F36-C751-4DEE-9F27-E06806821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09166-30FD-4B06-8735-3277FBD18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BF329-67A2-4318-B88D-E384613F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B3065-B2D4-459D-9155-0901C980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FD72F-FBFA-450D-A9CA-61808871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17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AF25-A9A6-4DD3-9B4E-E98CD204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48382-1229-4435-9ACB-16FE6C833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29718-1965-44FE-A209-01852FC61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F7185A-ED48-423E-8BAB-9E746F99F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A9D7EF-C46D-41B7-BE4D-F8D9E1209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1DB84-74F7-468E-9458-87E2B637A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D289C-2AEC-4ABB-BC39-BF4E0F8C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FFCD2-9A44-41E3-ADAF-E9E4816D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14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A38F8-493D-439E-884B-748B0C3D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5B492-A7B1-41EC-BB28-0296B9E9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7F9B6-491B-443F-B8EB-69C2717B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99256-5D4D-4285-9516-B302A395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414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2E7B2-90F2-4ADA-B78A-003FB3E2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388CF-8065-4CD6-98BE-804FBE029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52B39-A0DC-456C-A821-E9588ADA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41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BD75-45FB-4C8E-8AC4-234111CF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0451-98A6-4BF4-9663-8282F9DC9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78BD7-EB6D-4BE3-BAAE-270D3B836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5BE12-5FD7-48C2-9B5C-D3DB6B36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EFDC5-D7E8-48ED-B49B-4BD8677D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60D13-5455-4CC6-AE97-08C5F763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70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6BF7-F315-410B-8E1C-E82ED6CA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9FBB40-A2ED-4F29-8C83-B69384DE7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1C87F-2597-4101-B352-9BA9BEDD9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417F-A79E-4853-8619-3426CD9B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51C4E-348A-4A32-9D82-6EC2FCF2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FA5D0-CBC0-4606-9132-EAD6642C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00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B26CF0-DE7A-4738-8644-AECCD55E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B3A7A-ACAD-4DEF-8AED-17F7DA40E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009B-AA90-408A-8392-6D23280E8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ED651-F089-4C3B-A172-E5ADAE880B9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7EE8E-1EB3-47AE-8420-02F734395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2D32A-9DBD-496A-A991-6F62F08B1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1C57A-DA4E-4A49-8FC0-AC1FBD878E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65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otto.burlier@infraestrutura.gov.br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sky, outdoor, land, distance&#10;&#10;Description automatically generated">
            <a:extLst>
              <a:ext uri="{FF2B5EF4-FFF2-40B4-BE49-F238E27FC236}">
                <a16:creationId xmlns:a16="http://schemas.microsoft.com/office/drawing/2014/main" id="{5B1C8B7C-9EA4-4255-9BF0-A06A077F6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55354" r="1144" b="21970"/>
          <a:stretch/>
        </p:blipFill>
        <p:spPr>
          <a:xfrm>
            <a:off x="0" y="4034368"/>
            <a:ext cx="12192000" cy="28236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DFF3E9-FCC4-4FC4-9054-9CBED7CC225F}"/>
              </a:ext>
            </a:extLst>
          </p:cNvPr>
          <p:cNvSpPr/>
          <p:nvPr/>
        </p:nvSpPr>
        <p:spPr>
          <a:xfrm>
            <a:off x="0" y="4102999"/>
            <a:ext cx="12192000" cy="2755002"/>
          </a:xfrm>
          <a:prstGeom prst="rect">
            <a:avLst/>
          </a:prstGeom>
          <a:solidFill>
            <a:srgbClr val="35281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FB370-5C44-415A-88AA-61A5455D4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4863"/>
            <a:ext cx="9144000" cy="2387600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Avenir Next LT Pro" panose="020B0504020202020204" pitchFamily="34" charset="0"/>
              </a:rPr>
              <a:t>Plano Setorial Portuário</a:t>
            </a:r>
            <a:br>
              <a:rPr lang="pt-BR" sz="6600" dirty="0">
                <a:latin typeface="Avenir Next LT Pro" panose="020B0504020202020204" pitchFamily="34" charset="0"/>
              </a:rPr>
            </a:br>
            <a:r>
              <a:rPr lang="pt-BR" sz="3600" spc="600" dirty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  <a:t>PSPORTOS 2022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74A378-E7C3-4058-AB16-6BD5E02C2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1" t="5001" r="2031" b="49997"/>
          <a:stretch/>
        </p:blipFill>
        <p:spPr>
          <a:xfrm>
            <a:off x="-1" y="4034369"/>
            <a:ext cx="12192001" cy="68629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1DD5018C-AFF0-44D1-B786-B539AE352A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9" b="36555"/>
          <a:stretch/>
        </p:blipFill>
        <p:spPr>
          <a:xfrm>
            <a:off x="9134641" y="5978793"/>
            <a:ext cx="2557571" cy="50473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A587CA8-CC12-4781-BCF0-5E146DD77186}"/>
              </a:ext>
            </a:extLst>
          </p:cNvPr>
          <p:cNvSpPr txBox="1"/>
          <p:nvPr/>
        </p:nvSpPr>
        <p:spPr>
          <a:xfrm>
            <a:off x="0" y="468104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D9B855"/>
                </a:solidFill>
                <a:latin typeface="Avenir Next LT Pro" panose="020B0504020202020204" pitchFamily="34" charset="0"/>
              </a:rPr>
              <a:t>4ª Semana do Planejamento</a:t>
            </a:r>
          </a:p>
          <a:p>
            <a:pPr algn="ctr"/>
            <a:endParaRPr lang="pt-BR" sz="2800" dirty="0">
              <a:solidFill>
                <a:srgbClr val="D9B855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pt-BR" sz="1600" dirty="0">
                <a:solidFill>
                  <a:srgbClr val="D9B855"/>
                </a:solidFill>
                <a:latin typeface="Avenir Next LT Pro" panose="020B0504020202020204" pitchFamily="34" charset="0"/>
              </a:rPr>
              <a:t>Brasília, 29/03/2022</a:t>
            </a:r>
          </a:p>
        </p:txBody>
      </p:sp>
      <p:pic>
        <p:nvPicPr>
          <p:cNvPr id="5122" name="Picture 2" descr="R E P Ú P L I C A F E D E R A T I V A D O B R A S I L M I N I S T É R I O D  O S T R A N S P O R T E S">
            <a:extLst>
              <a:ext uri="{FF2B5EF4-FFF2-40B4-BE49-F238E27FC236}">
                <a16:creationId xmlns:a16="http://schemas.microsoft.com/office/drawing/2014/main" id="{E0B74249-B268-48A1-ADFB-CFB8CF141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28" y="6070511"/>
            <a:ext cx="1334850" cy="3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590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4512880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Arrendamentos 2015 – 2021 </a:t>
            </a:r>
            <a:r>
              <a:rPr lang="pt-BR" sz="11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(BID – R$ MM)</a:t>
            </a:r>
            <a:endParaRPr lang="pt-BR" sz="11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1182701"/>
            <a:ext cx="4142957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8F6DCD3-33C6-40D3-B69F-AC2BD5267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5706956"/>
              </p:ext>
            </p:extLst>
          </p:nvPr>
        </p:nvGraphicFramePr>
        <p:xfrm>
          <a:off x="435939" y="1339842"/>
          <a:ext cx="11311924" cy="4851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92409879-5820-452C-901D-4C1BECAFCE19}"/>
              </a:ext>
            </a:extLst>
          </p:cNvPr>
          <p:cNvSpPr txBox="1"/>
          <p:nvPr/>
        </p:nvSpPr>
        <p:spPr>
          <a:xfrm>
            <a:off x="5110462" y="1471734"/>
            <a:ext cx="196287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7938"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R$ 2,1 bilhões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11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4512880" cy="1436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Carteira de Arrendamentos 2022 – 2023</a:t>
            </a:r>
            <a:endParaRPr lang="pt-BR" sz="11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1766174"/>
            <a:ext cx="4142957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70">
            <a:extLst>
              <a:ext uri="{FF2B5EF4-FFF2-40B4-BE49-F238E27FC236}">
                <a16:creationId xmlns:a16="http://schemas.microsoft.com/office/drawing/2014/main" id="{6A42C823-ED53-44A3-BF87-25BABCB19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74701"/>
              </p:ext>
            </p:extLst>
          </p:nvPr>
        </p:nvGraphicFramePr>
        <p:xfrm>
          <a:off x="814101" y="3227111"/>
          <a:ext cx="3158050" cy="106533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06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6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196">
                <a:tc>
                  <a:txBody>
                    <a:bodyPr/>
                    <a:lstStyle/>
                    <a:p>
                      <a:pPr marL="102870" algn="l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pt-BR" sz="1000" spc="-25" dirty="0">
                          <a:solidFill>
                            <a:schemeClr val="bg1"/>
                          </a:solidFill>
                        </a:rPr>
                        <a:t>Arrendamentos</a:t>
                      </a:r>
                      <a:endParaRPr sz="1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endParaRPr>
                    </a:p>
                  </a:txBody>
                  <a:tcPr marL="0" marR="0" marT="4929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5244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pt-BR" sz="1000" spc="-5" dirty="0">
                          <a:solidFill>
                            <a:schemeClr val="bg1"/>
                          </a:solidFill>
                        </a:rPr>
                        <a:t>41</a:t>
                      </a:r>
                      <a:endParaRPr lang="pt-BR" sz="1000" spc="-5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endParaRPr>
                    </a:p>
                  </a:txBody>
                  <a:tcPr marL="0" marR="0" marT="4929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12">
                <a:tc>
                  <a:txBody>
                    <a:bodyPr/>
                    <a:lstStyle/>
                    <a:p>
                      <a:pPr marL="58419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spc="-20" dirty="0">
                          <a:solidFill>
                            <a:schemeClr val="tx1"/>
                          </a:solidFill>
                        </a:rPr>
                        <a:t>CAPEX</a:t>
                      </a:r>
                      <a:endParaRPr lang="pt-BR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endParaRPr>
                    </a:p>
                  </a:txBody>
                  <a:tcPr marL="0" marR="0" marT="48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lang="pt-BR" sz="1000" dirty="0" err="1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pt-BR" sz="1000" dirty="0">
                          <a:solidFill>
                            <a:schemeClr val="tx1"/>
                          </a:solidFill>
                        </a:rPr>
                        <a:t>$ 12,2 bilhões</a:t>
                      </a:r>
                      <a:endParaRPr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endParaRPr>
                    </a:p>
                  </a:txBody>
                  <a:tcPr marL="0" marR="0" marT="48220" marB="0"/>
                </a:tc>
                <a:extLst>
                  <a:ext uri="{0D108BD9-81ED-4DB2-BD59-A6C34878D82A}">
                    <a16:rowId xmlns:a16="http://schemas.microsoft.com/office/drawing/2014/main" val="3296752644"/>
                  </a:ext>
                </a:extLst>
              </a:tr>
              <a:tr h="268712">
                <a:tc>
                  <a:txBody>
                    <a:bodyPr/>
                    <a:lstStyle/>
                    <a:p>
                      <a:pPr marL="58419" algn="l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</a:rPr>
                        <a:t>Concessão Canal de Acesso</a:t>
                      </a:r>
                      <a:endParaRPr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endParaRPr>
                    </a:p>
                  </a:txBody>
                  <a:tcPr marL="0" marR="0" marT="48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endParaRPr>
                    </a:p>
                  </a:txBody>
                  <a:tcPr marL="0" marR="0" marT="48220" marB="0"/>
                </a:tc>
                <a:extLst>
                  <a:ext uri="{0D108BD9-81ED-4DB2-BD59-A6C34878D82A}">
                    <a16:rowId xmlns:a16="http://schemas.microsoft.com/office/drawing/2014/main" val="2441505437"/>
                  </a:ext>
                </a:extLst>
              </a:tr>
              <a:tr h="268712">
                <a:tc>
                  <a:txBody>
                    <a:bodyPr/>
                    <a:lstStyle/>
                    <a:p>
                      <a:pPr marL="58419" algn="l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lang="pt-BR" sz="1000" spc="-20" dirty="0">
                          <a:solidFill>
                            <a:schemeClr val="tx1"/>
                          </a:solidFill>
                        </a:rPr>
                        <a:t>CAPEX</a:t>
                      </a:r>
                      <a:endParaRPr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endParaRPr>
                    </a:p>
                  </a:txBody>
                  <a:tcPr marL="0" marR="0" marT="48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lang="pt-BR" sz="1000" dirty="0" err="1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pt-BR" sz="1000" dirty="0">
                          <a:solidFill>
                            <a:schemeClr val="tx1"/>
                          </a:solidFill>
                        </a:rPr>
                        <a:t>$ 1 bilhão</a:t>
                      </a:r>
                      <a:endParaRPr lang="pt-BR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endParaRPr>
                    </a:p>
                  </a:txBody>
                  <a:tcPr marL="0" marR="0" marT="482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Agrupar 1">
            <a:extLst>
              <a:ext uri="{FF2B5EF4-FFF2-40B4-BE49-F238E27FC236}">
                <a16:creationId xmlns:a16="http://schemas.microsoft.com/office/drawing/2014/main" id="{982C2B9D-DA2F-4429-8E7B-1AC95BEEA832}"/>
              </a:ext>
            </a:extLst>
          </p:cNvPr>
          <p:cNvGrpSpPr/>
          <p:nvPr/>
        </p:nvGrpSpPr>
        <p:grpSpPr>
          <a:xfrm>
            <a:off x="4609156" y="752209"/>
            <a:ext cx="7399964" cy="5353583"/>
            <a:chOff x="4638365" y="1264929"/>
            <a:chExt cx="6883964" cy="5002823"/>
          </a:xfrm>
        </p:grpSpPr>
        <p:sp>
          <p:nvSpPr>
            <p:cNvPr id="7" name="object 33">
              <a:extLst>
                <a:ext uri="{FF2B5EF4-FFF2-40B4-BE49-F238E27FC236}">
                  <a16:creationId xmlns:a16="http://schemas.microsoft.com/office/drawing/2014/main" id="{C65B6CF7-5026-40F9-9B9F-873A5A99B361}"/>
                </a:ext>
              </a:extLst>
            </p:cNvPr>
            <p:cNvSpPr txBox="1"/>
            <p:nvPr/>
          </p:nvSpPr>
          <p:spPr>
            <a:xfrm>
              <a:off x="4754455" y="1394797"/>
              <a:ext cx="2802759" cy="272871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lang="pt-BR" sz="900" b="1" spc="3" dirty="0">
                  <a:solidFill>
                    <a:schemeClr val="bg1"/>
                  </a:solidFill>
                  <a:latin typeface="Verdana"/>
                  <a:cs typeface="Verdana"/>
                </a:rPr>
                <a:t>BELÉM, </a:t>
              </a:r>
              <a:r>
                <a:rPr sz="900" b="1" spc="3" dirty="0">
                  <a:solidFill>
                    <a:schemeClr val="bg1"/>
                  </a:solidFill>
                  <a:latin typeface="Verdana"/>
                  <a:cs typeface="Verdana"/>
                </a:rPr>
                <a:t>VILA</a:t>
              </a:r>
              <a:r>
                <a:rPr sz="900" b="1" spc="-11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900" b="1" spc="-39" dirty="0">
                  <a:solidFill>
                    <a:schemeClr val="bg1"/>
                  </a:solidFill>
                  <a:latin typeface="Verdana"/>
                </a:rPr>
                <a:t>DO CONDE</a:t>
              </a: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 E SANTARÉM</a:t>
              </a:r>
              <a:r>
                <a:rPr sz="900" b="1" spc="-39" dirty="0">
                  <a:solidFill>
                    <a:schemeClr val="bg1"/>
                  </a:solidFill>
                  <a:latin typeface="Verdana"/>
                </a:rPr>
                <a:t>/PA </a:t>
              </a:r>
              <a:r>
                <a:rPr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4</a:t>
              </a:r>
              <a:r>
                <a:rPr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defTabSz="514350">
                <a:spcBef>
                  <a:spcPts val="79"/>
                </a:spcBef>
                <a:defRPr/>
              </a:pPr>
              <a:r>
                <a:rPr sz="675" spc="-11" dirty="0" err="1">
                  <a:solidFill>
                    <a:schemeClr val="bg1"/>
                  </a:solidFill>
                  <a:latin typeface="Verdana"/>
                  <a:cs typeface="Verdana"/>
                </a:rPr>
                <a:t>Granéis</a:t>
              </a: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 sólido (mineral) e</a:t>
              </a:r>
              <a:r>
                <a:rPr sz="675" spc="-23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675" spc="-14" dirty="0" err="1">
                  <a:solidFill>
                    <a:schemeClr val="bg1"/>
                  </a:solidFill>
                  <a:latin typeface="Verdana"/>
                  <a:cs typeface="Verdana"/>
                </a:rPr>
                <a:t>líquido</a:t>
              </a:r>
              <a:r>
                <a:rPr lang="pt-BR" sz="675" spc="-23" dirty="0">
                  <a:solidFill>
                    <a:schemeClr val="bg1"/>
                  </a:solidFill>
                  <a:latin typeface="Verdana"/>
                  <a:cs typeface="Verdana"/>
                </a:rPr>
                <a:t> e C</a:t>
              </a:r>
              <a:r>
                <a:rPr lang="pt-BR" sz="675" spc="-23" dirty="0" err="1">
                  <a:solidFill>
                    <a:schemeClr val="bg1"/>
                  </a:solidFill>
                  <a:latin typeface="Verdana"/>
                  <a:cs typeface="Verdana"/>
                </a:rPr>
                <a:t>arga</a:t>
              </a:r>
              <a:r>
                <a:rPr lang="pt-BR" sz="675" spc="-23" dirty="0">
                  <a:solidFill>
                    <a:schemeClr val="bg1"/>
                  </a:solidFill>
                  <a:latin typeface="Verdana"/>
                  <a:cs typeface="Verdana"/>
                </a:rPr>
                <a:t> geral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10" name="object 34">
              <a:extLst>
                <a:ext uri="{FF2B5EF4-FFF2-40B4-BE49-F238E27FC236}">
                  <a16:creationId xmlns:a16="http://schemas.microsoft.com/office/drawing/2014/main" id="{C57FC453-99BB-4859-8163-E4D6B2DDDE7E}"/>
                </a:ext>
              </a:extLst>
            </p:cNvPr>
            <p:cNvSpPr txBox="1"/>
            <p:nvPr/>
          </p:nvSpPr>
          <p:spPr>
            <a:xfrm>
              <a:off x="9144475" y="1416775"/>
              <a:ext cx="2147531" cy="260688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sz="900" b="1" spc="-39" dirty="0">
                  <a:solidFill>
                    <a:schemeClr val="bg1"/>
                  </a:solidFill>
                  <a:latin typeface="Verdana"/>
                </a:rPr>
                <a:t>FORTALEZA/CE </a:t>
              </a:r>
              <a:r>
                <a:rPr sz="900" b="1" spc="-37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37" dirty="0">
                  <a:solidFill>
                    <a:schemeClr val="bg1"/>
                  </a:solidFill>
                  <a:latin typeface="Verdana"/>
                  <a:cs typeface="Verdana"/>
                </a:rPr>
                <a:t>3</a:t>
              </a:r>
              <a:r>
                <a:rPr sz="900" b="1" spc="-37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marR="115729" defTabSz="514350">
                <a:lnSpc>
                  <a:spcPts val="900"/>
                </a:lnSpc>
                <a:spcBef>
                  <a:spcPts val="34"/>
                </a:spcBef>
                <a:defRPr/>
              </a:pPr>
              <a:r>
                <a:rPr sz="675" spc="-14" dirty="0">
                  <a:solidFill>
                    <a:schemeClr val="bg1"/>
                  </a:solidFill>
                  <a:latin typeface="Verdana"/>
                  <a:cs typeface="Verdana"/>
                </a:rPr>
                <a:t>P</a:t>
              </a: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a</a:t>
              </a:r>
              <a:r>
                <a:rPr sz="675" spc="-6" dirty="0">
                  <a:solidFill>
                    <a:schemeClr val="bg1"/>
                  </a:solidFill>
                  <a:latin typeface="Verdana"/>
                  <a:cs typeface="Verdana"/>
                </a:rPr>
                <a:t>ss</a:t>
              </a:r>
              <a:r>
                <a:rPr sz="675" spc="-14" dirty="0">
                  <a:solidFill>
                    <a:schemeClr val="bg1"/>
                  </a:solidFill>
                  <a:latin typeface="Verdana"/>
                  <a:cs typeface="Verdana"/>
                </a:rPr>
                <a:t>ag</a:t>
              </a: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e</a:t>
              </a:r>
              <a:r>
                <a:rPr sz="675" spc="-17" dirty="0">
                  <a:solidFill>
                    <a:schemeClr val="bg1"/>
                  </a:solidFill>
                  <a:latin typeface="Verdana"/>
                  <a:cs typeface="Verdana"/>
                </a:rPr>
                <a:t>i</a:t>
              </a:r>
              <a:r>
                <a:rPr sz="675" dirty="0">
                  <a:solidFill>
                    <a:schemeClr val="bg1"/>
                  </a:solidFill>
                  <a:latin typeface="Verdana"/>
                  <a:cs typeface="Verdana"/>
                </a:rPr>
                <a:t>r</a:t>
              </a: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o</a:t>
              </a:r>
              <a:r>
                <a:rPr sz="675" spc="-25" dirty="0">
                  <a:solidFill>
                    <a:schemeClr val="bg1"/>
                  </a:solidFill>
                  <a:latin typeface="Verdana"/>
                  <a:cs typeface="Verdana"/>
                </a:rPr>
                <a:t>s</a:t>
              </a:r>
              <a:r>
                <a:rPr lang="pt-BR" sz="675" spc="-25" dirty="0">
                  <a:solidFill>
                    <a:schemeClr val="bg1"/>
                  </a:solidFill>
                  <a:latin typeface="Verdana"/>
                  <a:cs typeface="Verdana"/>
                </a:rPr>
                <a:t>,</a:t>
              </a:r>
              <a:r>
                <a:rPr sz="675" spc="-14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lang="pt-BR" sz="675" spc="-17" dirty="0">
                  <a:solidFill>
                    <a:schemeClr val="bg1"/>
                  </a:solidFill>
                  <a:latin typeface="Verdana"/>
                  <a:cs typeface="Verdana"/>
                </a:rPr>
                <a:t>G</a:t>
              </a:r>
              <a:r>
                <a:rPr sz="675" spc="-6" dirty="0" err="1">
                  <a:solidFill>
                    <a:schemeClr val="bg1"/>
                  </a:solidFill>
                  <a:latin typeface="Verdana"/>
                  <a:cs typeface="Verdana"/>
                </a:rPr>
                <a:t>r</a:t>
              </a:r>
              <a:r>
                <a:rPr sz="675" spc="-17" dirty="0" err="1">
                  <a:solidFill>
                    <a:schemeClr val="bg1"/>
                  </a:solidFill>
                  <a:latin typeface="Verdana"/>
                  <a:cs typeface="Verdana"/>
                </a:rPr>
                <a:t>a</a:t>
              </a:r>
              <a:r>
                <a:rPr sz="675" spc="-14" dirty="0" err="1">
                  <a:solidFill>
                    <a:schemeClr val="bg1"/>
                  </a:solidFill>
                  <a:latin typeface="Verdana"/>
                  <a:cs typeface="Verdana"/>
                </a:rPr>
                <a:t>n</a:t>
              </a:r>
              <a:r>
                <a:rPr sz="675" spc="-11" dirty="0" err="1">
                  <a:solidFill>
                    <a:schemeClr val="bg1"/>
                  </a:solidFill>
                  <a:latin typeface="Verdana"/>
                  <a:cs typeface="Verdana"/>
                </a:rPr>
                <a:t>éi</a:t>
              </a:r>
              <a:r>
                <a:rPr sz="675" dirty="0" err="1">
                  <a:solidFill>
                    <a:schemeClr val="bg1"/>
                  </a:solidFill>
                  <a:latin typeface="Verdana"/>
                  <a:cs typeface="Verdana"/>
                </a:rPr>
                <a:t>s</a:t>
              </a:r>
              <a:r>
                <a:rPr sz="675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lang="pt-BR" sz="675" dirty="0">
                  <a:solidFill>
                    <a:schemeClr val="bg1"/>
                  </a:solidFill>
                  <a:latin typeface="Verdana"/>
                  <a:cs typeface="Verdana"/>
                </a:rPr>
                <a:t>sólido (mineral) e l</a:t>
              </a:r>
              <a:r>
                <a:rPr sz="675" spc="-14" dirty="0" err="1">
                  <a:solidFill>
                    <a:schemeClr val="bg1"/>
                  </a:solidFill>
                  <a:latin typeface="Verdana"/>
                  <a:cs typeface="Verdana"/>
                </a:rPr>
                <a:t>íquido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11" name="object 37">
              <a:extLst>
                <a:ext uri="{FF2B5EF4-FFF2-40B4-BE49-F238E27FC236}">
                  <a16:creationId xmlns:a16="http://schemas.microsoft.com/office/drawing/2014/main" id="{6A4697B9-30D2-4EBB-9796-E250A18399C5}"/>
                </a:ext>
              </a:extLst>
            </p:cNvPr>
            <p:cNvSpPr txBox="1"/>
            <p:nvPr/>
          </p:nvSpPr>
          <p:spPr>
            <a:xfrm>
              <a:off x="9237963" y="5496557"/>
              <a:ext cx="2197120" cy="365645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7144" rIns="0" bIns="0" rtlCol="0">
              <a:spAutoFit/>
            </a:bodyPr>
            <a:lstStyle/>
            <a:p>
              <a:pPr marL="7144" defTabSz="514350">
                <a:spcBef>
                  <a:spcPts val="464"/>
                </a:spcBef>
                <a:defRPr/>
              </a:pPr>
              <a:r>
                <a:rPr sz="900" b="1" spc="-39" dirty="0">
                  <a:solidFill>
                    <a:schemeClr val="bg1"/>
                  </a:solidFill>
                  <a:latin typeface="Verdana"/>
                </a:rPr>
                <a:t>SANTOS/SP </a:t>
              </a:r>
              <a:r>
                <a:rPr sz="900" b="1" spc="-48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48" dirty="0">
                  <a:solidFill>
                    <a:schemeClr val="bg1"/>
                  </a:solidFill>
                  <a:latin typeface="Verdana"/>
                  <a:cs typeface="Verdana"/>
                </a:rPr>
                <a:t>7</a:t>
              </a:r>
              <a:r>
                <a:rPr sz="900" b="1" spc="-48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marR="2858" defTabSz="514350">
                <a:lnSpc>
                  <a:spcPts val="900"/>
                </a:lnSpc>
                <a:spcBef>
                  <a:spcPts val="34"/>
                </a:spcBef>
                <a:defRPr/>
              </a:pPr>
              <a:r>
                <a:rPr lang="pt-BR" sz="675" spc="-14" dirty="0">
                  <a:solidFill>
                    <a:schemeClr val="bg1"/>
                  </a:solidFill>
                  <a:latin typeface="Verdana"/>
                  <a:cs typeface="Verdana"/>
                </a:rPr>
                <a:t>Graneis sólido (vegetal e mineral), líquido e Carga geral</a:t>
              </a:r>
              <a:endParaRPr lang="pt-BR" sz="675" spc="-11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12" name="object 39">
              <a:extLst>
                <a:ext uri="{FF2B5EF4-FFF2-40B4-BE49-F238E27FC236}">
                  <a16:creationId xmlns:a16="http://schemas.microsoft.com/office/drawing/2014/main" id="{1A89C113-2E80-4A86-B447-EE93857A5F73}"/>
                </a:ext>
              </a:extLst>
            </p:cNvPr>
            <p:cNvSpPr txBox="1"/>
            <p:nvPr/>
          </p:nvSpPr>
          <p:spPr>
            <a:xfrm>
              <a:off x="5438079" y="4273126"/>
              <a:ext cx="1314086" cy="680675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20250" defTabSz="514350">
                <a:spcBef>
                  <a:spcPts val="138"/>
                </a:spcBef>
                <a:defRPr/>
              </a:pPr>
              <a:r>
                <a:rPr sz="900" b="1" spc="-39" dirty="0">
                  <a:solidFill>
                    <a:schemeClr val="bg1"/>
                  </a:solidFill>
                  <a:latin typeface="Verdana"/>
                </a:rPr>
                <a:t>PARANAGUÁ/PR </a:t>
              </a:r>
              <a:r>
                <a:rPr sz="900" b="1" spc="-25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25" dirty="0">
                  <a:solidFill>
                    <a:schemeClr val="bg1"/>
                  </a:solidFill>
                  <a:latin typeface="Verdana"/>
                  <a:cs typeface="Verdana"/>
                </a:rPr>
                <a:t>6</a:t>
              </a:r>
              <a:r>
                <a:rPr sz="900" b="1" spc="-25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20250" marR="2858" indent="-101250" defTabSz="514350">
                <a:lnSpc>
                  <a:spcPts val="900"/>
                </a:lnSpc>
                <a:spcBef>
                  <a:spcPts val="34"/>
                </a:spcBef>
                <a:defRPr/>
              </a:pPr>
              <a:r>
                <a:rPr sz="675" spc="-8" dirty="0">
                  <a:solidFill>
                    <a:schemeClr val="bg1"/>
                  </a:solidFill>
                  <a:latin typeface="Verdana"/>
                  <a:cs typeface="Verdana"/>
                </a:rPr>
                <a:t>Carga</a:t>
              </a:r>
              <a:r>
                <a:rPr sz="675" spc="-34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Geral,</a:t>
              </a:r>
              <a:r>
                <a:rPr sz="675" spc="-34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675" spc="-11" dirty="0" err="1">
                  <a:solidFill>
                    <a:schemeClr val="bg1"/>
                  </a:solidFill>
                  <a:latin typeface="Verdana"/>
                  <a:cs typeface="Verdana"/>
                </a:rPr>
                <a:t>Granéis</a:t>
              </a: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sólidos (vegetal e mineral) e </a:t>
              </a:r>
              <a:r>
                <a:rPr sz="675" spc="-228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675" spc="-14" dirty="0" err="1">
                  <a:solidFill>
                    <a:schemeClr val="bg1"/>
                  </a:solidFill>
                  <a:latin typeface="Verdana"/>
                  <a:cs typeface="Verdana"/>
                </a:rPr>
                <a:t>líquidos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42148" defTabSz="514350">
                <a:spcBef>
                  <a:spcPts val="295"/>
                </a:spcBef>
                <a:defRPr/>
              </a:pPr>
              <a:r>
                <a:rPr sz="900" b="1" spc="-14" dirty="0">
                  <a:solidFill>
                    <a:schemeClr val="bg1"/>
                  </a:solidFill>
                  <a:latin typeface="Verdana"/>
                  <a:cs typeface="Verdana"/>
                </a:rPr>
                <a:t>PARANAGUÁ/PR</a:t>
              </a:r>
              <a:r>
                <a:rPr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(1)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20250" defTabSz="514350">
                <a:spcBef>
                  <a:spcPts val="79"/>
                </a:spcBef>
                <a:defRPr/>
              </a:pP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Canal</a:t>
              </a:r>
              <a:r>
                <a:rPr sz="675" spc="-31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675" spc="-8" dirty="0">
                  <a:solidFill>
                    <a:schemeClr val="bg1"/>
                  </a:solidFill>
                  <a:latin typeface="Verdana"/>
                  <a:cs typeface="Verdana"/>
                </a:rPr>
                <a:t>de</a:t>
              </a:r>
              <a:r>
                <a:rPr sz="675" spc="-28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675" spc="-6" dirty="0">
                  <a:solidFill>
                    <a:schemeClr val="bg1"/>
                  </a:solidFill>
                  <a:latin typeface="Verdana"/>
                  <a:cs typeface="Verdana"/>
                </a:rPr>
                <a:t>acesso</a:t>
              </a:r>
              <a:r>
                <a:rPr sz="675" spc="-31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675" spc="-6" dirty="0">
                  <a:solidFill>
                    <a:schemeClr val="bg1"/>
                  </a:solidFill>
                  <a:latin typeface="Verdana"/>
                  <a:cs typeface="Verdana"/>
                </a:rPr>
                <a:t>ao</a:t>
              </a:r>
              <a:r>
                <a:rPr sz="675" spc="-28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675" spc="-6" dirty="0">
                  <a:solidFill>
                    <a:schemeClr val="bg1"/>
                  </a:solidFill>
                  <a:latin typeface="Verdana"/>
                  <a:cs typeface="Verdana"/>
                </a:rPr>
                <a:t>Porto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13" name="object 68">
              <a:extLst>
                <a:ext uri="{FF2B5EF4-FFF2-40B4-BE49-F238E27FC236}">
                  <a16:creationId xmlns:a16="http://schemas.microsoft.com/office/drawing/2014/main" id="{B4F3167E-4935-4261-AD12-972C0D003FDB}"/>
                </a:ext>
              </a:extLst>
            </p:cNvPr>
            <p:cNvSpPr txBox="1"/>
            <p:nvPr/>
          </p:nvSpPr>
          <p:spPr>
            <a:xfrm>
              <a:off x="8548124" y="4964169"/>
              <a:ext cx="1034772" cy="272871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sz="900" b="1" spc="-39" dirty="0">
                  <a:solidFill>
                    <a:schemeClr val="bg1"/>
                  </a:solidFill>
                  <a:latin typeface="Verdana"/>
                </a:rPr>
                <a:t>ITAGUAÍ/</a:t>
              </a:r>
              <a:r>
                <a:rPr sz="900" b="1" spc="-14" dirty="0">
                  <a:solidFill>
                    <a:schemeClr val="bg1"/>
                  </a:solidFill>
                  <a:latin typeface="Verdana"/>
                  <a:cs typeface="Verdana"/>
                </a:rPr>
                <a:t>RJ</a:t>
              </a:r>
              <a:r>
                <a:rPr sz="900" b="1" spc="-31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2</a:t>
              </a:r>
              <a:r>
                <a:rPr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defTabSz="514350">
                <a:spcBef>
                  <a:spcPts val="79"/>
                </a:spcBef>
                <a:defRPr/>
              </a:pP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Gran</a:t>
              </a:r>
              <a:r>
                <a:rPr lang="pt-BR" sz="675" spc="-11" dirty="0" err="1">
                  <a:solidFill>
                    <a:schemeClr val="bg1"/>
                  </a:solidFill>
                  <a:latin typeface="Verdana"/>
                  <a:cs typeface="Verdana"/>
                </a:rPr>
                <a:t>el</a:t>
              </a: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 sólido (</a:t>
              </a:r>
              <a:r>
                <a:rPr sz="675" spc="-14" dirty="0" err="1">
                  <a:solidFill>
                    <a:schemeClr val="bg1"/>
                  </a:solidFill>
                  <a:latin typeface="Verdana"/>
                  <a:cs typeface="Verdana"/>
                </a:rPr>
                <a:t>minera</a:t>
              </a:r>
              <a:r>
                <a:rPr lang="pt-BR" sz="675" spc="-14" dirty="0">
                  <a:solidFill>
                    <a:schemeClr val="bg1"/>
                  </a:solidFill>
                  <a:latin typeface="Verdana"/>
                  <a:cs typeface="Verdana"/>
                </a:rPr>
                <a:t>l)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16" name="object 43">
              <a:extLst>
                <a:ext uri="{FF2B5EF4-FFF2-40B4-BE49-F238E27FC236}">
                  <a16:creationId xmlns:a16="http://schemas.microsoft.com/office/drawing/2014/main" id="{6B104B4A-F765-46D9-AB51-DADFCE3DC94B}"/>
                </a:ext>
              </a:extLst>
            </p:cNvPr>
            <p:cNvSpPr/>
            <p:nvPr/>
          </p:nvSpPr>
          <p:spPr>
            <a:xfrm>
              <a:off x="8017244" y="25235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50800"/>
                  </a:move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 lIns="0" tIns="0" rIns="0" bIns="0" rtlCol="0"/>
            <a:lstStyle/>
            <a:p>
              <a:pPr defTabSz="514350">
                <a:defRPr/>
              </a:pPr>
              <a:endParaRPr sz="10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45">
              <a:extLst>
                <a:ext uri="{FF2B5EF4-FFF2-40B4-BE49-F238E27FC236}">
                  <a16:creationId xmlns:a16="http://schemas.microsoft.com/office/drawing/2014/main" id="{618E9CBA-700C-48F1-8973-3CAAC78BB50A}"/>
                </a:ext>
              </a:extLst>
            </p:cNvPr>
            <p:cNvSpPr/>
            <p:nvPr/>
          </p:nvSpPr>
          <p:spPr>
            <a:xfrm>
              <a:off x="9055853" y="272976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50800"/>
                  </a:move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 lIns="0" tIns="0" rIns="0" bIns="0" rtlCol="0"/>
            <a:lstStyle/>
            <a:p>
              <a:pPr defTabSz="514350">
                <a:defRPr/>
              </a:pPr>
              <a:endParaRPr sz="1013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56CFACA-F882-4ADA-A1BB-9F921A619A9A}"/>
                </a:ext>
              </a:extLst>
            </p:cNvPr>
            <p:cNvGrpSpPr/>
            <p:nvPr/>
          </p:nvGrpSpPr>
          <p:grpSpPr>
            <a:xfrm>
              <a:off x="9419291" y="2334816"/>
              <a:ext cx="161880" cy="911046"/>
              <a:chOff x="12165087" y="1879858"/>
              <a:chExt cx="287786" cy="1619637"/>
            </a:xfrm>
          </p:grpSpPr>
          <p:sp>
            <p:nvSpPr>
              <p:cNvPr id="19" name="object 48">
                <a:extLst>
                  <a:ext uri="{FF2B5EF4-FFF2-40B4-BE49-F238E27FC236}">
                    <a16:creationId xmlns:a16="http://schemas.microsoft.com/office/drawing/2014/main" id="{D45091FA-708A-4ED6-95FC-CE7282174CA6}"/>
                  </a:ext>
                </a:extLst>
              </p:cNvPr>
              <p:cNvSpPr/>
              <p:nvPr/>
            </p:nvSpPr>
            <p:spPr>
              <a:xfrm>
                <a:off x="12215887" y="1879858"/>
                <a:ext cx="236986" cy="1594504"/>
              </a:xfrm>
              <a:custGeom>
                <a:avLst/>
                <a:gdLst/>
                <a:ahLst/>
                <a:cxnLst/>
                <a:rect l="l" t="t" r="r" b="b"/>
                <a:pathLst>
                  <a:path w="551179" h="399414">
                    <a:moveTo>
                      <a:pt x="0" y="399148"/>
                    </a:moveTo>
                    <a:lnTo>
                      <a:pt x="550735" y="399148"/>
                    </a:lnTo>
                    <a:lnTo>
                      <a:pt x="550735" y="0"/>
                    </a:lnTo>
                  </a:path>
                </a:pathLst>
              </a:cu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object 49">
                <a:extLst>
                  <a:ext uri="{FF2B5EF4-FFF2-40B4-BE49-F238E27FC236}">
                    <a16:creationId xmlns:a16="http://schemas.microsoft.com/office/drawing/2014/main" id="{01BA9A71-F654-4E82-AD1E-6FBCA65103F9}"/>
                  </a:ext>
                </a:extLst>
              </p:cNvPr>
              <p:cNvSpPr/>
              <p:nvPr/>
            </p:nvSpPr>
            <p:spPr>
              <a:xfrm>
                <a:off x="12165087" y="3448695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400" y="50800"/>
                    </a:moveTo>
                    <a:lnTo>
                      <a:pt x="35289" y="48802"/>
                    </a:lnTo>
                    <a:lnTo>
                      <a:pt x="43362" y="43357"/>
                    </a:lnTo>
                    <a:lnTo>
                      <a:pt x="48804" y="35283"/>
                    </a:lnTo>
                    <a:lnTo>
                      <a:pt x="50800" y="25400"/>
                    </a:lnTo>
                    <a:lnTo>
                      <a:pt x="48804" y="15516"/>
                    </a:lnTo>
                    <a:lnTo>
                      <a:pt x="43362" y="7442"/>
                    </a:lnTo>
                    <a:lnTo>
                      <a:pt x="35289" y="1997"/>
                    </a:lnTo>
                    <a:lnTo>
                      <a:pt x="25400" y="0"/>
                    </a:lnTo>
                    <a:lnTo>
                      <a:pt x="15510" y="1997"/>
                    </a:lnTo>
                    <a:lnTo>
                      <a:pt x="7437" y="7442"/>
                    </a:lnTo>
                    <a:lnTo>
                      <a:pt x="1995" y="15516"/>
                    </a:lnTo>
                    <a:lnTo>
                      <a:pt x="0" y="25400"/>
                    </a:lnTo>
                    <a:lnTo>
                      <a:pt x="1995" y="35283"/>
                    </a:lnTo>
                    <a:lnTo>
                      <a:pt x="7437" y="43357"/>
                    </a:lnTo>
                    <a:lnTo>
                      <a:pt x="15510" y="48802"/>
                    </a:lnTo>
                    <a:lnTo>
                      <a:pt x="25400" y="5080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0175B00-FF93-4B03-993E-B3608470E19B}"/>
                </a:ext>
              </a:extLst>
            </p:cNvPr>
            <p:cNvGrpSpPr/>
            <p:nvPr/>
          </p:nvGrpSpPr>
          <p:grpSpPr>
            <a:xfrm>
              <a:off x="9332666" y="2800993"/>
              <a:ext cx="669336" cy="594067"/>
              <a:chOff x="12047908" y="2672062"/>
              <a:chExt cx="1189931" cy="1056119"/>
            </a:xfrm>
          </p:grpSpPr>
          <p:sp>
            <p:nvSpPr>
              <p:cNvPr id="22" name="object 50">
                <a:extLst>
                  <a:ext uri="{FF2B5EF4-FFF2-40B4-BE49-F238E27FC236}">
                    <a16:creationId xmlns:a16="http://schemas.microsoft.com/office/drawing/2014/main" id="{B5EF8193-2EFE-44BD-888E-A9354527FCDB}"/>
                  </a:ext>
                </a:extLst>
              </p:cNvPr>
              <p:cNvSpPr/>
              <p:nvPr/>
            </p:nvSpPr>
            <p:spPr>
              <a:xfrm flipV="1">
                <a:off x="12098708" y="2672062"/>
                <a:ext cx="1139131" cy="1030719"/>
              </a:xfrm>
              <a:custGeom>
                <a:avLst/>
                <a:gdLst/>
                <a:ahLst/>
                <a:cxnLst/>
                <a:rect l="l" t="t" r="r" b="b"/>
                <a:pathLst>
                  <a:path w="1372869" h="564514">
                    <a:moveTo>
                      <a:pt x="0" y="0"/>
                    </a:moveTo>
                    <a:lnTo>
                      <a:pt x="1372311" y="0"/>
                    </a:lnTo>
                    <a:lnTo>
                      <a:pt x="1372311" y="564007"/>
                    </a:lnTo>
                  </a:path>
                </a:pathLst>
              </a:cu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object 51">
                <a:extLst>
                  <a:ext uri="{FF2B5EF4-FFF2-40B4-BE49-F238E27FC236}">
                    <a16:creationId xmlns:a16="http://schemas.microsoft.com/office/drawing/2014/main" id="{A6446535-CD0A-4864-8E13-3CEAA0ECF569}"/>
                  </a:ext>
                </a:extLst>
              </p:cNvPr>
              <p:cNvSpPr/>
              <p:nvPr/>
            </p:nvSpPr>
            <p:spPr>
              <a:xfrm>
                <a:off x="12047908" y="3677381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400" y="50800"/>
                    </a:moveTo>
                    <a:lnTo>
                      <a:pt x="35289" y="48802"/>
                    </a:lnTo>
                    <a:lnTo>
                      <a:pt x="43362" y="43357"/>
                    </a:lnTo>
                    <a:lnTo>
                      <a:pt x="48804" y="35283"/>
                    </a:lnTo>
                    <a:lnTo>
                      <a:pt x="50800" y="25400"/>
                    </a:lnTo>
                    <a:lnTo>
                      <a:pt x="48804" y="15516"/>
                    </a:lnTo>
                    <a:lnTo>
                      <a:pt x="43362" y="7442"/>
                    </a:lnTo>
                    <a:lnTo>
                      <a:pt x="35289" y="1997"/>
                    </a:lnTo>
                    <a:lnTo>
                      <a:pt x="25400" y="0"/>
                    </a:lnTo>
                    <a:lnTo>
                      <a:pt x="15510" y="1997"/>
                    </a:lnTo>
                    <a:lnTo>
                      <a:pt x="7437" y="7442"/>
                    </a:lnTo>
                    <a:lnTo>
                      <a:pt x="1995" y="15516"/>
                    </a:lnTo>
                    <a:lnTo>
                      <a:pt x="0" y="25400"/>
                    </a:lnTo>
                    <a:lnTo>
                      <a:pt x="1995" y="35283"/>
                    </a:lnTo>
                    <a:lnTo>
                      <a:pt x="7437" y="43357"/>
                    </a:lnTo>
                    <a:lnTo>
                      <a:pt x="15510" y="48802"/>
                    </a:lnTo>
                    <a:lnTo>
                      <a:pt x="25400" y="5080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A522EBD9-4F44-4E14-84DB-3E68EDC81ABD}"/>
                </a:ext>
              </a:extLst>
            </p:cNvPr>
            <p:cNvGrpSpPr/>
            <p:nvPr/>
          </p:nvGrpSpPr>
          <p:grpSpPr>
            <a:xfrm>
              <a:off x="9058898" y="3700218"/>
              <a:ext cx="374578" cy="593901"/>
              <a:chOff x="11569008" y="4299595"/>
              <a:chExt cx="665917" cy="1628203"/>
            </a:xfrm>
          </p:grpSpPr>
          <p:sp>
            <p:nvSpPr>
              <p:cNvPr id="25" name="object 52">
                <a:extLst>
                  <a:ext uri="{FF2B5EF4-FFF2-40B4-BE49-F238E27FC236}">
                    <a16:creationId xmlns:a16="http://schemas.microsoft.com/office/drawing/2014/main" id="{AF996524-3967-4837-8376-ABBC3984AE92}"/>
                  </a:ext>
                </a:extLst>
              </p:cNvPr>
              <p:cNvSpPr/>
              <p:nvPr/>
            </p:nvSpPr>
            <p:spPr>
              <a:xfrm>
                <a:off x="11619808" y="4324994"/>
                <a:ext cx="615117" cy="1602804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1072514">
                    <a:moveTo>
                      <a:pt x="0" y="0"/>
                    </a:moveTo>
                    <a:lnTo>
                      <a:pt x="421754" y="0"/>
                    </a:lnTo>
                    <a:lnTo>
                      <a:pt x="421754" y="1072502"/>
                    </a:lnTo>
                  </a:path>
                </a:pathLst>
              </a:cu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object 53">
                <a:extLst>
                  <a:ext uri="{FF2B5EF4-FFF2-40B4-BE49-F238E27FC236}">
                    <a16:creationId xmlns:a16="http://schemas.microsoft.com/office/drawing/2014/main" id="{73785CB9-33D1-4979-A281-CA33A29241FF}"/>
                  </a:ext>
                </a:extLst>
              </p:cNvPr>
              <p:cNvSpPr/>
              <p:nvPr/>
            </p:nvSpPr>
            <p:spPr>
              <a:xfrm>
                <a:off x="11569008" y="4299595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400" y="50800"/>
                    </a:moveTo>
                    <a:lnTo>
                      <a:pt x="35289" y="48802"/>
                    </a:lnTo>
                    <a:lnTo>
                      <a:pt x="43362" y="43357"/>
                    </a:lnTo>
                    <a:lnTo>
                      <a:pt x="48804" y="35283"/>
                    </a:lnTo>
                    <a:lnTo>
                      <a:pt x="50800" y="25400"/>
                    </a:lnTo>
                    <a:lnTo>
                      <a:pt x="48804" y="15516"/>
                    </a:lnTo>
                    <a:lnTo>
                      <a:pt x="43362" y="7442"/>
                    </a:lnTo>
                    <a:lnTo>
                      <a:pt x="35289" y="1997"/>
                    </a:lnTo>
                    <a:lnTo>
                      <a:pt x="25400" y="0"/>
                    </a:lnTo>
                    <a:lnTo>
                      <a:pt x="15510" y="1997"/>
                    </a:lnTo>
                    <a:lnTo>
                      <a:pt x="7437" y="7442"/>
                    </a:lnTo>
                    <a:lnTo>
                      <a:pt x="1995" y="15516"/>
                    </a:lnTo>
                    <a:lnTo>
                      <a:pt x="0" y="25400"/>
                    </a:lnTo>
                    <a:lnTo>
                      <a:pt x="1995" y="35283"/>
                    </a:lnTo>
                    <a:lnTo>
                      <a:pt x="7437" y="43357"/>
                    </a:lnTo>
                    <a:lnTo>
                      <a:pt x="15510" y="48802"/>
                    </a:lnTo>
                    <a:lnTo>
                      <a:pt x="25400" y="5080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" name="object 57">
              <a:extLst>
                <a:ext uri="{FF2B5EF4-FFF2-40B4-BE49-F238E27FC236}">
                  <a16:creationId xmlns:a16="http://schemas.microsoft.com/office/drawing/2014/main" id="{FAA4EB57-FDD2-4984-9CC7-096B23244F98}"/>
                </a:ext>
              </a:extLst>
            </p:cNvPr>
            <p:cNvSpPr/>
            <p:nvPr/>
          </p:nvSpPr>
          <p:spPr>
            <a:xfrm>
              <a:off x="8158343" y="4889199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25400"/>
                  </a:move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 lIns="0" tIns="0" rIns="0" bIns="0" rtlCol="0"/>
            <a:lstStyle/>
            <a:p>
              <a:pPr defTabSz="514350">
                <a:defRPr/>
              </a:pPr>
              <a:endParaRPr sz="1013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B582B386-92AD-47D8-B771-C7ADEF622CA2}"/>
                </a:ext>
              </a:extLst>
            </p:cNvPr>
            <p:cNvGrpSpPr/>
            <p:nvPr/>
          </p:nvGrpSpPr>
          <p:grpSpPr>
            <a:xfrm>
              <a:off x="8421251" y="4788819"/>
              <a:ext cx="114300" cy="350044"/>
              <a:chOff x="10562008" y="6225480"/>
              <a:chExt cx="203200" cy="622300"/>
            </a:xfrm>
          </p:grpSpPr>
          <p:sp>
            <p:nvSpPr>
              <p:cNvPr id="29" name="object 58">
                <a:extLst>
                  <a:ext uri="{FF2B5EF4-FFF2-40B4-BE49-F238E27FC236}">
                    <a16:creationId xmlns:a16="http://schemas.microsoft.com/office/drawing/2014/main" id="{993DB7B8-3906-4284-BC03-EF86E08ED716}"/>
                  </a:ext>
                </a:extLst>
              </p:cNvPr>
              <p:cNvSpPr/>
              <p:nvPr/>
            </p:nvSpPr>
            <p:spPr>
              <a:xfrm>
                <a:off x="10612808" y="6250880"/>
                <a:ext cx="152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1390650" h="596900">
                    <a:moveTo>
                      <a:pt x="0" y="0"/>
                    </a:moveTo>
                    <a:lnTo>
                      <a:pt x="1390650" y="0"/>
                    </a:lnTo>
                    <a:lnTo>
                      <a:pt x="1390650" y="596734"/>
                    </a:lnTo>
                  </a:path>
                </a:pathLst>
              </a:cu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object 59">
                <a:extLst>
                  <a:ext uri="{FF2B5EF4-FFF2-40B4-BE49-F238E27FC236}">
                    <a16:creationId xmlns:a16="http://schemas.microsoft.com/office/drawing/2014/main" id="{3032594C-E38B-4A4A-8D57-30E660A26AD6}"/>
                  </a:ext>
                </a:extLst>
              </p:cNvPr>
              <p:cNvSpPr/>
              <p:nvPr/>
            </p:nvSpPr>
            <p:spPr>
              <a:xfrm>
                <a:off x="10562008" y="6225480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400" y="50800"/>
                    </a:moveTo>
                    <a:lnTo>
                      <a:pt x="35289" y="48802"/>
                    </a:lnTo>
                    <a:lnTo>
                      <a:pt x="43362" y="43357"/>
                    </a:lnTo>
                    <a:lnTo>
                      <a:pt x="48804" y="35283"/>
                    </a:lnTo>
                    <a:lnTo>
                      <a:pt x="50800" y="25400"/>
                    </a:lnTo>
                    <a:lnTo>
                      <a:pt x="48804" y="15516"/>
                    </a:lnTo>
                    <a:lnTo>
                      <a:pt x="43362" y="7442"/>
                    </a:lnTo>
                    <a:lnTo>
                      <a:pt x="35289" y="1997"/>
                    </a:lnTo>
                    <a:lnTo>
                      <a:pt x="25400" y="0"/>
                    </a:lnTo>
                    <a:lnTo>
                      <a:pt x="15510" y="1997"/>
                    </a:lnTo>
                    <a:lnTo>
                      <a:pt x="7437" y="7442"/>
                    </a:lnTo>
                    <a:lnTo>
                      <a:pt x="1995" y="15516"/>
                    </a:lnTo>
                    <a:lnTo>
                      <a:pt x="0" y="25400"/>
                    </a:lnTo>
                    <a:lnTo>
                      <a:pt x="1995" y="35283"/>
                    </a:lnTo>
                    <a:lnTo>
                      <a:pt x="7437" y="43357"/>
                    </a:lnTo>
                    <a:lnTo>
                      <a:pt x="15510" y="48802"/>
                    </a:lnTo>
                    <a:lnTo>
                      <a:pt x="25400" y="5080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1167F185-3E9D-4EF9-BB10-F8D8F1B91123}"/>
                </a:ext>
              </a:extLst>
            </p:cNvPr>
            <p:cNvGrpSpPr/>
            <p:nvPr/>
          </p:nvGrpSpPr>
          <p:grpSpPr>
            <a:xfrm>
              <a:off x="6766198" y="4482428"/>
              <a:ext cx="1179412" cy="596539"/>
              <a:chOff x="7636234" y="5742903"/>
              <a:chExt cx="2096732" cy="1060513"/>
            </a:xfrm>
          </p:grpSpPr>
          <p:sp>
            <p:nvSpPr>
              <p:cNvPr id="32" name="object 64">
                <a:extLst>
                  <a:ext uri="{FF2B5EF4-FFF2-40B4-BE49-F238E27FC236}">
                    <a16:creationId xmlns:a16="http://schemas.microsoft.com/office/drawing/2014/main" id="{596DBC1A-04F8-472D-B92F-BAC910F236F1}"/>
                  </a:ext>
                </a:extLst>
              </p:cNvPr>
              <p:cNvSpPr/>
              <p:nvPr/>
            </p:nvSpPr>
            <p:spPr>
              <a:xfrm>
                <a:off x="7636234" y="5742903"/>
                <a:ext cx="2045970" cy="1035685"/>
              </a:xfrm>
              <a:custGeom>
                <a:avLst/>
                <a:gdLst/>
                <a:ahLst/>
                <a:cxnLst/>
                <a:rect l="l" t="t" r="r" b="b"/>
                <a:pathLst>
                  <a:path w="2045970" h="1035684">
                    <a:moveTo>
                      <a:pt x="2045931" y="1035113"/>
                    </a:moveTo>
                    <a:lnTo>
                      <a:pt x="0" y="1035113"/>
                    </a:lnTo>
                    <a:lnTo>
                      <a:pt x="0" y="0"/>
                    </a:lnTo>
                  </a:path>
                </a:pathLst>
              </a:cu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object 65">
                <a:extLst>
                  <a:ext uri="{FF2B5EF4-FFF2-40B4-BE49-F238E27FC236}">
                    <a16:creationId xmlns:a16="http://schemas.microsoft.com/office/drawing/2014/main" id="{BCCD13E7-4E54-4628-85C3-65CFA7A7DC81}"/>
                  </a:ext>
                </a:extLst>
              </p:cNvPr>
              <p:cNvSpPr/>
              <p:nvPr/>
            </p:nvSpPr>
            <p:spPr>
              <a:xfrm>
                <a:off x="9682166" y="6752616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400" y="50800"/>
                    </a:moveTo>
                    <a:lnTo>
                      <a:pt x="15510" y="48802"/>
                    </a:lnTo>
                    <a:lnTo>
                      <a:pt x="7437" y="43357"/>
                    </a:lnTo>
                    <a:lnTo>
                      <a:pt x="1995" y="35283"/>
                    </a:lnTo>
                    <a:lnTo>
                      <a:pt x="0" y="25400"/>
                    </a:lnTo>
                    <a:lnTo>
                      <a:pt x="1995" y="15516"/>
                    </a:lnTo>
                    <a:lnTo>
                      <a:pt x="7437" y="7442"/>
                    </a:lnTo>
                    <a:lnTo>
                      <a:pt x="15510" y="1997"/>
                    </a:lnTo>
                    <a:lnTo>
                      <a:pt x="25400" y="0"/>
                    </a:lnTo>
                    <a:lnTo>
                      <a:pt x="35289" y="1997"/>
                    </a:lnTo>
                    <a:lnTo>
                      <a:pt x="43362" y="7442"/>
                    </a:lnTo>
                    <a:lnTo>
                      <a:pt x="48804" y="15516"/>
                    </a:lnTo>
                    <a:lnTo>
                      <a:pt x="50800" y="25400"/>
                    </a:lnTo>
                    <a:lnTo>
                      <a:pt x="48804" y="35283"/>
                    </a:lnTo>
                    <a:lnTo>
                      <a:pt x="43362" y="43357"/>
                    </a:lnTo>
                    <a:lnTo>
                      <a:pt x="35289" y="48802"/>
                    </a:lnTo>
                    <a:lnTo>
                      <a:pt x="25400" y="5080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60ACAD0F-8727-4D13-906D-D60DEC69F462}"/>
                </a:ext>
              </a:extLst>
            </p:cNvPr>
            <p:cNvGrpSpPr/>
            <p:nvPr/>
          </p:nvGrpSpPr>
          <p:grpSpPr>
            <a:xfrm>
              <a:off x="5379683" y="1747718"/>
              <a:ext cx="4087356" cy="4207326"/>
              <a:chOff x="5053571" y="1001513"/>
              <a:chExt cx="7266410" cy="7479691"/>
            </a:xfrm>
          </p:grpSpPr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1B583D4-DD21-4877-B483-86C6C409D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7425" y="3548945"/>
                <a:ext cx="1297247" cy="1109936"/>
              </a:xfrm>
              <a:custGeom>
                <a:avLst/>
                <a:gdLst/>
                <a:ahLst/>
                <a:cxnLst>
                  <a:cxn ang="0">
                    <a:pos x="2645" y="2550"/>
                  </a:cxn>
                  <a:cxn ang="0">
                    <a:pos x="2684" y="2454"/>
                  </a:cxn>
                  <a:cxn ang="0">
                    <a:pos x="2779" y="2418"/>
                  </a:cxn>
                  <a:cxn ang="0">
                    <a:pos x="2858" y="2231"/>
                  </a:cxn>
                  <a:cxn ang="0">
                    <a:pos x="2956" y="2159"/>
                  </a:cxn>
                  <a:cxn ang="0">
                    <a:pos x="3027" y="2003"/>
                  </a:cxn>
                  <a:cxn ang="0">
                    <a:pos x="3015" y="1836"/>
                  </a:cxn>
                  <a:cxn ang="0">
                    <a:pos x="2944" y="1716"/>
                  </a:cxn>
                  <a:cxn ang="0">
                    <a:pos x="2921" y="1608"/>
                  </a:cxn>
                  <a:cxn ang="0">
                    <a:pos x="3015" y="1536"/>
                  </a:cxn>
                  <a:cxn ang="0">
                    <a:pos x="2988" y="1417"/>
                  </a:cxn>
                  <a:cxn ang="0">
                    <a:pos x="2858" y="1405"/>
                  </a:cxn>
                  <a:cxn ang="0">
                    <a:pos x="2775" y="1341"/>
                  </a:cxn>
                  <a:cxn ang="0">
                    <a:pos x="2539" y="1345"/>
                  </a:cxn>
                  <a:cxn ang="0">
                    <a:pos x="2318" y="1341"/>
                  </a:cxn>
                  <a:cxn ang="0">
                    <a:pos x="2291" y="962"/>
                  </a:cxn>
                  <a:cxn ang="0">
                    <a:pos x="2342" y="854"/>
                  </a:cxn>
                  <a:cxn ang="0">
                    <a:pos x="2271" y="591"/>
                  </a:cxn>
                  <a:cxn ang="0">
                    <a:pos x="2314" y="479"/>
                  </a:cxn>
                  <a:cxn ang="0">
                    <a:pos x="2318" y="360"/>
                  </a:cxn>
                  <a:cxn ang="0">
                    <a:pos x="2198" y="334"/>
                  </a:cxn>
                  <a:cxn ang="0">
                    <a:pos x="2102" y="394"/>
                  </a:cxn>
                  <a:cxn ang="0">
                    <a:pos x="1949" y="204"/>
                  </a:cxn>
                  <a:cxn ang="0">
                    <a:pos x="1824" y="114"/>
                  </a:cxn>
                  <a:cxn ang="0">
                    <a:pos x="1725" y="0"/>
                  </a:cxn>
                  <a:cxn ang="0">
                    <a:pos x="1484" y="16"/>
                  </a:cxn>
                  <a:cxn ang="0">
                    <a:pos x="1241" y="180"/>
                  </a:cxn>
                  <a:cxn ang="0">
                    <a:pos x="1244" y="297"/>
                  </a:cxn>
                  <a:cxn ang="0">
                    <a:pos x="1185" y="411"/>
                  </a:cxn>
                  <a:cxn ang="0">
                    <a:pos x="990" y="459"/>
                  </a:cxn>
                  <a:cxn ang="0">
                    <a:pos x="855" y="468"/>
                  </a:cxn>
                  <a:cxn ang="0">
                    <a:pos x="771" y="563"/>
                  </a:cxn>
                  <a:cxn ang="0">
                    <a:pos x="676" y="591"/>
                  </a:cxn>
                  <a:cxn ang="0">
                    <a:pos x="428" y="627"/>
                  </a:cxn>
                  <a:cxn ang="0">
                    <a:pos x="158" y="625"/>
                  </a:cxn>
                  <a:cxn ang="0">
                    <a:pos x="110" y="741"/>
                  </a:cxn>
                  <a:cxn ang="0">
                    <a:pos x="0" y="807"/>
                  </a:cxn>
                  <a:cxn ang="0">
                    <a:pos x="62" y="886"/>
                  </a:cxn>
                  <a:cxn ang="0">
                    <a:pos x="153" y="825"/>
                  </a:cxn>
                  <a:cxn ang="0">
                    <a:pos x="300" y="817"/>
                  </a:cxn>
                  <a:cxn ang="0">
                    <a:pos x="452" y="783"/>
                  </a:cxn>
                  <a:cxn ang="0">
                    <a:pos x="542" y="825"/>
                  </a:cxn>
                  <a:cxn ang="0">
                    <a:pos x="603" y="783"/>
                  </a:cxn>
                  <a:cxn ang="0">
                    <a:pos x="674" y="828"/>
                  </a:cxn>
                  <a:cxn ang="0">
                    <a:pos x="660" y="1018"/>
                  </a:cxn>
                  <a:cxn ang="0">
                    <a:pos x="593" y="1161"/>
                  </a:cxn>
                  <a:cxn ang="0">
                    <a:pos x="676" y="1345"/>
                  </a:cxn>
                  <a:cxn ang="0">
                    <a:pos x="629" y="1465"/>
                  </a:cxn>
                  <a:cxn ang="0">
                    <a:pos x="688" y="1596"/>
                  </a:cxn>
                  <a:cxn ang="0">
                    <a:pos x="708" y="1680"/>
                  </a:cxn>
                  <a:cxn ang="0">
                    <a:pos x="838" y="1788"/>
                  </a:cxn>
                  <a:cxn ang="0">
                    <a:pos x="991" y="1896"/>
                  </a:cxn>
                  <a:cxn ang="0">
                    <a:pos x="1038" y="1975"/>
                  </a:cxn>
                  <a:cxn ang="0">
                    <a:pos x="1216" y="2015"/>
                  </a:cxn>
                  <a:cxn ang="0">
                    <a:pos x="1373" y="1999"/>
                  </a:cxn>
                  <a:cxn ang="0">
                    <a:pos x="1539" y="2131"/>
                  </a:cxn>
                  <a:cxn ang="0">
                    <a:pos x="1605" y="2071"/>
                  </a:cxn>
                  <a:cxn ang="0">
                    <a:pos x="1735" y="2243"/>
                  </a:cxn>
                  <a:cxn ang="0">
                    <a:pos x="1999" y="2279"/>
                  </a:cxn>
                  <a:cxn ang="0">
                    <a:pos x="2090" y="2398"/>
                  </a:cxn>
                  <a:cxn ang="0">
                    <a:pos x="2184" y="2458"/>
                  </a:cxn>
                  <a:cxn ang="0">
                    <a:pos x="2460" y="2466"/>
                  </a:cxn>
                  <a:cxn ang="0">
                    <a:pos x="2645" y="2550"/>
                  </a:cxn>
                </a:cxnLst>
                <a:rect l="0" t="0" r="r" b="b"/>
                <a:pathLst>
                  <a:path w="3027" h="2550">
                    <a:moveTo>
                      <a:pt x="2645" y="2550"/>
                    </a:moveTo>
                    <a:lnTo>
                      <a:pt x="2684" y="2454"/>
                    </a:lnTo>
                    <a:lnTo>
                      <a:pt x="2779" y="2418"/>
                    </a:lnTo>
                    <a:lnTo>
                      <a:pt x="2858" y="2231"/>
                    </a:lnTo>
                    <a:lnTo>
                      <a:pt x="2956" y="2159"/>
                    </a:lnTo>
                    <a:lnTo>
                      <a:pt x="3027" y="2003"/>
                    </a:lnTo>
                    <a:lnTo>
                      <a:pt x="3015" y="1836"/>
                    </a:lnTo>
                    <a:lnTo>
                      <a:pt x="2944" y="1716"/>
                    </a:lnTo>
                    <a:lnTo>
                      <a:pt x="2921" y="1608"/>
                    </a:lnTo>
                    <a:lnTo>
                      <a:pt x="3015" y="1536"/>
                    </a:lnTo>
                    <a:lnTo>
                      <a:pt x="2988" y="1417"/>
                    </a:lnTo>
                    <a:lnTo>
                      <a:pt x="2858" y="1405"/>
                    </a:lnTo>
                    <a:lnTo>
                      <a:pt x="2775" y="1341"/>
                    </a:lnTo>
                    <a:lnTo>
                      <a:pt x="2539" y="1345"/>
                    </a:lnTo>
                    <a:lnTo>
                      <a:pt x="2318" y="1341"/>
                    </a:lnTo>
                    <a:lnTo>
                      <a:pt x="2291" y="962"/>
                    </a:lnTo>
                    <a:lnTo>
                      <a:pt x="2342" y="854"/>
                    </a:lnTo>
                    <a:lnTo>
                      <a:pt x="2271" y="591"/>
                    </a:lnTo>
                    <a:lnTo>
                      <a:pt x="2314" y="479"/>
                    </a:lnTo>
                    <a:lnTo>
                      <a:pt x="2318" y="360"/>
                    </a:lnTo>
                    <a:lnTo>
                      <a:pt x="2198" y="334"/>
                    </a:lnTo>
                    <a:lnTo>
                      <a:pt x="2102" y="394"/>
                    </a:lnTo>
                    <a:lnTo>
                      <a:pt x="1949" y="204"/>
                    </a:lnTo>
                    <a:lnTo>
                      <a:pt x="1824" y="114"/>
                    </a:lnTo>
                    <a:lnTo>
                      <a:pt x="1725" y="0"/>
                    </a:lnTo>
                    <a:lnTo>
                      <a:pt x="1484" y="16"/>
                    </a:lnTo>
                    <a:lnTo>
                      <a:pt x="1241" y="180"/>
                    </a:lnTo>
                    <a:lnTo>
                      <a:pt x="1244" y="297"/>
                    </a:lnTo>
                    <a:lnTo>
                      <a:pt x="1185" y="411"/>
                    </a:lnTo>
                    <a:lnTo>
                      <a:pt x="990" y="459"/>
                    </a:lnTo>
                    <a:lnTo>
                      <a:pt x="855" y="468"/>
                    </a:lnTo>
                    <a:lnTo>
                      <a:pt x="771" y="563"/>
                    </a:lnTo>
                    <a:lnTo>
                      <a:pt x="676" y="591"/>
                    </a:lnTo>
                    <a:lnTo>
                      <a:pt x="428" y="627"/>
                    </a:lnTo>
                    <a:lnTo>
                      <a:pt x="158" y="625"/>
                    </a:lnTo>
                    <a:lnTo>
                      <a:pt x="110" y="741"/>
                    </a:lnTo>
                    <a:lnTo>
                      <a:pt x="0" y="807"/>
                    </a:lnTo>
                    <a:lnTo>
                      <a:pt x="62" y="886"/>
                    </a:lnTo>
                    <a:lnTo>
                      <a:pt x="153" y="825"/>
                    </a:lnTo>
                    <a:lnTo>
                      <a:pt x="300" y="817"/>
                    </a:lnTo>
                    <a:lnTo>
                      <a:pt x="452" y="783"/>
                    </a:lnTo>
                    <a:lnTo>
                      <a:pt x="542" y="825"/>
                    </a:lnTo>
                    <a:lnTo>
                      <a:pt x="603" y="783"/>
                    </a:lnTo>
                    <a:lnTo>
                      <a:pt x="674" y="828"/>
                    </a:lnTo>
                    <a:lnTo>
                      <a:pt x="660" y="1018"/>
                    </a:lnTo>
                    <a:lnTo>
                      <a:pt x="593" y="1161"/>
                    </a:lnTo>
                    <a:lnTo>
                      <a:pt x="676" y="1345"/>
                    </a:lnTo>
                    <a:lnTo>
                      <a:pt x="629" y="1465"/>
                    </a:lnTo>
                    <a:lnTo>
                      <a:pt x="688" y="1596"/>
                    </a:lnTo>
                    <a:lnTo>
                      <a:pt x="708" y="1680"/>
                    </a:lnTo>
                    <a:lnTo>
                      <a:pt x="838" y="1788"/>
                    </a:lnTo>
                    <a:lnTo>
                      <a:pt x="991" y="1896"/>
                    </a:lnTo>
                    <a:lnTo>
                      <a:pt x="1038" y="1975"/>
                    </a:lnTo>
                    <a:lnTo>
                      <a:pt x="1216" y="2015"/>
                    </a:lnTo>
                    <a:lnTo>
                      <a:pt x="1373" y="1999"/>
                    </a:lnTo>
                    <a:lnTo>
                      <a:pt x="1539" y="2131"/>
                    </a:lnTo>
                    <a:lnTo>
                      <a:pt x="1605" y="2071"/>
                    </a:lnTo>
                    <a:lnTo>
                      <a:pt x="1735" y="2243"/>
                    </a:lnTo>
                    <a:lnTo>
                      <a:pt x="1999" y="2279"/>
                    </a:lnTo>
                    <a:lnTo>
                      <a:pt x="2090" y="2398"/>
                    </a:lnTo>
                    <a:lnTo>
                      <a:pt x="2184" y="2458"/>
                    </a:lnTo>
                    <a:lnTo>
                      <a:pt x="2460" y="2466"/>
                    </a:lnTo>
                    <a:lnTo>
                      <a:pt x="2645" y="255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CDE09B41-69F8-49D4-A50D-FBD6C3D93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571" y="3398126"/>
                <a:ext cx="1359020" cy="765880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0" y="226"/>
                  </a:cxn>
                  <a:cxn ang="0">
                    <a:pos x="94" y="341"/>
                  </a:cxn>
                  <a:cxn ang="0">
                    <a:pos x="261" y="695"/>
                  </a:cxn>
                  <a:cxn ang="0">
                    <a:pos x="562" y="1078"/>
                  </a:cxn>
                  <a:cxn ang="0">
                    <a:pos x="445" y="1236"/>
                  </a:cxn>
                  <a:cxn ang="0">
                    <a:pos x="652" y="1266"/>
                  </a:cxn>
                  <a:cxn ang="0">
                    <a:pos x="828" y="1316"/>
                  </a:cxn>
                  <a:cxn ang="0">
                    <a:pos x="947" y="1415"/>
                  </a:cxn>
                  <a:cxn ang="0">
                    <a:pos x="1060" y="1585"/>
                  </a:cxn>
                  <a:cxn ang="0">
                    <a:pos x="1508" y="1565"/>
                  </a:cxn>
                  <a:cxn ang="0">
                    <a:pos x="1828" y="1284"/>
                  </a:cxn>
                  <a:cxn ang="0">
                    <a:pos x="1887" y="1435"/>
                  </a:cxn>
                  <a:cxn ang="0">
                    <a:pos x="1813" y="1570"/>
                  </a:cxn>
                  <a:cxn ang="0">
                    <a:pos x="1847" y="2049"/>
                  </a:cxn>
                  <a:cxn ang="0">
                    <a:pos x="2004" y="2164"/>
                  </a:cxn>
                  <a:cxn ang="0">
                    <a:pos x="2187" y="2089"/>
                  </a:cxn>
                  <a:cxn ang="0">
                    <a:pos x="2420" y="2085"/>
                  </a:cxn>
                  <a:cxn ang="0">
                    <a:pos x="2674" y="2094"/>
                  </a:cxn>
                  <a:cxn ang="0">
                    <a:pos x="2880" y="2199"/>
                  </a:cxn>
                  <a:cxn ang="0">
                    <a:pos x="3052" y="2164"/>
                  </a:cxn>
                  <a:cxn ang="0">
                    <a:pos x="3279" y="1939"/>
                  </a:cxn>
                  <a:cxn ang="0">
                    <a:pos x="3451" y="1944"/>
                  </a:cxn>
                  <a:cxn ang="0">
                    <a:pos x="3775" y="1705"/>
                  </a:cxn>
                  <a:cxn ang="0">
                    <a:pos x="3967" y="1540"/>
                  </a:cxn>
                  <a:cxn ang="0">
                    <a:pos x="3893" y="1435"/>
                  </a:cxn>
                  <a:cxn ang="0">
                    <a:pos x="3627" y="1346"/>
                  </a:cxn>
                  <a:cxn ang="0">
                    <a:pos x="2801" y="956"/>
                  </a:cxn>
                  <a:cxn ang="0">
                    <a:pos x="2299" y="718"/>
                  </a:cxn>
                  <a:cxn ang="0">
                    <a:pos x="2063" y="538"/>
                  </a:cxn>
                  <a:cxn ang="0">
                    <a:pos x="1611" y="448"/>
                  </a:cxn>
                  <a:cxn ang="0">
                    <a:pos x="1006" y="269"/>
                  </a:cxn>
                  <a:cxn ang="0">
                    <a:pos x="868" y="254"/>
                  </a:cxn>
                  <a:cxn ang="0">
                    <a:pos x="101" y="0"/>
                  </a:cxn>
                </a:cxnLst>
                <a:rect l="0" t="0" r="r" b="b"/>
                <a:pathLst>
                  <a:path w="3967" h="2199">
                    <a:moveTo>
                      <a:pt x="101" y="0"/>
                    </a:moveTo>
                    <a:lnTo>
                      <a:pt x="0" y="226"/>
                    </a:lnTo>
                    <a:lnTo>
                      <a:pt x="94" y="341"/>
                    </a:lnTo>
                    <a:lnTo>
                      <a:pt x="261" y="695"/>
                    </a:lnTo>
                    <a:lnTo>
                      <a:pt x="562" y="1078"/>
                    </a:lnTo>
                    <a:lnTo>
                      <a:pt x="445" y="1236"/>
                    </a:lnTo>
                    <a:lnTo>
                      <a:pt x="652" y="1266"/>
                    </a:lnTo>
                    <a:lnTo>
                      <a:pt x="828" y="1316"/>
                    </a:lnTo>
                    <a:lnTo>
                      <a:pt x="947" y="1415"/>
                    </a:lnTo>
                    <a:lnTo>
                      <a:pt x="1060" y="1585"/>
                    </a:lnTo>
                    <a:lnTo>
                      <a:pt x="1508" y="1565"/>
                    </a:lnTo>
                    <a:lnTo>
                      <a:pt x="1828" y="1284"/>
                    </a:lnTo>
                    <a:lnTo>
                      <a:pt x="1887" y="1435"/>
                    </a:lnTo>
                    <a:lnTo>
                      <a:pt x="1813" y="1570"/>
                    </a:lnTo>
                    <a:lnTo>
                      <a:pt x="1847" y="2049"/>
                    </a:lnTo>
                    <a:lnTo>
                      <a:pt x="2004" y="2164"/>
                    </a:lnTo>
                    <a:lnTo>
                      <a:pt x="2187" y="2089"/>
                    </a:lnTo>
                    <a:lnTo>
                      <a:pt x="2420" y="2085"/>
                    </a:lnTo>
                    <a:lnTo>
                      <a:pt x="2674" y="2094"/>
                    </a:lnTo>
                    <a:lnTo>
                      <a:pt x="2880" y="2199"/>
                    </a:lnTo>
                    <a:lnTo>
                      <a:pt x="3052" y="2164"/>
                    </a:lnTo>
                    <a:lnTo>
                      <a:pt x="3279" y="1939"/>
                    </a:lnTo>
                    <a:lnTo>
                      <a:pt x="3451" y="1944"/>
                    </a:lnTo>
                    <a:lnTo>
                      <a:pt x="3775" y="1705"/>
                    </a:lnTo>
                    <a:lnTo>
                      <a:pt x="3967" y="1540"/>
                    </a:lnTo>
                    <a:lnTo>
                      <a:pt x="3893" y="1435"/>
                    </a:lnTo>
                    <a:lnTo>
                      <a:pt x="3627" y="1346"/>
                    </a:lnTo>
                    <a:lnTo>
                      <a:pt x="2801" y="956"/>
                    </a:lnTo>
                    <a:lnTo>
                      <a:pt x="2299" y="718"/>
                    </a:lnTo>
                    <a:lnTo>
                      <a:pt x="2063" y="538"/>
                    </a:lnTo>
                    <a:lnTo>
                      <a:pt x="1611" y="448"/>
                    </a:lnTo>
                    <a:lnTo>
                      <a:pt x="1006" y="269"/>
                    </a:lnTo>
                    <a:lnTo>
                      <a:pt x="868" y="254"/>
                    </a:lnTo>
                    <a:lnTo>
                      <a:pt x="101" y="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94640746-626D-4BB8-8B57-349C43316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7890" y="1593008"/>
                <a:ext cx="3269428" cy="2307064"/>
              </a:xfrm>
              <a:custGeom>
                <a:avLst/>
                <a:gdLst/>
                <a:ahLst/>
                <a:cxnLst>
                  <a:cxn ang="0">
                    <a:pos x="2374" y="189"/>
                  </a:cxn>
                  <a:cxn ang="0">
                    <a:pos x="1961" y="208"/>
                  </a:cxn>
                  <a:cxn ang="0">
                    <a:pos x="1713" y="304"/>
                  </a:cxn>
                  <a:cxn ang="0">
                    <a:pos x="1799" y="512"/>
                  </a:cxn>
                  <a:cxn ang="0">
                    <a:pos x="2008" y="572"/>
                  </a:cxn>
                  <a:cxn ang="0">
                    <a:pos x="1941" y="691"/>
                  </a:cxn>
                  <a:cxn ang="0">
                    <a:pos x="1729" y="715"/>
                  </a:cxn>
                  <a:cxn ang="0">
                    <a:pos x="1599" y="927"/>
                  </a:cxn>
                  <a:cxn ang="0">
                    <a:pos x="1811" y="1206"/>
                  </a:cxn>
                  <a:cxn ang="0">
                    <a:pos x="1902" y="1453"/>
                  </a:cxn>
                  <a:cxn ang="0">
                    <a:pos x="1878" y="1693"/>
                  </a:cxn>
                  <a:cxn ang="0">
                    <a:pos x="1559" y="2918"/>
                  </a:cxn>
                  <a:cxn ang="0">
                    <a:pos x="1288" y="2822"/>
                  </a:cxn>
                  <a:cxn ang="0">
                    <a:pos x="1087" y="2938"/>
                  </a:cxn>
                  <a:cxn ang="0">
                    <a:pos x="366" y="3281"/>
                  </a:cxn>
                  <a:cxn ang="0">
                    <a:pos x="240" y="3612"/>
                  </a:cxn>
                  <a:cxn ang="0">
                    <a:pos x="276" y="3852"/>
                  </a:cxn>
                  <a:cxn ang="0">
                    <a:pos x="12" y="4039"/>
                  </a:cxn>
                  <a:cxn ang="0">
                    <a:pos x="619" y="4356"/>
                  </a:cxn>
                  <a:cxn ang="0">
                    <a:pos x="1215" y="4512"/>
                  </a:cxn>
                  <a:cxn ang="0">
                    <a:pos x="1764" y="4729"/>
                  </a:cxn>
                  <a:cxn ang="0">
                    <a:pos x="3036" y="5300"/>
                  </a:cxn>
                  <a:cxn ang="0">
                    <a:pos x="3193" y="5120"/>
                  </a:cxn>
                  <a:cxn ang="0">
                    <a:pos x="3708" y="5085"/>
                  </a:cxn>
                  <a:cxn ang="0">
                    <a:pos x="3890" y="4961"/>
                  </a:cxn>
                  <a:cxn ang="0">
                    <a:pos x="4221" y="4905"/>
                  </a:cxn>
                  <a:cxn ang="0">
                    <a:pos x="4280" y="4674"/>
                  </a:cxn>
                  <a:cxn ang="0">
                    <a:pos x="4761" y="4494"/>
                  </a:cxn>
                  <a:cxn ang="0">
                    <a:pos x="4989" y="4701"/>
                  </a:cxn>
                  <a:cxn ang="0">
                    <a:pos x="5233" y="4829"/>
                  </a:cxn>
                  <a:cxn ang="0">
                    <a:pos x="6674" y="4853"/>
                  </a:cxn>
                  <a:cxn ang="0">
                    <a:pos x="6796" y="4123"/>
                  </a:cxn>
                  <a:cxn ang="0">
                    <a:pos x="7635" y="2040"/>
                  </a:cxn>
                  <a:cxn ang="0">
                    <a:pos x="7099" y="1661"/>
                  </a:cxn>
                  <a:cxn ang="0">
                    <a:pos x="6621" y="1291"/>
                  </a:cxn>
                  <a:cxn ang="0">
                    <a:pos x="6548" y="951"/>
                  </a:cxn>
                  <a:cxn ang="0">
                    <a:pos x="6300" y="871"/>
                  </a:cxn>
                  <a:cxn ang="0">
                    <a:pos x="5970" y="955"/>
                  </a:cxn>
                  <a:cxn ang="0">
                    <a:pos x="5895" y="1240"/>
                  </a:cxn>
                  <a:cxn ang="0">
                    <a:pos x="5745" y="1327"/>
                  </a:cxn>
                  <a:cxn ang="0">
                    <a:pos x="5473" y="1190"/>
                  </a:cxn>
                  <a:cxn ang="0">
                    <a:pos x="5341" y="1467"/>
                  </a:cxn>
                  <a:cxn ang="0">
                    <a:pos x="5208" y="1576"/>
                  </a:cxn>
                  <a:cxn ang="0">
                    <a:pos x="4954" y="1338"/>
                  </a:cxn>
                  <a:cxn ang="0">
                    <a:pos x="5013" y="1137"/>
                  </a:cxn>
                  <a:cxn ang="0">
                    <a:pos x="4953" y="577"/>
                  </a:cxn>
                  <a:cxn ang="0">
                    <a:pos x="4822" y="258"/>
                  </a:cxn>
                  <a:cxn ang="0">
                    <a:pos x="4678" y="69"/>
                  </a:cxn>
                  <a:cxn ang="0">
                    <a:pos x="4381" y="78"/>
                  </a:cxn>
                  <a:cxn ang="0">
                    <a:pos x="4246" y="237"/>
                  </a:cxn>
                  <a:cxn ang="0">
                    <a:pos x="4040" y="352"/>
                  </a:cxn>
                  <a:cxn ang="0">
                    <a:pos x="3607" y="687"/>
                  </a:cxn>
                  <a:cxn ang="0">
                    <a:pos x="3497" y="536"/>
                  </a:cxn>
                  <a:cxn ang="0">
                    <a:pos x="3012" y="416"/>
                  </a:cxn>
                  <a:cxn ang="0">
                    <a:pos x="2922" y="256"/>
                  </a:cxn>
                  <a:cxn ang="0">
                    <a:pos x="2804" y="9"/>
                  </a:cxn>
                  <a:cxn ang="0">
                    <a:pos x="2551" y="208"/>
                  </a:cxn>
                </a:cxnLst>
                <a:rect l="0" t="0" r="r" b="b"/>
                <a:pathLst>
                  <a:path w="7635" h="5300">
                    <a:moveTo>
                      <a:pt x="2422" y="79"/>
                    </a:moveTo>
                    <a:lnTo>
                      <a:pt x="2374" y="189"/>
                    </a:lnTo>
                    <a:lnTo>
                      <a:pt x="2143" y="225"/>
                    </a:lnTo>
                    <a:lnTo>
                      <a:pt x="1961" y="208"/>
                    </a:lnTo>
                    <a:lnTo>
                      <a:pt x="1744" y="210"/>
                    </a:lnTo>
                    <a:lnTo>
                      <a:pt x="1713" y="304"/>
                    </a:lnTo>
                    <a:lnTo>
                      <a:pt x="1717" y="464"/>
                    </a:lnTo>
                    <a:lnTo>
                      <a:pt x="1799" y="512"/>
                    </a:lnTo>
                    <a:lnTo>
                      <a:pt x="1961" y="508"/>
                    </a:lnTo>
                    <a:lnTo>
                      <a:pt x="2008" y="572"/>
                    </a:lnTo>
                    <a:lnTo>
                      <a:pt x="2024" y="651"/>
                    </a:lnTo>
                    <a:lnTo>
                      <a:pt x="1941" y="691"/>
                    </a:lnTo>
                    <a:lnTo>
                      <a:pt x="1859" y="663"/>
                    </a:lnTo>
                    <a:lnTo>
                      <a:pt x="1729" y="715"/>
                    </a:lnTo>
                    <a:lnTo>
                      <a:pt x="1610" y="735"/>
                    </a:lnTo>
                    <a:lnTo>
                      <a:pt x="1599" y="927"/>
                    </a:lnTo>
                    <a:lnTo>
                      <a:pt x="1618" y="1106"/>
                    </a:lnTo>
                    <a:lnTo>
                      <a:pt x="1811" y="1206"/>
                    </a:lnTo>
                    <a:lnTo>
                      <a:pt x="1819" y="1338"/>
                    </a:lnTo>
                    <a:lnTo>
                      <a:pt x="1902" y="1453"/>
                    </a:lnTo>
                    <a:lnTo>
                      <a:pt x="1914" y="1561"/>
                    </a:lnTo>
                    <a:lnTo>
                      <a:pt x="1878" y="1693"/>
                    </a:lnTo>
                    <a:lnTo>
                      <a:pt x="1666" y="2842"/>
                    </a:lnTo>
                    <a:lnTo>
                      <a:pt x="1559" y="2918"/>
                    </a:lnTo>
                    <a:lnTo>
                      <a:pt x="1500" y="2810"/>
                    </a:lnTo>
                    <a:lnTo>
                      <a:pt x="1288" y="2822"/>
                    </a:lnTo>
                    <a:lnTo>
                      <a:pt x="1217" y="2902"/>
                    </a:lnTo>
                    <a:lnTo>
                      <a:pt x="1087" y="2938"/>
                    </a:lnTo>
                    <a:lnTo>
                      <a:pt x="803" y="2974"/>
                    </a:lnTo>
                    <a:lnTo>
                      <a:pt x="366" y="3281"/>
                    </a:lnTo>
                    <a:lnTo>
                      <a:pt x="347" y="3480"/>
                    </a:lnTo>
                    <a:lnTo>
                      <a:pt x="240" y="3612"/>
                    </a:lnTo>
                    <a:lnTo>
                      <a:pt x="236" y="3732"/>
                    </a:lnTo>
                    <a:lnTo>
                      <a:pt x="276" y="3852"/>
                    </a:lnTo>
                    <a:lnTo>
                      <a:pt x="122" y="3931"/>
                    </a:lnTo>
                    <a:lnTo>
                      <a:pt x="12" y="4039"/>
                    </a:lnTo>
                    <a:lnTo>
                      <a:pt x="0" y="4151"/>
                    </a:lnTo>
                    <a:lnTo>
                      <a:pt x="619" y="4356"/>
                    </a:lnTo>
                    <a:lnTo>
                      <a:pt x="732" y="4369"/>
                    </a:lnTo>
                    <a:lnTo>
                      <a:pt x="1215" y="4512"/>
                    </a:lnTo>
                    <a:lnTo>
                      <a:pt x="1573" y="4584"/>
                    </a:lnTo>
                    <a:lnTo>
                      <a:pt x="1764" y="4729"/>
                    </a:lnTo>
                    <a:lnTo>
                      <a:pt x="2839" y="5236"/>
                    </a:lnTo>
                    <a:lnTo>
                      <a:pt x="3036" y="5300"/>
                    </a:lnTo>
                    <a:lnTo>
                      <a:pt x="3146" y="5236"/>
                    </a:lnTo>
                    <a:lnTo>
                      <a:pt x="3193" y="5120"/>
                    </a:lnTo>
                    <a:lnTo>
                      <a:pt x="3477" y="5120"/>
                    </a:lnTo>
                    <a:lnTo>
                      <a:pt x="3708" y="5085"/>
                    </a:lnTo>
                    <a:lnTo>
                      <a:pt x="3810" y="5058"/>
                    </a:lnTo>
                    <a:lnTo>
                      <a:pt x="3890" y="4961"/>
                    </a:lnTo>
                    <a:lnTo>
                      <a:pt x="4020" y="4953"/>
                    </a:lnTo>
                    <a:lnTo>
                      <a:pt x="4221" y="4905"/>
                    </a:lnTo>
                    <a:lnTo>
                      <a:pt x="4280" y="4793"/>
                    </a:lnTo>
                    <a:lnTo>
                      <a:pt x="4280" y="4674"/>
                    </a:lnTo>
                    <a:lnTo>
                      <a:pt x="4524" y="4510"/>
                    </a:lnTo>
                    <a:lnTo>
                      <a:pt x="4761" y="4494"/>
                    </a:lnTo>
                    <a:lnTo>
                      <a:pt x="4867" y="4614"/>
                    </a:lnTo>
                    <a:lnTo>
                      <a:pt x="4989" y="4701"/>
                    </a:lnTo>
                    <a:lnTo>
                      <a:pt x="5139" y="4889"/>
                    </a:lnTo>
                    <a:lnTo>
                      <a:pt x="5233" y="4829"/>
                    </a:lnTo>
                    <a:lnTo>
                      <a:pt x="5363" y="4857"/>
                    </a:lnTo>
                    <a:lnTo>
                      <a:pt x="6674" y="4853"/>
                    </a:lnTo>
                    <a:lnTo>
                      <a:pt x="6808" y="4235"/>
                    </a:lnTo>
                    <a:lnTo>
                      <a:pt x="6796" y="4123"/>
                    </a:lnTo>
                    <a:lnTo>
                      <a:pt x="6698" y="4015"/>
                    </a:lnTo>
                    <a:lnTo>
                      <a:pt x="7635" y="2040"/>
                    </a:lnTo>
                    <a:lnTo>
                      <a:pt x="7348" y="1777"/>
                    </a:lnTo>
                    <a:lnTo>
                      <a:pt x="7099" y="1661"/>
                    </a:lnTo>
                    <a:lnTo>
                      <a:pt x="6863" y="1541"/>
                    </a:lnTo>
                    <a:lnTo>
                      <a:pt x="6621" y="1291"/>
                    </a:lnTo>
                    <a:lnTo>
                      <a:pt x="6521" y="1046"/>
                    </a:lnTo>
                    <a:lnTo>
                      <a:pt x="6548" y="951"/>
                    </a:lnTo>
                    <a:lnTo>
                      <a:pt x="6531" y="853"/>
                    </a:lnTo>
                    <a:lnTo>
                      <a:pt x="6300" y="871"/>
                    </a:lnTo>
                    <a:lnTo>
                      <a:pt x="6085" y="859"/>
                    </a:lnTo>
                    <a:lnTo>
                      <a:pt x="5970" y="955"/>
                    </a:lnTo>
                    <a:lnTo>
                      <a:pt x="5908" y="1093"/>
                    </a:lnTo>
                    <a:lnTo>
                      <a:pt x="5895" y="1240"/>
                    </a:lnTo>
                    <a:lnTo>
                      <a:pt x="5839" y="1334"/>
                    </a:lnTo>
                    <a:lnTo>
                      <a:pt x="5745" y="1327"/>
                    </a:lnTo>
                    <a:lnTo>
                      <a:pt x="5601" y="1194"/>
                    </a:lnTo>
                    <a:lnTo>
                      <a:pt x="5473" y="1190"/>
                    </a:lnTo>
                    <a:lnTo>
                      <a:pt x="5352" y="1332"/>
                    </a:lnTo>
                    <a:lnTo>
                      <a:pt x="5341" y="1467"/>
                    </a:lnTo>
                    <a:lnTo>
                      <a:pt x="5329" y="1585"/>
                    </a:lnTo>
                    <a:lnTo>
                      <a:pt x="5208" y="1576"/>
                    </a:lnTo>
                    <a:lnTo>
                      <a:pt x="5131" y="1447"/>
                    </a:lnTo>
                    <a:lnTo>
                      <a:pt x="4954" y="1338"/>
                    </a:lnTo>
                    <a:lnTo>
                      <a:pt x="5025" y="1237"/>
                    </a:lnTo>
                    <a:lnTo>
                      <a:pt x="5013" y="1137"/>
                    </a:lnTo>
                    <a:lnTo>
                      <a:pt x="4920" y="999"/>
                    </a:lnTo>
                    <a:lnTo>
                      <a:pt x="4953" y="577"/>
                    </a:lnTo>
                    <a:lnTo>
                      <a:pt x="4914" y="416"/>
                    </a:lnTo>
                    <a:lnTo>
                      <a:pt x="4822" y="258"/>
                    </a:lnTo>
                    <a:lnTo>
                      <a:pt x="4834" y="129"/>
                    </a:lnTo>
                    <a:lnTo>
                      <a:pt x="4678" y="69"/>
                    </a:lnTo>
                    <a:lnTo>
                      <a:pt x="4560" y="0"/>
                    </a:lnTo>
                    <a:lnTo>
                      <a:pt x="4381" y="78"/>
                    </a:lnTo>
                    <a:lnTo>
                      <a:pt x="4290" y="91"/>
                    </a:lnTo>
                    <a:lnTo>
                      <a:pt x="4246" y="237"/>
                    </a:lnTo>
                    <a:lnTo>
                      <a:pt x="4134" y="340"/>
                    </a:lnTo>
                    <a:lnTo>
                      <a:pt x="4040" y="352"/>
                    </a:lnTo>
                    <a:lnTo>
                      <a:pt x="3890" y="424"/>
                    </a:lnTo>
                    <a:lnTo>
                      <a:pt x="3607" y="687"/>
                    </a:lnTo>
                    <a:lnTo>
                      <a:pt x="3579" y="568"/>
                    </a:lnTo>
                    <a:lnTo>
                      <a:pt x="3497" y="536"/>
                    </a:lnTo>
                    <a:lnTo>
                      <a:pt x="3272" y="643"/>
                    </a:lnTo>
                    <a:lnTo>
                      <a:pt x="3012" y="416"/>
                    </a:lnTo>
                    <a:lnTo>
                      <a:pt x="2898" y="416"/>
                    </a:lnTo>
                    <a:lnTo>
                      <a:pt x="2922" y="256"/>
                    </a:lnTo>
                    <a:lnTo>
                      <a:pt x="2847" y="177"/>
                    </a:lnTo>
                    <a:lnTo>
                      <a:pt x="2804" y="9"/>
                    </a:lnTo>
                    <a:lnTo>
                      <a:pt x="2647" y="91"/>
                    </a:lnTo>
                    <a:lnTo>
                      <a:pt x="2551" y="208"/>
                    </a:lnTo>
                    <a:lnTo>
                      <a:pt x="2422" y="79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DF5B4585-1AF0-4C6C-AB85-5C8EBCA8A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2075" y="3393412"/>
                <a:ext cx="2123183" cy="2109113"/>
              </a:xfrm>
              <a:custGeom>
                <a:avLst/>
                <a:gdLst/>
                <a:ahLst/>
                <a:cxnLst>
                  <a:cxn ang="0">
                    <a:pos x="492" y="2993"/>
                  </a:cxn>
                  <a:cxn ang="0">
                    <a:pos x="551" y="3304"/>
                  </a:cxn>
                  <a:cxn ang="0">
                    <a:pos x="440" y="3532"/>
                  </a:cxn>
                  <a:cxn ang="0">
                    <a:pos x="578" y="3998"/>
                  </a:cxn>
                  <a:cxn ang="0">
                    <a:pos x="1319" y="4223"/>
                  </a:cxn>
                  <a:cxn ang="0">
                    <a:pos x="1453" y="4569"/>
                  </a:cxn>
                  <a:cxn ang="0">
                    <a:pos x="1626" y="4700"/>
                  </a:cxn>
                  <a:cxn ang="0">
                    <a:pos x="1880" y="4700"/>
                  </a:cxn>
                  <a:cxn ang="0">
                    <a:pos x="2126" y="4523"/>
                  </a:cxn>
                  <a:cxn ang="0">
                    <a:pos x="2410" y="4477"/>
                  </a:cxn>
                  <a:cxn ang="0">
                    <a:pos x="2693" y="4700"/>
                  </a:cxn>
                  <a:cxn ang="0">
                    <a:pos x="2961" y="4597"/>
                  </a:cxn>
                  <a:cxn ang="0">
                    <a:pos x="3177" y="4617"/>
                  </a:cxn>
                  <a:cxn ang="0">
                    <a:pos x="3320" y="4561"/>
                  </a:cxn>
                  <a:cxn ang="0">
                    <a:pos x="3209" y="4760"/>
                  </a:cxn>
                  <a:cxn ang="0">
                    <a:pos x="3425" y="4832"/>
                  </a:cxn>
                  <a:cxn ang="0">
                    <a:pos x="3544" y="4641"/>
                  </a:cxn>
                  <a:cxn ang="0">
                    <a:pos x="3610" y="4429"/>
                  </a:cxn>
                  <a:cxn ang="0">
                    <a:pos x="3752" y="4245"/>
                  </a:cxn>
                  <a:cxn ang="0">
                    <a:pos x="3953" y="3862"/>
                  </a:cxn>
                  <a:cxn ang="0">
                    <a:pos x="4213" y="3695"/>
                  </a:cxn>
                  <a:cxn ang="0">
                    <a:pos x="4453" y="3483"/>
                  </a:cxn>
                  <a:cxn ang="0">
                    <a:pos x="4544" y="3184"/>
                  </a:cxn>
                  <a:cxn ang="0">
                    <a:pos x="4626" y="2969"/>
                  </a:cxn>
                  <a:cxn ang="0">
                    <a:pos x="4796" y="2574"/>
                  </a:cxn>
                  <a:cxn ang="0">
                    <a:pos x="4744" y="2346"/>
                  </a:cxn>
                  <a:cxn ang="0">
                    <a:pos x="4851" y="1415"/>
                  </a:cxn>
                  <a:cxn ang="0">
                    <a:pos x="2725" y="1073"/>
                  </a:cxn>
                  <a:cxn ang="0">
                    <a:pos x="1937" y="834"/>
                  </a:cxn>
                  <a:cxn ang="0">
                    <a:pos x="1732" y="491"/>
                  </a:cxn>
                  <a:cxn ang="0">
                    <a:pos x="1496" y="0"/>
                  </a:cxn>
                  <a:cxn ang="0">
                    <a:pos x="1370" y="714"/>
                  </a:cxn>
                  <a:cxn ang="0">
                    <a:pos x="42" y="833"/>
                  </a:cxn>
                  <a:cxn ang="0">
                    <a:pos x="71" y="1211"/>
                  </a:cxn>
                  <a:cxn ang="0">
                    <a:pos x="47" y="1696"/>
                  </a:cxn>
                  <a:cxn ang="0">
                    <a:pos x="506" y="1697"/>
                  </a:cxn>
                  <a:cxn ang="0">
                    <a:pos x="719" y="1774"/>
                  </a:cxn>
                  <a:cxn ang="0">
                    <a:pos x="651" y="1964"/>
                  </a:cxn>
                  <a:cxn ang="0">
                    <a:pos x="744" y="2192"/>
                  </a:cxn>
                  <a:cxn ang="0">
                    <a:pos x="684" y="2516"/>
                  </a:cxn>
                  <a:cxn ang="0">
                    <a:pos x="508" y="2773"/>
                  </a:cxn>
                  <a:cxn ang="0">
                    <a:pos x="375" y="2906"/>
                  </a:cxn>
                </a:cxnLst>
                <a:rect l="0" t="0" r="r" b="b"/>
                <a:pathLst>
                  <a:path w="4961" h="4846">
                    <a:moveTo>
                      <a:pt x="375" y="2906"/>
                    </a:moveTo>
                    <a:lnTo>
                      <a:pt x="492" y="2993"/>
                    </a:lnTo>
                    <a:lnTo>
                      <a:pt x="473" y="3110"/>
                    </a:lnTo>
                    <a:lnTo>
                      <a:pt x="551" y="3304"/>
                    </a:lnTo>
                    <a:lnTo>
                      <a:pt x="563" y="3514"/>
                    </a:lnTo>
                    <a:lnTo>
                      <a:pt x="440" y="3532"/>
                    </a:lnTo>
                    <a:lnTo>
                      <a:pt x="552" y="3677"/>
                    </a:lnTo>
                    <a:lnTo>
                      <a:pt x="578" y="3998"/>
                    </a:lnTo>
                    <a:lnTo>
                      <a:pt x="1401" y="4058"/>
                    </a:lnTo>
                    <a:lnTo>
                      <a:pt x="1319" y="4223"/>
                    </a:lnTo>
                    <a:lnTo>
                      <a:pt x="1343" y="4453"/>
                    </a:lnTo>
                    <a:lnTo>
                      <a:pt x="1453" y="4569"/>
                    </a:lnTo>
                    <a:lnTo>
                      <a:pt x="1581" y="4580"/>
                    </a:lnTo>
                    <a:lnTo>
                      <a:pt x="1626" y="4700"/>
                    </a:lnTo>
                    <a:lnTo>
                      <a:pt x="1739" y="4741"/>
                    </a:lnTo>
                    <a:lnTo>
                      <a:pt x="1880" y="4700"/>
                    </a:lnTo>
                    <a:lnTo>
                      <a:pt x="2007" y="4525"/>
                    </a:lnTo>
                    <a:lnTo>
                      <a:pt x="2126" y="4523"/>
                    </a:lnTo>
                    <a:lnTo>
                      <a:pt x="2256" y="4461"/>
                    </a:lnTo>
                    <a:lnTo>
                      <a:pt x="2410" y="4477"/>
                    </a:lnTo>
                    <a:lnTo>
                      <a:pt x="2516" y="4549"/>
                    </a:lnTo>
                    <a:lnTo>
                      <a:pt x="2693" y="4700"/>
                    </a:lnTo>
                    <a:lnTo>
                      <a:pt x="2843" y="4644"/>
                    </a:lnTo>
                    <a:lnTo>
                      <a:pt x="2961" y="4597"/>
                    </a:lnTo>
                    <a:lnTo>
                      <a:pt x="3067" y="4644"/>
                    </a:lnTo>
                    <a:lnTo>
                      <a:pt x="3177" y="4617"/>
                    </a:lnTo>
                    <a:lnTo>
                      <a:pt x="3284" y="4497"/>
                    </a:lnTo>
                    <a:lnTo>
                      <a:pt x="3320" y="4561"/>
                    </a:lnTo>
                    <a:lnTo>
                      <a:pt x="3293" y="4649"/>
                    </a:lnTo>
                    <a:lnTo>
                      <a:pt x="3209" y="4760"/>
                    </a:lnTo>
                    <a:lnTo>
                      <a:pt x="3272" y="4846"/>
                    </a:lnTo>
                    <a:lnTo>
                      <a:pt x="3425" y="4832"/>
                    </a:lnTo>
                    <a:lnTo>
                      <a:pt x="3553" y="4791"/>
                    </a:lnTo>
                    <a:lnTo>
                      <a:pt x="3544" y="4641"/>
                    </a:lnTo>
                    <a:lnTo>
                      <a:pt x="3551" y="4513"/>
                    </a:lnTo>
                    <a:lnTo>
                      <a:pt x="3610" y="4429"/>
                    </a:lnTo>
                    <a:lnTo>
                      <a:pt x="3614" y="4305"/>
                    </a:lnTo>
                    <a:lnTo>
                      <a:pt x="3752" y="4245"/>
                    </a:lnTo>
                    <a:lnTo>
                      <a:pt x="3823" y="4106"/>
                    </a:lnTo>
                    <a:lnTo>
                      <a:pt x="3953" y="3862"/>
                    </a:lnTo>
                    <a:lnTo>
                      <a:pt x="4099" y="3827"/>
                    </a:lnTo>
                    <a:lnTo>
                      <a:pt x="4213" y="3695"/>
                    </a:lnTo>
                    <a:lnTo>
                      <a:pt x="4288" y="3527"/>
                    </a:lnTo>
                    <a:lnTo>
                      <a:pt x="4453" y="3483"/>
                    </a:lnTo>
                    <a:lnTo>
                      <a:pt x="4536" y="3336"/>
                    </a:lnTo>
                    <a:lnTo>
                      <a:pt x="4544" y="3184"/>
                    </a:lnTo>
                    <a:lnTo>
                      <a:pt x="4618" y="3084"/>
                    </a:lnTo>
                    <a:lnTo>
                      <a:pt x="4626" y="2969"/>
                    </a:lnTo>
                    <a:lnTo>
                      <a:pt x="4725" y="2713"/>
                    </a:lnTo>
                    <a:lnTo>
                      <a:pt x="4796" y="2574"/>
                    </a:lnTo>
                    <a:lnTo>
                      <a:pt x="4701" y="2490"/>
                    </a:lnTo>
                    <a:lnTo>
                      <a:pt x="4744" y="2346"/>
                    </a:lnTo>
                    <a:lnTo>
                      <a:pt x="4709" y="1923"/>
                    </a:lnTo>
                    <a:lnTo>
                      <a:pt x="4851" y="1415"/>
                    </a:lnTo>
                    <a:lnTo>
                      <a:pt x="4961" y="1221"/>
                    </a:lnTo>
                    <a:lnTo>
                      <a:pt x="2725" y="1073"/>
                    </a:lnTo>
                    <a:lnTo>
                      <a:pt x="2126" y="1006"/>
                    </a:lnTo>
                    <a:lnTo>
                      <a:pt x="1937" y="834"/>
                    </a:lnTo>
                    <a:lnTo>
                      <a:pt x="1724" y="654"/>
                    </a:lnTo>
                    <a:lnTo>
                      <a:pt x="1732" y="491"/>
                    </a:lnTo>
                    <a:lnTo>
                      <a:pt x="1650" y="247"/>
                    </a:lnTo>
                    <a:lnTo>
                      <a:pt x="1496" y="0"/>
                    </a:lnTo>
                    <a:lnTo>
                      <a:pt x="1496" y="92"/>
                    </a:lnTo>
                    <a:lnTo>
                      <a:pt x="1370" y="714"/>
                    </a:lnTo>
                    <a:lnTo>
                      <a:pt x="45" y="718"/>
                    </a:lnTo>
                    <a:lnTo>
                      <a:pt x="42" y="833"/>
                    </a:lnTo>
                    <a:lnTo>
                      <a:pt x="0" y="947"/>
                    </a:lnTo>
                    <a:lnTo>
                      <a:pt x="71" y="1211"/>
                    </a:lnTo>
                    <a:lnTo>
                      <a:pt x="20" y="1317"/>
                    </a:lnTo>
                    <a:lnTo>
                      <a:pt x="47" y="1696"/>
                    </a:lnTo>
                    <a:lnTo>
                      <a:pt x="272" y="1699"/>
                    </a:lnTo>
                    <a:lnTo>
                      <a:pt x="506" y="1697"/>
                    </a:lnTo>
                    <a:lnTo>
                      <a:pt x="585" y="1759"/>
                    </a:lnTo>
                    <a:lnTo>
                      <a:pt x="719" y="1774"/>
                    </a:lnTo>
                    <a:lnTo>
                      <a:pt x="743" y="1891"/>
                    </a:lnTo>
                    <a:lnTo>
                      <a:pt x="651" y="1964"/>
                    </a:lnTo>
                    <a:lnTo>
                      <a:pt x="672" y="2072"/>
                    </a:lnTo>
                    <a:lnTo>
                      <a:pt x="744" y="2192"/>
                    </a:lnTo>
                    <a:lnTo>
                      <a:pt x="756" y="2359"/>
                    </a:lnTo>
                    <a:lnTo>
                      <a:pt x="684" y="2516"/>
                    </a:lnTo>
                    <a:lnTo>
                      <a:pt x="587" y="2584"/>
                    </a:lnTo>
                    <a:lnTo>
                      <a:pt x="508" y="2773"/>
                    </a:lnTo>
                    <a:lnTo>
                      <a:pt x="410" y="2812"/>
                    </a:lnTo>
                    <a:lnTo>
                      <a:pt x="375" y="2906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0E5C9F22-81B4-4051-B434-DE466B817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3128" y="1505813"/>
                <a:ext cx="2416036" cy="2420178"/>
              </a:xfrm>
              <a:custGeom>
                <a:avLst/>
                <a:gdLst/>
                <a:ahLst/>
                <a:cxnLst>
                  <a:cxn ang="0">
                    <a:pos x="0" y="883"/>
                  </a:cxn>
                  <a:cxn ang="0">
                    <a:pos x="147" y="793"/>
                  </a:cxn>
                  <a:cxn ang="0">
                    <a:pos x="364" y="584"/>
                  </a:cxn>
                  <a:cxn ang="0">
                    <a:pos x="615" y="539"/>
                  </a:cxn>
                  <a:cxn ang="0">
                    <a:pos x="911" y="379"/>
                  </a:cxn>
                  <a:cxn ang="0">
                    <a:pos x="1176" y="419"/>
                  </a:cxn>
                  <a:cxn ang="0">
                    <a:pos x="1654" y="449"/>
                  </a:cxn>
                  <a:cxn ang="0">
                    <a:pos x="1595" y="200"/>
                  </a:cxn>
                  <a:cxn ang="0">
                    <a:pos x="1816" y="125"/>
                  </a:cxn>
                  <a:cxn ang="0">
                    <a:pos x="2166" y="0"/>
                  </a:cxn>
                  <a:cxn ang="0">
                    <a:pos x="2334" y="464"/>
                  </a:cxn>
                  <a:cxn ang="0">
                    <a:pos x="2672" y="544"/>
                  </a:cxn>
                  <a:cxn ang="0">
                    <a:pos x="3066" y="778"/>
                  </a:cxn>
                  <a:cxn ang="0">
                    <a:pos x="3233" y="1063"/>
                  </a:cxn>
                  <a:cxn ang="0">
                    <a:pos x="3288" y="1472"/>
                  </a:cxn>
                  <a:cxn ang="0">
                    <a:pos x="3598" y="1981"/>
                  </a:cxn>
                  <a:cxn ang="0">
                    <a:pos x="3885" y="2106"/>
                  </a:cxn>
                  <a:cxn ang="0">
                    <a:pos x="3980" y="2308"/>
                  </a:cxn>
                  <a:cxn ang="0">
                    <a:pos x="4400" y="1996"/>
                  </a:cxn>
                  <a:cxn ang="0">
                    <a:pos x="4483" y="2250"/>
                  </a:cxn>
                  <a:cxn ang="0">
                    <a:pos x="4691" y="2485"/>
                  </a:cxn>
                  <a:cxn ang="0">
                    <a:pos x="4897" y="2530"/>
                  </a:cxn>
                  <a:cxn ang="0">
                    <a:pos x="5311" y="2485"/>
                  </a:cxn>
                  <a:cxn ang="0">
                    <a:pos x="5267" y="2774"/>
                  </a:cxn>
                  <a:cxn ang="0">
                    <a:pos x="5827" y="2066"/>
                  </a:cxn>
                  <a:cxn ang="0">
                    <a:pos x="6108" y="1846"/>
                  </a:cxn>
                  <a:cxn ang="0">
                    <a:pos x="6616" y="1981"/>
                  </a:cxn>
                  <a:cxn ang="0">
                    <a:pos x="7053" y="2101"/>
                  </a:cxn>
                  <a:cxn ang="0">
                    <a:pos x="6713" y="3263"/>
                  </a:cxn>
                  <a:cxn ang="0">
                    <a:pos x="6329" y="3867"/>
                  </a:cxn>
                  <a:cxn ang="0">
                    <a:pos x="5758" y="4351"/>
                  </a:cxn>
                  <a:cxn ang="0">
                    <a:pos x="5792" y="4492"/>
                  </a:cxn>
                  <a:cxn ang="0">
                    <a:pos x="5827" y="4691"/>
                  </a:cxn>
                  <a:cxn ang="0">
                    <a:pos x="5729" y="4970"/>
                  </a:cxn>
                  <a:cxn ang="0">
                    <a:pos x="5299" y="5320"/>
                  </a:cxn>
                  <a:cxn ang="0">
                    <a:pos x="5227" y="5702"/>
                  </a:cxn>
                  <a:cxn ang="0">
                    <a:pos x="5117" y="6363"/>
                  </a:cxn>
                  <a:cxn ang="0">
                    <a:pos x="4823" y="6662"/>
                  </a:cxn>
                  <a:cxn ang="0">
                    <a:pos x="1949" y="6765"/>
                  </a:cxn>
                  <a:cxn ang="0">
                    <a:pos x="694" y="6231"/>
                  </a:cxn>
                  <a:cxn ang="0">
                    <a:pos x="600" y="5732"/>
                  </a:cxn>
                  <a:cxn ang="0">
                    <a:pos x="276" y="5259"/>
                  </a:cxn>
                  <a:cxn ang="0">
                    <a:pos x="1092" y="2475"/>
                  </a:cxn>
                  <a:cxn ang="0">
                    <a:pos x="177" y="1861"/>
                  </a:cxn>
                  <a:cxn ang="0">
                    <a:pos x="89" y="1437"/>
                  </a:cxn>
                </a:cxnLst>
                <a:rect l="0" t="0" r="r" b="b"/>
                <a:pathLst>
                  <a:path w="7053" h="6948">
                    <a:moveTo>
                      <a:pt x="69" y="1321"/>
                    </a:moveTo>
                    <a:lnTo>
                      <a:pt x="0" y="883"/>
                    </a:lnTo>
                    <a:lnTo>
                      <a:pt x="40" y="768"/>
                    </a:lnTo>
                    <a:lnTo>
                      <a:pt x="147" y="793"/>
                    </a:lnTo>
                    <a:lnTo>
                      <a:pt x="305" y="739"/>
                    </a:lnTo>
                    <a:lnTo>
                      <a:pt x="364" y="584"/>
                    </a:lnTo>
                    <a:lnTo>
                      <a:pt x="516" y="634"/>
                    </a:lnTo>
                    <a:lnTo>
                      <a:pt x="615" y="539"/>
                    </a:lnTo>
                    <a:lnTo>
                      <a:pt x="782" y="499"/>
                    </a:lnTo>
                    <a:lnTo>
                      <a:pt x="911" y="379"/>
                    </a:lnTo>
                    <a:lnTo>
                      <a:pt x="1034" y="359"/>
                    </a:lnTo>
                    <a:lnTo>
                      <a:pt x="1176" y="419"/>
                    </a:lnTo>
                    <a:lnTo>
                      <a:pt x="1314" y="374"/>
                    </a:lnTo>
                    <a:lnTo>
                      <a:pt x="1654" y="449"/>
                    </a:lnTo>
                    <a:lnTo>
                      <a:pt x="1699" y="319"/>
                    </a:lnTo>
                    <a:lnTo>
                      <a:pt x="1595" y="200"/>
                    </a:lnTo>
                    <a:lnTo>
                      <a:pt x="1679" y="80"/>
                    </a:lnTo>
                    <a:lnTo>
                      <a:pt x="1816" y="125"/>
                    </a:lnTo>
                    <a:lnTo>
                      <a:pt x="2022" y="105"/>
                    </a:lnTo>
                    <a:lnTo>
                      <a:pt x="2166" y="0"/>
                    </a:lnTo>
                    <a:lnTo>
                      <a:pt x="2334" y="95"/>
                    </a:lnTo>
                    <a:lnTo>
                      <a:pt x="2334" y="464"/>
                    </a:lnTo>
                    <a:lnTo>
                      <a:pt x="2496" y="479"/>
                    </a:lnTo>
                    <a:lnTo>
                      <a:pt x="2672" y="544"/>
                    </a:lnTo>
                    <a:lnTo>
                      <a:pt x="2835" y="674"/>
                    </a:lnTo>
                    <a:lnTo>
                      <a:pt x="3066" y="778"/>
                    </a:lnTo>
                    <a:lnTo>
                      <a:pt x="3071" y="978"/>
                    </a:lnTo>
                    <a:lnTo>
                      <a:pt x="3233" y="1063"/>
                    </a:lnTo>
                    <a:lnTo>
                      <a:pt x="3205" y="1242"/>
                    </a:lnTo>
                    <a:lnTo>
                      <a:pt x="3288" y="1472"/>
                    </a:lnTo>
                    <a:lnTo>
                      <a:pt x="3455" y="1607"/>
                    </a:lnTo>
                    <a:lnTo>
                      <a:pt x="3598" y="1981"/>
                    </a:lnTo>
                    <a:lnTo>
                      <a:pt x="3731" y="2131"/>
                    </a:lnTo>
                    <a:lnTo>
                      <a:pt x="3885" y="2106"/>
                    </a:lnTo>
                    <a:lnTo>
                      <a:pt x="3868" y="2250"/>
                    </a:lnTo>
                    <a:lnTo>
                      <a:pt x="3980" y="2308"/>
                    </a:lnTo>
                    <a:lnTo>
                      <a:pt x="4205" y="2162"/>
                    </a:lnTo>
                    <a:lnTo>
                      <a:pt x="4400" y="1996"/>
                    </a:lnTo>
                    <a:lnTo>
                      <a:pt x="4482" y="2057"/>
                    </a:lnTo>
                    <a:lnTo>
                      <a:pt x="4483" y="2250"/>
                    </a:lnTo>
                    <a:lnTo>
                      <a:pt x="4562" y="2470"/>
                    </a:lnTo>
                    <a:lnTo>
                      <a:pt x="4691" y="2485"/>
                    </a:lnTo>
                    <a:lnTo>
                      <a:pt x="4739" y="2560"/>
                    </a:lnTo>
                    <a:lnTo>
                      <a:pt x="4897" y="2530"/>
                    </a:lnTo>
                    <a:lnTo>
                      <a:pt x="5074" y="2530"/>
                    </a:lnTo>
                    <a:lnTo>
                      <a:pt x="5311" y="2485"/>
                    </a:lnTo>
                    <a:lnTo>
                      <a:pt x="5192" y="2754"/>
                    </a:lnTo>
                    <a:lnTo>
                      <a:pt x="5267" y="2774"/>
                    </a:lnTo>
                    <a:lnTo>
                      <a:pt x="5562" y="2370"/>
                    </a:lnTo>
                    <a:lnTo>
                      <a:pt x="5827" y="2066"/>
                    </a:lnTo>
                    <a:lnTo>
                      <a:pt x="5961" y="1916"/>
                    </a:lnTo>
                    <a:lnTo>
                      <a:pt x="6108" y="1846"/>
                    </a:lnTo>
                    <a:lnTo>
                      <a:pt x="6374" y="1856"/>
                    </a:lnTo>
                    <a:lnTo>
                      <a:pt x="6616" y="1981"/>
                    </a:lnTo>
                    <a:lnTo>
                      <a:pt x="6921" y="2026"/>
                    </a:lnTo>
                    <a:lnTo>
                      <a:pt x="7053" y="2101"/>
                    </a:lnTo>
                    <a:lnTo>
                      <a:pt x="6954" y="2620"/>
                    </a:lnTo>
                    <a:lnTo>
                      <a:pt x="6713" y="3263"/>
                    </a:lnTo>
                    <a:lnTo>
                      <a:pt x="6566" y="3433"/>
                    </a:lnTo>
                    <a:lnTo>
                      <a:pt x="6329" y="3867"/>
                    </a:lnTo>
                    <a:lnTo>
                      <a:pt x="6123" y="4032"/>
                    </a:lnTo>
                    <a:lnTo>
                      <a:pt x="5758" y="4351"/>
                    </a:lnTo>
                    <a:lnTo>
                      <a:pt x="5577" y="4461"/>
                    </a:lnTo>
                    <a:lnTo>
                      <a:pt x="5792" y="4492"/>
                    </a:lnTo>
                    <a:lnTo>
                      <a:pt x="5902" y="4612"/>
                    </a:lnTo>
                    <a:lnTo>
                      <a:pt x="5827" y="4691"/>
                    </a:lnTo>
                    <a:lnTo>
                      <a:pt x="5844" y="4820"/>
                    </a:lnTo>
                    <a:lnTo>
                      <a:pt x="5729" y="4970"/>
                    </a:lnTo>
                    <a:lnTo>
                      <a:pt x="5534" y="5222"/>
                    </a:lnTo>
                    <a:lnTo>
                      <a:pt x="5299" y="5320"/>
                    </a:lnTo>
                    <a:lnTo>
                      <a:pt x="5297" y="5497"/>
                    </a:lnTo>
                    <a:lnTo>
                      <a:pt x="5227" y="5702"/>
                    </a:lnTo>
                    <a:lnTo>
                      <a:pt x="5339" y="5908"/>
                    </a:lnTo>
                    <a:lnTo>
                      <a:pt x="5117" y="6363"/>
                    </a:lnTo>
                    <a:lnTo>
                      <a:pt x="4976" y="6467"/>
                    </a:lnTo>
                    <a:lnTo>
                      <a:pt x="4823" y="6662"/>
                    </a:lnTo>
                    <a:lnTo>
                      <a:pt x="4739" y="6948"/>
                    </a:lnTo>
                    <a:lnTo>
                      <a:pt x="1949" y="6765"/>
                    </a:lnTo>
                    <a:lnTo>
                      <a:pt x="1206" y="6682"/>
                    </a:lnTo>
                    <a:lnTo>
                      <a:pt x="694" y="6231"/>
                    </a:lnTo>
                    <a:lnTo>
                      <a:pt x="704" y="6048"/>
                    </a:lnTo>
                    <a:lnTo>
                      <a:pt x="600" y="5732"/>
                    </a:lnTo>
                    <a:lnTo>
                      <a:pt x="414" y="5434"/>
                    </a:lnTo>
                    <a:lnTo>
                      <a:pt x="276" y="5259"/>
                    </a:lnTo>
                    <a:lnTo>
                      <a:pt x="1447" y="2799"/>
                    </a:lnTo>
                    <a:lnTo>
                      <a:pt x="1092" y="2475"/>
                    </a:lnTo>
                    <a:lnTo>
                      <a:pt x="487" y="2186"/>
                    </a:lnTo>
                    <a:lnTo>
                      <a:pt x="177" y="1861"/>
                    </a:lnTo>
                    <a:lnTo>
                      <a:pt x="54" y="1557"/>
                    </a:lnTo>
                    <a:lnTo>
                      <a:pt x="89" y="1437"/>
                    </a:lnTo>
                    <a:lnTo>
                      <a:pt x="69" y="1321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52BFCA4-3AB6-470A-A596-67FB4617A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1610" y="1166472"/>
                <a:ext cx="915165" cy="1081657"/>
              </a:xfrm>
              <a:custGeom>
                <a:avLst/>
                <a:gdLst/>
                <a:ahLst/>
                <a:cxnLst>
                  <a:cxn ang="0">
                    <a:pos x="4" y="1069"/>
                  </a:cxn>
                  <a:cxn ang="0">
                    <a:pos x="134" y="1156"/>
                  </a:cxn>
                  <a:cxn ang="0">
                    <a:pos x="275" y="1247"/>
                  </a:cxn>
                  <a:cxn ang="0">
                    <a:pos x="526" y="1137"/>
                  </a:cxn>
                  <a:cxn ang="0">
                    <a:pos x="734" y="1167"/>
                  </a:cxn>
                  <a:cxn ang="0">
                    <a:pos x="881" y="1197"/>
                  </a:cxn>
                  <a:cxn ang="0">
                    <a:pos x="1014" y="1217"/>
                  </a:cxn>
                  <a:cxn ang="0">
                    <a:pos x="1211" y="1032"/>
                  </a:cxn>
                  <a:cxn ang="0">
                    <a:pos x="1206" y="942"/>
                  </a:cxn>
                  <a:cxn ang="0">
                    <a:pos x="1324" y="679"/>
                  </a:cxn>
                  <a:cxn ang="0">
                    <a:pos x="1698" y="110"/>
                  </a:cxn>
                  <a:cxn ang="0">
                    <a:pos x="1753" y="0"/>
                  </a:cxn>
                  <a:cxn ang="0">
                    <a:pos x="1915" y="95"/>
                  </a:cxn>
                  <a:cxn ang="0">
                    <a:pos x="1959" y="259"/>
                  </a:cxn>
                  <a:cxn ang="0">
                    <a:pos x="2023" y="289"/>
                  </a:cxn>
                  <a:cxn ang="0">
                    <a:pos x="2033" y="614"/>
                  </a:cxn>
                  <a:cxn ang="0">
                    <a:pos x="2165" y="1007"/>
                  </a:cxn>
                  <a:cxn ang="0">
                    <a:pos x="2259" y="1247"/>
                  </a:cxn>
                  <a:cxn ang="0">
                    <a:pos x="2388" y="1436"/>
                  </a:cxn>
                  <a:cxn ang="0">
                    <a:pos x="2550" y="1441"/>
                  </a:cxn>
                  <a:cxn ang="0">
                    <a:pos x="2668" y="1531"/>
                  </a:cxn>
                  <a:cxn ang="0">
                    <a:pos x="2673" y="1676"/>
                  </a:cxn>
                  <a:cxn ang="0">
                    <a:pos x="2584" y="1766"/>
                  </a:cxn>
                  <a:cxn ang="0">
                    <a:pos x="2658" y="1815"/>
                  </a:cxn>
                  <a:cxn ang="0">
                    <a:pos x="2452" y="1995"/>
                  </a:cxn>
                  <a:cxn ang="0">
                    <a:pos x="2254" y="2235"/>
                  </a:cxn>
                  <a:cxn ang="0">
                    <a:pos x="2087" y="2378"/>
                  </a:cxn>
                  <a:cxn ang="0">
                    <a:pos x="1920" y="2488"/>
                  </a:cxn>
                  <a:cxn ang="0">
                    <a:pos x="1817" y="2693"/>
                  </a:cxn>
                  <a:cxn ang="0">
                    <a:pos x="1770" y="2871"/>
                  </a:cxn>
                  <a:cxn ang="0">
                    <a:pos x="1553" y="3077"/>
                  </a:cxn>
                  <a:cxn ang="0">
                    <a:pos x="1403" y="3102"/>
                  </a:cxn>
                  <a:cxn ang="0">
                    <a:pos x="1268" y="2957"/>
                  </a:cxn>
                  <a:cxn ang="0">
                    <a:pos x="1123" y="2573"/>
                  </a:cxn>
                  <a:cxn ang="0">
                    <a:pos x="955" y="2443"/>
                  </a:cxn>
                  <a:cxn ang="0">
                    <a:pos x="871" y="2220"/>
                  </a:cxn>
                  <a:cxn ang="0">
                    <a:pos x="896" y="2035"/>
                  </a:cxn>
                  <a:cxn ang="0">
                    <a:pos x="739" y="1945"/>
                  </a:cxn>
                  <a:cxn ang="0">
                    <a:pos x="727" y="1742"/>
                  </a:cxn>
                  <a:cxn ang="0">
                    <a:pos x="502" y="1651"/>
                  </a:cxn>
                  <a:cxn ang="0">
                    <a:pos x="360" y="1529"/>
                  </a:cxn>
                  <a:cxn ang="0">
                    <a:pos x="169" y="1454"/>
                  </a:cxn>
                  <a:cxn ang="0">
                    <a:pos x="0" y="1436"/>
                  </a:cxn>
                  <a:cxn ang="0">
                    <a:pos x="4" y="1069"/>
                  </a:cxn>
                </a:cxnLst>
                <a:rect l="0" t="0" r="r" b="b"/>
                <a:pathLst>
                  <a:path w="2673" h="3102">
                    <a:moveTo>
                      <a:pt x="4" y="1069"/>
                    </a:moveTo>
                    <a:lnTo>
                      <a:pt x="134" y="1156"/>
                    </a:lnTo>
                    <a:lnTo>
                      <a:pt x="275" y="1247"/>
                    </a:lnTo>
                    <a:lnTo>
                      <a:pt x="526" y="1137"/>
                    </a:lnTo>
                    <a:lnTo>
                      <a:pt x="734" y="1167"/>
                    </a:lnTo>
                    <a:lnTo>
                      <a:pt x="881" y="1197"/>
                    </a:lnTo>
                    <a:lnTo>
                      <a:pt x="1014" y="1217"/>
                    </a:lnTo>
                    <a:lnTo>
                      <a:pt x="1211" y="1032"/>
                    </a:lnTo>
                    <a:lnTo>
                      <a:pt x="1206" y="942"/>
                    </a:lnTo>
                    <a:lnTo>
                      <a:pt x="1324" y="679"/>
                    </a:lnTo>
                    <a:lnTo>
                      <a:pt x="1698" y="110"/>
                    </a:lnTo>
                    <a:lnTo>
                      <a:pt x="1753" y="0"/>
                    </a:lnTo>
                    <a:lnTo>
                      <a:pt x="1915" y="95"/>
                    </a:lnTo>
                    <a:lnTo>
                      <a:pt x="1959" y="259"/>
                    </a:lnTo>
                    <a:lnTo>
                      <a:pt x="2023" y="289"/>
                    </a:lnTo>
                    <a:lnTo>
                      <a:pt x="2033" y="614"/>
                    </a:lnTo>
                    <a:lnTo>
                      <a:pt x="2165" y="1007"/>
                    </a:lnTo>
                    <a:lnTo>
                      <a:pt x="2259" y="1247"/>
                    </a:lnTo>
                    <a:lnTo>
                      <a:pt x="2388" y="1436"/>
                    </a:lnTo>
                    <a:lnTo>
                      <a:pt x="2550" y="1441"/>
                    </a:lnTo>
                    <a:lnTo>
                      <a:pt x="2668" y="1531"/>
                    </a:lnTo>
                    <a:lnTo>
                      <a:pt x="2673" y="1676"/>
                    </a:lnTo>
                    <a:lnTo>
                      <a:pt x="2584" y="1766"/>
                    </a:lnTo>
                    <a:lnTo>
                      <a:pt x="2658" y="1815"/>
                    </a:lnTo>
                    <a:lnTo>
                      <a:pt x="2452" y="1995"/>
                    </a:lnTo>
                    <a:lnTo>
                      <a:pt x="2254" y="2235"/>
                    </a:lnTo>
                    <a:lnTo>
                      <a:pt x="2087" y="2378"/>
                    </a:lnTo>
                    <a:lnTo>
                      <a:pt x="1920" y="2488"/>
                    </a:lnTo>
                    <a:lnTo>
                      <a:pt x="1817" y="2693"/>
                    </a:lnTo>
                    <a:lnTo>
                      <a:pt x="1770" y="2871"/>
                    </a:lnTo>
                    <a:lnTo>
                      <a:pt x="1553" y="3077"/>
                    </a:lnTo>
                    <a:lnTo>
                      <a:pt x="1403" y="3102"/>
                    </a:lnTo>
                    <a:lnTo>
                      <a:pt x="1268" y="2957"/>
                    </a:lnTo>
                    <a:lnTo>
                      <a:pt x="1123" y="2573"/>
                    </a:lnTo>
                    <a:lnTo>
                      <a:pt x="955" y="2443"/>
                    </a:lnTo>
                    <a:lnTo>
                      <a:pt x="871" y="2220"/>
                    </a:lnTo>
                    <a:lnTo>
                      <a:pt x="896" y="2035"/>
                    </a:lnTo>
                    <a:lnTo>
                      <a:pt x="739" y="1945"/>
                    </a:lnTo>
                    <a:lnTo>
                      <a:pt x="727" y="1742"/>
                    </a:lnTo>
                    <a:lnTo>
                      <a:pt x="502" y="1651"/>
                    </a:lnTo>
                    <a:lnTo>
                      <a:pt x="360" y="1529"/>
                    </a:lnTo>
                    <a:lnTo>
                      <a:pt x="169" y="1454"/>
                    </a:lnTo>
                    <a:lnTo>
                      <a:pt x="0" y="1436"/>
                    </a:lnTo>
                    <a:lnTo>
                      <a:pt x="4" y="1069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870D162E-E07F-4A05-BE62-0BAF3F19B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7830" y="2024256"/>
                <a:ext cx="661207" cy="348769"/>
              </a:xfrm>
              <a:custGeom>
                <a:avLst/>
                <a:gdLst/>
                <a:ahLst/>
                <a:cxnLst>
                  <a:cxn ang="0">
                    <a:pos x="1931" y="105"/>
                  </a:cxn>
                  <a:cxn ang="0">
                    <a:pos x="1700" y="120"/>
                  </a:cxn>
                  <a:cxn ang="0">
                    <a:pos x="1271" y="135"/>
                  </a:cxn>
                  <a:cxn ang="0">
                    <a:pos x="1060" y="40"/>
                  </a:cxn>
                  <a:cxn ang="0">
                    <a:pos x="839" y="55"/>
                  </a:cxn>
                  <a:cxn ang="0">
                    <a:pos x="740" y="190"/>
                  </a:cxn>
                  <a:cxn ang="0">
                    <a:pos x="735" y="309"/>
                  </a:cxn>
                  <a:cxn ang="0">
                    <a:pos x="632" y="359"/>
                  </a:cxn>
                  <a:cxn ang="0">
                    <a:pos x="484" y="389"/>
                  </a:cxn>
                  <a:cxn ang="0">
                    <a:pos x="519" y="299"/>
                  </a:cxn>
                  <a:cxn ang="0">
                    <a:pos x="607" y="240"/>
                  </a:cxn>
                  <a:cxn ang="0">
                    <a:pos x="710" y="45"/>
                  </a:cxn>
                  <a:cxn ang="0">
                    <a:pos x="588" y="0"/>
                  </a:cxn>
                  <a:cxn ang="0">
                    <a:pos x="514" y="120"/>
                  </a:cxn>
                  <a:cxn ang="0">
                    <a:pos x="416" y="279"/>
                  </a:cxn>
                  <a:cxn ang="0">
                    <a:pos x="281" y="242"/>
                  </a:cxn>
                  <a:cxn ang="0">
                    <a:pos x="234" y="410"/>
                  </a:cxn>
                  <a:cxn ang="0">
                    <a:pos x="18" y="617"/>
                  </a:cxn>
                  <a:cxn ang="0">
                    <a:pos x="0" y="763"/>
                  </a:cxn>
                  <a:cxn ang="0">
                    <a:pos x="110" y="821"/>
                  </a:cxn>
                  <a:cxn ang="0">
                    <a:pos x="327" y="683"/>
                  </a:cxn>
                  <a:cxn ang="0">
                    <a:pos x="533" y="508"/>
                  </a:cxn>
                  <a:cxn ang="0">
                    <a:pos x="614" y="572"/>
                  </a:cxn>
                  <a:cxn ang="0">
                    <a:pos x="617" y="757"/>
                  </a:cxn>
                  <a:cxn ang="0">
                    <a:pos x="695" y="982"/>
                  </a:cxn>
                  <a:cxn ang="0">
                    <a:pos x="829" y="997"/>
                  </a:cxn>
                  <a:cxn ang="0">
                    <a:pos x="1060" y="927"/>
                  </a:cxn>
                  <a:cxn ang="0">
                    <a:pos x="1198" y="1002"/>
                  </a:cxn>
                  <a:cxn ang="0">
                    <a:pos x="1405" y="877"/>
                  </a:cxn>
                  <a:cxn ang="0">
                    <a:pos x="1670" y="807"/>
                  </a:cxn>
                  <a:cxn ang="0">
                    <a:pos x="1832" y="538"/>
                  </a:cxn>
                  <a:cxn ang="0">
                    <a:pos x="1916" y="444"/>
                  </a:cxn>
                  <a:cxn ang="0">
                    <a:pos x="1921" y="314"/>
                  </a:cxn>
                  <a:cxn ang="0">
                    <a:pos x="1931" y="105"/>
                  </a:cxn>
                </a:cxnLst>
                <a:rect l="0" t="0" r="r" b="b"/>
                <a:pathLst>
                  <a:path w="1931" h="1002">
                    <a:moveTo>
                      <a:pt x="1931" y="105"/>
                    </a:moveTo>
                    <a:lnTo>
                      <a:pt x="1700" y="120"/>
                    </a:lnTo>
                    <a:lnTo>
                      <a:pt x="1271" y="135"/>
                    </a:lnTo>
                    <a:lnTo>
                      <a:pt x="1060" y="40"/>
                    </a:lnTo>
                    <a:lnTo>
                      <a:pt x="839" y="55"/>
                    </a:lnTo>
                    <a:lnTo>
                      <a:pt x="740" y="190"/>
                    </a:lnTo>
                    <a:lnTo>
                      <a:pt x="735" y="309"/>
                    </a:lnTo>
                    <a:lnTo>
                      <a:pt x="632" y="359"/>
                    </a:lnTo>
                    <a:lnTo>
                      <a:pt x="484" y="389"/>
                    </a:lnTo>
                    <a:lnTo>
                      <a:pt x="519" y="299"/>
                    </a:lnTo>
                    <a:lnTo>
                      <a:pt x="607" y="240"/>
                    </a:lnTo>
                    <a:lnTo>
                      <a:pt x="710" y="45"/>
                    </a:lnTo>
                    <a:lnTo>
                      <a:pt x="588" y="0"/>
                    </a:lnTo>
                    <a:lnTo>
                      <a:pt x="514" y="120"/>
                    </a:lnTo>
                    <a:lnTo>
                      <a:pt x="416" y="279"/>
                    </a:lnTo>
                    <a:lnTo>
                      <a:pt x="281" y="242"/>
                    </a:lnTo>
                    <a:lnTo>
                      <a:pt x="234" y="410"/>
                    </a:lnTo>
                    <a:lnTo>
                      <a:pt x="18" y="617"/>
                    </a:lnTo>
                    <a:lnTo>
                      <a:pt x="0" y="763"/>
                    </a:lnTo>
                    <a:lnTo>
                      <a:pt x="110" y="821"/>
                    </a:lnTo>
                    <a:lnTo>
                      <a:pt x="327" y="683"/>
                    </a:lnTo>
                    <a:lnTo>
                      <a:pt x="533" y="508"/>
                    </a:lnTo>
                    <a:lnTo>
                      <a:pt x="614" y="572"/>
                    </a:lnTo>
                    <a:lnTo>
                      <a:pt x="617" y="757"/>
                    </a:lnTo>
                    <a:lnTo>
                      <a:pt x="695" y="982"/>
                    </a:lnTo>
                    <a:lnTo>
                      <a:pt x="829" y="997"/>
                    </a:lnTo>
                    <a:lnTo>
                      <a:pt x="1060" y="927"/>
                    </a:lnTo>
                    <a:lnTo>
                      <a:pt x="1198" y="1002"/>
                    </a:lnTo>
                    <a:lnTo>
                      <a:pt x="1405" y="877"/>
                    </a:lnTo>
                    <a:lnTo>
                      <a:pt x="1670" y="807"/>
                    </a:lnTo>
                    <a:lnTo>
                      <a:pt x="1832" y="538"/>
                    </a:lnTo>
                    <a:lnTo>
                      <a:pt x="1916" y="444"/>
                    </a:lnTo>
                    <a:lnTo>
                      <a:pt x="1921" y="314"/>
                    </a:lnTo>
                    <a:lnTo>
                      <a:pt x="1931" y="1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16DA1F09-26E0-461D-B90D-C9B8B17A8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2357" y="5335210"/>
                <a:ext cx="1308686" cy="1314955"/>
              </a:xfrm>
              <a:custGeom>
                <a:avLst/>
                <a:gdLst/>
                <a:ahLst/>
                <a:cxnLst>
                  <a:cxn ang="0">
                    <a:pos x="303" y="298"/>
                  </a:cxn>
                  <a:cxn ang="0">
                    <a:pos x="409" y="543"/>
                  </a:cxn>
                  <a:cxn ang="0">
                    <a:pos x="305" y="721"/>
                  </a:cxn>
                  <a:cxn ang="0">
                    <a:pos x="216" y="1078"/>
                  </a:cxn>
                  <a:cxn ang="0">
                    <a:pos x="0" y="1411"/>
                  </a:cxn>
                  <a:cxn ang="0">
                    <a:pos x="56" y="1748"/>
                  </a:cxn>
                  <a:cxn ang="0">
                    <a:pos x="171" y="1998"/>
                  </a:cxn>
                  <a:cxn ang="0">
                    <a:pos x="191" y="2218"/>
                  </a:cxn>
                  <a:cxn ang="0">
                    <a:pos x="119" y="2425"/>
                  </a:cxn>
                  <a:cxn ang="0">
                    <a:pos x="74" y="2678"/>
                  </a:cxn>
                  <a:cxn ang="0">
                    <a:pos x="261" y="2723"/>
                  </a:cxn>
                  <a:cxn ang="0">
                    <a:pos x="399" y="2698"/>
                  </a:cxn>
                  <a:cxn ang="0">
                    <a:pos x="709" y="2798"/>
                  </a:cxn>
                  <a:cxn ang="0">
                    <a:pos x="856" y="2698"/>
                  </a:cxn>
                  <a:cxn ang="0">
                    <a:pos x="955" y="2753"/>
                  </a:cxn>
                  <a:cxn ang="0">
                    <a:pos x="1181" y="2783"/>
                  </a:cxn>
                  <a:cxn ang="0">
                    <a:pos x="1283" y="3035"/>
                  </a:cxn>
                  <a:cxn ang="0">
                    <a:pos x="1255" y="3156"/>
                  </a:cxn>
                  <a:cxn ang="0">
                    <a:pos x="1310" y="3381"/>
                  </a:cxn>
                  <a:cxn ang="0">
                    <a:pos x="1338" y="3665"/>
                  </a:cxn>
                  <a:cxn ang="0">
                    <a:pos x="1412" y="3725"/>
                  </a:cxn>
                  <a:cxn ang="0">
                    <a:pos x="1625" y="3685"/>
                  </a:cxn>
                  <a:cxn ang="0">
                    <a:pos x="1801" y="3680"/>
                  </a:cxn>
                  <a:cxn ang="0">
                    <a:pos x="1905" y="3775"/>
                  </a:cxn>
                  <a:cxn ang="0">
                    <a:pos x="2067" y="3655"/>
                  </a:cxn>
                  <a:cxn ang="0">
                    <a:pos x="2126" y="3456"/>
                  </a:cxn>
                  <a:cxn ang="0">
                    <a:pos x="2224" y="3356"/>
                  </a:cxn>
                  <a:cxn ang="0">
                    <a:pos x="2347" y="3116"/>
                  </a:cxn>
                  <a:cxn ang="0">
                    <a:pos x="2688" y="2935"/>
                  </a:cxn>
                  <a:cxn ang="0">
                    <a:pos x="2968" y="2723"/>
                  </a:cxn>
                  <a:cxn ang="0">
                    <a:pos x="3199" y="2384"/>
                  </a:cxn>
                  <a:cxn ang="0">
                    <a:pos x="3469" y="1890"/>
                  </a:cxn>
                  <a:cxn ang="0">
                    <a:pos x="3780" y="1568"/>
                  </a:cxn>
                  <a:cxn ang="0">
                    <a:pos x="3750" y="1426"/>
                  </a:cxn>
                  <a:cxn ang="0">
                    <a:pos x="3819" y="1261"/>
                  </a:cxn>
                  <a:cxn ang="0">
                    <a:pos x="3325" y="1025"/>
                  </a:cxn>
                  <a:cxn ang="0">
                    <a:pos x="3130" y="858"/>
                  </a:cxn>
                  <a:cxn ang="0">
                    <a:pos x="2875" y="870"/>
                  </a:cxn>
                  <a:cxn ang="0">
                    <a:pos x="2818" y="793"/>
                  </a:cxn>
                  <a:cxn ang="0">
                    <a:pos x="2878" y="665"/>
                  </a:cxn>
                  <a:cxn ang="0">
                    <a:pos x="2778" y="610"/>
                  </a:cxn>
                  <a:cxn ang="0">
                    <a:pos x="2713" y="413"/>
                  </a:cxn>
                  <a:cxn ang="0">
                    <a:pos x="2551" y="465"/>
                  </a:cxn>
                  <a:cxn ang="0">
                    <a:pos x="2358" y="480"/>
                  </a:cxn>
                  <a:cxn ang="0">
                    <a:pos x="2283" y="375"/>
                  </a:cxn>
                  <a:cxn ang="0">
                    <a:pos x="2386" y="238"/>
                  </a:cxn>
                  <a:cxn ang="0">
                    <a:pos x="2422" y="129"/>
                  </a:cxn>
                  <a:cxn ang="0">
                    <a:pos x="2376" y="45"/>
                  </a:cxn>
                  <a:cxn ang="0">
                    <a:pos x="2243" y="194"/>
                  </a:cxn>
                  <a:cxn ang="0">
                    <a:pos x="2107" y="230"/>
                  </a:cxn>
                  <a:cxn ang="0">
                    <a:pos x="1977" y="170"/>
                  </a:cxn>
                  <a:cxn ang="0">
                    <a:pos x="1638" y="299"/>
                  </a:cxn>
                  <a:cxn ang="0">
                    <a:pos x="1430" y="119"/>
                  </a:cxn>
                  <a:cxn ang="0">
                    <a:pos x="1286" y="20"/>
                  </a:cxn>
                  <a:cxn ang="0">
                    <a:pos x="1087" y="0"/>
                  </a:cxn>
                  <a:cxn ang="0">
                    <a:pos x="933" y="75"/>
                  </a:cxn>
                  <a:cxn ang="0">
                    <a:pos x="782" y="80"/>
                  </a:cxn>
                  <a:cxn ang="0">
                    <a:pos x="620" y="299"/>
                  </a:cxn>
                  <a:cxn ang="0">
                    <a:pos x="442" y="349"/>
                  </a:cxn>
                  <a:cxn ang="0">
                    <a:pos x="303" y="298"/>
                  </a:cxn>
                </a:cxnLst>
                <a:rect l="0" t="0" r="r" b="b"/>
                <a:pathLst>
                  <a:path w="3819" h="3775">
                    <a:moveTo>
                      <a:pt x="303" y="298"/>
                    </a:moveTo>
                    <a:lnTo>
                      <a:pt x="409" y="543"/>
                    </a:lnTo>
                    <a:lnTo>
                      <a:pt x="305" y="721"/>
                    </a:lnTo>
                    <a:lnTo>
                      <a:pt x="216" y="1078"/>
                    </a:lnTo>
                    <a:lnTo>
                      <a:pt x="0" y="1411"/>
                    </a:lnTo>
                    <a:lnTo>
                      <a:pt x="56" y="1748"/>
                    </a:lnTo>
                    <a:lnTo>
                      <a:pt x="171" y="1998"/>
                    </a:lnTo>
                    <a:lnTo>
                      <a:pt x="191" y="2218"/>
                    </a:lnTo>
                    <a:lnTo>
                      <a:pt x="119" y="2425"/>
                    </a:lnTo>
                    <a:lnTo>
                      <a:pt x="74" y="2678"/>
                    </a:lnTo>
                    <a:lnTo>
                      <a:pt x="261" y="2723"/>
                    </a:lnTo>
                    <a:lnTo>
                      <a:pt x="399" y="2698"/>
                    </a:lnTo>
                    <a:lnTo>
                      <a:pt x="709" y="2798"/>
                    </a:lnTo>
                    <a:lnTo>
                      <a:pt x="856" y="2698"/>
                    </a:lnTo>
                    <a:lnTo>
                      <a:pt x="955" y="2753"/>
                    </a:lnTo>
                    <a:lnTo>
                      <a:pt x="1181" y="2783"/>
                    </a:lnTo>
                    <a:lnTo>
                      <a:pt x="1283" y="3035"/>
                    </a:lnTo>
                    <a:lnTo>
                      <a:pt x="1255" y="3156"/>
                    </a:lnTo>
                    <a:lnTo>
                      <a:pt x="1310" y="3381"/>
                    </a:lnTo>
                    <a:lnTo>
                      <a:pt x="1338" y="3665"/>
                    </a:lnTo>
                    <a:lnTo>
                      <a:pt x="1412" y="3725"/>
                    </a:lnTo>
                    <a:lnTo>
                      <a:pt x="1625" y="3685"/>
                    </a:lnTo>
                    <a:lnTo>
                      <a:pt x="1801" y="3680"/>
                    </a:lnTo>
                    <a:lnTo>
                      <a:pt x="1905" y="3775"/>
                    </a:lnTo>
                    <a:lnTo>
                      <a:pt x="2067" y="3655"/>
                    </a:lnTo>
                    <a:lnTo>
                      <a:pt x="2126" y="3456"/>
                    </a:lnTo>
                    <a:lnTo>
                      <a:pt x="2224" y="3356"/>
                    </a:lnTo>
                    <a:lnTo>
                      <a:pt x="2347" y="3116"/>
                    </a:lnTo>
                    <a:lnTo>
                      <a:pt x="2688" y="2935"/>
                    </a:lnTo>
                    <a:lnTo>
                      <a:pt x="2968" y="2723"/>
                    </a:lnTo>
                    <a:lnTo>
                      <a:pt x="3199" y="2384"/>
                    </a:lnTo>
                    <a:lnTo>
                      <a:pt x="3469" y="1890"/>
                    </a:lnTo>
                    <a:lnTo>
                      <a:pt x="3780" y="1568"/>
                    </a:lnTo>
                    <a:lnTo>
                      <a:pt x="3750" y="1426"/>
                    </a:lnTo>
                    <a:lnTo>
                      <a:pt x="3819" y="1261"/>
                    </a:lnTo>
                    <a:lnTo>
                      <a:pt x="3325" y="1025"/>
                    </a:lnTo>
                    <a:lnTo>
                      <a:pt x="3130" y="858"/>
                    </a:lnTo>
                    <a:lnTo>
                      <a:pt x="2875" y="870"/>
                    </a:lnTo>
                    <a:lnTo>
                      <a:pt x="2818" y="793"/>
                    </a:lnTo>
                    <a:lnTo>
                      <a:pt x="2878" y="665"/>
                    </a:lnTo>
                    <a:lnTo>
                      <a:pt x="2778" y="610"/>
                    </a:lnTo>
                    <a:lnTo>
                      <a:pt x="2713" y="413"/>
                    </a:lnTo>
                    <a:lnTo>
                      <a:pt x="2551" y="465"/>
                    </a:lnTo>
                    <a:lnTo>
                      <a:pt x="2358" y="480"/>
                    </a:lnTo>
                    <a:lnTo>
                      <a:pt x="2283" y="375"/>
                    </a:lnTo>
                    <a:lnTo>
                      <a:pt x="2386" y="238"/>
                    </a:lnTo>
                    <a:lnTo>
                      <a:pt x="2422" y="129"/>
                    </a:lnTo>
                    <a:lnTo>
                      <a:pt x="2376" y="45"/>
                    </a:lnTo>
                    <a:lnTo>
                      <a:pt x="2243" y="194"/>
                    </a:lnTo>
                    <a:lnTo>
                      <a:pt x="2107" y="230"/>
                    </a:lnTo>
                    <a:lnTo>
                      <a:pt x="1977" y="170"/>
                    </a:lnTo>
                    <a:lnTo>
                      <a:pt x="1638" y="299"/>
                    </a:lnTo>
                    <a:lnTo>
                      <a:pt x="1430" y="119"/>
                    </a:lnTo>
                    <a:lnTo>
                      <a:pt x="1286" y="20"/>
                    </a:lnTo>
                    <a:lnTo>
                      <a:pt x="1087" y="0"/>
                    </a:lnTo>
                    <a:lnTo>
                      <a:pt x="933" y="75"/>
                    </a:lnTo>
                    <a:lnTo>
                      <a:pt x="782" y="80"/>
                    </a:lnTo>
                    <a:lnTo>
                      <a:pt x="620" y="299"/>
                    </a:lnTo>
                    <a:lnTo>
                      <a:pt x="442" y="349"/>
                    </a:lnTo>
                    <a:lnTo>
                      <a:pt x="303" y="298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D9125BF1-5648-4896-BC07-A9073FBAE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4385" y="5846581"/>
                <a:ext cx="1567221" cy="1053379"/>
              </a:xfrm>
              <a:custGeom>
                <a:avLst/>
                <a:gdLst/>
                <a:ahLst/>
                <a:cxnLst>
                  <a:cxn ang="0">
                    <a:pos x="153" y="1225"/>
                  </a:cxn>
                  <a:cxn ang="0">
                    <a:pos x="614" y="1281"/>
                  </a:cxn>
                  <a:cxn ang="0">
                    <a:pos x="1201" y="1401"/>
                  </a:cxn>
                  <a:cxn ang="0">
                    <a:pos x="1311" y="1712"/>
                  </a:cxn>
                  <a:cxn ang="0">
                    <a:pos x="1451" y="2035"/>
                  </a:cxn>
                  <a:cxn ang="0">
                    <a:pos x="1495" y="2169"/>
                  </a:cxn>
                  <a:cxn ang="0">
                    <a:pos x="1667" y="2277"/>
                  </a:cxn>
                  <a:cxn ang="0">
                    <a:pos x="1781" y="2279"/>
                  </a:cxn>
                  <a:cxn ang="0">
                    <a:pos x="1878" y="2422"/>
                  </a:cxn>
                  <a:cxn ang="0">
                    <a:pos x="2327" y="2095"/>
                  </a:cxn>
                  <a:cxn ang="0">
                    <a:pos x="2807" y="1812"/>
                  </a:cxn>
                  <a:cxn ang="0">
                    <a:pos x="3056" y="1764"/>
                  </a:cxn>
                  <a:cxn ang="0">
                    <a:pos x="3256" y="1656"/>
                  </a:cxn>
                  <a:cxn ang="0">
                    <a:pos x="3390" y="1620"/>
                  </a:cxn>
                  <a:cxn ang="0">
                    <a:pos x="3374" y="1520"/>
                  </a:cxn>
                  <a:cxn ang="0">
                    <a:pos x="3599" y="1524"/>
                  </a:cxn>
                  <a:cxn ang="0">
                    <a:pos x="3603" y="1381"/>
                  </a:cxn>
                  <a:cxn ang="0">
                    <a:pos x="3426" y="1293"/>
                  </a:cxn>
                  <a:cxn ang="0">
                    <a:pos x="3115" y="1305"/>
                  </a:cxn>
                  <a:cxn ang="0">
                    <a:pos x="2895" y="1393"/>
                  </a:cxn>
                  <a:cxn ang="0">
                    <a:pos x="2671" y="1357"/>
                  </a:cxn>
                  <a:cxn ang="0">
                    <a:pos x="2585" y="1187"/>
                  </a:cxn>
                  <a:cxn ang="0">
                    <a:pos x="2701" y="806"/>
                  </a:cxn>
                  <a:cxn ang="0">
                    <a:pos x="2465" y="731"/>
                  </a:cxn>
                  <a:cxn ang="0">
                    <a:pos x="2483" y="409"/>
                  </a:cxn>
                  <a:cxn ang="0">
                    <a:pos x="2327" y="112"/>
                  </a:cxn>
                  <a:cxn ang="0">
                    <a:pos x="1973" y="156"/>
                  </a:cxn>
                  <a:cxn ang="0">
                    <a:pos x="1618" y="219"/>
                  </a:cxn>
                  <a:cxn ang="0">
                    <a:pos x="1272" y="52"/>
                  </a:cxn>
                  <a:cxn ang="0">
                    <a:pos x="874" y="84"/>
                  </a:cxn>
                  <a:cxn ang="0">
                    <a:pos x="407" y="740"/>
                  </a:cxn>
                  <a:cxn ang="0">
                    <a:pos x="0" y="1177"/>
                  </a:cxn>
                </a:cxnLst>
                <a:rect l="0" t="0" r="r" b="b"/>
                <a:pathLst>
                  <a:path w="3661" h="2422">
                    <a:moveTo>
                      <a:pt x="0" y="1177"/>
                    </a:moveTo>
                    <a:lnTo>
                      <a:pt x="153" y="1225"/>
                    </a:lnTo>
                    <a:lnTo>
                      <a:pt x="343" y="1185"/>
                    </a:lnTo>
                    <a:lnTo>
                      <a:pt x="614" y="1281"/>
                    </a:lnTo>
                    <a:lnTo>
                      <a:pt x="803" y="1389"/>
                    </a:lnTo>
                    <a:lnTo>
                      <a:pt x="1201" y="1401"/>
                    </a:lnTo>
                    <a:lnTo>
                      <a:pt x="1333" y="1577"/>
                    </a:lnTo>
                    <a:lnTo>
                      <a:pt x="1311" y="1712"/>
                    </a:lnTo>
                    <a:lnTo>
                      <a:pt x="1390" y="1895"/>
                    </a:lnTo>
                    <a:lnTo>
                      <a:pt x="1451" y="2035"/>
                    </a:lnTo>
                    <a:lnTo>
                      <a:pt x="1407" y="2119"/>
                    </a:lnTo>
                    <a:lnTo>
                      <a:pt x="1495" y="2169"/>
                    </a:lnTo>
                    <a:lnTo>
                      <a:pt x="1731" y="2191"/>
                    </a:lnTo>
                    <a:lnTo>
                      <a:pt x="1667" y="2277"/>
                    </a:lnTo>
                    <a:lnTo>
                      <a:pt x="1691" y="2333"/>
                    </a:lnTo>
                    <a:lnTo>
                      <a:pt x="1781" y="2279"/>
                    </a:lnTo>
                    <a:lnTo>
                      <a:pt x="1839" y="2395"/>
                    </a:lnTo>
                    <a:lnTo>
                      <a:pt x="1878" y="2422"/>
                    </a:lnTo>
                    <a:lnTo>
                      <a:pt x="2099" y="2215"/>
                    </a:lnTo>
                    <a:lnTo>
                      <a:pt x="2327" y="2095"/>
                    </a:lnTo>
                    <a:lnTo>
                      <a:pt x="2465" y="1967"/>
                    </a:lnTo>
                    <a:lnTo>
                      <a:pt x="2807" y="1812"/>
                    </a:lnTo>
                    <a:lnTo>
                      <a:pt x="3000" y="1835"/>
                    </a:lnTo>
                    <a:lnTo>
                      <a:pt x="3056" y="1764"/>
                    </a:lnTo>
                    <a:lnTo>
                      <a:pt x="3174" y="1704"/>
                    </a:lnTo>
                    <a:lnTo>
                      <a:pt x="3256" y="1656"/>
                    </a:lnTo>
                    <a:lnTo>
                      <a:pt x="3367" y="1664"/>
                    </a:lnTo>
                    <a:lnTo>
                      <a:pt x="3390" y="1620"/>
                    </a:lnTo>
                    <a:lnTo>
                      <a:pt x="3339" y="1580"/>
                    </a:lnTo>
                    <a:lnTo>
                      <a:pt x="3374" y="1520"/>
                    </a:lnTo>
                    <a:lnTo>
                      <a:pt x="3493" y="1464"/>
                    </a:lnTo>
                    <a:lnTo>
                      <a:pt x="3599" y="1524"/>
                    </a:lnTo>
                    <a:lnTo>
                      <a:pt x="3661" y="1485"/>
                    </a:lnTo>
                    <a:lnTo>
                      <a:pt x="3603" y="1381"/>
                    </a:lnTo>
                    <a:lnTo>
                      <a:pt x="3516" y="1317"/>
                    </a:lnTo>
                    <a:lnTo>
                      <a:pt x="3426" y="1293"/>
                    </a:lnTo>
                    <a:lnTo>
                      <a:pt x="3343" y="1213"/>
                    </a:lnTo>
                    <a:lnTo>
                      <a:pt x="3115" y="1305"/>
                    </a:lnTo>
                    <a:lnTo>
                      <a:pt x="2961" y="1283"/>
                    </a:lnTo>
                    <a:lnTo>
                      <a:pt x="2895" y="1393"/>
                    </a:lnTo>
                    <a:lnTo>
                      <a:pt x="2773" y="1423"/>
                    </a:lnTo>
                    <a:lnTo>
                      <a:pt x="2671" y="1357"/>
                    </a:lnTo>
                    <a:lnTo>
                      <a:pt x="2681" y="1269"/>
                    </a:lnTo>
                    <a:lnTo>
                      <a:pt x="2585" y="1187"/>
                    </a:lnTo>
                    <a:lnTo>
                      <a:pt x="2622" y="902"/>
                    </a:lnTo>
                    <a:lnTo>
                      <a:pt x="2701" y="806"/>
                    </a:lnTo>
                    <a:lnTo>
                      <a:pt x="2642" y="742"/>
                    </a:lnTo>
                    <a:lnTo>
                      <a:pt x="2465" y="731"/>
                    </a:lnTo>
                    <a:lnTo>
                      <a:pt x="2406" y="515"/>
                    </a:lnTo>
                    <a:lnTo>
                      <a:pt x="2483" y="409"/>
                    </a:lnTo>
                    <a:lnTo>
                      <a:pt x="2406" y="203"/>
                    </a:lnTo>
                    <a:lnTo>
                      <a:pt x="2327" y="112"/>
                    </a:lnTo>
                    <a:lnTo>
                      <a:pt x="2181" y="132"/>
                    </a:lnTo>
                    <a:lnTo>
                      <a:pt x="1973" y="156"/>
                    </a:lnTo>
                    <a:lnTo>
                      <a:pt x="1784" y="156"/>
                    </a:lnTo>
                    <a:lnTo>
                      <a:pt x="1618" y="219"/>
                    </a:lnTo>
                    <a:lnTo>
                      <a:pt x="1508" y="60"/>
                    </a:lnTo>
                    <a:lnTo>
                      <a:pt x="1272" y="52"/>
                    </a:lnTo>
                    <a:lnTo>
                      <a:pt x="1051" y="0"/>
                    </a:lnTo>
                    <a:lnTo>
                      <a:pt x="874" y="84"/>
                    </a:lnTo>
                    <a:lnTo>
                      <a:pt x="622" y="344"/>
                    </a:lnTo>
                    <a:lnTo>
                      <a:pt x="407" y="740"/>
                    </a:lnTo>
                    <a:lnTo>
                      <a:pt x="223" y="1007"/>
                    </a:lnTo>
                    <a:lnTo>
                      <a:pt x="0" y="1177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D5E78C8-EDF9-4394-91C4-35129330D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5774" y="6357953"/>
                <a:ext cx="1125653" cy="808298"/>
              </a:xfrm>
              <a:custGeom>
                <a:avLst/>
                <a:gdLst/>
                <a:ahLst/>
                <a:cxnLst>
                  <a:cxn ang="0">
                    <a:pos x="203" y="839"/>
                  </a:cxn>
                  <a:cxn ang="0">
                    <a:pos x="173" y="954"/>
                  </a:cxn>
                  <a:cxn ang="0">
                    <a:pos x="290" y="1004"/>
                  </a:cxn>
                  <a:cxn ang="0">
                    <a:pos x="246" y="1119"/>
                  </a:cxn>
                  <a:cxn ang="0">
                    <a:pos x="266" y="1244"/>
                  </a:cxn>
                  <a:cxn ang="0">
                    <a:pos x="206" y="1359"/>
                  </a:cxn>
                  <a:cxn ang="0">
                    <a:pos x="241" y="1448"/>
                  </a:cxn>
                  <a:cxn ang="0">
                    <a:pos x="94" y="1542"/>
                  </a:cxn>
                  <a:cxn ang="0">
                    <a:pos x="0" y="1587"/>
                  </a:cxn>
                  <a:cxn ang="0">
                    <a:pos x="0" y="1707"/>
                  </a:cxn>
                  <a:cxn ang="0">
                    <a:pos x="94" y="1722"/>
                  </a:cxn>
                  <a:cxn ang="0">
                    <a:pos x="236" y="1632"/>
                  </a:cxn>
                  <a:cxn ang="0">
                    <a:pos x="384" y="1717"/>
                  </a:cxn>
                  <a:cxn ang="0">
                    <a:pos x="399" y="1897"/>
                  </a:cxn>
                  <a:cxn ang="0">
                    <a:pos x="455" y="2045"/>
                  </a:cxn>
                  <a:cxn ang="0">
                    <a:pos x="718" y="2058"/>
                  </a:cxn>
                  <a:cxn ang="0">
                    <a:pos x="1170" y="2150"/>
                  </a:cxn>
                  <a:cxn ang="0">
                    <a:pos x="1590" y="2320"/>
                  </a:cxn>
                  <a:cxn ang="0">
                    <a:pos x="1703" y="2255"/>
                  </a:cxn>
                  <a:cxn ang="0">
                    <a:pos x="1693" y="2180"/>
                  </a:cxn>
                  <a:cxn ang="0">
                    <a:pos x="1728" y="2080"/>
                  </a:cxn>
                  <a:cxn ang="0">
                    <a:pos x="1885" y="2060"/>
                  </a:cxn>
                  <a:cxn ang="0">
                    <a:pos x="2038" y="1977"/>
                  </a:cxn>
                  <a:cxn ang="0">
                    <a:pos x="2254" y="1957"/>
                  </a:cxn>
                  <a:cxn ang="0">
                    <a:pos x="2452" y="2045"/>
                  </a:cxn>
                  <a:cxn ang="0">
                    <a:pos x="2622" y="2043"/>
                  </a:cxn>
                  <a:cxn ang="0">
                    <a:pos x="2737" y="1956"/>
                  </a:cxn>
                  <a:cxn ang="0">
                    <a:pos x="2919" y="1942"/>
                  </a:cxn>
                  <a:cxn ang="0">
                    <a:pos x="2994" y="2017"/>
                  </a:cxn>
                  <a:cxn ang="0">
                    <a:pos x="3140" y="1767"/>
                  </a:cxn>
                  <a:cxn ang="0">
                    <a:pos x="3037" y="1722"/>
                  </a:cxn>
                  <a:cxn ang="0">
                    <a:pos x="3013" y="1642"/>
                  </a:cxn>
                  <a:cxn ang="0">
                    <a:pos x="3140" y="1642"/>
                  </a:cxn>
                  <a:cxn ang="0">
                    <a:pos x="3184" y="1572"/>
                  </a:cxn>
                  <a:cxn ang="0">
                    <a:pos x="3288" y="1524"/>
                  </a:cxn>
                  <a:cxn ang="0">
                    <a:pos x="3216" y="1380"/>
                  </a:cxn>
                  <a:cxn ang="0">
                    <a:pos x="3105" y="1446"/>
                  </a:cxn>
                  <a:cxn ang="0">
                    <a:pos x="3072" y="1379"/>
                  </a:cxn>
                  <a:cxn ang="0">
                    <a:pos x="3155" y="1269"/>
                  </a:cxn>
                  <a:cxn ang="0">
                    <a:pos x="2862" y="1243"/>
                  </a:cxn>
                  <a:cxn ang="0">
                    <a:pos x="2747" y="1179"/>
                  </a:cxn>
                  <a:cxn ang="0">
                    <a:pos x="2805" y="1074"/>
                  </a:cxn>
                  <a:cxn ang="0">
                    <a:pos x="2628" y="671"/>
                  </a:cxn>
                  <a:cxn ang="0">
                    <a:pos x="2658" y="506"/>
                  </a:cxn>
                  <a:cxn ang="0">
                    <a:pos x="2490" y="282"/>
                  </a:cxn>
                  <a:cxn ang="0">
                    <a:pos x="1989" y="267"/>
                  </a:cxn>
                  <a:cxn ang="0">
                    <a:pos x="1753" y="132"/>
                  </a:cxn>
                  <a:cxn ang="0">
                    <a:pos x="1418" y="12"/>
                  </a:cxn>
                  <a:cxn ang="0">
                    <a:pos x="1176" y="62"/>
                  </a:cxn>
                  <a:cxn ang="0">
                    <a:pos x="988" y="0"/>
                  </a:cxn>
                  <a:cxn ang="0">
                    <a:pos x="650" y="182"/>
                  </a:cxn>
                  <a:cxn ang="0">
                    <a:pos x="533" y="412"/>
                  </a:cxn>
                  <a:cxn ang="0">
                    <a:pos x="424" y="527"/>
                  </a:cxn>
                  <a:cxn ang="0">
                    <a:pos x="369" y="718"/>
                  </a:cxn>
                  <a:cxn ang="0">
                    <a:pos x="203" y="839"/>
                  </a:cxn>
                </a:cxnLst>
                <a:rect l="0" t="0" r="r" b="b"/>
                <a:pathLst>
                  <a:path w="3288" h="2320">
                    <a:moveTo>
                      <a:pt x="203" y="839"/>
                    </a:moveTo>
                    <a:lnTo>
                      <a:pt x="173" y="954"/>
                    </a:lnTo>
                    <a:lnTo>
                      <a:pt x="290" y="1004"/>
                    </a:lnTo>
                    <a:lnTo>
                      <a:pt x="246" y="1119"/>
                    </a:lnTo>
                    <a:lnTo>
                      <a:pt x="266" y="1244"/>
                    </a:lnTo>
                    <a:lnTo>
                      <a:pt x="206" y="1359"/>
                    </a:lnTo>
                    <a:lnTo>
                      <a:pt x="241" y="1448"/>
                    </a:lnTo>
                    <a:lnTo>
                      <a:pt x="94" y="1542"/>
                    </a:lnTo>
                    <a:lnTo>
                      <a:pt x="0" y="1587"/>
                    </a:lnTo>
                    <a:lnTo>
                      <a:pt x="0" y="1707"/>
                    </a:lnTo>
                    <a:lnTo>
                      <a:pt x="94" y="1722"/>
                    </a:lnTo>
                    <a:lnTo>
                      <a:pt x="236" y="1632"/>
                    </a:lnTo>
                    <a:lnTo>
                      <a:pt x="384" y="1717"/>
                    </a:lnTo>
                    <a:lnTo>
                      <a:pt x="399" y="1897"/>
                    </a:lnTo>
                    <a:lnTo>
                      <a:pt x="455" y="2045"/>
                    </a:lnTo>
                    <a:lnTo>
                      <a:pt x="718" y="2058"/>
                    </a:lnTo>
                    <a:lnTo>
                      <a:pt x="1170" y="2150"/>
                    </a:lnTo>
                    <a:lnTo>
                      <a:pt x="1590" y="2320"/>
                    </a:lnTo>
                    <a:lnTo>
                      <a:pt x="1703" y="2255"/>
                    </a:lnTo>
                    <a:lnTo>
                      <a:pt x="1693" y="2180"/>
                    </a:lnTo>
                    <a:lnTo>
                      <a:pt x="1728" y="2080"/>
                    </a:lnTo>
                    <a:lnTo>
                      <a:pt x="1885" y="2060"/>
                    </a:lnTo>
                    <a:lnTo>
                      <a:pt x="2038" y="1977"/>
                    </a:lnTo>
                    <a:lnTo>
                      <a:pt x="2254" y="1957"/>
                    </a:lnTo>
                    <a:lnTo>
                      <a:pt x="2452" y="2045"/>
                    </a:lnTo>
                    <a:lnTo>
                      <a:pt x="2622" y="2043"/>
                    </a:lnTo>
                    <a:lnTo>
                      <a:pt x="2737" y="1956"/>
                    </a:lnTo>
                    <a:lnTo>
                      <a:pt x="2919" y="1942"/>
                    </a:lnTo>
                    <a:lnTo>
                      <a:pt x="2994" y="2017"/>
                    </a:lnTo>
                    <a:lnTo>
                      <a:pt x="3140" y="1767"/>
                    </a:lnTo>
                    <a:lnTo>
                      <a:pt x="3037" y="1722"/>
                    </a:lnTo>
                    <a:lnTo>
                      <a:pt x="3013" y="1642"/>
                    </a:lnTo>
                    <a:lnTo>
                      <a:pt x="3140" y="1642"/>
                    </a:lnTo>
                    <a:lnTo>
                      <a:pt x="3184" y="1572"/>
                    </a:lnTo>
                    <a:lnTo>
                      <a:pt x="3288" y="1524"/>
                    </a:lnTo>
                    <a:lnTo>
                      <a:pt x="3216" y="1380"/>
                    </a:lnTo>
                    <a:lnTo>
                      <a:pt x="3105" y="1446"/>
                    </a:lnTo>
                    <a:lnTo>
                      <a:pt x="3072" y="1379"/>
                    </a:lnTo>
                    <a:lnTo>
                      <a:pt x="3155" y="1269"/>
                    </a:lnTo>
                    <a:lnTo>
                      <a:pt x="2862" y="1243"/>
                    </a:lnTo>
                    <a:lnTo>
                      <a:pt x="2747" y="1179"/>
                    </a:lnTo>
                    <a:lnTo>
                      <a:pt x="2805" y="1074"/>
                    </a:lnTo>
                    <a:lnTo>
                      <a:pt x="2628" y="671"/>
                    </a:lnTo>
                    <a:lnTo>
                      <a:pt x="2658" y="506"/>
                    </a:lnTo>
                    <a:lnTo>
                      <a:pt x="2490" y="282"/>
                    </a:lnTo>
                    <a:lnTo>
                      <a:pt x="1989" y="267"/>
                    </a:lnTo>
                    <a:lnTo>
                      <a:pt x="1753" y="132"/>
                    </a:lnTo>
                    <a:lnTo>
                      <a:pt x="1418" y="12"/>
                    </a:lnTo>
                    <a:lnTo>
                      <a:pt x="1176" y="62"/>
                    </a:lnTo>
                    <a:lnTo>
                      <a:pt x="988" y="0"/>
                    </a:lnTo>
                    <a:lnTo>
                      <a:pt x="650" y="182"/>
                    </a:lnTo>
                    <a:lnTo>
                      <a:pt x="533" y="412"/>
                    </a:lnTo>
                    <a:lnTo>
                      <a:pt x="424" y="527"/>
                    </a:lnTo>
                    <a:lnTo>
                      <a:pt x="369" y="718"/>
                    </a:lnTo>
                    <a:lnTo>
                      <a:pt x="203" y="839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F83D61F2-C218-4CDD-A74A-B11342875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0761" y="7034282"/>
                <a:ext cx="899150" cy="629200"/>
              </a:xfrm>
              <a:custGeom>
                <a:avLst/>
                <a:gdLst/>
                <a:ahLst/>
                <a:cxnLst>
                  <a:cxn ang="0">
                    <a:pos x="59" y="103"/>
                  </a:cxn>
                  <a:cxn ang="0">
                    <a:pos x="15" y="298"/>
                  </a:cxn>
                  <a:cxn ang="0">
                    <a:pos x="0" y="552"/>
                  </a:cxn>
                  <a:cxn ang="0">
                    <a:pos x="788" y="662"/>
                  </a:cxn>
                  <a:cxn ang="0">
                    <a:pos x="945" y="767"/>
                  </a:cxn>
                  <a:cxn ang="0">
                    <a:pos x="1209" y="878"/>
                  </a:cxn>
                  <a:cxn ang="0">
                    <a:pos x="1414" y="1063"/>
                  </a:cxn>
                  <a:cxn ang="0">
                    <a:pos x="1507" y="1263"/>
                  </a:cxn>
                  <a:cxn ang="0">
                    <a:pos x="1777" y="1376"/>
                  </a:cxn>
                  <a:cxn ang="0">
                    <a:pos x="1922" y="1361"/>
                  </a:cxn>
                  <a:cxn ang="0">
                    <a:pos x="1819" y="1554"/>
                  </a:cxn>
                  <a:cxn ang="0">
                    <a:pos x="1820" y="1720"/>
                  </a:cxn>
                  <a:cxn ang="0">
                    <a:pos x="1909" y="1810"/>
                  </a:cxn>
                  <a:cxn ang="0">
                    <a:pos x="2219" y="1540"/>
                  </a:cxn>
                  <a:cxn ang="0">
                    <a:pos x="2435" y="1456"/>
                  </a:cxn>
                  <a:cxn ang="0">
                    <a:pos x="2377" y="1346"/>
                  </a:cxn>
                  <a:cxn ang="0">
                    <a:pos x="2480" y="1241"/>
                  </a:cxn>
                  <a:cxn ang="0">
                    <a:pos x="2618" y="887"/>
                  </a:cxn>
                  <a:cxn ang="0">
                    <a:pos x="2569" y="732"/>
                  </a:cxn>
                  <a:cxn ang="0">
                    <a:pos x="2584" y="522"/>
                  </a:cxn>
                  <a:cxn ang="0">
                    <a:pos x="2628" y="243"/>
                  </a:cxn>
                  <a:cxn ang="0">
                    <a:pos x="2599" y="75"/>
                  </a:cxn>
                  <a:cxn ang="0">
                    <a:pos x="2527" y="0"/>
                  </a:cxn>
                  <a:cxn ang="0">
                    <a:pos x="2342" y="15"/>
                  </a:cxn>
                  <a:cxn ang="0">
                    <a:pos x="2229" y="100"/>
                  </a:cxn>
                  <a:cxn ang="0">
                    <a:pos x="2052" y="103"/>
                  </a:cxn>
                  <a:cxn ang="0">
                    <a:pos x="1862" y="15"/>
                  </a:cxn>
                  <a:cxn ang="0">
                    <a:pos x="1643" y="36"/>
                  </a:cxn>
                  <a:cxn ang="0">
                    <a:pos x="1489" y="118"/>
                  </a:cxn>
                  <a:cxn ang="0">
                    <a:pos x="1334" y="138"/>
                  </a:cxn>
                  <a:cxn ang="0">
                    <a:pos x="1301" y="238"/>
                  </a:cxn>
                  <a:cxn ang="0">
                    <a:pos x="1306" y="315"/>
                  </a:cxn>
                  <a:cxn ang="0">
                    <a:pos x="1196" y="377"/>
                  </a:cxn>
                  <a:cxn ang="0">
                    <a:pos x="788" y="213"/>
                  </a:cxn>
                  <a:cxn ang="0">
                    <a:pos x="330" y="118"/>
                  </a:cxn>
                  <a:cxn ang="0">
                    <a:pos x="59" y="103"/>
                  </a:cxn>
                </a:cxnLst>
                <a:rect l="0" t="0" r="r" b="b"/>
                <a:pathLst>
                  <a:path w="2628" h="1810">
                    <a:moveTo>
                      <a:pt x="59" y="103"/>
                    </a:moveTo>
                    <a:lnTo>
                      <a:pt x="15" y="298"/>
                    </a:lnTo>
                    <a:lnTo>
                      <a:pt x="0" y="552"/>
                    </a:lnTo>
                    <a:lnTo>
                      <a:pt x="788" y="662"/>
                    </a:lnTo>
                    <a:lnTo>
                      <a:pt x="945" y="767"/>
                    </a:lnTo>
                    <a:lnTo>
                      <a:pt x="1209" y="878"/>
                    </a:lnTo>
                    <a:lnTo>
                      <a:pt x="1414" y="1063"/>
                    </a:lnTo>
                    <a:lnTo>
                      <a:pt x="1507" y="1263"/>
                    </a:lnTo>
                    <a:lnTo>
                      <a:pt x="1777" y="1376"/>
                    </a:lnTo>
                    <a:lnTo>
                      <a:pt x="1922" y="1361"/>
                    </a:lnTo>
                    <a:lnTo>
                      <a:pt x="1819" y="1554"/>
                    </a:lnTo>
                    <a:lnTo>
                      <a:pt x="1820" y="1720"/>
                    </a:lnTo>
                    <a:lnTo>
                      <a:pt x="1909" y="1810"/>
                    </a:lnTo>
                    <a:lnTo>
                      <a:pt x="2219" y="1540"/>
                    </a:lnTo>
                    <a:lnTo>
                      <a:pt x="2435" y="1456"/>
                    </a:lnTo>
                    <a:lnTo>
                      <a:pt x="2377" y="1346"/>
                    </a:lnTo>
                    <a:lnTo>
                      <a:pt x="2480" y="1241"/>
                    </a:lnTo>
                    <a:lnTo>
                      <a:pt x="2618" y="887"/>
                    </a:lnTo>
                    <a:lnTo>
                      <a:pt x="2569" y="732"/>
                    </a:lnTo>
                    <a:lnTo>
                      <a:pt x="2584" y="522"/>
                    </a:lnTo>
                    <a:lnTo>
                      <a:pt x="2628" y="243"/>
                    </a:lnTo>
                    <a:lnTo>
                      <a:pt x="2599" y="75"/>
                    </a:lnTo>
                    <a:lnTo>
                      <a:pt x="2527" y="0"/>
                    </a:lnTo>
                    <a:lnTo>
                      <a:pt x="2342" y="15"/>
                    </a:lnTo>
                    <a:lnTo>
                      <a:pt x="2229" y="100"/>
                    </a:lnTo>
                    <a:lnTo>
                      <a:pt x="2052" y="103"/>
                    </a:lnTo>
                    <a:lnTo>
                      <a:pt x="1862" y="15"/>
                    </a:lnTo>
                    <a:lnTo>
                      <a:pt x="1643" y="36"/>
                    </a:lnTo>
                    <a:lnTo>
                      <a:pt x="1489" y="118"/>
                    </a:lnTo>
                    <a:lnTo>
                      <a:pt x="1334" y="138"/>
                    </a:lnTo>
                    <a:lnTo>
                      <a:pt x="1301" y="238"/>
                    </a:lnTo>
                    <a:lnTo>
                      <a:pt x="1306" y="315"/>
                    </a:lnTo>
                    <a:lnTo>
                      <a:pt x="1196" y="377"/>
                    </a:lnTo>
                    <a:lnTo>
                      <a:pt x="788" y="213"/>
                    </a:lnTo>
                    <a:lnTo>
                      <a:pt x="330" y="118"/>
                    </a:lnTo>
                    <a:lnTo>
                      <a:pt x="59" y="103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B9449B06-18AD-48A4-AB30-D479463AA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5236" y="7227519"/>
                <a:ext cx="1354444" cy="1253685"/>
              </a:xfrm>
              <a:custGeom>
                <a:avLst/>
                <a:gdLst/>
                <a:ahLst/>
                <a:cxnLst>
                  <a:cxn ang="0">
                    <a:pos x="0" y="1342"/>
                  </a:cxn>
                  <a:cxn ang="0">
                    <a:pos x="134" y="1185"/>
                  </a:cxn>
                  <a:cxn ang="0">
                    <a:pos x="317" y="1008"/>
                  </a:cxn>
                  <a:cxn ang="0">
                    <a:pos x="515" y="765"/>
                  </a:cxn>
                  <a:cxn ang="0">
                    <a:pos x="759" y="552"/>
                  </a:cxn>
                  <a:cxn ang="0">
                    <a:pos x="971" y="366"/>
                  </a:cxn>
                  <a:cxn ang="0">
                    <a:pos x="1270" y="155"/>
                  </a:cxn>
                  <a:cxn ang="0">
                    <a:pos x="1626" y="0"/>
                  </a:cxn>
                  <a:cxn ang="0">
                    <a:pos x="2252" y="86"/>
                  </a:cxn>
                  <a:cxn ang="0">
                    <a:pos x="2380" y="171"/>
                  </a:cxn>
                  <a:cxn ang="0">
                    <a:pos x="2593" y="262"/>
                  </a:cxn>
                  <a:cxn ang="0">
                    <a:pos x="2758" y="410"/>
                  </a:cxn>
                  <a:cxn ang="0">
                    <a:pos x="2829" y="566"/>
                  </a:cxn>
                  <a:cxn ang="0">
                    <a:pos x="3046" y="657"/>
                  </a:cxn>
                  <a:cxn ang="0">
                    <a:pos x="3164" y="645"/>
                  </a:cxn>
                  <a:cxn ang="0">
                    <a:pos x="3081" y="801"/>
                  </a:cxn>
                  <a:cxn ang="0">
                    <a:pos x="3081" y="933"/>
                  </a:cxn>
                  <a:cxn ang="0">
                    <a:pos x="3152" y="1005"/>
                  </a:cxn>
                  <a:cxn ang="0">
                    <a:pos x="3010" y="1232"/>
                  </a:cxn>
                  <a:cxn ang="0">
                    <a:pos x="2751" y="1703"/>
                  </a:cxn>
                  <a:cxn ang="0">
                    <a:pos x="2558" y="1894"/>
                  </a:cxn>
                  <a:cxn ang="0">
                    <a:pos x="2231" y="2122"/>
                  </a:cxn>
                  <a:cxn ang="0">
                    <a:pos x="2207" y="2106"/>
                  </a:cxn>
                  <a:cxn ang="0">
                    <a:pos x="2349" y="2010"/>
                  </a:cxn>
                  <a:cxn ang="0">
                    <a:pos x="2479" y="1890"/>
                  </a:cxn>
                  <a:cxn ang="0">
                    <a:pos x="2502" y="1775"/>
                  </a:cxn>
                  <a:cxn ang="0">
                    <a:pos x="2593" y="1751"/>
                  </a:cxn>
                  <a:cxn ang="0">
                    <a:pos x="2688" y="1631"/>
                  </a:cxn>
                  <a:cxn ang="0">
                    <a:pos x="2735" y="1559"/>
                  </a:cxn>
                  <a:cxn ang="0">
                    <a:pos x="2762" y="1451"/>
                  </a:cxn>
                  <a:cxn ang="0">
                    <a:pos x="2739" y="1376"/>
                  </a:cxn>
                  <a:cxn ang="0">
                    <a:pos x="2640" y="1436"/>
                  </a:cxn>
                  <a:cxn ang="0">
                    <a:pos x="2526" y="1459"/>
                  </a:cxn>
                  <a:cxn ang="0">
                    <a:pos x="2439" y="1627"/>
                  </a:cxn>
                  <a:cxn ang="0">
                    <a:pos x="2384" y="1771"/>
                  </a:cxn>
                  <a:cxn ang="0">
                    <a:pos x="2215" y="1858"/>
                  </a:cxn>
                  <a:cxn ang="0">
                    <a:pos x="2120" y="1986"/>
                  </a:cxn>
                  <a:cxn ang="0">
                    <a:pos x="2054" y="2130"/>
                  </a:cxn>
                  <a:cxn ang="0">
                    <a:pos x="2014" y="2309"/>
                  </a:cxn>
                  <a:cxn ang="0">
                    <a:pos x="1912" y="2553"/>
                  </a:cxn>
                  <a:cxn ang="0">
                    <a:pos x="1719" y="2744"/>
                  </a:cxn>
                  <a:cxn ang="0">
                    <a:pos x="1560" y="2882"/>
                  </a:cxn>
                  <a:cxn ang="0">
                    <a:pos x="1483" y="2840"/>
                  </a:cxn>
                  <a:cxn ang="0">
                    <a:pos x="1506" y="2597"/>
                  </a:cxn>
                  <a:cxn ang="0">
                    <a:pos x="1699" y="2445"/>
                  </a:cxn>
                  <a:cxn ang="0">
                    <a:pos x="1522" y="2321"/>
                  </a:cxn>
                  <a:cxn ang="0">
                    <a:pos x="1475" y="2170"/>
                  </a:cxn>
                  <a:cxn ang="0">
                    <a:pos x="593" y="1555"/>
                  </a:cxn>
                  <a:cxn ang="0">
                    <a:pos x="455" y="1412"/>
                  </a:cxn>
                  <a:cxn ang="0">
                    <a:pos x="313" y="1268"/>
                  </a:cxn>
                  <a:cxn ang="0">
                    <a:pos x="207" y="1284"/>
                  </a:cxn>
                  <a:cxn ang="0">
                    <a:pos x="174" y="1365"/>
                  </a:cxn>
                  <a:cxn ang="0">
                    <a:pos x="0" y="1342"/>
                  </a:cxn>
                </a:cxnLst>
                <a:rect l="0" t="0" r="r" b="b"/>
                <a:pathLst>
                  <a:path w="3164" h="2882">
                    <a:moveTo>
                      <a:pt x="0" y="1342"/>
                    </a:moveTo>
                    <a:lnTo>
                      <a:pt x="134" y="1185"/>
                    </a:lnTo>
                    <a:lnTo>
                      <a:pt x="317" y="1008"/>
                    </a:lnTo>
                    <a:lnTo>
                      <a:pt x="515" y="765"/>
                    </a:lnTo>
                    <a:lnTo>
                      <a:pt x="759" y="552"/>
                    </a:lnTo>
                    <a:lnTo>
                      <a:pt x="971" y="366"/>
                    </a:lnTo>
                    <a:lnTo>
                      <a:pt x="1270" y="155"/>
                    </a:lnTo>
                    <a:lnTo>
                      <a:pt x="1626" y="0"/>
                    </a:lnTo>
                    <a:lnTo>
                      <a:pt x="2252" y="86"/>
                    </a:lnTo>
                    <a:lnTo>
                      <a:pt x="2380" y="171"/>
                    </a:lnTo>
                    <a:lnTo>
                      <a:pt x="2593" y="262"/>
                    </a:lnTo>
                    <a:lnTo>
                      <a:pt x="2758" y="410"/>
                    </a:lnTo>
                    <a:lnTo>
                      <a:pt x="2829" y="566"/>
                    </a:lnTo>
                    <a:lnTo>
                      <a:pt x="3046" y="657"/>
                    </a:lnTo>
                    <a:lnTo>
                      <a:pt x="3164" y="645"/>
                    </a:lnTo>
                    <a:lnTo>
                      <a:pt x="3081" y="801"/>
                    </a:lnTo>
                    <a:lnTo>
                      <a:pt x="3081" y="933"/>
                    </a:lnTo>
                    <a:lnTo>
                      <a:pt x="3152" y="1005"/>
                    </a:lnTo>
                    <a:lnTo>
                      <a:pt x="3010" y="1232"/>
                    </a:lnTo>
                    <a:lnTo>
                      <a:pt x="2751" y="1703"/>
                    </a:lnTo>
                    <a:lnTo>
                      <a:pt x="2558" y="1894"/>
                    </a:lnTo>
                    <a:lnTo>
                      <a:pt x="2231" y="2122"/>
                    </a:lnTo>
                    <a:lnTo>
                      <a:pt x="2207" y="2106"/>
                    </a:lnTo>
                    <a:lnTo>
                      <a:pt x="2349" y="2010"/>
                    </a:lnTo>
                    <a:lnTo>
                      <a:pt x="2479" y="1890"/>
                    </a:lnTo>
                    <a:lnTo>
                      <a:pt x="2502" y="1775"/>
                    </a:lnTo>
                    <a:lnTo>
                      <a:pt x="2593" y="1751"/>
                    </a:lnTo>
                    <a:lnTo>
                      <a:pt x="2688" y="1631"/>
                    </a:lnTo>
                    <a:lnTo>
                      <a:pt x="2735" y="1559"/>
                    </a:lnTo>
                    <a:lnTo>
                      <a:pt x="2762" y="1451"/>
                    </a:lnTo>
                    <a:lnTo>
                      <a:pt x="2739" y="1376"/>
                    </a:lnTo>
                    <a:lnTo>
                      <a:pt x="2640" y="1436"/>
                    </a:lnTo>
                    <a:lnTo>
                      <a:pt x="2526" y="1459"/>
                    </a:lnTo>
                    <a:lnTo>
                      <a:pt x="2439" y="1627"/>
                    </a:lnTo>
                    <a:lnTo>
                      <a:pt x="2384" y="1771"/>
                    </a:lnTo>
                    <a:lnTo>
                      <a:pt x="2215" y="1858"/>
                    </a:lnTo>
                    <a:lnTo>
                      <a:pt x="2120" y="1986"/>
                    </a:lnTo>
                    <a:lnTo>
                      <a:pt x="2054" y="2130"/>
                    </a:lnTo>
                    <a:lnTo>
                      <a:pt x="2014" y="2309"/>
                    </a:lnTo>
                    <a:lnTo>
                      <a:pt x="1912" y="2553"/>
                    </a:lnTo>
                    <a:lnTo>
                      <a:pt x="1719" y="2744"/>
                    </a:lnTo>
                    <a:lnTo>
                      <a:pt x="1560" y="2882"/>
                    </a:lnTo>
                    <a:lnTo>
                      <a:pt x="1483" y="2840"/>
                    </a:lnTo>
                    <a:lnTo>
                      <a:pt x="1506" y="2597"/>
                    </a:lnTo>
                    <a:lnTo>
                      <a:pt x="1699" y="2445"/>
                    </a:lnTo>
                    <a:lnTo>
                      <a:pt x="1522" y="2321"/>
                    </a:lnTo>
                    <a:lnTo>
                      <a:pt x="1475" y="2170"/>
                    </a:lnTo>
                    <a:lnTo>
                      <a:pt x="593" y="1555"/>
                    </a:lnTo>
                    <a:lnTo>
                      <a:pt x="455" y="1412"/>
                    </a:lnTo>
                    <a:lnTo>
                      <a:pt x="313" y="1268"/>
                    </a:lnTo>
                    <a:lnTo>
                      <a:pt x="207" y="1284"/>
                    </a:lnTo>
                    <a:lnTo>
                      <a:pt x="174" y="1365"/>
                    </a:lnTo>
                    <a:lnTo>
                      <a:pt x="0" y="134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DC8737D1-DA45-4A23-AF66-6316782A9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961" y="4451503"/>
                <a:ext cx="1345293" cy="1322026"/>
              </a:xfrm>
              <a:custGeom>
                <a:avLst/>
                <a:gdLst/>
                <a:ahLst/>
                <a:cxnLst>
                  <a:cxn ang="0">
                    <a:pos x="1585" y="15"/>
                  </a:cxn>
                  <a:cxn ang="0">
                    <a:pos x="1668" y="175"/>
                  </a:cxn>
                  <a:cxn ang="0">
                    <a:pos x="2069" y="352"/>
                  </a:cxn>
                  <a:cxn ang="0">
                    <a:pos x="2224" y="150"/>
                  </a:cxn>
                  <a:cxn ang="0">
                    <a:pos x="2406" y="100"/>
                  </a:cxn>
                  <a:cxn ang="0">
                    <a:pos x="2466" y="370"/>
                  </a:cxn>
                  <a:cxn ang="0">
                    <a:pos x="2799" y="277"/>
                  </a:cxn>
                  <a:cxn ang="0">
                    <a:pos x="3064" y="405"/>
                  </a:cxn>
                  <a:cxn ang="0">
                    <a:pos x="3657" y="162"/>
                  </a:cxn>
                  <a:cxn ang="0">
                    <a:pos x="3892" y="240"/>
                  </a:cxn>
                  <a:cxn ang="0">
                    <a:pos x="3774" y="789"/>
                  </a:cxn>
                  <a:cxn ang="0">
                    <a:pos x="3922" y="1054"/>
                  </a:cxn>
                  <a:cxn ang="0">
                    <a:pos x="3867" y="1394"/>
                  </a:cxn>
                  <a:cxn ang="0">
                    <a:pos x="3603" y="1257"/>
                  </a:cxn>
                  <a:cxn ang="0">
                    <a:pos x="3583" y="1462"/>
                  </a:cxn>
                  <a:cxn ang="0">
                    <a:pos x="3392" y="1512"/>
                  </a:cxn>
                  <a:cxn ang="0">
                    <a:pos x="3377" y="1850"/>
                  </a:cxn>
                  <a:cxn ang="0">
                    <a:pos x="3052" y="2225"/>
                  </a:cxn>
                  <a:cxn ang="0">
                    <a:pos x="3160" y="2529"/>
                  </a:cxn>
                  <a:cxn ang="0">
                    <a:pos x="2998" y="2798"/>
                  </a:cxn>
                  <a:cxn ang="0">
                    <a:pos x="3057" y="2988"/>
                  </a:cxn>
                  <a:cxn ang="0">
                    <a:pos x="2934" y="3166"/>
                  </a:cxn>
                  <a:cxn ang="0">
                    <a:pos x="2609" y="3246"/>
                  </a:cxn>
                  <a:cxn ang="0">
                    <a:pos x="1974" y="3351"/>
                  </a:cxn>
                  <a:cxn ang="0">
                    <a:pos x="1447" y="3396"/>
                  </a:cxn>
                  <a:cxn ang="0">
                    <a:pos x="1118" y="3801"/>
                  </a:cxn>
                  <a:cxn ang="0">
                    <a:pos x="428" y="3396"/>
                  </a:cxn>
                  <a:cxn ang="0">
                    <a:pos x="113" y="3331"/>
                  </a:cxn>
                  <a:cxn ang="0">
                    <a:pos x="73" y="3148"/>
                  </a:cxn>
                  <a:cxn ang="0">
                    <a:pos x="0" y="2762"/>
                  </a:cxn>
                  <a:cxn ang="0">
                    <a:pos x="83" y="2502"/>
                  </a:cxn>
                  <a:cxn ang="0">
                    <a:pos x="260" y="2270"/>
                  </a:cxn>
                  <a:cxn ang="0">
                    <a:pos x="693" y="1744"/>
                  </a:cxn>
                  <a:cxn ang="0">
                    <a:pos x="928" y="1372"/>
                  </a:cxn>
                  <a:cxn ang="0">
                    <a:pos x="1240" y="1131"/>
                  </a:cxn>
                  <a:cxn ang="0">
                    <a:pos x="1343" y="818"/>
                  </a:cxn>
                  <a:cxn ang="0">
                    <a:pos x="1478" y="350"/>
                  </a:cxn>
                </a:cxnLst>
                <a:rect l="0" t="0" r="r" b="b"/>
                <a:pathLst>
                  <a:path w="3928" h="3801">
                    <a:moveTo>
                      <a:pt x="1563" y="182"/>
                    </a:moveTo>
                    <a:lnTo>
                      <a:pt x="1585" y="15"/>
                    </a:lnTo>
                    <a:lnTo>
                      <a:pt x="1648" y="67"/>
                    </a:lnTo>
                    <a:lnTo>
                      <a:pt x="1668" y="175"/>
                    </a:lnTo>
                    <a:lnTo>
                      <a:pt x="1991" y="255"/>
                    </a:lnTo>
                    <a:lnTo>
                      <a:pt x="2069" y="352"/>
                    </a:lnTo>
                    <a:lnTo>
                      <a:pt x="2209" y="297"/>
                    </a:lnTo>
                    <a:lnTo>
                      <a:pt x="2224" y="150"/>
                    </a:lnTo>
                    <a:lnTo>
                      <a:pt x="2344" y="0"/>
                    </a:lnTo>
                    <a:lnTo>
                      <a:pt x="2406" y="100"/>
                    </a:lnTo>
                    <a:lnTo>
                      <a:pt x="2416" y="280"/>
                    </a:lnTo>
                    <a:lnTo>
                      <a:pt x="2466" y="370"/>
                    </a:lnTo>
                    <a:lnTo>
                      <a:pt x="2581" y="280"/>
                    </a:lnTo>
                    <a:lnTo>
                      <a:pt x="2799" y="277"/>
                    </a:lnTo>
                    <a:lnTo>
                      <a:pt x="2832" y="405"/>
                    </a:lnTo>
                    <a:lnTo>
                      <a:pt x="3064" y="405"/>
                    </a:lnTo>
                    <a:lnTo>
                      <a:pt x="3450" y="300"/>
                    </a:lnTo>
                    <a:lnTo>
                      <a:pt x="3657" y="162"/>
                    </a:lnTo>
                    <a:lnTo>
                      <a:pt x="3824" y="161"/>
                    </a:lnTo>
                    <a:lnTo>
                      <a:pt x="3892" y="240"/>
                    </a:lnTo>
                    <a:lnTo>
                      <a:pt x="3869" y="460"/>
                    </a:lnTo>
                    <a:lnTo>
                      <a:pt x="3774" y="789"/>
                    </a:lnTo>
                    <a:lnTo>
                      <a:pt x="3839" y="949"/>
                    </a:lnTo>
                    <a:lnTo>
                      <a:pt x="3922" y="1054"/>
                    </a:lnTo>
                    <a:lnTo>
                      <a:pt x="3928" y="1252"/>
                    </a:lnTo>
                    <a:lnTo>
                      <a:pt x="3867" y="1394"/>
                    </a:lnTo>
                    <a:lnTo>
                      <a:pt x="3735" y="1357"/>
                    </a:lnTo>
                    <a:lnTo>
                      <a:pt x="3603" y="1257"/>
                    </a:lnTo>
                    <a:lnTo>
                      <a:pt x="3559" y="1372"/>
                    </a:lnTo>
                    <a:lnTo>
                      <a:pt x="3583" y="1462"/>
                    </a:lnTo>
                    <a:lnTo>
                      <a:pt x="3455" y="1407"/>
                    </a:lnTo>
                    <a:lnTo>
                      <a:pt x="3392" y="1512"/>
                    </a:lnTo>
                    <a:lnTo>
                      <a:pt x="3362" y="1670"/>
                    </a:lnTo>
                    <a:lnTo>
                      <a:pt x="3377" y="1850"/>
                    </a:lnTo>
                    <a:lnTo>
                      <a:pt x="3155" y="2001"/>
                    </a:lnTo>
                    <a:lnTo>
                      <a:pt x="3052" y="2225"/>
                    </a:lnTo>
                    <a:lnTo>
                      <a:pt x="3175" y="2364"/>
                    </a:lnTo>
                    <a:lnTo>
                      <a:pt x="3160" y="2529"/>
                    </a:lnTo>
                    <a:lnTo>
                      <a:pt x="2983" y="2693"/>
                    </a:lnTo>
                    <a:lnTo>
                      <a:pt x="2998" y="2798"/>
                    </a:lnTo>
                    <a:lnTo>
                      <a:pt x="3097" y="2828"/>
                    </a:lnTo>
                    <a:lnTo>
                      <a:pt x="3057" y="2988"/>
                    </a:lnTo>
                    <a:lnTo>
                      <a:pt x="3125" y="3106"/>
                    </a:lnTo>
                    <a:lnTo>
                      <a:pt x="2934" y="3166"/>
                    </a:lnTo>
                    <a:lnTo>
                      <a:pt x="2717" y="3291"/>
                    </a:lnTo>
                    <a:lnTo>
                      <a:pt x="2609" y="3246"/>
                    </a:lnTo>
                    <a:lnTo>
                      <a:pt x="2195" y="3216"/>
                    </a:lnTo>
                    <a:lnTo>
                      <a:pt x="1974" y="3351"/>
                    </a:lnTo>
                    <a:lnTo>
                      <a:pt x="1757" y="3346"/>
                    </a:lnTo>
                    <a:lnTo>
                      <a:pt x="1447" y="3396"/>
                    </a:lnTo>
                    <a:lnTo>
                      <a:pt x="1328" y="3590"/>
                    </a:lnTo>
                    <a:lnTo>
                      <a:pt x="1118" y="3801"/>
                    </a:lnTo>
                    <a:lnTo>
                      <a:pt x="619" y="3561"/>
                    </a:lnTo>
                    <a:lnTo>
                      <a:pt x="428" y="3396"/>
                    </a:lnTo>
                    <a:lnTo>
                      <a:pt x="171" y="3411"/>
                    </a:lnTo>
                    <a:lnTo>
                      <a:pt x="113" y="3331"/>
                    </a:lnTo>
                    <a:lnTo>
                      <a:pt x="176" y="3204"/>
                    </a:lnTo>
                    <a:lnTo>
                      <a:pt x="73" y="3148"/>
                    </a:lnTo>
                    <a:lnTo>
                      <a:pt x="9" y="2948"/>
                    </a:lnTo>
                    <a:lnTo>
                      <a:pt x="0" y="2762"/>
                    </a:lnTo>
                    <a:lnTo>
                      <a:pt x="5" y="2608"/>
                    </a:lnTo>
                    <a:lnTo>
                      <a:pt x="83" y="2502"/>
                    </a:lnTo>
                    <a:lnTo>
                      <a:pt x="84" y="2347"/>
                    </a:lnTo>
                    <a:lnTo>
                      <a:pt x="260" y="2270"/>
                    </a:lnTo>
                    <a:lnTo>
                      <a:pt x="510" y="1789"/>
                    </a:lnTo>
                    <a:lnTo>
                      <a:pt x="693" y="1744"/>
                    </a:lnTo>
                    <a:lnTo>
                      <a:pt x="838" y="1576"/>
                    </a:lnTo>
                    <a:lnTo>
                      <a:pt x="928" y="1372"/>
                    </a:lnTo>
                    <a:lnTo>
                      <a:pt x="1136" y="1317"/>
                    </a:lnTo>
                    <a:lnTo>
                      <a:pt x="1240" y="1131"/>
                    </a:lnTo>
                    <a:lnTo>
                      <a:pt x="1252" y="939"/>
                    </a:lnTo>
                    <a:lnTo>
                      <a:pt x="1343" y="818"/>
                    </a:lnTo>
                    <a:lnTo>
                      <a:pt x="1354" y="668"/>
                    </a:lnTo>
                    <a:lnTo>
                      <a:pt x="1478" y="350"/>
                    </a:lnTo>
                    <a:lnTo>
                      <a:pt x="1563" y="18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FDBD390C-6FEC-4F51-9A78-91307D97CE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8164" y="4793203"/>
                <a:ext cx="2063697" cy="1673151"/>
              </a:xfrm>
              <a:custGeom>
                <a:avLst/>
                <a:gdLst/>
                <a:ahLst/>
                <a:cxnLst>
                  <a:cxn ang="0">
                    <a:pos x="2846" y="526"/>
                  </a:cxn>
                  <a:cxn ang="0">
                    <a:pos x="3235" y="284"/>
                  </a:cxn>
                  <a:cxn ang="0">
                    <a:pos x="3746" y="0"/>
                  </a:cxn>
                  <a:cxn ang="0">
                    <a:pos x="3998" y="140"/>
                  </a:cxn>
                  <a:cxn ang="0">
                    <a:pos x="4165" y="304"/>
                  </a:cxn>
                  <a:cxn ang="0">
                    <a:pos x="4588" y="394"/>
                  </a:cxn>
                  <a:cxn ang="0">
                    <a:pos x="5075" y="554"/>
                  </a:cxn>
                  <a:cxn ang="0">
                    <a:pos x="5286" y="917"/>
                  </a:cxn>
                  <a:cxn ang="0">
                    <a:pos x="5858" y="977"/>
                  </a:cxn>
                  <a:cxn ang="0">
                    <a:pos x="5833" y="1302"/>
                  </a:cxn>
                  <a:cxn ang="0">
                    <a:pos x="5769" y="1556"/>
                  </a:cxn>
                  <a:cxn ang="0">
                    <a:pos x="5578" y="1756"/>
                  </a:cxn>
                  <a:cxn ang="0">
                    <a:pos x="5774" y="2066"/>
                  </a:cxn>
                  <a:cxn ang="0">
                    <a:pos x="5568" y="2110"/>
                  </a:cxn>
                  <a:cxn ang="0">
                    <a:pos x="5370" y="2130"/>
                  </a:cxn>
                  <a:cxn ang="0">
                    <a:pos x="5258" y="2290"/>
                  </a:cxn>
                  <a:cxn ang="0">
                    <a:pos x="5301" y="2573"/>
                  </a:cxn>
                  <a:cxn ang="0">
                    <a:pos x="5258" y="2758"/>
                  </a:cxn>
                  <a:cxn ang="0">
                    <a:pos x="5095" y="3177"/>
                  </a:cxn>
                  <a:cxn ang="0">
                    <a:pos x="4750" y="3442"/>
                  </a:cxn>
                  <a:cxn ang="0">
                    <a:pos x="4564" y="3876"/>
                  </a:cxn>
                  <a:cxn ang="0">
                    <a:pos x="4455" y="4224"/>
                  </a:cxn>
                  <a:cxn ang="0">
                    <a:pos x="3884" y="4404"/>
                  </a:cxn>
                  <a:cxn ang="0">
                    <a:pos x="3116" y="4538"/>
                  </a:cxn>
                  <a:cxn ang="0">
                    <a:pos x="2641" y="4625"/>
                  </a:cxn>
                  <a:cxn ang="0">
                    <a:pos x="2403" y="4803"/>
                  </a:cxn>
                  <a:cxn ang="0">
                    <a:pos x="2290" y="4608"/>
                  </a:cxn>
                  <a:cxn ang="0">
                    <a:pos x="2211" y="4149"/>
                  </a:cxn>
                  <a:cxn ang="0">
                    <a:pos x="2240" y="3951"/>
                  </a:cxn>
                  <a:cxn ang="0">
                    <a:pos x="1945" y="3671"/>
                  </a:cxn>
                  <a:cxn ang="0">
                    <a:pos x="1950" y="3282"/>
                  </a:cxn>
                  <a:cxn ang="0">
                    <a:pos x="1419" y="3216"/>
                  </a:cxn>
                  <a:cxn ang="0">
                    <a:pos x="961" y="3294"/>
                  </a:cxn>
                  <a:cxn ang="0">
                    <a:pos x="530" y="3087"/>
                  </a:cxn>
                  <a:cxn ang="0">
                    <a:pos x="34" y="3123"/>
                  </a:cxn>
                  <a:cxn ang="0">
                    <a:pos x="71" y="2818"/>
                  </a:cxn>
                  <a:cxn ang="0">
                    <a:pos x="404" y="2411"/>
                  </a:cxn>
                  <a:cxn ang="0">
                    <a:pos x="931" y="2366"/>
                  </a:cxn>
                  <a:cxn ang="0">
                    <a:pos x="1561" y="2261"/>
                  </a:cxn>
                  <a:cxn ang="0">
                    <a:pos x="1889" y="2183"/>
                  </a:cxn>
                  <a:cxn ang="0">
                    <a:pos x="2009" y="2005"/>
                  </a:cxn>
                  <a:cxn ang="0">
                    <a:pos x="1948" y="1813"/>
                  </a:cxn>
                  <a:cxn ang="0">
                    <a:pos x="2111" y="1546"/>
                  </a:cxn>
                  <a:cxn ang="0">
                    <a:pos x="2004" y="1242"/>
                  </a:cxn>
                  <a:cxn ang="0">
                    <a:pos x="2329" y="865"/>
                  </a:cxn>
                  <a:cxn ang="0">
                    <a:pos x="2344" y="529"/>
                  </a:cxn>
                  <a:cxn ang="0">
                    <a:pos x="2536" y="479"/>
                  </a:cxn>
                  <a:cxn ang="0">
                    <a:pos x="2556" y="276"/>
                  </a:cxn>
                  <a:cxn ang="0">
                    <a:pos x="2816" y="409"/>
                  </a:cxn>
                </a:cxnLst>
                <a:rect l="0" t="0" r="r" b="b"/>
                <a:pathLst>
                  <a:path w="6025" h="4803">
                    <a:moveTo>
                      <a:pt x="2816" y="409"/>
                    </a:moveTo>
                    <a:lnTo>
                      <a:pt x="2846" y="526"/>
                    </a:lnTo>
                    <a:lnTo>
                      <a:pt x="3019" y="446"/>
                    </a:lnTo>
                    <a:lnTo>
                      <a:pt x="3235" y="284"/>
                    </a:lnTo>
                    <a:lnTo>
                      <a:pt x="3500" y="95"/>
                    </a:lnTo>
                    <a:lnTo>
                      <a:pt x="3746" y="0"/>
                    </a:lnTo>
                    <a:lnTo>
                      <a:pt x="3968" y="45"/>
                    </a:lnTo>
                    <a:lnTo>
                      <a:pt x="3998" y="140"/>
                    </a:lnTo>
                    <a:lnTo>
                      <a:pt x="3983" y="284"/>
                    </a:lnTo>
                    <a:lnTo>
                      <a:pt x="4165" y="304"/>
                    </a:lnTo>
                    <a:lnTo>
                      <a:pt x="4351" y="245"/>
                    </a:lnTo>
                    <a:lnTo>
                      <a:pt x="4588" y="394"/>
                    </a:lnTo>
                    <a:lnTo>
                      <a:pt x="4859" y="529"/>
                    </a:lnTo>
                    <a:lnTo>
                      <a:pt x="5075" y="554"/>
                    </a:lnTo>
                    <a:lnTo>
                      <a:pt x="5208" y="694"/>
                    </a:lnTo>
                    <a:lnTo>
                      <a:pt x="5286" y="917"/>
                    </a:lnTo>
                    <a:lnTo>
                      <a:pt x="5504" y="857"/>
                    </a:lnTo>
                    <a:lnTo>
                      <a:pt x="5858" y="977"/>
                    </a:lnTo>
                    <a:lnTo>
                      <a:pt x="6025" y="1142"/>
                    </a:lnTo>
                    <a:lnTo>
                      <a:pt x="5833" y="1302"/>
                    </a:lnTo>
                    <a:lnTo>
                      <a:pt x="5754" y="1441"/>
                    </a:lnTo>
                    <a:lnTo>
                      <a:pt x="5769" y="1556"/>
                    </a:lnTo>
                    <a:lnTo>
                      <a:pt x="5636" y="1571"/>
                    </a:lnTo>
                    <a:lnTo>
                      <a:pt x="5578" y="1756"/>
                    </a:lnTo>
                    <a:lnTo>
                      <a:pt x="5596" y="1915"/>
                    </a:lnTo>
                    <a:lnTo>
                      <a:pt x="5774" y="2066"/>
                    </a:lnTo>
                    <a:lnTo>
                      <a:pt x="5716" y="2171"/>
                    </a:lnTo>
                    <a:lnTo>
                      <a:pt x="5568" y="2110"/>
                    </a:lnTo>
                    <a:lnTo>
                      <a:pt x="5479" y="2145"/>
                    </a:lnTo>
                    <a:lnTo>
                      <a:pt x="5370" y="2130"/>
                    </a:lnTo>
                    <a:lnTo>
                      <a:pt x="5356" y="2245"/>
                    </a:lnTo>
                    <a:lnTo>
                      <a:pt x="5258" y="2290"/>
                    </a:lnTo>
                    <a:lnTo>
                      <a:pt x="5296" y="2413"/>
                    </a:lnTo>
                    <a:lnTo>
                      <a:pt x="5301" y="2573"/>
                    </a:lnTo>
                    <a:lnTo>
                      <a:pt x="5169" y="2648"/>
                    </a:lnTo>
                    <a:lnTo>
                      <a:pt x="5258" y="2758"/>
                    </a:lnTo>
                    <a:lnTo>
                      <a:pt x="5258" y="2967"/>
                    </a:lnTo>
                    <a:lnTo>
                      <a:pt x="5095" y="3177"/>
                    </a:lnTo>
                    <a:lnTo>
                      <a:pt x="4986" y="3382"/>
                    </a:lnTo>
                    <a:lnTo>
                      <a:pt x="4750" y="3442"/>
                    </a:lnTo>
                    <a:lnTo>
                      <a:pt x="4714" y="3711"/>
                    </a:lnTo>
                    <a:lnTo>
                      <a:pt x="4564" y="3876"/>
                    </a:lnTo>
                    <a:lnTo>
                      <a:pt x="4416" y="4114"/>
                    </a:lnTo>
                    <a:lnTo>
                      <a:pt x="4455" y="4224"/>
                    </a:lnTo>
                    <a:lnTo>
                      <a:pt x="4160" y="4354"/>
                    </a:lnTo>
                    <a:lnTo>
                      <a:pt x="3884" y="4404"/>
                    </a:lnTo>
                    <a:lnTo>
                      <a:pt x="3599" y="4384"/>
                    </a:lnTo>
                    <a:lnTo>
                      <a:pt x="3116" y="4538"/>
                    </a:lnTo>
                    <a:lnTo>
                      <a:pt x="2831" y="4653"/>
                    </a:lnTo>
                    <a:lnTo>
                      <a:pt x="2641" y="4625"/>
                    </a:lnTo>
                    <a:lnTo>
                      <a:pt x="2555" y="4763"/>
                    </a:lnTo>
                    <a:lnTo>
                      <a:pt x="2403" y="4803"/>
                    </a:lnTo>
                    <a:lnTo>
                      <a:pt x="2275" y="4718"/>
                    </a:lnTo>
                    <a:lnTo>
                      <a:pt x="2290" y="4608"/>
                    </a:lnTo>
                    <a:lnTo>
                      <a:pt x="2171" y="4504"/>
                    </a:lnTo>
                    <a:lnTo>
                      <a:pt x="2211" y="4149"/>
                    </a:lnTo>
                    <a:lnTo>
                      <a:pt x="2314" y="4029"/>
                    </a:lnTo>
                    <a:lnTo>
                      <a:pt x="2240" y="3951"/>
                    </a:lnTo>
                    <a:lnTo>
                      <a:pt x="2019" y="3936"/>
                    </a:lnTo>
                    <a:lnTo>
                      <a:pt x="1945" y="3671"/>
                    </a:lnTo>
                    <a:lnTo>
                      <a:pt x="2039" y="3536"/>
                    </a:lnTo>
                    <a:lnTo>
                      <a:pt x="1950" y="3282"/>
                    </a:lnTo>
                    <a:lnTo>
                      <a:pt x="1846" y="3163"/>
                    </a:lnTo>
                    <a:lnTo>
                      <a:pt x="1419" y="3216"/>
                    </a:lnTo>
                    <a:lnTo>
                      <a:pt x="1169" y="3216"/>
                    </a:lnTo>
                    <a:lnTo>
                      <a:pt x="961" y="3294"/>
                    </a:lnTo>
                    <a:lnTo>
                      <a:pt x="824" y="3096"/>
                    </a:lnTo>
                    <a:lnTo>
                      <a:pt x="530" y="3087"/>
                    </a:lnTo>
                    <a:lnTo>
                      <a:pt x="251" y="3023"/>
                    </a:lnTo>
                    <a:lnTo>
                      <a:pt x="34" y="3123"/>
                    </a:lnTo>
                    <a:lnTo>
                      <a:pt x="0" y="2987"/>
                    </a:lnTo>
                    <a:lnTo>
                      <a:pt x="71" y="2818"/>
                    </a:lnTo>
                    <a:lnTo>
                      <a:pt x="284" y="2606"/>
                    </a:lnTo>
                    <a:lnTo>
                      <a:pt x="404" y="2411"/>
                    </a:lnTo>
                    <a:lnTo>
                      <a:pt x="711" y="2363"/>
                    </a:lnTo>
                    <a:lnTo>
                      <a:pt x="931" y="2366"/>
                    </a:lnTo>
                    <a:lnTo>
                      <a:pt x="1151" y="2233"/>
                    </a:lnTo>
                    <a:lnTo>
                      <a:pt x="1561" y="2261"/>
                    </a:lnTo>
                    <a:lnTo>
                      <a:pt x="1670" y="2310"/>
                    </a:lnTo>
                    <a:lnTo>
                      <a:pt x="1889" y="2183"/>
                    </a:lnTo>
                    <a:lnTo>
                      <a:pt x="2076" y="2123"/>
                    </a:lnTo>
                    <a:lnTo>
                      <a:pt x="2009" y="2005"/>
                    </a:lnTo>
                    <a:lnTo>
                      <a:pt x="2051" y="1846"/>
                    </a:lnTo>
                    <a:lnTo>
                      <a:pt x="1948" y="1813"/>
                    </a:lnTo>
                    <a:lnTo>
                      <a:pt x="1935" y="1712"/>
                    </a:lnTo>
                    <a:lnTo>
                      <a:pt x="2111" y="1546"/>
                    </a:lnTo>
                    <a:lnTo>
                      <a:pt x="2128" y="1381"/>
                    </a:lnTo>
                    <a:lnTo>
                      <a:pt x="2004" y="1242"/>
                    </a:lnTo>
                    <a:lnTo>
                      <a:pt x="2109" y="1017"/>
                    </a:lnTo>
                    <a:lnTo>
                      <a:pt x="2329" y="865"/>
                    </a:lnTo>
                    <a:lnTo>
                      <a:pt x="2314" y="686"/>
                    </a:lnTo>
                    <a:lnTo>
                      <a:pt x="2344" y="529"/>
                    </a:lnTo>
                    <a:lnTo>
                      <a:pt x="2409" y="424"/>
                    </a:lnTo>
                    <a:lnTo>
                      <a:pt x="2536" y="479"/>
                    </a:lnTo>
                    <a:lnTo>
                      <a:pt x="2511" y="389"/>
                    </a:lnTo>
                    <a:lnTo>
                      <a:pt x="2556" y="276"/>
                    </a:lnTo>
                    <a:lnTo>
                      <a:pt x="2698" y="379"/>
                    </a:lnTo>
                    <a:lnTo>
                      <a:pt x="2816" y="409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E35F08C5-707C-4D4E-8BF4-1F3A9DD45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6618" y="6084593"/>
                <a:ext cx="702390" cy="424179"/>
              </a:xfrm>
              <a:custGeom>
                <a:avLst/>
                <a:gdLst/>
                <a:ahLst/>
                <a:cxnLst>
                  <a:cxn ang="0">
                    <a:pos x="398" y="1169"/>
                  </a:cxn>
                  <a:cxn ang="0">
                    <a:pos x="613" y="1141"/>
                  </a:cxn>
                  <a:cxn ang="0">
                    <a:pos x="732" y="1051"/>
                  </a:cxn>
                  <a:cxn ang="0">
                    <a:pos x="879" y="1076"/>
                  </a:cxn>
                  <a:cxn ang="0">
                    <a:pos x="869" y="1196"/>
                  </a:cxn>
                  <a:cxn ang="0">
                    <a:pos x="1179" y="1181"/>
                  </a:cxn>
                  <a:cxn ang="0">
                    <a:pos x="1341" y="1211"/>
                  </a:cxn>
                  <a:cxn ang="0">
                    <a:pos x="1455" y="1141"/>
                  </a:cxn>
                  <a:cxn ang="0">
                    <a:pos x="1430" y="1031"/>
                  </a:cxn>
                  <a:cxn ang="0">
                    <a:pos x="1691" y="797"/>
                  </a:cxn>
                  <a:cxn ang="0">
                    <a:pos x="1956" y="717"/>
                  </a:cxn>
                  <a:cxn ang="0">
                    <a:pos x="1956" y="448"/>
                  </a:cxn>
                  <a:cxn ang="0">
                    <a:pos x="2048" y="288"/>
                  </a:cxn>
                  <a:cxn ang="0">
                    <a:pos x="1666" y="213"/>
                  </a:cxn>
                  <a:cxn ang="0">
                    <a:pos x="1646" y="94"/>
                  </a:cxn>
                  <a:cxn ang="0">
                    <a:pos x="1595" y="0"/>
                  </a:cxn>
                  <a:cxn ang="0">
                    <a:pos x="1451" y="158"/>
                  </a:cxn>
                  <a:cxn ang="0">
                    <a:pos x="1298" y="403"/>
                  </a:cxn>
                  <a:cxn ang="0">
                    <a:pos x="1338" y="514"/>
                  </a:cxn>
                  <a:cxn ang="0">
                    <a:pos x="1040" y="642"/>
                  </a:cxn>
                  <a:cxn ang="0">
                    <a:pos x="768" y="692"/>
                  </a:cxn>
                  <a:cxn ang="0">
                    <a:pos x="483" y="672"/>
                  </a:cxn>
                  <a:cxn ang="0">
                    <a:pos x="0" y="828"/>
                  </a:cxn>
                  <a:cxn ang="0">
                    <a:pos x="101" y="927"/>
                  </a:cxn>
                  <a:cxn ang="0">
                    <a:pos x="223" y="960"/>
                  </a:cxn>
                  <a:cxn ang="0">
                    <a:pos x="328" y="1042"/>
                  </a:cxn>
                  <a:cxn ang="0">
                    <a:pos x="398" y="1169"/>
                  </a:cxn>
                </a:cxnLst>
                <a:rect l="0" t="0" r="r" b="b"/>
                <a:pathLst>
                  <a:path w="2048" h="1211">
                    <a:moveTo>
                      <a:pt x="398" y="1169"/>
                    </a:moveTo>
                    <a:lnTo>
                      <a:pt x="613" y="1141"/>
                    </a:lnTo>
                    <a:lnTo>
                      <a:pt x="732" y="1051"/>
                    </a:lnTo>
                    <a:lnTo>
                      <a:pt x="879" y="1076"/>
                    </a:lnTo>
                    <a:lnTo>
                      <a:pt x="869" y="1196"/>
                    </a:lnTo>
                    <a:lnTo>
                      <a:pt x="1179" y="1181"/>
                    </a:lnTo>
                    <a:lnTo>
                      <a:pt x="1341" y="1211"/>
                    </a:lnTo>
                    <a:lnTo>
                      <a:pt x="1455" y="1141"/>
                    </a:lnTo>
                    <a:lnTo>
                      <a:pt x="1430" y="1031"/>
                    </a:lnTo>
                    <a:lnTo>
                      <a:pt x="1691" y="797"/>
                    </a:lnTo>
                    <a:lnTo>
                      <a:pt x="1956" y="717"/>
                    </a:lnTo>
                    <a:lnTo>
                      <a:pt x="1956" y="448"/>
                    </a:lnTo>
                    <a:lnTo>
                      <a:pt x="2048" y="288"/>
                    </a:lnTo>
                    <a:lnTo>
                      <a:pt x="1666" y="213"/>
                    </a:lnTo>
                    <a:lnTo>
                      <a:pt x="1646" y="94"/>
                    </a:lnTo>
                    <a:lnTo>
                      <a:pt x="1595" y="0"/>
                    </a:lnTo>
                    <a:lnTo>
                      <a:pt x="1451" y="158"/>
                    </a:lnTo>
                    <a:lnTo>
                      <a:pt x="1298" y="403"/>
                    </a:lnTo>
                    <a:lnTo>
                      <a:pt x="1338" y="514"/>
                    </a:lnTo>
                    <a:lnTo>
                      <a:pt x="1040" y="642"/>
                    </a:lnTo>
                    <a:lnTo>
                      <a:pt x="768" y="692"/>
                    </a:lnTo>
                    <a:lnTo>
                      <a:pt x="483" y="672"/>
                    </a:lnTo>
                    <a:lnTo>
                      <a:pt x="0" y="828"/>
                    </a:lnTo>
                    <a:lnTo>
                      <a:pt x="101" y="927"/>
                    </a:lnTo>
                    <a:lnTo>
                      <a:pt x="223" y="960"/>
                    </a:lnTo>
                    <a:lnTo>
                      <a:pt x="328" y="1042"/>
                    </a:lnTo>
                    <a:lnTo>
                      <a:pt x="398" y="1169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AB49E566-AA47-43BB-902D-10357A5AD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3430" y="5528447"/>
                <a:ext cx="434703" cy="657478"/>
              </a:xfrm>
              <a:custGeom>
                <a:avLst/>
                <a:gdLst/>
                <a:ahLst/>
                <a:cxnLst>
                  <a:cxn ang="0">
                    <a:pos x="1265" y="254"/>
                  </a:cxn>
                  <a:cxn ang="0">
                    <a:pos x="1123" y="166"/>
                  </a:cxn>
                  <a:cxn ang="0">
                    <a:pos x="1000" y="61"/>
                  </a:cxn>
                  <a:cxn ang="0">
                    <a:pos x="849" y="0"/>
                  </a:cxn>
                  <a:cxn ang="0">
                    <a:pos x="763" y="34"/>
                  </a:cxn>
                  <a:cxn ang="0">
                    <a:pos x="655" y="21"/>
                  </a:cxn>
                  <a:cxn ang="0">
                    <a:pos x="643" y="131"/>
                  </a:cxn>
                  <a:cxn ang="0">
                    <a:pos x="545" y="181"/>
                  </a:cxn>
                  <a:cxn ang="0">
                    <a:pos x="585" y="304"/>
                  </a:cxn>
                  <a:cxn ang="0">
                    <a:pos x="590" y="464"/>
                  </a:cxn>
                  <a:cxn ang="0">
                    <a:pos x="455" y="537"/>
                  </a:cxn>
                  <a:cxn ang="0">
                    <a:pos x="543" y="644"/>
                  </a:cxn>
                  <a:cxn ang="0">
                    <a:pos x="540" y="864"/>
                  </a:cxn>
                  <a:cxn ang="0">
                    <a:pos x="382" y="1064"/>
                  </a:cxn>
                  <a:cxn ang="0">
                    <a:pos x="274" y="1272"/>
                  </a:cxn>
                  <a:cxn ang="0">
                    <a:pos x="35" y="1332"/>
                  </a:cxn>
                  <a:cxn ang="0">
                    <a:pos x="0" y="1605"/>
                  </a:cxn>
                  <a:cxn ang="0">
                    <a:pos x="50" y="1700"/>
                  </a:cxn>
                  <a:cxn ang="0">
                    <a:pos x="70" y="1815"/>
                  </a:cxn>
                  <a:cxn ang="0">
                    <a:pos x="450" y="1891"/>
                  </a:cxn>
                  <a:cxn ang="0">
                    <a:pos x="598" y="1696"/>
                  </a:cxn>
                  <a:cxn ang="0">
                    <a:pos x="854" y="1527"/>
                  </a:cxn>
                  <a:cxn ang="0">
                    <a:pos x="883" y="1362"/>
                  </a:cxn>
                  <a:cxn ang="0">
                    <a:pos x="996" y="1113"/>
                  </a:cxn>
                  <a:cxn ang="0">
                    <a:pos x="1193" y="943"/>
                  </a:cxn>
                  <a:cxn ang="0">
                    <a:pos x="1203" y="554"/>
                  </a:cxn>
                  <a:cxn ang="0">
                    <a:pos x="1265" y="254"/>
                  </a:cxn>
                </a:cxnLst>
                <a:rect l="0" t="0" r="r" b="b"/>
                <a:pathLst>
                  <a:path w="1265" h="1891">
                    <a:moveTo>
                      <a:pt x="1265" y="254"/>
                    </a:moveTo>
                    <a:lnTo>
                      <a:pt x="1123" y="166"/>
                    </a:lnTo>
                    <a:lnTo>
                      <a:pt x="1000" y="61"/>
                    </a:lnTo>
                    <a:lnTo>
                      <a:pt x="849" y="0"/>
                    </a:lnTo>
                    <a:lnTo>
                      <a:pt x="763" y="34"/>
                    </a:lnTo>
                    <a:lnTo>
                      <a:pt x="655" y="21"/>
                    </a:lnTo>
                    <a:lnTo>
                      <a:pt x="643" y="131"/>
                    </a:lnTo>
                    <a:lnTo>
                      <a:pt x="545" y="181"/>
                    </a:lnTo>
                    <a:lnTo>
                      <a:pt x="585" y="304"/>
                    </a:lnTo>
                    <a:lnTo>
                      <a:pt x="590" y="464"/>
                    </a:lnTo>
                    <a:lnTo>
                      <a:pt x="455" y="537"/>
                    </a:lnTo>
                    <a:lnTo>
                      <a:pt x="543" y="644"/>
                    </a:lnTo>
                    <a:lnTo>
                      <a:pt x="540" y="864"/>
                    </a:lnTo>
                    <a:lnTo>
                      <a:pt x="382" y="1064"/>
                    </a:lnTo>
                    <a:lnTo>
                      <a:pt x="274" y="1272"/>
                    </a:lnTo>
                    <a:lnTo>
                      <a:pt x="35" y="1332"/>
                    </a:lnTo>
                    <a:lnTo>
                      <a:pt x="0" y="1605"/>
                    </a:lnTo>
                    <a:lnTo>
                      <a:pt x="50" y="1700"/>
                    </a:lnTo>
                    <a:lnTo>
                      <a:pt x="70" y="1815"/>
                    </a:lnTo>
                    <a:lnTo>
                      <a:pt x="450" y="1891"/>
                    </a:lnTo>
                    <a:lnTo>
                      <a:pt x="598" y="1696"/>
                    </a:lnTo>
                    <a:lnTo>
                      <a:pt x="854" y="1527"/>
                    </a:lnTo>
                    <a:lnTo>
                      <a:pt x="883" y="1362"/>
                    </a:lnTo>
                    <a:lnTo>
                      <a:pt x="996" y="1113"/>
                    </a:lnTo>
                    <a:lnTo>
                      <a:pt x="1193" y="943"/>
                    </a:lnTo>
                    <a:lnTo>
                      <a:pt x="1203" y="554"/>
                    </a:lnTo>
                    <a:lnTo>
                      <a:pt x="1265" y="254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070ADCFA-D65B-4DA1-815B-88D4B6A59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601" y="3704477"/>
                <a:ext cx="1661024" cy="1911163"/>
              </a:xfrm>
              <a:custGeom>
                <a:avLst/>
                <a:gdLst/>
                <a:ahLst/>
                <a:cxnLst>
                  <a:cxn ang="0">
                    <a:pos x="148" y="1143"/>
                  </a:cxn>
                  <a:cxn ang="0">
                    <a:pos x="74" y="1616"/>
                  </a:cxn>
                  <a:cxn ang="0">
                    <a:pos x="261" y="1661"/>
                  </a:cxn>
                  <a:cxn ang="0">
                    <a:pos x="251" y="1780"/>
                  </a:cxn>
                  <a:cxn ang="0">
                    <a:pos x="54" y="1995"/>
                  </a:cxn>
                  <a:cxn ang="0">
                    <a:pos x="143" y="2304"/>
                  </a:cxn>
                  <a:cxn ang="0">
                    <a:pos x="188" y="2624"/>
                  </a:cxn>
                  <a:cxn ang="0">
                    <a:pos x="163" y="3098"/>
                  </a:cxn>
                  <a:cxn ang="0">
                    <a:pos x="253" y="3399"/>
                  </a:cxn>
                  <a:cxn ang="0">
                    <a:pos x="216" y="3657"/>
                  </a:cxn>
                  <a:cxn ang="0">
                    <a:pos x="866" y="3223"/>
                  </a:cxn>
                  <a:cxn ang="0">
                    <a:pos x="1340" y="3172"/>
                  </a:cxn>
                  <a:cxn ang="0">
                    <a:pos x="1354" y="3412"/>
                  </a:cxn>
                  <a:cxn ang="0">
                    <a:pos x="1725" y="3372"/>
                  </a:cxn>
                  <a:cxn ang="0">
                    <a:pos x="2233" y="3657"/>
                  </a:cxn>
                  <a:cxn ang="0">
                    <a:pos x="2583" y="3829"/>
                  </a:cxn>
                  <a:cxn ang="0">
                    <a:pos x="2873" y="3987"/>
                  </a:cxn>
                  <a:cxn ang="0">
                    <a:pos x="3395" y="4269"/>
                  </a:cxn>
                  <a:cxn ang="0">
                    <a:pos x="3125" y="4569"/>
                  </a:cxn>
                  <a:cxn ang="0">
                    <a:pos x="3005" y="4699"/>
                  </a:cxn>
                  <a:cxn ang="0">
                    <a:pos x="2968" y="5043"/>
                  </a:cxn>
                  <a:cxn ang="0">
                    <a:pos x="3087" y="5297"/>
                  </a:cxn>
                  <a:cxn ang="0">
                    <a:pos x="3352" y="5492"/>
                  </a:cxn>
                  <a:cxn ang="0">
                    <a:pos x="3692" y="5228"/>
                  </a:cxn>
                  <a:cxn ang="0">
                    <a:pos x="3745" y="4549"/>
                  </a:cxn>
                  <a:cxn ang="0">
                    <a:pos x="3893" y="3532"/>
                  </a:cxn>
                  <a:cxn ang="0">
                    <a:pos x="4012" y="2903"/>
                  </a:cxn>
                  <a:cxn ang="0">
                    <a:pos x="4149" y="2594"/>
                  </a:cxn>
                  <a:cxn ang="0">
                    <a:pos x="4208" y="2349"/>
                  </a:cxn>
                  <a:cxn ang="0">
                    <a:pos x="4410" y="2399"/>
                  </a:cxn>
                  <a:cxn ang="0">
                    <a:pos x="4735" y="2040"/>
                  </a:cxn>
                  <a:cxn ang="0">
                    <a:pos x="4725" y="1741"/>
                  </a:cxn>
                  <a:cxn ang="0">
                    <a:pos x="4503" y="1441"/>
                  </a:cxn>
                  <a:cxn ang="0">
                    <a:pos x="4637" y="1256"/>
                  </a:cxn>
                  <a:cxn ang="0">
                    <a:pos x="4754" y="913"/>
                  </a:cxn>
                  <a:cxn ang="0">
                    <a:pos x="4474" y="294"/>
                  </a:cxn>
                  <a:cxn ang="0">
                    <a:pos x="4218" y="225"/>
                  </a:cxn>
                  <a:cxn ang="0">
                    <a:pos x="3677" y="140"/>
                  </a:cxn>
                  <a:cxn ang="0">
                    <a:pos x="3440" y="299"/>
                  </a:cxn>
                  <a:cxn ang="0">
                    <a:pos x="3214" y="484"/>
                  </a:cxn>
                  <a:cxn ang="0">
                    <a:pos x="3110" y="284"/>
                  </a:cxn>
                  <a:cxn ang="0">
                    <a:pos x="2879" y="60"/>
                  </a:cxn>
                  <a:cxn ang="0">
                    <a:pos x="2475" y="349"/>
                  </a:cxn>
                  <a:cxn ang="0">
                    <a:pos x="2091" y="529"/>
                  </a:cxn>
                  <a:cxn ang="0">
                    <a:pos x="1826" y="469"/>
                  </a:cxn>
                  <a:cxn ang="0">
                    <a:pos x="1619" y="404"/>
                  </a:cxn>
                  <a:cxn ang="0">
                    <a:pos x="1580" y="629"/>
                  </a:cxn>
                  <a:cxn ang="0">
                    <a:pos x="1508" y="935"/>
                  </a:cxn>
                  <a:cxn ang="0">
                    <a:pos x="1168" y="1085"/>
                  </a:cxn>
                  <a:cxn ang="0">
                    <a:pos x="868" y="1258"/>
                  </a:cxn>
                  <a:cxn ang="0">
                    <a:pos x="630" y="1108"/>
                  </a:cxn>
                  <a:cxn ang="0">
                    <a:pos x="388" y="966"/>
                  </a:cxn>
                </a:cxnLst>
                <a:rect l="0" t="0" r="r" b="b"/>
                <a:pathLst>
                  <a:path w="4852" h="5492">
                    <a:moveTo>
                      <a:pt x="388" y="966"/>
                    </a:moveTo>
                    <a:lnTo>
                      <a:pt x="148" y="1143"/>
                    </a:lnTo>
                    <a:lnTo>
                      <a:pt x="0" y="1501"/>
                    </a:lnTo>
                    <a:lnTo>
                      <a:pt x="74" y="1616"/>
                    </a:lnTo>
                    <a:lnTo>
                      <a:pt x="188" y="1616"/>
                    </a:lnTo>
                    <a:lnTo>
                      <a:pt x="261" y="1661"/>
                    </a:lnTo>
                    <a:lnTo>
                      <a:pt x="158" y="1750"/>
                    </a:lnTo>
                    <a:lnTo>
                      <a:pt x="251" y="1780"/>
                    </a:lnTo>
                    <a:lnTo>
                      <a:pt x="216" y="1815"/>
                    </a:lnTo>
                    <a:lnTo>
                      <a:pt x="54" y="1995"/>
                    </a:lnTo>
                    <a:lnTo>
                      <a:pt x="163" y="2175"/>
                    </a:lnTo>
                    <a:lnTo>
                      <a:pt x="143" y="2304"/>
                    </a:lnTo>
                    <a:lnTo>
                      <a:pt x="216" y="2384"/>
                    </a:lnTo>
                    <a:lnTo>
                      <a:pt x="188" y="2624"/>
                    </a:lnTo>
                    <a:lnTo>
                      <a:pt x="99" y="2933"/>
                    </a:lnTo>
                    <a:lnTo>
                      <a:pt x="163" y="3098"/>
                    </a:lnTo>
                    <a:lnTo>
                      <a:pt x="246" y="3203"/>
                    </a:lnTo>
                    <a:lnTo>
                      <a:pt x="253" y="3399"/>
                    </a:lnTo>
                    <a:lnTo>
                      <a:pt x="189" y="3538"/>
                    </a:lnTo>
                    <a:lnTo>
                      <a:pt x="216" y="3657"/>
                    </a:lnTo>
                    <a:lnTo>
                      <a:pt x="391" y="3572"/>
                    </a:lnTo>
                    <a:lnTo>
                      <a:pt x="866" y="3223"/>
                    </a:lnTo>
                    <a:lnTo>
                      <a:pt x="1118" y="3129"/>
                    </a:lnTo>
                    <a:lnTo>
                      <a:pt x="1340" y="3172"/>
                    </a:lnTo>
                    <a:lnTo>
                      <a:pt x="1369" y="3267"/>
                    </a:lnTo>
                    <a:lnTo>
                      <a:pt x="1354" y="3412"/>
                    </a:lnTo>
                    <a:lnTo>
                      <a:pt x="1535" y="3432"/>
                    </a:lnTo>
                    <a:lnTo>
                      <a:pt x="1725" y="3372"/>
                    </a:lnTo>
                    <a:lnTo>
                      <a:pt x="1945" y="3514"/>
                    </a:lnTo>
                    <a:lnTo>
                      <a:pt x="2233" y="3657"/>
                    </a:lnTo>
                    <a:lnTo>
                      <a:pt x="2453" y="3684"/>
                    </a:lnTo>
                    <a:lnTo>
                      <a:pt x="2583" y="3829"/>
                    </a:lnTo>
                    <a:lnTo>
                      <a:pt x="2660" y="4047"/>
                    </a:lnTo>
                    <a:lnTo>
                      <a:pt x="2873" y="3987"/>
                    </a:lnTo>
                    <a:lnTo>
                      <a:pt x="3230" y="4104"/>
                    </a:lnTo>
                    <a:lnTo>
                      <a:pt x="3395" y="4269"/>
                    </a:lnTo>
                    <a:lnTo>
                      <a:pt x="3203" y="4429"/>
                    </a:lnTo>
                    <a:lnTo>
                      <a:pt x="3125" y="4569"/>
                    </a:lnTo>
                    <a:lnTo>
                      <a:pt x="3140" y="4684"/>
                    </a:lnTo>
                    <a:lnTo>
                      <a:pt x="3005" y="4699"/>
                    </a:lnTo>
                    <a:lnTo>
                      <a:pt x="2948" y="4883"/>
                    </a:lnTo>
                    <a:lnTo>
                      <a:pt x="2968" y="5043"/>
                    </a:lnTo>
                    <a:lnTo>
                      <a:pt x="3145" y="5193"/>
                    </a:lnTo>
                    <a:lnTo>
                      <a:pt x="3087" y="5297"/>
                    </a:lnTo>
                    <a:lnTo>
                      <a:pt x="3204" y="5402"/>
                    </a:lnTo>
                    <a:lnTo>
                      <a:pt x="3352" y="5492"/>
                    </a:lnTo>
                    <a:lnTo>
                      <a:pt x="3465" y="5372"/>
                    </a:lnTo>
                    <a:lnTo>
                      <a:pt x="3692" y="5228"/>
                    </a:lnTo>
                    <a:lnTo>
                      <a:pt x="3662" y="4973"/>
                    </a:lnTo>
                    <a:lnTo>
                      <a:pt x="3745" y="4549"/>
                    </a:lnTo>
                    <a:lnTo>
                      <a:pt x="3913" y="4221"/>
                    </a:lnTo>
                    <a:lnTo>
                      <a:pt x="3893" y="3532"/>
                    </a:lnTo>
                    <a:lnTo>
                      <a:pt x="3967" y="3103"/>
                    </a:lnTo>
                    <a:lnTo>
                      <a:pt x="4012" y="2903"/>
                    </a:lnTo>
                    <a:lnTo>
                      <a:pt x="3987" y="2724"/>
                    </a:lnTo>
                    <a:lnTo>
                      <a:pt x="4149" y="2594"/>
                    </a:lnTo>
                    <a:lnTo>
                      <a:pt x="4114" y="2424"/>
                    </a:lnTo>
                    <a:lnTo>
                      <a:pt x="4208" y="2349"/>
                    </a:lnTo>
                    <a:lnTo>
                      <a:pt x="4277" y="2534"/>
                    </a:lnTo>
                    <a:lnTo>
                      <a:pt x="4410" y="2399"/>
                    </a:lnTo>
                    <a:lnTo>
                      <a:pt x="4548" y="2245"/>
                    </a:lnTo>
                    <a:lnTo>
                      <a:pt x="4735" y="2040"/>
                    </a:lnTo>
                    <a:lnTo>
                      <a:pt x="4852" y="1777"/>
                    </a:lnTo>
                    <a:lnTo>
                      <a:pt x="4725" y="1741"/>
                    </a:lnTo>
                    <a:lnTo>
                      <a:pt x="4573" y="1621"/>
                    </a:lnTo>
                    <a:lnTo>
                      <a:pt x="4503" y="1441"/>
                    </a:lnTo>
                    <a:lnTo>
                      <a:pt x="4484" y="1256"/>
                    </a:lnTo>
                    <a:lnTo>
                      <a:pt x="4637" y="1256"/>
                    </a:lnTo>
                    <a:lnTo>
                      <a:pt x="4720" y="1183"/>
                    </a:lnTo>
                    <a:lnTo>
                      <a:pt x="4754" y="913"/>
                    </a:lnTo>
                    <a:lnTo>
                      <a:pt x="4637" y="749"/>
                    </a:lnTo>
                    <a:lnTo>
                      <a:pt x="4474" y="294"/>
                    </a:lnTo>
                    <a:lnTo>
                      <a:pt x="4342" y="304"/>
                    </a:lnTo>
                    <a:lnTo>
                      <a:pt x="4218" y="225"/>
                    </a:lnTo>
                    <a:lnTo>
                      <a:pt x="3893" y="0"/>
                    </a:lnTo>
                    <a:lnTo>
                      <a:pt x="3677" y="140"/>
                    </a:lnTo>
                    <a:lnTo>
                      <a:pt x="3618" y="274"/>
                    </a:lnTo>
                    <a:lnTo>
                      <a:pt x="3440" y="299"/>
                    </a:lnTo>
                    <a:lnTo>
                      <a:pt x="3382" y="434"/>
                    </a:lnTo>
                    <a:lnTo>
                      <a:pt x="3214" y="484"/>
                    </a:lnTo>
                    <a:lnTo>
                      <a:pt x="3204" y="379"/>
                    </a:lnTo>
                    <a:lnTo>
                      <a:pt x="3110" y="284"/>
                    </a:lnTo>
                    <a:lnTo>
                      <a:pt x="3110" y="150"/>
                    </a:lnTo>
                    <a:lnTo>
                      <a:pt x="2879" y="60"/>
                    </a:lnTo>
                    <a:lnTo>
                      <a:pt x="2609" y="359"/>
                    </a:lnTo>
                    <a:lnTo>
                      <a:pt x="2475" y="349"/>
                    </a:lnTo>
                    <a:lnTo>
                      <a:pt x="2304" y="394"/>
                    </a:lnTo>
                    <a:lnTo>
                      <a:pt x="2091" y="529"/>
                    </a:lnTo>
                    <a:lnTo>
                      <a:pt x="1929" y="424"/>
                    </a:lnTo>
                    <a:lnTo>
                      <a:pt x="1826" y="469"/>
                    </a:lnTo>
                    <a:lnTo>
                      <a:pt x="1723" y="404"/>
                    </a:lnTo>
                    <a:lnTo>
                      <a:pt x="1619" y="404"/>
                    </a:lnTo>
                    <a:lnTo>
                      <a:pt x="1501" y="469"/>
                    </a:lnTo>
                    <a:lnTo>
                      <a:pt x="1580" y="629"/>
                    </a:lnTo>
                    <a:lnTo>
                      <a:pt x="1580" y="808"/>
                    </a:lnTo>
                    <a:lnTo>
                      <a:pt x="1508" y="935"/>
                    </a:lnTo>
                    <a:lnTo>
                      <a:pt x="1329" y="1138"/>
                    </a:lnTo>
                    <a:lnTo>
                      <a:pt x="1168" y="1085"/>
                    </a:lnTo>
                    <a:lnTo>
                      <a:pt x="1040" y="1184"/>
                    </a:lnTo>
                    <a:lnTo>
                      <a:pt x="868" y="1258"/>
                    </a:lnTo>
                    <a:lnTo>
                      <a:pt x="718" y="1214"/>
                    </a:lnTo>
                    <a:lnTo>
                      <a:pt x="630" y="1108"/>
                    </a:lnTo>
                    <a:lnTo>
                      <a:pt x="571" y="948"/>
                    </a:lnTo>
                    <a:lnTo>
                      <a:pt x="388" y="966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49306D0F-3895-4872-9A21-61E43BBD2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5438" y="3021077"/>
                <a:ext cx="896862" cy="1571820"/>
              </a:xfrm>
              <a:custGeom>
                <a:avLst/>
                <a:gdLst/>
                <a:ahLst/>
                <a:cxnLst>
                  <a:cxn ang="0">
                    <a:pos x="1487" y="65"/>
                  </a:cxn>
                  <a:cxn ang="0">
                    <a:pos x="1723" y="110"/>
                  </a:cxn>
                  <a:cxn ang="0">
                    <a:pos x="1862" y="369"/>
                  </a:cxn>
                  <a:cxn ang="0">
                    <a:pos x="1935" y="664"/>
                  </a:cxn>
                  <a:cxn ang="0">
                    <a:pos x="1817" y="1023"/>
                  </a:cxn>
                  <a:cxn ang="0">
                    <a:pos x="1832" y="1208"/>
                  </a:cxn>
                  <a:cxn ang="0">
                    <a:pos x="1979" y="1477"/>
                  </a:cxn>
                  <a:cxn ang="0">
                    <a:pos x="2363" y="1567"/>
                  </a:cxn>
                  <a:cxn ang="0">
                    <a:pos x="2344" y="1805"/>
                  </a:cxn>
                  <a:cxn ang="0">
                    <a:pos x="2137" y="1906"/>
                  </a:cxn>
                  <a:cxn ang="0">
                    <a:pos x="2009" y="2146"/>
                  </a:cxn>
                  <a:cxn ang="0">
                    <a:pos x="2172" y="2429"/>
                  </a:cxn>
                  <a:cxn ang="0">
                    <a:pos x="2245" y="2579"/>
                  </a:cxn>
                  <a:cxn ang="0">
                    <a:pos x="2373" y="2803"/>
                  </a:cxn>
                  <a:cxn ang="0">
                    <a:pos x="2557" y="2876"/>
                  </a:cxn>
                  <a:cxn ang="0">
                    <a:pos x="2377" y="3108"/>
                  </a:cxn>
                  <a:cxn ang="0">
                    <a:pos x="2304" y="3582"/>
                  </a:cxn>
                  <a:cxn ang="0">
                    <a:pos x="2490" y="3626"/>
                  </a:cxn>
                  <a:cxn ang="0">
                    <a:pos x="2479" y="3746"/>
                  </a:cxn>
                  <a:cxn ang="0">
                    <a:pos x="2392" y="4140"/>
                  </a:cxn>
                  <a:cxn ang="0">
                    <a:pos x="2213" y="4274"/>
                  </a:cxn>
                  <a:cxn ang="0">
                    <a:pos x="1625" y="4515"/>
                  </a:cxn>
                  <a:cxn ang="0">
                    <a:pos x="1354" y="4390"/>
                  </a:cxn>
                  <a:cxn ang="0">
                    <a:pos x="1019" y="4480"/>
                  </a:cxn>
                  <a:cxn ang="0">
                    <a:pos x="960" y="4211"/>
                  </a:cxn>
                  <a:cxn ang="0">
                    <a:pos x="778" y="4261"/>
                  </a:cxn>
                  <a:cxn ang="0">
                    <a:pos x="623" y="4462"/>
                  </a:cxn>
                  <a:cxn ang="0">
                    <a:pos x="221" y="4285"/>
                  </a:cxn>
                  <a:cxn ang="0">
                    <a:pos x="136" y="4126"/>
                  </a:cxn>
                  <a:cxn ang="0">
                    <a:pos x="0" y="4182"/>
                  </a:cxn>
                  <a:cxn ang="0">
                    <a:pos x="10" y="3467"/>
                  </a:cxn>
                  <a:cxn ang="0">
                    <a:pos x="325" y="2599"/>
                  </a:cxn>
                  <a:cxn ang="0">
                    <a:pos x="561" y="2116"/>
                  </a:cxn>
                  <a:cxn ang="0">
                    <a:pos x="925" y="1562"/>
                  </a:cxn>
                  <a:cxn ang="0">
                    <a:pos x="881" y="1148"/>
                  </a:cxn>
                  <a:cxn ang="0">
                    <a:pos x="1118" y="873"/>
                  </a:cxn>
                  <a:cxn ang="0">
                    <a:pos x="1413" y="339"/>
                  </a:cxn>
                  <a:cxn ang="0">
                    <a:pos x="1384" y="145"/>
                  </a:cxn>
                  <a:cxn ang="0">
                    <a:pos x="1344" y="0"/>
                  </a:cxn>
                </a:cxnLst>
                <a:rect l="0" t="0" r="r" b="b"/>
                <a:pathLst>
                  <a:path w="2618" h="4515">
                    <a:moveTo>
                      <a:pt x="1344" y="0"/>
                    </a:moveTo>
                    <a:lnTo>
                      <a:pt x="1487" y="65"/>
                    </a:lnTo>
                    <a:lnTo>
                      <a:pt x="1595" y="35"/>
                    </a:lnTo>
                    <a:lnTo>
                      <a:pt x="1723" y="110"/>
                    </a:lnTo>
                    <a:lnTo>
                      <a:pt x="1870" y="185"/>
                    </a:lnTo>
                    <a:lnTo>
                      <a:pt x="1862" y="369"/>
                    </a:lnTo>
                    <a:lnTo>
                      <a:pt x="1890" y="549"/>
                    </a:lnTo>
                    <a:lnTo>
                      <a:pt x="1935" y="664"/>
                    </a:lnTo>
                    <a:lnTo>
                      <a:pt x="1847" y="788"/>
                    </a:lnTo>
                    <a:lnTo>
                      <a:pt x="1817" y="1023"/>
                    </a:lnTo>
                    <a:lnTo>
                      <a:pt x="1713" y="1163"/>
                    </a:lnTo>
                    <a:lnTo>
                      <a:pt x="1832" y="1208"/>
                    </a:lnTo>
                    <a:lnTo>
                      <a:pt x="1847" y="1337"/>
                    </a:lnTo>
                    <a:lnTo>
                      <a:pt x="1979" y="1477"/>
                    </a:lnTo>
                    <a:lnTo>
                      <a:pt x="2127" y="1592"/>
                    </a:lnTo>
                    <a:lnTo>
                      <a:pt x="2363" y="1567"/>
                    </a:lnTo>
                    <a:lnTo>
                      <a:pt x="2378" y="1682"/>
                    </a:lnTo>
                    <a:lnTo>
                      <a:pt x="2344" y="1805"/>
                    </a:lnTo>
                    <a:lnTo>
                      <a:pt x="2200" y="1816"/>
                    </a:lnTo>
                    <a:lnTo>
                      <a:pt x="2137" y="1906"/>
                    </a:lnTo>
                    <a:lnTo>
                      <a:pt x="2122" y="2076"/>
                    </a:lnTo>
                    <a:lnTo>
                      <a:pt x="2009" y="2146"/>
                    </a:lnTo>
                    <a:lnTo>
                      <a:pt x="2137" y="2279"/>
                    </a:lnTo>
                    <a:lnTo>
                      <a:pt x="2172" y="2429"/>
                    </a:lnTo>
                    <a:lnTo>
                      <a:pt x="2314" y="2464"/>
                    </a:lnTo>
                    <a:lnTo>
                      <a:pt x="2245" y="2579"/>
                    </a:lnTo>
                    <a:lnTo>
                      <a:pt x="2314" y="2674"/>
                    </a:lnTo>
                    <a:lnTo>
                      <a:pt x="2373" y="2803"/>
                    </a:lnTo>
                    <a:lnTo>
                      <a:pt x="2497" y="2823"/>
                    </a:lnTo>
                    <a:lnTo>
                      <a:pt x="2557" y="2876"/>
                    </a:lnTo>
                    <a:lnTo>
                      <a:pt x="2618" y="2931"/>
                    </a:lnTo>
                    <a:lnTo>
                      <a:pt x="2377" y="3108"/>
                    </a:lnTo>
                    <a:lnTo>
                      <a:pt x="2230" y="3464"/>
                    </a:lnTo>
                    <a:lnTo>
                      <a:pt x="2304" y="3582"/>
                    </a:lnTo>
                    <a:lnTo>
                      <a:pt x="2418" y="3582"/>
                    </a:lnTo>
                    <a:lnTo>
                      <a:pt x="2490" y="3626"/>
                    </a:lnTo>
                    <a:lnTo>
                      <a:pt x="2388" y="3716"/>
                    </a:lnTo>
                    <a:lnTo>
                      <a:pt x="2479" y="3746"/>
                    </a:lnTo>
                    <a:lnTo>
                      <a:pt x="2283" y="3960"/>
                    </a:lnTo>
                    <a:lnTo>
                      <a:pt x="2392" y="4140"/>
                    </a:lnTo>
                    <a:lnTo>
                      <a:pt x="2374" y="4271"/>
                    </a:lnTo>
                    <a:lnTo>
                      <a:pt x="2213" y="4274"/>
                    </a:lnTo>
                    <a:lnTo>
                      <a:pt x="2002" y="4410"/>
                    </a:lnTo>
                    <a:lnTo>
                      <a:pt x="1625" y="4515"/>
                    </a:lnTo>
                    <a:lnTo>
                      <a:pt x="1384" y="4515"/>
                    </a:lnTo>
                    <a:lnTo>
                      <a:pt x="1354" y="4390"/>
                    </a:lnTo>
                    <a:lnTo>
                      <a:pt x="1133" y="4390"/>
                    </a:lnTo>
                    <a:lnTo>
                      <a:pt x="1019" y="4480"/>
                    </a:lnTo>
                    <a:lnTo>
                      <a:pt x="969" y="4393"/>
                    </a:lnTo>
                    <a:lnTo>
                      <a:pt x="960" y="4211"/>
                    </a:lnTo>
                    <a:lnTo>
                      <a:pt x="897" y="4109"/>
                    </a:lnTo>
                    <a:lnTo>
                      <a:pt x="778" y="4261"/>
                    </a:lnTo>
                    <a:lnTo>
                      <a:pt x="763" y="4410"/>
                    </a:lnTo>
                    <a:lnTo>
                      <a:pt x="623" y="4462"/>
                    </a:lnTo>
                    <a:lnTo>
                      <a:pt x="540" y="4363"/>
                    </a:lnTo>
                    <a:lnTo>
                      <a:pt x="221" y="4285"/>
                    </a:lnTo>
                    <a:lnTo>
                      <a:pt x="202" y="4178"/>
                    </a:lnTo>
                    <a:lnTo>
                      <a:pt x="136" y="4126"/>
                    </a:lnTo>
                    <a:lnTo>
                      <a:pt x="118" y="4290"/>
                    </a:lnTo>
                    <a:lnTo>
                      <a:pt x="0" y="4182"/>
                    </a:lnTo>
                    <a:lnTo>
                      <a:pt x="54" y="4000"/>
                    </a:lnTo>
                    <a:lnTo>
                      <a:pt x="10" y="3467"/>
                    </a:lnTo>
                    <a:lnTo>
                      <a:pt x="188" y="2848"/>
                    </a:lnTo>
                    <a:lnTo>
                      <a:pt x="325" y="2599"/>
                    </a:lnTo>
                    <a:lnTo>
                      <a:pt x="409" y="2309"/>
                    </a:lnTo>
                    <a:lnTo>
                      <a:pt x="561" y="2116"/>
                    </a:lnTo>
                    <a:lnTo>
                      <a:pt x="704" y="2011"/>
                    </a:lnTo>
                    <a:lnTo>
                      <a:pt x="925" y="1562"/>
                    </a:lnTo>
                    <a:lnTo>
                      <a:pt x="813" y="1352"/>
                    </a:lnTo>
                    <a:lnTo>
                      <a:pt x="881" y="1148"/>
                    </a:lnTo>
                    <a:lnTo>
                      <a:pt x="886" y="968"/>
                    </a:lnTo>
                    <a:lnTo>
                      <a:pt x="1118" y="873"/>
                    </a:lnTo>
                    <a:lnTo>
                      <a:pt x="1428" y="474"/>
                    </a:lnTo>
                    <a:lnTo>
                      <a:pt x="1413" y="339"/>
                    </a:lnTo>
                    <a:lnTo>
                      <a:pt x="1487" y="259"/>
                    </a:lnTo>
                    <a:lnTo>
                      <a:pt x="1384" y="145"/>
                    </a:lnTo>
                    <a:lnTo>
                      <a:pt x="1166" y="110"/>
                    </a:lnTo>
                    <a:lnTo>
                      <a:pt x="1344" y="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61B41A6E-A3D8-466D-9F85-CD73E0156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5308" y="2238703"/>
                <a:ext cx="1244624" cy="1781552"/>
              </a:xfrm>
              <a:custGeom>
                <a:avLst/>
                <a:gdLst/>
                <a:ahLst/>
                <a:cxnLst>
                  <a:cxn ang="0">
                    <a:pos x="1491" y="74"/>
                  </a:cxn>
                  <a:cxn ang="0">
                    <a:pos x="1737" y="313"/>
                  </a:cxn>
                  <a:cxn ang="0">
                    <a:pos x="2062" y="328"/>
                  </a:cxn>
                  <a:cxn ang="0">
                    <a:pos x="2106" y="613"/>
                  </a:cxn>
                  <a:cxn ang="0">
                    <a:pos x="2314" y="713"/>
                  </a:cxn>
                  <a:cxn ang="0">
                    <a:pos x="2299" y="936"/>
                  </a:cxn>
                  <a:cxn ang="0">
                    <a:pos x="2525" y="836"/>
                  </a:cxn>
                  <a:cxn ang="0">
                    <a:pos x="2875" y="718"/>
                  </a:cxn>
                  <a:cxn ang="0">
                    <a:pos x="3480" y="926"/>
                  </a:cxn>
                  <a:cxn ang="0">
                    <a:pos x="3617" y="1075"/>
                  </a:cxn>
                  <a:cxn ang="0">
                    <a:pos x="3214" y="1315"/>
                  </a:cxn>
                  <a:cxn ang="0">
                    <a:pos x="2939" y="1792"/>
                  </a:cxn>
                  <a:cxn ang="0">
                    <a:pos x="2964" y="2109"/>
                  </a:cxn>
                  <a:cxn ang="0">
                    <a:pos x="2924" y="2470"/>
                  </a:cxn>
                  <a:cxn ang="0">
                    <a:pos x="2905" y="2806"/>
                  </a:cxn>
                  <a:cxn ang="0">
                    <a:pos x="2991" y="3092"/>
                  </a:cxn>
                  <a:cxn ang="0">
                    <a:pos x="2526" y="3109"/>
                  </a:cxn>
                  <a:cxn ang="0">
                    <a:pos x="2185" y="3333"/>
                  </a:cxn>
                  <a:cxn ang="0">
                    <a:pos x="1726" y="3553"/>
                  </a:cxn>
                  <a:cxn ang="0">
                    <a:pos x="1532" y="3739"/>
                  </a:cxn>
                  <a:cxn ang="0">
                    <a:pos x="1294" y="4271"/>
                  </a:cxn>
                  <a:cxn ang="0">
                    <a:pos x="1339" y="4883"/>
                  </a:cxn>
                  <a:cxn ang="0">
                    <a:pos x="1156" y="5069"/>
                  </a:cxn>
                  <a:cxn ang="0">
                    <a:pos x="969" y="4918"/>
                  </a:cxn>
                  <a:cxn ang="0">
                    <a:pos x="969" y="4707"/>
                  </a:cxn>
                  <a:cxn ang="0">
                    <a:pos x="793" y="4522"/>
                  </a:cxn>
                  <a:cxn ang="0">
                    <a:pos x="777" y="4317"/>
                  </a:cxn>
                  <a:cxn ang="0">
                    <a:pos x="857" y="4061"/>
                  </a:cxn>
                  <a:cxn ang="0">
                    <a:pos x="1033" y="3927"/>
                  </a:cxn>
                  <a:cxn ang="0">
                    <a:pos x="784" y="3836"/>
                  </a:cxn>
                  <a:cxn ang="0">
                    <a:pos x="503" y="3583"/>
                  </a:cxn>
                  <a:cxn ang="0">
                    <a:pos x="369" y="3407"/>
                  </a:cxn>
                  <a:cxn ang="0">
                    <a:pos x="501" y="3034"/>
                  </a:cxn>
                  <a:cxn ang="0">
                    <a:pos x="544" y="2792"/>
                  </a:cxn>
                  <a:cxn ang="0">
                    <a:pos x="525" y="2431"/>
                  </a:cxn>
                  <a:cxn ang="0">
                    <a:pos x="250" y="2283"/>
                  </a:cxn>
                  <a:cxn ang="0">
                    <a:pos x="0" y="2248"/>
                  </a:cxn>
                  <a:cxn ang="0">
                    <a:pos x="575" y="1759"/>
                  </a:cxn>
                  <a:cxn ang="0">
                    <a:pos x="955" y="1161"/>
                  </a:cxn>
                  <a:cxn ang="0">
                    <a:pos x="1295" y="0"/>
                  </a:cxn>
                </a:cxnLst>
                <a:rect l="0" t="0" r="r" b="b"/>
                <a:pathLst>
                  <a:path w="3633" h="5119">
                    <a:moveTo>
                      <a:pt x="1295" y="0"/>
                    </a:moveTo>
                    <a:lnTo>
                      <a:pt x="1491" y="74"/>
                    </a:lnTo>
                    <a:lnTo>
                      <a:pt x="1683" y="194"/>
                    </a:lnTo>
                    <a:lnTo>
                      <a:pt x="1737" y="313"/>
                    </a:lnTo>
                    <a:lnTo>
                      <a:pt x="1860" y="209"/>
                    </a:lnTo>
                    <a:lnTo>
                      <a:pt x="2062" y="328"/>
                    </a:lnTo>
                    <a:lnTo>
                      <a:pt x="2195" y="503"/>
                    </a:lnTo>
                    <a:lnTo>
                      <a:pt x="2106" y="613"/>
                    </a:lnTo>
                    <a:lnTo>
                      <a:pt x="2225" y="608"/>
                    </a:lnTo>
                    <a:lnTo>
                      <a:pt x="2314" y="713"/>
                    </a:lnTo>
                    <a:lnTo>
                      <a:pt x="2431" y="776"/>
                    </a:lnTo>
                    <a:lnTo>
                      <a:pt x="2299" y="936"/>
                    </a:lnTo>
                    <a:lnTo>
                      <a:pt x="2377" y="956"/>
                    </a:lnTo>
                    <a:lnTo>
                      <a:pt x="2525" y="836"/>
                    </a:lnTo>
                    <a:lnTo>
                      <a:pt x="2756" y="763"/>
                    </a:lnTo>
                    <a:lnTo>
                      <a:pt x="2875" y="718"/>
                    </a:lnTo>
                    <a:lnTo>
                      <a:pt x="3318" y="926"/>
                    </a:lnTo>
                    <a:lnTo>
                      <a:pt x="3480" y="926"/>
                    </a:lnTo>
                    <a:lnTo>
                      <a:pt x="3633" y="926"/>
                    </a:lnTo>
                    <a:lnTo>
                      <a:pt x="3617" y="1075"/>
                    </a:lnTo>
                    <a:lnTo>
                      <a:pt x="3382" y="1285"/>
                    </a:lnTo>
                    <a:lnTo>
                      <a:pt x="3214" y="1315"/>
                    </a:lnTo>
                    <a:lnTo>
                      <a:pt x="3129" y="1513"/>
                    </a:lnTo>
                    <a:lnTo>
                      <a:pt x="2939" y="1792"/>
                    </a:lnTo>
                    <a:lnTo>
                      <a:pt x="3013" y="1899"/>
                    </a:lnTo>
                    <a:lnTo>
                      <a:pt x="2964" y="2109"/>
                    </a:lnTo>
                    <a:lnTo>
                      <a:pt x="3051" y="2256"/>
                    </a:lnTo>
                    <a:lnTo>
                      <a:pt x="2924" y="2470"/>
                    </a:lnTo>
                    <a:lnTo>
                      <a:pt x="2878" y="2641"/>
                    </a:lnTo>
                    <a:lnTo>
                      <a:pt x="2905" y="2806"/>
                    </a:lnTo>
                    <a:lnTo>
                      <a:pt x="3009" y="2912"/>
                    </a:lnTo>
                    <a:lnTo>
                      <a:pt x="2991" y="3092"/>
                    </a:lnTo>
                    <a:lnTo>
                      <a:pt x="2658" y="3184"/>
                    </a:lnTo>
                    <a:lnTo>
                      <a:pt x="2526" y="3109"/>
                    </a:lnTo>
                    <a:lnTo>
                      <a:pt x="2352" y="3152"/>
                    </a:lnTo>
                    <a:lnTo>
                      <a:pt x="2185" y="3333"/>
                    </a:lnTo>
                    <a:lnTo>
                      <a:pt x="1877" y="3544"/>
                    </a:lnTo>
                    <a:lnTo>
                      <a:pt x="1726" y="3553"/>
                    </a:lnTo>
                    <a:lnTo>
                      <a:pt x="1592" y="3624"/>
                    </a:lnTo>
                    <a:lnTo>
                      <a:pt x="1532" y="3739"/>
                    </a:lnTo>
                    <a:lnTo>
                      <a:pt x="1464" y="3967"/>
                    </a:lnTo>
                    <a:lnTo>
                      <a:pt x="1294" y="4271"/>
                    </a:lnTo>
                    <a:lnTo>
                      <a:pt x="1328" y="4564"/>
                    </a:lnTo>
                    <a:lnTo>
                      <a:pt x="1339" y="4883"/>
                    </a:lnTo>
                    <a:lnTo>
                      <a:pt x="1208" y="5119"/>
                    </a:lnTo>
                    <a:lnTo>
                      <a:pt x="1156" y="5069"/>
                    </a:lnTo>
                    <a:lnTo>
                      <a:pt x="1028" y="5047"/>
                    </a:lnTo>
                    <a:lnTo>
                      <a:pt x="969" y="4918"/>
                    </a:lnTo>
                    <a:lnTo>
                      <a:pt x="900" y="4824"/>
                    </a:lnTo>
                    <a:lnTo>
                      <a:pt x="969" y="4707"/>
                    </a:lnTo>
                    <a:lnTo>
                      <a:pt x="825" y="4672"/>
                    </a:lnTo>
                    <a:lnTo>
                      <a:pt x="793" y="4522"/>
                    </a:lnTo>
                    <a:lnTo>
                      <a:pt x="665" y="4391"/>
                    </a:lnTo>
                    <a:lnTo>
                      <a:pt x="777" y="4317"/>
                    </a:lnTo>
                    <a:lnTo>
                      <a:pt x="792" y="4146"/>
                    </a:lnTo>
                    <a:lnTo>
                      <a:pt x="857" y="4061"/>
                    </a:lnTo>
                    <a:lnTo>
                      <a:pt x="1002" y="4050"/>
                    </a:lnTo>
                    <a:lnTo>
                      <a:pt x="1033" y="3927"/>
                    </a:lnTo>
                    <a:lnTo>
                      <a:pt x="1020" y="3811"/>
                    </a:lnTo>
                    <a:lnTo>
                      <a:pt x="784" y="3836"/>
                    </a:lnTo>
                    <a:lnTo>
                      <a:pt x="647" y="3731"/>
                    </a:lnTo>
                    <a:lnTo>
                      <a:pt x="503" y="3583"/>
                    </a:lnTo>
                    <a:lnTo>
                      <a:pt x="485" y="3454"/>
                    </a:lnTo>
                    <a:lnTo>
                      <a:pt x="369" y="3407"/>
                    </a:lnTo>
                    <a:lnTo>
                      <a:pt x="473" y="3268"/>
                    </a:lnTo>
                    <a:lnTo>
                      <a:pt x="501" y="3034"/>
                    </a:lnTo>
                    <a:lnTo>
                      <a:pt x="590" y="2911"/>
                    </a:lnTo>
                    <a:lnTo>
                      <a:pt x="544" y="2792"/>
                    </a:lnTo>
                    <a:lnTo>
                      <a:pt x="515" y="2611"/>
                    </a:lnTo>
                    <a:lnTo>
                      <a:pt x="525" y="2431"/>
                    </a:lnTo>
                    <a:lnTo>
                      <a:pt x="378" y="2356"/>
                    </a:lnTo>
                    <a:lnTo>
                      <a:pt x="250" y="2283"/>
                    </a:lnTo>
                    <a:lnTo>
                      <a:pt x="143" y="2310"/>
                    </a:lnTo>
                    <a:lnTo>
                      <a:pt x="0" y="2248"/>
                    </a:lnTo>
                    <a:lnTo>
                      <a:pt x="378" y="1913"/>
                    </a:lnTo>
                    <a:lnTo>
                      <a:pt x="575" y="1759"/>
                    </a:lnTo>
                    <a:lnTo>
                      <a:pt x="807" y="1325"/>
                    </a:lnTo>
                    <a:lnTo>
                      <a:pt x="955" y="1161"/>
                    </a:lnTo>
                    <a:lnTo>
                      <a:pt x="1195" y="517"/>
                    </a:lnTo>
                    <a:lnTo>
                      <a:pt x="1295" y="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FC6531A6-346A-49A3-8116-2118470CE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9421" y="2559194"/>
                <a:ext cx="1061591" cy="1583602"/>
              </a:xfrm>
              <a:custGeom>
                <a:avLst/>
                <a:gdLst/>
                <a:ahLst/>
                <a:cxnLst>
                  <a:cxn ang="0">
                    <a:pos x="2005" y="20"/>
                  </a:cxn>
                  <a:cxn ang="0">
                    <a:pos x="2163" y="95"/>
                  </a:cxn>
                  <a:cxn ang="0">
                    <a:pos x="2116" y="439"/>
                  </a:cxn>
                  <a:cxn ang="0">
                    <a:pos x="2246" y="694"/>
                  </a:cxn>
                  <a:cxn ang="0">
                    <a:pos x="2269" y="1289"/>
                  </a:cxn>
                  <a:cxn ang="0">
                    <a:pos x="2477" y="1839"/>
                  </a:cxn>
                  <a:cxn ang="0">
                    <a:pos x="2375" y="2090"/>
                  </a:cxn>
                  <a:cxn ang="0">
                    <a:pos x="2393" y="2402"/>
                  </a:cxn>
                  <a:cxn ang="0">
                    <a:pos x="2196" y="2537"/>
                  </a:cxn>
                  <a:cxn ang="0">
                    <a:pos x="1828" y="2921"/>
                  </a:cxn>
                  <a:cxn ang="0">
                    <a:pos x="1584" y="2945"/>
                  </a:cxn>
                  <a:cxn ang="0">
                    <a:pos x="1281" y="2970"/>
                  </a:cxn>
                  <a:cxn ang="0">
                    <a:pos x="1119" y="2953"/>
                  </a:cxn>
                  <a:cxn ang="0">
                    <a:pos x="939" y="3006"/>
                  </a:cxn>
                  <a:cxn ang="0">
                    <a:pos x="1001" y="3276"/>
                  </a:cxn>
                  <a:cxn ang="0">
                    <a:pos x="804" y="3539"/>
                  </a:cxn>
                  <a:cxn ang="0">
                    <a:pos x="576" y="3575"/>
                  </a:cxn>
                  <a:cxn ang="0">
                    <a:pos x="316" y="3599"/>
                  </a:cxn>
                  <a:cxn ang="0">
                    <a:pos x="197" y="3389"/>
                  </a:cxn>
                  <a:cxn ang="0">
                    <a:pos x="0" y="3356"/>
                  </a:cxn>
                  <a:cxn ang="0">
                    <a:pos x="96" y="2921"/>
                  </a:cxn>
                  <a:cxn ang="0">
                    <a:pos x="202" y="2438"/>
                  </a:cxn>
                  <a:cxn ang="0">
                    <a:pos x="304" y="2163"/>
                  </a:cxn>
                  <a:cxn ang="0">
                    <a:pos x="533" y="2095"/>
                  </a:cxn>
                  <a:cxn ang="0">
                    <a:pos x="911" y="1784"/>
                  </a:cxn>
                  <a:cxn ang="0">
                    <a:pos x="1159" y="1808"/>
                  </a:cxn>
                  <a:cxn ang="0">
                    <a:pos x="1438" y="1588"/>
                  </a:cxn>
                  <a:cxn ang="0">
                    <a:pos x="1336" y="1373"/>
                  </a:cxn>
                  <a:cxn ang="0">
                    <a:pos x="1474" y="1065"/>
                  </a:cxn>
                  <a:cxn ang="0">
                    <a:pos x="1442" y="778"/>
                  </a:cxn>
                  <a:cxn ang="0">
                    <a:pos x="1537" y="467"/>
                  </a:cxn>
                  <a:cxn ang="0">
                    <a:pos x="1738" y="287"/>
                  </a:cxn>
                  <a:cxn ang="0">
                    <a:pos x="1938" y="0"/>
                  </a:cxn>
                </a:cxnLst>
                <a:rect l="0" t="0" r="r" b="b"/>
                <a:pathLst>
                  <a:path w="2477" h="3635">
                    <a:moveTo>
                      <a:pt x="1938" y="0"/>
                    </a:moveTo>
                    <a:lnTo>
                      <a:pt x="2005" y="20"/>
                    </a:lnTo>
                    <a:lnTo>
                      <a:pt x="2076" y="84"/>
                    </a:lnTo>
                    <a:lnTo>
                      <a:pt x="2163" y="95"/>
                    </a:lnTo>
                    <a:lnTo>
                      <a:pt x="2087" y="287"/>
                    </a:lnTo>
                    <a:lnTo>
                      <a:pt x="2116" y="439"/>
                    </a:lnTo>
                    <a:lnTo>
                      <a:pt x="2174" y="588"/>
                    </a:lnTo>
                    <a:lnTo>
                      <a:pt x="2246" y="694"/>
                    </a:lnTo>
                    <a:lnTo>
                      <a:pt x="2171" y="810"/>
                    </a:lnTo>
                    <a:lnTo>
                      <a:pt x="2269" y="1289"/>
                    </a:lnTo>
                    <a:lnTo>
                      <a:pt x="2325" y="1653"/>
                    </a:lnTo>
                    <a:lnTo>
                      <a:pt x="2477" y="1839"/>
                    </a:lnTo>
                    <a:lnTo>
                      <a:pt x="2400" y="1950"/>
                    </a:lnTo>
                    <a:lnTo>
                      <a:pt x="2375" y="2090"/>
                    </a:lnTo>
                    <a:lnTo>
                      <a:pt x="2340" y="2234"/>
                    </a:lnTo>
                    <a:lnTo>
                      <a:pt x="2393" y="2402"/>
                    </a:lnTo>
                    <a:lnTo>
                      <a:pt x="2324" y="2478"/>
                    </a:lnTo>
                    <a:lnTo>
                      <a:pt x="2196" y="2537"/>
                    </a:lnTo>
                    <a:lnTo>
                      <a:pt x="2041" y="2681"/>
                    </a:lnTo>
                    <a:lnTo>
                      <a:pt x="1828" y="2921"/>
                    </a:lnTo>
                    <a:lnTo>
                      <a:pt x="1734" y="2909"/>
                    </a:lnTo>
                    <a:lnTo>
                      <a:pt x="1584" y="2945"/>
                    </a:lnTo>
                    <a:lnTo>
                      <a:pt x="1413" y="3048"/>
                    </a:lnTo>
                    <a:lnTo>
                      <a:pt x="1281" y="2970"/>
                    </a:lnTo>
                    <a:lnTo>
                      <a:pt x="1194" y="3003"/>
                    </a:lnTo>
                    <a:lnTo>
                      <a:pt x="1119" y="2953"/>
                    </a:lnTo>
                    <a:lnTo>
                      <a:pt x="1029" y="2952"/>
                    </a:lnTo>
                    <a:lnTo>
                      <a:pt x="939" y="3006"/>
                    </a:lnTo>
                    <a:lnTo>
                      <a:pt x="1002" y="3123"/>
                    </a:lnTo>
                    <a:lnTo>
                      <a:pt x="1001" y="3276"/>
                    </a:lnTo>
                    <a:lnTo>
                      <a:pt x="946" y="3376"/>
                    </a:lnTo>
                    <a:lnTo>
                      <a:pt x="804" y="3539"/>
                    </a:lnTo>
                    <a:lnTo>
                      <a:pt x="674" y="3495"/>
                    </a:lnTo>
                    <a:lnTo>
                      <a:pt x="576" y="3575"/>
                    </a:lnTo>
                    <a:lnTo>
                      <a:pt x="438" y="3635"/>
                    </a:lnTo>
                    <a:lnTo>
                      <a:pt x="316" y="3599"/>
                    </a:lnTo>
                    <a:lnTo>
                      <a:pt x="245" y="3519"/>
                    </a:lnTo>
                    <a:lnTo>
                      <a:pt x="197" y="3389"/>
                    </a:lnTo>
                    <a:lnTo>
                      <a:pt x="51" y="3401"/>
                    </a:lnTo>
                    <a:lnTo>
                      <a:pt x="0" y="3356"/>
                    </a:lnTo>
                    <a:lnTo>
                      <a:pt x="103" y="3168"/>
                    </a:lnTo>
                    <a:lnTo>
                      <a:pt x="96" y="2921"/>
                    </a:lnTo>
                    <a:lnTo>
                      <a:pt x="68" y="2681"/>
                    </a:lnTo>
                    <a:lnTo>
                      <a:pt x="202" y="2438"/>
                    </a:lnTo>
                    <a:lnTo>
                      <a:pt x="257" y="2250"/>
                    </a:lnTo>
                    <a:lnTo>
                      <a:pt x="304" y="2163"/>
                    </a:lnTo>
                    <a:lnTo>
                      <a:pt x="411" y="2103"/>
                    </a:lnTo>
                    <a:lnTo>
                      <a:pt x="533" y="2095"/>
                    </a:lnTo>
                    <a:lnTo>
                      <a:pt x="781" y="1927"/>
                    </a:lnTo>
                    <a:lnTo>
                      <a:pt x="911" y="1784"/>
                    </a:lnTo>
                    <a:lnTo>
                      <a:pt x="1052" y="1748"/>
                    </a:lnTo>
                    <a:lnTo>
                      <a:pt x="1159" y="1808"/>
                    </a:lnTo>
                    <a:lnTo>
                      <a:pt x="1427" y="1732"/>
                    </a:lnTo>
                    <a:lnTo>
                      <a:pt x="1438" y="1588"/>
                    </a:lnTo>
                    <a:lnTo>
                      <a:pt x="1356" y="1504"/>
                    </a:lnTo>
                    <a:lnTo>
                      <a:pt x="1336" y="1373"/>
                    </a:lnTo>
                    <a:lnTo>
                      <a:pt x="1371" y="1233"/>
                    </a:lnTo>
                    <a:lnTo>
                      <a:pt x="1474" y="1065"/>
                    </a:lnTo>
                    <a:lnTo>
                      <a:pt x="1403" y="946"/>
                    </a:lnTo>
                    <a:lnTo>
                      <a:pt x="1442" y="778"/>
                    </a:lnTo>
                    <a:lnTo>
                      <a:pt x="1383" y="694"/>
                    </a:lnTo>
                    <a:lnTo>
                      <a:pt x="1537" y="467"/>
                    </a:lnTo>
                    <a:lnTo>
                      <a:pt x="1604" y="311"/>
                    </a:lnTo>
                    <a:lnTo>
                      <a:pt x="1738" y="287"/>
                    </a:lnTo>
                    <a:lnTo>
                      <a:pt x="1923" y="120"/>
                    </a:lnTo>
                    <a:lnTo>
                      <a:pt x="1938" y="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56517DDA-CB81-4873-94AD-77AC50AE2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43994" y="2566262"/>
                <a:ext cx="768739" cy="1008604"/>
              </a:xfrm>
              <a:custGeom>
                <a:avLst/>
                <a:gdLst/>
                <a:ahLst/>
                <a:cxnLst>
                  <a:cxn ang="0">
                    <a:pos x="75" y="84"/>
                  </a:cxn>
                  <a:cxn ang="0">
                    <a:pos x="260" y="60"/>
                  </a:cxn>
                  <a:cxn ang="0">
                    <a:pos x="531" y="0"/>
                  </a:cxn>
                  <a:cxn ang="0">
                    <a:pos x="827" y="140"/>
                  </a:cxn>
                  <a:cxn ang="0">
                    <a:pos x="1268" y="439"/>
                  </a:cxn>
                  <a:cxn ang="0">
                    <a:pos x="1417" y="634"/>
                  </a:cxn>
                  <a:cxn ang="0">
                    <a:pos x="1575" y="810"/>
                  </a:cxn>
                  <a:cxn ang="0">
                    <a:pos x="1740" y="870"/>
                  </a:cxn>
                  <a:cxn ang="0">
                    <a:pos x="1795" y="958"/>
                  </a:cxn>
                  <a:cxn ang="0">
                    <a:pos x="1728" y="993"/>
                  </a:cxn>
                  <a:cxn ang="0">
                    <a:pos x="1618" y="981"/>
                  </a:cxn>
                  <a:cxn ang="0">
                    <a:pos x="1527" y="1113"/>
                  </a:cxn>
                  <a:cxn ang="0">
                    <a:pos x="1417" y="1293"/>
                  </a:cxn>
                  <a:cxn ang="0">
                    <a:pos x="1291" y="1492"/>
                  </a:cxn>
                  <a:cxn ang="0">
                    <a:pos x="1197" y="1508"/>
                  </a:cxn>
                  <a:cxn ang="0">
                    <a:pos x="1175" y="1638"/>
                  </a:cxn>
                  <a:cxn ang="0">
                    <a:pos x="1145" y="1803"/>
                  </a:cxn>
                  <a:cxn ang="0">
                    <a:pos x="1079" y="1867"/>
                  </a:cxn>
                  <a:cxn ang="0">
                    <a:pos x="1127" y="2046"/>
                  </a:cxn>
                  <a:cxn ang="0">
                    <a:pos x="1113" y="2210"/>
                  </a:cxn>
                  <a:cxn ang="0">
                    <a:pos x="1020" y="2234"/>
                  </a:cxn>
                  <a:cxn ang="0">
                    <a:pos x="968" y="2318"/>
                  </a:cxn>
                  <a:cxn ang="0">
                    <a:pos x="724" y="2091"/>
                  </a:cxn>
                  <a:cxn ang="0">
                    <a:pos x="606" y="2071"/>
                  </a:cxn>
                  <a:cxn ang="0">
                    <a:pos x="441" y="2115"/>
                  </a:cxn>
                  <a:cxn ang="0">
                    <a:pos x="287" y="2079"/>
                  </a:cxn>
                  <a:cxn ang="0">
                    <a:pos x="311" y="1939"/>
                  </a:cxn>
                  <a:cxn ang="0">
                    <a:pos x="390" y="1827"/>
                  </a:cxn>
                  <a:cxn ang="0">
                    <a:pos x="236" y="1640"/>
                  </a:cxn>
                  <a:cxn ang="0">
                    <a:pos x="181" y="1277"/>
                  </a:cxn>
                  <a:cxn ang="0">
                    <a:pos x="83" y="798"/>
                  </a:cxn>
                  <a:cxn ang="0">
                    <a:pos x="157" y="682"/>
                  </a:cxn>
                  <a:cxn ang="0">
                    <a:pos x="87" y="575"/>
                  </a:cxn>
                  <a:cxn ang="0">
                    <a:pos x="28" y="431"/>
                  </a:cxn>
                  <a:cxn ang="0">
                    <a:pos x="0" y="275"/>
                  </a:cxn>
                  <a:cxn ang="0">
                    <a:pos x="75" y="84"/>
                  </a:cxn>
                </a:cxnLst>
                <a:rect l="0" t="0" r="r" b="b"/>
                <a:pathLst>
                  <a:path w="1795" h="2318">
                    <a:moveTo>
                      <a:pt x="75" y="84"/>
                    </a:moveTo>
                    <a:lnTo>
                      <a:pt x="260" y="60"/>
                    </a:lnTo>
                    <a:lnTo>
                      <a:pt x="531" y="0"/>
                    </a:lnTo>
                    <a:lnTo>
                      <a:pt x="827" y="140"/>
                    </a:lnTo>
                    <a:lnTo>
                      <a:pt x="1268" y="439"/>
                    </a:lnTo>
                    <a:lnTo>
                      <a:pt x="1417" y="634"/>
                    </a:lnTo>
                    <a:lnTo>
                      <a:pt x="1575" y="810"/>
                    </a:lnTo>
                    <a:lnTo>
                      <a:pt x="1740" y="870"/>
                    </a:lnTo>
                    <a:lnTo>
                      <a:pt x="1795" y="958"/>
                    </a:lnTo>
                    <a:lnTo>
                      <a:pt x="1728" y="993"/>
                    </a:lnTo>
                    <a:lnTo>
                      <a:pt x="1618" y="981"/>
                    </a:lnTo>
                    <a:lnTo>
                      <a:pt x="1527" y="1113"/>
                    </a:lnTo>
                    <a:lnTo>
                      <a:pt x="1417" y="1293"/>
                    </a:lnTo>
                    <a:lnTo>
                      <a:pt x="1291" y="1492"/>
                    </a:lnTo>
                    <a:lnTo>
                      <a:pt x="1197" y="1508"/>
                    </a:lnTo>
                    <a:lnTo>
                      <a:pt x="1175" y="1638"/>
                    </a:lnTo>
                    <a:lnTo>
                      <a:pt x="1145" y="1803"/>
                    </a:lnTo>
                    <a:lnTo>
                      <a:pt x="1079" y="1867"/>
                    </a:lnTo>
                    <a:lnTo>
                      <a:pt x="1127" y="2046"/>
                    </a:lnTo>
                    <a:lnTo>
                      <a:pt x="1113" y="2210"/>
                    </a:lnTo>
                    <a:lnTo>
                      <a:pt x="1020" y="2234"/>
                    </a:lnTo>
                    <a:lnTo>
                      <a:pt x="968" y="2318"/>
                    </a:lnTo>
                    <a:lnTo>
                      <a:pt x="724" y="2091"/>
                    </a:lnTo>
                    <a:lnTo>
                      <a:pt x="606" y="2071"/>
                    </a:lnTo>
                    <a:lnTo>
                      <a:pt x="441" y="2115"/>
                    </a:lnTo>
                    <a:lnTo>
                      <a:pt x="287" y="2079"/>
                    </a:lnTo>
                    <a:lnTo>
                      <a:pt x="311" y="1939"/>
                    </a:lnTo>
                    <a:lnTo>
                      <a:pt x="390" y="1827"/>
                    </a:lnTo>
                    <a:lnTo>
                      <a:pt x="236" y="1640"/>
                    </a:lnTo>
                    <a:lnTo>
                      <a:pt x="181" y="1277"/>
                    </a:lnTo>
                    <a:lnTo>
                      <a:pt x="83" y="798"/>
                    </a:lnTo>
                    <a:lnTo>
                      <a:pt x="157" y="682"/>
                    </a:lnTo>
                    <a:lnTo>
                      <a:pt x="87" y="575"/>
                    </a:lnTo>
                    <a:lnTo>
                      <a:pt x="28" y="431"/>
                    </a:lnTo>
                    <a:lnTo>
                      <a:pt x="0" y="275"/>
                    </a:lnTo>
                    <a:lnTo>
                      <a:pt x="75" y="84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D01E4A19-CF74-4FB8-AE66-65F9C78EF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4790" y="3923636"/>
                <a:ext cx="324884" cy="398258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220" y="5"/>
                  </a:cxn>
                  <a:cxn ang="0">
                    <a:pos x="546" y="135"/>
                  </a:cxn>
                  <a:cxn ang="0">
                    <a:pos x="723" y="289"/>
                  </a:cxn>
                  <a:cxn ang="0">
                    <a:pos x="950" y="513"/>
                  </a:cxn>
                  <a:cxn ang="0">
                    <a:pos x="678" y="673"/>
                  </a:cxn>
                  <a:cxn ang="0">
                    <a:pos x="521" y="881"/>
                  </a:cxn>
                  <a:cxn ang="0">
                    <a:pos x="413" y="1031"/>
                  </a:cxn>
                  <a:cxn ang="0">
                    <a:pos x="368" y="1148"/>
                  </a:cxn>
                  <a:cxn ang="0">
                    <a:pos x="237" y="1111"/>
                  </a:cxn>
                  <a:cxn ang="0">
                    <a:pos x="88" y="991"/>
                  </a:cxn>
                  <a:cxn ang="0">
                    <a:pos x="19" y="811"/>
                  </a:cxn>
                  <a:cxn ang="0">
                    <a:pos x="0" y="625"/>
                  </a:cxn>
                  <a:cxn ang="0">
                    <a:pos x="151" y="629"/>
                  </a:cxn>
                  <a:cxn ang="0">
                    <a:pos x="234" y="553"/>
                  </a:cxn>
                  <a:cxn ang="0">
                    <a:pos x="268" y="281"/>
                  </a:cxn>
                  <a:cxn ang="0">
                    <a:pos x="150" y="120"/>
                  </a:cxn>
                  <a:cxn ang="0">
                    <a:pos x="108" y="0"/>
                  </a:cxn>
                </a:cxnLst>
                <a:rect l="0" t="0" r="r" b="b"/>
                <a:pathLst>
                  <a:path w="950" h="1148">
                    <a:moveTo>
                      <a:pt x="108" y="0"/>
                    </a:moveTo>
                    <a:lnTo>
                      <a:pt x="220" y="5"/>
                    </a:lnTo>
                    <a:lnTo>
                      <a:pt x="546" y="135"/>
                    </a:lnTo>
                    <a:lnTo>
                      <a:pt x="723" y="289"/>
                    </a:lnTo>
                    <a:lnTo>
                      <a:pt x="950" y="513"/>
                    </a:lnTo>
                    <a:lnTo>
                      <a:pt x="678" y="673"/>
                    </a:lnTo>
                    <a:lnTo>
                      <a:pt x="521" y="881"/>
                    </a:lnTo>
                    <a:lnTo>
                      <a:pt x="413" y="1031"/>
                    </a:lnTo>
                    <a:lnTo>
                      <a:pt x="368" y="1148"/>
                    </a:lnTo>
                    <a:lnTo>
                      <a:pt x="237" y="1111"/>
                    </a:lnTo>
                    <a:lnTo>
                      <a:pt x="88" y="991"/>
                    </a:lnTo>
                    <a:lnTo>
                      <a:pt x="19" y="811"/>
                    </a:lnTo>
                    <a:lnTo>
                      <a:pt x="0" y="625"/>
                    </a:lnTo>
                    <a:lnTo>
                      <a:pt x="151" y="629"/>
                    </a:lnTo>
                    <a:lnTo>
                      <a:pt x="234" y="553"/>
                    </a:lnTo>
                    <a:lnTo>
                      <a:pt x="268" y="281"/>
                    </a:lnTo>
                    <a:lnTo>
                      <a:pt x="150" y="120"/>
                    </a:lnTo>
                    <a:lnTo>
                      <a:pt x="108" y="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D140329A-F5FA-4D90-90F3-5D9A85D45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2502" y="3768103"/>
                <a:ext cx="581130" cy="334630"/>
              </a:xfrm>
              <a:custGeom>
                <a:avLst/>
                <a:gdLst/>
                <a:ahLst/>
                <a:cxnLst>
                  <a:cxn ang="0">
                    <a:pos x="1359" y="56"/>
                  </a:cxn>
                  <a:cxn ang="0">
                    <a:pos x="1225" y="24"/>
                  </a:cxn>
                  <a:cxn ang="0">
                    <a:pos x="1111" y="36"/>
                  </a:cxn>
                  <a:cxn ang="0">
                    <a:pos x="1004" y="0"/>
                  </a:cxn>
                  <a:cxn ang="0">
                    <a:pos x="882" y="128"/>
                  </a:cxn>
                  <a:cxn ang="0">
                    <a:pos x="744" y="203"/>
                  </a:cxn>
                  <a:cxn ang="0">
                    <a:pos x="516" y="188"/>
                  </a:cxn>
                  <a:cxn ang="0">
                    <a:pos x="355" y="60"/>
                  </a:cxn>
                  <a:cxn ang="0">
                    <a:pos x="236" y="0"/>
                  </a:cxn>
                  <a:cxn ang="0">
                    <a:pos x="0" y="88"/>
                  </a:cxn>
                  <a:cxn ang="0">
                    <a:pos x="95" y="355"/>
                  </a:cxn>
                  <a:cxn ang="0">
                    <a:pos x="186" y="360"/>
                  </a:cxn>
                  <a:cxn ang="0">
                    <a:pos x="444" y="463"/>
                  </a:cxn>
                  <a:cxn ang="0">
                    <a:pos x="599" y="598"/>
                  </a:cxn>
                  <a:cxn ang="0">
                    <a:pos x="768" y="766"/>
                  </a:cxn>
                  <a:cxn ang="0">
                    <a:pos x="1016" y="491"/>
                  </a:cxn>
                  <a:cxn ang="0">
                    <a:pos x="1225" y="287"/>
                  </a:cxn>
                  <a:cxn ang="0">
                    <a:pos x="1359" y="56"/>
                  </a:cxn>
                </a:cxnLst>
                <a:rect l="0" t="0" r="r" b="b"/>
                <a:pathLst>
                  <a:path w="1359" h="766">
                    <a:moveTo>
                      <a:pt x="1359" y="56"/>
                    </a:moveTo>
                    <a:lnTo>
                      <a:pt x="1225" y="24"/>
                    </a:lnTo>
                    <a:lnTo>
                      <a:pt x="1111" y="36"/>
                    </a:lnTo>
                    <a:lnTo>
                      <a:pt x="1004" y="0"/>
                    </a:lnTo>
                    <a:lnTo>
                      <a:pt x="882" y="128"/>
                    </a:lnTo>
                    <a:lnTo>
                      <a:pt x="744" y="203"/>
                    </a:lnTo>
                    <a:lnTo>
                      <a:pt x="516" y="188"/>
                    </a:lnTo>
                    <a:lnTo>
                      <a:pt x="355" y="60"/>
                    </a:lnTo>
                    <a:lnTo>
                      <a:pt x="236" y="0"/>
                    </a:lnTo>
                    <a:lnTo>
                      <a:pt x="0" y="88"/>
                    </a:lnTo>
                    <a:lnTo>
                      <a:pt x="95" y="355"/>
                    </a:lnTo>
                    <a:lnTo>
                      <a:pt x="186" y="360"/>
                    </a:lnTo>
                    <a:lnTo>
                      <a:pt x="444" y="463"/>
                    </a:lnTo>
                    <a:lnTo>
                      <a:pt x="599" y="598"/>
                    </a:lnTo>
                    <a:lnTo>
                      <a:pt x="768" y="766"/>
                    </a:lnTo>
                    <a:lnTo>
                      <a:pt x="1016" y="491"/>
                    </a:lnTo>
                    <a:lnTo>
                      <a:pt x="1225" y="287"/>
                    </a:lnTo>
                    <a:lnTo>
                      <a:pt x="1359" y="56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E4E72895-E047-4103-82BB-BB5D10E03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5691" y="3433473"/>
                <a:ext cx="1194290" cy="438318"/>
              </a:xfrm>
              <a:custGeom>
                <a:avLst/>
                <a:gdLst/>
                <a:ahLst/>
                <a:cxnLst>
                  <a:cxn ang="0">
                    <a:pos x="1155" y="216"/>
                  </a:cxn>
                  <a:cxn ang="0">
                    <a:pos x="1212" y="267"/>
                  </a:cxn>
                  <a:cxn ang="0">
                    <a:pos x="1296" y="242"/>
                  </a:cxn>
                  <a:cxn ang="0">
                    <a:pos x="1369" y="326"/>
                  </a:cxn>
                  <a:cxn ang="0">
                    <a:pos x="1495" y="255"/>
                  </a:cxn>
                  <a:cxn ang="0">
                    <a:pos x="1602" y="148"/>
                  </a:cxn>
                  <a:cxn ang="0">
                    <a:pos x="1736" y="52"/>
                  </a:cxn>
                  <a:cxn ang="0">
                    <a:pos x="1771" y="160"/>
                  </a:cxn>
                  <a:cxn ang="0">
                    <a:pos x="1783" y="347"/>
                  </a:cxn>
                  <a:cxn ang="0">
                    <a:pos x="1810" y="495"/>
                  </a:cxn>
                  <a:cxn ang="0">
                    <a:pos x="1944" y="479"/>
                  </a:cxn>
                  <a:cxn ang="0">
                    <a:pos x="2055" y="339"/>
                  </a:cxn>
                  <a:cxn ang="0">
                    <a:pos x="2267" y="323"/>
                  </a:cxn>
                  <a:cxn ang="0">
                    <a:pos x="2417" y="251"/>
                  </a:cxn>
                  <a:cxn ang="0">
                    <a:pos x="2523" y="136"/>
                  </a:cxn>
                  <a:cxn ang="0">
                    <a:pos x="2665" y="12"/>
                  </a:cxn>
                  <a:cxn ang="0">
                    <a:pos x="2783" y="0"/>
                  </a:cxn>
                  <a:cxn ang="0">
                    <a:pos x="2787" y="275"/>
                  </a:cxn>
                  <a:cxn ang="0">
                    <a:pos x="2775" y="483"/>
                  </a:cxn>
                  <a:cxn ang="0">
                    <a:pos x="2704" y="658"/>
                  </a:cxn>
                  <a:cxn ang="0">
                    <a:pos x="2634" y="827"/>
                  </a:cxn>
                  <a:cxn ang="0">
                    <a:pos x="2503" y="795"/>
                  </a:cxn>
                  <a:cxn ang="0">
                    <a:pos x="2385" y="806"/>
                  </a:cxn>
                  <a:cxn ang="0">
                    <a:pos x="2278" y="771"/>
                  </a:cxn>
                  <a:cxn ang="0">
                    <a:pos x="2160" y="897"/>
                  </a:cxn>
                  <a:cxn ang="0">
                    <a:pos x="2022" y="972"/>
                  </a:cxn>
                  <a:cxn ang="0">
                    <a:pos x="1791" y="959"/>
                  </a:cxn>
                  <a:cxn ang="0">
                    <a:pos x="1633" y="833"/>
                  </a:cxn>
                  <a:cxn ang="0">
                    <a:pos x="1513" y="771"/>
                  </a:cxn>
                  <a:cxn ang="0">
                    <a:pos x="1275" y="857"/>
                  </a:cxn>
                  <a:cxn ang="0">
                    <a:pos x="1168" y="863"/>
                  </a:cxn>
                  <a:cxn ang="0">
                    <a:pos x="1074" y="804"/>
                  </a:cxn>
                  <a:cxn ang="0">
                    <a:pos x="810" y="623"/>
                  </a:cxn>
                  <a:cxn ang="0">
                    <a:pos x="637" y="734"/>
                  </a:cxn>
                  <a:cxn ang="0">
                    <a:pos x="590" y="841"/>
                  </a:cxn>
                  <a:cxn ang="0">
                    <a:pos x="447" y="863"/>
                  </a:cxn>
                  <a:cxn ang="0">
                    <a:pos x="402" y="968"/>
                  </a:cxn>
                  <a:cxn ang="0">
                    <a:pos x="267" y="1009"/>
                  </a:cxn>
                  <a:cxn ang="0">
                    <a:pos x="258" y="927"/>
                  </a:cxn>
                  <a:cxn ang="0">
                    <a:pos x="184" y="849"/>
                  </a:cxn>
                  <a:cxn ang="0">
                    <a:pos x="184" y="744"/>
                  </a:cxn>
                  <a:cxn ang="0">
                    <a:pos x="0" y="671"/>
                  </a:cxn>
                  <a:cxn ang="0">
                    <a:pos x="153" y="530"/>
                  </a:cxn>
                  <a:cxn ang="0">
                    <a:pos x="279" y="471"/>
                  </a:cxn>
                  <a:cxn ang="0">
                    <a:pos x="350" y="395"/>
                  </a:cxn>
                  <a:cxn ang="0">
                    <a:pos x="294" y="231"/>
                  </a:cxn>
                  <a:cxn ang="0">
                    <a:pos x="330" y="84"/>
                  </a:cxn>
                  <a:cxn ang="0">
                    <a:pos x="483" y="120"/>
                  </a:cxn>
                  <a:cxn ang="0">
                    <a:pos x="651" y="75"/>
                  </a:cxn>
                  <a:cxn ang="0">
                    <a:pos x="769" y="95"/>
                  </a:cxn>
                  <a:cxn ang="0">
                    <a:pos x="1011" y="323"/>
                  </a:cxn>
                  <a:cxn ang="0">
                    <a:pos x="1060" y="240"/>
                  </a:cxn>
                  <a:cxn ang="0">
                    <a:pos x="1155" y="216"/>
                  </a:cxn>
                </a:cxnLst>
                <a:rect l="0" t="0" r="r" b="b"/>
                <a:pathLst>
                  <a:path w="2787" h="1009">
                    <a:moveTo>
                      <a:pt x="1155" y="216"/>
                    </a:moveTo>
                    <a:lnTo>
                      <a:pt x="1212" y="267"/>
                    </a:lnTo>
                    <a:lnTo>
                      <a:pt x="1296" y="242"/>
                    </a:lnTo>
                    <a:lnTo>
                      <a:pt x="1369" y="326"/>
                    </a:lnTo>
                    <a:lnTo>
                      <a:pt x="1495" y="255"/>
                    </a:lnTo>
                    <a:lnTo>
                      <a:pt x="1602" y="148"/>
                    </a:lnTo>
                    <a:lnTo>
                      <a:pt x="1736" y="52"/>
                    </a:lnTo>
                    <a:lnTo>
                      <a:pt x="1771" y="160"/>
                    </a:lnTo>
                    <a:lnTo>
                      <a:pt x="1783" y="347"/>
                    </a:lnTo>
                    <a:lnTo>
                      <a:pt x="1810" y="495"/>
                    </a:lnTo>
                    <a:lnTo>
                      <a:pt x="1944" y="479"/>
                    </a:lnTo>
                    <a:lnTo>
                      <a:pt x="2055" y="339"/>
                    </a:lnTo>
                    <a:lnTo>
                      <a:pt x="2267" y="323"/>
                    </a:lnTo>
                    <a:lnTo>
                      <a:pt x="2417" y="251"/>
                    </a:lnTo>
                    <a:lnTo>
                      <a:pt x="2523" y="136"/>
                    </a:lnTo>
                    <a:lnTo>
                      <a:pt x="2665" y="12"/>
                    </a:lnTo>
                    <a:lnTo>
                      <a:pt x="2783" y="0"/>
                    </a:lnTo>
                    <a:lnTo>
                      <a:pt x="2787" y="275"/>
                    </a:lnTo>
                    <a:lnTo>
                      <a:pt x="2775" y="483"/>
                    </a:lnTo>
                    <a:lnTo>
                      <a:pt x="2704" y="658"/>
                    </a:lnTo>
                    <a:lnTo>
                      <a:pt x="2634" y="827"/>
                    </a:lnTo>
                    <a:lnTo>
                      <a:pt x="2503" y="795"/>
                    </a:lnTo>
                    <a:lnTo>
                      <a:pt x="2385" y="806"/>
                    </a:lnTo>
                    <a:lnTo>
                      <a:pt x="2278" y="771"/>
                    </a:lnTo>
                    <a:lnTo>
                      <a:pt x="2160" y="897"/>
                    </a:lnTo>
                    <a:lnTo>
                      <a:pt x="2022" y="972"/>
                    </a:lnTo>
                    <a:lnTo>
                      <a:pt x="1791" y="959"/>
                    </a:lnTo>
                    <a:lnTo>
                      <a:pt x="1633" y="833"/>
                    </a:lnTo>
                    <a:lnTo>
                      <a:pt x="1513" y="771"/>
                    </a:lnTo>
                    <a:lnTo>
                      <a:pt x="1275" y="857"/>
                    </a:lnTo>
                    <a:lnTo>
                      <a:pt x="1168" y="863"/>
                    </a:lnTo>
                    <a:lnTo>
                      <a:pt x="1074" y="804"/>
                    </a:lnTo>
                    <a:lnTo>
                      <a:pt x="810" y="623"/>
                    </a:lnTo>
                    <a:lnTo>
                      <a:pt x="637" y="734"/>
                    </a:lnTo>
                    <a:lnTo>
                      <a:pt x="590" y="841"/>
                    </a:lnTo>
                    <a:lnTo>
                      <a:pt x="447" y="863"/>
                    </a:lnTo>
                    <a:lnTo>
                      <a:pt x="402" y="968"/>
                    </a:lnTo>
                    <a:lnTo>
                      <a:pt x="267" y="1009"/>
                    </a:lnTo>
                    <a:lnTo>
                      <a:pt x="258" y="927"/>
                    </a:lnTo>
                    <a:lnTo>
                      <a:pt x="184" y="849"/>
                    </a:lnTo>
                    <a:lnTo>
                      <a:pt x="184" y="744"/>
                    </a:lnTo>
                    <a:lnTo>
                      <a:pt x="0" y="671"/>
                    </a:lnTo>
                    <a:lnTo>
                      <a:pt x="153" y="530"/>
                    </a:lnTo>
                    <a:lnTo>
                      <a:pt x="279" y="471"/>
                    </a:lnTo>
                    <a:lnTo>
                      <a:pt x="350" y="395"/>
                    </a:lnTo>
                    <a:lnTo>
                      <a:pt x="294" y="231"/>
                    </a:lnTo>
                    <a:lnTo>
                      <a:pt x="330" y="84"/>
                    </a:lnTo>
                    <a:lnTo>
                      <a:pt x="483" y="120"/>
                    </a:lnTo>
                    <a:lnTo>
                      <a:pt x="651" y="75"/>
                    </a:lnTo>
                    <a:lnTo>
                      <a:pt x="769" y="95"/>
                    </a:lnTo>
                    <a:lnTo>
                      <a:pt x="1011" y="323"/>
                    </a:lnTo>
                    <a:lnTo>
                      <a:pt x="1060" y="240"/>
                    </a:lnTo>
                    <a:lnTo>
                      <a:pt x="1155" y="216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66A5FB62-0488-4D03-BD5C-B573CB350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6152" y="3214315"/>
                <a:ext cx="711541" cy="433605"/>
              </a:xfrm>
              <a:custGeom>
                <a:avLst/>
                <a:gdLst/>
                <a:ahLst/>
                <a:cxnLst>
                  <a:cxn ang="0">
                    <a:pos x="116" y="184"/>
                  </a:cxn>
                  <a:cxn ang="0">
                    <a:pos x="319" y="229"/>
                  </a:cxn>
                  <a:cxn ang="0">
                    <a:pos x="599" y="64"/>
                  </a:cxn>
                  <a:cxn ang="0">
                    <a:pos x="753" y="1"/>
                  </a:cxn>
                  <a:cxn ang="0">
                    <a:pos x="824" y="0"/>
                  </a:cxn>
                  <a:cxn ang="0">
                    <a:pos x="858" y="124"/>
                  </a:cxn>
                  <a:cxn ang="0">
                    <a:pos x="645" y="332"/>
                  </a:cxn>
                  <a:cxn ang="0">
                    <a:pos x="850" y="392"/>
                  </a:cxn>
                  <a:cxn ang="0">
                    <a:pos x="998" y="388"/>
                  </a:cxn>
                  <a:cxn ang="0">
                    <a:pos x="1177" y="512"/>
                  </a:cxn>
                  <a:cxn ang="0">
                    <a:pos x="1239" y="388"/>
                  </a:cxn>
                  <a:cxn ang="0">
                    <a:pos x="1181" y="184"/>
                  </a:cxn>
                  <a:cxn ang="0">
                    <a:pos x="1271" y="120"/>
                  </a:cxn>
                  <a:cxn ang="0">
                    <a:pos x="1477" y="229"/>
                  </a:cxn>
                  <a:cxn ang="0">
                    <a:pos x="1717" y="237"/>
                  </a:cxn>
                  <a:cxn ang="0">
                    <a:pos x="2052" y="282"/>
                  </a:cxn>
                  <a:cxn ang="0">
                    <a:pos x="2046" y="468"/>
                  </a:cxn>
                  <a:cxn ang="0">
                    <a:pos x="2076" y="629"/>
                  </a:cxn>
                  <a:cxn ang="0">
                    <a:pos x="1927" y="644"/>
                  </a:cxn>
                  <a:cxn ang="0">
                    <a:pos x="1751" y="799"/>
                  </a:cxn>
                  <a:cxn ang="0">
                    <a:pos x="1624" y="937"/>
                  </a:cxn>
                  <a:cxn ang="0">
                    <a:pos x="1436" y="1030"/>
                  </a:cxn>
                  <a:cxn ang="0">
                    <a:pos x="1166" y="1053"/>
                  </a:cxn>
                  <a:cxn ang="0">
                    <a:pos x="1028" y="1229"/>
                  </a:cxn>
                  <a:cxn ang="0">
                    <a:pos x="858" y="1247"/>
                  </a:cxn>
                  <a:cxn ang="0">
                    <a:pos x="825" y="1064"/>
                  </a:cxn>
                  <a:cxn ang="0">
                    <a:pos x="810" y="829"/>
                  </a:cxn>
                  <a:cxn ang="0">
                    <a:pos x="767" y="694"/>
                  </a:cxn>
                  <a:cxn ang="0">
                    <a:pos x="588" y="824"/>
                  </a:cxn>
                  <a:cxn ang="0">
                    <a:pos x="465" y="950"/>
                  </a:cxn>
                  <a:cxn ang="0">
                    <a:pos x="306" y="1038"/>
                  </a:cxn>
                  <a:cxn ang="0">
                    <a:pos x="215" y="934"/>
                  </a:cxn>
                  <a:cxn ang="0">
                    <a:pos x="111" y="962"/>
                  </a:cxn>
                  <a:cxn ang="0">
                    <a:pos x="43" y="899"/>
                  </a:cxn>
                  <a:cxn ang="0">
                    <a:pos x="58" y="689"/>
                  </a:cxn>
                  <a:cxn ang="0">
                    <a:pos x="0" y="470"/>
                  </a:cxn>
                  <a:cxn ang="0">
                    <a:pos x="83" y="388"/>
                  </a:cxn>
                  <a:cxn ang="0">
                    <a:pos x="116" y="184"/>
                  </a:cxn>
                </a:cxnLst>
                <a:rect l="0" t="0" r="r" b="b"/>
                <a:pathLst>
                  <a:path w="2076" h="1247">
                    <a:moveTo>
                      <a:pt x="116" y="184"/>
                    </a:moveTo>
                    <a:lnTo>
                      <a:pt x="319" y="229"/>
                    </a:lnTo>
                    <a:lnTo>
                      <a:pt x="599" y="64"/>
                    </a:lnTo>
                    <a:lnTo>
                      <a:pt x="753" y="1"/>
                    </a:lnTo>
                    <a:lnTo>
                      <a:pt x="824" y="0"/>
                    </a:lnTo>
                    <a:lnTo>
                      <a:pt x="858" y="124"/>
                    </a:lnTo>
                    <a:lnTo>
                      <a:pt x="645" y="332"/>
                    </a:lnTo>
                    <a:lnTo>
                      <a:pt x="850" y="392"/>
                    </a:lnTo>
                    <a:lnTo>
                      <a:pt x="998" y="388"/>
                    </a:lnTo>
                    <a:lnTo>
                      <a:pt x="1177" y="512"/>
                    </a:lnTo>
                    <a:lnTo>
                      <a:pt x="1239" y="388"/>
                    </a:lnTo>
                    <a:lnTo>
                      <a:pt x="1181" y="184"/>
                    </a:lnTo>
                    <a:lnTo>
                      <a:pt x="1271" y="120"/>
                    </a:lnTo>
                    <a:lnTo>
                      <a:pt x="1477" y="229"/>
                    </a:lnTo>
                    <a:lnTo>
                      <a:pt x="1717" y="237"/>
                    </a:lnTo>
                    <a:lnTo>
                      <a:pt x="2052" y="282"/>
                    </a:lnTo>
                    <a:lnTo>
                      <a:pt x="2046" y="468"/>
                    </a:lnTo>
                    <a:lnTo>
                      <a:pt x="2076" y="629"/>
                    </a:lnTo>
                    <a:lnTo>
                      <a:pt x="1927" y="644"/>
                    </a:lnTo>
                    <a:lnTo>
                      <a:pt x="1751" y="799"/>
                    </a:lnTo>
                    <a:lnTo>
                      <a:pt x="1624" y="937"/>
                    </a:lnTo>
                    <a:lnTo>
                      <a:pt x="1436" y="1030"/>
                    </a:lnTo>
                    <a:lnTo>
                      <a:pt x="1166" y="1053"/>
                    </a:lnTo>
                    <a:lnTo>
                      <a:pt x="1028" y="1229"/>
                    </a:lnTo>
                    <a:lnTo>
                      <a:pt x="858" y="1247"/>
                    </a:lnTo>
                    <a:lnTo>
                      <a:pt x="825" y="1064"/>
                    </a:lnTo>
                    <a:lnTo>
                      <a:pt x="810" y="829"/>
                    </a:lnTo>
                    <a:lnTo>
                      <a:pt x="767" y="694"/>
                    </a:lnTo>
                    <a:lnTo>
                      <a:pt x="588" y="824"/>
                    </a:lnTo>
                    <a:lnTo>
                      <a:pt x="465" y="950"/>
                    </a:lnTo>
                    <a:lnTo>
                      <a:pt x="306" y="1038"/>
                    </a:lnTo>
                    <a:lnTo>
                      <a:pt x="215" y="934"/>
                    </a:lnTo>
                    <a:lnTo>
                      <a:pt x="111" y="962"/>
                    </a:lnTo>
                    <a:lnTo>
                      <a:pt x="43" y="899"/>
                    </a:lnTo>
                    <a:lnTo>
                      <a:pt x="58" y="689"/>
                    </a:lnTo>
                    <a:lnTo>
                      <a:pt x="0" y="470"/>
                    </a:lnTo>
                    <a:lnTo>
                      <a:pt x="83" y="388"/>
                    </a:lnTo>
                    <a:lnTo>
                      <a:pt x="116" y="184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8170C502-4608-4E66-9F62-462FE8226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7335" y="2981015"/>
                <a:ext cx="661207" cy="412397"/>
              </a:xfrm>
              <a:custGeom>
                <a:avLst/>
                <a:gdLst/>
                <a:ahLst/>
                <a:cxnLst>
                  <a:cxn ang="0">
                    <a:pos x="1742" y="233"/>
                  </a:cxn>
                  <a:cxn ang="0">
                    <a:pos x="1579" y="143"/>
                  </a:cxn>
                  <a:cxn ang="0">
                    <a:pos x="1329" y="173"/>
                  </a:cxn>
                  <a:cxn ang="0">
                    <a:pos x="1092" y="143"/>
                  </a:cxn>
                  <a:cxn ang="0">
                    <a:pos x="940" y="53"/>
                  </a:cxn>
                  <a:cxn ang="0">
                    <a:pos x="778" y="0"/>
                  </a:cxn>
                  <a:cxn ang="0">
                    <a:pos x="697" y="43"/>
                  </a:cxn>
                  <a:cxn ang="0">
                    <a:pos x="555" y="29"/>
                  </a:cxn>
                  <a:cxn ang="0">
                    <a:pos x="439" y="203"/>
                  </a:cxn>
                  <a:cxn ang="0">
                    <a:pos x="306" y="414"/>
                  </a:cxn>
                  <a:cxn ang="0">
                    <a:pos x="150" y="666"/>
                  </a:cxn>
                  <a:cxn ang="0">
                    <a:pos x="30" y="687"/>
                  </a:cxn>
                  <a:cxn ang="0">
                    <a:pos x="0" y="853"/>
                  </a:cxn>
                  <a:cxn ang="0">
                    <a:pos x="201" y="897"/>
                  </a:cxn>
                  <a:cxn ang="0">
                    <a:pos x="487" y="732"/>
                  </a:cxn>
                  <a:cxn ang="0">
                    <a:pos x="630" y="672"/>
                  </a:cxn>
                  <a:cxn ang="0">
                    <a:pos x="708" y="667"/>
                  </a:cxn>
                  <a:cxn ang="0">
                    <a:pos x="738" y="793"/>
                  </a:cxn>
                  <a:cxn ang="0">
                    <a:pos x="526" y="1002"/>
                  </a:cxn>
                  <a:cxn ang="0">
                    <a:pos x="738" y="1062"/>
                  </a:cxn>
                  <a:cxn ang="0">
                    <a:pos x="881" y="1057"/>
                  </a:cxn>
                  <a:cxn ang="0">
                    <a:pos x="1058" y="1182"/>
                  </a:cxn>
                  <a:cxn ang="0">
                    <a:pos x="1122" y="1057"/>
                  </a:cxn>
                  <a:cxn ang="0">
                    <a:pos x="1063" y="853"/>
                  </a:cxn>
                  <a:cxn ang="0">
                    <a:pos x="1152" y="788"/>
                  </a:cxn>
                  <a:cxn ang="0">
                    <a:pos x="1358" y="897"/>
                  </a:cxn>
                  <a:cxn ang="0">
                    <a:pos x="1609" y="907"/>
                  </a:cxn>
                  <a:cxn ang="0">
                    <a:pos x="1934" y="952"/>
                  </a:cxn>
                  <a:cxn ang="0">
                    <a:pos x="1919" y="823"/>
                  </a:cxn>
                  <a:cxn ang="0">
                    <a:pos x="1870" y="682"/>
                  </a:cxn>
                  <a:cxn ang="0">
                    <a:pos x="1815" y="442"/>
                  </a:cxn>
                  <a:cxn ang="0">
                    <a:pos x="1742" y="233"/>
                  </a:cxn>
                </a:cxnLst>
                <a:rect l="0" t="0" r="r" b="b"/>
                <a:pathLst>
                  <a:path w="1934" h="1182">
                    <a:moveTo>
                      <a:pt x="1742" y="233"/>
                    </a:moveTo>
                    <a:lnTo>
                      <a:pt x="1579" y="143"/>
                    </a:lnTo>
                    <a:lnTo>
                      <a:pt x="1329" y="173"/>
                    </a:lnTo>
                    <a:lnTo>
                      <a:pt x="1092" y="143"/>
                    </a:lnTo>
                    <a:lnTo>
                      <a:pt x="940" y="53"/>
                    </a:lnTo>
                    <a:lnTo>
                      <a:pt x="778" y="0"/>
                    </a:lnTo>
                    <a:lnTo>
                      <a:pt x="697" y="43"/>
                    </a:lnTo>
                    <a:lnTo>
                      <a:pt x="555" y="29"/>
                    </a:lnTo>
                    <a:lnTo>
                      <a:pt x="439" y="203"/>
                    </a:lnTo>
                    <a:lnTo>
                      <a:pt x="306" y="414"/>
                    </a:lnTo>
                    <a:lnTo>
                      <a:pt x="150" y="666"/>
                    </a:lnTo>
                    <a:lnTo>
                      <a:pt x="30" y="687"/>
                    </a:lnTo>
                    <a:lnTo>
                      <a:pt x="0" y="853"/>
                    </a:lnTo>
                    <a:lnTo>
                      <a:pt x="201" y="897"/>
                    </a:lnTo>
                    <a:lnTo>
                      <a:pt x="487" y="732"/>
                    </a:lnTo>
                    <a:lnTo>
                      <a:pt x="630" y="672"/>
                    </a:lnTo>
                    <a:lnTo>
                      <a:pt x="708" y="667"/>
                    </a:lnTo>
                    <a:lnTo>
                      <a:pt x="738" y="793"/>
                    </a:lnTo>
                    <a:lnTo>
                      <a:pt x="526" y="1002"/>
                    </a:lnTo>
                    <a:lnTo>
                      <a:pt x="738" y="1062"/>
                    </a:lnTo>
                    <a:lnTo>
                      <a:pt x="881" y="1057"/>
                    </a:lnTo>
                    <a:lnTo>
                      <a:pt x="1058" y="1182"/>
                    </a:lnTo>
                    <a:lnTo>
                      <a:pt x="1122" y="1057"/>
                    </a:lnTo>
                    <a:lnTo>
                      <a:pt x="1063" y="853"/>
                    </a:lnTo>
                    <a:lnTo>
                      <a:pt x="1152" y="788"/>
                    </a:lnTo>
                    <a:lnTo>
                      <a:pt x="1358" y="897"/>
                    </a:lnTo>
                    <a:lnTo>
                      <a:pt x="1609" y="907"/>
                    </a:lnTo>
                    <a:lnTo>
                      <a:pt x="1934" y="952"/>
                    </a:lnTo>
                    <a:lnTo>
                      <a:pt x="1919" y="823"/>
                    </a:lnTo>
                    <a:lnTo>
                      <a:pt x="1870" y="682"/>
                    </a:lnTo>
                    <a:lnTo>
                      <a:pt x="1815" y="442"/>
                    </a:lnTo>
                    <a:lnTo>
                      <a:pt x="1742" y="233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F8BE0AEC-9324-4FA1-8298-F7FA0A241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4081" y="1001513"/>
                <a:ext cx="1111925" cy="1279608"/>
              </a:xfrm>
              <a:custGeom>
                <a:avLst/>
                <a:gdLst/>
                <a:ahLst/>
                <a:cxnLst>
                  <a:cxn ang="0">
                    <a:pos x="2316" y="170"/>
                  </a:cxn>
                  <a:cxn ang="0">
                    <a:pos x="2108" y="409"/>
                  </a:cxn>
                  <a:cxn ang="0">
                    <a:pos x="1784" y="524"/>
                  </a:cxn>
                  <a:cxn ang="0">
                    <a:pos x="1286" y="644"/>
                  </a:cxn>
                  <a:cxn ang="0">
                    <a:pos x="1123" y="853"/>
                  </a:cxn>
                  <a:cxn ang="0">
                    <a:pos x="739" y="679"/>
                  </a:cxn>
                  <a:cxn ang="0">
                    <a:pos x="369" y="584"/>
                  </a:cxn>
                  <a:cxn ang="0">
                    <a:pos x="5" y="499"/>
                  </a:cxn>
                  <a:cxn ang="0">
                    <a:pos x="104" y="763"/>
                  </a:cxn>
                  <a:cxn ang="0">
                    <a:pos x="325" y="978"/>
                  </a:cxn>
                  <a:cxn ang="0">
                    <a:pos x="409" y="1332"/>
                  </a:cxn>
                  <a:cxn ang="0">
                    <a:pos x="542" y="1592"/>
                  </a:cxn>
                  <a:cxn ang="0">
                    <a:pos x="779" y="1700"/>
                  </a:cxn>
                  <a:cxn ang="0">
                    <a:pos x="1123" y="1861"/>
                  </a:cxn>
                  <a:cxn ang="0">
                    <a:pos x="1222" y="2219"/>
                  </a:cxn>
                  <a:cxn ang="0">
                    <a:pos x="1227" y="2948"/>
                  </a:cxn>
                  <a:cxn ang="0">
                    <a:pos x="1360" y="3247"/>
                  </a:cxn>
                  <a:cxn ang="0">
                    <a:pos x="1493" y="3506"/>
                  </a:cxn>
                  <a:cxn ang="0">
                    <a:pos x="1739" y="3681"/>
                  </a:cxn>
                  <a:cxn ang="0">
                    <a:pos x="1922" y="3187"/>
                  </a:cxn>
                  <a:cxn ang="0">
                    <a:pos x="2261" y="3357"/>
                  </a:cxn>
                  <a:cxn ang="0">
                    <a:pos x="2448" y="3247"/>
                  </a:cxn>
                  <a:cxn ang="0">
                    <a:pos x="2542" y="2893"/>
                  </a:cxn>
                  <a:cxn ang="0">
                    <a:pos x="2956" y="2788"/>
                  </a:cxn>
                  <a:cxn ang="0">
                    <a:pos x="3176" y="2333"/>
                  </a:cxn>
                  <a:cxn ang="0">
                    <a:pos x="3069" y="2139"/>
                  </a:cxn>
                  <a:cxn ang="0">
                    <a:pos x="2779" y="1665"/>
                  </a:cxn>
                  <a:cxn ang="0">
                    <a:pos x="2631" y="1382"/>
                  </a:cxn>
                  <a:cxn ang="0">
                    <a:pos x="2892" y="748"/>
                  </a:cxn>
                  <a:cxn ang="0">
                    <a:pos x="2809" y="494"/>
                  </a:cxn>
                  <a:cxn ang="0">
                    <a:pos x="2641" y="155"/>
                  </a:cxn>
                  <a:cxn ang="0">
                    <a:pos x="2405" y="35"/>
                  </a:cxn>
                </a:cxnLst>
                <a:rect l="0" t="0" r="r" b="b"/>
                <a:pathLst>
                  <a:path w="3244" h="3681">
                    <a:moveTo>
                      <a:pt x="2227" y="35"/>
                    </a:moveTo>
                    <a:lnTo>
                      <a:pt x="2316" y="170"/>
                    </a:lnTo>
                    <a:lnTo>
                      <a:pt x="2168" y="284"/>
                    </a:lnTo>
                    <a:lnTo>
                      <a:pt x="2108" y="409"/>
                    </a:lnTo>
                    <a:lnTo>
                      <a:pt x="1902" y="404"/>
                    </a:lnTo>
                    <a:lnTo>
                      <a:pt x="1784" y="524"/>
                    </a:lnTo>
                    <a:lnTo>
                      <a:pt x="1546" y="614"/>
                    </a:lnTo>
                    <a:lnTo>
                      <a:pt x="1286" y="644"/>
                    </a:lnTo>
                    <a:lnTo>
                      <a:pt x="1093" y="703"/>
                    </a:lnTo>
                    <a:lnTo>
                      <a:pt x="1123" y="853"/>
                    </a:lnTo>
                    <a:lnTo>
                      <a:pt x="1020" y="918"/>
                    </a:lnTo>
                    <a:lnTo>
                      <a:pt x="739" y="679"/>
                    </a:lnTo>
                    <a:lnTo>
                      <a:pt x="473" y="733"/>
                    </a:lnTo>
                    <a:lnTo>
                      <a:pt x="369" y="584"/>
                    </a:lnTo>
                    <a:lnTo>
                      <a:pt x="143" y="614"/>
                    </a:lnTo>
                    <a:lnTo>
                      <a:pt x="5" y="499"/>
                    </a:lnTo>
                    <a:lnTo>
                      <a:pt x="0" y="614"/>
                    </a:lnTo>
                    <a:lnTo>
                      <a:pt x="104" y="763"/>
                    </a:lnTo>
                    <a:lnTo>
                      <a:pt x="266" y="808"/>
                    </a:lnTo>
                    <a:lnTo>
                      <a:pt x="325" y="978"/>
                    </a:lnTo>
                    <a:lnTo>
                      <a:pt x="290" y="1157"/>
                    </a:lnTo>
                    <a:lnTo>
                      <a:pt x="409" y="1332"/>
                    </a:lnTo>
                    <a:lnTo>
                      <a:pt x="424" y="1517"/>
                    </a:lnTo>
                    <a:lnTo>
                      <a:pt x="542" y="1592"/>
                    </a:lnTo>
                    <a:lnTo>
                      <a:pt x="768" y="1562"/>
                    </a:lnTo>
                    <a:lnTo>
                      <a:pt x="779" y="1700"/>
                    </a:lnTo>
                    <a:lnTo>
                      <a:pt x="916" y="1780"/>
                    </a:lnTo>
                    <a:lnTo>
                      <a:pt x="1123" y="1861"/>
                    </a:lnTo>
                    <a:lnTo>
                      <a:pt x="1103" y="2021"/>
                    </a:lnTo>
                    <a:lnTo>
                      <a:pt x="1222" y="2219"/>
                    </a:lnTo>
                    <a:lnTo>
                      <a:pt x="1271" y="2424"/>
                    </a:lnTo>
                    <a:lnTo>
                      <a:pt x="1227" y="2948"/>
                    </a:lnTo>
                    <a:lnTo>
                      <a:pt x="1345" y="3117"/>
                    </a:lnTo>
                    <a:lnTo>
                      <a:pt x="1360" y="3247"/>
                    </a:lnTo>
                    <a:lnTo>
                      <a:pt x="1271" y="3372"/>
                    </a:lnTo>
                    <a:lnTo>
                      <a:pt x="1493" y="3506"/>
                    </a:lnTo>
                    <a:lnTo>
                      <a:pt x="1591" y="3671"/>
                    </a:lnTo>
                    <a:lnTo>
                      <a:pt x="1739" y="3681"/>
                    </a:lnTo>
                    <a:lnTo>
                      <a:pt x="1769" y="3367"/>
                    </a:lnTo>
                    <a:lnTo>
                      <a:pt x="1922" y="3187"/>
                    </a:lnTo>
                    <a:lnTo>
                      <a:pt x="2079" y="3192"/>
                    </a:lnTo>
                    <a:lnTo>
                      <a:pt x="2261" y="3357"/>
                    </a:lnTo>
                    <a:lnTo>
                      <a:pt x="2380" y="3367"/>
                    </a:lnTo>
                    <a:lnTo>
                      <a:pt x="2448" y="3247"/>
                    </a:lnTo>
                    <a:lnTo>
                      <a:pt x="2463" y="3072"/>
                    </a:lnTo>
                    <a:lnTo>
                      <a:pt x="2542" y="2893"/>
                    </a:lnTo>
                    <a:lnTo>
                      <a:pt x="2685" y="2773"/>
                    </a:lnTo>
                    <a:lnTo>
                      <a:pt x="2956" y="2788"/>
                    </a:lnTo>
                    <a:lnTo>
                      <a:pt x="3244" y="2766"/>
                    </a:lnTo>
                    <a:lnTo>
                      <a:pt x="3176" y="2333"/>
                    </a:lnTo>
                    <a:lnTo>
                      <a:pt x="3216" y="2217"/>
                    </a:lnTo>
                    <a:lnTo>
                      <a:pt x="3069" y="2139"/>
                    </a:lnTo>
                    <a:lnTo>
                      <a:pt x="2809" y="1906"/>
                    </a:lnTo>
                    <a:lnTo>
                      <a:pt x="2779" y="1665"/>
                    </a:lnTo>
                    <a:lnTo>
                      <a:pt x="2685" y="1557"/>
                    </a:lnTo>
                    <a:lnTo>
                      <a:pt x="2631" y="1382"/>
                    </a:lnTo>
                    <a:lnTo>
                      <a:pt x="2700" y="1003"/>
                    </a:lnTo>
                    <a:lnTo>
                      <a:pt x="2892" y="748"/>
                    </a:lnTo>
                    <a:lnTo>
                      <a:pt x="2804" y="614"/>
                    </a:lnTo>
                    <a:lnTo>
                      <a:pt x="2809" y="494"/>
                    </a:lnTo>
                    <a:lnTo>
                      <a:pt x="2567" y="409"/>
                    </a:lnTo>
                    <a:lnTo>
                      <a:pt x="2641" y="155"/>
                    </a:lnTo>
                    <a:lnTo>
                      <a:pt x="2552" y="0"/>
                    </a:lnTo>
                    <a:lnTo>
                      <a:pt x="2405" y="35"/>
                    </a:lnTo>
                    <a:lnTo>
                      <a:pt x="2227" y="3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/>
              <a:lstStyle/>
              <a:p>
                <a:pPr defTabSz="514350">
                  <a:defRPr/>
                </a:pPr>
                <a:endParaRPr lang="zh-CN" altLang="en-US" sz="1013" kern="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pic>
            <p:nvPicPr>
              <p:cNvPr id="62" name="Gráfico 61">
                <a:extLst>
                  <a:ext uri="{FF2B5EF4-FFF2-40B4-BE49-F238E27FC236}">
                    <a16:creationId xmlns:a16="http://schemas.microsoft.com/office/drawing/2014/main" id="{BAD0D43C-6432-42EB-82CC-B4F2C69EF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88987" y="5052437"/>
                <a:ext cx="178971" cy="104400"/>
              </a:xfrm>
              <a:prstGeom prst="rect">
                <a:avLst/>
              </a:prstGeom>
            </p:spPr>
          </p:pic>
        </p:grpSp>
        <p:sp>
          <p:nvSpPr>
            <p:cNvPr id="63" name="object 38">
              <a:extLst>
                <a:ext uri="{FF2B5EF4-FFF2-40B4-BE49-F238E27FC236}">
                  <a16:creationId xmlns:a16="http://schemas.microsoft.com/office/drawing/2014/main" id="{34E2BCF2-02AB-4009-A73F-BD1184C7F928}"/>
                </a:ext>
              </a:extLst>
            </p:cNvPr>
            <p:cNvSpPr txBox="1"/>
            <p:nvPr/>
          </p:nvSpPr>
          <p:spPr>
            <a:xfrm>
              <a:off x="5768375" y="5585566"/>
              <a:ext cx="1540657" cy="272871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PORTO ALEGRE</a:t>
              </a:r>
              <a:r>
                <a:rPr sz="900" b="1" spc="-51" dirty="0">
                  <a:solidFill>
                    <a:schemeClr val="bg1"/>
                  </a:solidFill>
                  <a:latin typeface="Verdana"/>
                  <a:cs typeface="Verdana"/>
                </a:rPr>
                <a:t>/</a:t>
              </a:r>
              <a:r>
                <a:rPr lang="pt-BR" sz="900" b="1" spc="-3" dirty="0">
                  <a:solidFill>
                    <a:schemeClr val="bg1"/>
                  </a:solidFill>
                  <a:latin typeface="Verdana"/>
                  <a:cs typeface="Verdana"/>
                </a:rPr>
                <a:t>RS</a:t>
              </a:r>
              <a:r>
                <a:rPr sz="900" b="1" spc="-8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900" b="1" spc="-79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82" dirty="0">
                  <a:solidFill>
                    <a:schemeClr val="bg1"/>
                  </a:solidFill>
                  <a:latin typeface="Verdana"/>
                  <a:cs typeface="Verdana"/>
                </a:rPr>
                <a:t>3</a:t>
              </a:r>
              <a:r>
                <a:rPr sz="900" b="1" spc="-3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defTabSz="514350">
                <a:spcBef>
                  <a:spcPts val="79"/>
                </a:spcBef>
                <a:defRPr/>
              </a:pP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Gran</a:t>
              </a:r>
              <a:r>
                <a:rPr lang="pt-BR" sz="675" spc="-11" dirty="0" err="1">
                  <a:solidFill>
                    <a:schemeClr val="bg1"/>
                  </a:solidFill>
                  <a:latin typeface="Verdana"/>
                  <a:cs typeface="Verdana"/>
                </a:rPr>
                <a:t>el</a:t>
              </a: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 sólido (vegetal)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A71B85B5-432C-4618-A501-77F74E9D67BC}"/>
                </a:ext>
              </a:extLst>
            </p:cNvPr>
            <p:cNvGrpSpPr/>
            <p:nvPr/>
          </p:nvGrpSpPr>
          <p:grpSpPr>
            <a:xfrm>
              <a:off x="5756446" y="5553370"/>
              <a:ext cx="1931515" cy="230386"/>
              <a:chOff x="7449099" y="7084255"/>
              <a:chExt cx="2233067" cy="409575"/>
            </a:xfrm>
          </p:grpSpPr>
          <p:sp>
            <p:nvSpPr>
              <p:cNvPr id="67" name="object 62">
                <a:extLst>
                  <a:ext uri="{FF2B5EF4-FFF2-40B4-BE49-F238E27FC236}">
                    <a16:creationId xmlns:a16="http://schemas.microsoft.com/office/drawing/2014/main" id="{24E12A02-2284-493A-A8C9-1DBEFCB959B2}"/>
                  </a:ext>
                </a:extLst>
              </p:cNvPr>
              <p:cNvSpPr/>
              <p:nvPr/>
            </p:nvSpPr>
            <p:spPr>
              <a:xfrm>
                <a:off x="7449099" y="7109655"/>
                <a:ext cx="2182495" cy="384175"/>
              </a:xfrm>
              <a:custGeom>
                <a:avLst/>
                <a:gdLst/>
                <a:ahLst/>
                <a:cxnLst/>
                <a:rect l="l" t="t" r="r" b="b"/>
                <a:pathLst>
                  <a:path w="2182495" h="384175">
                    <a:moveTo>
                      <a:pt x="2182266" y="0"/>
                    </a:moveTo>
                    <a:lnTo>
                      <a:pt x="0" y="0"/>
                    </a:lnTo>
                    <a:lnTo>
                      <a:pt x="0" y="384162"/>
                    </a:lnTo>
                  </a:path>
                </a:pathLst>
              </a:cu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object 63">
                <a:extLst>
                  <a:ext uri="{FF2B5EF4-FFF2-40B4-BE49-F238E27FC236}">
                    <a16:creationId xmlns:a16="http://schemas.microsoft.com/office/drawing/2014/main" id="{6371332C-C844-4223-B4E3-1272231507FC}"/>
                  </a:ext>
                </a:extLst>
              </p:cNvPr>
              <p:cNvSpPr/>
              <p:nvPr/>
            </p:nvSpPr>
            <p:spPr>
              <a:xfrm>
                <a:off x="9631366" y="7084255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400" y="50800"/>
                    </a:moveTo>
                    <a:lnTo>
                      <a:pt x="15510" y="48802"/>
                    </a:lnTo>
                    <a:lnTo>
                      <a:pt x="7437" y="43357"/>
                    </a:lnTo>
                    <a:lnTo>
                      <a:pt x="1995" y="35283"/>
                    </a:lnTo>
                    <a:lnTo>
                      <a:pt x="0" y="25400"/>
                    </a:lnTo>
                    <a:lnTo>
                      <a:pt x="1995" y="15516"/>
                    </a:lnTo>
                    <a:lnTo>
                      <a:pt x="7437" y="7442"/>
                    </a:lnTo>
                    <a:lnTo>
                      <a:pt x="15510" y="1997"/>
                    </a:lnTo>
                    <a:lnTo>
                      <a:pt x="25400" y="0"/>
                    </a:lnTo>
                    <a:lnTo>
                      <a:pt x="35289" y="1997"/>
                    </a:lnTo>
                    <a:lnTo>
                      <a:pt x="43362" y="7442"/>
                    </a:lnTo>
                    <a:lnTo>
                      <a:pt x="48804" y="15516"/>
                    </a:lnTo>
                    <a:lnTo>
                      <a:pt x="50800" y="25400"/>
                    </a:lnTo>
                    <a:lnTo>
                      <a:pt x="48804" y="35283"/>
                    </a:lnTo>
                    <a:lnTo>
                      <a:pt x="43362" y="43357"/>
                    </a:lnTo>
                    <a:lnTo>
                      <a:pt x="35289" y="48802"/>
                    </a:lnTo>
                    <a:lnTo>
                      <a:pt x="25400" y="5080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 lIns="0" tIns="0" rIns="0" bIns="0" rtlCol="0"/>
              <a:lstStyle/>
              <a:p>
                <a:pPr defTabSz="514350">
                  <a:defRPr/>
                </a:pPr>
                <a:endParaRPr sz="1013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7EB28548-B351-4384-962C-52D5FC94B17F}"/>
                </a:ext>
              </a:extLst>
            </p:cNvPr>
            <p:cNvSpPr txBox="1"/>
            <p:nvPr/>
          </p:nvSpPr>
          <p:spPr>
            <a:xfrm>
              <a:off x="9736542" y="4392907"/>
              <a:ext cx="1685630" cy="272871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RIO DE JANEIRO</a:t>
              </a:r>
              <a:r>
                <a:rPr sz="900" b="1" spc="-14" dirty="0">
                  <a:solidFill>
                    <a:schemeClr val="bg1"/>
                  </a:solidFill>
                  <a:latin typeface="Verdana"/>
                  <a:cs typeface="Verdana"/>
                </a:rPr>
                <a:t>/RJ</a:t>
              </a:r>
              <a:r>
                <a:rPr sz="900" b="1" spc="-31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2</a:t>
              </a:r>
              <a:r>
                <a:rPr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defTabSz="514350">
                <a:spcBef>
                  <a:spcPts val="79"/>
                </a:spcBef>
                <a:defRPr/>
              </a:pPr>
              <a:r>
                <a:rPr sz="675" spc="-11" dirty="0">
                  <a:solidFill>
                    <a:srgbClr val="004A2F"/>
                  </a:solidFill>
                  <a:latin typeface="Verdana"/>
                  <a:cs typeface="Verdana"/>
                </a:rPr>
                <a:t>Gran</a:t>
              </a:r>
              <a:r>
                <a:rPr lang="pt-BR" sz="675" spc="-11" dirty="0" err="1">
                  <a:solidFill>
                    <a:srgbClr val="004A2F"/>
                  </a:solidFill>
                  <a:latin typeface="Verdana"/>
                  <a:cs typeface="Verdana"/>
                </a:rPr>
                <a:t>el</a:t>
              </a:r>
              <a:r>
                <a:rPr sz="675" spc="-28" dirty="0">
                  <a:solidFill>
                    <a:srgbClr val="004A2F"/>
                  </a:solidFill>
                  <a:latin typeface="Verdana"/>
                  <a:cs typeface="Verdana"/>
                </a:rPr>
                <a:t> </a:t>
              </a:r>
              <a:r>
                <a:rPr lang="pt-BR" sz="675" spc="-14" dirty="0">
                  <a:solidFill>
                    <a:srgbClr val="004A2F"/>
                  </a:solidFill>
                  <a:latin typeface="Verdana"/>
                  <a:cs typeface="Verdana"/>
                </a:rPr>
                <a:t>líquido</a:t>
              </a:r>
              <a:endParaRPr sz="675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70" name="object 57">
              <a:extLst>
                <a:ext uri="{FF2B5EF4-FFF2-40B4-BE49-F238E27FC236}">
                  <a16:creationId xmlns:a16="http://schemas.microsoft.com/office/drawing/2014/main" id="{E5C9AD1A-E478-4EAE-AA93-E2B1C88F5CCD}"/>
                </a:ext>
              </a:extLst>
            </p:cNvPr>
            <p:cNvSpPr/>
            <p:nvPr/>
          </p:nvSpPr>
          <p:spPr>
            <a:xfrm>
              <a:off x="8561146" y="4812583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25400"/>
                  </a:move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 lIns="0" tIns="0" rIns="0" bIns="0" rtlCol="0"/>
            <a:lstStyle/>
            <a:p>
              <a:pPr defTabSz="514350">
                <a:defRPr/>
              </a:pPr>
              <a:endParaRPr sz="10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66">
              <a:extLst>
                <a:ext uri="{FF2B5EF4-FFF2-40B4-BE49-F238E27FC236}">
                  <a16:creationId xmlns:a16="http://schemas.microsoft.com/office/drawing/2014/main" id="{09E68A28-650C-4826-8DC1-F13782211C23}"/>
                </a:ext>
              </a:extLst>
            </p:cNvPr>
            <p:cNvSpPr/>
            <p:nvPr/>
          </p:nvSpPr>
          <p:spPr>
            <a:xfrm flipV="1">
              <a:off x="8604831" y="4506476"/>
              <a:ext cx="1079287" cy="327314"/>
            </a:xfrm>
            <a:custGeom>
              <a:avLst/>
              <a:gdLst/>
              <a:ahLst/>
              <a:cxnLst/>
              <a:rect l="l" t="t" r="r" b="b"/>
              <a:pathLst>
                <a:path w="438150" h="845184">
                  <a:moveTo>
                    <a:pt x="0" y="0"/>
                  </a:moveTo>
                  <a:lnTo>
                    <a:pt x="437616" y="0"/>
                  </a:lnTo>
                  <a:lnTo>
                    <a:pt x="437616" y="844753"/>
                  </a:lnTo>
                </a:path>
              </a:pathLst>
            </a:cu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 lIns="0" tIns="0" rIns="0" bIns="0" rtlCol="0"/>
            <a:lstStyle/>
            <a:p>
              <a:pPr defTabSz="514350">
                <a:defRPr/>
              </a:pPr>
              <a:endParaRPr sz="1013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2" name="Conector: Angulado 71">
              <a:extLst>
                <a:ext uri="{FF2B5EF4-FFF2-40B4-BE49-F238E27FC236}">
                  <a16:creationId xmlns:a16="http://schemas.microsoft.com/office/drawing/2014/main" id="{BF20F615-E5C2-4ECA-8610-4E275920E0D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178581" y="4928426"/>
              <a:ext cx="1008358" cy="1001945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</p:cxnSp>
        <p:sp>
          <p:nvSpPr>
            <p:cNvPr id="73" name="object 61">
              <a:extLst>
                <a:ext uri="{FF2B5EF4-FFF2-40B4-BE49-F238E27FC236}">
                  <a16:creationId xmlns:a16="http://schemas.microsoft.com/office/drawing/2014/main" id="{447A69E8-1A33-4107-BA73-469494C1C76E}"/>
                </a:ext>
              </a:extLst>
            </p:cNvPr>
            <p:cNvSpPr/>
            <p:nvPr/>
          </p:nvSpPr>
          <p:spPr>
            <a:xfrm>
              <a:off x="7609844" y="5647131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800" y="25400"/>
                  </a:moveTo>
                  <a:lnTo>
                    <a:pt x="48802" y="35289"/>
                  </a:lnTo>
                  <a:lnTo>
                    <a:pt x="43357" y="43362"/>
                  </a:lnTo>
                  <a:lnTo>
                    <a:pt x="35283" y="48804"/>
                  </a:lnTo>
                  <a:lnTo>
                    <a:pt x="25400" y="50800"/>
                  </a:lnTo>
                  <a:lnTo>
                    <a:pt x="15516" y="48804"/>
                  </a:lnTo>
                  <a:lnTo>
                    <a:pt x="7442" y="43362"/>
                  </a:lnTo>
                  <a:lnTo>
                    <a:pt x="1997" y="35289"/>
                  </a:lnTo>
                  <a:lnTo>
                    <a:pt x="0" y="25400"/>
                  </a:lnTo>
                  <a:lnTo>
                    <a:pt x="1997" y="15510"/>
                  </a:lnTo>
                  <a:lnTo>
                    <a:pt x="7442" y="7437"/>
                  </a:lnTo>
                  <a:lnTo>
                    <a:pt x="15516" y="1995"/>
                  </a:lnTo>
                  <a:lnTo>
                    <a:pt x="25400" y="0"/>
                  </a:lnTo>
                  <a:lnTo>
                    <a:pt x="35283" y="1995"/>
                  </a:lnTo>
                  <a:lnTo>
                    <a:pt x="43357" y="7437"/>
                  </a:lnTo>
                  <a:lnTo>
                    <a:pt x="48802" y="15510"/>
                  </a:lnTo>
                  <a:lnTo>
                    <a:pt x="50800" y="254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 lIns="0" tIns="0" rIns="0" bIns="0" rtlCol="0"/>
            <a:lstStyle/>
            <a:p>
              <a:pPr defTabSz="514350">
                <a:defRPr/>
              </a:pPr>
              <a:endParaRPr sz="10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bject 34">
              <a:extLst>
                <a:ext uri="{FF2B5EF4-FFF2-40B4-BE49-F238E27FC236}">
                  <a16:creationId xmlns:a16="http://schemas.microsoft.com/office/drawing/2014/main" id="{DFB1ADF8-F6D6-42CA-851A-6D20CCDBFD10}"/>
                </a:ext>
              </a:extLst>
            </p:cNvPr>
            <p:cNvSpPr txBox="1"/>
            <p:nvPr/>
          </p:nvSpPr>
          <p:spPr>
            <a:xfrm>
              <a:off x="9609746" y="2274980"/>
              <a:ext cx="1479664" cy="260688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SUAPE/PE </a:t>
              </a:r>
              <a:r>
                <a:rPr lang="pt-BR"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(1)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marR="115729" defTabSz="514350">
                <a:lnSpc>
                  <a:spcPts val="900"/>
                </a:lnSpc>
                <a:spcBef>
                  <a:spcPts val="34"/>
                </a:spcBef>
                <a:defRPr/>
              </a:pP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Granel</a:t>
              </a:r>
              <a:r>
                <a:rPr lang="pt-BR" sz="675" spc="-37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sólido (mineral)</a:t>
              </a:r>
              <a:endParaRPr lang="pt-BR"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75" name="object 34">
              <a:extLst>
                <a:ext uri="{FF2B5EF4-FFF2-40B4-BE49-F238E27FC236}">
                  <a16:creationId xmlns:a16="http://schemas.microsoft.com/office/drawing/2014/main" id="{6460D506-72D4-4654-AF83-E8046E758204}"/>
                </a:ext>
              </a:extLst>
            </p:cNvPr>
            <p:cNvSpPr txBox="1"/>
            <p:nvPr/>
          </p:nvSpPr>
          <p:spPr>
            <a:xfrm>
              <a:off x="10030576" y="2739843"/>
              <a:ext cx="1308263" cy="376104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MACEIÓ/AL </a:t>
              </a:r>
              <a:r>
                <a:rPr lang="pt-BR" sz="900" b="1" spc="-48" dirty="0">
                  <a:solidFill>
                    <a:schemeClr val="bg1"/>
                  </a:solidFill>
                  <a:latin typeface="Verdana"/>
                  <a:cs typeface="Verdana"/>
                </a:rPr>
                <a:t>(3)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marR="115729" defTabSz="514350">
                <a:lnSpc>
                  <a:spcPts val="900"/>
                </a:lnSpc>
                <a:spcBef>
                  <a:spcPts val="34"/>
                </a:spcBef>
                <a:defRPr/>
              </a:pP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Granéis sólido (mineral) e </a:t>
              </a:r>
              <a:r>
                <a:rPr lang="pt-BR" sz="675" spc="-14" dirty="0">
                  <a:solidFill>
                    <a:schemeClr val="bg1"/>
                  </a:solidFill>
                  <a:latin typeface="Verdana"/>
                  <a:cs typeface="Verdana"/>
                </a:rPr>
                <a:t>líquido</a:t>
              </a:r>
              <a:endParaRPr lang="pt-BR"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76" name="object 34">
              <a:extLst>
                <a:ext uri="{FF2B5EF4-FFF2-40B4-BE49-F238E27FC236}">
                  <a16:creationId xmlns:a16="http://schemas.microsoft.com/office/drawing/2014/main" id="{D7DD508E-CBBE-435A-AF3A-000094CCAD58}"/>
                </a:ext>
              </a:extLst>
            </p:cNvPr>
            <p:cNvSpPr txBox="1"/>
            <p:nvPr/>
          </p:nvSpPr>
          <p:spPr>
            <a:xfrm>
              <a:off x="9459906" y="3727081"/>
              <a:ext cx="2062423" cy="558206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marR="115729" defTabSz="514350">
                <a:lnSpc>
                  <a:spcPts val="900"/>
                </a:lnSpc>
                <a:spcBef>
                  <a:spcPts val="675"/>
                </a:spcBef>
                <a:defRPr/>
              </a:pPr>
              <a:r>
                <a:rPr lang="pt-BR" sz="900" b="1" spc="-3" dirty="0">
                  <a:solidFill>
                    <a:schemeClr val="bg1"/>
                  </a:solidFill>
                  <a:latin typeface="Verdana"/>
                </a:rPr>
                <a:t>S</a:t>
              </a: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ALVADO</a:t>
              </a:r>
              <a:r>
                <a:rPr lang="pt-BR" sz="900" b="1" spc="-3" dirty="0">
                  <a:solidFill>
                    <a:schemeClr val="bg1"/>
                  </a:solidFill>
                  <a:latin typeface="Verdana"/>
                </a:rPr>
                <a:t>R/BA (1)</a:t>
              </a:r>
            </a:p>
            <a:p>
              <a:pPr marL="7144" marR="115729" defTabSz="514350">
                <a:lnSpc>
                  <a:spcPts val="900"/>
                </a:lnSpc>
                <a:spcBef>
                  <a:spcPts val="34"/>
                </a:spcBef>
                <a:defRPr/>
              </a:pPr>
              <a:r>
                <a:rPr lang="pt-BR" sz="675" spc="-8" dirty="0">
                  <a:solidFill>
                    <a:schemeClr val="bg1"/>
                  </a:solidFill>
                  <a:latin typeface="Verdana"/>
                </a:rPr>
                <a:t>C</a:t>
              </a:r>
              <a:r>
                <a:rPr lang="pt-BR" sz="675" spc="-8" dirty="0" err="1">
                  <a:solidFill>
                    <a:schemeClr val="bg1"/>
                  </a:solidFill>
                  <a:latin typeface="Verdana"/>
                </a:rPr>
                <a:t>arga</a:t>
              </a:r>
              <a:r>
                <a:rPr lang="pt-BR" sz="675" spc="-8" dirty="0">
                  <a:solidFill>
                    <a:schemeClr val="bg1"/>
                  </a:solidFill>
                  <a:latin typeface="Verdana"/>
                </a:rPr>
                <a:t> geral</a:t>
              </a:r>
            </a:p>
            <a:p>
              <a:pPr marL="7144" marR="115729" defTabSz="514350">
                <a:lnSpc>
                  <a:spcPts val="900"/>
                </a:lnSpc>
                <a:spcBef>
                  <a:spcPts val="675"/>
                </a:spcBef>
                <a:defRPr/>
              </a:pPr>
              <a:r>
                <a:rPr lang="pt-BR" sz="900" b="1" spc="-3" dirty="0">
                  <a:solidFill>
                    <a:schemeClr val="bg1"/>
                  </a:solidFill>
                  <a:latin typeface="Verdana"/>
                </a:rPr>
                <a:t>IL</a:t>
              </a: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HÉUS</a:t>
              </a:r>
              <a:r>
                <a:rPr lang="pt-BR" sz="900" b="1" spc="-3" dirty="0">
                  <a:solidFill>
                    <a:schemeClr val="bg1"/>
                  </a:solidFill>
                  <a:latin typeface="Verdana"/>
                </a:rPr>
                <a:t>/BA (1)</a:t>
              </a:r>
            </a:p>
            <a:p>
              <a:pPr marL="7144" marR="115729" defTabSz="514350">
                <a:lnSpc>
                  <a:spcPts val="900"/>
                </a:lnSpc>
                <a:spcBef>
                  <a:spcPts val="34"/>
                </a:spcBef>
                <a:defRPr/>
              </a:pPr>
              <a:r>
                <a:rPr lang="pt-BR" sz="675" spc="-8" dirty="0">
                  <a:solidFill>
                    <a:schemeClr val="bg1"/>
                  </a:solidFill>
                  <a:latin typeface="Verdana"/>
                </a:rPr>
                <a:t>M</a:t>
              </a:r>
              <a:r>
                <a:rPr lang="pt-BR" sz="675" spc="-8" dirty="0" err="1">
                  <a:solidFill>
                    <a:schemeClr val="bg1"/>
                  </a:solidFill>
                  <a:latin typeface="Verdana"/>
                </a:rPr>
                <a:t>últiplos</a:t>
              </a:r>
              <a:r>
                <a:rPr lang="pt-BR" sz="675" spc="-8" dirty="0">
                  <a:solidFill>
                    <a:schemeClr val="bg1"/>
                  </a:solidFill>
                  <a:latin typeface="Verdana"/>
                </a:rPr>
                <a:t> usos</a:t>
              </a:r>
            </a:p>
          </p:txBody>
        </p:sp>
        <p:cxnSp>
          <p:nvCxnSpPr>
            <p:cNvPr id="77" name="Conector: Angulado 76">
              <a:extLst>
                <a:ext uri="{FF2B5EF4-FFF2-40B4-BE49-F238E27FC236}">
                  <a16:creationId xmlns:a16="http://schemas.microsoft.com/office/drawing/2014/main" id="{E9796E6D-44EE-4402-877E-224E1514EC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0141" y="1717024"/>
              <a:ext cx="1850835" cy="1012273"/>
            </a:xfrm>
            <a:prstGeom prst="bentConnector3">
              <a:avLst>
                <a:gd name="adj1" fmla="val 5390"/>
              </a:avLst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</p:cxnSp>
        <p:cxnSp>
          <p:nvCxnSpPr>
            <p:cNvPr id="78" name="Conector: Angulado 77">
              <a:extLst>
                <a:ext uri="{FF2B5EF4-FFF2-40B4-BE49-F238E27FC236}">
                  <a16:creationId xmlns:a16="http://schemas.microsoft.com/office/drawing/2014/main" id="{F6B7A1AA-8E15-4575-957F-915FB516F345}"/>
                </a:ext>
              </a:extLst>
            </p:cNvPr>
            <p:cNvCxnSpPr/>
            <p:nvPr/>
          </p:nvCxnSpPr>
          <p:spPr>
            <a:xfrm rot="10800000">
              <a:off x="5975185" y="1662057"/>
              <a:ext cx="2068171" cy="861468"/>
            </a:xfrm>
            <a:prstGeom prst="bentConnector3">
              <a:avLst>
                <a:gd name="adj1" fmla="val 588"/>
              </a:avLst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</p:cxnSp>
        <p:sp>
          <p:nvSpPr>
            <p:cNvPr id="79" name="object 33">
              <a:extLst>
                <a:ext uri="{FF2B5EF4-FFF2-40B4-BE49-F238E27FC236}">
                  <a16:creationId xmlns:a16="http://schemas.microsoft.com/office/drawing/2014/main" id="{078FF1EB-0425-4682-AE6F-94E531C1E5FD}"/>
                </a:ext>
              </a:extLst>
            </p:cNvPr>
            <p:cNvSpPr txBox="1"/>
            <p:nvPr/>
          </p:nvSpPr>
          <p:spPr>
            <a:xfrm>
              <a:off x="7973350" y="1264929"/>
              <a:ext cx="1582029" cy="272871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lang="pt-BR" sz="900" b="1" spc="3" dirty="0">
                  <a:solidFill>
                    <a:schemeClr val="bg1"/>
                  </a:solidFill>
                  <a:latin typeface="Verdana"/>
                  <a:cs typeface="Verdana"/>
                </a:rPr>
                <a:t>I</a:t>
              </a: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TAQUI</a:t>
              </a:r>
              <a:r>
                <a:rPr lang="pt-BR" sz="900" b="1" spc="3" dirty="0">
                  <a:solidFill>
                    <a:schemeClr val="bg1"/>
                  </a:solidFill>
                  <a:latin typeface="Verdana"/>
                  <a:cs typeface="Verdana"/>
                </a:rPr>
                <a:t>/MA </a:t>
              </a:r>
              <a:r>
                <a:rPr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1</a:t>
              </a:r>
              <a:r>
                <a:rPr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defTabSz="514350">
                <a:spcBef>
                  <a:spcPts val="79"/>
                </a:spcBef>
                <a:defRPr/>
              </a:pP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Gran</a:t>
              </a:r>
              <a:r>
                <a:rPr lang="pt-BR" sz="675" spc="-11" dirty="0" err="1">
                  <a:solidFill>
                    <a:schemeClr val="bg1"/>
                  </a:solidFill>
                  <a:latin typeface="Verdana"/>
                  <a:cs typeface="Verdana"/>
                </a:rPr>
                <a:t>el</a:t>
              </a:r>
              <a:r>
                <a:rPr sz="675" spc="-23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675" spc="-14" dirty="0" err="1">
                  <a:solidFill>
                    <a:schemeClr val="bg1"/>
                  </a:solidFill>
                  <a:latin typeface="Verdana"/>
                  <a:cs typeface="Verdana"/>
                </a:rPr>
                <a:t>líquido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80" name="object 57">
              <a:extLst>
                <a:ext uri="{FF2B5EF4-FFF2-40B4-BE49-F238E27FC236}">
                  <a16:creationId xmlns:a16="http://schemas.microsoft.com/office/drawing/2014/main" id="{C420CFEF-B69B-4C1F-91EB-B54C638F24FD}"/>
                </a:ext>
              </a:extLst>
            </p:cNvPr>
            <p:cNvSpPr/>
            <p:nvPr/>
          </p:nvSpPr>
          <p:spPr>
            <a:xfrm>
              <a:off x="8555741" y="261311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25400"/>
                  </a:move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 lIns="0" tIns="0" rIns="0" bIns="0" rtlCol="0"/>
            <a:lstStyle/>
            <a:p>
              <a:pPr defTabSz="514350">
                <a:defRPr/>
              </a:pPr>
              <a:endParaRPr sz="1013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1" name="Conector: Angulado 80">
              <a:extLst>
                <a:ext uri="{FF2B5EF4-FFF2-40B4-BE49-F238E27FC236}">
                  <a16:creationId xmlns:a16="http://schemas.microsoft.com/office/drawing/2014/main" id="{4956F970-5CAA-4B34-9BC5-BFA742F3ECB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743681" y="1810730"/>
              <a:ext cx="1049232" cy="585087"/>
            </a:xfrm>
            <a:prstGeom prst="bentConnector3">
              <a:avLst>
                <a:gd name="adj1" fmla="val 100295"/>
              </a:avLst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</p:cxn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B41B17CE-4547-41D8-8C24-036AFB6000EC}"/>
                </a:ext>
              </a:extLst>
            </p:cNvPr>
            <p:cNvSpPr/>
            <p:nvPr/>
          </p:nvSpPr>
          <p:spPr>
            <a:xfrm>
              <a:off x="7895411" y="5166924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50800"/>
                  </a:moveTo>
                  <a:lnTo>
                    <a:pt x="15510" y="48802"/>
                  </a:lnTo>
                  <a:lnTo>
                    <a:pt x="7437" y="43357"/>
                  </a:lnTo>
                  <a:lnTo>
                    <a:pt x="1995" y="35283"/>
                  </a:lnTo>
                  <a:lnTo>
                    <a:pt x="0" y="25400"/>
                  </a:lnTo>
                  <a:lnTo>
                    <a:pt x="1995" y="15516"/>
                  </a:lnTo>
                  <a:lnTo>
                    <a:pt x="7437" y="7442"/>
                  </a:lnTo>
                  <a:lnTo>
                    <a:pt x="15510" y="1997"/>
                  </a:lnTo>
                  <a:lnTo>
                    <a:pt x="25400" y="0"/>
                  </a:lnTo>
                  <a:lnTo>
                    <a:pt x="35289" y="1997"/>
                  </a:lnTo>
                  <a:lnTo>
                    <a:pt x="43362" y="7442"/>
                  </a:lnTo>
                  <a:lnTo>
                    <a:pt x="48804" y="15516"/>
                  </a:lnTo>
                  <a:lnTo>
                    <a:pt x="50800" y="25400"/>
                  </a:lnTo>
                  <a:lnTo>
                    <a:pt x="48804" y="35283"/>
                  </a:lnTo>
                  <a:lnTo>
                    <a:pt x="43362" y="43357"/>
                  </a:lnTo>
                  <a:lnTo>
                    <a:pt x="35289" y="48802"/>
                  </a:lnTo>
                  <a:lnTo>
                    <a:pt x="25400" y="508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 lIns="0" tIns="0" rIns="0" bIns="0" rtlCol="0"/>
            <a:lstStyle/>
            <a:p>
              <a:pPr defTabSz="514350">
                <a:defRPr/>
              </a:pPr>
              <a:endParaRPr sz="1013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3" name="Conector: Angulado 82">
              <a:extLst>
                <a:ext uri="{FF2B5EF4-FFF2-40B4-BE49-F238E27FC236}">
                  <a16:creationId xmlns:a16="http://schemas.microsoft.com/office/drawing/2014/main" id="{16B2E058-8459-4AD6-B033-AE224F9BC53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703428" y="5423394"/>
              <a:ext cx="523697" cy="67907"/>
            </a:xfrm>
            <a:prstGeom prst="bentConnector3">
              <a:avLst>
                <a:gd name="adj1" fmla="val -972"/>
              </a:avLst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</p:cxnSp>
        <p:sp>
          <p:nvSpPr>
            <p:cNvPr id="84" name="object 37">
              <a:extLst>
                <a:ext uri="{FF2B5EF4-FFF2-40B4-BE49-F238E27FC236}">
                  <a16:creationId xmlns:a16="http://schemas.microsoft.com/office/drawing/2014/main" id="{08C13847-97A4-4097-8ADB-6DCA0D47E11C}"/>
                </a:ext>
              </a:extLst>
            </p:cNvPr>
            <p:cNvSpPr txBox="1"/>
            <p:nvPr/>
          </p:nvSpPr>
          <p:spPr>
            <a:xfrm>
              <a:off x="7782622" y="5763607"/>
              <a:ext cx="1330182" cy="504145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7144" rIns="0" bIns="0" rtlCol="0">
              <a:spAutoFit/>
            </a:bodyPr>
            <a:lstStyle/>
            <a:p>
              <a:pPr marL="7144" defTabSz="514350">
                <a:spcBef>
                  <a:spcPts val="464"/>
                </a:spcBef>
                <a:defRPr/>
              </a:pPr>
              <a:r>
                <a:rPr sz="900" b="1" spc="-17" dirty="0">
                  <a:solidFill>
                    <a:schemeClr val="bg1"/>
                  </a:solidFill>
                  <a:latin typeface="Verdana"/>
                  <a:cs typeface="Verdana"/>
                </a:rPr>
                <a:t>S</a:t>
              </a:r>
              <a:r>
                <a:rPr lang="pt-BR" sz="900" b="1" spc="-17" dirty="0">
                  <a:solidFill>
                    <a:schemeClr val="bg1"/>
                  </a:solidFill>
                  <a:latin typeface="Verdana"/>
                  <a:cs typeface="Verdana"/>
                </a:rPr>
                <a:t>ÃO </a:t>
              </a: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FRANCISCO</a:t>
              </a:r>
              <a:r>
                <a:rPr lang="pt-BR" sz="900" b="1" spc="-17" dirty="0">
                  <a:solidFill>
                    <a:schemeClr val="bg1"/>
                  </a:solidFill>
                  <a:latin typeface="Verdana"/>
                  <a:cs typeface="Verdana"/>
                </a:rPr>
                <a:t> DO SUL/SC </a:t>
              </a:r>
              <a:r>
                <a:rPr sz="900" b="1" spc="-48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48" dirty="0">
                  <a:solidFill>
                    <a:schemeClr val="bg1"/>
                  </a:solidFill>
                  <a:latin typeface="Verdana"/>
                  <a:cs typeface="Verdana"/>
                </a:rPr>
                <a:t>2</a:t>
              </a:r>
              <a:r>
                <a:rPr sz="900" b="1" spc="-48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marR="2858" defTabSz="514350">
                <a:lnSpc>
                  <a:spcPts val="900"/>
                </a:lnSpc>
                <a:spcBef>
                  <a:spcPts val="34"/>
                </a:spcBef>
                <a:defRPr/>
              </a:pP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Granel sólido vegetal e Carga geral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85" name="object 68">
              <a:extLst>
                <a:ext uri="{FF2B5EF4-FFF2-40B4-BE49-F238E27FC236}">
                  <a16:creationId xmlns:a16="http://schemas.microsoft.com/office/drawing/2014/main" id="{47FFA053-3C96-420F-AFE0-B136224F2481}"/>
                </a:ext>
              </a:extLst>
            </p:cNvPr>
            <p:cNvSpPr txBox="1"/>
            <p:nvPr/>
          </p:nvSpPr>
          <p:spPr>
            <a:xfrm>
              <a:off x="9743141" y="4680264"/>
              <a:ext cx="1685630" cy="272871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FORNO</a:t>
              </a:r>
              <a:r>
                <a:rPr sz="900" b="1" spc="-14" dirty="0">
                  <a:solidFill>
                    <a:schemeClr val="bg1"/>
                  </a:solidFill>
                  <a:latin typeface="Verdana"/>
                  <a:cs typeface="Verdana"/>
                </a:rPr>
                <a:t>/RJ</a:t>
              </a:r>
              <a:r>
                <a:rPr sz="900" b="1" spc="-31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1</a:t>
              </a:r>
              <a:r>
                <a:rPr sz="900" b="1" spc="-53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defTabSz="514350">
                <a:spcBef>
                  <a:spcPts val="79"/>
                </a:spcBef>
                <a:defRPr/>
              </a:pP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Múltiplos</a:t>
              </a:r>
              <a:r>
                <a:rPr lang="pt-BR" sz="675" spc="-11" dirty="0">
                  <a:solidFill>
                    <a:srgbClr val="004A2F"/>
                  </a:solidFill>
                  <a:latin typeface="Verdana"/>
                  <a:cs typeface="Verdana"/>
                </a:rPr>
                <a:t> Usos</a:t>
              </a:r>
              <a:endParaRPr sz="675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86" name="object 43">
              <a:extLst>
                <a:ext uri="{FF2B5EF4-FFF2-40B4-BE49-F238E27FC236}">
                  <a16:creationId xmlns:a16="http://schemas.microsoft.com/office/drawing/2014/main" id="{348D1EB2-C304-4641-A571-4E46EFFD2D67}"/>
                </a:ext>
              </a:extLst>
            </p:cNvPr>
            <p:cNvSpPr/>
            <p:nvPr/>
          </p:nvSpPr>
          <p:spPr>
            <a:xfrm>
              <a:off x="7782622" y="2305854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50800"/>
                  </a:move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 lIns="0" tIns="0" rIns="0" bIns="0" rtlCol="0"/>
            <a:lstStyle/>
            <a:p>
              <a:pPr defTabSz="514350">
                <a:defRPr/>
              </a:pPr>
              <a:endParaRPr sz="10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object 33">
              <a:extLst>
                <a:ext uri="{FF2B5EF4-FFF2-40B4-BE49-F238E27FC236}">
                  <a16:creationId xmlns:a16="http://schemas.microsoft.com/office/drawing/2014/main" id="{7BA9CCA3-B01D-4099-A3B7-0D9DADE6174C}"/>
                </a:ext>
              </a:extLst>
            </p:cNvPr>
            <p:cNvSpPr txBox="1"/>
            <p:nvPr/>
          </p:nvSpPr>
          <p:spPr>
            <a:xfrm>
              <a:off x="4638365" y="1909146"/>
              <a:ext cx="1582029" cy="272871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lang="pt-BR" sz="900" b="1" spc="3" dirty="0">
                  <a:solidFill>
                    <a:schemeClr val="bg1"/>
                  </a:solidFill>
                  <a:latin typeface="Verdana"/>
                  <a:cs typeface="Verdana"/>
                </a:rPr>
                <a:t>SANTANA/AP </a:t>
              </a:r>
              <a:r>
                <a:rPr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1</a:t>
              </a:r>
              <a:r>
                <a:rPr sz="900" b="1" spc="-39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7144" defTabSz="514350">
                <a:spcBef>
                  <a:spcPts val="79"/>
                </a:spcBef>
                <a:defRPr/>
              </a:pP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Gran</a:t>
              </a:r>
              <a:r>
                <a:rPr lang="pt-BR" sz="675" spc="-11" dirty="0" err="1">
                  <a:solidFill>
                    <a:schemeClr val="bg1"/>
                  </a:solidFill>
                  <a:latin typeface="Verdana"/>
                  <a:cs typeface="Verdana"/>
                </a:rPr>
                <a:t>el</a:t>
              </a: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 sólido (vegetal)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cxnSp>
          <p:nvCxnSpPr>
            <p:cNvPr id="88" name="Conector Reto 47">
              <a:extLst>
                <a:ext uri="{FF2B5EF4-FFF2-40B4-BE49-F238E27FC236}">
                  <a16:creationId xmlns:a16="http://schemas.microsoft.com/office/drawing/2014/main" id="{92B9F714-D1E1-4D3F-902A-90F872AEDD80}"/>
                </a:ext>
              </a:extLst>
            </p:cNvPr>
            <p:cNvCxnSpPr>
              <a:cxnSpLocks/>
            </p:cNvCxnSpPr>
            <p:nvPr/>
          </p:nvCxnSpPr>
          <p:spPr>
            <a:xfrm>
              <a:off x="5645584" y="2107608"/>
              <a:ext cx="2153211" cy="0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</p:cxnSp>
        <p:cxnSp>
          <p:nvCxnSpPr>
            <p:cNvPr id="89" name="Conector Reto 156">
              <a:extLst>
                <a:ext uri="{FF2B5EF4-FFF2-40B4-BE49-F238E27FC236}">
                  <a16:creationId xmlns:a16="http://schemas.microsoft.com/office/drawing/2014/main" id="{7EE38015-4841-4161-88C1-F240EA3DB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909" y="2107608"/>
              <a:ext cx="0" cy="204976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</p:cxnSp>
        <p:sp>
          <p:nvSpPr>
            <p:cNvPr id="90" name="object 38">
              <a:extLst>
                <a:ext uri="{FF2B5EF4-FFF2-40B4-BE49-F238E27FC236}">
                  <a16:creationId xmlns:a16="http://schemas.microsoft.com/office/drawing/2014/main" id="{02793A28-8892-4D00-A57C-25586FE2E4F9}"/>
                </a:ext>
              </a:extLst>
            </p:cNvPr>
            <p:cNvSpPr txBox="1"/>
            <p:nvPr/>
          </p:nvSpPr>
          <p:spPr>
            <a:xfrm>
              <a:off x="5761616" y="5869387"/>
              <a:ext cx="1540657" cy="376746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vert="horz" wrap="square" lIns="0" tIns="17502" rIns="0" bIns="0" rtlCol="0">
              <a:spAutoFit/>
            </a:bodyPr>
            <a:lstStyle/>
            <a:p>
              <a:pPr marL="7144" defTabSz="514350">
                <a:spcBef>
                  <a:spcPts val="138"/>
                </a:spcBef>
                <a:defRPr/>
              </a:pPr>
              <a:r>
                <a:rPr lang="pt-BR" sz="900" b="1" spc="-39" dirty="0">
                  <a:solidFill>
                    <a:schemeClr val="bg1"/>
                  </a:solidFill>
                  <a:latin typeface="Verdana"/>
                </a:rPr>
                <a:t>RIO GRANDE</a:t>
              </a:r>
              <a:r>
                <a:rPr sz="900" b="1" spc="-51" dirty="0">
                  <a:solidFill>
                    <a:schemeClr val="bg1"/>
                  </a:solidFill>
                  <a:latin typeface="Verdana"/>
                  <a:cs typeface="Verdana"/>
                </a:rPr>
                <a:t>/</a:t>
              </a:r>
              <a:r>
                <a:rPr lang="pt-BR" sz="900" b="1" spc="-3" dirty="0">
                  <a:solidFill>
                    <a:schemeClr val="bg1"/>
                  </a:solidFill>
                  <a:latin typeface="Verdana"/>
                  <a:cs typeface="Verdana"/>
                </a:rPr>
                <a:t>RS</a:t>
              </a:r>
              <a:r>
                <a:rPr sz="900" b="1" spc="-8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sz="900" b="1" spc="-79" dirty="0">
                  <a:solidFill>
                    <a:schemeClr val="bg1"/>
                  </a:solidFill>
                  <a:latin typeface="Verdana"/>
                  <a:cs typeface="Verdana"/>
                </a:rPr>
                <a:t>(</a:t>
              </a:r>
              <a:r>
                <a:rPr lang="pt-BR" sz="900" b="1" spc="-82" dirty="0">
                  <a:solidFill>
                    <a:schemeClr val="bg1"/>
                  </a:solidFill>
                  <a:latin typeface="Verdana"/>
                  <a:cs typeface="Verdana"/>
                </a:rPr>
                <a:t>3</a:t>
              </a:r>
              <a:r>
                <a:rPr sz="900" b="1" spc="-3" dirty="0">
                  <a:solidFill>
                    <a:schemeClr val="bg1"/>
                  </a:solidFill>
                  <a:latin typeface="Verdana"/>
                  <a:cs typeface="Verdana"/>
                </a:rPr>
                <a:t>)</a:t>
              </a:r>
              <a:endParaRPr sz="900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defTabSz="514350">
                <a:spcBef>
                  <a:spcPts val="79"/>
                </a:spcBef>
                <a:defRPr/>
              </a:pPr>
              <a:r>
                <a:rPr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Gran</a:t>
              </a:r>
              <a:r>
                <a:rPr lang="pt-BR" sz="675" spc="-11" dirty="0">
                  <a:solidFill>
                    <a:schemeClr val="bg1"/>
                  </a:solidFill>
                  <a:latin typeface="Verdana"/>
                  <a:cs typeface="Verdana"/>
                </a:rPr>
                <a:t>eis sólido (vegetal) e líquido e Carga geral</a:t>
              </a:r>
              <a:endParaRPr sz="675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345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7330795" y="219800"/>
            <a:ext cx="4512880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Instalações Privadas Autorizadas</a:t>
            </a:r>
            <a:endParaRPr lang="pt-BR" sz="11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7578798" y="1426537"/>
            <a:ext cx="4142957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Imagem 144" descr="Mapa&#10;&#10;Descrição gerada automaticamente">
            <a:extLst>
              <a:ext uri="{FF2B5EF4-FFF2-40B4-BE49-F238E27FC236}">
                <a16:creationId xmlns:a16="http://schemas.microsoft.com/office/drawing/2014/main" id="{828890A8-14B2-4C7A-80BA-F2115A779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24" y="906781"/>
            <a:ext cx="5908571" cy="5908571"/>
          </a:xfrm>
          <a:prstGeom prst="rect">
            <a:avLst/>
          </a:prstGeom>
        </p:spPr>
      </p:pic>
      <p:sp>
        <p:nvSpPr>
          <p:cNvPr id="146" name="Retângulo 145">
            <a:extLst>
              <a:ext uri="{FF2B5EF4-FFF2-40B4-BE49-F238E27FC236}">
                <a16:creationId xmlns:a16="http://schemas.microsoft.com/office/drawing/2014/main" id="{871BCB5F-5C6A-468A-AFB9-945D3F77326D}"/>
              </a:ext>
            </a:extLst>
          </p:cNvPr>
          <p:cNvSpPr/>
          <p:nvPr/>
        </p:nvSpPr>
        <p:spPr>
          <a:xfrm>
            <a:off x="4367808" y="1304793"/>
            <a:ext cx="13409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Amapá</a:t>
            </a:r>
          </a:p>
        </p:txBody>
      </p:sp>
      <p:sp>
        <p:nvSpPr>
          <p:cNvPr id="147" name="Retângulo 146">
            <a:extLst>
              <a:ext uri="{FF2B5EF4-FFF2-40B4-BE49-F238E27FC236}">
                <a16:creationId xmlns:a16="http://schemas.microsoft.com/office/drawing/2014/main" id="{2023B9B2-BF19-4D4A-A637-F0D4864A4816}"/>
              </a:ext>
            </a:extLst>
          </p:cNvPr>
          <p:cNvSpPr/>
          <p:nvPr/>
        </p:nvSpPr>
        <p:spPr>
          <a:xfrm>
            <a:off x="2701097" y="1029544"/>
            <a:ext cx="13751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Roraima</a:t>
            </a:r>
          </a:p>
        </p:txBody>
      </p:sp>
      <p:sp>
        <p:nvSpPr>
          <p:cNvPr id="148" name="Retângulo 147">
            <a:extLst>
              <a:ext uri="{FF2B5EF4-FFF2-40B4-BE49-F238E27FC236}">
                <a16:creationId xmlns:a16="http://schemas.microsoft.com/office/drawing/2014/main" id="{E1510E77-8542-4AA3-AA23-876B429BE494}"/>
              </a:ext>
            </a:extLst>
          </p:cNvPr>
          <p:cNvSpPr/>
          <p:nvPr/>
        </p:nvSpPr>
        <p:spPr>
          <a:xfrm>
            <a:off x="614507" y="3055029"/>
            <a:ext cx="119048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Acre</a:t>
            </a:r>
          </a:p>
        </p:txBody>
      </p:sp>
      <p:sp>
        <p:nvSpPr>
          <p:cNvPr id="149" name="Retângulo 148">
            <a:extLst>
              <a:ext uri="{FF2B5EF4-FFF2-40B4-BE49-F238E27FC236}">
                <a16:creationId xmlns:a16="http://schemas.microsoft.com/office/drawing/2014/main" id="{EB112A36-1F1E-4AC3-80EA-8044C992609B}"/>
              </a:ext>
            </a:extLst>
          </p:cNvPr>
          <p:cNvSpPr/>
          <p:nvPr/>
        </p:nvSpPr>
        <p:spPr>
          <a:xfrm>
            <a:off x="1417798" y="3469520"/>
            <a:ext cx="1603380" cy="298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Rondônia</a:t>
            </a:r>
          </a:p>
        </p:txBody>
      </p:sp>
      <p:sp>
        <p:nvSpPr>
          <p:cNvPr id="150" name="Retângulo 149">
            <a:extLst>
              <a:ext uri="{FF2B5EF4-FFF2-40B4-BE49-F238E27FC236}">
                <a16:creationId xmlns:a16="http://schemas.microsoft.com/office/drawing/2014/main" id="{BA7B05C0-9509-4EF2-911A-3FD1D691F007}"/>
              </a:ext>
            </a:extLst>
          </p:cNvPr>
          <p:cNvSpPr/>
          <p:nvPr/>
        </p:nvSpPr>
        <p:spPr>
          <a:xfrm>
            <a:off x="3580651" y="3232448"/>
            <a:ext cx="1576016" cy="32680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1"/>
                </a:solidFill>
              </a:rPr>
              <a:t>Tocantins</a:t>
            </a:r>
          </a:p>
        </p:txBody>
      </p:sp>
      <p:sp>
        <p:nvSpPr>
          <p:cNvPr id="151" name="Retângulo 150">
            <a:extLst>
              <a:ext uri="{FF2B5EF4-FFF2-40B4-BE49-F238E27FC236}">
                <a16:creationId xmlns:a16="http://schemas.microsoft.com/office/drawing/2014/main" id="{4620C296-A0B9-4A6A-AC82-53E0A2ADF6A5}"/>
              </a:ext>
            </a:extLst>
          </p:cNvPr>
          <p:cNvSpPr/>
          <p:nvPr/>
        </p:nvSpPr>
        <p:spPr>
          <a:xfrm>
            <a:off x="5295434" y="1846248"/>
            <a:ext cx="1601132" cy="25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Maranhão</a:t>
            </a:r>
          </a:p>
        </p:txBody>
      </p:sp>
      <p:sp>
        <p:nvSpPr>
          <p:cNvPr id="152" name="Retângulo 151">
            <a:extLst>
              <a:ext uri="{FF2B5EF4-FFF2-40B4-BE49-F238E27FC236}">
                <a16:creationId xmlns:a16="http://schemas.microsoft.com/office/drawing/2014/main" id="{FF282436-42BB-46FB-838A-4438B288CB81}"/>
              </a:ext>
            </a:extLst>
          </p:cNvPr>
          <p:cNvSpPr/>
          <p:nvPr/>
        </p:nvSpPr>
        <p:spPr>
          <a:xfrm>
            <a:off x="6003189" y="2199053"/>
            <a:ext cx="1252832" cy="28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Ceará</a:t>
            </a:r>
          </a:p>
        </p:txBody>
      </p:sp>
      <p:sp>
        <p:nvSpPr>
          <p:cNvPr id="153" name="Retângulo 152">
            <a:extLst>
              <a:ext uri="{FF2B5EF4-FFF2-40B4-BE49-F238E27FC236}">
                <a16:creationId xmlns:a16="http://schemas.microsoft.com/office/drawing/2014/main" id="{57AE6D88-0ED4-425E-AD62-02F711761CA9}"/>
              </a:ext>
            </a:extLst>
          </p:cNvPr>
          <p:cNvSpPr/>
          <p:nvPr/>
        </p:nvSpPr>
        <p:spPr>
          <a:xfrm>
            <a:off x="7948880" y="2074622"/>
            <a:ext cx="2562539" cy="255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Rio Grande do Norte</a:t>
            </a:r>
          </a:p>
        </p:txBody>
      </p:sp>
      <p:sp>
        <p:nvSpPr>
          <p:cNvPr id="154" name="Retângulo 153">
            <a:extLst>
              <a:ext uri="{FF2B5EF4-FFF2-40B4-BE49-F238E27FC236}">
                <a16:creationId xmlns:a16="http://schemas.microsoft.com/office/drawing/2014/main" id="{41B60FC1-0661-4064-9660-942C9C2A6BCE}"/>
              </a:ext>
            </a:extLst>
          </p:cNvPr>
          <p:cNvSpPr/>
          <p:nvPr/>
        </p:nvSpPr>
        <p:spPr>
          <a:xfrm>
            <a:off x="7728181" y="2718213"/>
            <a:ext cx="1728192" cy="28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Pernambuco</a:t>
            </a:r>
          </a:p>
        </p:txBody>
      </p:sp>
      <p:sp>
        <p:nvSpPr>
          <p:cNvPr id="155" name="Retângulo 154">
            <a:extLst>
              <a:ext uri="{FF2B5EF4-FFF2-40B4-BE49-F238E27FC236}">
                <a16:creationId xmlns:a16="http://schemas.microsoft.com/office/drawing/2014/main" id="{0385C743-3260-4814-B7E5-A8D525F190AD}"/>
              </a:ext>
            </a:extLst>
          </p:cNvPr>
          <p:cNvSpPr/>
          <p:nvPr/>
        </p:nvSpPr>
        <p:spPr>
          <a:xfrm>
            <a:off x="7690117" y="3253485"/>
            <a:ext cx="1363428" cy="255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Alagoas</a:t>
            </a:r>
          </a:p>
        </p:txBody>
      </p:sp>
      <p:sp>
        <p:nvSpPr>
          <p:cNvPr id="156" name="Retângulo 155">
            <a:extLst>
              <a:ext uri="{FF2B5EF4-FFF2-40B4-BE49-F238E27FC236}">
                <a16:creationId xmlns:a16="http://schemas.microsoft.com/office/drawing/2014/main" id="{59F415C0-FB5E-4D77-A83A-51BED1CFC1ED}"/>
              </a:ext>
            </a:extLst>
          </p:cNvPr>
          <p:cNvSpPr/>
          <p:nvPr/>
        </p:nvSpPr>
        <p:spPr>
          <a:xfrm>
            <a:off x="7665600" y="3630520"/>
            <a:ext cx="1396515" cy="277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Sergipe</a:t>
            </a:r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id="{C5B447F1-284E-4772-B488-8183AF3D7534}"/>
              </a:ext>
            </a:extLst>
          </p:cNvPr>
          <p:cNvSpPr/>
          <p:nvPr/>
        </p:nvSpPr>
        <p:spPr>
          <a:xfrm>
            <a:off x="6235136" y="3709691"/>
            <a:ext cx="724961" cy="295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Bahia</a:t>
            </a:r>
          </a:p>
        </p:txBody>
      </p:sp>
      <p:sp>
        <p:nvSpPr>
          <p:cNvPr id="158" name="Retângulo 157">
            <a:extLst>
              <a:ext uri="{FF2B5EF4-FFF2-40B4-BE49-F238E27FC236}">
                <a16:creationId xmlns:a16="http://schemas.microsoft.com/office/drawing/2014/main" id="{EA9C6AC3-12E8-45D3-8403-2A19AD70D0B8}"/>
              </a:ext>
            </a:extLst>
          </p:cNvPr>
          <p:cNvSpPr/>
          <p:nvPr/>
        </p:nvSpPr>
        <p:spPr>
          <a:xfrm>
            <a:off x="5852462" y="4622917"/>
            <a:ext cx="2007649" cy="24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Espírito Santo</a:t>
            </a:r>
          </a:p>
        </p:txBody>
      </p:sp>
      <p:sp>
        <p:nvSpPr>
          <p:cNvPr id="159" name="Retângulo 158">
            <a:extLst>
              <a:ext uri="{FF2B5EF4-FFF2-40B4-BE49-F238E27FC236}">
                <a16:creationId xmlns:a16="http://schemas.microsoft.com/office/drawing/2014/main" id="{E775FADC-7AEB-4E6A-96D8-174622E4844A}"/>
              </a:ext>
            </a:extLst>
          </p:cNvPr>
          <p:cNvSpPr/>
          <p:nvPr/>
        </p:nvSpPr>
        <p:spPr>
          <a:xfrm>
            <a:off x="5617444" y="4977704"/>
            <a:ext cx="2007648" cy="300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Rio de Janeiro</a:t>
            </a:r>
          </a:p>
        </p:txBody>
      </p:sp>
      <p:sp>
        <p:nvSpPr>
          <p:cNvPr id="160" name="Retângulo 159">
            <a:extLst>
              <a:ext uri="{FF2B5EF4-FFF2-40B4-BE49-F238E27FC236}">
                <a16:creationId xmlns:a16="http://schemas.microsoft.com/office/drawing/2014/main" id="{216C7989-5DF4-4D71-9414-AB050FBE68E5}"/>
              </a:ext>
            </a:extLst>
          </p:cNvPr>
          <p:cNvSpPr/>
          <p:nvPr/>
        </p:nvSpPr>
        <p:spPr>
          <a:xfrm>
            <a:off x="4886444" y="5408257"/>
            <a:ext cx="1629701" cy="25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São Paulo</a:t>
            </a:r>
          </a:p>
        </p:txBody>
      </p:sp>
      <p:sp>
        <p:nvSpPr>
          <p:cNvPr id="161" name="Retângulo 160">
            <a:extLst>
              <a:ext uri="{FF2B5EF4-FFF2-40B4-BE49-F238E27FC236}">
                <a16:creationId xmlns:a16="http://schemas.microsoft.com/office/drawing/2014/main" id="{2AFF46B7-3678-4BA6-B97B-6144D7C99A91}"/>
              </a:ext>
            </a:extLst>
          </p:cNvPr>
          <p:cNvSpPr/>
          <p:nvPr/>
        </p:nvSpPr>
        <p:spPr>
          <a:xfrm>
            <a:off x="1544641" y="4584575"/>
            <a:ext cx="2491929" cy="284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Mato Grosso do Sul</a:t>
            </a:r>
          </a:p>
        </p:txBody>
      </p:sp>
      <p:sp>
        <p:nvSpPr>
          <p:cNvPr id="162" name="Retângulo 161">
            <a:extLst>
              <a:ext uri="{FF2B5EF4-FFF2-40B4-BE49-F238E27FC236}">
                <a16:creationId xmlns:a16="http://schemas.microsoft.com/office/drawing/2014/main" id="{65B064A5-93AF-4910-A2BA-CF618D4D7449}"/>
              </a:ext>
            </a:extLst>
          </p:cNvPr>
          <p:cNvSpPr/>
          <p:nvPr/>
        </p:nvSpPr>
        <p:spPr>
          <a:xfrm>
            <a:off x="2927648" y="5324075"/>
            <a:ext cx="1466440" cy="261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Paraná</a:t>
            </a:r>
          </a:p>
        </p:txBody>
      </p:sp>
      <p:sp>
        <p:nvSpPr>
          <p:cNvPr id="163" name="Retângulo 162">
            <a:extLst>
              <a:ext uri="{FF2B5EF4-FFF2-40B4-BE49-F238E27FC236}">
                <a16:creationId xmlns:a16="http://schemas.microsoft.com/office/drawing/2014/main" id="{F12A0B62-252C-4509-8805-22A5170CDF31}"/>
              </a:ext>
            </a:extLst>
          </p:cNvPr>
          <p:cNvSpPr/>
          <p:nvPr/>
        </p:nvSpPr>
        <p:spPr>
          <a:xfrm>
            <a:off x="4550932" y="5804446"/>
            <a:ext cx="2119273" cy="295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Santa Catarina</a:t>
            </a: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3322745D-4C5D-4C47-B2E6-38913EF3144F}"/>
              </a:ext>
            </a:extLst>
          </p:cNvPr>
          <p:cNvSpPr/>
          <p:nvPr/>
        </p:nvSpPr>
        <p:spPr>
          <a:xfrm>
            <a:off x="4143717" y="6274755"/>
            <a:ext cx="2241507" cy="295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Rio Grande do Sul</a:t>
            </a:r>
          </a:p>
        </p:txBody>
      </p:sp>
      <p:sp>
        <p:nvSpPr>
          <p:cNvPr id="165" name="Retângulo: Cantos Arredondados 164">
            <a:extLst>
              <a:ext uri="{FF2B5EF4-FFF2-40B4-BE49-F238E27FC236}">
                <a16:creationId xmlns:a16="http://schemas.microsoft.com/office/drawing/2014/main" id="{FF0F724F-7F3B-4D07-A9BC-3840E8745A47}"/>
              </a:ext>
            </a:extLst>
          </p:cNvPr>
          <p:cNvSpPr/>
          <p:nvPr/>
        </p:nvSpPr>
        <p:spPr>
          <a:xfrm>
            <a:off x="2577385" y="1038115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66" name="Retângulo: Cantos Arredondados 165">
            <a:extLst>
              <a:ext uri="{FF2B5EF4-FFF2-40B4-BE49-F238E27FC236}">
                <a16:creationId xmlns:a16="http://schemas.microsoft.com/office/drawing/2014/main" id="{3D74581F-0E27-40DB-8561-1A1EFBBFE8C2}"/>
              </a:ext>
            </a:extLst>
          </p:cNvPr>
          <p:cNvSpPr/>
          <p:nvPr/>
        </p:nvSpPr>
        <p:spPr>
          <a:xfrm>
            <a:off x="1145006" y="3055029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67" name="Retângulo: Cantos Arredondados 166">
            <a:extLst>
              <a:ext uri="{FF2B5EF4-FFF2-40B4-BE49-F238E27FC236}">
                <a16:creationId xmlns:a16="http://schemas.microsoft.com/office/drawing/2014/main" id="{F4BA5825-58C3-4C8E-A2E5-176F17E26BE2}"/>
              </a:ext>
            </a:extLst>
          </p:cNvPr>
          <p:cNvSpPr/>
          <p:nvPr/>
        </p:nvSpPr>
        <p:spPr>
          <a:xfrm>
            <a:off x="2440439" y="3479971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68" name="Retângulo: Cantos Arredondados 167">
            <a:extLst>
              <a:ext uri="{FF2B5EF4-FFF2-40B4-BE49-F238E27FC236}">
                <a16:creationId xmlns:a16="http://schemas.microsoft.com/office/drawing/2014/main" id="{C11FFDF7-EEA3-43E0-9F22-28D833EAF26A}"/>
              </a:ext>
            </a:extLst>
          </p:cNvPr>
          <p:cNvSpPr/>
          <p:nvPr/>
        </p:nvSpPr>
        <p:spPr>
          <a:xfrm>
            <a:off x="4599182" y="3246235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69" name="Retângulo: Cantos Arredondados 168">
            <a:extLst>
              <a:ext uri="{FF2B5EF4-FFF2-40B4-BE49-F238E27FC236}">
                <a16:creationId xmlns:a16="http://schemas.microsoft.com/office/drawing/2014/main" id="{2A48191B-873E-4A7F-9CAF-5FE7C7B96E1B}"/>
              </a:ext>
            </a:extLst>
          </p:cNvPr>
          <p:cNvSpPr/>
          <p:nvPr/>
        </p:nvSpPr>
        <p:spPr>
          <a:xfrm>
            <a:off x="4403309" y="1304793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70" name="Retângulo: Cantos Arredondados 169">
            <a:extLst>
              <a:ext uri="{FF2B5EF4-FFF2-40B4-BE49-F238E27FC236}">
                <a16:creationId xmlns:a16="http://schemas.microsoft.com/office/drawing/2014/main" id="{C48ADC07-B51E-4B9D-892F-238FFD6EFED8}"/>
              </a:ext>
            </a:extLst>
          </p:cNvPr>
          <p:cNvSpPr/>
          <p:nvPr/>
        </p:nvSpPr>
        <p:spPr>
          <a:xfrm>
            <a:off x="5301078" y="1846249"/>
            <a:ext cx="521316" cy="253335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171" name="Retângulo: Cantos Arredondados 170">
            <a:extLst>
              <a:ext uri="{FF2B5EF4-FFF2-40B4-BE49-F238E27FC236}">
                <a16:creationId xmlns:a16="http://schemas.microsoft.com/office/drawing/2014/main" id="{B9C6D799-55C9-438A-983E-4AA37B3F22E2}"/>
              </a:ext>
            </a:extLst>
          </p:cNvPr>
          <p:cNvSpPr/>
          <p:nvPr/>
        </p:nvSpPr>
        <p:spPr>
          <a:xfrm>
            <a:off x="5993273" y="2192507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72" name="Retângulo: Cantos Arredondados 171">
            <a:extLst>
              <a:ext uri="{FF2B5EF4-FFF2-40B4-BE49-F238E27FC236}">
                <a16:creationId xmlns:a16="http://schemas.microsoft.com/office/drawing/2014/main" id="{EDD84849-E24C-4B11-98CC-302B671AD718}"/>
              </a:ext>
            </a:extLst>
          </p:cNvPr>
          <p:cNvSpPr/>
          <p:nvPr/>
        </p:nvSpPr>
        <p:spPr>
          <a:xfrm>
            <a:off x="7961202" y="2064165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73" name="Retângulo: Cantos Arredondados 172">
            <a:extLst>
              <a:ext uri="{FF2B5EF4-FFF2-40B4-BE49-F238E27FC236}">
                <a16:creationId xmlns:a16="http://schemas.microsoft.com/office/drawing/2014/main" id="{72F12249-0AEA-4091-864D-B644A3F6A649}"/>
              </a:ext>
            </a:extLst>
          </p:cNvPr>
          <p:cNvSpPr/>
          <p:nvPr/>
        </p:nvSpPr>
        <p:spPr>
          <a:xfrm>
            <a:off x="7727319" y="2714704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74" name="Retângulo: Cantos Arredondados 173">
            <a:extLst>
              <a:ext uri="{FF2B5EF4-FFF2-40B4-BE49-F238E27FC236}">
                <a16:creationId xmlns:a16="http://schemas.microsoft.com/office/drawing/2014/main" id="{A5F8813E-D0BD-445E-BB41-9B6676D58114}"/>
              </a:ext>
            </a:extLst>
          </p:cNvPr>
          <p:cNvSpPr/>
          <p:nvPr/>
        </p:nvSpPr>
        <p:spPr>
          <a:xfrm>
            <a:off x="5748909" y="3706581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75" name="Retângulo: Cantos Arredondados 174">
            <a:extLst>
              <a:ext uri="{FF2B5EF4-FFF2-40B4-BE49-F238E27FC236}">
                <a16:creationId xmlns:a16="http://schemas.microsoft.com/office/drawing/2014/main" id="{D75BDDDC-8552-4D50-B59D-C049926DDF35}"/>
              </a:ext>
            </a:extLst>
          </p:cNvPr>
          <p:cNvSpPr/>
          <p:nvPr/>
        </p:nvSpPr>
        <p:spPr>
          <a:xfrm>
            <a:off x="7671511" y="3621021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76" name="Retângulo: Cantos Arredondados 175">
            <a:extLst>
              <a:ext uri="{FF2B5EF4-FFF2-40B4-BE49-F238E27FC236}">
                <a16:creationId xmlns:a16="http://schemas.microsoft.com/office/drawing/2014/main" id="{1332B665-E0C9-496A-9F0B-64606EC9D324}"/>
              </a:ext>
            </a:extLst>
          </p:cNvPr>
          <p:cNvSpPr/>
          <p:nvPr/>
        </p:nvSpPr>
        <p:spPr>
          <a:xfrm>
            <a:off x="7709099" y="3225393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77" name="Retângulo: Cantos Arredondados 176">
            <a:extLst>
              <a:ext uri="{FF2B5EF4-FFF2-40B4-BE49-F238E27FC236}">
                <a16:creationId xmlns:a16="http://schemas.microsoft.com/office/drawing/2014/main" id="{B92FD426-FA44-4B3C-8624-E2D73F94E2A9}"/>
              </a:ext>
            </a:extLst>
          </p:cNvPr>
          <p:cNvSpPr/>
          <p:nvPr/>
        </p:nvSpPr>
        <p:spPr>
          <a:xfrm>
            <a:off x="5893338" y="4641270"/>
            <a:ext cx="521316" cy="215537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78" name="Retângulo: Cantos Arredondados 177">
            <a:extLst>
              <a:ext uri="{FF2B5EF4-FFF2-40B4-BE49-F238E27FC236}">
                <a16:creationId xmlns:a16="http://schemas.microsoft.com/office/drawing/2014/main" id="{0A4B91FE-2BC4-4234-852A-C9338A725184}"/>
              </a:ext>
            </a:extLst>
          </p:cNvPr>
          <p:cNvSpPr/>
          <p:nvPr/>
        </p:nvSpPr>
        <p:spPr>
          <a:xfrm>
            <a:off x="5701295" y="4990056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41</a:t>
            </a:r>
          </a:p>
        </p:txBody>
      </p:sp>
      <p:sp>
        <p:nvSpPr>
          <p:cNvPr id="179" name="Retângulo: Cantos Arredondados 178">
            <a:extLst>
              <a:ext uri="{FF2B5EF4-FFF2-40B4-BE49-F238E27FC236}">
                <a16:creationId xmlns:a16="http://schemas.microsoft.com/office/drawing/2014/main" id="{50FCBADB-FBC1-49E1-A4C8-C45FAFE43F9F}"/>
              </a:ext>
            </a:extLst>
          </p:cNvPr>
          <p:cNvSpPr/>
          <p:nvPr/>
        </p:nvSpPr>
        <p:spPr>
          <a:xfrm>
            <a:off x="4960889" y="5417410"/>
            <a:ext cx="521316" cy="223797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80" name="Retângulo: Cantos Arredondados 179">
            <a:extLst>
              <a:ext uri="{FF2B5EF4-FFF2-40B4-BE49-F238E27FC236}">
                <a16:creationId xmlns:a16="http://schemas.microsoft.com/office/drawing/2014/main" id="{6ECEA7F4-6652-4925-97BC-72952DF3E801}"/>
              </a:ext>
            </a:extLst>
          </p:cNvPr>
          <p:cNvSpPr/>
          <p:nvPr/>
        </p:nvSpPr>
        <p:spPr>
          <a:xfrm>
            <a:off x="4632486" y="5811787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81" name="Retângulo: Cantos Arredondados 180">
            <a:extLst>
              <a:ext uri="{FF2B5EF4-FFF2-40B4-BE49-F238E27FC236}">
                <a16:creationId xmlns:a16="http://schemas.microsoft.com/office/drawing/2014/main" id="{010187D5-6FD3-4753-91AE-CF108501A39D}"/>
              </a:ext>
            </a:extLst>
          </p:cNvPr>
          <p:cNvSpPr/>
          <p:nvPr/>
        </p:nvSpPr>
        <p:spPr>
          <a:xfrm>
            <a:off x="4143718" y="6282096"/>
            <a:ext cx="530797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182" name="Retângulo: Cantos Arredondados 181">
            <a:extLst>
              <a:ext uri="{FF2B5EF4-FFF2-40B4-BE49-F238E27FC236}">
                <a16:creationId xmlns:a16="http://schemas.microsoft.com/office/drawing/2014/main" id="{C3558359-15FE-4BC4-B9EA-01681E4FB5FB}"/>
              </a:ext>
            </a:extLst>
          </p:cNvPr>
          <p:cNvSpPr/>
          <p:nvPr/>
        </p:nvSpPr>
        <p:spPr>
          <a:xfrm>
            <a:off x="3766663" y="5331416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183" name="Retângulo: Cantos Arredondados 182">
            <a:extLst>
              <a:ext uri="{FF2B5EF4-FFF2-40B4-BE49-F238E27FC236}">
                <a16:creationId xmlns:a16="http://schemas.microsoft.com/office/drawing/2014/main" id="{C7DBE79D-B287-434D-BD97-1042A0A5E63F}"/>
              </a:ext>
            </a:extLst>
          </p:cNvPr>
          <p:cNvSpPr/>
          <p:nvPr/>
        </p:nvSpPr>
        <p:spPr>
          <a:xfrm>
            <a:off x="3434057" y="4581219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184" name="Retângulo 183">
            <a:extLst>
              <a:ext uri="{FF2B5EF4-FFF2-40B4-BE49-F238E27FC236}">
                <a16:creationId xmlns:a16="http://schemas.microsoft.com/office/drawing/2014/main" id="{B28D4139-5C0D-4AC9-B15E-7B26AAC85CF9}"/>
              </a:ext>
            </a:extLst>
          </p:cNvPr>
          <p:cNvSpPr/>
          <p:nvPr/>
        </p:nvSpPr>
        <p:spPr>
          <a:xfrm>
            <a:off x="672034" y="2099583"/>
            <a:ext cx="1728193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Amazonas</a:t>
            </a:r>
          </a:p>
        </p:txBody>
      </p:sp>
      <p:sp>
        <p:nvSpPr>
          <p:cNvPr id="185" name="Retângulo: Cantos Arredondados 184">
            <a:extLst>
              <a:ext uri="{FF2B5EF4-FFF2-40B4-BE49-F238E27FC236}">
                <a16:creationId xmlns:a16="http://schemas.microsoft.com/office/drawing/2014/main" id="{01CF6655-CD2D-4167-89B9-009FFFE53D39}"/>
              </a:ext>
            </a:extLst>
          </p:cNvPr>
          <p:cNvSpPr/>
          <p:nvPr/>
        </p:nvSpPr>
        <p:spPr>
          <a:xfrm>
            <a:off x="1803766" y="2102059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186" name="Retângulo 185">
            <a:extLst>
              <a:ext uri="{FF2B5EF4-FFF2-40B4-BE49-F238E27FC236}">
                <a16:creationId xmlns:a16="http://schemas.microsoft.com/office/drawing/2014/main" id="{3856C782-3CA0-488C-B0D5-9F9ACC18A1E4}"/>
              </a:ext>
            </a:extLst>
          </p:cNvPr>
          <p:cNvSpPr/>
          <p:nvPr/>
        </p:nvSpPr>
        <p:spPr>
          <a:xfrm>
            <a:off x="3711466" y="3863297"/>
            <a:ext cx="1333911" cy="302652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1"/>
                </a:solidFill>
              </a:rPr>
              <a:t>Goiás</a:t>
            </a:r>
          </a:p>
        </p:txBody>
      </p:sp>
      <p:sp>
        <p:nvSpPr>
          <p:cNvPr id="187" name="Retângulo: Cantos Arredondados 186">
            <a:extLst>
              <a:ext uri="{FF2B5EF4-FFF2-40B4-BE49-F238E27FC236}">
                <a16:creationId xmlns:a16="http://schemas.microsoft.com/office/drawing/2014/main" id="{C48303C2-2AC8-4E7F-B232-A3C85FD035E0}"/>
              </a:ext>
            </a:extLst>
          </p:cNvPr>
          <p:cNvSpPr/>
          <p:nvPr/>
        </p:nvSpPr>
        <p:spPr>
          <a:xfrm>
            <a:off x="4519861" y="3863297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88" name="Retângulo 187">
            <a:extLst>
              <a:ext uri="{FF2B5EF4-FFF2-40B4-BE49-F238E27FC236}">
                <a16:creationId xmlns:a16="http://schemas.microsoft.com/office/drawing/2014/main" id="{CEE694F5-1A57-4517-88F9-45A06E1855CA}"/>
              </a:ext>
            </a:extLst>
          </p:cNvPr>
          <p:cNvSpPr/>
          <p:nvPr/>
        </p:nvSpPr>
        <p:spPr>
          <a:xfrm>
            <a:off x="3481960" y="2572643"/>
            <a:ext cx="1190480" cy="288032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1"/>
                </a:solidFill>
              </a:rPr>
              <a:t>Pará</a:t>
            </a:r>
          </a:p>
        </p:txBody>
      </p:sp>
      <p:sp>
        <p:nvSpPr>
          <p:cNvPr id="189" name="Retângulo: Cantos Arredondados 188">
            <a:extLst>
              <a:ext uri="{FF2B5EF4-FFF2-40B4-BE49-F238E27FC236}">
                <a16:creationId xmlns:a16="http://schemas.microsoft.com/office/drawing/2014/main" id="{9BB32051-1261-4B4E-A973-333F0805F436}"/>
              </a:ext>
            </a:extLst>
          </p:cNvPr>
          <p:cNvSpPr/>
          <p:nvPr/>
        </p:nvSpPr>
        <p:spPr>
          <a:xfrm>
            <a:off x="4159198" y="2572643"/>
            <a:ext cx="521316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36</a:t>
            </a:r>
          </a:p>
        </p:txBody>
      </p:sp>
      <p:cxnSp>
        <p:nvCxnSpPr>
          <p:cNvPr id="190" name="Conector de Seta Reta 189">
            <a:extLst>
              <a:ext uri="{FF2B5EF4-FFF2-40B4-BE49-F238E27FC236}">
                <a16:creationId xmlns:a16="http://schemas.microsoft.com/office/drawing/2014/main" id="{A6A7DCF9-8B7C-4BE0-BDCF-5D20260183C3}"/>
              </a:ext>
            </a:extLst>
          </p:cNvPr>
          <p:cNvCxnSpPr/>
          <p:nvPr/>
        </p:nvCxnSpPr>
        <p:spPr>
          <a:xfrm flipV="1">
            <a:off x="6781548" y="2352197"/>
            <a:ext cx="1179653" cy="362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de Seta Reta 190">
            <a:extLst>
              <a:ext uri="{FF2B5EF4-FFF2-40B4-BE49-F238E27FC236}">
                <a16:creationId xmlns:a16="http://schemas.microsoft.com/office/drawing/2014/main" id="{EB5B4A77-B49A-4AE6-8651-95474F0F75A7}"/>
              </a:ext>
            </a:extLst>
          </p:cNvPr>
          <p:cNvCxnSpPr>
            <a:cxnSpLocks/>
            <a:endCxn id="173" idx="1"/>
          </p:cNvCxnSpPr>
          <p:nvPr/>
        </p:nvCxnSpPr>
        <p:spPr>
          <a:xfrm flipV="1">
            <a:off x="6781548" y="2858720"/>
            <a:ext cx="945771" cy="2462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de Seta Reta 191">
            <a:extLst>
              <a:ext uri="{FF2B5EF4-FFF2-40B4-BE49-F238E27FC236}">
                <a16:creationId xmlns:a16="http://schemas.microsoft.com/office/drawing/2014/main" id="{429E0358-68B4-47FC-841B-159A50300DD8}"/>
              </a:ext>
            </a:extLst>
          </p:cNvPr>
          <p:cNvCxnSpPr>
            <a:cxnSpLocks/>
            <a:endCxn id="176" idx="1"/>
          </p:cNvCxnSpPr>
          <p:nvPr/>
        </p:nvCxnSpPr>
        <p:spPr>
          <a:xfrm>
            <a:off x="6670205" y="3343062"/>
            <a:ext cx="1038895" cy="263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3" name="Conector de Seta Reta 192">
            <a:extLst>
              <a:ext uri="{FF2B5EF4-FFF2-40B4-BE49-F238E27FC236}">
                <a16:creationId xmlns:a16="http://schemas.microsoft.com/office/drawing/2014/main" id="{E42E942E-19EE-4760-848D-A428E6133E7E}"/>
              </a:ext>
            </a:extLst>
          </p:cNvPr>
          <p:cNvCxnSpPr>
            <a:cxnSpLocks/>
            <a:endCxn id="175" idx="1"/>
          </p:cNvCxnSpPr>
          <p:nvPr/>
        </p:nvCxnSpPr>
        <p:spPr>
          <a:xfrm>
            <a:off x="6501361" y="3508643"/>
            <a:ext cx="1170151" cy="256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4" name="CaixaDeTexto 193">
            <a:extLst>
              <a:ext uri="{FF2B5EF4-FFF2-40B4-BE49-F238E27FC236}">
                <a16:creationId xmlns:a16="http://schemas.microsoft.com/office/drawing/2014/main" id="{51D94CDF-A6A9-4F8A-AC97-EEBC76EBED6E}"/>
              </a:ext>
            </a:extLst>
          </p:cNvPr>
          <p:cNvSpPr txBox="1"/>
          <p:nvPr/>
        </p:nvSpPr>
        <p:spPr>
          <a:xfrm>
            <a:off x="9012040" y="4117853"/>
            <a:ext cx="256253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Contratos</a:t>
            </a:r>
            <a:r>
              <a:rPr lang="pt-BR" sz="1867" b="1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pt-BR" sz="1867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Assinados</a:t>
            </a:r>
          </a:p>
        </p:txBody>
      </p:sp>
      <p:graphicFrame>
        <p:nvGraphicFramePr>
          <p:cNvPr id="195" name="Gráfico 194">
            <a:extLst>
              <a:ext uri="{FF2B5EF4-FFF2-40B4-BE49-F238E27FC236}">
                <a16:creationId xmlns:a16="http://schemas.microsoft.com/office/drawing/2014/main" id="{FF1D917C-8414-4460-B040-7EA6252903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438525"/>
              </p:ext>
            </p:extLst>
          </p:nvPr>
        </p:nvGraphicFramePr>
        <p:xfrm>
          <a:off x="8341160" y="4371534"/>
          <a:ext cx="3552000" cy="236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6" name="Retângulo: Cantos Arredondados 195">
            <a:extLst>
              <a:ext uri="{FF2B5EF4-FFF2-40B4-BE49-F238E27FC236}">
                <a16:creationId xmlns:a16="http://schemas.microsoft.com/office/drawing/2014/main" id="{01BF0BF3-EB46-4EA9-8FA2-C60F52C23A6C}"/>
              </a:ext>
            </a:extLst>
          </p:cNvPr>
          <p:cNvSpPr/>
          <p:nvPr/>
        </p:nvSpPr>
        <p:spPr>
          <a:xfrm>
            <a:off x="10500711" y="5133253"/>
            <a:ext cx="638148" cy="288032"/>
          </a:xfrm>
          <a:prstGeom prst="roundRect">
            <a:avLst/>
          </a:prstGeom>
          <a:solidFill>
            <a:schemeClr val="accent5"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125</a:t>
            </a:r>
          </a:p>
        </p:txBody>
      </p:sp>
      <p:sp>
        <p:nvSpPr>
          <p:cNvPr id="197" name="Retângulo: Cantos Arredondados 196">
            <a:extLst>
              <a:ext uri="{FF2B5EF4-FFF2-40B4-BE49-F238E27FC236}">
                <a16:creationId xmlns:a16="http://schemas.microsoft.com/office/drawing/2014/main" id="{7BC43AA0-2DEE-4E3D-866A-98905D7345AA}"/>
              </a:ext>
            </a:extLst>
          </p:cNvPr>
          <p:cNvSpPr/>
          <p:nvPr/>
        </p:nvSpPr>
        <p:spPr>
          <a:xfrm>
            <a:off x="9144853" y="5147759"/>
            <a:ext cx="638148" cy="288032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67" b="1" dirty="0">
                <a:solidFill>
                  <a:schemeClr val="accent1"/>
                </a:solidFill>
              </a:rPr>
              <a:t>132</a:t>
            </a:r>
          </a:p>
        </p:txBody>
      </p:sp>
      <p:sp>
        <p:nvSpPr>
          <p:cNvPr id="198" name="CaixaDeTexto 197">
            <a:extLst>
              <a:ext uri="{FF2B5EF4-FFF2-40B4-BE49-F238E27FC236}">
                <a16:creationId xmlns:a16="http://schemas.microsoft.com/office/drawing/2014/main" id="{F5F53D69-80C5-4C4E-9485-0A6B9005AE9B}"/>
              </a:ext>
            </a:extLst>
          </p:cNvPr>
          <p:cNvSpPr txBox="1"/>
          <p:nvPr/>
        </p:nvSpPr>
        <p:spPr>
          <a:xfrm>
            <a:off x="141694" y="5265467"/>
            <a:ext cx="2783399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667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257 INSTALAÇÕES PORTUÁRIAS AUTORIZADAS</a:t>
            </a:r>
          </a:p>
        </p:txBody>
      </p:sp>
    </p:spTree>
    <p:extLst>
      <p:ext uri="{BB962C8B-B14F-4D97-AF65-F5344CB8AC3E}">
        <p14:creationId xmlns:p14="http://schemas.microsoft.com/office/powerpoint/2010/main" val="221145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4512880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Leilões previstos - 2022</a:t>
            </a:r>
            <a:endParaRPr lang="pt-BR" sz="11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1269788"/>
            <a:ext cx="4142957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1" name="Tabela 90">
            <a:extLst>
              <a:ext uri="{FF2B5EF4-FFF2-40B4-BE49-F238E27FC236}">
                <a16:creationId xmlns:a16="http://schemas.microsoft.com/office/drawing/2014/main" id="{97BB10FA-7D99-472B-8415-8DB7E844B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309957"/>
              </p:ext>
            </p:extLst>
          </p:nvPr>
        </p:nvGraphicFramePr>
        <p:xfrm>
          <a:off x="790600" y="1554166"/>
          <a:ext cx="10610800" cy="4715999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455397">
                  <a:extLst>
                    <a:ext uri="{9D8B030D-6E8A-4147-A177-3AD203B41FA5}">
                      <a16:colId xmlns:a16="http://schemas.microsoft.com/office/drawing/2014/main" val="623600310"/>
                    </a:ext>
                  </a:extLst>
                </a:gridCol>
                <a:gridCol w="1297887">
                  <a:extLst>
                    <a:ext uri="{9D8B030D-6E8A-4147-A177-3AD203B41FA5}">
                      <a16:colId xmlns:a16="http://schemas.microsoft.com/office/drawing/2014/main" val="3457873947"/>
                    </a:ext>
                  </a:extLst>
                </a:gridCol>
                <a:gridCol w="1953664">
                  <a:extLst>
                    <a:ext uri="{9D8B030D-6E8A-4147-A177-3AD203B41FA5}">
                      <a16:colId xmlns:a16="http://schemas.microsoft.com/office/drawing/2014/main" val="3021754342"/>
                    </a:ext>
                  </a:extLst>
                </a:gridCol>
                <a:gridCol w="2577118">
                  <a:extLst>
                    <a:ext uri="{9D8B030D-6E8A-4147-A177-3AD203B41FA5}">
                      <a16:colId xmlns:a16="http://schemas.microsoft.com/office/drawing/2014/main" val="4243580143"/>
                    </a:ext>
                  </a:extLst>
                </a:gridCol>
                <a:gridCol w="2086170">
                  <a:extLst>
                    <a:ext uri="{9D8B030D-6E8A-4147-A177-3AD203B41FA5}">
                      <a16:colId xmlns:a16="http://schemas.microsoft.com/office/drawing/2014/main" val="17426626"/>
                    </a:ext>
                  </a:extLst>
                </a:gridCol>
                <a:gridCol w="2240564">
                  <a:extLst>
                    <a:ext uri="{9D8B030D-6E8A-4147-A177-3AD203B41FA5}">
                      <a16:colId xmlns:a16="http://schemas.microsoft.com/office/drawing/2014/main" val="394529787"/>
                    </a:ext>
                  </a:extLst>
                </a:gridCol>
              </a:tblGrid>
              <a:tr h="2389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effectLst/>
                        </a:rPr>
                        <a:t>#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 err="1">
                          <a:effectLst/>
                        </a:rPr>
                        <a:t>Cód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>
                          <a:effectLst/>
                        </a:rPr>
                        <a:t>Localização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>
                          <a:effectLst/>
                        </a:rPr>
                        <a:t>Vocação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effectLst/>
                        </a:rPr>
                        <a:t>Status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effectLst/>
                        </a:rPr>
                        <a:t> CAPEX 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0887319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PAR32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Paranaguá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Carga Geral (Açúcar)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Edital Publicado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$ 28.542.473,00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1373398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SUA07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Suape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Vegetal e Mineral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Edital Publicado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$ 61.396.000,00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5611731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STS11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Santos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Vegetal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Edital Publicado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$ 693.135.000,00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45943346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4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PAR50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Paranaguá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Combustíveis líquidos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Aguardando Publicação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$ 338.192.000,00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37192800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MAC11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Maceió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Combustíveis líquidos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TCU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$ 234.427.000,00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97653083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6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MAC12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Maceió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Combustíveis líquidos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TCU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$ 8.274.000,00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28519015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7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SFS201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São Francisco do Sul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Carga Geral e </a:t>
                      </a:r>
                      <a:r>
                        <a:rPr lang="pt-BR" sz="900" u="none" strike="noStrike" dirty="0" err="1">
                          <a:effectLst/>
                        </a:rPr>
                        <a:t>Conteinerizada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TCU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$ 12.000.000,00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64242040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RIG71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Rio Grande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Vegetal (Arroz)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TCU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$ 48.876.197,97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38149554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9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POA01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Porto Alegre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Vegetal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TCU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$ 41.225.879,26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450861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RDJ06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Rio de Janeiro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Combustíveis líquidos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TCU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$ 48.045.000,00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73873798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STS08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Santos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Combustíveis líquidos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$ 260.632.000,00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3317757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STS53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Santos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Mineral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Audiência Pública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$ 658.838.000,00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57832954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PAR09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Paranaguá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Vegetal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Audiência Pública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$ 490.139.000,00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22683095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14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POA11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Porto Alegre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Vegetal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TCU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$ 4.300.000,00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7466937"/>
                  </a:ext>
                </a:extLst>
              </a:tr>
              <a:tr h="1673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VDC04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Vila do Conde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Mineral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$ 4.200.000,00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09284187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16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MAC15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Maceió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Granel Sólido Mineral (sal)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$ 39.860.000,00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42460841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17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STS10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Santos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Carga conteinerizada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Audiência Pública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$ 3.285.851.000,00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967521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Canal PR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Paranaguá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Canal de Acesso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$ 1.050.000.000,00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0571207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19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PAR14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Paranaguá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Vegetal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$ 529.299.000,00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52947771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PAR15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Paranaguá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Vegetal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$ 662.887.000,00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7389496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VDC10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Vila do Conde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Mineral/Líquido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$ 571.377.000,00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77288594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MUC59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Fortaleza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Combustíveis líquidos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$ 120.749.112,35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60418950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SSZ41E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Santos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TRA - Carga Geral e Contêiner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$ 295.723.000,00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3351075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24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STS15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Santos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TRA - Carga Geral e Contêiner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$ 143.800.000,00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36028046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SSZ33E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Santos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TRA - Carga Geral e Contêiner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$ 34.693.000,00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57657177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26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ARMAZÉM 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Belém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Off-shore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$ 18.332.000,00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73727036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27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POA02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Porto Alegre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Granel Sólido Mineral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$ 17.817.960,00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79902360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RIG10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Rio Grande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Carga Geral e Conteinerizada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$ 10.000.000,00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7552245"/>
                  </a:ext>
                </a:extLst>
              </a:tr>
              <a:tr h="1539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29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STM07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Santarém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Container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Estudos em revisão</a:t>
                      </a:r>
                      <a:endParaRPr lang="pt-B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 </a:t>
                      </a:r>
                      <a:r>
                        <a:rPr lang="pt-BR" sz="900" u="none" strike="noStrike" dirty="0" err="1">
                          <a:effectLst/>
                        </a:rPr>
                        <a:t>R</a:t>
                      </a:r>
                      <a:r>
                        <a:rPr lang="pt-BR" sz="900" u="none" strike="noStrike" dirty="0">
                          <a:effectLst/>
                        </a:rPr>
                        <a:t>$ 81.985.084,00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25725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74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4512880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Competências do Poder Concedente</a:t>
            </a:r>
            <a:endParaRPr lang="pt-BR" sz="11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1269788"/>
            <a:ext cx="4142957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68E9CB-E1F2-4D81-8745-91F21AA2461F}"/>
              </a:ext>
            </a:extLst>
          </p:cNvPr>
          <p:cNvSpPr txBox="1"/>
          <p:nvPr/>
        </p:nvSpPr>
        <p:spPr>
          <a:xfrm>
            <a:off x="341956" y="1457991"/>
            <a:ext cx="112143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Lei nº 12.815/2013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“Art. 16. Ao poder concedente compete: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I - </a:t>
            </a:r>
            <a:r>
              <a:rPr lang="pt-BR" sz="2000" b="1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elaborar o planejamento setorial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em conformidade com as políticas e diretrizes de logística integrada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II - </a:t>
            </a:r>
            <a:r>
              <a:rPr lang="pt-BR" sz="2000" b="1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definir as diretrizes para a realização dos procedimentos licitatórios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, das chamadas públicas e dos processos seletivos de que trata esta Lei, inclusive para os respectivos editais e instrumentos convocatórios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III - </a:t>
            </a:r>
            <a:r>
              <a:rPr lang="pt-BR" sz="2000" b="1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celebrar os contratos de concessão e arrendamento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e expedir as autorizações de instalação portuária, devendo a </a:t>
            </a:r>
            <a:r>
              <a:rPr lang="pt-BR" sz="20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Antaq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fiscalizá-los em conformidade com o disposto na Lei nº 10.233, de 5 de junho de 2001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...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Art.6º§ 5º ... </a:t>
            </a:r>
            <a:r>
              <a:rPr lang="pt-BR" sz="2000" b="1" i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o poder concedente poderá determinar a transferência das competências de elaboração do edital e a realização dos procedimentos licitatórios de que trata este artigo à Administração do Porto, delegado ou não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.”.</a:t>
            </a:r>
          </a:p>
        </p:txBody>
      </p:sp>
    </p:spTree>
    <p:extLst>
      <p:ext uri="{BB962C8B-B14F-4D97-AF65-F5344CB8AC3E}">
        <p14:creationId xmlns:p14="http://schemas.microsoft.com/office/powerpoint/2010/main" val="2647712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3406892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Planejamento Portuário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1322038"/>
            <a:ext cx="3093614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5B85DE0E-5DC6-4186-97CA-61BDEDB12B84}"/>
              </a:ext>
            </a:extLst>
          </p:cNvPr>
          <p:cNvSpPr txBox="1"/>
          <p:nvPr/>
        </p:nvSpPr>
        <p:spPr>
          <a:xfrm>
            <a:off x="4404562" y="1446638"/>
            <a:ext cx="6883722" cy="411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“(Planejar) Pressupõe a existência de uma estrutura organizacional que possa desempenhar ações de previsão, administração e geração de mudanças, no intuito de alcançar objetivos e metas predeterminadas. Pressupõe avaliação e controle. O planejamento compreende racionalização de métodos e processos [...].”</a:t>
            </a:r>
          </a:p>
          <a:p>
            <a:endParaRPr lang="pt-BR" sz="135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Fonte: </a:t>
            </a:r>
            <a:r>
              <a:rPr lang="pt-B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FILHO, Roberto de M. G</a:t>
            </a:r>
            <a:r>
              <a:rPr lang="pt-BR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pt-BR" sz="1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Evolução do Planejamento Federal e a Participação Legislativa</a:t>
            </a:r>
            <a:r>
              <a:rPr lang="pt-BR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Rev. de Informação Legislativa, n. 143, </a:t>
            </a:r>
            <a:r>
              <a:rPr lang="pt-BR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jul</a:t>
            </a:r>
            <a:r>
              <a:rPr lang="pt-BR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/set, 1999, pp. 147 – 186, Brasília-DF.</a:t>
            </a:r>
          </a:p>
        </p:txBody>
      </p:sp>
      <p:pic>
        <p:nvPicPr>
          <p:cNvPr id="7" name="Picture 2" descr="Resultado de imagem para teamwork">
            <a:extLst>
              <a:ext uri="{FF2B5EF4-FFF2-40B4-BE49-F238E27FC236}">
                <a16:creationId xmlns:a16="http://schemas.microsoft.com/office/drawing/2014/main" id="{84125545-0AC9-4912-AE1A-03985747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75" y="2758638"/>
            <a:ext cx="3357557" cy="223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2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3406892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Planejamento Portuário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1322038"/>
            <a:ext cx="3093614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02BF84-6CD5-490C-B035-236F26F629E6}"/>
              </a:ext>
            </a:extLst>
          </p:cNvPr>
          <p:cNvSpPr txBox="1"/>
          <p:nvPr/>
        </p:nvSpPr>
        <p:spPr>
          <a:xfrm>
            <a:off x="611560" y="1658815"/>
            <a:ext cx="108227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O Planejamento público está na 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interface entre o técnico e o político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e, ao mesmo tempo, pertence a ambos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sym typeface="Wingdings" pitchFamily="2" charset="2"/>
              </a:rPr>
              <a:t> </a:t>
            </a:r>
            <a:r>
              <a:rPr lang="pt-BR" sz="2000" b="1" u="sng" dirty="0">
                <a:solidFill>
                  <a:schemeClr val="bg1"/>
                </a:solidFill>
                <a:latin typeface="Avenir Next LT Pro" panose="020B0504020202020204" pitchFamily="34" charset="0"/>
                <a:sym typeface="Wingdings" pitchFamily="2" charset="2"/>
              </a:rPr>
              <a:t>são indissociáveis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sym typeface="Wingdings" pitchFamily="2" charset="2"/>
              </a:rPr>
              <a:t>: resulta da vontade política e necessita da técnica para se materializar</a:t>
            </a:r>
          </a:p>
          <a:p>
            <a:pPr algn="just">
              <a:buFont typeface="Wingdings" pitchFamily="2" charset="2"/>
              <a:buChar char="ü"/>
            </a:pP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  <a:sym typeface="Wingdings" pitchFamily="2" charset="2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O Planejamento está na 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interface entre o Estado e a Sociedade,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como atividade que produz </a:t>
            </a:r>
            <a:r>
              <a:rPr lang="pt-BR" sz="2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instrumentos de comunicação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entre ambos: Programas, Planos e Ações.</a:t>
            </a:r>
          </a:p>
          <a:p>
            <a:pPr algn="just">
              <a:buFont typeface="Wingdings" pitchFamily="2" charset="2"/>
              <a:buChar char="ü"/>
            </a:pP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O Planejamento é uma 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construção coletiva, contínua e cumulativa: exige interação e integração 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000" b="1" u="sng" dirty="0">
                <a:solidFill>
                  <a:schemeClr val="bg1"/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atividade sociotécnica 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que </a:t>
            </a:r>
            <a:r>
              <a:rPr lang="pt-BR" sz="2000" b="1" u="sng" dirty="0">
                <a:solidFill>
                  <a:schemeClr val="bg1"/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envolve negociações coletivas e conflitos</a:t>
            </a:r>
          </a:p>
          <a:p>
            <a:pPr algn="just">
              <a:buFont typeface="Wingdings" pitchFamily="2" charset="2"/>
              <a:buChar char="ü"/>
            </a:pPr>
            <a:endParaRPr lang="pt-BR" sz="2000" b="1" u="sng" dirty="0">
              <a:solidFill>
                <a:schemeClr val="bg1"/>
              </a:solidFill>
              <a:latin typeface="Avenir Next LT Pro" panose="020B0504020202020204" pitchFamily="34" charset="0"/>
              <a:sym typeface="Wingdings" panose="05000000000000000000" pitchFamily="2" charset="2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O Planejamento envolve 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administrar incertezas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: pensar o porvir com as informações e os conhecimentos do presente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sym typeface="Wingdings" pitchFamily="2" charset="2"/>
              </a:rPr>
              <a:t> </a:t>
            </a:r>
            <a:r>
              <a:rPr lang="pt-BR" sz="2000" b="1" u="sng" dirty="0">
                <a:solidFill>
                  <a:schemeClr val="bg1"/>
                </a:solidFill>
                <a:latin typeface="Avenir Next LT Pro" panose="020B0504020202020204" pitchFamily="34" charset="0"/>
                <a:sym typeface="Wingdings" pitchFamily="2" charset="2"/>
              </a:rPr>
              <a:t>Atividade que envolve risco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sym typeface="Wingdings" pitchFamily="2" charset="2"/>
              </a:rPr>
              <a:t>!</a:t>
            </a:r>
          </a:p>
          <a:p>
            <a:pPr algn="just">
              <a:buFont typeface="Wingdings" pitchFamily="2" charset="2"/>
              <a:buChar char="ü"/>
            </a:pP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  <a:sym typeface="Wingdings" pitchFamily="2" charset="2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O Planejamento é, pois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, dinâmico em qualquer dimensão que se analise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: temporal, social, técnico ou político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sym typeface="Wingdings" pitchFamily="2" charset="2"/>
              </a:rPr>
              <a:t>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sym typeface="Wingdings" pitchFamily="2" charset="2"/>
              </a:rPr>
              <a:t> </a:t>
            </a:r>
            <a:r>
              <a:rPr lang="pt-BR" sz="2000" b="1" u="sng" dirty="0">
                <a:solidFill>
                  <a:schemeClr val="bg1"/>
                </a:solidFill>
                <a:latin typeface="Avenir Next LT Pro" panose="020B0504020202020204" pitchFamily="34" charset="0"/>
                <a:sym typeface="Wingdings" pitchFamily="2" charset="2"/>
              </a:rPr>
              <a:t>ciclos que se sucedem e evoluem</a:t>
            </a: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658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95835B-DB52-4D03-986A-EF2234672614}"/>
              </a:ext>
            </a:extLst>
          </p:cNvPr>
          <p:cNvSpPr/>
          <p:nvPr/>
        </p:nvSpPr>
        <p:spPr>
          <a:xfrm>
            <a:off x="0" y="0"/>
            <a:ext cx="54102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C8D530-3381-4318-A123-D412A470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1869364" y="3393364"/>
            <a:ext cx="6997700" cy="839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4332E7-17CD-4085-B637-A2BCA533E790}"/>
              </a:ext>
            </a:extLst>
          </p:cNvPr>
          <p:cNvCxnSpPr/>
          <p:nvPr/>
        </p:nvCxnSpPr>
        <p:spPr>
          <a:xfrm>
            <a:off x="438150" y="3838575"/>
            <a:ext cx="4294270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A60975F-A969-4DF1-B27A-31BE8A6D49DD}"/>
              </a:ext>
            </a:extLst>
          </p:cNvPr>
          <p:cNvSpPr txBox="1">
            <a:spLocks/>
          </p:cNvSpPr>
          <p:nvPr/>
        </p:nvSpPr>
        <p:spPr>
          <a:xfrm>
            <a:off x="154746" y="2237873"/>
            <a:ext cx="4937760" cy="173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Instrumentos de Planejamento Portuário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24E6717-06FD-4E57-BE24-96EB4A8804B8}"/>
              </a:ext>
            </a:extLst>
          </p:cNvPr>
          <p:cNvGrpSpPr/>
          <p:nvPr/>
        </p:nvGrpSpPr>
        <p:grpSpPr>
          <a:xfrm>
            <a:off x="5973895" y="1204734"/>
            <a:ext cx="5596452" cy="4839014"/>
            <a:chOff x="4456986" y="1021854"/>
            <a:chExt cx="3675459" cy="3544935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6BBCD524-E2F1-432B-8EE4-0A78F2A3FA61}"/>
                </a:ext>
              </a:extLst>
            </p:cNvPr>
            <p:cNvSpPr/>
            <p:nvPr/>
          </p:nvSpPr>
          <p:spPr>
            <a:xfrm>
              <a:off x="5525687" y="1021854"/>
              <a:ext cx="1593056" cy="813718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solidFill>
                  <a:srgbClr val="FFFF00"/>
                </a:solidFill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8EE5648-EC26-4EDB-8932-20DEA5BCB7C1}"/>
                </a:ext>
              </a:extLst>
            </p:cNvPr>
            <p:cNvSpPr/>
            <p:nvPr/>
          </p:nvSpPr>
          <p:spPr>
            <a:xfrm>
              <a:off x="4481990" y="3752914"/>
              <a:ext cx="1593056" cy="813718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7FB0317B-7A30-4E28-8994-6D4F10CFFEB1}"/>
                </a:ext>
              </a:extLst>
            </p:cNvPr>
            <p:cNvSpPr/>
            <p:nvPr/>
          </p:nvSpPr>
          <p:spPr>
            <a:xfrm>
              <a:off x="4492703" y="2557342"/>
              <a:ext cx="1593056" cy="813718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74B3B12-D24B-42CD-B475-EF6082607F1D}"/>
                </a:ext>
              </a:extLst>
            </p:cNvPr>
            <p:cNvSpPr txBox="1"/>
            <p:nvPr/>
          </p:nvSpPr>
          <p:spPr>
            <a:xfrm>
              <a:off x="5525687" y="1105547"/>
              <a:ext cx="1593056" cy="669414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bg1"/>
                  </a:solidFill>
                  <a:latin typeface="Gadugi" panose="020B0502040204020203" pitchFamily="34" charset="0"/>
                </a:rPr>
                <a:t>PNLP</a:t>
              </a:r>
            </a:p>
            <a:p>
              <a:pPr algn="ctr"/>
              <a:r>
                <a:rPr lang="pt-BR" sz="1050" dirty="0">
                  <a:solidFill>
                    <a:schemeClr val="bg1"/>
                  </a:solidFill>
                  <a:latin typeface="Gadugi" panose="020B0502040204020203" pitchFamily="34" charset="0"/>
                </a:rPr>
                <a:t>Plano Nacional de Logística Portuária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B86CEE58-A5EC-484D-9F03-4F3B56BF00F3}"/>
                </a:ext>
              </a:extLst>
            </p:cNvPr>
            <p:cNvSpPr/>
            <p:nvPr/>
          </p:nvSpPr>
          <p:spPr>
            <a:xfrm>
              <a:off x="6539389" y="2556315"/>
              <a:ext cx="1593056" cy="813718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grpSp>
          <p:nvGrpSpPr>
            <p:cNvPr id="16" name="Grupo 22">
              <a:extLst>
                <a:ext uri="{FF2B5EF4-FFF2-40B4-BE49-F238E27FC236}">
                  <a16:creationId xmlns:a16="http://schemas.microsoft.com/office/drawing/2014/main" id="{C6692B63-2542-4A3F-9EA6-1752EAA0F480}"/>
                </a:ext>
              </a:extLst>
            </p:cNvPr>
            <p:cNvGrpSpPr/>
            <p:nvPr/>
          </p:nvGrpSpPr>
          <p:grpSpPr>
            <a:xfrm>
              <a:off x="5278517" y="1835572"/>
              <a:ext cx="2057400" cy="731520"/>
              <a:chOff x="1594490" y="2389181"/>
              <a:chExt cx="2743200" cy="975360"/>
            </a:xfrm>
          </p:grpSpPr>
          <p:cxnSp>
            <p:nvCxnSpPr>
              <p:cNvPr id="17" name="Conector reto 16">
                <a:extLst>
                  <a:ext uri="{FF2B5EF4-FFF2-40B4-BE49-F238E27FC236}">
                    <a16:creationId xmlns:a16="http://schemas.microsoft.com/office/drawing/2014/main" id="{27BC3193-CDD6-4BFD-B2BE-289F7306B85D}"/>
                  </a:ext>
                </a:extLst>
              </p:cNvPr>
              <p:cNvCxnSpPr/>
              <p:nvPr/>
            </p:nvCxnSpPr>
            <p:spPr>
              <a:xfrm>
                <a:off x="1594490" y="2863861"/>
                <a:ext cx="2743200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18" name="Conector reto 17">
                <a:extLst>
                  <a:ext uri="{FF2B5EF4-FFF2-40B4-BE49-F238E27FC236}">
                    <a16:creationId xmlns:a16="http://schemas.microsoft.com/office/drawing/2014/main" id="{8A4A9FB8-507A-433C-82F9-B24F16066BCA}"/>
                  </a:ext>
                </a:extLst>
              </p:cNvPr>
              <p:cNvCxnSpPr/>
              <p:nvPr/>
            </p:nvCxnSpPr>
            <p:spPr>
              <a:xfrm>
                <a:off x="3000375" y="2389181"/>
                <a:ext cx="0" cy="48768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19" name="Conector reto 18">
                <a:extLst>
                  <a:ext uri="{FF2B5EF4-FFF2-40B4-BE49-F238E27FC236}">
                    <a16:creationId xmlns:a16="http://schemas.microsoft.com/office/drawing/2014/main" id="{B184888C-1907-4F95-8C52-E15613B577A9}"/>
                  </a:ext>
                </a:extLst>
              </p:cNvPr>
              <p:cNvCxnSpPr/>
              <p:nvPr/>
            </p:nvCxnSpPr>
            <p:spPr>
              <a:xfrm>
                <a:off x="1608775" y="2863861"/>
                <a:ext cx="0" cy="48768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20" name="Conector reto 19">
                <a:extLst>
                  <a:ext uri="{FF2B5EF4-FFF2-40B4-BE49-F238E27FC236}">
                    <a16:creationId xmlns:a16="http://schemas.microsoft.com/office/drawing/2014/main" id="{1F413C0A-2D84-4E93-BEA4-C1A9E424E283}"/>
                  </a:ext>
                </a:extLst>
              </p:cNvPr>
              <p:cNvCxnSpPr/>
              <p:nvPr/>
            </p:nvCxnSpPr>
            <p:spPr>
              <a:xfrm>
                <a:off x="4317687" y="2876861"/>
                <a:ext cx="0" cy="48768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</p:cxnSp>
        </p:grp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D2BF9834-1E26-4BB8-9F8B-ACE54030C481}"/>
                </a:ext>
              </a:extLst>
            </p:cNvPr>
            <p:cNvCxnSpPr/>
            <p:nvPr/>
          </p:nvCxnSpPr>
          <p:spPr>
            <a:xfrm>
              <a:off x="5278517" y="3370032"/>
              <a:ext cx="0" cy="36576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cxn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75760FE3-34AE-41F1-893F-7F1871D6CADE}"/>
                </a:ext>
              </a:extLst>
            </p:cNvPr>
            <p:cNvSpPr txBox="1"/>
            <p:nvPr/>
          </p:nvSpPr>
          <p:spPr>
            <a:xfrm>
              <a:off x="6539389" y="2713990"/>
              <a:ext cx="1593056" cy="669414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bg1"/>
                  </a:solidFill>
                  <a:latin typeface="Gadugi" panose="020B0502040204020203" pitchFamily="34" charset="0"/>
                </a:rPr>
                <a:t>PGO</a:t>
              </a:r>
            </a:p>
            <a:p>
              <a:pPr algn="ctr"/>
              <a:r>
                <a:rPr lang="pt-BR" sz="1050" dirty="0">
                  <a:solidFill>
                    <a:schemeClr val="bg1"/>
                  </a:solidFill>
                  <a:latin typeface="Gadugi" panose="020B0502040204020203" pitchFamily="34" charset="0"/>
                </a:rPr>
                <a:t>Plano Geral de Outorgas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DFB30194-6B17-49C5-974D-A3033184D475}"/>
                </a:ext>
              </a:extLst>
            </p:cNvPr>
            <p:cNvSpPr txBox="1"/>
            <p:nvPr/>
          </p:nvSpPr>
          <p:spPr>
            <a:xfrm>
              <a:off x="4492703" y="2640009"/>
              <a:ext cx="1593056" cy="669414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bg1"/>
                  </a:solidFill>
                  <a:latin typeface="Gadugi" panose="020B0502040204020203" pitchFamily="34" charset="0"/>
                </a:rPr>
                <a:t>PM</a:t>
              </a:r>
            </a:p>
            <a:p>
              <a:pPr algn="ctr"/>
              <a:r>
                <a:rPr lang="pt-BR" sz="1050" dirty="0">
                  <a:solidFill>
                    <a:schemeClr val="bg1"/>
                  </a:solidFill>
                  <a:latin typeface="Gadugi" panose="020B0502040204020203" pitchFamily="34" charset="0"/>
                </a:rPr>
                <a:t>Planos Mestres Portuários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4B7D422C-1D67-4650-AA89-85B91658AD06}"/>
                </a:ext>
              </a:extLst>
            </p:cNvPr>
            <p:cNvSpPr txBox="1"/>
            <p:nvPr/>
          </p:nvSpPr>
          <p:spPr>
            <a:xfrm>
              <a:off x="4456986" y="3735792"/>
              <a:ext cx="1643063" cy="830997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bg1"/>
                  </a:solidFill>
                  <a:latin typeface="Gadugi" panose="020B0502040204020203" pitchFamily="34" charset="0"/>
                </a:rPr>
                <a:t>PDZ</a:t>
              </a:r>
            </a:p>
            <a:p>
              <a:pPr algn="ctr"/>
              <a:r>
                <a:rPr lang="pt-BR" sz="1050" dirty="0">
                  <a:solidFill>
                    <a:schemeClr val="bg1"/>
                  </a:solidFill>
                  <a:latin typeface="Gadugi" panose="020B0502040204020203" pitchFamily="34" charset="0"/>
                </a:rPr>
                <a:t>Plano de Desenvolvimento e Zoneamento Portuário</a:t>
              </a:r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EA9FF91-3013-4484-98DB-031FBF892A23}"/>
              </a:ext>
            </a:extLst>
          </p:cNvPr>
          <p:cNvSpPr txBox="1"/>
          <p:nvPr/>
        </p:nvSpPr>
        <p:spPr>
          <a:xfrm>
            <a:off x="8019991" y="186591"/>
            <a:ext cx="150426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7938" algn="ctr"/>
            <a:r>
              <a:rPr lang="pt-B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2012 - 2020</a:t>
            </a:r>
          </a:p>
        </p:txBody>
      </p:sp>
    </p:spTree>
    <p:extLst>
      <p:ext uri="{BB962C8B-B14F-4D97-AF65-F5344CB8AC3E}">
        <p14:creationId xmlns:p14="http://schemas.microsoft.com/office/powerpoint/2010/main" val="85400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5A1EA96-315F-4519-BCA8-A5573A01D4DA}"/>
              </a:ext>
            </a:extLst>
          </p:cNvPr>
          <p:cNvSpPr/>
          <p:nvPr/>
        </p:nvSpPr>
        <p:spPr>
          <a:xfrm>
            <a:off x="0" y="0"/>
            <a:ext cx="12192000" cy="2409825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rgbClr val="D8D8D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E27366F3-67A6-4142-8EFB-BF638E0DF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39" r="3430"/>
          <a:stretch/>
        </p:blipFill>
        <p:spPr>
          <a:xfrm rot="10800000" flipV="1">
            <a:off x="-2" y="1914526"/>
            <a:ext cx="12192002" cy="72389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7FD4FF5-B920-46E6-A11A-BA0DF42F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38" y="688016"/>
            <a:ext cx="8162924" cy="676275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Ciclo PNLP e Planos Mestres Portuários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887A41-5D04-40E2-A026-24CE39E90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052307"/>
            <a:ext cx="11515725" cy="48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37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5A1EA96-315F-4519-BCA8-A5573A01D4DA}"/>
              </a:ext>
            </a:extLst>
          </p:cNvPr>
          <p:cNvSpPr/>
          <p:nvPr/>
        </p:nvSpPr>
        <p:spPr>
          <a:xfrm>
            <a:off x="0" y="0"/>
            <a:ext cx="12192000" cy="2409825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rgbClr val="D8D8D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E27366F3-67A6-4142-8EFB-BF638E0DF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39" r="3430"/>
          <a:stretch/>
        </p:blipFill>
        <p:spPr>
          <a:xfrm rot="10800000" flipV="1">
            <a:off x="-2" y="1914526"/>
            <a:ext cx="12192002" cy="72389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7FD4FF5-B920-46E6-A11A-BA0DF42F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38" y="688016"/>
            <a:ext cx="8162924" cy="676275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Metodologia Colaborativa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9903D9-6582-47FA-BF76-53A08522A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01" y="2078986"/>
            <a:ext cx="9856198" cy="4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3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CC0AE41B-96AC-439D-B874-21E351E67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81" y="390805"/>
            <a:ext cx="8420948" cy="6076390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576852"/>
            <a:ext cx="3595132" cy="2692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Planejamento Estratégico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50666" y="1766175"/>
            <a:ext cx="3093614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28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5A1EA96-315F-4519-BCA8-A5573A01D4DA}"/>
              </a:ext>
            </a:extLst>
          </p:cNvPr>
          <p:cNvSpPr/>
          <p:nvPr/>
        </p:nvSpPr>
        <p:spPr>
          <a:xfrm>
            <a:off x="0" y="0"/>
            <a:ext cx="12192000" cy="2409825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rgbClr val="D8D8D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E27366F3-67A6-4142-8EFB-BF638E0DF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39" r="3430"/>
          <a:stretch/>
        </p:blipFill>
        <p:spPr>
          <a:xfrm rot="10800000" flipV="1">
            <a:off x="-2" y="1914526"/>
            <a:ext cx="12192002" cy="72389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7FD4FF5-B920-46E6-A11A-BA0DF42F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38" y="688016"/>
            <a:ext cx="8162924" cy="676275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Áreas Temáticas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A075E37-E3BA-48C4-8FD3-D4BDDB89F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124075"/>
            <a:ext cx="10363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50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5A1EA96-315F-4519-BCA8-A5573A01D4DA}"/>
              </a:ext>
            </a:extLst>
          </p:cNvPr>
          <p:cNvSpPr/>
          <p:nvPr/>
        </p:nvSpPr>
        <p:spPr>
          <a:xfrm>
            <a:off x="0" y="0"/>
            <a:ext cx="12192000" cy="2409825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rgbClr val="D8D8D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E27366F3-67A6-4142-8EFB-BF638E0DF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39" r="3430"/>
          <a:stretch/>
        </p:blipFill>
        <p:spPr>
          <a:xfrm rot="10800000" flipV="1">
            <a:off x="-2" y="1914526"/>
            <a:ext cx="12192002" cy="72389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7FD4FF5-B920-46E6-A11A-BA0DF42F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38" y="688016"/>
            <a:ext cx="8162924" cy="676275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PNLP - Produtos Gerados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001713-6A73-41D2-AB86-5CBCF504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21" y="2052307"/>
            <a:ext cx="10180558" cy="47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05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95835B-DB52-4D03-986A-EF2234672614}"/>
              </a:ext>
            </a:extLst>
          </p:cNvPr>
          <p:cNvSpPr/>
          <p:nvPr/>
        </p:nvSpPr>
        <p:spPr>
          <a:xfrm>
            <a:off x="0" y="0"/>
            <a:ext cx="54102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C8D530-3381-4318-A123-D412A470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1869364" y="3393364"/>
            <a:ext cx="6997700" cy="839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4332E7-17CD-4085-B637-A2BCA533E790}"/>
              </a:ext>
            </a:extLst>
          </p:cNvPr>
          <p:cNvCxnSpPr/>
          <p:nvPr/>
        </p:nvCxnSpPr>
        <p:spPr>
          <a:xfrm>
            <a:off x="438150" y="3838575"/>
            <a:ext cx="4294270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A60975F-A969-4DF1-B27A-31BE8A6D49DD}"/>
              </a:ext>
            </a:extLst>
          </p:cNvPr>
          <p:cNvSpPr txBox="1">
            <a:spLocks/>
          </p:cNvSpPr>
          <p:nvPr/>
        </p:nvSpPr>
        <p:spPr>
          <a:xfrm>
            <a:off x="154746" y="2237873"/>
            <a:ext cx="4937760" cy="173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Instrumentos de Planejamento Portuário</a:t>
            </a:r>
          </a:p>
          <a:p>
            <a:pPr algn="ctr"/>
            <a:r>
              <a:rPr lang="pt-BR" sz="1700" dirty="0">
                <a:solidFill>
                  <a:srgbClr val="F6B172"/>
                </a:solidFill>
                <a:latin typeface="Avenir Next LT Pro Demi" panose="020B0704020202020204" pitchFamily="34" charset="0"/>
              </a:rPr>
              <a:t>Portarias nº 61/2020 e nº 123/2020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EA9FF91-3013-4484-98DB-031FBF892A23}"/>
              </a:ext>
            </a:extLst>
          </p:cNvPr>
          <p:cNvSpPr txBox="1"/>
          <p:nvPr/>
        </p:nvSpPr>
        <p:spPr>
          <a:xfrm>
            <a:off x="8019991" y="186591"/>
            <a:ext cx="150426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7938" algn="ctr"/>
            <a:r>
              <a:rPr lang="pt-B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A partir de 21/08/2020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1531AA5-6E0E-4F04-8115-F6F6C375A6C0}"/>
              </a:ext>
            </a:extLst>
          </p:cNvPr>
          <p:cNvGrpSpPr/>
          <p:nvPr/>
        </p:nvGrpSpPr>
        <p:grpSpPr>
          <a:xfrm>
            <a:off x="5654345" y="1302858"/>
            <a:ext cx="6282195" cy="4862266"/>
            <a:chOff x="3755673" y="699542"/>
            <a:chExt cx="5047318" cy="4351167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F2BF18FB-10EE-4D55-8C08-3390629BB369}"/>
                </a:ext>
              </a:extLst>
            </p:cNvPr>
            <p:cNvSpPr/>
            <p:nvPr/>
          </p:nvSpPr>
          <p:spPr>
            <a:xfrm>
              <a:off x="5510458" y="699542"/>
              <a:ext cx="1593056" cy="813718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C8F481C-E95A-405F-BBBD-9E149992B051}"/>
                </a:ext>
              </a:extLst>
            </p:cNvPr>
            <p:cNvSpPr/>
            <p:nvPr/>
          </p:nvSpPr>
          <p:spPr>
            <a:xfrm>
              <a:off x="7582126" y="3064145"/>
              <a:ext cx="1113428" cy="447183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E51A6305-0D94-47C1-A073-9347BB918DB0}"/>
                </a:ext>
              </a:extLst>
            </p:cNvPr>
            <p:cNvSpPr txBox="1"/>
            <p:nvPr/>
          </p:nvSpPr>
          <p:spPr>
            <a:xfrm>
              <a:off x="7593365" y="3132050"/>
              <a:ext cx="1113429" cy="369332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solidFill>
                    <a:schemeClr val="tx1"/>
                  </a:solidFill>
                  <a:latin typeface="Gadugi" panose="020B0502040204020203" pitchFamily="34" charset="0"/>
                </a:rPr>
                <a:t>Rodoviário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Gadugi" panose="020B0502040204020203" pitchFamily="34" charset="0"/>
                </a:rPr>
                <a:t>Ferroviário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DF38911F-D34B-4E6F-AB43-1667DD600091}"/>
                </a:ext>
              </a:extLst>
            </p:cNvPr>
            <p:cNvSpPr/>
            <p:nvPr/>
          </p:nvSpPr>
          <p:spPr>
            <a:xfrm>
              <a:off x="5525224" y="1701630"/>
              <a:ext cx="1593056" cy="813718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8366B538-DE75-4091-A972-A8233B770F82}"/>
                </a:ext>
              </a:extLst>
            </p:cNvPr>
            <p:cNvSpPr txBox="1"/>
            <p:nvPr/>
          </p:nvSpPr>
          <p:spPr>
            <a:xfrm>
              <a:off x="5510458" y="783235"/>
              <a:ext cx="1593056" cy="66941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tx1"/>
                  </a:solidFill>
                  <a:latin typeface="Gadugi" panose="020B0502040204020203" pitchFamily="34" charset="0"/>
                </a:rPr>
                <a:t>PNL</a:t>
              </a:r>
            </a:p>
            <a:p>
              <a:pPr algn="ctr"/>
              <a:r>
                <a:rPr lang="pt-BR" sz="1050" dirty="0">
                  <a:solidFill>
                    <a:schemeClr val="tx1"/>
                  </a:solidFill>
                  <a:latin typeface="Gadugi" panose="020B0502040204020203" pitchFamily="34" charset="0"/>
                </a:rPr>
                <a:t>Plano Nacional de Logística</a:t>
              </a:r>
            </a:p>
          </p:txBody>
        </p: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88DBB76C-4EC9-4105-9B22-45941EA412BA}"/>
                </a:ext>
              </a:extLst>
            </p:cNvPr>
            <p:cNvCxnSpPr/>
            <p:nvPr/>
          </p:nvCxnSpPr>
          <p:spPr>
            <a:xfrm>
              <a:off x="6317702" y="1517891"/>
              <a:ext cx="0" cy="170629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232321DA-CAB3-45A2-8154-0041379C1C39}"/>
                </a:ext>
              </a:extLst>
            </p:cNvPr>
            <p:cNvSpPr/>
            <p:nvPr/>
          </p:nvSpPr>
          <p:spPr>
            <a:xfrm>
              <a:off x="6630366" y="3869290"/>
              <a:ext cx="1445422" cy="50285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B03AF631-DD97-4EB1-B320-3E4FC6F1CB1F}"/>
                </a:ext>
              </a:extLst>
            </p:cNvPr>
            <p:cNvSpPr/>
            <p:nvPr/>
          </p:nvSpPr>
          <p:spPr>
            <a:xfrm>
              <a:off x="6649810" y="2649384"/>
              <a:ext cx="1445422" cy="50285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929E3521-01EE-4433-911D-B3C78F630D3E}"/>
                </a:ext>
              </a:extLst>
            </p:cNvPr>
            <p:cNvSpPr txBox="1"/>
            <p:nvPr/>
          </p:nvSpPr>
          <p:spPr>
            <a:xfrm>
              <a:off x="6617662" y="2692230"/>
              <a:ext cx="1509716" cy="46166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tx1"/>
                  </a:solidFill>
                  <a:latin typeface="Gadugi" panose="020B0502040204020203" pitchFamily="34" charset="0"/>
                </a:rPr>
                <a:t>PST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Gadugi" panose="020B0502040204020203" pitchFamily="34" charset="0"/>
                </a:rPr>
                <a:t>Plano Setorial Terrestre</a:t>
              </a: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D723BFB-BEE4-4252-B3B1-CC6277472D85}"/>
                </a:ext>
              </a:extLst>
            </p:cNvPr>
            <p:cNvSpPr/>
            <p:nvPr/>
          </p:nvSpPr>
          <p:spPr>
            <a:xfrm>
              <a:off x="4494692" y="3869290"/>
              <a:ext cx="1445422" cy="50285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E7FF7CE3-0F2A-44FE-8E0C-3E56D92BB908}"/>
                </a:ext>
              </a:extLst>
            </p:cNvPr>
            <p:cNvSpPr/>
            <p:nvPr/>
          </p:nvSpPr>
          <p:spPr>
            <a:xfrm>
              <a:off x="4486557" y="2649384"/>
              <a:ext cx="1445422" cy="50285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6F034F4-DDB3-48B9-A11E-A80791F949AB}"/>
                </a:ext>
              </a:extLst>
            </p:cNvPr>
            <p:cNvSpPr/>
            <p:nvPr/>
          </p:nvSpPr>
          <p:spPr>
            <a:xfrm>
              <a:off x="5542604" y="4547850"/>
              <a:ext cx="1445422" cy="50285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F8EBECD2-73FE-443E-BB80-91DD7B139ECF}"/>
                </a:ext>
              </a:extLst>
            </p:cNvPr>
            <p:cNvSpPr/>
            <p:nvPr/>
          </p:nvSpPr>
          <p:spPr>
            <a:xfrm>
              <a:off x="7135660" y="4539248"/>
              <a:ext cx="1445422" cy="50285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7CDA41A9-9328-40C0-A7FD-93A8BD0E4977}"/>
                </a:ext>
              </a:extLst>
            </p:cNvPr>
            <p:cNvSpPr/>
            <p:nvPr/>
          </p:nvSpPr>
          <p:spPr>
            <a:xfrm>
              <a:off x="3917402" y="4539248"/>
              <a:ext cx="1445422" cy="50285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87FE02C5-7499-439A-955D-96E35DD2E185}"/>
                </a:ext>
              </a:extLst>
            </p:cNvPr>
            <p:cNvSpPr/>
            <p:nvPr/>
          </p:nvSpPr>
          <p:spPr>
            <a:xfrm>
              <a:off x="4491319" y="3249459"/>
              <a:ext cx="1445422" cy="50285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31FFF331-7859-4414-8BD2-826181241BCD}"/>
                </a:ext>
              </a:extLst>
            </p:cNvPr>
            <p:cNvCxnSpPr/>
            <p:nvPr/>
          </p:nvCxnSpPr>
          <p:spPr>
            <a:xfrm flipH="1">
              <a:off x="6272441" y="2519007"/>
              <a:ext cx="24405" cy="2040974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F2C77A0C-0B52-43D1-A92E-8BB5CFBCBD59}"/>
                </a:ext>
              </a:extLst>
            </p:cNvPr>
            <p:cNvCxnSpPr/>
            <p:nvPr/>
          </p:nvCxnSpPr>
          <p:spPr>
            <a:xfrm flipH="1">
              <a:off x="5931978" y="2896053"/>
              <a:ext cx="701873" cy="1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5D0029C8-8864-4D8C-85D0-120152384CFA}"/>
                </a:ext>
              </a:extLst>
            </p:cNvPr>
            <p:cNvCxnSpPr/>
            <p:nvPr/>
          </p:nvCxnSpPr>
          <p:spPr>
            <a:xfrm flipH="1">
              <a:off x="5939006" y="4139838"/>
              <a:ext cx="701873" cy="1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39826C37-9C10-4614-B91C-FB43BB5DE0A1}"/>
                </a:ext>
              </a:extLst>
            </p:cNvPr>
            <p:cNvSpPr txBox="1"/>
            <p:nvPr/>
          </p:nvSpPr>
          <p:spPr>
            <a:xfrm>
              <a:off x="4412739" y="3255009"/>
              <a:ext cx="1593056" cy="46166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dugi" panose="020B0502040204020203" pitchFamily="34" charset="0"/>
                </a:rPr>
                <a:t>PM</a:t>
              </a:r>
            </a:p>
            <a:p>
              <a:pPr algn="ctr"/>
              <a:r>
                <a:rPr lang="pt-BR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dugi" panose="020B0502040204020203" pitchFamily="34" charset="0"/>
                </a:rPr>
                <a:t>Planos Mestres Portuários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D7523352-5434-47D1-B549-2DBC2839C435}"/>
                </a:ext>
              </a:extLst>
            </p:cNvPr>
            <p:cNvSpPr txBox="1"/>
            <p:nvPr/>
          </p:nvSpPr>
          <p:spPr>
            <a:xfrm>
              <a:off x="4411393" y="3881484"/>
              <a:ext cx="1593056" cy="46166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tx1"/>
                  </a:solidFill>
                  <a:latin typeface="Gadugi" panose="020B0502040204020203" pitchFamily="34" charset="0"/>
                </a:rPr>
                <a:t>PSH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Gadugi" panose="020B0502040204020203" pitchFamily="34" charset="0"/>
                </a:rPr>
                <a:t>Plano Setorial Hidroviário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F4966C37-6F51-4DCF-9D41-9E121C06EC64}"/>
                </a:ext>
              </a:extLst>
            </p:cNvPr>
            <p:cNvSpPr txBox="1"/>
            <p:nvPr/>
          </p:nvSpPr>
          <p:spPr>
            <a:xfrm>
              <a:off x="6608834" y="3901429"/>
              <a:ext cx="1509713" cy="46166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tx1"/>
                  </a:solidFill>
                  <a:latin typeface="Gadugi" panose="020B0502040204020203" pitchFamily="34" charset="0"/>
                </a:rPr>
                <a:t>PAN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Gadugi" panose="020B0502040204020203" pitchFamily="34" charset="0"/>
                </a:rPr>
                <a:t>Plano Aeroviário Nacional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AF0AC1F7-6C54-4657-81A9-F52BE1347070}"/>
                </a:ext>
              </a:extLst>
            </p:cNvPr>
            <p:cNvSpPr txBox="1"/>
            <p:nvPr/>
          </p:nvSpPr>
          <p:spPr>
            <a:xfrm>
              <a:off x="5525224" y="4587358"/>
              <a:ext cx="1509713" cy="46166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tx1"/>
                  </a:solidFill>
                  <a:latin typeface="Gadugi" panose="020B0502040204020203" pitchFamily="34" charset="0"/>
                </a:rPr>
                <a:t>PGP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Gadugi" panose="020B0502040204020203" pitchFamily="34" charset="0"/>
                </a:rPr>
                <a:t>Plano Geral de Parcerias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9DB29056-5F69-4CE6-AD33-8E2D770590DE}"/>
                </a:ext>
              </a:extLst>
            </p:cNvPr>
            <p:cNvSpPr txBox="1"/>
            <p:nvPr/>
          </p:nvSpPr>
          <p:spPr>
            <a:xfrm>
              <a:off x="7135660" y="4566348"/>
              <a:ext cx="1509713" cy="46166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dugi" panose="020B0502040204020203" pitchFamily="34" charset="0"/>
                </a:rPr>
                <a:t>PGO portos</a:t>
              </a:r>
            </a:p>
            <a:p>
              <a:pPr algn="ctr"/>
              <a:r>
                <a:rPr lang="pt-BR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dugi" panose="020B0502040204020203" pitchFamily="34" charset="0"/>
                </a:rPr>
                <a:t>Plano Geral de Outorgas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62548746-E4AF-4C2E-BF4C-F2B3EC64046D}"/>
                </a:ext>
              </a:extLst>
            </p:cNvPr>
            <p:cNvSpPr txBox="1"/>
            <p:nvPr/>
          </p:nvSpPr>
          <p:spPr>
            <a:xfrm>
              <a:off x="3881515" y="4559981"/>
              <a:ext cx="1509713" cy="46166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dugi" panose="020B0502040204020203" pitchFamily="34" charset="0"/>
                </a:rPr>
                <a:t>PDZ</a:t>
              </a:r>
            </a:p>
            <a:p>
              <a:pPr algn="ctr"/>
              <a:r>
                <a:rPr lang="pt-BR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dugi" panose="020B0502040204020203" pitchFamily="34" charset="0"/>
                </a:rPr>
                <a:t>Plano de Des. e </a:t>
              </a:r>
              <a:r>
                <a:rPr lang="pt-BR" sz="9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dugi" panose="020B0502040204020203" pitchFamily="34" charset="0"/>
                </a:rPr>
                <a:t>Zon</a:t>
              </a:r>
              <a:r>
                <a:rPr lang="pt-BR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dugi" panose="020B0502040204020203" pitchFamily="34" charset="0"/>
                </a:rPr>
                <a:t>. Port.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DC2284F5-AB61-447D-BE79-13403D651010}"/>
                </a:ext>
              </a:extLst>
            </p:cNvPr>
            <p:cNvSpPr txBox="1"/>
            <p:nvPr/>
          </p:nvSpPr>
          <p:spPr>
            <a:xfrm>
              <a:off x="5525224" y="1845597"/>
              <a:ext cx="1593056" cy="507831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tx1"/>
                  </a:solidFill>
                  <a:latin typeface="Gadugi" panose="020B0502040204020203" pitchFamily="34" charset="0"/>
                </a:rPr>
                <a:t>PS</a:t>
              </a:r>
            </a:p>
            <a:p>
              <a:pPr algn="ctr"/>
              <a:r>
                <a:rPr lang="pt-BR" sz="1050" dirty="0">
                  <a:solidFill>
                    <a:schemeClr val="tx1"/>
                  </a:solidFill>
                  <a:latin typeface="Gadugi" panose="020B0502040204020203" pitchFamily="34" charset="0"/>
                </a:rPr>
                <a:t>Planos Setoriais</a:t>
              </a: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A73F094B-A9E7-4678-9BBF-20242E12D5DF}"/>
                </a:ext>
              </a:extLst>
            </p:cNvPr>
            <p:cNvSpPr txBox="1"/>
            <p:nvPr/>
          </p:nvSpPr>
          <p:spPr>
            <a:xfrm>
              <a:off x="4417501" y="2646492"/>
              <a:ext cx="1593056" cy="484748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tx1"/>
                  </a:solidFill>
                  <a:latin typeface="Gadugi" panose="020B0502040204020203" pitchFamily="34" charset="0"/>
                </a:rPr>
                <a:t>PSPortos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Gadugi" panose="020B0502040204020203" pitchFamily="34" charset="0"/>
                </a:rPr>
                <a:t>Plano Setorial Portuário</a:t>
              </a: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31D3BFF6-CE50-419E-A638-5A828D17ACCC}"/>
                </a:ext>
              </a:extLst>
            </p:cNvPr>
            <p:cNvSpPr txBox="1"/>
            <p:nvPr/>
          </p:nvSpPr>
          <p:spPr>
            <a:xfrm>
              <a:off x="3755673" y="2661117"/>
              <a:ext cx="617824" cy="309853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pt-BR" sz="1650" i="1" dirty="0">
                  <a:solidFill>
                    <a:srgbClr val="C00000"/>
                  </a:solidFill>
                  <a:latin typeface="Gadugi" panose="020B0502040204020203" pitchFamily="34" charset="0"/>
                </a:rPr>
                <a:t>Novo!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45757559-B265-40AE-8A6E-1E85DC9BF458}"/>
                </a:ext>
              </a:extLst>
            </p:cNvPr>
            <p:cNvSpPr txBox="1"/>
            <p:nvPr/>
          </p:nvSpPr>
          <p:spPr>
            <a:xfrm>
              <a:off x="8150079" y="2661117"/>
              <a:ext cx="652912" cy="309853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pt-BR" sz="1650" i="1" dirty="0">
                  <a:solidFill>
                    <a:srgbClr val="C00000"/>
                  </a:solidFill>
                  <a:latin typeface="Gadugi" panose="020B0502040204020203" pitchFamily="34" charset="0"/>
                </a:rPr>
                <a:t>Novo!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772D1F37-43E4-4E52-A942-5180AEA40C92}"/>
                </a:ext>
              </a:extLst>
            </p:cNvPr>
            <p:cNvSpPr txBox="1"/>
            <p:nvPr/>
          </p:nvSpPr>
          <p:spPr>
            <a:xfrm>
              <a:off x="3781665" y="3901429"/>
              <a:ext cx="617824" cy="309853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pt-BR" sz="1650" i="1" dirty="0">
                  <a:solidFill>
                    <a:srgbClr val="C00000"/>
                  </a:solidFill>
                  <a:latin typeface="Gadugi" panose="020B0502040204020203" pitchFamily="34" charset="0"/>
                </a:rPr>
                <a:t>Novo!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8485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95835B-DB52-4D03-986A-EF2234672614}"/>
              </a:ext>
            </a:extLst>
          </p:cNvPr>
          <p:cNvSpPr/>
          <p:nvPr/>
        </p:nvSpPr>
        <p:spPr>
          <a:xfrm>
            <a:off x="0" y="0"/>
            <a:ext cx="54102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C8D530-3381-4318-A123-D412A470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1869364" y="3393364"/>
            <a:ext cx="6997700" cy="839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4332E7-17CD-4085-B637-A2BCA533E790}"/>
              </a:ext>
            </a:extLst>
          </p:cNvPr>
          <p:cNvCxnSpPr/>
          <p:nvPr/>
        </p:nvCxnSpPr>
        <p:spPr>
          <a:xfrm>
            <a:off x="438150" y="3838575"/>
            <a:ext cx="4294270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A60975F-A969-4DF1-B27A-31BE8A6D49DD}"/>
              </a:ext>
            </a:extLst>
          </p:cNvPr>
          <p:cNvSpPr txBox="1">
            <a:spLocks/>
          </p:cNvSpPr>
          <p:nvPr/>
        </p:nvSpPr>
        <p:spPr>
          <a:xfrm>
            <a:off x="154746" y="2237873"/>
            <a:ext cx="4937760" cy="173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PSPORTOS 2022: </a:t>
            </a:r>
            <a:r>
              <a:rPr lang="pt-BR" sz="2400" dirty="0">
                <a:solidFill>
                  <a:srgbClr val="F6B172"/>
                </a:solidFill>
                <a:latin typeface="Avenir Next LT Pro Demi" panose="020B0704020202020204" pitchFamily="34" charset="0"/>
              </a:rPr>
              <a:t>definição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B0E1514-B8F2-440C-9246-85FBC9B4AEE9}"/>
              </a:ext>
            </a:extLst>
          </p:cNvPr>
          <p:cNvSpPr txBox="1"/>
          <p:nvPr/>
        </p:nvSpPr>
        <p:spPr>
          <a:xfrm>
            <a:off x="5796958" y="1377508"/>
            <a:ext cx="5853016" cy="495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000" dirty="0">
                <a:solidFill>
                  <a:srgbClr val="35281B"/>
                </a:solidFill>
                <a:latin typeface="Avenir Next LT Pro" panose="020B0504020202020204" pitchFamily="34" charset="0"/>
              </a:rPr>
              <a:t>De acordo com a Portaria MINFRA n</a:t>
            </a:r>
            <a:r>
              <a:rPr lang="pt-BR" sz="2000" u="sng" baseline="30000" dirty="0">
                <a:solidFill>
                  <a:srgbClr val="35281B"/>
                </a:solidFill>
                <a:latin typeface="Avenir Next LT Pro" panose="020B0504020202020204" pitchFamily="34" charset="0"/>
              </a:rPr>
              <a:t>o</a:t>
            </a:r>
            <a:r>
              <a:rPr lang="pt-BR" sz="2000" dirty="0">
                <a:solidFill>
                  <a:srgbClr val="35281B"/>
                </a:solidFill>
                <a:latin typeface="Avenir Next LT Pro" panose="020B0504020202020204" pitchFamily="34" charset="0"/>
              </a:rPr>
              <a:t> 123/2020, o </a:t>
            </a:r>
            <a:r>
              <a:rPr lang="pt-BR" sz="20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PSPORTOS</a:t>
            </a:r>
            <a:r>
              <a:rPr lang="pt-BR" sz="2000" dirty="0">
                <a:solidFill>
                  <a:srgbClr val="35281B"/>
                </a:solidFill>
                <a:latin typeface="Avenir Next LT Pro" panose="020B0504020202020204" pitchFamily="34" charset="0"/>
              </a:rPr>
              <a:t> é o instrumento do PIT que faz a conexão entre o PNL e as ações do Ministério da Infraestrutura, indicando as iniciativas que deverão ser estudadas em detalhe, seja para execução com recursos públicos ou por meio de parceria com a iniciativa privada.</a:t>
            </a: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endParaRPr lang="pt-BR" sz="2000" dirty="0">
              <a:solidFill>
                <a:srgbClr val="35281B"/>
              </a:solidFill>
              <a:latin typeface="Avenir Next LT Pro" panose="020B05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000" dirty="0">
                <a:solidFill>
                  <a:srgbClr val="35281B"/>
                </a:solidFill>
                <a:latin typeface="Avenir Next LT Pro" panose="020B0504020202020204" pitchFamily="34" charset="0"/>
              </a:rPr>
              <a:t>O </a:t>
            </a:r>
            <a:r>
              <a:rPr lang="pt-BR" sz="20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PSPORTOS</a:t>
            </a:r>
            <a:r>
              <a:rPr lang="pt-BR" sz="2000" dirty="0">
                <a:solidFill>
                  <a:srgbClr val="35281B"/>
                </a:solidFill>
                <a:latin typeface="Avenir Next LT Pro" panose="020B0504020202020204" pitchFamily="34" charset="0"/>
              </a:rPr>
              <a:t> deverá se basear em cenários de oferta de capacidade e demanda por transportes do Plano Nacional de Logística.</a:t>
            </a:r>
          </a:p>
          <a:p>
            <a:pPr algn="r">
              <a:lnSpc>
                <a:spcPct val="110000"/>
              </a:lnSpc>
              <a:spcAft>
                <a:spcPts val="1200"/>
              </a:spcAft>
            </a:pPr>
            <a:endParaRPr lang="pt-BR" sz="1600" dirty="0">
              <a:solidFill>
                <a:srgbClr val="35281B"/>
              </a:solidFill>
              <a:latin typeface="Avenir Next LT Pro" panose="020B0504020202020204" pitchFamily="34" charset="0"/>
            </a:endParaRPr>
          </a:p>
          <a:p>
            <a:pPr algn="r">
              <a:lnSpc>
                <a:spcPct val="110000"/>
              </a:lnSpc>
              <a:spcAft>
                <a:spcPts val="1200"/>
              </a:spcAft>
            </a:pPr>
            <a:r>
              <a:rPr lang="pt-BR" sz="1600" i="1" dirty="0">
                <a:solidFill>
                  <a:srgbClr val="35281B"/>
                </a:solidFill>
                <a:latin typeface="Avenir Next LT Pro" panose="020B0504020202020204" pitchFamily="34" charset="0"/>
              </a:rPr>
              <a:t>(adaptado da Portaria Minfra n. 123/2020)</a:t>
            </a:r>
          </a:p>
        </p:txBody>
      </p:sp>
    </p:spTree>
    <p:extLst>
      <p:ext uri="{BB962C8B-B14F-4D97-AF65-F5344CB8AC3E}">
        <p14:creationId xmlns:p14="http://schemas.microsoft.com/office/powerpoint/2010/main" val="98652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Movimentação de cargas no Porto de Suape registra melhor marca do ano">
            <a:extLst>
              <a:ext uri="{FF2B5EF4-FFF2-40B4-BE49-F238E27FC236}">
                <a16:creationId xmlns:a16="http://schemas.microsoft.com/office/drawing/2014/main" id="{6F32FC75-31C4-406F-803D-C79285D8B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" t="6307" r="16827" b="2478"/>
          <a:stretch/>
        </p:blipFill>
        <p:spPr bwMode="auto">
          <a:xfrm>
            <a:off x="4196471" y="926331"/>
            <a:ext cx="7769688" cy="4812727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FE3BF6B-E2F4-4168-B88F-2F09E3CA6266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648848" y="1149647"/>
            <a:ext cx="25004" cy="3939711"/>
          </a:xfrm>
          <a:prstGeom prst="line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95835B-DB52-4D03-986A-EF2234672614}"/>
              </a:ext>
            </a:extLst>
          </p:cNvPr>
          <p:cNvSpPr/>
          <p:nvPr/>
        </p:nvSpPr>
        <p:spPr>
          <a:xfrm>
            <a:off x="0" y="0"/>
            <a:ext cx="54102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C8D530-3381-4318-A123-D412A470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V="1">
            <a:off x="1869364" y="3393364"/>
            <a:ext cx="6997700" cy="839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4332E7-17CD-4085-B637-A2BCA533E790}"/>
              </a:ext>
            </a:extLst>
          </p:cNvPr>
          <p:cNvCxnSpPr/>
          <p:nvPr/>
        </p:nvCxnSpPr>
        <p:spPr>
          <a:xfrm>
            <a:off x="438150" y="3838575"/>
            <a:ext cx="4294270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21F79FA-48C9-4854-B175-BE3352E2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6" y="2237873"/>
            <a:ext cx="4937760" cy="1734051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Do PSPORTOS ao PDZ: </a:t>
            </a:r>
            <a:r>
              <a:rPr lang="pt-BR" sz="2400" dirty="0">
                <a:solidFill>
                  <a:srgbClr val="F6B172"/>
                </a:solidFill>
                <a:latin typeface="Avenir Next LT Pro Demi" panose="020B0704020202020204" pitchFamily="34" charset="0"/>
              </a:rPr>
              <a:t>estrutura do planejamento portuário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DEB84A5-25EC-4AD4-BECD-A7312D95DBFE}"/>
              </a:ext>
            </a:extLst>
          </p:cNvPr>
          <p:cNvSpPr/>
          <p:nvPr/>
        </p:nvSpPr>
        <p:spPr>
          <a:xfrm>
            <a:off x="5852320" y="1828508"/>
            <a:ext cx="1593056" cy="813718"/>
          </a:xfrm>
          <a:prstGeom prst="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rgbClr val="FFFF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A02BDA-D9D4-4E6C-8D8C-78258751869A}"/>
              </a:ext>
            </a:extLst>
          </p:cNvPr>
          <p:cNvSpPr txBox="1"/>
          <p:nvPr/>
        </p:nvSpPr>
        <p:spPr>
          <a:xfrm>
            <a:off x="5852320" y="1999290"/>
            <a:ext cx="159305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50" b="1" dirty="0">
                <a:solidFill>
                  <a:schemeClr val="bg1"/>
                </a:solidFill>
                <a:latin typeface="Gadugi" panose="020B0502040204020203" pitchFamily="34" charset="0"/>
              </a:rPr>
              <a:t>PSPORTOS</a:t>
            </a:r>
          </a:p>
          <a:p>
            <a:pPr algn="ctr"/>
            <a:r>
              <a:rPr lang="pt-BR" sz="1050" dirty="0">
                <a:solidFill>
                  <a:schemeClr val="bg1"/>
                </a:solidFill>
                <a:latin typeface="Gadugi" panose="020B0502040204020203" pitchFamily="34" charset="0"/>
              </a:rPr>
              <a:t>Plano Setorial Portuário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3CFB489-B113-47DA-ADFF-A70D7D29A6F5}"/>
              </a:ext>
            </a:extLst>
          </p:cNvPr>
          <p:cNvGrpSpPr/>
          <p:nvPr/>
        </p:nvGrpSpPr>
        <p:grpSpPr>
          <a:xfrm>
            <a:off x="5852320" y="406782"/>
            <a:ext cx="1593056" cy="813718"/>
            <a:chOff x="5877324" y="406782"/>
            <a:chExt cx="1593056" cy="813718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E61E433-6C6D-45F9-BE2A-F45A8D2C7902}"/>
                </a:ext>
              </a:extLst>
            </p:cNvPr>
            <p:cNvSpPr/>
            <p:nvPr/>
          </p:nvSpPr>
          <p:spPr>
            <a:xfrm>
              <a:off x="5877324" y="406782"/>
              <a:ext cx="1593056" cy="813718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C16DFC28-607C-4E38-9B72-5E7F08C2D90E}"/>
                </a:ext>
              </a:extLst>
            </p:cNvPr>
            <p:cNvSpPr txBox="1"/>
            <p:nvPr/>
          </p:nvSpPr>
          <p:spPr>
            <a:xfrm>
              <a:off x="5877324" y="480233"/>
              <a:ext cx="1593056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bg1"/>
                  </a:solidFill>
                  <a:latin typeface="Gadugi" panose="020B0502040204020203" pitchFamily="34" charset="0"/>
                </a:rPr>
                <a:t>PNL 2035</a:t>
              </a:r>
            </a:p>
            <a:p>
              <a:pPr algn="ctr"/>
              <a:r>
                <a:rPr lang="pt-BR" sz="1050" dirty="0">
                  <a:solidFill>
                    <a:schemeClr val="bg1"/>
                  </a:solidFill>
                  <a:latin typeface="Gadugi" panose="020B0502040204020203" pitchFamily="34" charset="0"/>
                </a:rPr>
                <a:t>Plano Nacional de Logística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9B845D7-AC90-4CF5-856C-EE3066874FC3}"/>
              </a:ext>
            </a:extLst>
          </p:cNvPr>
          <p:cNvGrpSpPr/>
          <p:nvPr/>
        </p:nvGrpSpPr>
        <p:grpSpPr>
          <a:xfrm>
            <a:off x="5852320" y="3323813"/>
            <a:ext cx="1593056" cy="813718"/>
            <a:chOff x="6817519" y="3171491"/>
            <a:chExt cx="1593056" cy="813718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4EA11B2-B5C0-4948-9193-E221B58C9473}"/>
                </a:ext>
              </a:extLst>
            </p:cNvPr>
            <p:cNvSpPr/>
            <p:nvPr/>
          </p:nvSpPr>
          <p:spPr>
            <a:xfrm>
              <a:off x="6817519" y="3171491"/>
              <a:ext cx="1593056" cy="813718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D3306BF4-7BEB-40A9-9B7F-67BC132DB55E}"/>
                </a:ext>
              </a:extLst>
            </p:cNvPr>
            <p:cNvSpPr txBox="1"/>
            <p:nvPr/>
          </p:nvSpPr>
          <p:spPr>
            <a:xfrm>
              <a:off x="6817519" y="3254158"/>
              <a:ext cx="1593056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bg1"/>
                  </a:solidFill>
                  <a:latin typeface="Gadugi" panose="020B0502040204020203" pitchFamily="34" charset="0"/>
                </a:rPr>
                <a:t>PM</a:t>
              </a:r>
            </a:p>
            <a:p>
              <a:pPr algn="ctr"/>
              <a:r>
                <a:rPr lang="pt-BR" sz="1050" dirty="0">
                  <a:solidFill>
                    <a:schemeClr val="bg1"/>
                  </a:solidFill>
                  <a:latin typeface="Gadugi" panose="020B0502040204020203" pitchFamily="34" charset="0"/>
                </a:rPr>
                <a:t>Planos Mestres Portuários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FEEBBFE-0019-457D-AF73-9790BB694585}"/>
              </a:ext>
            </a:extLst>
          </p:cNvPr>
          <p:cNvGrpSpPr/>
          <p:nvPr/>
        </p:nvGrpSpPr>
        <p:grpSpPr>
          <a:xfrm>
            <a:off x="5827317" y="4835446"/>
            <a:ext cx="1643063" cy="830997"/>
            <a:chOff x="6756799" y="4358423"/>
            <a:chExt cx="1643063" cy="830997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644D8E2E-A400-4F62-BA2D-78F8B270DB50}"/>
                </a:ext>
              </a:extLst>
            </p:cNvPr>
            <p:cNvSpPr/>
            <p:nvPr/>
          </p:nvSpPr>
          <p:spPr>
            <a:xfrm>
              <a:off x="6806806" y="4367063"/>
              <a:ext cx="1593056" cy="813718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7DFDCE1-342B-4A5C-A422-B22AD8259907}"/>
                </a:ext>
              </a:extLst>
            </p:cNvPr>
            <p:cNvSpPr txBox="1"/>
            <p:nvPr/>
          </p:nvSpPr>
          <p:spPr>
            <a:xfrm>
              <a:off x="6756799" y="4358423"/>
              <a:ext cx="164306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chemeClr val="bg1"/>
                  </a:solidFill>
                  <a:latin typeface="Gadugi" panose="020B0502040204020203" pitchFamily="34" charset="0"/>
                </a:rPr>
                <a:t>PDZ</a:t>
              </a:r>
            </a:p>
            <a:p>
              <a:pPr algn="ctr"/>
              <a:r>
                <a:rPr lang="pt-BR" sz="1050" dirty="0">
                  <a:solidFill>
                    <a:schemeClr val="bg1"/>
                  </a:solidFill>
                  <a:latin typeface="Gadugi" panose="020B0502040204020203" pitchFamily="34" charset="0"/>
                </a:rPr>
                <a:t>Plano de Desenvolvimento e Zoneamento Portuário</a:t>
              </a:r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B82F30C-49C4-4516-883B-4F7A2818EA40}"/>
              </a:ext>
            </a:extLst>
          </p:cNvPr>
          <p:cNvSpPr txBox="1"/>
          <p:nvPr/>
        </p:nvSpPr>
        <p:spPr>
          <a:xfrm>
            <a:off x="7749278" y="297466"/>
            <a:ext cx="3788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solidFill>
                  <a:srgbClr val="35281B"/>
                </a:solidFill>
                <a:latin typeface="Avenir Next LT Pro" panose="020B0504020202020204" pitchFamily="34" charset="0"/>
              </a:rPr>
              <a:t>Visão em nível estratégico de planejamento: integração de todos os setores e cenários de transporte, com todos os </a:t>
            </a:r>
            <a:r>
              <a:rPr lang="pt-BR" sz="16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Portos-Cidade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AD9D9E9-183B-4780-80CA-D8590DAAEF3C}"/>
              </a:ext>
            </a:extLst>
          </p:cNvPr>
          <p:cNvSpPr txBox="1"/>
          <p:nvPr/>
        </p:nvSpPr>
        <p:spPr>
          <a:xfrm>
            <a:off x="7758532" y="1789578"/>
            <a:ext cx="3788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solidFill>
                  <a:srgbClr val="35281B"/>
                </a:solidFill>
                <a:latin typeface="Avenir Next LT Pro" panose="020B0504020202020204" pitchFamily="34" charset="0"/>
              </a:rPr>
              <a:t>Visão em nível tático de planejamento: todas as instalações portuárias repartidas em </a:t>
            </a:r>
            <a:r>
              <a:rPr lang="pt-BR" sz="16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Complexos Portuários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AAF6A71-8945-4D51-8961-160F9841E71C}"/>
              </a:ext>
            </a:extLst>
          </p:cNvPr>
          <p:cNvSpPr txBox="1"/>
          <p:nvPr/>
        </p:nvSpPr>
        <p:spPr>
          <a:xfrm>
            <a:off x="7794628" y="3174185"/>
            <a:ext cx="3788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solidFill>
                  <a:srgbClr val="35281B"/>
                </a:solidFill>
                <a:latin typeface="Avenir Next LT Pro" panose="020B0504020202020204" pitchFamily="34" charset="0"/>
              </a:rPr>
              <a:t>Visão em níveis estratégico e tático de planejamento: todas as instalações portuárias dentro de </a:t>
            </a:r>
            <a:r>
              <a:rPr lang="pt-BR" sz="16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um mesmo Complexo Portuário (= 27 PMs)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1F41E9E-7CA0-4D54-9895-4E48BEBD85EE}"/>
              </a:ext>
            </a:extLst>
          </p:cNvPr>
          <p:cNvSpPr txBox="1"/>
          <p:nvPr/>
        </p:nvSpPr>
        <p:spPr>
          <a:xfrm>
            <a:off x="7782596" y="4721984"/>
            <a:ext cx="3788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solidFill>
                  <a:srgbClr val="35281B"/>
                </a:solidFill>
                <a:latin typeface="Avenir Next LT Pro" panose="020B0504020202020204" pitchFamily="34" charset="0"/>
              </a:rPr>
              <a:t>Visão em níveis estratégico, tático e operacional de planejamento </a:t>
            </a:r>
            <a:r>
              <a:rPr lang="pt-BR" sz="16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pela Autoridade Portuária: </a:t>
            </a:r>
            <a:r>
              <a:rPr lang="pt-BR" sz="1600" dirty="0">
                <a:solidFill>
                  <a:srgbClr val="35281B"/>
                </a:solidFill>
                <a:latin typeface="Avenir Next LT Pro" panose="020B0504020202020204" pitchFamily="34" charset="0"/>
              </a:rPr>
              <a:t>plano interno de </a:t>
            </a:r>
            <a:r>
              <a:rPr lang="pt-BR" sz="16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cada Porto Organizado</a:t>
            </a:r>
          </a:p>
        </p:txBody>
      </p:sp>
    </p:spTree>
    <p:extLst>
      <p:ext uri="{BB962C8B-B14F-4D97-AF65-F5344CB8AC3E}">
        <p14:creationId xmlns:p14="http://schemas.microsoft.com/office/powerpoint/2010/main" val="1292625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manda por equipamentos de movimentação de contêineres e carga geral é  alta, mas Reporto faz falta">
            <a:extLst>
              <a:ext uri="{FF2B5EF4-FFF2-40B4-BE49-F238E27FC236}">
                <a16:creationId xmlns:a16="http://schemas.microsoft.com/office/drawing/2014/main" id="{5FB13C44-3A4F-46A3-8EAB-1C6B4D4B8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55" y="2231705"/>
            <a:ext cx="6976945" cy="46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95835B-DB52-4D03-986A-EF2234672614}"/>
              </a:ext>
            </a:extLst>
          </p:cNvPr>
          <p:cNvSpPr/>
          <p:nvPr/>
        </p:nvSpPr>
        <p:spPr>
          <a:xfrm>
            <a:off x="0" y="0"/>
            <a:ext cx="54102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C8D530-3381-4318-A123-D412A470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V="1">
            <a:off x="1869364" y="3393364"/>
            <a:ext cx="6997700" cy="839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4332E7-17CD-4085-B637-A2BCA533E790}"/>
              </a:ext>
            </a:extLst>
          </p:cNvPr>
          <p:cNvCxnSpPr/>
          <p:nvPr/>
        </p:nvCxnSpPr>
        <p:spPr>
          <a:xfrm>
            <a:off x="438150" y="3838575"/>
            <a:ext cx="4294270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B3704D1-8F4E-495F-A791-387A14ED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6" y="2237873"/>
            <a:ext cx="4937760" cy="1734051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PSPORTOS: </a:t>
            </a:r>
            <a:r>
              <a:rPr lang="pt-BR" sz="2400" dirty="0">
                <a:solidFill>
                  <a:srgbClr val="F6B172"/>
                </a:solidFill>
                <a:latin typeface="Avenir Next LT Pro Demi" panose="020B0704020202020204" pitchFamily="34" charset="0"/>
              </a:rPr>
              <a:t>principais resultados esperados para este 1º ciclo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B376DD7-B900-43D8-8722-89B0E07BD887}"/>
              </a:ext>
            </a:extLst>
          </p:cNvPr>
          <p:cNvSpPr txBox="1"/>
          <p:nvPr/>
        </p:nvSpPr>
        <p:spPr>
          <a:xfrm>
            <a:off x="5633186" y="677748"/>
            <a:ext cx="6188904" cy="5833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pt-BR" sz="1900" dirty="0">
                <a:solidFill>
                  <a:srgbClr val="35281B"/>
                </a:solidFill>
                <a:latin typeface="Avenir Next LT Pro" panose="020B0504020202020204" pitchFamily="34" charset="0"/>
              </a:rPr>
              <a:t>Inclusão de </a:t>
            </a:r>
            <a:r>
              <a:rPr lang="pt-BR" sz="19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novos objetivos setoriais</a:t>
            </a:r>
            <a:r>
              <a:rPr lang="pt-BR" sz="1900" dirty="0">
                <a:solidFill>
                  <a:srgbClr val="35281B"/>
                </a:solidFill>
                <a:latin typeface="Avenir Next LT Pro" panose="020B0504020202020204" pitchFamily="34" charset="0"/>
              </a:rPr>
              <a:t>, com temas atuais, a exemplo da necessidade de aumentar resiliência portuária face às </a:t>
            </a:r>
            <a:r>
              <a:rPr lang="pt-BR" sz="19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Mudanças Climáticas</a:t>
            </a:r>
          </a:p>
          <a:p>
            <a:pPr marL="342900" indent="-342900" algn="just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pt-BR" sz="19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Plano de Ações</a:t>
            </a:r>
            <a:r>
              <a:rPr lang="pt-BR" sz="1900" dirty="0">
                <a:solidFill>
                  <a:srgbClr val="35281B"/>
                </a:solidFill>
                <a:latin typeface="Avenir Next LT Pro" panose="020B0504020202020204" pitchFamily="34" charset="0"/>
              </a:rPr>
              <a:t>, com lista organizada de investimentos públicos e privados e novas iniciativas conforme os cenários de planejamento, </a:t>
            </a:r>
            <a:r>
              <a:rPr lang="pt-BR" sz="19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sem “engessar” o setor, </a:t>
            </a:r>
            <a:r>
              <a:rPr lang="pt-BR" sz="1900" dirty="0">
                <a:solidFill>
                  <a:srgbClr val="35281B"/>
                </a:solidFill>
                <a:latin typeface="Avenir Next LT Pro" panose="020B0504020202020204" pitchFamily="34" charset="0"/>
              </a:rPr>
              <a:t>que é muito dinâmico</a:t>
            </a:r>
          </a:p>
          <a:p>
            <a:pPr marL="342900" indent="-342900" algn="just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pt-BR" sz="1900" dirty="0">
                <a:solidFill>
                  <a:srgbClr val="35281B"/>
                </a:solidFill>
                <a:latin typeface="Avenir Next LT Pro" panose="020B0504020202020204" pitchFamily="34" charset="0"/>
              </a:rPr>
              <a:t>Aperfeiçoamento do conceito e do escopo dos </a:t>
            </a:r>
            <a:r>
              <a:rPr lang="pt-BR" sz="19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Complexos Portuários, sem vincular novo empreendimento a um porto específico, gerando expectativas no mercado</a:t>
            </a:r>
          </a:p>
          <a:p>
            <a:pPr marL="342900" indent="-342900" algn="just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pt-BR" sz="1900" dirty="0">
                <a:solidFill>
                  <a:srgbClr val="35281B"/>
                </a:solidFill>
                <a:latin typeface="Avenir Next LT Pro" panose="020B0504020202020204" pitchFamily="34" charset="0"/>
              </a:rPr>
              <a:t>Maior </a:t>
            </a:r>
            <a:r>
              <a:rPr lang="pt-BR" sz="19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capacidade de simulação computacional para avaliar mudanças de cenário de planejamento</a:t>
            </a:r>
            <a:r>
              <a:rPr lang="pt-BR" sz="1900" dirty="0">
                <a:solidFill>
                  <a:srgbClr val="35281B"/>
                </a:solidFill>
                <a:latin typeface="Avenir Next LT Pro" panose="020B0504020202020204" pitchFamily="34" charset="0"/>
              </a:rPr>
              <a:t>, com celeridade e assertividade</a:t>
            </a:r>
          </a:p>
          <a:p>
            <a:pPr marL="342900" indent="-342900" algn="just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pt-BR" sz="19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Indicação de agenda factível</a:t>
            </a:r>
            <a:r>
              <a:rPr lang="pt-BR" sz="1900" dirty="0">
                <a:solidFill>
                  <a:srgbClr val="35281B"/>
                </a:solidFill>
                <a:latin typeface="Avenir Next LT Pro" panose="020B0504020202020204" pitchFamily="34" charset="0"/>
              </a:rPr>
              <a:t> para o próximo ciclo de PIT</a:t>
            </a:r>
          </a:p>
        </p:txBody>
      </p:sp>
    </p:spTree>
    <p:extLst>
      <p:ext uri="{BB962C8B-B14F-4D97-AF65-F5344CB8AC3E}">
        <p14:creationId xmlns:p14="http://schemas.microsoft.com/office/powerpoint/2010/main" val="3095952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95835B-DB52-4D03-986A-EF2234672614}"/>
              </a:ext>
            </a:extLst>
          </p:cNvPr>
          <p:cNvSpPr/>
          <p:nvPr/>
        </p:nvSpPr>
        <p:spPr>
          <a:xfrm>
            <a:off x="0" y="0"/>
            <a:ext cx="54102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C8D530-3381-4318-A123-D412A470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1869364" y="3393364"/>
            <a:ext cx="6997700" cy="839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4332E7-17CD-4085-B637-A2BCA533E790}"/>
              </a:ext>
            </a:extLst>
          </p:cNvPr>
          <p:cNvCxnSpPr/>
          <p:nvPr/>
        </p:nvCxnSpPr>
        <p:spPr>
          <a:xfrm>
            <a:off x="438150" y="3838575"/>
            <a:ext cx="4294270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D6AA71D-5719-43D5-9619-A03B0BA2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6" y="2237873"/>
            <a:ext cx="4937760" cy="1734051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PSPORTOS:</a:t>
            </a:r>
            <a:b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</a:br>
            <a:r>
              <a:rPr lang="pt-BR" sz="2400" dirty="0">
                <a:solidFill>
                  <a:srgbClr val="F6B172"/>
                </a:solidFill>
                <a:latin typeface="Avenir Next LT Pro Demi" panose="020B0704020202020204" pitchFamily="34" charset="0"/>
              </a:rPr>
              <a:t>próximas etapas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EDAA8FD-8DAC-4DD2-B001-DE17227F7856}"/>
              </a:ext>
            </a:extLst>
          </p:cNvPr>
          <p:cNvSpPr txBox="1"/>
          <p:nvPr/>
        </p:nvSpPr>
        <p:spPr>
          <a:xfrm>
            <a:off x="5643922" y="1496613"/>
            <a:ext cx="5853016" cy="4438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2022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Março: 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validação da estrutura do PSPORTOS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Abril/Maio: 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diagnóstico setorial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Julho: 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prognóstico setorial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Julho/Agosto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: consulta pública – diagnóstico e prognóstico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Outubro: 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versão preliminar completa do PSPORTOS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Dezembro: 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publicação do PSPORTOS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endParaRPr lang="pt-BR" sz="1400" i="1" dirty="0">
              <a:solidFill>
                <a:srgbClr val="35281B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39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e Meetings Killing Your Productivity at Work? | The Motley Fool">
            <a:extLst>
              <a:ext uri="{FF2B5EF4-FFF2-40B4-BE49-F238E27FC236}">
                <a16:creationId xmlns:a16="http://schemas.microsoft.com/office/drawing/2014/main" id="{6888E881-AC2D-4DD1-9F46-216F6176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95835B-DB52-4D03-986A-EF2234672614}"/>
              </a:ext>
            </a:extLst>
          </p:cNvPr>
          <p:cNvSpPr/>
          <p:nvPr/>
        </p:nvSpPr>
        <p:spPr>
          <a:xfrm>
            <a:off x="0" y="0"/>
            <a:ext cx="54102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C8D530-3381-4318-A123-D412A470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V="1">
            <a:off x="1869364" y="3393364"/>
            <a:ext cx="6997700" cy="839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4332E7-17CD-4085-B637-A2BCA533E790}"/>
              </a:ext>
            </a:extLst>
          </p:cNvPr>
          <p:cNvCxnSpPr/>
          <p:nvPr/>
        </p:nvCxnSpPr>
        <p:spPr>
          <a:xfrm>
            <a:off x="438150" y="3838575"/>
            <a:ext cx="4294270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8E6219B-E129-4B93-A163-94C16479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6" y="2237873"/>
            <a:ext cx="4937760" cy="1734051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PSPORTOS:</a:t>
            </a:r>
            <a:b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</a:br>
            <a:r>
              <a:rPr lang="pt-BR" sz="2400" dirty="0">
                <a:solidFill>
                  <a:srgbClr val="F6B172"/>
                </a:solidFill>
                <a:latin typeface="Avenir Next LT Pro Demi" panose="020B0704020202020204" pitchFamily="34" charset="0"/>
              </a:rPr>
              <a:t>considerações finais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CC0A572-C621-42DB-A37F-2A735C16179B}"/>
              </a:ext>
            </a:extLst>
          </p:cNvPr>
          <p:cNvSpPr txBox="1"/>
          <p:nvPr/>
        </p:nvSpPr>
        <p:spPr>
          <a:xfrm>
            <a:off x="5874592" y="611788"/>
            <a:ext cx="5853016" cy="5951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sz="20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Inovar exige assumir riscos: 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O PSPORTOS traz inovações que serão colocadas à prova na Consulta Pública em julho/agosto e nos anos seguintes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sz="20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O setor portuário está em momento de transição: 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desestatizações, descentralização e maior autonomia na gestão, maior participação do investimento privado, mudança geracional dos gestores e corpo técnico dos portos organizados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sz="20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As mudanças climáticas não são hipóteses, mas certeza: 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há necessidade de repensar a infraestrutura e os serviços portuários até 2030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Arial Narrow" panose="020B0606020202030204" pitchFamily="34" charset="0"/>
              <a:buChar char="■"/>
            </a:pPr>
            <a:r>
              <a:rPr lang="pt-BR" sz="2000" b="1" dirty="0">
                <a:solidFill>
                  <a:srgbClr val="35281B"/>
                </a:solidFill>
                <a:latin typeface="Avenir Next LT Pro" panose="020B0504020202020204" pitchFamily="34" charset="0"/>
              </a:rPr>
              <a:t>Planejamento de longo prazo demanda continuidade</a:t>
            </a:r>
            <a:r>
              <a:rPr lang="pt-BR" sz="2000" dirty="0">
                <a:solidFill>
                  <a:srgbClr val="35281B"/>
                </a:solidFill>
                <a:latin typeface="Avenir Next LT Pro" panose="020B0504020202020204" pitchFamily="34" charset="0"/>
              </a:rPr>
              <a:t>: </a:t>
            </a: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O PIT e o PSPORTOS levarão tempo para se estabilizar, o que significa necessidade de evolução continuada e de segurança para planejar</a:t>
            </a:r>
          </a:p>
        </p:txBody>
      </p:sp>
    </p:spTree>
    <p:extLst>
      <p:ext uri="{BB962C8B-B14F-4D97-AF65-F5344CB8AC3E}">
        <p14:creationId xmlns:p14="http://schemas.microsoft.com/office/powerpoint/2010/main" val="354495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95835B-DB52-4D03-986A-EF2234672614}"/>
              </a:ext>
            </a:extLst>
          </p:cNvPr>
          <p:cNvSpPr/>
          <p:nvPr/>
        </p:nvSpPr>
        <p:spPr>
          <a:xfrm>
            <a:off x="0" y="0"/>
            <a:ext cx="54102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C8D530-3381-4318-A123-D412A470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1869364" y="3393364"/>
            <a:ext cx="6997700" cy="839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4332E7-17CD-4085-B637-A2BCA533E790}"/>
              </a:ext>
            </a:extLst>
          </p:cNvPr>
          <p:cNvCxnSpPr/>
          <p:nvPr/>
        </p:nvCxnSpPr>
        <p:spPr>
          <a:xfrm>
            <a:off x="438150" y="3838575"/>
            <a:ext cx="4294270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7">
            <a:extLst>
              <a:ext uri="{FF2B5EF4-FFF2-40B4-BE49-F238E27FC236}">
                <a16:creationId xmlns:a16="http://schemas.microsoft.com/office/drawing/2014/main" id="{40CC8AF3-E3F7-430F-9BAF-9C94B52A6850}"/>
              </a:ext>
            </a:extLst>
          </p:cNvPr>
          <p:cNvSpPr txBox="1"/>
          <p:nvPr/>
        </p:nvSpPr>
        <p:spPr>
          <a:xfrm>
            <a:off x="5564946" y="2918532"/>
            <a:ext cx="5853016" cy="319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pt-BR" sz="2800" dirty="0">
                <a:solidFill>
                  <a:srgbClr val="35281B"/>
                </a:solidFill>
                <a:latin typeface="Avenir Next LT Pro" panose="020B0504020202020204" pitchFamily="34" charset="0"/>
              </a:rPr>
              <a:t>Obrigado!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endParaRPr lang="pt-BR" sz="2400" dirty="0">
              <a:solidFill>
                <a:srgbClr val="35281B"/>
              </a:solidFill>
              <a:latin typeface="Avenir Next LT Pro" panose="020B0504020202020204" pitchFamily="34" charset="0"/>
            </a:endParaRP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pt-BR" sz="2000" dirty="0">
                <a:solidFill>
                  <a:srgbClr val="35281B"/>
                </a:solidFill>
                <a:latin typeface="Avenir Next LT Pro" panose="020B0504020202020204" pitchFamily="34" charset="0"/>
              </a:rPr>
              <a:t>Departamento de Gestão e Modernização Portuária – DGMP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</a:rPr>
              <a:t>Secretaria Nacional de Portos e Transportes Aquaviários - SNPTA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pt-BR" dirty="0">
                <a:solidFill>
                  <a:srgbClr val="35281B"/>
                </a:solidFill>
                <a:latin typeface="Avenir Next LT Pro" panose="020B0504020202020204" pitchFamily="34" charset="0"/>
                <a:hlinkClick r:id="rId4"/>
              </a:rPr>
              <a:t>otto.burlier@infraestrutura.gov.br</a:t>
            </a:r>
            <a:endParaRPr lang="pt-BR" dirty="0">
              <a:solidFill>
                <a:srgbClr val="35281B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CD3161-3FCF-4853-8790-EDF25D4A4F08}"/>
              </a:ext>
            </a:extLst>
          </p:cNvPr>
          <p:cNvSpPr txBox="1">
            <a:spLocks/>
          </p:cNvSpPr>
          <p:nvPr/>
        </p:nvSpPr>
        <p:spPr>
          <a:xfrm>
            <a:off x="154746" y="2237873"/>
            <a:ext cx="4937760" cy="173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PSPORTOS 2022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2" name="TextBox 51">
            <a:extLst>
              <a:ext uri="{FF2B5EF4-FFF2-40B4-BE49-F238E27FC236}">
                <a16:creationId xmlns:a16="http://schemas.microsoft.com/office/drawing/2014/main" id="{C5D229D1-0E6F-4398-A62A-D2EADA6226C5}"/>
              </a:ext>
            </a:extLst>
          </p:cNvPr>
          <p:cNvSpPr txBox="1"/>
          <p:nvPr/>
        </p:nvSpPr>
        <p:spPr>
          <a:xfrm>
            <a:off x="438151" y="3941453"/>
            <a:ext cx="4294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4ª Semana de Planejamento</a:t>
            </a:r>
          </a:p>
        </p:txBody>
      </p:sp>
    </p:spTree>
    <p:extLst>
      <p:ext uri="{BB962C8B-B14F-4D97-AF65-F5344CB8AC3E}">
        <p14:creationId xmlns:p14="http://schemas.microsoft.com/office/powerpoint/2010/main" val="910466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2E38831-5662-4C86-AD4A-B8FD72E3A1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rgbClr val="D8D8D8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45F58DA-4278-4FA6-A57A-D05E53AD2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6852" b="25741"/>
          <a:stretch/>
        </p:blipFill>
        <p:spPr>
          <a:xfrm>
            <a:off x="2667000" y="2146300"/>
            <a:ext cx="6858000" cy="2565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A75C613-8818-49DB-9CB5-7E4B75A59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1" t="5002" r="18118" b="78494"/>
          <a:stretch/>
        </p:blipFill>
        <p:spPr>
          <a:xfrm>
            <a:off x="0" y="5208585"/>
            <a:ext cx="12192000" cy="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8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2CFA8E6-E9E8-4B77-BCCD-BEC905EDFE32}"/>
              </a:ext>
            </a:extLst>
          </p:cNvPr>
          <p:cNvGrpSpPr/>
          <p:nvPr/>
        </p:nvGrpSpPr>
        <p:grpSpPr>
          <a:xfrm>
            <a:off x="918754" y="400540"/>
            <a:ext cx="10354492" cy="6056921"/>
            <a:chOff x="-1" y="361296"/>
            <a:chExt cx="7994203" cy="5033197"/>
          </a:xfrm>
        </p:grpSpPr>
        <p:sp>
          <p:nvSpPr>
            <p:cNvPr id="8" name="AutoShape 50">
              <a:extLst>
                <a:ext uri="{FF2B5EF4-FFF2-40B4-BE49-F238E27FC236}">
                  <a16:creationId xmlns:a16="http://schemas.microsoft.com/office/drawing/2014/main" id="{477BD712-6FE8-4D17-9870-E6F88B4CEE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565993" y="-1033717"/>
              <a:ext cx="4862216" cy="7994203"/>
            </a:xfrm>
            <a:prstGeom prst="roundRect">
              <a:avLst>
                <a:gd name="adj" fmla="val 554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endParaRPr lang="pt-BR" sz="1620" dirty="0"/>
            </a:p>
          </p:txBody>
        </p:sp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FFF6936E-F4E4-481E-97E5-E14C0C048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337" y="361296"/>
              <a:ext cx="3077528" cy="3651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algn="ctr" defTabSz="82296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b="1" dirty="0">
                  <a:solidFill>
                    <a:schemeClr val="accent2"/>
                  </a:solidFill>
                  <a:latin typeface="Avenir Next LT Pro" panose="020B0504020202020204" pitchFamily="34" charset="0"/>
                  <a:cs typeface="Times New Roman" pitchFamily="18" charset="0"/>
                </a:rPr>
                <a:t>AVALIAÇÃO ESTRATÉGICA</a:t>
              </a:r>
              <a:endParaRPr lang="pt-BR" sz="1620" dirty="0">
                <a:solidFill>
                  <a:schemeClr val="accent2"/>
                </a:solidFill>
                <a:latin typeface="Avenir Next LT Pro" panose="020B0504020202020204" pitchFamily="34" charset="0"/>
                <a:cs typeface="Arial" pitchFamily="34" charset="0"/>
              </a:endParaRPr>
            </a:p>
          </p:txBody>
        </p:sp>
        <p:sp>
          <p:nvSpPr>
            <p:cNvPr id="10" name="AutoShape 44">
              <a:extLst>
                <a:ext uri="{FF2B5EF4-FFF2-40B4-BE49-F238E27FC236}">
                  <a16:creationId xmlns:a16="http://schemas.microsoft.com/office/drawing/2014/main" id="{73EBC34E-1E41-4860-9C6B-953DBDFA5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704" y="972681"/>
              <a:ext cx="3784794" cy="3651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pt-BR" sz="1080" b="1" dirty="0">
                  <a:latin typeface="Calibri" charset="0"/>
                  <a:ea typeface="Calibri" charset="0"/>
                  <a:cs typeface="Times New Roman" pitchFamily="18" charset="0"/>
                </a:rPr>
                <a:t>TORNAR-SE LÍDER DA AMÉRICA LATINA EM INFRAESTRUTURA DE TRANSPORTES</a:t>
              </a: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810AFC64-6690-496D-BDE8-8A75E1312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9205" y="713972"/>
              <a:ext cx="615792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algn="ctr" defTabSz="82296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1080" b="1" dirty="0">
                  <a:solidFill>
                    <a:schemeClr val="accent5">
                      <a:lumMod val="50000"/>
                    </a:schemeClr>
                  </a:solidFill>
                  <a:latin typeface="Calibri" charset="0"/>
                  <a:ea typeface="Calibri" charset="0"/>
                  <a:cs typeface="Times New Roman" pitchFamily="18" charset="0"/>
                </a:rPr>
                <a:t>VISÃO</a:t>
              </a:r>
              <a:endParaRPr lang="pt-BR" sz="162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FD32D69-416C-4F4B-8B9C-ADC59DC64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477" y="1496535"/>
              <a:ext cx="2560233" cy="3713559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DEE13335-D807-4944-867A-665BCACC6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5687" y="1521270"/>
              <a:ext cx="5047920" cy="3325561"/>
            </a:xfrm>
            <a:prstGeom prst="rect">
              <a:avLst/>
            </a:prstGeom>
          </p:spPr>
        </p:pic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FC0E1B57-E42F-4BB9-96DE-89A96B1B3DC2}"/>
                </a:ext>
              </a:extLst>
            </p:cNvPr>
            <p:cNvSpPr/>
            <p:nvPr/>
          </p:nvSpPr>
          <p:spPr>
            <a:xfrm>
              <a:off x="3842893" y="4700203"/>
              <a:ext cx="496031" cy="34771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/>
                <a:t>12º</a:t>
              </a:r>
              <a:endParaRPr lang="pt-BR" sz="1620" b="1" dirty="0"/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B3B85CAB-1D3F-4313-9E33-70A1CD2BECAA}"/>
                </a:ext>
              </a:extLst>
            </p:cNvPr>
            <p:cNvSpPr/>
            <p:nvPr/>
          </p:nvSpPr>
          <p:spPr>
            <a:xfrm>
              <a:off x="4933754" y="4700203"/>
              <a:ext cx="496031" cy="34771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/>
                <a:t>7º</a:t>
              </a:r>
              <a:endParaRPr lang="pt-BR" sz="1620" b="1" dirty="0"/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1B6A2562-88FB-442E-BD44-88F2F5B63077}"/>
                </a:ext>
              </a:extLst>
            </p:cNvPr>
            <p:cNvSpPr/>
            <p:nvPr/>
          </p:nvSpPr>
          <p:spPr>
            <a:xfrm>
              <a:off x="6024615" y="4700203"/>
              <a:ext cx="496031" cy="34771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/>
                <a:t>2º</a:t>
              </a:r>
              <a:endParaRPr lang="pt-BR" sz="1620" b="1" dirty="0"/>
            </a:p>
          </p:txBody>
        </p: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DAFD9C66-F0EB-44BE-A808-D48FD7F0715C}"/>
                </a:ext>
              </a:extLst>
            </p:cNvPr>
            <p:cNvSpPr/>
            <p:nvPr/>
          </p:nvSpPr>
          <p:spPr>
            <a:xfrm>
              <a:off x="7115476" y="4700203"/>
              <a:ext cx="496031" cy="34771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/>
                <a:t>11º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66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576853"/>
            <a:ext cx="6541308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Portifólio Estratégico </a:t>
            </a:r>
            <a:r>
              <a:rPr lang="pt-BR" sz="3600" dirty="0" err="1">
                <a:solidFill>
                  <a:srgbClr val="F28A2E"/>
                </a:solidFill>
                <a:latin typeface="Avenir Next LT Pro Demi" panose="020B0704020202020204" pitchFamily="34" charset="0"/>
              </a:rPr>
              <a:t>Minfra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50666" y="1766175"/>
            <a:ext cx="3093614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BD8F2B1-8FED-4A08-9112-84DCBB3D6BD6}"/>
              </a:ext>
            </a:extLst>
          </p:cNvPr>
          <p:cNvGrpSpPr/>
          <p:nvPr/>
        </p:nvGrpSpPr>
        <p:grpSpPr>
          <a:xfrm>
            <a:off x="1107955" y="1890192"/>
            <a:ext cx="9976091" cy="4438437"/>
            <a:chOff x="1824914" y="1890192"/>
            <a:chExt cx="8943657" cy="4211383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76C458DF-5DBB-4936-9738-18477D91AE14}"/>
                </a:ext>
              </a:extLst>
            </p:cNvPr>
            <p:cNvSpPr/>
            <p:nvPr/>
          </p:nvSpPr>
          <p:spPr>
            <a:xfrm>
              <a:off x="4906334" y="1901069"/>
              <a:ext cx="1299332" cy="3112538"/>
            </a:xfrm>
            <a:prstGeom prst="roundRect">
              <a:avLst>
                <a:gd name="adj" fmla="val 938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AEA27E09-06D7-4694-BC2B-7E106F3E610B}"/>
                </a:ext>
              </a:extLst>
            </p:cNvPr>
            <p:cNvSpPr/>
            <p:nvPr/>
          </p:nvSpPr>
          <p:spPr>
            <a:xfrm>
              <a:off x="3374844" y="1909909"/>
              <a:ext cx="1299332" cy="2613992"/>
            </a:xfrm>
            <a:prstGeom prst="roundRect">
              <a:avLst>
                <a:gd name="adj" fmla="val 696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9">
              <a:extLst>
                <a:ext uri="{FF2B5EF4-FFF2-40B4-BE49-F238E27FC236}">
                  <a16:creationId xmlns:a16="http://schemas.microsoft.com/office/drawing/2014/main" id="{EB75AE7A-CBD2-4EFE-8E21-DACFCEE978CD}"/>
                </a:ext>
              </a:extLst>
            </p:cNvPr>
            <p:cNvSpPr/>
            <p:nvPr/>
          </p:nvSpPr>
          <p:spPr>
            <a:xfrm>
              <a:off x="9534953" y="1890192"/>
              <a:ext cx="1233618" cy="4129271"/>
            </a:xfrm>
            <a:prstGeom prst="roundRect">
              <a:avLst>
                <a:gd name="adj" fmla="val 7295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hlinkClick r:id="" action="ppaction://noaction"/>
              <a:extLst>
                <a:ext uri="{FF2B5EF4-FFF2-40B4-BE49-F238E27FC236}">
                  <a16:creationId xmlns:a16="http://schemas.microsoft.com/office/drawing/2014/main" id="{2E1A77D5-D1BA-450D-A451-06B2AAD762D6}"/>
                </a:ext>
              </a:extLst>
            </p:cNvPr>
            <p:cNvSpPr/>
            <p:nvPr/>
          </p:nvSpPr>
          <p:spPr>
            <a:xfrm>
              <a:off x="9713664" y="2046387"/>
              <a:ext cx="876196" cy="24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b="1">
                  <a:solidFill>
                    <a:schemeClr val="accent2"/>
                  </a:solidFill>
                </a:rPr>
                <a:t>GESTÃO</a:t>
              </a:r>
            </a:p>
          </p:txBody>
        </p:sp>
        <p:sp>
          <p:nvSpPr>
            <p:cNvPr id="10" name="Retângulo 9">
              <a:hlinkClick r:id="" action="ppaction://noaction"/>
              <a:extLst>
                <a:ext uri="{FF2B5EF4-FFF2-40B4-BE49-F238E27FC236}">
                  <a16:creationId xmlns:a16="http://schemas.microsoft.com/office/drawing/2014/main" id="{BCD8066D-DE97-49FA-8ED3-7ACE301C7C91}"/>
                </a:ext>
              </a:extLst>
            </p:cNvPr>
            <p:cNvSpPr/>
            <p:nvPr/>
          </p:nvSpPr>
          <p:spPr>
            <a:xfrm>
              <a:off x="5034512" y="1958930"/>
              <a:ext cx="1042977" cy="471224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accent2"/>
                  </a:solidFill>
                </a:rPr>
                <a:t>EFICIÊNCIA LOGÍSTICA</a:t>
              </a:r>
            </a:p>
          </p:txBody>
        </p:sp>
        <p:sp>
          <p:nvSpPr>
            <p:cNvPr id="11" name="Retângulo 10">
              <a:hlinkClick r:id="" action="ppaction://noaction"/>
              <a:extLst>
                <a:ext uri="{FF2B5EF4-FFF2-40B4-BE49-F238E27FC236}">
                  <a16:creationId xmlns:a16="http://schemas.microsoft.com/office/drawing/2014/main" id="{054E65BC-EC5F-4789-8C26-1214125969B4}"/>
                </a:ext>
              </a:extLst>
            </p:cNvPr>
            <p:cNvSpPr/>
            <p:nvPr/>
          </p:nvSpPr>
          <p:spPr>
            <a:xfrm>
              <a:off x="3380565" y="2100418"/>
              <a:ext cx="1287890" cy="18126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accent2"/>
                  </a:solidFill>
                </a:rPr>
                <a:t>INVESTIMENTOS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7EE5CE6D-ADDE-427E-94E5-0F13065F2751}"/>
                </a:ext>
              </a:extLst>
            </p:cNvPr>
            <p:cNvSpPr txBox="1"/>
            <p:nvPr/>
          </p:nvSpPr>
          <p:spPr>
            <a:xfrm>
              <a:off x="9611762" y="2415796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/>
            <a:p>
              <a:pPr algn="ctr"/>
              <a:r>
                <a:rPr lang="pt-BR" sz="800" b="1"/>
                <a:t>SUSTENTABILIDADE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16AC124-E69C-43CD-9B4A-D39502837FF9}"/>
                </a:ext>
              </a:extLst>
            </p:cNvPr>
            <p:cNvSpPr txBox="1"/>
            <p:nvPr/>
          </p:nvSpPr>
          <p:spPr>
            <a:xfrm>
              <a:off x="9611762" y="3423399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/>
            <a:p>
              <a:pPr algn="ctr"/>
              <a:r>
                <a:rPr lang="pt-BR" sz="800" b="1"/>
                <a:t>IMPLANTAÇÃO DA GESTÃO ESTRATÉGICA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DD303713-B2CF-4AD5-B13E-83CC4DBC6985}"/>
                </a:ext>
              </a:extLst>
            </p:cNvPr>
            <p:cNvSpPr txBox="1"/>
            <p:nvPr/>
          </p:nvSpPr>
          <p:spPr>
            <a:xfrm>
              <a:off x="9611762" y="5430640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/>
            <a:p>
              <a:pPr algn="ctr"/>
              <a:r>
                <a:rPr lang="pt-BR" sz="800" b="1"/>
                <a:t>EFICIÊNCIA ADMINISTRATIVA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D9F107D-034C-4074-AA33-0CFABD462775}"/>
                </a:ext>
              </a:extLst>
            </p:cNvPr>
            <p:cNvSpPr txBox="1"/>
            <p:nvPr/>
          </p:nvSpPr>
          <p:spPr>
            <a:xfrm>
              <a:off x="9611762" y="4930821"/>
              <a:ext cx="1080000" cy="442035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pt-BR" dirty="0">
                  <a:solidFill>
                    <a:schemeClr val="tx1"/>
                  </a:solidFill>
                </a:rPr>
                <a:t>MODERNIZAÇÃO DA GESTÃO PORTUÁRIA - PMGP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3AEEC5A-3C43-4462-BD3F-23E373FF0C90}"/>
                </a:ext>
              </a:extLst>
            </p:cNvPr>
            <p:cNvSpPr txBox="1"/>
            <p:nvPr/>
          </p:nvSpPr>
          <p:spPr>
            <a:xfrm>
              <a:off x="9611762" y="4431002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/>
            <a:p>
              <a:pPr algn="ctr"/>
              <a:r>
                <a:rPr lang="pt-BR" sz="800" b="1"/>
                <a:t>GOVERNANÇA, INTEGRIDADE E GESTÃO DE RISCOS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E7EF654-02AE-41F3-8A48-98DFC6B794D3}"/>
                </a:ext>
              </a:extLst>
            </p:cNvPr>
            <p:cNvSpPr txBox="1"/>
            <p:nvPr/>
          </p:nvSpPr>
          <p:spPr>
            <a:xfrm>
              <a:off x="9611762" y="2923580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/>
            <a:p>
              <a:pPr algn="ctr"/>
              <a:r>
                <a:rPr lang="pt-BR" sz="800" b="1"/>
                <a:t>REORDENAÇÃO INSTITUCIONAL DO SETOR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E6F771A-A27A-406E-9059-A67B83FCC7DD}"/>
                </a:ext>
              </a:extLst>
            </p:cNvPr>
            <p:cNvSpPr txBox="1"/>
            <p:nvPr/>
          </p:nvSpPr>
          <p:spPr>
            <a:xfrm>
              <a:off x="9611762" y="3931183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/>
            <a:p>
              <a:pPr algn="ctr"/>
              <a:r>
                <a:rPr lang="pt-BR" sz="800" b="1"/>
                <a:t>INTEGRAÇÃO DAS INFORMAÇÕES DO SETOR</a:t>
              </a:r>
            </a:p>
          </p:txBody>
        </p:sp>
        <p:sp>
          <p:nvSpPr>
            <p:cNvPr id="19" name="Retângulo: Cantos Arredondados 22">
              <a:extLst>
                <a:ext uri="{FF2B5EF4-FFF2-40B4-BE49-F238E27FC236}">
                  <a16:creationId xmlns:a16="http://schemas.microsoft.com/office/drawing/2014/main" id="{08BFDAFD-0CAB-40C7-840F-ACB802D97CF9}"/>
                </a:ext>
              </a:extLst>
            </p:cNvPr>
            <p:cNvSpPr/>
            <p:nvPr/>
          </p:nvSpPr>
          <p:spPr>
            <a:xfrm>
              <a:off x="1824914" y="1906979"/>
              <a:ext cx="1299332" cy="2616922"/>
            </a:xfrm>
            <a:prstGeom prst="roundRect">
              <a:avLst>
                <a:gd name="adj" fmla="val 660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hlinkClick r:id="" action="ppaction://noaction"/>
              <a:extLst>
                <a:ext uri="{FF2B5EF4-FFF2-40B4-BE49-F238E27FC236}">
                  <a16:creationId xmlns:a16="http://schemas.microsoft.com/office/drawing/2014/main" id="{397C3C17-D134-4A7B-8284-934600CA12D9}"/>
                </a:ext>
              </a:extLst>
            </p:cNvPr>
            <p:cNvSpPr/>
            <p:nvPr/>
          </p:nvSpPr>
          <p:spPr>
            <a:xfrm>
              <a:off x="1915842" y="2075256"/>
              <a:ext cx="1117476" cy="211131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b="1">
                  <a:solidFill>
                    <a:schemeClr val="accent2"/>
                  </a:solidFill>
                </a:rPr>
                <a:t>CONCESSÕES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610E020D-7FE6-41B0-AB7D-32124C9EE57C}"/>
                </a:ext>
              </a:extLst>
            </p:cNvPr>
            <p:cNvSpPr txBox="1"/>
            <p:nvPr/>
          </p:nvSpPr>
          <p:spPr>
            <a:xfrm>
              <a:off x="1934580" y="2415796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pt-BR"/>
                <a:t>CONCESSÕES RODOVIÁRIAS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DE6B6A6B-0A4B-4FE7-9103-E705A8F26934}"/>
                </a:ext>
              </a:extLst>
            </p:cNvPr>
            <p:cNvSpPr txBox="1"/>
            <p:nvPr/>
          </p:nvSpPr>
          <p:spPr>
            <a:xfrm>
              <a:off x="1934580" y="3943241"/>
              <a:ext cx="1080000" cy="442035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bg1"/>
                  </a:solidFill>
                </a:defRPr>
              </a:lvl1pPr>
            </a:lstStyle>
            <a:p>
              <a:r>
                <a:rPr lang="pt-BR" dirty="0">
                  <a:solidFill>
                    <a:schemeClr val="tx1"/>
                  </a:solidFill>
                </a:rPr>
                <a:t>ARRENDAMENTOS PORTUÁRIOS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C5864866-7BC6-4A97-9E52-F4FB45057F3E}"/>
                </a:ext>
              </a:extLst>
            </p:cNvPr>
            <p:cNvSpPr txBox="1"/>
            <p:nvPr/>
          </p:nvSpPr>
          <p:spPr>
            <a:xfrm>
              <a:off x="1934580" y="2927599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pt-BR" dirty="0"/>
                <a:t>CONCESSÕES E RENOVAÇÕES FERROVIÁRIAS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A3B9645-BE7F-4BA9-9C8A-2FB8CFF26FB6}"/>
                </a:ext>
              </a:extLst>
            </p:cNvPr>
            <p:cNvSpPr txBox="1"/>
            <p:nvPr/>
          </p:nvSpPr>
          <p:spPr>
            <a:xfrm>
              <a:off x="1934580" y="3431437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pt-BR" b="1"/>
                <a:t>CONCESSÕES DE AEROPORTOS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FAD6C542-DDE1-4728-81F1-0D578234B321}"/>
                </a:ext>
              </a:extLst>
            </p:cNvPr>
            <p:cNvSpPr txBox="1"/>
            <p:nvPr/>
          </p:nvSpPr>
          <p:spPr>
            <a:xfrm>
              <a:off x="5016000" y="2415796"/>
              <a:ext cx="1080000" cy="45000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pt-BR" b="1" dirty="0">
                  <a:solidFill>
                    <a:schemeClr val="tx1"/>
                  </a:solidFill>
                </a:rPr>
                <a:t>PLANEJAMENTO INTEGRADO MINFRA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F17041B5-4FBB-4E16-8898-4865CF8C5533}"/>
                </a:ext>
              </a:extLst>
            </p:cNvPr>
            <p:cNvSpPr txBox="1"/>
            <p:nvPr/>
          </p:nvSpPr>
          <p:spPr>
            <a:xfrm>
              <a:off x="5016000" y="3437333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pt-BR"/>
                <a:t>MODERNIZAÇÃO E EXPANSÃO DO SISTEMA FERROVIÁRIO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5354353-87BA-4097-A1F4-61663F213A07}"/>
                </a:ext>
              </a:extLst>
            </p:cNvPr>
            <p:cNvSpPr txBox="1"/>
            <p:nvPr/>
          </p:nvSpPr>
          <p:spPr>
            <a:xfrm>
              <a:off x="5016000" y="2930547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pt-BR" b="1"/>
                <a:t>DESENVOLVIMENTO DA NAVEGAÇÃO DOMÉSTICA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F87A1A27-09B1-46CE-9896-AE1C34945327}"/>
                </a:ext>
              </a:extLst>
            </p:cNvPr>
            <p:cNvSpPr txBox="1"/>
            <p:nvPr/>
          </p:nvSpPr>
          <p:spPr>
            <a:xfrm>
              <a:off x="3484510" y="2415796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pt-BR" dirty="0"/>
                <a:t>EMPREENDIMENTOS RODOVIÁRIOS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9907110D-5DE9-4A85-BB28-98542F9E01A4}"/>
                </a:ext>
              </a:extLst>
            </p:cNvPr>
            <p:cNvSpPr txBox="1"/>
            <p:nvPr/>
          </p:nvSpPr>
          <p:spPr>
            <a:xfrm>
              <a:off x="3484510" y="2921780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pt-BR"/>
                <a:t>EMPREENDIMENTOS FERROVIÁRIOS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8732B94-DCF2-480C-AC2D-7309CA15BAFE}"/>
                </a:ext>
              </a:extLst>
            </p:cNvPr>
            <p:cNvSpPr txBox="1"/>
            <p:nvPr/>
          </p:nvSpPr>
          <p:spPr>
            <a:xfrm>
              <a:off x="3484510" y="3427764"/>
              <a:ext cx="1080000" cy="45000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bg1"/>
                  </a:solidFill>
                </a:defRPr>
              </a:lvl1pPr>
            </a:lstStyle>
            <a:p>
              <a:r>
                <a:rPr lang="pt-BR" dirty="0">
                  <a:solidFill>
                    <a:schemeClr val="tx1"/>
                  </a:solidFill>
                </a:rPr>
                <a:t>EMPREENDIMENTOS AQUAVIÁRIOS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1E2CA1E-A82C-4178-B59C-AE65EA786BBA}"/>
                </a:ext>
              </a:extLst>
            </p:cNvPr>
            <p:cNvSpPr txBox="1"/>
            <p:nvPr/>
          </p:nvSpPr>
          <p:spPr>
            <a:xfrm>
              <a:off x="3484510" y="3933749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pt-BR" b="1"/>
                <a:t>EMPREENDIMENTOS AEROVIÁRIOS</a:t>
              </a:r>
            </a:p>
          </p:txBody>
        </p:sp>
        <p:sp>
          <p:nvSpPr>
            <p:cNvPr id="32" name="Retângulo: Cantos Arredondados 35">
              <a:extLst>
                <a:ext uri="{FF2B5EF4-FFF2-40B4-BE49-F238E27FC236}">
                  <a16:creationId xmlns:a16="http://schemas.microsoft.com/office/drawing/2014/main" id="{DB692A1E-18F6-4484-9B4F-224AA1140582}"/>
                </a:ext>
              </a:extLst>
            </p:cNvPr>
            <p:cNvSpPr/>
            <p:nvPr/>
          </p:nvSpPr>
          <p:spPr>
            <a:xfrm>
              <a:off x="7995667" y="1890193"/>
              <a:ext cx="1299332" cy="3123414"/>
            </a:xfrm>
            <a:prstGeom prst="roundRect">
              <a:avLst>
                <a:gd name="adj" fmla="val 7769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3" name="Retângulo 32">
              <a:hlinkClick r:id="" action="ppaction://noaction"/>
              <a:extLst>
                <a:ext uri="{FF2B5EF4-FFF2-40B4-BE49-F238E27FC236}">
                  <a16:creationId xmlns:a16="http://schemas.microsoft.com/office/drawing/2014/main" id="{DB96C3BE-DB5E-440F-B32A-884AF8ADB46F}"/>
                </a:ext>
              </a:extLst>
            </p:cNvPr>
            <p:cNvSpPr/>
            <p:nvPr/>
          </p:nvSpPr>
          <p:spPr>
            <a:xfrm>
              <a:off x="8011063" y="1942352"/>
              <a:ext cx="1268541" cy="44468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accent2"/>
                  </a:solidFill>
                </a:rPr>
                <a:t>INOVAÇÃO E ARTICULAÇÃO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CD52C57-B2C8-4DA8-8526-4039F3AB3A95}"/>
                </a:ext>
              </a:extLst>
            </p:cNvPr>
            <p:cNvSpPr txBox="1"/>
            <p:nvPr/>
          </p:nvSpPr>
          <p:spPr>
            <a:xfrm>
              <a:off x="8105333" y="2927576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pt-BR" dirty="0"/>
                <a:t>DOCUMENTO DE TRANSPORTE ELETRÔNICO (</a:t>
              </a:r>
              <a:r>
                <a:rPr lang="pt-BR" dirty="0" err="1"/>
                <a:t>DT-e</a:t>
              </a:r>
              <a:r>
                <a:rPr lang="pt-BR" dirty="0"/>
                <a:t>)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8548FA08-C3D7-4A42-9D79-DD29AF03A3A2}"/>
                </a:ext>
              </a:extLst>
            </p:cNvPr>
            <p:cNvSpPr txBox="1"/>
            <p:nvPr/>
          </p:nvSpPr>
          <p:spPr>
            <a:xfrm>
              <a:off x="8105333" y="2415796"/>
              <a:ext cx="1080000" cy="45000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bg1"/>
                  </a:solidFill>
                </a:defRPr>
              </a:lvl1pPr>
            </a:lstStyle>
            <a:p>
              <a:r>
                <a:rPr lang="pt-BR" dirty="0">
                  <a:solidFill>
                    <a:schemeClr val="tx1"/>
                  </a:solidFill>
                </a:rPr>
                <a:t>TRANSFORMAÇÃO DIGITAL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46066691-A40A-460F-A3F6-068BDD979029}"/>
                </a:ext>
              </a:extLst>
            </p:cNvPr>
            <p:cNvSpPr txBox="1"/>
            <p:nvPr/>
          </p:nvSpPr>
          <p:spPr>
            <a:xfrm>
              <a:off x="8105333" y="3943171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pt-BR"/>
                <a:t>CAMINHONEIROS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EBD18B5D-E319-4065-A13A-D6362946D2C5}"/>
                </a:ext>
              </a:extLst>
            </p:cNvPr>
            <p:cNvSpPr txBox="1"/>
            <p:nvPr/>
          </p:nvSpPr>
          <p:spPr>
            <a:xfrm>
              <a:off x="8105333" y="3431391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pt-BR" b="1"/>
                <a:t>QUALIDADE NORMATIVA e  DESBUROCRATIZAÇÃO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F4806F91-294B-4AFE-A1FF-0360822E3168}"/>
                </a:ext>
              </a:extLst>
            </p:cNvPr>
            <p:cNvSpPr txBox="1"/>
            <p:nvPr/>
          </p:nvSpPr>
          <p:spPr>
            <a:xfrm>
              <a:off x="8105333" y="4454950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pt-BR" b="1"/>
                <a:t>AGENDA PARLAMENTAR PROPOSITIVA</a:t>
              </a:r>
            </a:p>
          </p:txBody>
        </p:sp>
        <p:sp>
          <p:nvSpPr>
            <p:cNvPr id="39" name="Retângulo: Cantos Arredondados 42">
              <a:extLst>
                <a:ext uri="{FF2B5EF4-FFF2-40B4-BE49-F238E27FC236}">
                  <a16:creationId xmlns:a16="http://schemas.microsoft.com/office/drawing/2014/main" id="{4D0273AB-976F-445A-B4E7-C1E16AB4D204}"/>
                </a:ext>
              </a:extLst>
            </p:cNvPr>
            <p:cNvSpPr/>
            <p:nvPr/>
          </p:nvSpPr>
          <p:spPr>
            <a:xfrm>
              <a:off x="6443901" y="1913298"/>
              <a:ext cx="1299332" cy="2115768"/>
            </a:xfrm>
            <a:prstGeom prst="roundRect">
              <a:avLst>
                <a:gd name="adj" fmla="val 696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/>
            <a:p>
              <a:pPr algn="ctr"/>
              <a:endParaRPr lang="pt-BR" sz="800" b="1">
                <a:solidFill>
                  <a:schemeClr val="dk1"/>
                </a:solidFill>
              </a:endParaRPr>
            </a:p>
          </p:txBody>
        </p:sp>
        <p:sp>
          <p:nvSpPr>
            <p:cNvPr id="40" name="Retângulo 39">
              <a:hlinkClick r:id="" action="ppaction://noaction"/>
              <a:extLst>
                <a:ext uri="{FF2B5EF4-FFF2-40B4-BE49-F238E27FC236}">
                  <a16:creationId xmlns:a16="http://schemas.microsoft.com/office/drawing/2014/main" id="{619624DB-2C39-4087-A550-29E2EBD6D079}"/>
                </a:ext>
              </a:extLst>
            </p:cNvPr>
            <p:cNvSpPr/>
            <p:nvPr/>
          </p:nvSpPr>
          <p:spPr>
            <a:xfrm>
              <a:off x="6510049" y="2091767"/>
              <a:ext cx="1167036" cy="24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accent2"/>
                  </a:solidFill>
                </a:rPr>
                <a:t>SEGURANÇA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B56F08F0-1480-496B-B8DD-4A58752D5D51}"/>
                </a:ext>
              </a:extLst>
            </p:cNvPr>
            <p:cNvSpPr txBox="1"/>
            <p:nvPr/>
          </p:nvSpPr>
          <p:spPr>
            <a:xfrm>
              <a:off x="6553567" y="2415796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pt-BR"/>
                <a:t>PLANO NACIONAL DE REDUÇÃO DE MORTES E LESÕES NO TRÂNSITO 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BBB8B63F-444B-4F0E-A062-0954F74E49EE}"/>
                </a:ext>
              </a:extLst>
            </p:cNvPr>
            <p:cNvSpPr txBox="1"/>
            <p:nvPr/>
          </p:nvSpPr>
          <p:spPr>
            <a:xfrm>
              <a:off x="6553567" y="2930547"/>
              <a:ext cx="1080000" cy="45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pt-BR" b="1"/>
                <a:t>SEGURANÇA NA AVIAÇÃO CIVIL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8F1A648F-2F6E-4E7D-8BE8-44B3CB53D76B}"/>
                </a:ext>
              </a:extLst>
            </p:cNvPr>
            <p:cNvSpPr txBox="1"/>
            <p:nvPr/>
          </p:nvSpPr>
          <p:spPr>
            <a:xfrm>
              <a:off x="6553567" y="3440771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pt-BR" dirty="0"/>
                <a:t>MANUTENÇÃO DA INFRAESTRUTURA RODOVIÁRIA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1370A4BC-E174-4202-A8D2-88E3CF022046}"/>
                </a:ext>
              </a:extLst>
            </p:cNvPr>
            <p:cNvSpPr txBox="1"/>
            <p:nvPr/>
          </p:nvSpPr>
          <p:spPr>
            <a:xfrm>
              <a:off x="5016000" y="3944119"/>
              <a:ext cx="1080000" cy="442035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pt-BR"/>
              </a:defPPr>
              <a:lvl1pPr algn="ctr">
                <a:defRPr sz="800" b="1">
                  <a:solidFill>
                    <a:schemeClr val="bg1"/>
                  </a:solidFill>
                </a:defRPr>
              </a:lvl1pPr>
            </a:lstStyle>
            <a:p>
              <a:r>
                <a:rPr lang="pt-BR" dirty="0">
                  <a:solidFill>
                    <a:schemeClr val="tx1"/>
                  </a:solidFill>
                </a:rPr>
                <a:t>FOMENTO E MELHORIA DO AMBIENTE DE NEGÓCIOS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58ECB48D-67C2-4F8B-8475-D8901FB49A02}"/>
                </a:ext>
              </a:extLst>
            </p:cNvPr>
            <p:cNvSpPr txBox="1"/>
            <p:nvPr/>
          </p:nvSpPr>
          <p:spPr>
            <a:xfrm>
              <a:off x="5016000" y="4458932"/>
              <a:ext cx="1080000" cy="44203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8000" tIns="36000" rIns="18000" bIns="36000" rtlCol="0" anchor="ctr" anchorCtr="0">
              <a:no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pt-BR" b="1"/>
                <a:t>COMPETITIVIDADE DA AVIAÇÃO CIVIL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9E2A8850-0023-4415-B338-79DE5DED88C1}"/>
                </a:ext>
              </a:extLst>
            </p:cNvPr>
            <p:cNvSpPr txBox="1"/>
            <p:nvPr/>
          </p:nvSpPr>
          <p:spPr>
            <a:xfrm>
              <a:off x="1824914" y="5751137"/>
              <a:ext cx="4118877" cy="35043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7938" algn="ctr"/>
              <a:r>
                <a:rPr lang="pt-BR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Demi" panose="020B0704020202020204" pitchFamily="34" charset="0"/>
                </a:rPr>
                <a:t>28 PROGRAMAS ESTRATÉGICOS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576853"/>
            <a:ext cx="2971463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Sistema Portuário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50666" y="1766175"/>
            <a:ext cx="3093614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m 46" descr="Uma imagem contendo Gráfico&#10;&#10;Descrição gerada automaticamente">
            <a:extLst>
              <a:ext uri="{FF2B5EF4-FFF2-40B4-BE49-F238E27FC236}">
                <a16:creationId xmlns:a16="http://schemas.microsoft.com/office/drawing/2014/main" id="{F64CE5FE-A14D-411E-94BF-33AEB914E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7049" r="1919" b="18383"/>
          <a:stretch/>
        </p:blipFill>
        <p:spPr>
          <a:xfrm>
            <a:off x="3238888" y="543958"/>
            <a:ext cx="8665728" cy="577008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0F429546-2D82-4FCD-BB8B-F103DA5C3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377" y="6433517"/>
            <a:ext cx="2990413" cy="30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8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3406892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Movimentação Portuária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1322038"/>
            <a:ext cx="3093614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95E836A-F74A-4949-A325-A9E2E55606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139135"/>
              </p:ext>
            </p:extLst>
          </p:nvPr>
        </p:nvGraphicFramePr>
        <p:xfrm>
          <a:off x="528332" y="1482227"/>
          <a:ext cx="11135337" cy="4624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EF7592EA-7088-4D9A-9991-A6348C1D30EC}"/>
              </a:ext>
            </a:extLst>
          </p:cNvPr>
          <p:cNvSpPr txBox="1"/>
          <p:nvPr/>
        </p:nvSpPr>
        <p:spPr>
          <a:xfrm>
            <a:off x="9187543" y="2432805"/>
            <a:ext cx="2476125" cy="6846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solidFill>
                  <a:schemeClr val="accent2"/>
                </a:solidFill>
                <a:latin typeface="Avenir Next LT Pro" panose="020B0504020202020204" pitchFamily="34" charset="0"/>
              </a:rPr>
              <a:t>De 2010 a 2020</a:t>
            </a:r>
          </a:p>
          <a:p>
            <a:pPr algn="ctr"/>
            <a:r>
              <a:rPr lang="pt-BR" sz="1600" b="1" dirty="0">
                <a:solidFill>
                  <a:schemeClr val="accent2"/>
                </a:solidFill>
                <a:latin typeface="Avenir Next LT Pro" panose="020B0504020202020204" pitchFamily="34" charset="0"/>
              </a:rPr>
              <a:t>40,5% de crescimento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6677FA9-2928-4CF4-87B7-4C6473DCB65E}"/>
              </a:ext>
            </a:extLst>
          </p:cNvPr>
          <p:cNvSpPr txBox="1"/>
          <p:nvPr/>
        </p:nvSpPr>
        <p:spPr>
          <a:xfrm>
            <a:off x="8990892" y="4206834"/>
            <a:ext cx="3002652" cy="7856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solidFill>
                  <a:schemeClr val="accent2"/>
                </a:solidFill>
                <a:latin typeface="Avenir Next LT Pro" panose="020B0504020202020204" pitchFamily="34" charset="0"/>
              </a:rPr>
              <a:t>De 2010 a 2020</a:t>
            </a:r>
          </a:p>
          <a:p>
            <a:pPr algn="ctr"/>
            <a:r>
              <a:rPr lang="pt-BR" sz="1600" b="1" dirty="0">
                <a:solidFill>
                  <a:schemeClr val="accent2"/>
                </a:solidFill>
                <a:latin typeface="Avenir Next LT Pro" panose="020B0504020202020204" pitchFamily="34" charset="0"/>
              </a:rPr>
              <a:t>31,6% de crescimento</a:t>
            </a:r>
          </a:p>
        </p:txBody>
      </p:sp>
    </p:spTree>
    <p:extLst>
      <p:ext uri="{BB962C8B-B14F-4D97-AF65-F5344CB8AC3E}">
        <p14:creationId xmlns:p14="http://schemas.microsoft.com/office/powerpoint/2010/main" val="207747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3406892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Desafios do Setor Portuário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1322038"/>
            <a:ext cx="3093614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2">
            <a:extLst>
              <a:ext uri="{FF2B5EF4-FFF2-40B4-BE49-F238E27FC236}">
                <a16:creationId xmlns:a16="http://schemas.microsoft.com/office/drawing/2014/main" id="{89ABAB6E-7FCF-47CA-9144-43CFB8E01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96" y="1876200"/>
            <a:ext cx="1172744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Aumentar a Competitividade do Setor Portuário por meio:</a:t>
            </a:r>
          </a:p>
          <a:p>
            <a:pPr marL="205200" indent="-20520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pt-BR" altLang="pt-BR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90950" lvl="1" indent="-20520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BR" alt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Aprimoramento da infraestrutura portuária, principalmente com investimentos privados </a:t>
            </a:r>
          </a:p>
          <a:p>
            <a:pPr marL="490950" lvl="1" indent="-205200"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pt-BR" altLang="pt-BR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90950" lvl="1" indent="-205200"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BR" alt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Modernização da gestão portuária e seus processos de negócios</a:t>
            </a:r>
          </a:p>
          <a:p>
            <a:pPr marL="490950" lvl="1" indent="-205200"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pt-BR" altLang="pt-BR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90950" lvl="1" indent="-205200"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BR" alt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Revisões regulatórias (</a:t>
            </a:r>
            <a:r>
              <a:rPr lang="pt-BR" altLang="pt-BR" sz="2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</a:t>
            </a:r>
            <a:r>
              <a:rPr lang="pt-BR" alt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MP 14.047/20; Decreto 10.672/21; BR do Mar) </a:t>
            </a:r>
          </a:p>
          <a:p>
            <a:pPr marL="490950" lvl="1" indent="-205200"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pt-BR" altLang="pt-BR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90950" lvl="1" indent="-205200"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BR" alt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Desburocratização e integração das atividades dos órgãos e entidades públicos</a:t>
            </a:r>
          </a:p>
          <a:p>
            <a:pPr marL="490950" lvl="1" indent="-205200"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pt-BR" altLang="pt-BR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90950" lvl="1" indent="-205200"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BR" alt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Implementação de projetos de Inteligência Logística</a:t>
            </a:r>
          </a:p>
          <a:p>
            <a:pPr marL="205200" indent="-205200"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pt-BR" altLang="pt-BR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9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4512880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Leilões 2015 - 2022</a:t>
            </a:r>
            <a:endParaRPr lang="pt-BR" sz="36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921436"/>
            <a:ext cx="4142957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6E6767F-79B0-43DA-A4DC-6F88F1FEA8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9301119"/>
              </p:ext>
            </p:extLst>
          </p:nvPr>
        </p:nvGraphicFramePr>
        <p:xfrm>
          <a:off x="435939" y="1339842"/>
          <a:ext cx="11068084" cy="488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1E2DC453-0A12-4FAC-817E-886C48557F11}"/>
              </a:ext>
            </a:extLst>
          </p:cNvPr>
          <p:cNvSpPr txBox="1"/>
          <p:nvPr/>
        </p:nvSpPr>
        <p:spPr>
          <a:xfrm>
            <a:off x="5217851" y="1471734"/>
            <a:ext cx="150426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7938" algn="ctr"/>
            <a:r>
              <a:rPr lang="pt-B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50 Leilões</a:t>
            </a:r>
          </a:p>
        </p:txBody>
      </p:sp>
    </p:spTree>
    <p:extLst>
      <p:ext uri="{BB962C8B-B14F-4D97-AF65-F5344CB8AC3E}">
        <p14:creationId xmlns:p14="http://schemas.microsoft.com/office/powerpoint/2010/main" val="253206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28F888-C953-4657-9822-5998A31ADB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7263"/>
              <a:gd name="connsiteY0" fmla="*/ 0 h 823088"/>
              <a:gd name="connsiteX1" fmla="*/ 787263 w 787263"/>
              <a:gd name="connsiteY1" fmla="*/ 0 h 823088"/>
              <a:gd name="connsiteX2" fmla="*/ 787263 w 787263"/>
              <a:gd name="connsiteY2" fmla="*/ 823089 h 823088"/>
              <a:gd name="connsiteX3" fmla="*/ 0 w 787263"/>
              <a:gd name="connsiteY3" fmla="*/ 823089 h 8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63" h="823088">
                <a:moveTo>
                  <a:pt x="0" y="0"/>
                </a:moveTo>
                <a:lnTo>
                  <a:pt x="787263" y="0"/>
                </a:lnTo>
                <a:lnTo>
                  <a:pt x="787263" y="823089"/>
                </a:lnTo>
                <a:lnTo>
                  <a:pt x="0" y="823089"/>
                </a:lnTo>
                <a:close/>
              </a:path>
            </a:pathLst>
          </a:custGeom>
          <a:solidFill>
            <a:srgbClr val="35281B"/>
          </a:solidFill>
          <a:ln w="55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rgbClr val="D8D8D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5A387A5-276D-46A1-A557-418EFFA1F354}"/>
              </a:ext>
            </a:extLst>
          </p:cNvPr>
          <p:cNvSpPr txBox="1">
            <a:spLocks/>
          </p:cNvSpPr>
          <p:nvPr/>
        </p:nvSpPr>
        <p:spPr>
          <a:xfrm>
            <a:off x="93954" y="219800"/>
            <a:ext cx="4512880" cy="143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Arrendamentos 2015 – 2022 </a:t>
            </a:r>
            <a:r>
              <a:rPr lang="pt-BR" sz="1100" dirty="0">
                <a:solidFill>
                  <a:srgbClr val="F28A2E"/>
                </a:solidFill>
                <a:latin typeface="Avenir Next LT Pro Demi" panose="020B0704020202020204" pitchFamily="34" charset="0"/>
              </a:rPr>
              <a:t>(CAPEX R$ MM)</a:t>
            </a:r>
            <a:endParaRPr lang="pt-BR" sz="1100" dirty="0">
              <a:solidFill>
                <a:srgbClr val="F6B172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65" name="Straight Connector 10">
            <a:extLst>
              <a:ext uri="{FF2B5EF4-FFF2-40B4-BE49-F238E27FC236}">
                <a16:creationId xmlns:a16="http://schemas.microsoft.com/office/drawing/2014/main" id="{5233CC40-4350-4084-9999-BA047F2BDA8E}"/>
              </a:ext>
            </a:extLst>
          </p:cNvPr>
          <p:cNvCxnSpPr>
            <a:cxnSpLocks/>
          </p:cNvCxnSpPr>
          <p:nvPr/>
        </p:nvCxnSpPr>
        <p:spPr>
          <a:xfrm>
            <a:off x="341957" y="1182701"/>
            <a:ext cx="4142957" cy="0"/>
          </a:xfrm>
          <a:prstGeom prst="line">
            <a:avLst/>
          </a:prstGeom>
          <a:ln>
            <a:solidFill>
              <a:srgbClr val="F2D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E2DC453-0A12-4FAC-817E-886C48557F11}"/>
              </a:ext>
            </a:extLst>
          </p:cNvPr>
          <p:cNvSpPr txBox="1"/>
          <p:nvPr/>
        </p:nvSpPr>
        <p:spPr>
          <a:xfrm>
            <a:off x="5217851" y="1471734"/>
            <a:ext cx="150426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7938" algn="ctr"/>
            <a:r>
              <a:rPr lang="pt-B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50 Leilões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BC9D527-28F2-4EFC-99BA-39D11A73B6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414597"/>
              </p:ext>
            </p:extLst>
          </p:nvPr>
        </p:nvGraphicFramePr>
        <p:xfrm>
          <a:off x="435939" y="1339842"/>
          <a:ext cx="11320632" cy="4825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92409879-5820-452C-901D-4C1BECAFCE19}"/>
              </a:ext>
            </a:extLst>
          </p:cNvPr>
          <p:cNvSpPr txBox="1"/>
          <p:nvPr/>
        </p:nvSpPr>
        <p:spPr>
          <a:xfrm>
            <a:off x="5114562" y="1624134"/>
            <a:ext cx="196287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7938"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R$ 6,9 bilhões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94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D41533D89F7424EA653D500B6CAE702" ma:contentTypeVersion="2" ma:contentTypeDescription="Crie um novo documento." ma:contentTypeScope="" ma:versionID="a76fa1a35297e8bdd4225b6b51ccc3b6">
  <xsd:schema xmlns:xsd="http://www.w3.org/2001/XMLSchema" xmlns:xs="http://www.w3.org/2001/XMLSchema" xmlns:p="http://schemas.microsoft.com/office/2006/metadata/properties" xmlns:ns2="80b84b33-6eed-4c85-8d1d-7a057998ee3e" targetNamespace="http://schemas.microsoft.com/office/2006/metadata/properties" ma:root="true" ma:fieldsID="63f85f521fc96b16be2961bc50873f29" ns2:_="">
    <xsd:import namespace="80b84b33-6eed-4c85-8d1d-7a057998e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b84b33-6eed-4c85-8d1d-7a057998ee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ED98AB-592D-4B6A-ABDA-3D8547E0E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b84b33-6eed-4c85-8d1d-7a057998e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6E781A-4503-4266-886B-10B114FD324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6C26181-5A7C-48EA-A670-B5AE8EE49D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1989</Words>
  <Application>Microsoft Office PowerPoint</Application>
  <PresentationFormat>Widescreen</PresentationFormat>
  <Paragraphs>455</Paragraphs>
  <Slides>29</Slides>
  <Notes>0</Notes>
  <HiddenSlides>4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40" baseType="lpstr">
      <vt:lpstr>Arial</vt:lpstr>
      <vt:lpstr>Arial Narrow</vt:lpstr>
      <vt:lpstr>Avenir Next LT Pro</vt:lpstr>
      <vt:lpstr>Avenir Next LT Pro Demi</vt:lpstr>
      <vt:lpstr>Calibri</vt:lpstr>
      <vt:lpstr>Calibri Light</vt:lpstr>
      <vt:lpstr>Cambria</vt:lpstr>
      <vt:lpstr>Gadugi</vt:lpstr>
      <vt:lpstr>Verdana</vt:lpstr>
      <vt:lpstr>Wingdings</vt:lpstr>
      <vt:lpstr>Office Theme</vt:lpstr>
      <vt:lpstr>Plano Setorial Portuário PSPORTOS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Ciclo PNLP e Planos Mestres Portuários</vt:lpstr>
      <vt:lpstr>Metodologia Colaborativa</vt:lpstr>
      <vt:lpstr>Áreas Temáticas</vt:lpstr>
      <vt:lpstr>PNLP - Produtos Gerados</vt:lpstr>
      <vt:lpstr>Apresentação do PowerPoint</vt:lpstr>
      <vt:lpstr>Apresentação do PowerPoint</vt:lpstr>
      <vt:lpstr>Do PSPORTOS ao PDZ: estrutura do planejamento portuário</vt:lpstr>
      <vt:lpstr>PSPORTOS: principais resultados esperados para este 1º ciclo</vt:lpstr>
      <vt:lpstr>PSPORTOS: próximas etapas</vt:lpstr>
      <vt:lpstr>PSPORTOS: considerações finais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Camila Mota Andrade</dc:creator>
  <cp:lastModifiedBy>Gabriella Lima</cp:lastModifiedBy>
  <cp:revision>107</cp:revision>
  <dcterms:created xsi:type="dcterms:W3CDTF">2021-12-13T18:09:12Z</dcterms:created>
  <dcterms:modified xsi:type="dcterms:W3CDTF">2022-03-29T11:39:31Z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0x010100ED41533D89F7424EA653D500B6CAE702</vt:lpwstr>
  </property>
</Properties>
</file>