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9" r:id="rId3"/>
    <p:sldId id="307" r:id="rId4"/>
    <p:sldId id="257" r:id="rId5"/>
    <p:sldId id="279" r:id="rId6"/>
    <p:sldId id="281" r:id="rId7"/>
    <p:sldId id="278" r:id="rId8"/>
    <p:sldId id="280" r:id="rId9"/>
    <p:sldId id="310" r:id="rId10"/>
    <p:sldId id="263" r:id="rId11"/>
    <p:sldId id="283" r:id="rId12"/>
    <p:sldId id="311" r:id="rId13"/>
    <p:sldId id="284" r:id="rId14"/>
    <p:sldId id="286" r:id="rId15"/>
    <p:sldId id="267" r:id="rId16"/>
    <p:sldId id="268" r:id="rId17"/>
    <p:sldId id="269" r:id="rId18"/>
    <p:sldId id="288" r:id="rId19"/>
    <p:sldId id="285" r:id="rId20"/>
    <p:sldId id="287" r:id="rId21"/>
    <p:sldId id="271" r:id="rId22"/>
    <p:sldId id="312" r:id="rId23"/>
    <p:sldId id="313" r:id="rId24"/>
    <p:sldId id="290" r:id="rId25"/>
    <p:sldId id="295" r:id="rId26"/>
    <p:sldId id="297" r:id="rId27"/>
    <p:sldId id="299" r:id="rId28"/>
    <p:sldId id="300" r:id="rId2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ell\OneDrive\&#193;rea%20de%20Trabalho\DNIT\DOCUMENTACAO\GEOPROCESSAMENTO\TRELLO%20PENSE%20-%20Controle%20Geoprocessamento%20e%20Eixo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ell\OneDrive\&#193;rea%20de%20Trabalho\DNIT\DOCUMENTACAO\GEOPROCESSAMENTO\TRELLO%20PENSE%20-%20Controle%20Geoprocessamento%20e%20Eixo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1" i="0" u="none" strike="noStrike" kern="1200" cap="all" spc="10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pt-BR" sz="16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cap="all" spc="100" normalizeH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pieChart>
        <c:varyColors val="1"/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169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9720720332890587"/>
          <c:y val="0.30777698957380251"/>
          <c:w val="0.38447666826604215"/>
          <c:h val="0.448207041900436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graf!$G$56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explosion val="5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AED-4292-BC36-EF606FFD986A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AED-4292-BC36-EF606FFD986A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E6446350-447C-4B9A-B952-EFD0D1A400E7}" type="PERCENTAGE">
                      <a:rPr lang="en-US"/>
                      <a:pPr/>
                      <a:t>[PORCENTAGEM]</a:t>
                    </a:fld>
                    <a:endParaRPr lang="pt-BR"/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AED-4292-BC36-EF606FFD986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5924D070-D1A3-4571-8D15-18D1F49D488B}" type="PERCENTAGE">
                      <a:rPr lang="en-US"/>
                      <a:pPr/>
                      <a:t>[PORCENTAGEM]</a:t>
                    </a:fld>
                    <a:endParaRPr lang="pt-BR"/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AED-4292-BC36-EF606FFD986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multiLvlStrRef>
              <c:f>graf!$E$57:$F$58</c:f>
              <c:multiLvlStrCache>
                <c:ptCount val="2"/>
                <c:lvl>
                  <c:pt idx="0">
                    <c:v>levantados</c:v>
                  </c:pt>
                  <c:pt idx="1">
                    <c:v>não levantado</c:v>
                  </c:pt>
                </c:lvl>
                <c:lvl>
                  <c:pt idx="0">
                    <c:v>926,9 km</c:v>
                  </c:pt>
                  <c:pt idx="1">
                    <c:v>670,5 km</c:v>
                  </c:pt>
                </c:lvl>
              </c:multiLvlStrCache>
            </c:multiLvlStrRef>
          </c:cat>
          <c:val>
            <c:numRef>
              <c:f>graf!$G$57:$G$58</c:f>
              <c:numCache>
                <c:formatCode>0.00</c:formatCode>
                <c:ptCount val="2"/>
                <c:pt idx="0">
                  <c:v>58.024999999999999</c:v>
                </c:pt>
                <c:pt idx="1">
                  <c:v>41.97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AED-4292-BC36-EF606FFD986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169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0">
  <cs:axisTitle>
    <cs:lnRef idx="0"/>
    <cs:fillRef idx="0"/>
    <cs:effectRef idx="0"/>
    <cs:fontRef idx="minor">
      <a:schemeClr val="lt1"/>
    </cs:fontRef>
    <cs:defRPr sz="900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800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000" kern="1200"/>
  </cs:chartArea>
  <cs:dataLabel>
    <cs:lnRef idx="0">
      <cs:styleClr val="0"/>
    </cs:lnRef>
    <cs:fillRef idx="0"/>
    <cs:effectRef idx="0"/>
    <cs:fontRef idx="minor">
      <cs:styleClr val="0"/>
    </cs:fontRef>
    <cs:defRPr sz="900" b="1" kern="1200"/>
  </cs:dataLabel>
  <cs:dataLabelCallout>
    <cs:lnRef idx="0">
      <cs:styleClr val="0"/>
    </cs:lnRef>
    <cs:fillRef idx="0"/>
    <cs:effectRef idx="0"/>
    <cs:fontRef idx="minor">
      <cs:styleClr val="0"/>
    </cs:fontRef>
    <cs:spPr>
      <a:solidFill>
        <a:schemeClr val="lt1"/>
      </a:solidFill>
      <a:ln>
        <a:solidFill>
          <a:schemeClr val="phClr"/>
        </a:solidFill>
      </a:ln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0"/>
    </cs:lnRef>
    <cs:fillRef idx="0"/>
    <cs:effectRef idx="0"/>
    <cs:fontRef idx="minor">
      <a:schemeClr val="dk1"/>
    </cs:fontRef>
    <cs:spPr>
      <a:solidFill>
        <a:schemeClr val="lt1"/>
      </a:solidFill>
      <a:ln w="19050"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900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900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500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900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6E77D7-1632-43DC-8285-82BF9A411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37253EC-64BF-424F-ADEC-5B5DB91AD3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5411894-4E72-425A-8246-BC135A4FE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25/03/2022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FF8A17E-FB54-4FBD-8D1B-8A41D3AAC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4CD0172-6152-412F-AD1A-57EC78CB7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6311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A93400-C558-43E1-BAC4-A12EFE5AA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EE0B996-E885-474D-8D9A-65363A1400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EAADAE3-A843-441B-8A62-730F778F2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25/03/2022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84FA384-2A9F-4384-B0D5-5B63AEC7C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03CC029-ECE6-4EAC-BF18-87163A88E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7482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BAE1E56-B353-4E99-BD02-89963933D5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E8E0182-44FC-4E16-9CBB-B098403CC0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0D1E96B-46DB-4965-AB5A-D3735014F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25/03/2022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0D9AAC7-C3AC-4282-819B-C7D48EF3E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4EA375-8F8B-486E-96F6-C2F8280C0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1198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B703E5-2A29-47AE-85D5-7850D2117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3E0798-C12E-47C5-AB55-8542634F8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61296DE-6511-40F3-A2B6-E9BDC4C0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25/03/2022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9FC4522-B445-4368-B34C-BD261CE75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4BFE492-306F-4052-B72C-9B06D9DEB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572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536169-2F47-4A3B-8170-A48FDEB72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C0D26BD-2FCA-4969-BD06-53CB29FA4A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4D0070B-B926-426A-B477-5C4C7FB13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25/03/2022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55D83DE-194C-499C-8842-61B4DDF03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A65B098-C182-4501-847C-F11D2C7A5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3334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8F56E1-E8C1-4B36-AA90-B881BC3A5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CEE6EA4-FD3F-4B90-9022-F43F7AF2F2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6F44919-FEBD-4B92-B8D4-E6D3E8C786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7E8CD96-70E6-490A-B62A-9551E52B2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25/03/2022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0B7E887-53DA-4498-B891-7A50191F8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539AA22-3DEB-435F-8706-856AE147A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0766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87A9E1-3D66-42FA-9CE6-5C3480C4F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7B7BACD-9851-4E73-AC98-9C83E643F0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ABF0582-DE7C-47BE-B8F0-3C364E7235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B1542C2-CA34-48E4-95A7-0F790F9088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F2789AB-739D-4221-B5F1-267EE89DC7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0AB6852-1B4A-450C-BA16-B82F6475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25/03/2022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65EED2F-F1F5-4602-B7B5-37D7A2CE3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FD25586-3474-4730-A463-2F2FD37D2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5726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32F841-88C9-4F41-A1C6-97C7AA813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FA66904-B528-4F9A-8E75-53B6D59A1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25/03/2022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9E1677D-2A73-4B5D-BF58-9C9B514AD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4D83D8C-1F03-49DC-A055-56C2AF649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2561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84D2C5F-4406-4E46-92EF-542EC9F60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25/03/2022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6924C0B-AA71-40BD-AA4B-94402E3B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0F7416D-F206-4495-9969-C67E178B1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6159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37FE45-8843-4A2F-A352-E59A6A902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A71197-B7D9-4363-A1FB-600523854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B315C35-B351-44B5-8E01-5820B392AD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BCBC8FF-20E6-4EAE-A3D7-1557E2838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25/03/2022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59B1DF8-7A0C-4DE7-976F-685189155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96C49BB-7989-4EAC-B2AC-B3AD84023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6978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3BC473-23EA-45E2-8AFB-F217DBB59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2A544C9-8CD5-471B-B4EE-B82D6ECAFF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4E99241-AC02-4564-91F8-6362D98296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52278FC-3B56-4D85-BA2C-59413BC46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25/03/2022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B370DD1-4D89-4BF2-83B3-FBCCDD364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E80DDAE-472A-4C53-9630-EC142DF86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2469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2E4566A-041C-4F4D-AFD2-1B94AD043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6584696-6805-4494-B6F3-DAC76CBE3E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3CAE9A5-EE82-47CC-9CEC-0E91994417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257FD1-8873-467D-BE5E-3B3757E9FB3E}" type="datetimeFigureOut">
              <a:rPr lang="pt-BR" smtClean="0"/>
              <a:t>25/03/2022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583374E-5746-48AB-B13E-C9D61286EC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A5F1ED6-5EE3-4D3E-AF6C-D3F7076500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2003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E3F021-2230-4609-A362-0CC7F74CA8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/>
              <a:t>Fiscalização de Ocupações Irregulares de Faixa de Domínio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A971F86-490B-425D-B4EE-D2824A2D14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Serviço de Operações Terrestres </a:t>
            </a:r>
          </a:p>
          <a:p>
            <a:r>
              <a:rPr lang="pt-BR" dirty="0"/>
              <a:t>Superintendência Regional do DNIT de Santa Catarina</a:t>
            </a:r>
          </a:p>
        </p:txBody>
      </p:sp>
    </p:spTree>
    <p:extLst>
      <p:ext uri="{BB962C8B-B14F-4D97-AF65-F5344CB8AC3E}">
        <p14:creationId xmlns:p14="http://schemas.microsoft.com/office/powerpoint/2010/main" val="619407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D558D6-D7CD-4D55-B564-9D729A07E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pt-BR" b="1" dirty="0"/>
              <a:t>Base Cartográfica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2420984"/>
            <a:ext cx="10515600" cy="4043362"/>
          </a:xfrm>
        </p:spPr>
        <p:txBody>
          <a:bodyPr numCol="1"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pt-BR" spc="10" dirty="0"/>
              <a:t>Levantamento topográfico planialtimétrico;</a:t>
            </a:r>
          </a:p>
          <a:p>
            <a:pPr>
              <a:buFont typeface="Wingdings" panose="05000000000000000000" pitchFamily="2" charset="2"/>
              <a:buChar char="ü"/>
            </a:pPr>
            <a:endParaRPr lang="pt-BR" spc="10" dirty="0"/>
          </a:p>
          <a:p>
            <a:pPr>
              <a:buFont typeface="Wingdings" panose="05000000000000000000" pitchFamily="2" charset="2"/>
              <a:buChar char="ü"/>
            </a:pPr>
            <a:r>
              <a:rPr lang="pt-BR" spc="10" dirty="0"/>
              <a:t>Levantamento cadastral do limite físico dos lindeiros;</a:t>
            </a:r>
          </a:p>
          <a:p>
            <a:pPr>
              <a:buFont typeface="Wingdings" panose="05000000000000000000" pitchFamily="2" charset="2"/>
              <a:buChar char="ü"/>
            </a:pPr>
            <a:endParaRPr lang="pt-BR" spc="10" dirty="0"/>
          </a:p>
          <a:p>
            <a:pPr>
              <a:buFont typeface="Wingdings" panose="05000000000000000000" pitchFamily="2" charset="2"/>
              <a:buChar char="ü"/>
            </a:pPr>
            <a:r>
              <a:rPr lang="pt-BR" spc="10" dirty="0"/>
              <a:t>Materialização de marcos geodésicos;</a:t>
            </a:r>
          </a:p>
          <a:p>
            <a:pPr marL="0" indent="0">
              <a:buNone/>
            </a:pPr>
            <a:endParaRPr lang="pt-BR" spc="10" dirty="0"/>
          </a:p>
          <a:p>
            <a:pPr marL="0" indent="0">
              <a:buNone/>
            </a:pPr>
            <a:br>
              <a:rPr lang="pt-BR" spc="10" dirty="0"/>
            </a:br>
            <a:br>
              <a:rPr lang="pt-BR" spc="10" dirty="0"/>
            </a:br>
            <a:endParaRPr lang="pt-BR" spc="10" dirty="0"/>
          </a:p>
          <a:p>
            <a:endParaRPr lang="pt-BR" dirty="0"/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CFA8CD0B-E549-481B-97DC-0A4F9B8815A7}"/>
              </a:ext>
            </a:extLst>
          </p:cNvPr>
          <p:cNvSpPr txBox="1">
            <a:spLocks/>
          </p:cNvSpPr>
          <p:nvPr/>
        </p:nvSpPr>
        <p:spPr>
          <a:xfrm>
            <a:off x="1292086" y="1427370"/>
            <a:ext cx="10515600" cy="526636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b="1" dirty="0"/>
              <a:t>Levantamento Topográfico</a:t>
            </a:r>
          </a:p>
        </p:txBody>
      </p:sp>
    </p:spTree>
    <p:extLst>
      <p:ext uri="{BB962C8B-B14F-4D97-AF65-F5344CB8AC3E}">
        <p14:creationId xmlns:p14="http://schemas.microsoft.com/office/powerpoint/2010/main" val="326382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154A44-CFC5-48AA-8507-5DDA55671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pt-BR" b="1" dirty="0"/>
              <a:t>Base Cartográfica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CFC2CA5D-001C-423E-AF2A-D5BB5AA7D1F4}"/>
              </a:ext>
            </a:extLst>
          </p:cNvPr>
          <p:cNvSpPr txBox="1">
            <a:spLocks/>
          </p:cNvSpPr>
          <p:nvPr/>
        </p:nvSpPr>
        <p:spPr>
          <a:xfrm>
            <a:off x="1292086" y="1427370"/>
            <a:ext cx="10515600" cy="526636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b="1" dirty="0"/>
              <a:t>Levantamento Topográfico – Elementos Levantados</a:t>
            </a:r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169BCE1D-5CE2-44F7-A592-82B6A6DA82AC}"/>
              </a:ext>
            </a:extLst>
          </p:cNvPr>
          <p:cNvSpPr txBox="1">
            <a:spLocks/>
          </p:cNvSpPr>
          <p:nvPr/>
        </p:nvSpPr>
        <p:spPr>
          <a:xfrm>
            <a:off x="-2136914" y="3476714"/>
            <a:ext cx="3982717" cy="471334"/>
          </a:xfrm>
          <a:prstGeom prst="rect">
            <a:avLst/>
          </a:prstGeom>
        </p:spPr>
        <p:txBody>
          <a:bodyPr vert="horz" lIns="91440" tIns="45720" rIns="91440" bIns="45720" numCol="1" spcCol="360000" rtlCol="0" anchor="b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None/>
              <a:defRPr sz="1300" kern="1200" spc="1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1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00FFFF"/>
              </a:buClr>
              <a:buSzPct val="120000"/>
              <a:buFont typeface="Wingdings" panose="05000000000000000000" pitchFamily="2" charset="2"/>
              <a:buChar char="ü"/>
            </a:pPr>
            <a:endParaRPr lang="pt-BR" sz="2200" dirty="0"/>
          </a:p>
        </p:txBody>
      </p:sp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id="{12B26DCA-45BB-470F-9B5F-069700F63D6D}"/>
              </a:ext>
            </a:extLst>
          </p:cNvPr>
          <p:cNvSpPr txBox="1">
            <a:spLocks/>
          </p:cNvSpPr>
          <p:nvPr/>
        </p:nvSpPr>
        <p:spPr>
          <a:xfrm>
            <a:off x="-2136916" y="2038710"/>
            <a:ext cx="3776531" cy="471334"/>
          </a:xfrm>
          <a:prstGeom prst="rect">
            <a:avLst/>
          </a:prstGeom>
        </p:spPr>
        <p:txBody>
          <a:bodyPr vert="horz" lIns="91440" tIns="45720" rIns="91440" bIns="45720" numCol="1" spcCol="360000" rtlCol="0" anchor="b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None/>
              <a:defRPr sz="1300" kern="1200" spc="1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1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00FFFF"/>
              </a:buClr>
              <a:buSzPct val="120000"/>
              <a:buFont typeface="Wingdings" panose="05000000000000000000" pitchFamily="2" charset="2"/>
              <a:buChar char="ü"/>
            </a:pPr>
            <a:endParaRPr lang="pt-BR" sz="2200" dirty="0"/>
          </a:p>
        </p:txBody>
      </p:sp>
      <p:sp>
        <p:nvSpPr>
          <p:cNvPr id="20" name="Espaço Reservado para Conteúdo 2">
            <a:extLst>
              <a:ext uri="{FF2B5EF4-FFF2-40B4-BE49-F238E27FC236}">
                <a16:creationId xmlns:a16="http://schemas.microsoft.com/office/drawing/2014/main" id="{7D98E1A1-D555-4FE2-9F6E-4D65FD0037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11206"/>
            <a:ext cx="10515600" cy="4694443"/>
          </a:xfrm>
        </p:spPr>
        <p:txBody>
          <a:bodyPr numCol="2" anchor="ctr"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pt-BR" sz="2600" dirty="0"/>
              <a:t>Início e Final de Jurisdição;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2600" dirty="0"/>
              <a:t>Eixo da Pista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2600" dirty="0"/>
              <a:t>Bordo da Pista de Rolamento;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2600" dirty="0"/>
              <a:t>Acostamento;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2600" dirty="0"/>
              <a:t>Interseções;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2600" dirty="0"/>
              <a:t>Acessos Públicos;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2600" dirty="0"/>
              <a:t>Dispositivos de Segurança;</a:t>
            </a:r>
          </a:p>
          <a:p>
            <a:pPr marL="0" indent="0">
              <a:buNone/>
            </a:pPr>
            <a:r>
              <a:rPr lang="pt-BR" sz="2600" dirty="0"/>
              <a:t>           </a:t>
            </a:r>
          </a:p>
          <a:p>
            <a:pPr>
              <a:buFont typeface="Wingdings" panose="05000000000000000000" pitchFamily="2" charset="2"/>
              <a:buChar char="ü"/>
            </a:pPr>
            <a:endParaRPr lang="pt-BR" sz="2600" dirty="0"/>
          </a:p>
          <a:p>
            <a:pPr>
              <a:buFont typeface="Wingdings" panose="05000000000000000000" pitchFamily="2" charset="2"/>
              <a:buChar char="ü"/>
            </a:pPr>
            <a:endParaRPr lang="pt-BR" sz="2600" dirty="0"/>
          </a:p>
          <a:p>
            <a:pPr>
              <a:buFont typeface="Wingdings" panose="05000000000000000000" pitchFamily="2" charset="2"/>
              <a:buChar char="ü"/>
            </a:pPr>
            <a:r>
              <a:rPr lang="pt-BR" sz="2600" dirty="0"/>
              <a:t>Dispositivos de Contenção;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2600" dirty="0"/>
              <a:t>Vias Laterais;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2600" dirty="0"/>
              <a:t>Obras de Arte Especiais;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2600" dirty="0"/>
              <a:t>Passagem de nível;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2600" dirty="0"/>
              <a:t>Marcos Geodésicos de Apoio;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2600" dirty="0"/>
              <a:t>Limite Físico dos Lindeiros</a:t>
            </a:r>
          </a:p>
          <a:p>
            <a:endParaRPr lang="pt-BR" sz="2600" dirty="0"/>
          </a:p>
          <a:p>
            <a:endParaRPr lang="pt-BR" sz="2600" dirty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21849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169BCE1D-5CE2-44F7-A592-82B6A6DA82AC}"/>
              </a:ext>
            </a:extLst>
          </p:cNvPr>
          <p:cNvSpPr txBox="1">
            <a:spLocks/>
          </p:cNvSpPr>
          <p:nvPr/>
        </p:nvSpPr>
        <p:spPr>
          <a:xfrm>
            <a:off x="-2136914" y="3476714"/>
            <a:ext cx="3982717" cy="471334"/>
          </a:xfrm>
          <a:prstGeom prst="rect">
            <a:avLst/>
          </a:prstGeom>
        </p:spPr>
        <p:txBody>
          <a:bodyPr vert="horz" lIns="91440" tIns="45720" rIns="91440" bIns="45720" numCol="1" spcCol="360000" rtlCol="0" anchor="b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None/>
              <a:defRPr sz="1300" kern="1200" spc="1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1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00FFFF"/>
              </a:buClr>
              <a:buSzPct val="120000"/>
              <a:buFont typeface="Wingdings" panose="05000000000000000000" pitchFamily="2" charset="2"/>
              <a:buChar char="ü"/>
            </a:pPr>
            <a:endParaRPr lang="pt-BR" sz="2200" dirty="0"/>
          </a:p>
        </p:txBody>
      </p:sp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id="{12B26DCA-45BB-470F-9B5F-069700F63D6D}"/>
              </a:ext>
            </a:extLst>
          </p:cNvPr>
          <p:cNvSpPr txBox="1">
            <a:spLocks/>
          </p:cNvSpPr>
          <p:nvPr/>
        </p:nvSpPr>
        <p:spPr>
          <a:xfrm>
            <a:off x="-2136916" y="2038710"/>
            <a:ext cx="3776531" cy="471334"/>
          </a:xfrm>
          <a:prstGeom prst="rect">
            <a:avLst/>
          </a:prstGeom>
        </p:spPr>
        <p:txBody>
          <a:bodyPr vert="horz" lIns="91440" tIns="45720" rIns="91440" bIns="45720" numCol="1" spcCol="360000" rtlCol="0" anchor="b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None/>
              <a:defRPr sz="1300" kern="1200" spc="1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1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00FFFF"/>
              </a:buClr>
              <a:buSzPct val="120000"/>
              <a:buFont typeface="Wingdings" panose="05000000000000000000" pitchFamily="2" charset="2"/>
              <a:buChar char="ü"/>
            </a:pPr>
            <a:endParaRPr lang="pt-BR" sz="2200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05" y="4086491"/>
            <a:ext cx="2904059" cy="21780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05" y="1185355"/>
            <a:ext cx="2904058" cy="2178044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662" y="4086491"/>
            <a:ext cx="2904058" cy="21780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564" y="1185355"/>
            <a:ext cx="2904058" cy="21780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036" y="1185355"/>
            <a:ext cx="2904058" cy="21780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816" y="4086491"/>
            <a:ext cx="2904058" cy="21780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383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154A44-CFC5-48AA-8507-5DDA55671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pt-BR" dirty="0"/>
              <a:t>Base Cartográfica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CFC2CA5D-001C-423E-AF2A-D5BB5AA7D1F4}"/>
              </a:ext>
            </a:extLst>
          </p:cNvPr>
          <p:cNvSpPr txBox="1">
            <a:spLocks/>
          </p:cNvSpPr>
          <p:nvPr/>
        </p:nvSpPr>
        <p:spPr>
          <a:xfrm>
            <a:off x="1292086" y="1427370"/>
            <a:ext cx="10515600" cy="526636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dirty="0"/>
              <a:t> </a:t>
            </a:r>
            <a:r>
              <a:rPr lang="pt-BR" b="1" dirty="0"/>
              <a:t>Geoprocessamento</a:t>
            </a:r>
          </a:p>
        </p:txBody>
      </p:sp>
      <p:sp>
        <p:nvSpPr>
          <p:cNvPr id="20" name="Espaço Reservado para Conteúdo 2">
            <a:extLst>
              <a:ext uri="{FF2B5EF4-FFF2-40B4-BE49-F238E27FC236}">
                <a16:creationId xmlns:a16="http://schemas.microsoft.com/office/drawing/2014/main" id="{7D98E1A1-D555-4FE2-9F6E-4D65FD0037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3600"/>
            <a:ext cx="10515600" cy="4514849"/>
          </a:xfrm>
        </p:spPr>
        <p:txBody>
          <a:bodyPr numCol="1" anchor="ctr"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pt-BR" sz="2400" dirty="0"/>
              <a:t>Pós Processamento IBGE-PPP (Posicionamento por Ponto Preciso);</a:t>
            </a:r>
          </a:p>
          <a:p>
            <a:pPr>
              <a:buFont typeface="Wingdings" panose="05000000000000000000" pitchFamily="2" charset="2"/>
              <a:buChar char="ü"/>
            </a:pPr>
            <a:endParaRPr lang="pt-BR" sz="2400" dirty="0"/>
          </a:p>
          <a:p>
            <a:pPr>
              <a:buFont typeface="Wingdings" panose="05000000000000000000" pitchFamily="2" charset="2"/>
              <a:buChar char="ü"/>
            </a:pPr>
            <a:r>
              <a:rPr lang="pt-BR" sz="2400" dirty="0"/>
              <a:t>Vetorização e Categorização dos pontos coletados;</a:t>
            </a:r>
          </a:p>
          <a:p>
            <a:pPr>
              <a:buFont typeface="Wingdings" panose="05000000000000000000" pitchFamily="2" charset="2"/>
              <a:buChar char="ü"/>
            </a:pPr>
            <a:endParaRPr lang="pt-BR" sz="2400" dirty="0"/>
          </a:p>
          <a:p>
            <a:pPr>
              <a:buFont typeface="Wingdings" panose="05000000000000000000" pitchFamily="2" charset="2"/>
              <a:buChar char="ü"/>
            </a:pPr>
            <a:r>
              <a:rPr lang="pt-BR" sz="2400" dirty="0"/>
              <a:t>Padronização de quilometragem, </a:t>
            </a:r>
            <a:r>
              <a:rPr lang="pt-BR" sz="2400" dirty="0" err="1"/>
              <a:t>datum</a:t>
            </a:r>
            <a:r>
              <a:rPr lang="pt-BR" sz="2400" dirty="0"/>
              <a:t> e projeção cartográfica;</a:t>
            </a:r>
          </a:p>
          <a:p>
            <a:pPr>
              <a:buFont typeface="Wingdings" panose="05000000000000000000" pitchFamily="2" charset="2"/>
              <a:buChar char="ü"/>
            </a:pPr>
            <a:endParaRPr lang="pt-BR" sz="2400" dirty="0"/>
          </a:p>
          <a:p>
            <a:pPr>
              <a:buFont typeface="Wingdings" panose="05000000000000000000" pitchFamily="2" charset="2"/>
              <a:buChar char="ü"/>
            </a:pPr>
            <a:r>
              <a:rPr lang="pt-BR" sz="2400" dirty="0"/>
              <a:t>Interoperabilidade dos dados;</a:t>
            </a:r>
            <a:br>
              <a:rPr lang="pt-BR" sz="2400" dirty="0"/>
            </a:br>
            <a:endParaRPr lang="pt-BR" sz="2400" dirty="0"/>
          </a:p>
          <a:p>
            <a:pPr>
              <a:buFont typeface="Wingdings" panose="05000000000000000000" pitchFamily="2" charset="2"/>
              <a:buChar char="ü"/>
            </a:pPr>
            <a:r>
              <a:rPr lang="pt-BR" sz="2400" dirty="0"/>
              <a:t> Monografias dos pontos  geodésicos.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206869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154A44-CFC5-48AA-8507-5DDA55671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pt-BR" dirty="0"/>
              <a:t>Base Cartográfica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CFC2CA5D-001C-423E-AF2A-D5BB5AA7D1F4}"/>
              </a:ext>
            </a:extLst>
          </p:cNvPr>
          <p:cNvSpPr txBox="1">
            <a:spLocks/>
          </p:cNvSpPr>
          <p:nvPr/>
        </p:nvSpPr>
        <p:spPr>
          <a:xfrm>
            <a:off x="1292086" y="1427370"/>
            <a:ext cx="10515600" cy="526636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b="1" i="1" dirty="0"/>
              <a:t>As Built </a:t>
            </a:r>
            <a:r>
              <a:rPr lang="pt-BR" b="1" dirty="0"/>
              <a:t>Unificado</a:t>
            </a:r>
          </a:p>
        </p:txBody>
      </p:sp>
      <p:sp>
        <p:nvSpPr>
          <p:cNvPr id="20" name="Espaço Reservado para Conteúdo 2">
            <a:extLst>
              <a:ext uri="{FF2B5EF4-FFF2-40B4-BE49-F238E27FC236}">
                <a16:creationId xmlns:a16="http://schemas.microsoft.com/office/drawing/2014/main" id="{7D98E1A1-D555-4FE2-9F6E-4D65FD0037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6223"/>
            <a:ext cx="10515600" cy="4694443"/>
          </a:xfrm>
        </p:spPr>
        <p:txBody>
          <a:bodyPr numCol="1" anchor="ctr">
            <a:normAutofit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pt-BR" sz="2400" dirty="0"/>
              <a:t>Desenvolvimento do eixo geométrico;</a:t>
            </a:r>
          </a:p>
          <a:p>
            <a:pPr algn="just">
              <a:buFont typeface="Wingdings" panose="05000000000000000000" pitchFamily="2" charset="2"/>
              <a:buChar char="ü"/>
            </a:pPr>
            <a:endParaRPr lang="pt-BR" sz="2400" dirty="0"/>
          </a:p>
          <a:p>
            <a:pPr algn="just">
              <a:buFont typeface="Wingdings" panose="05000000000000000000" pitchFamily="2" charset="2"/>
              <a:buChar char="ü"/>
            </a:pPr>
            <a:r>
              <a:rPr lang="pt-BR" sz="2400" dirty="0"/>
              <a:t>Caracterização e classificação geométrica das curvas das rodovias;</a:t>
            </a:r>
          </a:p>
          <a:p>
            <a:pPr algn="just">
              <a:buFont typeface="Wingdings" panose="05000000000000000000" pitchFamily="2" charset="2"/>
              <a:buChar char="ü"/>
            </a:pPr>
            <a:endParaRPr lang="pt-BR" sz="2400" dirty="0"/>
          </a:p>
          <a:p>
            <a:pPr algn="just">
              <a:buFont typeface="Wingdings" panose="05000000000000000000" pitchFamily="2" charset="2"/>
              <a:buChar char="ü"/>
            </a:pPr>
            <a:r>
              <a:rPr lang="pt-BR" sz="2400" dirty="0"/>
              <a:t>Determinação prévia da largura da faixa de domínio conforme parâmetro estabelecido pelas Unidades Locais;</a:t>
            </a:r>
          </a:p>
          <a:p>
            <a:pPr algn="just">
              <a:buFont typeface="Wingdings" panose="05000000000000000000" pitchFamily="2" charset="2"/>
              <a:buChar char="ü"/>
            </a:pPr>
            <a:endParaRPr lang="pt-BR" sz="2400" dirty="0"/>
          </a:p>
          <a:p>
            <a:pPr algn="just">
              <a:buFont typeface="Wingdings" panose="05000000000000000000" pitchFamily="2" charset="2"/>
              <a:buChar char="ü"/>
            </a:pPr>
            <a:r>
              <a:rPr lang="pt-BR" sz="2400" dirty="0"/>
              <a:t>Criação de Projeto unificado das rodovias, na escala 1:2000.</a:t>
            </a:r>
          </a:p>
          <a:p>
            <a:pPr>
              <a:buFont typeface="Wingdings" panose="05000000000000000000" pitchFamily="2" charset="2"/>
              <a:buChar char="ü"/>
            </a:pPr>
            <a:endParaRPr lang="pt-BR" sz="2400" dirty="0"/>
          </a:p>
          <a:p>
            <a:pPr>
              <a:buFont typeface="Wingdings" panose="05000000000000000000" pitchFamily="2" charset="2"/>
              <a:buChar char="ü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365958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6" y="194644"/>
            <a:ext cx="9114064" cy="646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045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71" y="255896"/>
            <a:ext cx="8953129" cy="634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3776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92" y="265611"/>
            <a:ext cx="8909386" cy="632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8521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154A44-CFC5-48AA-8507-5DDA55671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pt-BR" dirty="0"/>
              <a:t> </a:t>
            </a:r>
            <a:r>
              <a:rPr lang="pt-BR" b="1" dirty="0"/>
              <a:t>Base Cartográfica</a:t>
            </a:r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169BCE1D-5CE2-44F7-A592-82B6A6DA82AC}"/>
              </a:ext>
            </a:extLst>
          </p:cNvPr>
          <p:cNvSpPr txBox="1">
            <a:spLocks/>
          </p:cNvSpPr>
          <p:nvPr/>
        </p:nvSpPr>
        <p:spPr>
          <a:xfrm>
            <a:off x="-2136914" y="3476714"/>
            <a:ext cx="3982717" cy="471334"/>
          </a:xfrm>
          <a:prstGeom prst="rect">
            <a:avLst/>
          </a:prstGeom>
        </p:spPr>
        <p:txBody>
          <a:bodyPr vert="horz" lIns="91440" tIns="45720" rIns="91440" bIns="45720" numCol="1" spcCol="360000" rtlCol="0" anchor="b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None/>
              <a:defRPr sz="1300" kern="1200" spc="1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1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00FFFF"/>
              </a:buClr>
              <a:buSzPct val="120000"/>
              <a:buFont typeface="Wingdings" panose="05000000000000000000" pitchFamily="2" charset="2"/>
              <a:buChar char="ü"/>
            </a:pPr>
            <a:endParaRPr lang="pt-BR" sz="2200" dirty="0"/>
          </a:p>
        </p:txBody>
      </p:sp>
      <p:pic>
        <p:nvPicPr>
          <p:cNvPr id="11" name="Espaço Reservado para Imagem 7">
            <a:extLst>
              <a:ext uri="{FF2B5EF4-FFF2-40B4-BE49-F238E27FC236}">
                <a16:creationId xmlns:a16="http://schemas.microsoft.com/office/drawing/2014/main" id="{90A4F542-5879-4E64-8112-BDBA9FE49E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93" r="17112"/>
          <a:stretch/>
        </p:blipFill>
        <p:spPr>
          <a:xfrm>
            <a:off x="1257039" y="1577530"/>
            <a:ext cx="6741646" cy="4741036"/>
          </a:xfrm>
          <a:prstGeom prst="rect">
            <a:avLst/>
          </a:prstGeom>
        </p:spPr>
      </p:pic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81D99464-309F-463F-A532-2232647A32BE}"/>
              </a:ext>
            </a:extLst>
          </p:cNvPr>
          <p:cNvCxnSpPr>
            <a:cxnSpLocks/>
          </p:cNvCxnSpPr>
          <p:nvPr/>
        </p:nvCxnSpPr>
        <p:spPr>
          <a:xfrm>
            <a:off x="8757076" y="3178412"/>
            <a:ext cx="495302" cy="0"/>
          </a:xfrm>
          <a:prstGeom prst="line">
            <a:avLst/>
          </a:prstGeom>
          <a:ln w="3810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30223767-8247-4129-8F67-08CA022AE3FE}"/>
              </a:ext>
            </a:extLst>
          </p:cNvPr>
          <p:cNvCxnSpPr>
            <a:cxnSpLocks/>
          </p:cNvCxnSpPr>
          <p:nvPr/>
        </p:nvCxnSpPr>
        <p:spPr>
          <a:xfrm>
            <a:off x="8757076" y="3714222"/>
            <a:ext cx="495302" cy="0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" name="Google Shape;164;p22">
            <a:extLst>
              <a:ext uri="{FF2B5EF4-FFF2-40B4-BE49-F238E27FC236}">
                <a16:creationId xmlns:a16="http://schemas.microsoft.com/office/drawing/2014/main" id="{249F93FD-7175-44F0-B54D-FA9DF323B77C}"/>
              </a:ext>
            </a:extLst>
          </p:cNvPr>
          <p:cNvSpPr txBox="1">
            <a:spLocks/>
          </p:cNvSpPr>
          <p:nvPr/>
        </p:nvSpPr>
        <p:spPr>
          <a:xfrm>
            <a:off x="9283794" y="2549458"/>
            <a:ext cx="3035634" cy="1023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pt-BR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Trechos trabalhados</a:t>
            </a:r>
            <a:endParaRPr lang="pt-BR" sz="36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Google Shape;164;p22">
            <a:extLst>
              <a:ext uri="{FF2B5EF4-FFF2-40B4-BE49-F238E27FC236}">
                <a16:creationId xmlns:a16="http://schemas.microsoft.com/office/drawing/2014/main" id="{14BE08E6-93C7-4AFB-9A85-FFEE0CE7D36E}"/>
              </a:ext>
            </a:extLst>
          </p:cNvPr>
          <p:cNvSpPr txBox="1">
            <a:spLocks/>
          </p:cNvSpPr>
          <p:nvPr/>
        </p:nvSpPr>
        <p:spPr>
          <a:xfrm>
            <a:off x="9283794" y="3178412"/>
            <a:ext cx="3302334" cy="1023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pt-BR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Trechos não trabalhados</a:t>
            </a:r>
          </a:p>
        </p:txBody>
      </p:sp>
    </p:spTree>
    <p:extLst>
      <p:ext uri="{BB962C8B-B14F-4D97-AF65-F5344CB8AC3E}">
        <p14:creationId xmlns:p14="http://schemas.microsoft.com/office/powerpoint/2010/main" val="42061029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154A44-CFC5-48AA-8507-5DDA55671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pt-BR" dirty="0"/>
              <a:t> </a:t>
            </a:r>
            <a:r>
              <a:rPr lang="pt-BR" b="1" dirty="0"/>
              <a:t>Base Cartográfica</a:t>
            </a:r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E87EFD28-1F26-49CE-ACAC-0FB11C5AB42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7329446"/>
              </p:ext>
            </p:extLst>
          </p:nvPr>
        </p:nvGraphicFramePr>
        <p:xfrm>
          <a:off x="569452" y="2038710"/>
          <a:ext cx="10155698" cy="44540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CaixaDeTexto 13">
            <a:extLst>
              <a:ext uri="{FF2B5EF4-FFF2-40B4-BE49-F238E27FC236}">
                <a16:creationId xmlns:a16="http://schemas.microsoft.com/office/drawing/2014/main" id="{F281D195-73ED-4CC1-9FE8-2A1F51FA1C52}"/>
              </a:ext>
            </a:extLst>
          </p:cNvPr>
          <p:cNvSpPr txBox="1"/>
          <p:nvPr/>
        </p:nvSpPr>
        <p:spPr>
          <a:xfrm>
            <a:off x="596333" y="4159492"/>
            <a:ext cx="621937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pt-BR" sz="1800" dirty="0">
                <a:latin typeface="Average"/>
                <a:sym typeface="Average"/>
              </a:rPr>
              <a:t>BR-480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8417C9FB-41F3-4C67-941E-FE19B707E6AD}"/>
              </a:ext>
            </a:extLst>
          </p:cNvPr>
          <p:cNvSpPr txBox="1"/>
          <p:nvPr/>
        </p:nvSpPr>
        <p:spPr>
          <a:xfrm>
            <a:off x="596333" y="4521070"/>
            <a:ext cx="621937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pt-BR" sz="1800" dirty="0">
                <a:latin typeface="Average"/>
                <a:sym typeface="Average"/>
              </a:rPr>
              <a:t>BR-163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DBAC4C65-B74A-4EC5-B722-78F63241D679}"/>
              </a:ext>
            </a:extLst>
          </p:cNvPr>
          <p:cNvSpPr txBox="1"/>
          <p:nvPr/>
        </p:nvSpPr>
        <p:spPr>
          <a:xfrm>
            <a:off x="596333" y="4882648"/>
            <a:ext cx="621937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pt-BR" sz="1800" dirty="0">
                <a:latin typeface="Average"/>
                <a:sym typeface="Average"/>
              </a:rPr>
              <a:t>BR-158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D6429D81-5756-45A7-B416-8AC545F9E017}"/>
              </a:ext>
            </a:extLst>
          </p:cNvPr>
          <p:cNvSpPr txBox="1"/>
          <p:nvPr/>
        </p:nvSpPr>
        <p:spPr>
          <a:xfrm>
            <a:off x="596333" y="5244223"/>
            <a:ext cx="62193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>
                <a:latin typeface="Average"/>
                <a:sym typeface="Average"/>
              </a:rPr>
              <a:t>BR-282</a:t>
            </a:r>
            <a:endParaRPr lang="pt-BR" dirty="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6FE06771-4DA5-4616-9DE1-F73488BAAD5B}"/>
              </a:ext>
            </a:extLst>
          </p:cNvPr>
          <p:cNvSpPr txBox="1"/>
          <p:nvPr/>
        </p:nvSpPr>
        <p:spPr>
          <a:xfrm>
            <a:off x="596333" y="3074758"/>
            <a:ext cx="6103256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pt-BR" sz="1800" dirty="0">
                <a:latin typeface="Average"/>
                <a:sym typeface="Average"/>
              </a:rPr>
              <a:t>BR-280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B3A4E8EA-51AE-4929-99B2-A1DC0EA0F72B}"/>
              </a:ext>
            </a:extLst>
          </p:cNvPr>
          <p:cNvSpPr txBox="1"/>
          <p:nvPr/>
        </p:nvSpPr>
        <p:spPr>
          <a:xfrm>
            <a:off x="596333" y="3436336"/>
            <a:ext cx="621937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pt-BR" sz="1800" dirty="0">
                <a:latin typeface="Average"/>
                <a:sym typeface="Average"/>
              </a:rPr>
              <a:t>BR-470</a:t>
            </a:r>
          </a:p>
        </p:txBody>
      </p:sp>
      <p:graphicFrame>
        <p:nvGraphicFramePr>
          <p:cNvPr id="21" name="Google Shape;116;p17">
            <a:extLst>
              <a:ext uri="{FF2B5EF4-FFF2-40B4-BE49-F238E27FC236}">
                <a16:creationId xmlns:a16="http://schemas.microsoft.com/office/drawing/2014/main" id="{C1BFFC77-585D-40B0-9E52-18B372EBCF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280431"/>
              </p:ext>
            </p:extLst>
          </p:nvPr>
        </p:nvGraphicFramePr>
        <p:xfrm>
          <a:off x="1573433" y="2348345"/>
          <a:ext cx="5296933" cy="328509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084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84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16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16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16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16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166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166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2912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0" i="0" u="none" strike="noStrike" cap="none" dirty="0">
                          <a:solidFill>
                            <a:schemeClr val="tx1"/>
                          </a:solidFill>
                          <a:latin typeface="Average"/>
                          <a:cs typeface="Arial"/>
                          <a:sym typeface="Arial"/>
                        </a:rPr>
                        <a:t>0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0" i="0" u="none" strike="noStrike" cap="none" dirty="0">
                          <a:solidFill>
                            <a:schemeClr val="tx1"/>
                          </a:solidFill>
                          <a:latin typeface="Average"/>
                          <a:cs typeface="Arial"/>
                          <a:sym typeface="Arial"/>
                        </a:rPr>
                        <a:t>km</a:t>
                      </a:r>
                      <a:endParaRPr sz="1600" b="0" i="0" u="none" strike="noStrike" cap="none" dirty="0">
                        <a:solidFill>
                          <a:schemeClr val="tx1"/>
                        </a:solidFill>
                        <a:latin typeface="Average"/>
                        <a:cs typeface="Arial"/>
                        <a:sym typeface="Arial"/>
                      </a:endParaRPr>
                    </a:p>
                  </a:txBody>
                  <a:tcPr marL="48000" marR="121900" marT="121900" marB="12190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t-BR" sz="1600" b="0" i="0" u="none" strike="noStrike" cap="none" dirty="0">
                          <a:solidFill>
                            <a:schemeClr val="tx1"/>
                          </a:solidFill>
                          <a:latin typeface="Average"/>
                          <a:cs typeface="Arial"/>
                          <a:sym typeface="Arial"/>
                        </a:rPr>
                        <a:t>50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t-BR" sz="1600" b="0" i="0" u="none" strike="noStrike" cap="none" dirty="0">
                          <a:solidFill>
                            <a:schemeClr val="tx1"/>
                          </a:solidFill>
                          <a:latin typeface="Average"/>
                          <a:cs typeface="Arial"/>
                          <a:sym typeface="Arial"/>
                        </a:rPr>
                        <a:t>km</a:t>
                      </a:r>
                      <a:endParaRPr sz="1600" b="0" i="0" u="none" strike="noStrike" cap="none" dirty="0">
                        <a:solidFill>
                          <a:schemeClr val="tx1"/>
                        </a:solidFill>
                        <a:latin typeface="Average"/>
                        <a:cs typeface="Arial"/>
                        <a:sym typeface="Arial"/>
                      </a:endParaRPr>
                    </a:p>
                  </a:txBody>
                  <a:tcPr marL="48000" marR="121900" marT="121900" marB="12190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t-BR" sz="1600" b="0" i="0" u="none" strike="noStrike" cap="none" dirty="0">
                          <a:solidFill>
                            <a:schemeClr val="tx1"/>
                          </a:solidFill>
                          <a:latin typeface="Average"/>
                          <a:cs typeface="Arial"/>
                          <a:sym typeface="Arial"/>
                        </a:rPr>
                        <a:t>100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t-BR" sz="1600" b="0" i="0" u="none" strike="noStrike" cap="none" dirty="0">
                          <a:solidFill>
                            <a:schemeClr val="tx1"/>
                          </a:solidFill>
                          <a:latin typeface="Average"/>
                          <a:cs typeface="Arial"/>
                          <a:sym typeface="Arial"/>
                        </a:rPr>
                        <a:t>km</a:t>
                      </a:r>
                      <a:endParaRPr sz="1600" b="0" i="0" u="none" strike="noStrike" cap="none" dirty="0">
                        <a:solidFill>
                          <a:schemeClr val="tx1"/>
                        </a:solidFill>
                        <a:latin typeface="Average"/>
                        <a:cs typeface="Arial"/>
                        <a:sym typeface="Arial"/>
                      </a:endParaRPr>
                    </a:p>
                  </a:txBody>
                  <a:tcPr marL="48000" marR="121900" marT="121900" marB="12190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t-BR" sz="1600" b="0" i="0" u="none" strike="noStrike" cap="none" dirty="0">
                          <a:solidFill>
                            <a:schemeClr val="tx1"/>
                          </a:solidFill>
                          <a:latin typeface="Average"/>
                          <a:cs typeface="Arial"/>
                          <a:sym typeface="Arial"/>
                        </a:rPr>
                        <a:t>150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t-BR" sz="1600" b="0" i="0" u="none" strike="noStrike" cap="none" dirty="0">
                          <a:solidFill>
                            <a:schemeClr val="tx1"/>
                          </a:solidFill>
                          <a:latin typeface="Average"/>
                          <a:cs typeface="Arial"/>
                          <a:sym typeface="Arial"/>
                        </a:rPr>
                        <a:t>km</a:t>
                      </a:r>
                      <a:endParaRPr sz="1600" b="0" i="0" u="none" strike="noStrike" cap="none" dirty="0">
                        <a:solidFill>
                          <a:schemeClr val="tx1"/>
                        </a:solidFill>
                        <a:latin typeface="Average"/>
                        <a:cs typeface="Arial"/>
                        <a:sym typeface="Arial"/>
                      </a:endParaRPr>
                    </a:p>
                  </a:txBody>
                  <a:tcPr marL="48000" marR="121900" marT="121900" marB="12190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t-BR" sz="1600" b="0" i="0" u="none" strike="noStrike" cap="none" dirty="0">
                          <a:solidFill>
                            <a:schemeClr val="tx1"/>
                          </a:solidFill>
                          <a:latin typeface="Average"/>
                          <a:cs typeface="Arial"/>
                          <a:sym typeface="Arial"/>
                        </a:rPr>
                        <a:t>200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t-BR" sz="1600" b="0" i="0" u="none" strike="noStrike" cap="none" dirty="0">
                          <a:solidFill>
                            <a:schemeClr val="tx1"/>
                          </a:solidFill>
                          <a:latin typeface="Average"/>
                          <a:cs typeface="Arial"/>
                          <a:sym typeface="Arial"/>
                        </a:rPr>
                        <a:t>km</a:t>
                      </a:r>
                      <a:endParaRPr sz="1600" b="0" i="0" u="none" strike="noStrike" cap="none" dirty="0">
                        <a:solidFill>
                          <a:schemeClr val="tx1"/>
                        </a:solidFill>
                        <a:latin typeface="Average"/>
                        <a:cs typeface="Arial"/>
                        <a:sym typeface="Arial"/>
                      </a:endParaRPr>
                    </a:p>
                  </a:txBody>
                  <a:tcPr marL="48000" marR="121900" marT="121900" marB="12190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t-BR" sz="1600" b="0" i="0" u="none" strike="noStrike" cap="none" dirty="0">
                          <a:solidFill>
                            <a:schemeClr val="tx1"/>
                          </a:solidFill>
                          <a:latin typeface="Average"/>
                          <a:cs typeface="Arial"/>
                          <a:sym typeface="Arial"/>
                        </a:rPr>
                        <a:t>250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t-BR" sz="1600" b="0" i="0" u="none" strike="noStrike" cap="none" dirty="0">
                          <a:solidFill>
                            <a:schemeClr val="tx1"/>
                          </a:solidFill>
                          <a:latin typeface="Average"/>
                          <a:cs typeface="Arial"/>
                          <a:sym typeface="Arial"/>
                        </a:rPr>
                        <a:t>km</a:t>
                      </a:r>
                      <a:endParaRPr sz="1600" b="0" i="0" u="none" strike="noStrike" cap="none" dirty="0">
                        <a:solidFill>
                          <a:schemeClr val="tx1"/>
                        </a:solidFill>
                        <a:latin typeface="Average"/>
                        <a:cs typeface="Arial"/>
                        <a:sym typeface="Arial"/>
                      </a:endParaRPr>
                    </a:p>
                  </a:txBody>
                  <a:tcPr marL="48000" marR="121900" marT="121900" marB="12190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t-BR" sz="1600" b="0" i="0" u="none" strike="noStrike" cap="none" dirty="0">
                          <a:solidFill>
                            <a:schemeClr val="tx1"/>
                          </a:solidFill>
                          <a:latin typeface="Average"/>
                          <a:cs typeface="Arial"/>
                          <a:sym typeface="Arial"/>
                        </a:rPr>
                        <a:t>300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t-BR" sz="1600" b="0" i="0" u="none" strike="noStrike" cap="none" dirty="0">
                          <a:solidFill>
                            <a:schemeClr val="tx1"/>
                          </a:solidFill>
                          <a:latin typeface="Average"/>
                          <a:cs typeface="Arial"/>
                          <a:sym typeface="Arial"/>
                        </a:rPr>
                        <a:t>km</a:t>
                      </a:r>
                      <a:endParaRPr sz="1600" b="0" i="0" u="none" strike="noStrike" cap="none" dirty="0">
                        <a:solidFill>
                          <a:schemeClr val="tx1"/>
                        </a:solidFill>
                        <a:latin typeface="Average"/>
                        <a:cs typeface="Arial"/>
                        <a:sym typeface="Arial"/>
                      </a:endParaRPr>
                    </a:p>
                  </a:txBody>
                  <a:tcPr marL="48000" marR="121900" marT="121900" marB="12190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t-BR" sz="1600" b="0" i="0" u="none" strike="noStrike" cap="none" dirty="0">
                          <a:solidFill>
                            <a:schemeClr val="tx1"/>
                          </a:solidFill>
                          <a:latin typeface="Average"/>
                          <a:cs typeface="Arial"/>
                          <a:sym typeface="Arial"/>
                        </a:rPr>
                        <a:t>350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t-BR" sz="1600" b="0" i="0" u="none" strike="noStrike" cap="none" dirty="0">
                          <a:solidFill>
                            <a:schemeClr val="tx1"/>
                          </a:solidFill>
                          <a:latin typeface="Average"/>
                          <a:cs typeface="Arial"/>
                          <a:sym typeface="Arial"/>
                        </a:rPr>
                        <a:t>km</a:t>
                      </a:r>
                      <a:endParaRPr sz="1600" b="0" i="0" u="none" strike="noStrike" cap="none" dirty="0">
                        <a:solidFill>
                          <a:schemeClr val="tx1"/>
                        </a:solidFill>
                        <a:latin typeface="Average"/>
                        <a:cs typeface="Arial"/>
                        <a:sym typeface="Arial"/>
                      </a:endParaRPr>
                    </a:p>
                  </a:txBody>
                  <a:tcPr marL="48000" marR="121900" marT="121900" marB="12190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5361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 dirty="0"/>
                    </a:p>
                  </a:txBody>
                  <a:tcPr marL="121900" marR="121900" marT="121900" marB="121900">
                    <a:lnL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 dirty="0"/>
                    </a:p>
                  </a:txBody>
                  <a:tcPr marL="121900" marR="121900" marT="121900" marB="121900">
                    <a:lnL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121900" marR="121900" marT="121900" marB="121900">
                    <a:lnL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 dirty="0"/>
                    </a:p>
                  </a:txBody>
                  <a:tcPr marL="121900" marR="121900" marT="121900" marB="121900">
                    <a:lnL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121900" marR="121900" marT="121900" marB="121900">
                    <a:lnL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121900" marR="121900" marT="121900" marB="121900">
                    <a:lnL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121900" marR="121900" marT="121900" marB="121900">
                    <a:lnL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121900" marR="121900" marT="121900" marB="121900">
                    <a:lnL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2" name="Google Shape;116;p17">
            <a:extLst>
              <a:ext uri="{FF2B5EF4-FFF2-40B4-BE49-F238E27FC236}">
                <a16:creationId xmlns:a16="http://schemas.microsoft.com/office/drawing/2014/main" id="{993C34FF-FF35-4E49-89BB-7223484427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1896202"/>
              </p:ext>
            </p:extLst>
          </p:nvPr>
        </p:nvGraphicFramePr>
        <p:xfrm>
          <a:off x="6870367" y="2348345"/>
          <a:ext cx="4771686" cy="327798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277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3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29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29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29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29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293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1870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t-BR" sz="1600" b="0" i="0" u="none" strike="noStrike" cap="none" dirty="0">
                          <a:solidFill>
                            <a:schemeClr val="tx1"/>
                          </a:solidFill>
                          <a:latin typeface="Average"/>
                          <a:cs typeface="Arial"/>
                          <a:sym typeface="Arial"/>
                        </a:rPr>
                        <a:t>400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t-BR" sz="1600" b="0" i="0" u="none" strike="noStrike" cap="none" dirty="0">
                          <a:solidFill>
                            <a:schemeClr val="tx1"/>
                          </a:solidFill>
                          <a:latin typeface="Average"/>
                          <a:cs typeface="Arial"/>
                          <a:sym typeface="Arial"/>
                        </a:rPr>
                        <a:t>km</a:t>
                      </a:r>
                      <a:endParaRPr sz="1600" b="0" i="0" u="none" strike="noStrike" cap="none" dirty="0">
                        <a:solidFill>
                          <a:schemeClr val="tx1"/>
                        </a:solidFill>
                        <a:latin typeface="Average"/>
                        <a:cs typeface="Arial"/>
                        <a:sym typeface="Arial"/>
                      </a:endParaRPr>
                    </a:p>
                  </a:txBody>
                  <a:tcPr marL="48000" marR="121900" marT="121900" marB="12190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t-BR" sz="1600" b="0" i="0" u="none" strike="noStrike" cap="none" dirty="0">
                          <a:solidFill>
                            <a:schemeClr val="tx1"/>
                          </a:solidFill>
                          <a:latin typeface="Average"/>
                          <a:cs typeface="Arial"/>
                          <a:sym typeface="Arial"/>
                        </a:rPr>
                        <a:t>450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t-BR" sz="1600" b="0" i="0" u="none" strike="noStrike" cap="none" dirty="0">
                          <a:solidFill>
                            <a:schemeClr val="tx1"/>
                          </a:solidFill>
                          <a:latin typeface="Average"/>
                          <a:cs typeface="Arial"/>
                          <a:sym typeface="Arial"/>
                        </a:rPr>
                        <a:t>km</a:t>
                      </a:r>
                      <a:endParaRPr sz="1600" b="0" i="0" u="none" strike="noStrike" cap="none" dirty="0">
                        <a:solidFill>
                          <a:schemeClr val="tx1"/>
                        </a:solidFill>
                        <a:latin typeface="Average"/>
                        <a:cs typeface="Arial"/>
                        <a:sym typeface="Arial"/>
                      </a:endParaRPr>
                    </a:p>
                  </a:txBody>
                  <a:tcPr marL="48000" marR="121900" marT="121900" marB="12190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t-BR" sz="1600" b="0" i="0" u="none" strike="noStrike" cap="none" dirty="0">
                          <a:solidFill>
                            <a:schemeClr val="tx1"/>
                          </a:solidFill>
                          <a:latin typeface="Average"/>
                          <a:cs typeface="Arial"/>
                          <a:sym typeface="Arial"/>
                        </a:rPr>
                        <a:t>500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t-BR" sz="1600" b="0" i="0" u="none" strike="noStrike" cap="none" dirty="0">
                          <a:solidFill>
                            <a:schemeClr val="tx1"/>
                          </a:solidFill>
                          <a:latin typeface="Average"/>
                          <a:cs typeface="Arial"/>
                          <a:sym typeface="Arial"/>
                        </a:rPr>
                        <a:t>km</a:t>
                      </a:r>
                      <a:endParaRPr sz="1600" b="0" i="0" u="none" strike="noStrike" cap="none" dirty="0">
                        <a:solidFill>
                          <a:schemeClr val="tx1"/>
                        </a:solidFill>
                        <a:latin typeface="Average"/>
                        <a:cs typeface="Arial"/>
                        <a:sym typeface="Arial"/>
                      </a:endParaRPr>
                    </a:p>
                  </a:txBody>
                  <a:tcPr marL="48000" marR="121900" marT="121900" marB="12190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t-BR" sz="1600" b="0" i="0" u="none" strike="noStrike" cap="none" dirty="0">
                          <a:solidFill>
                            <a:schemeClr val="tx1"/>
                          </a:solidFill>
                          <a:latin typeface="Average"/>
                          <a:cs typeface="Arial"/>
                          <a:sym typeface="Arial"/>
                        </a:rPr>
                        <a:t>550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t-BR" sz="1600" b="0" i="0" u="none" strike="noStrike" cap="none" dirty="0">
                          <a:solidFill>
                            <a:schemeClr val="tx1"/>
                          </a:solidFill>
                          <a:latin typeface="Average"/>
                          <a:cs typeface="Arial"/>
                          <a:sym typeface="Arial"/>
                        </a:rPr>
                        <a:t>km</a:t>
                      </a:r>
                      <a:endParaRPr sz="1600" b="0" i="0" u="none" strike="noStrike" cap="none" dirty="0">
                        <a:solidFill>
                          <a:schemeClr val="tx1"/>
                        </a:solidFill>
                        <a:latin typeface="Average"/>
                        <a:cs typeface="Arial"/>
                        <a:sym typeface="Arial"/>
                      </a:endParaRPr>
                    </a:p>
                  </a:txBody>
                  <a:tcPr marL="48000" marR="121900" marT="121900" marB="12190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t-BR" sz="1600" b="0" i="0" u="none" strike="noStrike" cap="none" dirty="0">
                          <a:solidFill>
                            <a:schemeClr val="tx1"/>
                          </a:solidFill>
                          <a:latin typeface="Average"/>
                          <a:cs typeface="Arial"/>
                          <a:sym typeface="Arial"/>
                        </a:rPr>
                        <a:t>600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t-BR" sz="1600" b="0" i="0" u="none" strike="noStrike" cap="none" dirty="0">
                          <a:solidFill>
                            <a:schemeClr val="tx1"/>
                          </a:solidFill>
                          <a:latin typeface="Average"/>
                          <a:cs typeface="Arial"/>
                          <a:sym typeface="Arial"/>
                        </a:rPr>
                        <a:t>km</a:t>
                      </a:r>
                      <a:endParaRPr sz="1600" b="0" i="0" u="none" strike="noStrike" cap="none" dirty="0">
                        <a:solidFill>
                          <a:schemeClr val="tx1"/>
                        </a:solidFill>
                        <a:latin typeface="Average"/>
                        <a:cs typeface="Arial"/>
                        <a:sym typeface="Arial"/>
                      </a:endParaRPr>
                    </a:p>
                  </a:txBody>
                  <a:tcPr marL="48000" marR="121900" marT="121900" marB="12190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t-BR" sz="1600" b="0" i="0" u="none" strike="noStrike" cap="none" dirty="0">
                          <a:solidFill>
                            <a:schemeClr val="tx1"/>
                          </a:solidFill>
                          <a:latin typeface="Average"/>
                          <a:cs typeface="Arial"/>
                          <a:sym typeface="Arial"/>
                        </a:rPr>
                        <a:t>650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t-BR" sz="1600" b="0" i="0" u="none" strike="noStrike" cap="none" dirty="0">
                          <a:solidFill>
                            <a:schemeClr val="tx1"/>
                          </a:solidFill>
                          <a:latin typeface="Average"/>
                          <a:cs typeface="Arial"/>
                          <a:sym typeface="Arial"/>
                        </a:rPr>
                        <a:t>km</a:t>
                      </a:r>
                      <a:endParaRPr sz="1600" b="0" i="0" u="none" strike="noStrike" cap="none" dirty="0">
                        <a:solidFill>
                          <a:schemeClr val="tx1"/>
                        </a:solidFill>
                        <a:latin typeface="Average"/>
                        <a:cs typeface="Arial"/>
                        <a:sym typeface="Arial"/>
                      </a:endParaRPr>
                    </a:p>
                  </a:txBody>
                  <a:tcPr marL="48000" marR="121900" marT="121900" marB="12190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t-BR" sz="1600" b="0" i="0" u="none" strike="noStrike" cap="none" dirty="0">
                          <a:solidFill>
                            <a:schemeClr val="tx1"/>
                          </a:solidFill>
                          <a:latin typeface="Average"/>
                          <a:cs typeface="Arial"/>
                          <a:sym typeface="Arial"/>
                        </a:rPr>
                        <a:t>700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pt-BR" sz="1600" b="0" i="0" u="none" strike="noStrike" cap="none" dirty="0">
                          <a:solidFill>
                            <a:schemeClr val="tx1"/>
                          </a:solidFill>
                          <a:latin typeface="Average"/>
                          <a:cs typeface="Arial"/>
                          <a:sym typeface="Arial"/>
                        </a:rPr>
                        <a:t>km</a:t>
                      </a:r>
                      <a:endParaRPr sz="1600" b="0" i="0" u="none" strike="noStrike" cap="none" dirty="0">
                        <a:solidFill>
                          <a:schemeClr val="tx1"/>
                        </a:solidFill>
                        <a:latin typeface="Average"/>
                        <a:cs typeface="Arial"/>
                        <a:sym typeface="Arial"/>
                      </a:endParaRPr>
                    </a:p>
                  </a:txBody>
                  <a:tcPr marL="48000" marR="121900" marT="121900" marB="12190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650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 dirty="0"/>
                    </a:p>
                  </a:txBody>
                  <a:tcPr marL="121900" marR="121900" marT="121900" marB="121900">
                    <a:lnL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 dirty="0"/>
                    </a:p>
                  </a:txBody>
                  <a:tcPr marL="121900" marR="121900" marT="121900" marB="121900">
                    <a:lnL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121900" marR="121900" marT="121900" marB="121900">
                    <a:lnL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 dirty="0"/>
                    </a:p>
                  </a:txBody>
                  <a:tcPr marL="121900" marR="121900" marT="121900" marB="121900">
                    <a:lnL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121900" marR="121900" marT="121900" marB="121900">
                    <a:lnL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121900" marR="121900" marT="121900" marB="121900">
                    <a:lnL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121900" marR="121900" marT="121900" marB="121900">
                    <a:lnL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" name="Google Shape;121;p17" descr="Timeline background shape">
            <a:extLst>
              <a:ext uri="{FF2B5EF4-FFF2-40B4-BE49-F238E27FC236}">
                <a16:creationId xmlns:a16="http://schemas.microsoft.com/office/drawing/2014/main" id="{86356A71-6AFE-48D5-A46F-537DB1F3AE54}"/>
              </a:ext>
            </a:extLst>
          </p:cNvPr>
          <p:cNvSpPr/>
          <p:nvPr/>
        </p:nvSpPr>
        <p:spPr>
          <a:xfrm>
            <a:off x="1619507" y="3179127"/>
            <a:ext cx="3886663" cy="220420"/>
          </a:xfrm>
          <a:prstGeom prst="homePlate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15000"/>
              </a:lnSpc>
            </a:pPr>
            <a:endParaRPr sz="1600" dirty="0">
              <a:latin typeface="Average"/>
              <a:sym typeface="Average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FC589385-2B5D-4302-BDE4-EC090A723E19}"/>
              </a:ext>
            </a:extLst>
          </p:cNvPr>
          <p:cNvSpPr txBox="1"/>
          <p:nvPr/>
        </p:nvSpPr>
        <p:spPr>
          <a:xfrm>
            <a:off x="596333" y="3797914"/>
            <a:ext cx="621937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pt-BR" sz="1800" dirty="0">
                <a:latin typeface="Average"/>
                <a:sym typeface="Average"/>
              </a:rPr>
              <a:t>BR-153</a:t>
            </a:r>
          </a:p>
        </p:txBody>
      </p:sp>
      <p:sp>
        <p:nvSpPr>
          <p:cNvPr id="25" name="Google Shape;121;p17" descr="Timeline background shape">
            <a:extLst>
              <a:ext uri="{FF2B5EF4-FFF2-40B4-BE49-F238E27FC236}">
                <a16:creationId xmlns:a16="http://schemas.microsoft.com/office/drawing/2014/main" id="{41E7F43E-C40D-4140-AB0B-67723D08B54B}"/>
              </a:ext>
            </a:extLst>
          </p:cNvPr>
          <p:cNvSpPr/>
          <p:nvPr/>
        </p:nvSpPr>
        <p:spPr>
          <a:xfrm>
            <a:off x="1619508" y="3528271"/>
            <a:ext cx="4564467" cy="220420"/>
          </a:xfrm>
          <a:prstGeom prst="homePlate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15000"/>
              </a:lnSpc>
            </a:pPr>
            <a:endParaRPr lang="pt-BR" sz="1600" dirty="0">
              <a:latin typeface="Average"/>
              <a:sym typeface="Average"/>
            </a:endParaRPr>
          </a:p>
        </p:txBody>
      </p:sp>
      <p:sp>
        <p:nvSpPr>
          <p:cNvPr id="26" name="Google Shape;121;p17" descr="Timeline background shape">
            <a:extLst>
              <a:ext uri="{FF2B5EF4-FFF2-40B4-BE49-F238E27FC236}">
                <a16:creationId xmlns:a16="http://schemas.microsoft.com/office/drawing/2014/main" id="{2D307B50-7AE6-4179-B8A0-25071D951D71}"/>
              </a:ext>
            </a:extLst>
          </p:cNvPr>
          <p:cNvSpPr/>
          <p:nvPr/>
        </p:nvSpPr>
        <p:spPr>
          <a:xfrm>
            <a:off x="1611955" y="3857185"/>
            <a:ext cx="1473916" cy="220420"/>
          </a:xfrm>
          <a:prstGeom prst="homePlate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15000"/>
              </a:lnSpc>
            </a:pPr>
            <a:endParaRPr sz="1600" dirty="0">
              <a:latin typeface="Average"/>
              <a:sym typeface="Average"/>
            </a:endParaRPr>
          </a:p>
        </p:txBody>
      </p:sp>
      <p:sp>
        <p:nvSpPr>
          <p:cNvPr id="27" name="Google Shape;121;p17" descr="Timeline background shape">
            <a:extLst>
              <a:ext uri="{FF2B5EF4-FFF2-40B4-BE49-F238E27FC236}">
                <a16:creationId xmlns:a16="http://schemas.microsoft.com/office/drawing/2014/main" id="{AF4BFA1B-3CD1-4184-B8D1-4FF7F9C36D95}"/>
              </a:ext>
            </a:extLst>
          </p:cNvPr>
          <p:cNvSpPr/>
          <p:nvPr/>
        </p:nvSpPr>
        <p:spPr>
          <a:xfrm>
            <a:off x="1619509" y="4194656"/>
            <a:ext cx="254715" cy="220420"/>
          </a:xfrm>
          <a:prstGeom prst="homePlate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15000"/>
              </a:lnSpc>
            </a:pPr>
            <a:endParaRPr sz="1600" dirty="0">
              <a:latin typeface="Average"/>
              <a:sym typeface="Average"/>
            </a:endParaRPr>
          </a:p>
        </p:txBody>
      </p:sp>
      <p:sp>
        <p:nvSpPr>
          <p:cNvPr id="28" name="Google Shape;121;p17" descr="Timeline background shape">
            <a:extLst>
              <a:ext uri="{FF2B5EF4-FFF2-40B4-BE49-F238E27FC236}">
                <a16:creationId xmlns:a16="http://schemas.microsoft.com/office/drawing/2014/main" id="{286CDA83-7FCA-4FBB-B5AB-40C106405B45}"/>
              </a:ext>
            </a:extLst>
          </p:cNvPr>
          <p:cNvSpPr/>
          <p:nvPr/>
        </p:nvSpPr>
        <p:spPr>
          <a:xfrm>
            <a:off x="1611955" y="4557373"/>
            <a:ext cx="1473916" cy="220420"/>
          </a:xfrm>
          <a:prstGeom prst="homePlate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15000"/>
              </a:lnSpc>
            </a:pPr>
            <a:endParaRPr sz="1600" dirty="0">
              <a:latin typeface="Average"/>
              <a:sym typeface="Average"/>
            </a:endParaRPr>
          </a:p>
        </p:txBody>
      </p:sp>
      <p:sp>
        <p:nvSpPr>
          <p:cNvPr id="29" name="Google Shape;121;p17" descr="Timeline background shape">
            <a:extLst>
              <a:ext uri="{FF2B5EF4-FFF2-40B4-BE49-F238E27FC236}">
                <a16:creationId xmlns:a16="http://schemas.microsoft.com/office/drawing/2014/main" id="{A4622E84-D51E-45DC-BC9C-C143CDD49FBE}"/>
              </a:ext>
            </a:extLst>
          </p:cNvPr>
          <p:cNvSpPr/>
          <p:nvPr/>
        </p:nvSpPr>
        <p:spPr>
          <a:xfrm>
            <a:off x="1619509" y="4909680"/>
            <a:ext cx="804796" cy="220420"/>
          </a:xfrm>
          <a:prstGeom prst="homePlate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15000"/>
              </a:lnSpc>
            </a:pPr>
            <a:endParaRPr sz="1100" dirty="0">
              <a:latin typeface="Average"/>
              <a:sym typeface="Average"/>
            </a:endParaRPr>
          </a:p>
        </p:txBody>
      </p:sp>
      <p:sp>
        <p:nvSpPr>
          <p:cNvPr id="30" name="Google Shape;121;p17" descr="Timeline background shape">
            <a:extLst>
              <a:ext uri="{FF2B5EF4-FFF2-40B4-BE49-F238E27FC236}">
                <a16:creationId xmlns:a16="http://schemas.microsoft.com/office/drawing/2014/main" id="{DEE4F960-AF04-4C9A-9932-5BC034758FDA}"/>
              </a:ext>
            </a:extLst>
          </p:cNvPr>
          <p:cNvSpPr/>
          <p:nvPr/>
        </p:nvSpPr>
        <p:spPr>
          <a:xfrm>
            <a:off x="1619508" y="5310668"/>
            <a:ext cx="9222696" cy="220420"/>
          </a:xfrm>
          <a:prstGeom prst="homePlate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15000"/>
              </a:lnSpc>
            </a:pPr>
            <a:endParaRPr sz="1600" dirty="0">
              <a:latin typeface="Average"/>
              <a:sym typeface="Average"/>
            </a:endParaRPr>
          </a:p>
        </p:txBody>
      </p:sp>
      <p:sp>
        <p:nvSpPr>
          <p:cNvPr id="35" name="Google Shape;164;p22">
            <a:extLst>
              <a:ext uri="{FF2B5EF4-FFF2-40B4-BE49-F238E27FC236}">
                <a16:creationId xmlns:a16="http://schemas.microsoft.com/office/drawing/2014/main" id="{F0DC34A0-8C35-426B-8394-12CB0C5D1CB6}"/>
              </a:ext>
            </a:extLst>
          </p:cNvPr>
          <p:cNvSpPr txBox="1">
            <a:spLocks/>
          </p:cNvSpPr>
          <p:nvPr/>
        </p:nvSpPr>
        <p:spPr>
          <a:xfrm>
            <a:off x="7422816" y="578870"/>
            <a:ext cx="3035634" cy="1023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pt-BR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926,9 km realizados</a:t>
            </a:r>
            <a:endParaRPr lang="pt-BR" sz="36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Google Shape;164;p22">
            <a:extLst>
              <a:ext uri="{FF2B5EF4-FFF2-40B4-BE49-F238E27FC236}">
                <a16:creationId xmlns:a16="http://schemas.microsoft.com/office/drawing/2014/main" id="{5B348C68-61BD-4399-9A39-1D07B1D7C0C6}"/>
              </a:ext>
            </a:extLst>
          </p:cNvPr>
          <p:cNvSpPr txBox="1">
            <a:spLocks/>
          </p:cNvSpPr>
          <p:nvPr/>
        </p:nvSpPr>
        <p:spPr>
          <a:xfrm>
            <a:off x="7422816" y="1207824"/>
            <a:ext cx="3302334" cy="1023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pt-BR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670,5 km não realizados</a:t>
            </a:r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9BDCE612-3193-45E7-A79E-14F712AFCEC6}"/>
              </a:ext>
            </a:extLst>
          </p:cNvPr>
          <p:cNvSpPr/>
          <p:nvPr/>
        </p:nvSpPr>
        <p:spPr>
          <a:xfrm>
            <a:off x="6813217" y="957145"/>
            <a:ext cx="406400" cy="320309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92659183-0FB1-49BB-AAC3-5C1A7A95ACCA}"/>
              </a:ext>
            </a:extLst>
          </p:cNvPr>
          <p:cNvSpPr/>
          <p:nvPr/>
        </p:nvSpPr>
        <p:spPr>
          <a:xfrm>
            <a:off x="6813217" y="1558490"/>
            <a:ext cx="406400" cy="320309"/>
          </a:xfrm>
          <a:prstGeom prst="rect">
            <a:avLst/>
          </a:prstGeom>
          <a:solidFill>
            <a:srgbClr val="FF000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2799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D558D6-D7CD-4D55-B564-9D729A07E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 </a:t>
            </a:r>
            <a:r>
              <a:rPr lang="pt-BR" b="1" dirty="0"/>
              <a:t>Etapas de Trabalho</a:t>
            </a:r>
          </a:p>
        </p:txBody>
      </p:sp>
      <p:sp>
        <p:nvSpPr>
          <p:cNvPr id="3" name="Retângulo 2"/>
          <p:cNvSpPr/>
          <p:nvPr/>
        </p:nvSpPr>
        <p:spPr>
          <a:xfrm>
            <a:off x="966833" y="1906351"/>
            <a:ext cx="10641693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t-BR" sz="2800" dirty="0"/>
              <a:t>Cadastro Técnico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pt-BR" sz="2800" dirty="0"/>
              <a:t>Base Cartográfica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pt-BR" sz="2800" dirty="0"/>
              <a:t>Definição dos Limites das Faixas de Domínio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sz="2800" dirty="0"/>
          </a:p>
          <a:p>
            <a:pPr>
              <a:buFont typeface="Wingdings" panose="05000000000000000000" pitchFamily="2" charset="2"/>
              <a:buChar char="Ø"/>
            </a:pPr>
            <a:r>
              <a:rPr lang="pt-BR" sz="2800" dirty="0"/>
              <a:t>Planejamento Operacional e Fiscalização de Ocupações Irregulares 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endParaRPr lang="pt-BR" sz="2000" dirty="0"/>
          </a:p>
          <a:p>
            <a:pPr lvl="2"/>
            <a:endParaRPr lang="pt-BR" sz="2000" b="1" dirty="0"/>
          </a:p>
          <a:p>
            <a:pPr lvl="1"/>
            <a:endParaRPr lang="pt-BR" sz="2000" b="1" dirty="0"/>
          </a:p>
          <a:p>
            <a:pPr lvl="1"/>
            <a:endParaRPr lang="pt-BR" sz="2000" b="1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pt-BR" sz="2000" b="1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pt-BR" sz="2000" b="1" dirty="0"/>
          </a:p>
          <a:p>
            <a:pPr>
              <a:buFont typeface="Wingdings" panose="05000000000000000000" pitchFamily="2" charset="2"/>
              <a:buChar char="Ø"/>
            </a:pPr>
            <a:endParaRPr lang="pt-BR" sz="2000" b="1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21720930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154A44-CFC5-48AA-8507-5DDA55671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pt-BR" b="1" dirty="0"/>
              <a:t>Base Cartográfica</a:t>
            </a:r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169BCE1D-5CE2-44F7-A592-82B6A6DA82AC}"/>
              </a:ext>
            </a:extLst>
          </p:cNvPr>
          <p:cNvSpPr txBox="1">
            <a:spLocks/>
          </p:cNvSpPr>
          <p:nvPr/>
        </p:nvSpPr>
        <p:spPr>
          <a:xfrm>
            <a:off x="-2136914" y="3476714"/>
            <a:ext cx="3982717" cy="471334"/>
          </a:xfrm>
          <a:prstGeom prst="rect">
            <a:avLst/>
          </a:prstGeom>
        </p:spPr>
        <p:txBody>
          <a:bodyPr vert="horz" lIns="91440" tIns="45720" rIns="91440" bIns="45720" numCol="1" spcCol="360000" rtlCol="0" anchor="b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None/>
              <a:defRPr sz="1300" kern="1200" spc="1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1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00FFFF"/>
              </a:buClr>
              <a:buSzPct val="120000"/>
              <a:buFont typeface="Wingdings" panose="05000000000000000000" pitchFamily="2" charset="2"/>
              <a:buChar char="ü"/>
            </a:pPr>
            <a:endParaRPr lang="pt-BR" sz="2200" dirty="0"/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E87EFD28-1F26-49CE-ACAC-0FB11C5AB42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8920989"/>
              </p:ext>
            </p:extLst>
          </p:nvPr>
        </p:nvGraphicFramePr>
        <p:xfrm>
          <a:off x="569452" y="2038710"/>
          <a:ext cx="10155698" cy="44540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Retângulo 13">
            <a:extLst>
              <a:ext uri="{FF2B5EF4-FFF2-40B4-BE49-F238E27FC236}">
                <a16:creationId xmlns:a16="http://schemas.microsoft.com/office/drawing/2014/main" id="{29990077-2B79-4EFB-AD44-A82FECDB08F1}"/>
              </a:ext>
            </a:extLst>
          </p:cNvPr>
          <p:cNvSpPr/>
          <p:nvPr/>
        </p:nvSpPr>
        <p:spPr>
          <a:xfrm>
            <a:off x="6813217" y="957145"/>
            <a:ext cx="406400" cy="320309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C80B08EE-4BA9-4A0B-BAA4-B65DC399E151}"/>
              </a:ext>
            </a:extLst>
          </p:cNvPr>
          <p:cNvSpPr/>
          <p:nvPr/>
        </p:nvSpPr>
        <p:spPr>
          <a:xfrm>
            <a:off x="6813217" y="1558490"/>
            <a:ext cx="406400" cy="320309"/>
          </a:xfrm>
          <a:prstGeom prst="rect">
            <a:avLst/>
          </a:prstGeom>
          <a:solidFill>
            <a:srgbClr val="FF0000"/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Google Shape;164;p22">
            <a:extLst>
              <a:ext uri="{FF2B5EF4-FFF2-40B4-BE49-F238E27FC236}">
                <a16:creationId xmlns:a16="http://schemas.microsoft.com/office/drawing/2014/main" id="{5812894C-11ED-46F7-A875-7BF6DCC4603C}"/>
              </a:ext>
            </a:extLst>
          </p:cNvPr>
          <p:cNvSpPr txBox="1">
            <a:spLocks/>
          </p:cNvSpPr>
          <p:nvPr/>
        </p:nvSpPr>
        <p:spPr>
          <a:xfrm>
            <a:off x="7422816" y="578870"/>
            <a:ext cx="3035634" cy="1023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pt-BR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926,9 km realizados</a:t>
            </a:r>
            <a:endParaRPr lang="pt-BR" sz="36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Google Shape;164;p22">
            <a:extLst>
              <a:ext uri="{FF2B5EF4-FFF2-40B4-BE49-F238E27FC236}">
                <a16:creationId xmlns:a16="http://schemas.microsoft.com/office/drawing/2014/main" id="{8D97BCBB-97BC-49BA-8266-599DC6451D1B}"/>
              </a:ext>
            </a:extLst>
          </p:cNvPr>
          <p:cNvSpPr txBox="1">
            <a:spLocks/>
          </p:cNvSpPr>
          <p:nvPr/>
        </p:nvSpPr>
        <p:spPr>
          <a:xfrm>
            <a:off x="7422816" y="1207824"/>
            <a:ext cx="3302334" cy="1023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pt-BR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670,5 km não realizados</a:t>
            </a:r>
          </a:p>
        </p:txBody>
      </p:sp>
    </p:spTree>
    <p:extLst>
      <p:ext uri="{BB962C8B-B14F-4D97-AF65-F5344CB8AC3E}">
        <p14:creationId xmlns:p14="http://schemas.microsoft.com/office/powerpoint/2010/main" val="17032687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D558D6-D7CD-4D55-B564-9D729A07E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406" y="609449"/>
            <a:ext cx="10515600" cy="1325563"/>
          </a:xfrm>
        </p:spPr>
        <p:txBody>
          <a:bodyPr>
            <a:normAutofit fontScale="90000"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pt-BR" sz="4900" b="1" dirty="0"/>
              <a:t>Definição</a:t>
            </a:r>
            <a:r>
              <a:rPr lang="pt-BR" b="1" dirty="0"/>
              <a:t> dos Limites das Faixas de Domínio</a:t>
            </a:r>
            <a:br>
              <a:rPr lang="pt-BR" b="1" dirty="0"/>
            </a:br>
            <a:endParaRPr lang="pt-BR" b="1" dirty="0"/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2F7ACAEB-25AA-4155-A2A6-09EE103109B2}"/>
              </a:ext>
            </a:extLst>
          </p:cNvPr>
          <p:cNvSpPr txBox="1">
            <a:spLocks/>
          </p:cNvSpPr>
          <p:nvPr/>
        </p:nvSpPr>
        <p:spPr>
          <a:xfrm>
            <a:off x="1292086" y="1427370"/>
            <a:ext cx="10515600" cy="526636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t-BR" dirty="0"/>
          </a:p>
        </p:txBody>
      </p:sp>
      <p:sp>
        <p:nvSpPr>
          <p:cNvPr id="8" name="Retângulo 7"/>
          <p:cNvSpPr/>
          <p:nvPr/>
        </p:nvSpPr>
        <p:spPr>
          <a:xfrm>
            <a:off x="1165993" y="3833763"/>
            <a:ext cx="10641693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pt-BR" sz="2800" b="1" dirty="0"/>
              <a:t>PROFAIXA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sz="2000" dirty="0"/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pt-BR" sz="2400" dirty="0"/>
              <a:t>Faixa de Domínio Documentada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endParaRPr lang="pt-BR" sz="2400" dirty="0"/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pt-BR" sz="2400" dirty="0"/>
              <a:t>Faixa de Domínio Consolidada;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endParaRPr lang="pt-BR" sz="2400" dirty="0"/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pt-BR" sz="2400" dirty="0"/>
              <a:t>Faixa de Domínio Existente;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endParaRPr lang="pt-BR" sz="2400" dirty="0"/>
          </a:p>
          <a:p>
            <a:pPr marL="1257300" lvl="2" indent="-342900">
              <a:buFont typeface="Wingdings" panose="05000000000000000000" pitchFamily="2" charset="2"/>
              <a:buChar char="ü"/>
            </a:pPr>
            <a:endParaRPr lang="pt-BR" sz="2400" dirty="0"/>
          </a:p>
          <a:p>
            <a:pPr lvl="2"/>
            <a:endParaRPr lang="pt-BR" sz="2000" b="1" dirty="0"/>
          </a:p>
          <a:p>
            <a:pPr marL="1257300" lvl="2" indent="-342900">
              <a:buFont typeface="Wingdings" panose="05000000000000000000" pitchFamily="2" charset="2"/>
              <a:buChar char="§"/>
            </a:pPr>
            <a:endParaRPr lang="pt-BR" sz="2000" b="1" dirty="0"/>
          </a:p>
          <a:p>
            <a:pPr marL="1257300" lvl="2" indent="-342900">
              <a:buFont typeface="Wingdings" panose="05000000000000000000" pitchFamily="2" charset="2"/>
              <a:buChar char="§"/>
            </a:pPr>
            <a:endParaRPr lang="pt-BR" sz="2000" b="1" dirty="0"/>
          </a:p>
          <a:p>
            <a:pPr>
              <a:buFont typeface="Wingdings" panose="05000000000000000000" pitchFamily="2" charset="2"/>
              <a:buChar char="Ø"/>
            </a:pPr>
            <a:endParaRPr lang="pt-BR" sz="2000" b="1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pt-BR" sz="2000" b="1" dirty="0"/>
          </a:p>
        </p:txBody>
      </p:sp>
      <p:sp>
        <p:nvSpPr>
          <p:cNvPr id="6" name="Retângulo 5"/>
          <p:cNvSpPr/>
          <p:nvPr/>
        </p:nvSpPr>
        <p:spPr>
          <a:xfrm>
            <a:off x="245967" y="2059650"/>
            <a:ext cx="8988871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pt-BR" sz="2800" b="1" dirty="0"/>
              <a:t>Fiscalização de Irregularidades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endParaRPr lang="pt-BR" sz="2800" b="1" dirty="0"/>
          </a:p>
          <a:p>
            <a:pPr marL="2286000" lvl="4" indent="-457200">
              <a:buFont typeface="Wingdings" panose="05000000000000000000" pitchFamily="2" charset="2"/>
              <a:buChar char="ü"/>
            </a:pPr>
            <a:r>
              <a:rPr lang="pt-BR" sz="2800" b="1" dirty="0"/>
              <a:t> </a:t>
            </a:r>
            <a:r>
              <a:rPr lang="pt-BR" sz="2400" dirty="0"/>
              <a:t>Projeto </a:t>
            </a:r>
            <a:r>
              <a:rPr lang="pt-BR" sz="2400" i="1" dirty="0"/>
              <a:t>As </a:t>
            </a:r>
            <a:r>
              <a:rPr lang="pt-BR" sz="2400" i="1" dirty="0" err="1"/>
              <a:t>Built</a:t>
            </a:r>
            <a:r>
              <a:rPr lang="pt-BR" sz="2400" i="1" dirty="0"/>
              <a:t> </a:t>
            </a:r>
            <a:r>
              <a:rPr lang="pt-BR" sz="2400" dirty="0"/>
              <a:t>Unificado (Faixa de Domínio Prévia)</a:t>
            </a:r>
          </a:p>
        </p:txBody>
      </p:sp>
    </p:spTree>
    <p:extLst>
      <p:ext uri="{BB962C8B-B14F-4D97-AF65-F5344CB8AC3E}">
        <p14:creationId xmlns:p14="http://schemas.microsoft.com/office/powerpoint/2010/main" val="40466109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D558D6-D7CD-4D55-B564-9D729A07E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pt-BR" b="1" dirty="0"/>
              <a:t>Ocupações Irregulares de Faixa de Domínio</a:t>
            </a:r>
          </a:p>
        </p:txBody>
      </p:sp>
      <p:sp>
        <p:nvSpPr>
          <p:cNvPr id="10" name="Espaço Reservado para Texto 8">
            <a:extLst>
              <a:ext uri="{FF2B5EF4-FFF2-40B4-BE49-F238E27FC236}">
                <a16:creationId xmlns:a16="http://schemas.microsoft.com/office/drawing/2014/main" id="{3F319F88-D319-47D6-96FB-4D2E5F1FFE34}"/>
              </a:ext>
            </a:extLst>
          </p:cNvPr>
          <p:cNvSpPr txBox="1">
            <a:spLocks/>
          </p:cNvSpPr>
          <p:nvPr/>
        </p:nvSpPr>
        <p:spPr>
          <a:xfrm>
            <a:off x="8068400" y="2950316"/>
            <a:ext cx="2450347" cy="256035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  <a:buFont typeface="Century Schoolbook" panose="02040604050505020304" pitchFamily="18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BR-280/SC</a:t>
            </a:r>
          </a:p>
          <a:p>
            <a:endParaRPr lang="pt-BR" dirty="0"/>
          </a:p>
        </p:txBody>
      </p: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961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pt-BR" b="1" spc="10" dirty="0"/>
              <a:t>Fatores que influenciam na precisão dos dados obtidos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pt-BR" sz="2000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pt-BR" sz="2200" dirty="0"/>
              <a:t>Precisão obtida pelo levantamento e pós-processamento; 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endParaRPr lang="pt-BR" sz="2200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pt-BR" sz="2200" dirty="0"/>
              <a:t>Posicionamento e largura da pintura da faixa; Possível erro humano no posicionamento do </a:t>
            </a:r>
            <a:r>
              <a:rPr lang="pt-BR" sz="2200" dirty="0" err="1"/>
              <a:t>rover</a:t>
            </a:r>
            <a:r>
              <a:rPr lang="pt-BR" sz="2200" dirty="0"/>
              <a:t>;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endParaRPr lang="pt-BR" sz="2200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pt-BR" sz="2200" dirty="0"/>
              <a:t>Possível erro humano na aquisição, geoprocessamento e cartografia dos dados;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pt-BR" sz="2200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pt-BR" sz="2200" dirty="0"/>
              <a:t>Dificuldade técnica para aferição dos dados;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pt-BR" sz="2200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pt-BR" sz="2200" dirty="0"/>
              <a:t>Diferença temporal entre levantamento primário e fase de estudo.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pt-BR" sz="2000" dirty="0"/>
          </a:p>
          <a:p>
            <a:pPr lvl="1">
              <a:buFont typeface="Wingdings" panose="05000000000000000000" pitchFamily="2" charset="2"/>
              <a:buChar char="ü"/>
            </a:pPr>
            <a:endParaRPr lang="pt-BR" sz="2000" dirty="0"/>
          </a:p>
          <a:p>
            <a:pPr lvl="2"/>
            <a:endParaRPr lang="pt-BR" sz="2000" b="1" dirty="0"/>
          </a:p>
          <a:p>
            <a:pPr marL="1257300" lvl="2" indent="-342900">
              <a:buFont typeface="Wingdings" panose="05000000000000000000" pitchFamily="2" charset="2"/>
              <a:buChar char="§"/>
            </a:pPr>
            <a:endParaRPr lang="pt-BR" sz="2000" b="1" dirty="0"/>
          </a:p>
          <a:p>
            <a:pPr marL="1257300" lvl="2" indent="-342900">
              <a:buFont typeface="Wingdings" panose="05000000000000000000" pitchFamily="2" charset="2"/>
              <a:buChar char="§"/>
            </a:pPr>
            <a:endParaRPr lang="pt-BR" sz="2000" b="1" dirty="0"/>
          </a:p>
          <a:p>
            <a:pPr>
              <a:buFont typeface="Wingdings" panose="05000000000000000000" pitchFamily="2" charset="2"/>
              <a:buChar char="Ø"/>
            </a:pPr>
            <a:endParaRPr lang="pt-BR" sz="2000" b="1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17496917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D558D6-D7CD-4D55-B564-9D729A07E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pt-BR" b="1" dirty="0"/>
              <a:t>Ocupações Irregulares de Faixa de Domínio</a:t>
            </a:r>
          </a:p>
        </p:txBody>
      </p:sp>
      <p:sp>
        <p:nvSpPr>
          <p:cNvPr id="10" name="Espaço Reservado para Texto 8">
            <a:extLst>
              <a:ext uri="{FF2B5EF4-FFF2-40B4-BE49-F238E27FC236}">
                <a16:creationId xmlns:a16="http://schemas.microsoft.com/office/drawing/2014/main" id="{3F319F88-D319-47D6-96FB-4D2E5F1FFE34}"/>
              </a:ext>
            </a:extLst>
          </p:cNvPr>
          <p:cNvSpPr txBox="1">
            <a:spLocks/>
          </p:cNvSpPr>
          <p:nvPr/>
        </p:nvSpPr>
        <p:spPr>
          <a:xfrm>
            <a:off x="8068400" y="2950316"/>
            <a:ext cx="2450347" cy="256035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  <a:buFont typeface="Century Schoolbook" panose="02040604050505020304" pitchFamily="18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BR-280/SC</a:t>
            </a:r>
          </a:p>
          <a:p>
            <a:endParaRPr lang="pt-BR" dirty="0"/>
          </a:p>
        </p:txBody>
      </p: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933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pt-BR" b="1" spc="10" dirty="0"/>
              <a:t>Categorização das irregularidades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pt-BR" b="1" spc="10" dirty="0"/>
          </a:p>
          <a:p>
            <a:pPr marL="457200" lvl="1" indent="0">
              <a:buNone/>
            </a:pPr>
            <a:r>
              <a:rPr lang="pt-BR" u="sng" spc="10" dirty="0"/>
              <a:t>Invasão</a:t>
            </a:r>
            <a:r>
              <a:rPr lang="pt-BR" spc="10" dirty="0"/>
              <a:t>: Mais de 1 metro para dentro do limite da faixa de domínio.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pt-BR" spc="10" dirty="0"/>
          </a:p>
          <a:p>
            <a:pPr marL="457200" lvl="1" indent="0">
              <a:buNone/>
            </a:pPr>
            <a:r>
              <a:rPr lang="pt-BR" u="sng" spc="10" dirty="0"/>
              <a:t>Possível Invasão</a:t>
            </a:r>
            <a:r>
              <a:rPr lang="pt-BR" spc="10" dirty="0"/>
              <a:t>: Até 1 metro do limite da faixa de domínio, contado para ambos lados.</a:t>
            </a:r>
          </a:p>
          <a:p>
            <a:pPr marL="457200" lvl="1" indent="0">
              <a:buNone/>
            </a:pPr>
            <a:endParaRPr lang="pt-BR" spc="10" dirty="0"/>
          </a:p>
          <a:p>
            <a:pPr marL="457200" lvl="1" indent="0">
              <a:buNone/>
            </a:pPr>
            <a:r>
              <a:rPr lang="pt-BR" u="sng" spc="10" dirty="0"/>
              <a:t>Não há invasão: </a:t>
            </a:r>
            <a:r>
              <a:rPr lang="pt-BR" spc="10" dirty="0"/>
              <a:t>Mais de 1 metro para fora do limite da faixa de domínio.</a:t>
            </a:r>
          </a:p>
          <a:p>
            <a:pPr marL="457200" lvl="1" indent="0">
              <a:buNone/>
            </a:pPr>
            <a:endParaRPr lang="pt-BR" u="sng" spc="10" dirty="0"/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pt-BR" sz="2000" dirty="0"/>
          </a:p>
          <a:p>
            <a:pPr lvl="1">
              <a:buFont typeface="Wingdings" panose="05000000000000000000" pitchFamily="2" charset="2"/>
              <a:buChar char="ü"/>
            </a:pPr>
            <a:endParaRPr lang="pt-BR" sz="2200" dirty="0"/>
          </a:p>
          <a:p>
            <a:pPr lvl="1">
              <a:buFont typeface="Wingdings" panose="05000000000000000000" pitchFamily="2" charset="2"/>
              <a:buChar char="ü"/>
            </a:pPr>
            <a:endParaRPr lang="pt-BR" sz="2000" dirty="0"/>
          </a:p>
          <a:p>
            <a:pPr lvl="1">
              <a:buFont typeface="Wingdings" panose="05000000000000000000" pitchFamily="2" charset="2"/>
              <a:buChar char="ü"/>
            </a:pPr>
            <a:endParaRPr lang="pt-BR" sz="2000" dirty="0"/>
          </a:p>
          <a:p>
            <a:pPr lvl="2"/>
            <a:endParaRPr lang="pt-BR" sz="2000" b="1" dirty="0"/>
          </a:p>
          <a:p>
            <a:pPr marL="1257300" lvl="2" indent="-342900">
              <a:buFont typeface="Wingdings" panose="05000000000000000000" pitchFamily="2" charset="2"/>
              <a:buChar char="§"/>
            </a:pPr>
            <a:endParaRPr lang="pt-BR" sz="2000" b="1" dirty="0"/>
          </a:p>
          <a:p>
            <a:pPr marL="1257300" lvl="2" indent="-342900">
              <a:buFont typeface="Wingdings" panose="05000000000000000000" pitchFamily="2" charset="2"/>
              <a:buChar char="§"/>
            </a:pPr>
            <a:endParaRPr lang="pt-BR" sz="2000" b="1" dirty="0"/>
          </a:p>
          <a:p>
            <a:pPr>
              <a:buFont typeface="Wingdings" panose="05000000000000000000" pitchFamily="2" charset="2"/>
              <a:buChar char="Ø"/>
            </a:pPr>
            <a:endParaRPr lang="pt-BR" sz="2000" b="1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8859563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D558D6-D7CD-4D55-B564-9D729A07E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pt-BR" b="1" dirty="0"/>
              <a:t>Ocupações Irregulares de Faixa de Domínio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2F7ACAEB-25AA-4155-A2A6-09EE103109B2}"/>
              </a:ext>
            </a:extLst>
          </p:cNvPr>
          <p:cNvSpPr txBox="1">
            <a:spLocks/>
          </p:cNvSpPr>
          <p:nvPr/>
        </p:nvSpPr>
        <p:spPr>
          <a:xfrm>
            <a:off x="1292086" y="1427370"/>
            <a:ext cx="10515600" cy="526636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t-BR" dirty="0"/>
          </a:p>
        </p:txBody>
      </p:sp>
      <p:sp>
        <p:nvSpPr>
          <p:cNvPr id="10" name="Espaço Reservado para Texto 8">
            <a:extLst>
              <a:ext uri="{FF2B5EF4-FFF2-40B4-BE49-F238E27FC236}">
                <a16:creationId xmlns:a16="http://schemas.microsoft.com/office/drawing/2014/main" id="{3F319F88-D319-47D6-96FB-4D2E5F1FFE34}"/>
              </a:ext>
            </a:extLst>
          </p:cNvPr>
          <p:cNvSpPr txBox="1">
            <a:spLocks/>
          </p:cNvSpPr>
          <p:nvPr/>
        </p:nvSpPr>
        <p:spPr>
          <a:xfrm>
            <a:off x="8068400" y="2950316"/>
            <a:ext cx="2450347" cy="256035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  <a:buFont typeface="Century Schoolbook" panose="02040604050505020304" pitchFamily="18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BR-280/SC</a:t>
            </a:r>
          </a:p>
          <a:p>
            <a:endParaRPr lang="pt-BR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37D5F854-68D5-45E2-9855-61DACC5D1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0" t="22581" r="15299" b="5116"/>
          <a:stretch/>
        </p:blipFill>
        <p:spPr>
          <a:xfrm>
            <a:off x="1058605" y="1690688"/>
            <a:ext cx="8963936" cy="466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4116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D558D6-D7CD-4D55-B564-9D729A07E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pt-BR" b="1" dirty="0"/>
              <a:t>Ocupações Irregulares de Faixa de Domínio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2F7ACAEB-25AA-4155-A2A6-09EE103109B2}"/>
              </a:ext>
            </a:extLst>
          </p:cNvPr>
          <p:cNvSpPr txBox="1">
            <a:spLocks/>
          </p:cNvSpPr>
          <p:nvPr/>
        </p:nvSpPr>
        <p:spPr>
          <a:xfrm>
            <a:off x="1292086" y="1427370"/>
            <a:ext cx="10515600" cy="526636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t-BR" dirty="0"/>
          </a:p>
        </p:txBody>
      </p:sp>
      <p:sp>
        <p:nvSpPr>
          <p:cNvPr id="10" name="Espaço Reservado para Texto 8">
            <a:extLst>
              <a:ext uri="{FF2B5EF4-FFF2-40B4-BE49-F238E27FC236}">
                <a16:creationId xmlns:a16="http://schemas.microsoft.com/office/drawing/2014/main" id="{3F319F88-D319-47D6-96FB-4D2E5F1FFE34}"/>
              </a:ext>
            </a:extLst>
          </p:cNvPr>
          <p:cNvSpPr txBox="1">
            <a:spLocks/>
          </p:cNvSpPr>
          <p:nvPr/>
        </p:nvSpPr>
        <p:spPr>
          <a:xfrm>
            <a:off x="8068400" y="2950316"/>
            <a:ext cx="2450347" cy="256035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  <a:buFont typeface="Century Schoolbook" panose="02040604050505020304" pitchFamily="18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BR-280/SC</a:t>
            </a:r>
          </a:p>
          <a:p>
            <a:endParaRPr lang="pt-BR" dirty="0"/>
          </a:p>
        </p:txBody>
      </p:sp>
      <p:graphicFrame>
        <p:nvGraphicFramePr>
          <p:cNvPr id="12" name="Tabela 11">
            <a:extLst>
              <a:ext uri="{FF2B5EF4-FFF2-40B4-BE49-F238E27FC236}">
                <a16:creationId xmlns:a16="http://schemas.microsoft.com/office/drawing/2014/main" id="{5D556D66-7D23-4A34-9D6F-0733323C6E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1710476"/>
              </p:ext>
            </p:extLst>
          </p:nvPr>
        </p:nvGraphicFramePr>
        <p:xfrm>
          <a:off x="2547350" y="1505747"/>
          <a:ext cx="6125299" cy="5065504"/>
        </p:xfrm>
        <a:graphic>
          <a:graphicData uri="http://schemas.openxmlformats.org/drawingml/2006/table">
            <a:tbl>
              <a:tblPr firstRow="1">
                <a:tableStyleId>{616DA210-FB5B-4158-B5E0-FEB733F419BA}</a:tableStyleId>
              </a:tblPr>
              <a:tblGrid>
                <a:gridCol w="1854616">
                  <a:extLst>
                    <a:ext uri="{9D8B030D-6E8A-4147-A177-3AD203B41FA5}">
                      <a16:colId xmlns:a16="http://schemas.microsoft.com/office/drawing/2014/main" val="3083044021"/>
                    </a:ext>
                  </a:extLst>
                </a:gridCol>
                <a:gridCol w="1423561">
                  <a:extLst>
                    <a:ext uri="{9D8B030D-6E8A-4147-A177-3AD203B41FA5}">
                      <a16:colId xmlns:a16="http://schemas.microsoft.com/office/drawing/2014/main" val="563355851"/>
                    </a:ext>
                  </a:extLst>
                </a:gridCol>
                <a:gridCol w="1423561">
                  <a:extLst>
                    <a:ext uri="{9D8B030D-6E8A-4147-A177-3AD203B41FA5}">
                      <a16:colId xmlns:a16="http://schemas.microsoft.com/office/drawing/2014/main" val="4255362713"/>
                    </a:ext>
                  </a:extLst>
                </a:gridCol>
                <a:gridCol w="1423561">
                  <a:extLst>
                    <a:ext uri="{9D8B030D-6E8A-4147-A177-3AD203B41FA5}">
                      <a16:colId xmlns:a16="http://schemas.microsoft.com/office/drawing/2014/main" val="84708311"/>
                    </a:ext>
                  </a:extLst>
                </a:gridCol>
              </a:tblGrid>
              <a:tr h="71091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RODOVIA</a:t>
                      </a:r>
                      <a:endParaRPr lang="pt-BR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SITUAÇÃO</a:t>
                      </a:r>
                      <a:endParaRPr lang="pt-BR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EDIFICAÇÃO</a:t>
                      </a:r>
                      <a:endParaRPr lang="pt-BR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MARCO DIVISÓRIO</a:t>
                      </a:r>
                      <a:endParaRPr lang="pt-BR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10943330"/>
                  </a:ext>
                </a:extLst>
              </a:tr>
              <a:tr h="465367">
                <a:tc rowSpan="2"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BR-153/SC</a:t>
                      </a:r>
                      <a:endParaRPr lang="pt-BR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POSSÍVEL INVASÃO</a:t>
                      </a:r>
                      <a:endParaRPr lang="pt-BR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46</a:t>
                      </a:r>
                      <a:endParaRPr lang="pt-BR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306</a:t>
                      </a:r>
                      <a:endParaRPr lang="pt-BR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71600809"/>
                  </a:ext>
                </a:extLst>
              </a:tr>
              <a:tr h="335308">
                <a:tc vMerge="1"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BR-153/SC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INVASÃO</a:t>
                      </a:r>
                      <a:endParaRPr lang="pt-BR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56</a:t>
                      </a:r>
                      <a:endParaRPr lang="pt-BR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331</a:t>
                      </a:r>
                      <a:endParaRPr lang="pt-BR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70626413"/>
                  </a:ext>
                </a:extLst>
              </a:tr>
              <a:tr h="465367">
                <a:tc rowSpan="2"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BR-163/SC </a:t>
                      </a:r>
                    </a:p>
                    <a:p>
                      <a:pPr algn="ctr" fontAlgn="b"/>
                      <a:r>
                        <a:rPr lang="pt-BR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(Eixo Principal)</a:t>
                      </a:r>
                      <a:endParaRPr lang="pt-BR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POSSÍVEL INVASÃO</a:t>
                      </a:r>
                      <a:endParaRPr lang="pt-BR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endParaRPr lang="pt-BR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110</a:t>
                      </a:r>
                      <a:endParaRPr lang="pt-BR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97340199"/>
                  </a:ext>
                </a:extLst>
              </a:tr>
              <a:tr h="351216">
                <a:tc vMerge="1"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BR-163/SC (Eixo Principal)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INVASÃO</a:t>
                      </a:r>
                      <a:endParaRPr lang="pt-BR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23</a:t>
                      </a:r>
                      <a:endParaRPr lang="pt-BR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208</a:t>
                      </a:r>
                      <a:endParaRPr lang="pt-BR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0622794"/>
                  </a:ext>
                </a:extLst>
              </a:tr>
              <a:tr h="465367">
                <a:tc rowSpan="2"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BR-163/SC</a:t>
                      </a:r>
                    </a:p>
                    <a:p>
                      <a:pPr algn="ctr" fontAlgn="b"/>
                      <a:r>
                        <a:rPr lang="pt-BR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(Acesso)</a:t>
                      </a:r>
                      <a:endParaRPr lang="pt-BR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POSSÍVEL INVASÃO</a:t>
                      </a:r>
                      <a:endParaRPr lang="pt-BR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pt-BR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pt-BR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41827393"/>
                  </a:ext>
                </a:extLst>
              </a:tr>
              <a:tr h="335308">
                <a:tc vMerge="1">
                  <a:txBody>
                    <a:bodyPr/>
                    <a:lstStyle/>
                    <a:p>
                      <a:pPr algn="ctr" fontAlgn="b"/>
                      <a:endParaRPr lang="pt-BR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INVASÃO</a:t>
                      </a:r>
                      <a:endParaRPr lang="pt-BR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51</a:t>
                      </a:r>
                      <a:endParaRPr lang="pt-BR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78</a:t>
                      </a:r>
                      <a:endParaRPr lang="pt-BR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28809536"/>
                  </a:ext>
                </a:extLst>
              </a:tr>
              <a:tr h="465367">
                <a:tc rowSpan="2"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BR-280/SC</a:t>
                      </a:r>
                      <a:endParaRPr lang="pt-BR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POSSÍVEL INVASÃO</a:t>
                      </a:r>
                      <a:endParaRPr lang="pt-BR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168</a:t>
                      </a:r>
                      <a:endParaRPr lang="pt-BR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1814</a:t>
                      </a:r>
                      <a:endParaRPr lang="pt-BR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55301243"/>
                  </a:ext>
                </a:extLst>
              </a:tr>
              <a:tr h="335308">
                <a:tc vMerge="1"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BR-280/SC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INVASÃO</a:t>
                      </a:r>
                      <a:endParaRPr lang="pt-BR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230</a:t>
                      </a:r>
                      <a:endParaRPr lang="pt-BR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1620</a:t>
                      </a:r>
                      <a:endParaRPr lang="pt-BR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03482442"/>
                  </a:ext>
                </a:extLst>
              </a:tr>
              <a:tr h="465367">
                <a:tc rowSpan="3"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BR-470/SC</a:t>
                      </a:r>
                      <a:endParaRPr lang="pt-BR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POSSÍVEL INVASÃO</a:t>
                      </a:r>
                      <a:endParaRPr lang="pt-BR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106</a:t>
                      </a:r>
                      <a:endParaRPr lang="pt-BR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709</a:t>
                      </a:r>
                      <a:endParaRPr lang="pt-BR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26755257"/>
                  </a:ext>
                </a:extLst>
              </a:tr>
              <a:tr h="335308">
                <a:tc vMerge="1">
                  <a:txBody>
                    <a:bodyPr/>
                    <a:lstStyle/>
                    <a:p>
                      <a:pPr algn="ctr" fontAlgn="b"/>
                      <a:endParaRPr lang="pt-BR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INVASÃO</a:t>
                      </a:r>
                      <a:endParaRPr lang="pt-BR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412</a:t>
                      </a:r>
                      <a:endParaRPr lang="pt-BR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2072</a:t>
                      </a:r>
                      <a:endParaRPr lang="pt-BR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24029373"/>
                  </a:ext>
                </a:extLst>
              </a:tr>
              <a:tr h="335308">
                <a:tc vMerge="1">
                  <a:txBody>
                    <a:bodyPr/>
                    <a:lstStyle/>
                    <a:p>
                      <a:pPr algn="ctr" fontAlgn="b"/>
                      <a:endParaRPr lang="pt-BR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INDEFINIDO</a:t>
                      </a:r>
                      <a:endParaRPr lang="pt-BR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49</a:t>
                      </a:r>
                      <a:endParaRPr lang="pt-BR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103</a:t>
                      </a:r>
                      <a:endParaRPr lang="pt-BR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834299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41090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D558D6-D7CD-4D55-B564-9D729A07E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pt-BR" b="1" dirty="0"/>
              <a:t>Ocupações Irregulares de Faixa de Domínio</a:t>
            </a:r>
          </a:p>
        </p:txBody>
      </p:sp>
      <p:sp>
        <p:nvSpPr>
          <p:cNvPr id="10" name="Espaço Reservado para Texto 8">
            <a:extLst>
              <a:ext uri="{FF2B5EF4-FFF2-40B4-BE49-F238E27FC236}">
                <a16:creationId xmlns:a16="http://schemas.microsoft.com/office/drawing/2014/main" id="{3F319F88-D319-47D6-96FB-4D2E5F1FFE34}"/>
              </a:ext>
            </a:extLst>
          </p:cNvPr>
          <p:cNvSpPr txBox="1">
            <a:spLocks/>
          </p:cNvSpPr>
          <p:nvPr/>
        </p:nvSpPr>
        <p:spPr>
          <a:xfrm>
            <a:off x="8068400" y="2950316"/>
            <a:ext cx="2450347" cy="256035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  <a:buFont typeface="Century Schoolbook" panose="02040604050505020304" pitchFamily="18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BR-280/SC</a:t>
            </a:r>
          </a:p>
          <a:p>
            <a:endParaRPr lang="pt-BR" dirty="0"/>
          </a:p>
        </p:txBody>
      </p:sp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id="{94C0E440-79F5-4897-B503-8CE047731F98}"/>
              </a:ext>
            </a:extLst>
          </p:cNvPr>
          <p:cNvSpPr txBox="1">
            <a:spLocks/>
          </p:cNvSpPr>
          <p:nvPr/>
        </p:nvSpPr>
        <p:spPr>
          <a:xfrm>
            <a:off x="1292086" y="1427370"/>
            <a:ext cx="10515600" cy="526636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b="1" dirty="0"/>
              <a:t>Vistorias - </a:t>
            </a:r>
            <a:r>
              <a:rPr lang="pt-BR" b="1" dirty="0">
                <a:solidFill>
                  <a:schemeClr val="tx1"/>
                </a:solidFill>
              </a:rPr>
              <a:t>Lista de Prioridades </a:t>
            </a:r>
            <a:endParaRPr lang="pt-BR" b="1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384BC903-20DA-48A7-B25C-D81A7329B022}"/>
              </a:ext>
            </a:extLst>
          </p:cNvPr>
          <p:cNvSpPr txBox="1">
            <a:spLocks/>
          </p:cNvSpPr>
          <p:nvPr/>
        </p:nvSpPr>
        <p:spPr>
          <a:xfrm>
            <a:off x="940904" y="1954006"/>
            <a:ext cx="10016656" cy="4614434"/>
          </a:xfrm>
          <a:prstGeom prst="rect">
            <a:avLst/>
          </a:prstGeom>
        </p:spPr>
        <p:txBody>
          <a:bodyPr vert="horz" lIns="0" tIns="0" rIns="0" bIns="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pt-BR" sz="2800" dirty="0">
                <a:solidFill>
                  <a:schemeClr val="tx1"/>
                </a:solidFill>
              </a:rPr>
              <a:t> Rodovias levantadas </a:t>
            </a:r>
          </a:p>
          <a:p>
            <a:r>
              <a:rPr lang="pt-BR" dirty="0">
                <a:solidFill>
                  <a:schemeClr val="tx1"/>
                </a:solidFill>
              </a:rPr>
              <a:t>	</a:t>
            </a:r>
          </a:p>
          <a:p>
            <a:r>
              <a:rPr lang="pt-BR" dirty="0">
                <a:solidFill>
                  <a:schemeClr val="tx1"/>
                </a:solidFill>
              </a:rPr>
              <a:t>	</a:t>
            </a:r>
            <a:r>
              <a:rPr lang="pt-BR" sz="2800" dirty="0">
                <a:solidFill>
                  <a:schemeClr val="tx1"/>
                </a:solidFill>
              </a:rPr>
              <a:t>1. Invasão de Edificações</a:t>
            </a:r>
          </a:p>
          <a:p>
            <a:r>
              <a:rPr lang="pt-BR" sz="2800" dirty="0">
                <a:solidFill>
                  <a:schemeClr val="tx1"/>
                </a:solidFill>
              </a:rPr>
              <a:t>	2. Invasão de Marcos Divisórios</a:t>
            </a:r>
          </a:p>
          <a:p>
            <a:r>
              <a:rPr lang="pt-BR" sz="2800" dirty="0">
                <a:solidFill>
                  <a:schemeClr val="tx1"/>
                </a:solidFill>
              </a:rPr>
              <a:t>	3. Possíveis Invasões de Edificações</a:t>
            </a:r>
          </a:p>
          <a:p>
            <a:r>
              <a:rPr lang="pt-BR" sz="2800" dirty="0">
                <a:solidFill>
                  <a:schemeClr val="tx1"/>
                </a:solidFill>
              </a:rPr>
              <a:t>	4. Possíveis Invasões de Marcos Divisórios</a:t>
            </a:r>
          </a:p>
          <a:p>
            <a:r>
              <a:rPr lang="pt-BR" sz="2800" dirty="0">
                <a:solidFill>
                  <a:schemeClr val="tx1"/>
                </a:solidFill>
              </a:rPr>
              <a:t>	5. Itens não Cadastrados</a:t>
            </a:r>
          </a:p>
          <a:p>
            <a:endParaRPr lang="pt-BR" sz="2800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pt-BR" sz="2800" dirty="0">
                <a:solidFill>
                  <a:schemeClr val="tx1"/>
                </a:solidFill>
              </a:rPr>
              <a:t>Rodovias não levantadas.</a:t>
            </a:r>
          </a:p>
          <a:p>
            <a:r>
              <a:rPr lang="pt-BR" sz="2800" dirty="0">
                <a:solidFill>
                  <a:schemeClr val="tx1"/>
                </a:solidFill>
              </a:rPr>
              <a:t>                </a:t>
            </a:r>
          </a:p>
          <a:p>
            <a:r>
              <a:rPr lang="pt-BR" sz="2800" dirty="0">
                <a:solidFill>
                  <a:schemeClr val="tx1"/>
                </a:solidFill>
              </a:rPr>
              <a:t>           1. Itens não Cadastrados</a:t>
            </a:r>
          </a:p>
          <a:p>
            <a:endParaRPr lang="pt-B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0104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D558D6-D7CD-4D55-B564-9D729A07E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pt-BR" b="1" dirty="0"/>
              <a:t>Ocupações Irregulares de Faixa de Domínio</a:t>
            </a:r>
          </a:p>
        </p:txBody>
      </p:sp>
      <p:sp>
        <p:nvSpPr>
          <p:cNvPr id="10" name="Espaço Reservado para Texto 8">
            <a:extLst>
              <a:ext uri="{FF2B5EF4-FFF2-40B4-BE49-F238E27FC236}">
                <a16:creationId xmlns:a16="http://schemas.microsoft.com/office/drawing/2014/main" id="{3F319F88-D319-47D6-96FB-4D2E5F1FFE34}"/>
              </a:ext>
            </a:extLst>
          </p:cNvPr>
          <p:cNvSpPr txBox="1">
            <a:spLocks/>
          </p:cNvSpPr>
          <p:nvPr/>
        </p:nvSpPr>
        <p:spPr>
          <a:xfrm>
            <a:off x="8068400" y="2950316"/>
            <a:ext cx="2450347" cy="256035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  <a:buFont typeface="Century Schoolbook" panose="02040604050505020304" pitchFamily="18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BR-280/SC</a:t>
            </a:r>
          </a:p>
          <a:p>
            <a:endParaRPr lang="pt-BR" dirty="0"/>
          </a:p>
        </p:txBody>
      </p:sp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id="{94C0E440-79F5-4897-B503-8CE047731F98}"/>
              </a:ext>
            </a:extLst>
          </p:cNvPr>
          <p:cNvSpPr txBox="1">
            <a:spLocks/>
          </p:cNvSpPr>
          <p:nvPr/>
        </p:nvSpPr>
        <p:spPr>
          <a:xfrm>
            <a:off x="1292086" y="1427370"/>
            <a:ext cx="10515600" cy="526636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b="1" dirty="0"/>
              <a:t>Vistorias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B2619AF-C5C9-4222-964A-2394836FA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4451" y="1690688"/>
            <a:ext cx="3920119" cy="48136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BB34DE9-5A15-4C37-9CB0-855919DC1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24" y="1954006"/>
            <a:ext cx="4290865" cy="23864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C007F96-92AD-48EE-BA19-3B994F9604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909" y="3904822"/>
            <a:ext cx="4290866" cy="24166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tângulo 2"/>
          <p:cNvSpPr/>
          <p:nvPr/>
        </p:nvSpPr>
        <p:spPr>
          <a:xfrm>
            <a:off x="7996687" y="5164183"/>
            <a:ext cx="1112479" cy="1669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47752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D558D6-D7CD-4D55-B564-9D729A07E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pt-BR" b="1" dirty="0"/>
              <a:t>Fiscalização e Operação </a:t>
            </a:r>
          </a:p>
        </p:txBody>
      </p:sp>
      <p:sp>
        <p:nvSpPr>
          <p:cNvPr id="10" name="Espaço Reservado para Texto 8">
            <a:extLst>
              <a:ext uri="{FF2B5EF4-FFF2-40B4-BE49-F238E27FC236}">
                <a16:creationId xmlns:a16="http://schemas.microsoft.com/office/drawing/2014/main" id="{3F319F88-D319-47D6-96FB-4D2E5F1FFE34}"/>
              </a:ext>
            </a:extLst>
          </p:cNvPr>
          <p:cNvSpPr txBox="1">
            <a:spLocks/>
          </p:cNvSpPr>
          <p:nvPr/>
        </p:nvSpPr>
        <p:spPr>
          <a:xfrm>
            <a:off x="8068400" y="2950316"/>
            <a:ext cx="2450347" cy="256035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  <a:buFont typeface="Century Schoolbook" panose="02040604050505020304" pitchFamily="18" charset="0"/>
              <a:buChar char="•"/>
            </a:pPr>
            <a:r>
              <a:rPr lang="pt-BR" b="1" dirty="0">
                <a:solidFill>
                  <a:schemeClr val="bg1"/>
                </a:solidFill>
              </a:rPr>
              <a:t>BR-280/SC</a:t>
            </a:r>
          </a:p>
          <a:p>
            <a:endParaRPr lang="pt-BR" b="1" dirty="0"/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9431636F-8075-48BA-8DEF-7374FC42E2D1}"/>
              </a:ext>
            </a:extLst>
          </p:cNvPr>
          <p:cNvSpPr txBox="1">
            <a:spLocks/>
          </p:cNvSpPr>
          <p:nvPr/>
        </p:nvSpPr>
        <p:spPr>
          <a:xfrm>
            <a:off x="1444486" y="1579770"/>
            <a:ext cx="10515600" cy="526636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b="1" dirty="0"/>
              <a:t>Trâmite administrativo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D3F0C0EE-D523-4A6E-9868-D28E77C0A34E}"/>
              </a:ext>
            </a:extLst>
          </p:cNvPr>
          <p:cNvSpPr txBox="1">
            <a:spLocks/>
          </p:cNvSpPr>
          <p:nvPr/>
        </p:nvSpPr>
        <p:spPr>
          <a:xfrm>
            <a:off x="7434208" y="1623522"/>
            <a:ext cx="4171500" cy="1443481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000" b="1" dirty="0">
                <a:solidFill>
                  <a:schemeClr val="bg1"/>
                </a:solidFill>
              </a:rPr>
              <a:t>Encaminhamento formal via SEI para Unidades Locais</a:t>
            </a:r>
          </a:p>
          <a:p>
            <a:pPr algn="ctr"/>
            <a:r>
              <a:rPr lang="pt-BR" sz="2000" b="1" dirty="0">
                <a:solidFill>
                  <a:schemeClr val="bg1"/>
                </a:solidFill>
              </a:rPr>
              <a:t> tomarem providências cabíveis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E64F4D84-B260-43FF-B689-B80F97D923EA}"/>
              </a:ext>
            </a:extLst>
          </p:cNvPr>
          <p:cNvSpPr txBox="1">
            <a:spLocks/>
          </p:cNvSpPr>
          <p:nvPr/>
        </p:nvSpPr>
        <p:spPr>
          <a:xfrm>
            <a:off x="7434208" y="3924359"/>
            <a:ext cx="4171500" cy="144348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000" b="1" dirty="0">
                <a:solidFill>
                  <a:schemeClr val="bg1"/>
                </a:solidFill>
              </a:rPr>
              <a:t>PROFAIXA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C6710982-43CF-41EB-9B00-3156AD74509B}"/>
              </a:ext>
            </a:extLst>
          </p:cNvPr>
          <p:cNvSpPr txBox="1">
            <a:spLocks/>
          </p:cNvSpPr>
          <p:nvPr/>
        </p:nvSpPr>
        <p:spPr>
          <a:xfrm>
            <a:off x="372808" y="3012677"/>
            <a:ext cx="1894142" cy="891265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000" b="1" dirty="0">
                <a:solidFill>
                  <a:schemeClr val="bg1"/>
                </a:solidFill>
              </a:rPr>
              <a:t>Análise de dados prévios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0F92134E-8156-4325-B89B-5FBCED89520F}"/>
              </a:ext>
            </a:extLst>
          </p:cNvPr>
          <p:cNvSpPr txBox="1">
            <a:spLocks/>
          </p:cNvSpPr>
          <p:nvPr/>
        </p:nvSpPr>
        <p:spPr>
          <a:xfrm>
            <a:off x="2421704" y="3012677"/>
            <a:ext cx="1894142" cy="891265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000" b="1" dirty="0">
                <a:solidFill>
                  <a:schemeClr val="bg1"/>
                </a:solidFill>
              </a:rPr>
              <a:t>Vistorias de Campo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ADBBB683-C78A-41F5-B3BF-5340106C6979}"/>
              </a:ext>
            </a:extLst>
          </p:cNvPr>
          <p:cNvSpPr txBox="1">
            <a:spLocks/>
          </p:cNvSpPr>
          <p:nvPr/>
        </p:nvSpPr>
        <p:spPr>
          <a:xfrm>
            <a:off x="4432500" y="3020467"/>
            <a:ext cx="1894142" cy="891265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000" b="1" dirty="0">
                <a:solidFill>
                  <a:schemeClr val="bg1"/>
                </a:solidFill>
              </a:rPr>
              <a:t>Análise Documental</a:t>
            </a:r>
            <a:br>
              <a:rPr lang="pt-BR" sz="2000" b="1" dirty="0">
                <a:solidFill>
                  <a:schemeClr val="bg1"/>
                </a:solidFill>
              </a:rPr>
            </a:br>
            <a:r>
              <a:rPr lang="pt-BR" sz="2000" b="1" dirty="0">
                <a:solidFill>
                  <a:schemeClr val="bg1"/>
                </a:solidFill>
              </a:rPr>
              <a:t> Pós-Campo</a:t>
            </a:r>
          </a:p>
        </p:txBody>
      </p:sp>
      <p:sp>
        <p:nvSpPr>
          <p:cNvPr id="12" name="Seta: para a Direita 11">
            <a:extLst>
              <a:ext uri="{FF2B5EF4-FFF2-40B4-BE49-F238E27FC236}">
                <a16:creationId xmlns:a16="http://schemas.microsoft.com/office/drawing/2014/main" id="{2C928DED-6E6B-4D32-9FB7-2738EB40AB68}"/>
              </a:ext>
            </a:extLst>
          </p:cNvPr>
          <p:cNvSpPr/>
          <p:nvPr/>
        </p:nvSpPr>
        <p:spPr>
          <a:xfrm rot="20037300">
            <a:off x="6622926" y="2569003"/>
            <a:ext cx="709487" cy="50735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/>
          </a:p>
        </p:txBody>
      </p:sp>
      <p:sp>
        <p:nvSpPr>
          <p:cNvPr id="13" name="Seta: para a Direita 12">
            <a:extLst>
              <a:ext uri="{FF2B5EF4-FFF2-40B4-BE49-F238E27FC236}">
                <a16:creationId xmlns:a16="http://schemas.microsoft.com/office/drawing/2014/main" id="{A9D0C54D-DAD9-4EFD-BA47-C27A4566E5E9}"/>
              </a:ext>
            </a:extLst>
          </p:cNvPr>
          <p:cNvSpPr/>
          <p:nvPr/>
        </p:nvSpPr>
        <p:spPr>
          <a:xfrm rot="1583192">
            <a:off x="6587256" y="4058474"/>
            <a:ext cx="762990" cy="437736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/>
          </a:p>
        </p:txBody>
      </p:sp>
    </p:spTree>
    <p:extLst>
      <p:ext uri="{BB962C8B-B14F-4D97-AF65-F5344CB8AC3E}">
        <p14:creationId xmlns:p14="http://schemas.microsoft.com/office/powerpoint/2010/main" val="2097902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D558D6-D7CD-4D55-B564-9D729A07E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 </a:t>
            </a:r>
            <a:r>
              <a:rPr lang="pt-BR" b="1" dirty="0"/>
              <a:t>Etapas de Trabalho</a:t>
            </a:r>
          </a:p>
        </p:txBody>
      </p:sp>
      <p:sp>
        <p:nvSpPr>
          <p:cNvPr id="3" name="Retângulo 2"/>
          <p:cNvSpPr/>
          <p:nvPr/>
        </p:nvSpPr>
        <p:spPr>
          <a:xfrm>
            <a:off x="966833" y="1906351"/>
            <a:ext cx="10641693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t-BR" sz="2800" b="1" dirty="0"/>
              <a:t>Cadastro Técnico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sz="2400" b="1" dirty="0"/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pt-BR" sz="2400" dirty="0"/>
              <a:t>Digitalização do Acervo Técnico</a:t>
            </a:r>
          </a:p>
          <a:p>
            <a:pPr lvl="2"/>
            <a:endParaRPr lang="pt-BR" sz="2400" dirty="0"/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pt-BR" sz="2400" dirty="0"/>
              <a:t>Análise dos Documentos e Projetos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endParaRPr lang="pt-BR" sz="2000" dirty="0"/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pt-BR" sz="2400" dirty="0"/>
              <a:t>Transcrição e Espacialização de anotações técnicas históricas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endParaRPr lang="pt-BR" sz="2000" b="1" dirty="0"/>
          </a:p>
          <a:p>
            <a:pPr marL="1257300" lvl="2" indent="-342900">
              <a:buFont typeface="Wingdings" panose="05000000000000000000" pitchFamily="2" charset="2"/>
              <a:buChar char="§"/>
            </a:pPr>
            <a:endParaRPr lang="pt-BR" sz="2000" b="1" dirty="0"/>
          </a:p>
          <a:p>
            <a:pPr lvl="2"/>
            <a:endParaRPr lang="pt-BR" sz="2000" b="1" dirty="0"/>
          </a:p>
          <a:p>
            <a:pPr lvl="1"/>
            <a:endParaRPr lang="pt-BR" sz="2000" b="1" dirty="0"/>
          </a:p>
          <a:p>
            <a:pPr lvl="1"/>
            <a:endParaRPr lang="pt-BR" sz="2000" b="1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pt-BR" sz="2000" b="1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pt-BR" sz="2000" b="1" dirty="0"/>
          </a:p>
          <a:p>
            <a:pPr>
              <a:buFont typeface="Wingdings" panose="05000000000000000000" pitchFamily="2" charset="2"/>
              <a:buChar char="Ø"/>
            </a:pPr>
            <a:endParaRPr lang="pt-BR" sz="2000" b="1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3479900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154A44-CFC5-48AA-8507-5DDA55671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Cadastro Técnico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9E339A08-4D75-44CA-8A57-1B51EBB9410A}"/>
              </a:ext>
            </a:extLst>
          </p:cNvPr>
          <p:cNvSpPr/>
          <p:nvPr/>
        </p:nvSpPr>
        <p:spPr>
          <a:xfrm>
            <a:off x="838200" y="1427370"/>
            <a:ext cx="2000250" cy="110628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CFC2CA5D-001C-423E-AF2A-D5BB5AA7D1F4}"/>
              </a:ext>
            </a:extLst>
          </p:cNvPr>
          <p:cNvSpPr txBox="1">
            <a:spLocks/>
          </p:cNvSpPr>
          <p:nvPr/>
        </p:nvSpPr>
        <p:spPr>
          <a:xfrm>
            <a:off x="1292086" y="1427370"/>
            <a:ext cx="10515600" cy="526636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dirty="0"/>
              <a:t>Histórico Cadastral - Cadastro Técnico Esquemático</a:t>
            </a:r>
          </a:p>
        </p:txBody>
      </p:sp>
      <p:graphicFrame>
        <p:nvGraphicFramePr>
          <p:cNvPr id="11" name="Espaço Reservado para Conteúdo 3">
            <a:extLst>
              <a:ext uri="{FF2B5EF4-FFF2-40B4-BE49-F238E27FC236}">
                <a16:creationId xmlns:a16="http://schemas.microsoft.com/office/drawing/2014/main" id="{56BDFE5E-032F-4BFF-91D8-58FAA28DCB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3965670"/>
              </p:ext>
            </p:extLst>
          </p:nvPr>
        </p:nvGraphicFramePr>
        <p:xfrm>
          <a:off x="952189" y="1954006"/>
          <a:ext cx="9340067" cy="45742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5" name="Acrobat Document" r:id="rId3" imgW="15277780" imgH="8572500" progId="AcroExch.Document.DC">
                  <p:embed/>
                </p:oleObj>
              </mc:Choice>
              <mc:Fallback>
                <p:oleObj name="Acrobat Document" r:id="rId3" imgW="15277780" imgH="8572500" progId="AcroExch.Document.DC">
                  <p:embed/>
                  <p:pic>
                    <p:nvPicPr>
                      <p:cNvPr id="7" name="Espaço Reservado para Conteúdo 3">
                        <a:extLst>
                          <a:ext uri="{FF2B5EF4-FFF2-40B4-BE49-F238E27FC236}">
                            <a16:creationId xmlns:a16="http://schemas.microsoft.com/office/drawing/2014/main" id="{E941E859-51FB-4870-8539-1F67FCBD98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52189" y="1954006"/>
                        <a:ext cx="9340067" cy="45742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75368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5">
            <a:extLst>
              <a:ext uri="{FF2B5EF4-FFF2-40B4-BE49-F238E27FC236}">
                <a16:creationId xmlns:a16="http://schemas.microsoft.com/office/drawing/2014/main" id="{BCE9B7BF-6EBE-42F2-AD93-5192F2AB8F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6" t="16550" r="7935" b="28235"/>
          <a:stretch/>
        </p:blipFill>
        <p:spPr>
          <a:xfrm>
            <a:off x="0" y="1847961"/>
            <a:ext cx="12192000" cy="2703558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0154A44-CFC5-48AA-8507-5DDA55671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Cadastro Técnico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3E6D983F-8524-4063-9742-ED0848C056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3" t="-19185" r="-1" b="14012"/>
          <a:stretch/>
        </p:blipFill>
        <p:spPr>
          <a:xfrm>
            <a:off x="38100" y="3752880"/>
            <a:ext cx="12153900" cy="259077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B6E58E20-AAF8-43B9-AAD4-0EDB6813AB59}"/>
              </a:ext>
            </a:extLst>
          </p:cNvPr>
          <p:cNvSpPr/>
          <p:nvPr/>
        </p:nvSpPr>
        <p:spPr>
          <a:xfrm>
            <a:off x="838200" y="1400866"/>
            <a:ext cx="5067300" cy="110628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CFC2CA5D-001C-423E-AF2A-D5BB5AA7D1F4}"/>
              </a:ext>
            </a:extLst>
          </p:cNvPr>
          <p:cNvSpPr txBox="1">
            <a:spLocks/>
          </p:cNvSpPr>
          <p:nvPr/>
        </p:nvSpPr>
        <p:spPr>
          <a:xfrm>
            <a:off x="1292086" y="1427370"/>
            <a:ext cx="10515600" cy="526636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dirty="0"/>
              <a:t> Transcrição de Anotações Técnicas</a:t>
            </a:r>
          </a:p>
        </p:txBody>
      </p:sp>
    </p:spTree>
    <p:extLst>
      <p:ext uri="{BB962C8B-B14F-4D97-AF65-F5344CB8AC3E}">
        <p14:creationId xmlns:p14="http://schemas.microsoft.com/office/powerpoint/2010/main" val="3233740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154A44-CFC5-48AA-8507-5DDA55671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Cadastro Técnico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B8342674-4970-4D91-8D51-DAC153BEC53C}"/>
              </a:ext>
            </a:extLst>
          </p:cNvPr>
          <p:cNvSpPr/>
          <p:nvPr/>
        </p:nvSpPr>
        <p:spPr>
          <a:xfrm>
            <a:off x="453886" y="1427370"/>
            <a:ext cx="10023614" cy="110628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CFC2CA5D-001C-423E-AF2A-D5BB5AA7D1F4}"/>
              </a:ext>
            </a:extLst>
          </p:cNvPr>
          <p:cNvSpPr txBox="1">
            <a:spLocks/>
          </p:cNvSpPr>
          <p:nvPr/>
        </p:nvSpPr>
        <p:spPr>
          <a:xfrm>
            <a:off x="1292086" y="1427370"/>
            <a:ext cx="10515600" cy="526636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dirty="0"/>
              <a:t>Espacialização – Notas Georreferenciadas (*.</a:t>
            </a:r>
            <a:r>
              <a:rPr lang="pt-BR" dirty="0" err="1"/>
              <a:t>kml</a:t>
            </a:r>
            <a:r>
              <a:rPr lang="pt-BR" dirty="0"/>
              <a:t>)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D74718E-E3CF-4574-A7CF-717ACB816F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"/>
          <a:stretch/>
        </p:blipFill>
        <p:spPr>
          <a:xfrm>
            <a:off x="1714500" y="2045597"/>
            <a:ext cx="8683470" cy="429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115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7">
            <a:extLst>
              <a:ext uri="{FF2B5EF4-FFF2-40B4-BE49-F238E27FC236}">
                <a16:creationId xmlns:a16="http://schemas.microsoft.com/office/drawing/2014/main" id="{1288F25E-E2C3-40DD-B4BD-A6565D7F37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" t="26823" r="20190" b="17285"/>
          <a:stretch/>
        </p:blipFill>
        <p:spPr>
          <a:xfrm>
            <a:off x="0" y="1954006"/>
            <a:ext cx="12192000" cy="436741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0154A44-CFC5-48AA-8507-5DDA55671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pt-BR" b="1" dirty="0"/>
              <a:t>Cadastro Técnico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CFC2CA5D-001C-423E-AF2A-D5BB5AA7D1F4}"/>
              </a:ext>
            </a:extLst>
          </p:cNvPr>
          <p:cNvSpPr txBox="1">
            <a:spLocks/>
          </p:cNvSpPr>
          <p:nvPr/>
        </p:nvSpPr>
        <p:spPr>
          <a:xfrm>
            <a:off x="1292086" y="1427370"/>
            <a:ext cx="10515600" cy="526636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dirty="0"/>
              <a:t> </a:t>
            </a:r>
            <a:r>
              <a:rPr lang="pt-BR" b="1" dirty="0"/>
              <a:t>Espacialização (Vetorização) - Projetos de Implantação das Rodovias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41631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154A44-CFC5-48AA-8507-5DDA55671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pt-BR" b="1" dirty="0"/>
              <a:t>Cadastro Técnico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B8342674-4970-4D91-8D51-DAC153BEC53C}"/>
              </a:ext>
            </a:extLst>
          </p:cNvPr>
          <p:cNvSpPr/>
          <p:nvPr/>
        </p:nvSpPr>
        <p:spPr>
          <a:xfrm>
            <a:off x="453886" y="1427370"/>
            <a:ext cx="10023614" cy="110628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CFC2CA5D-001C-423E-AF2A-D5BB5AA7D1F4}"/>
              </a:ext>
            </a:extLst>
          </p:cNvPr>
          <p:cNvSpPr txBox="1">
            <a:spLocks/>
          </p:cNvSpPr>
          <p:nvPr/>
        </p:nvSpPr>
        <p:spPr>
          <a:xfrm>
            <a:off x="1292086" y="1427370"/>
            <a:ext cx="10515600" cy="526636"/>
          </a:xfrm>
          <a:prstGeom prst="rect">
            <a:avLst/>
          </a:prstGeom>
        </p:spPr>
        <p:txBody>
          <a:bodyPr vert="horz" lIns="91440" tIns="45720" rIns="91440" bIns="45720" numCol="1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b="1" dirty="0"/>
              <a:t>Espacialização (Georreferenciamento) – Projetos de Implantação das Rodovias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43899D0-2C3D-423F-9748-43BD0BDD60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2" t="22194" r="11988" b="15388"/>
          <a:stretch/>
        </p:blipFill>
        <p:spPr>
          <a:xfrm>
            <a:off x="-38100" y="1954006"/>
            <a:ext cx="12261572" cy="43972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274029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D558D6-D7CD-4D55-B564-9D729A07E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 </a:t>
            </a:r>
            <a:r>
              <a:rPr lang="pt-BR" b="1" dirty="0"/>
              <a:t>Etapas de Trabalho</a:t>
            </a:r>
          </a:p>
        </p:txBody>
      </p:sp>
      <p:sp>
        <p:nvSpPr>
          <p:cNvPr id="3" name="Retângulo 2"/>
          <p:cNvSpPr/>
          <p:nvPr/>
        </p:nvSpPr>
        <p:spPr>
          <a:xfrm>
            <a:off x="966833" y="1906351"/>
            <a:ext cx="10641693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t-BR" sz="2800" b="1" dirty="0"/>
              <a:t>Base Cartográfica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sz="2400" b="1" dirty="0"/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pt-BR" sz="2400" dirty="0"/>
              <a:t>Levantamento Topográfico</a:t>
            </a:r>
          </a:p>
          <a:p>
            <a:pPr lvl="2"/>
            <a:endParaRPr lang="pt-BR" sz="2400" dirty="0"/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pt-BR" sz="2400" dirty="0"/>
              <a:t>Geoprocessamento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endParaRPr lang="pt-BR" sz="2400" dirty="0"/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pt-BR" sz="2400" dirty="0"/>
              <a:t>Projeto </a:t>
            </a:r>
            <a:r>
              <a:rPr lang="pt-BR" sz="2400" i="1" dirty="0"/>
              <a:t>As </a:t>
            </a:r>
            <a:r>
              <a:rPr lang="pt-BR" sz="2400" i="1" dirty="0" err="1"/>
              <a:t>Built</a:t>
            </a:r>
            <a:r>
              <a:rPr lang="pt-BR" sz="2400" i="1" dirty="0"/>
              <a:t> </a:t>
            </a:r>
            <a:r>
              <a:rPr lang="pt-BR" sz="2400" dirty="0"/>
              <a:t>Unificado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endParaRPr lang="pt-BR" sz="2000" b="1" dirty="0"/>
          </a:p>
          <a:p>
            <a:pPr marL="1257300" lvl="2" indent="-342900">
              <a:buFont typeface="Wingdings" panose="05000000000000000000" pitchFamily="2" charset="2"/>
              <a:buChar char="§"/>
            </a:pPr>
            <a:endParaRPr lang="pt-BR" sz="2000" b="1" dirty="0"/>
          </a:p>
          <a:p>
            <a:pPr lvl="2"/>
            <a:endParaRPr lang="pt-BR" sz="2000" b="1" dirty="0"/>
          </a:p>
          <a:p>
            <a:pPr lvl="1"/>
            <a:endParaRPr lang="pt-BR" sz="2000" b="1" dirty="0"/>
          </a:p>
          <a:p>
            <a:pPr lvl="1"/>
            <a:endParaRPr lang="pt-BR" sz="2000" b="1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pt-BR" sz="2000" b="1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pt-BR" sz="2000" b="1" dirty="0"/>
          </a:p>
          <a:p>
            <a:pPr>
              <a:buFont typeface="Wingdings" panose="05000000000000000000" pitchFamily="2" charset="2"/>
              <a:buChar char="Ø"/>
            </a:pPr>
            <a:endParaRPr lang="pt-BR" sz="2000" b="1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361221557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2820</TotalTime>
  <Words>717</Words>
  <Application>Microsoft Office PowerPoint</Application>
  <PresentationFormat>Widescreen</PresentationFormat>
  <Paragraphs>279</Paragraphs>
  <Slides>28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36" baseType="lpstr">
      <vt:lpstr>Arial</vt:lpstr>
      <vt:lpstr>Average</vt:lpstr>
      <vt:lpstr>Calibri</vt:lpstr>
      <vt:lpstr>Calibri Light</vt:lpstr>
      <vt:lpstr>Century Schoolbook</vt:lpstr>
      <vt:lpstr>Wingdings</vt:lpstr>
      <vt:lpstr>Tema do Office</vt:lpstr>
      <vt:lpstr>Acrobat Document</vt:lpstr>
      <vt:lpstr>Fiscalização de Ocupações Irregulares de Faixa de Domínio</vt:lpstr>
      <vt:lpstr> Etapas de Trabalho</vt:lpstr>
      <vt:lpstr> Etapas de Trabalho</vt:lpstr>
      <vt:lpstr>Cadastro Técnico</vt:lpstr>
      <vt:lpstr>Cadastro Técnico</vt:lpstr>
      <vt:lpstr>Cadastro Técnico</vt:lpstr>
      <vt:lpstr>Cadastro Técnico</vt:lpstr>
      <vt:lpstr>Cadastro Técnico</vt:lpstr>
      <vt:lpstr> Etapas de Trabalho</vt:lpstr>
      <vt:lpstr>Base Cartográfica</vt:lpstr>
      <vt:lpstr>Base Cartográfica</vt:lpstr>
      <vt:lpstr>Apresentação do PowerPoint</vt:lpstr>
      <vt:lpstr>Base Cartográfica</vt:lpstr>
      <vt:lpstr>Base Cartográfica</vt:lpstr>
      <vt:lpstr>Apresentação do PowerPoint</vt:lpstr>
      <vt:lpstr>Apresentação do PowerPoint</vt:lpstr>
      <vt:lpstr>Apresentação do PowerPoint</vt:lpstr>
      <vt:lpstr> Base Cartográfica</vt:lpstr>
      <vt:lpstr> Base Cartográfica</vt:lpstr>
      <vt:lpstr>Base Cartográfica</vt:lpstr>
      <vt:lpstr>Definição dos Limites das Faixas de Domínio </vt:lpstr>
      <vt:lpstr>Ocupações Irregulares de Faixa de Domínio</vt:lpstr>
      <vt:lpstr>Ocupações Irregulares de Faixa de Domínio</vt:lpstr>
      <vt:lpstr>Ocupações Irregulares de Faixa de Domínio</vt:lpstr>
      <vt:lpstr>Ocupações Irregulares de Faixa de Domínio</vt:lpstr>
      <vt:lpstr>Ocupações Irregulares de Faixa de Domínio</vt:lpstr>
      <vt:lpstr>Ocupações Irregulares de Faixa de Domínio</vt:lpstr>
      <vt:lpstr>Fiscalização e Operação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Marilia Borges</dc:creator>
  <cp:lastModifiedBy>Gabriella Lima</cp:lastModifiedBy>
  <cp:revision>64</cp:revision>
  <dcterms:created xsi:type="dcterms:W3CDTF">2022-03-04T12:39:06Z</dcterms:created>
  <dcterms:modified xsi:type="dcterms:W3CDTF">2022-03-25T18:52:36Z</dcterms:modified>
</cp:coreProperties>
</file>