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6" r:id="rId8"/>
    <p:sldId id="262" r:id="rId9"/>
    <p:sldId id="267" r:id="rId10"/>
    <p:sldId id="264" r:id="rId11"/>
    <p:sldId id="265" r:id="rId12"/>
    <p:sldId id="263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7896"/>
            <a:ext cx="9144000" cy="2387600"/>
          </a:xfrm>
        </p:spPr>
        <p:txBody>
          <a:bodyPr>
            <a:normAutofit/>
          </a:bodyPr>
          <a:lstStyle/>
          <a:p>
            <a:r>
              <a:rPr lang="pt-BR" dirty="0"/>
              <a:t>Estudos de casos nacionais da metodologia iRAP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971F86-490B-425D-B4EE-D2824A2D1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85496"/>
            <a:ext cx="9144000" cy="1655762"/>
          </a:xfrm>
        </p:spPr>
        <p:txBody>
          <a:bodyPr/>
          <a:lstStyle/>
          <a:p>
            <a:r>
              <a:rPr lang="pt-BR" dirty="0"/>
              <a:t>Engenheira Carolina Mariano</a:t>
            </a:r>
          </a:p>
          <a:p>
            <a:r>
              <a:rPr lang="pt-BR" dirty="0"/>
              <a:t>Coordenadora de Projetos iRAP</a:t>
            </a:r>
          </a:p>
          <a:p>
            <a:r>
              <a:rPr lang="pt-BR" dirty="0" err="1"/>
              <a:t>Strata</a:t>
            </a:r>
            <a:r>
              <a:rPr lang="pt-BR" dirty="0"/>
              <a:t> Engenharia</a:t>
            </a:r>
          </a:p>
        </p:txBody>
      </p: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84ADE-2E71-407E-B674-B37A1F91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PILOTO DER/SP 2014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D3B57D-370E-4C51-A4C5-450A0CC5A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0686" y="1494745"/>
            <a:ext cx="8044542" cy="4838914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A6036E1-E574-4C38-BACA-9EC6B83B9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828606"/>
            <a:ext cx="7124343" cy="502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3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40151-CE90-43ED-AE26-B527CACB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PILOTO DNIT 2015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CF9CCA-F0B5-4E57-B952-EFBDA157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3F3B027-B229-4D98-AD52-F7302793B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7757832" cy="249195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1007CF6-199A-41EA-802A-CB5C3CB65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931" y="1608147"/>
            <a:ext cx="8207451" cy="49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9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7C4A0-1D5B-4687-940C-F6DC6FFB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LINHA DO TEMPO</a:t>
            </a:r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1B4FE5D5-9CD7-4A6C-9633-ABB579233B1A}"/>
              </a:ext>
            </a:extLst>
          </p:cNvPr>
          <p:cNvSpPr/>
          <p:nvPr/>
        </p:nvSpPr>
        <p:spPr>
          <a:xfrm>
            <a:off x="1" y="2895601"/>
            <a:ext cx="12191999" cy="1208313"/>
          </a:xfrm>
          <a:custGeom>
            <a:avLst/>
            <a:gdLst>
              <a:gd name="connsiteX0" fmla="*/ 9682842 w 12191999"/>
              <a:gd name="connsiteY0" fmla="*/ 95251 h 1208313"/>
              <a:gd name="connsiteX1" fmla="*/ 9213928 w 12191999"/>
              <a:gd name="connsiteY1" fmla="*/ 406068 h 1208313"/>
              <a:gd name="connsiteX2" fmla="*/ 9192987 w 12191999"/>
              <a:gd name="connsiteY2" fmla="*/ 473529 h 1208313"/>
              <a:gd name="connsiteX3" fmla="*/ 9192988 w 12191999"/>
              <a:gd name="connsiteY3" fmla="*/ 473529 h 1208313"/>
              <a:gd name="connsiteX4" fmla="*/ 9184276 w 12191999"/>
              <a:gd name="connsiteY4" fmla="*/ 501595 h 1208313"/>
              <a:gd name="connsiteX5" fmla="*/ 9175034 w 12191999"/>
              <a:gd name="connsiteY5" fmla="*/ 593272 h 1208313"/>
              <a:gd name="connsiteX6" fmla="*/ 9175033 w 12191999"/>
              <a:gd name="connsiteY6" fmla="*/ 593272 h 1208313"/>
              <a:gd name="connsiteX7" fmla="*/ 9173936 w 12191999"/>
              <a:gd name="connsiteY7" fmla="*/ 604156 h 1208313"/>
              <a:gd name="connsiteX8" fmla="*/ 9682842 w 12191999"/>
              <a:gd name="connsiteY8" fmla="*/ 1113062 h 1208313"/>
              <a:gd name="connsiteX9" fmla="*/ 10191748 w 12191999"/>
              <a:gd name="connsiteY9" fmla="*/ 604156 h 1208313"/>
              <a:gd name="connsiteX10" fmla="*/ 10190651 w 12191999"/>
              <a:gd name="connsiteY10" fmla="*/ 593271 h 1208313"/>
              <a:gd name="connsiteX11" fmla="*/ 10190652 w 12191999"/>
              <a:gd name="connsiteY11" fmla="*/ 593271 h 1208313"/>
              <a:gd name="connsiteX12" fmla="*/ 10181410 w 12191999"/>
              <a:gd name="connsiteY12" fmla="*/ 501595 h 1208313"/>
              <a:gd name="connsiteX13" fmla="*/ 10172698 w 12191999"/>
              <a:gd name="connsiteY13" fmla="*/ 473529 h 1208313"/>
              <a:gd name="connsiteX14" fmla="*/ 10172697 w 12191999"/>
              <a:gd name="connsiteY14" fmla="*/ 473529 h 1208313"/>
              <a:gd name="connsiteX15" fmla="*/ 10151756 w 12191999"/>
              <a:gd name="connsiteY15" fmla="*/ 406068 h 1208313"/>
              <a:gd name="connsiteX16" fmla="*/ 9682842 w 12191999"/>
              <a:gd name="connsiteY16" fmla="*/ 95251 h 1208313"/>
              <a:gd name="connsiteX17" fmla="*/ 6896099 w 12191999"/>
              <a:gd name="connsiteY17" fmla="*/ 95251 h 1208313"/>
              <a:gd name="connsiteX18" fmla="*/ 6427185 w 12191999"/>
              <a:gd name="connsiteY18" fmla="*/ 406068 h 1208313"/>
              <a:gd name="connsiteX19" fmla="*/ 6406244 w 12191999"/>
              <a:gd name="connsiteY19" fmla="*/ 473529 h 1208313"/>
              <a:gd name="connsiteX20" fmla="*/ 6406245 w 12191999"/>
              <a:gd name="connsiteY20" fmla="*/ 473529 h 1208313"/>
              <a:gd name="connsiteX21" fmla="*/ 6397533 w 12191999"/>
              <a:gd name="connsiteY21" fmla="*/ 501595 h 1208313"/>
              <a:gd name="connsiteX22" fmla="*/ 6388291 w 12191999"/>
              <a:gd name="connsiteY22" fmla="*/ 593272 h 1208313"/>
              <a:gd name="connsiteX23" fmla="*/ 6388290 w 12191999"/>
              <a:gd name="connsiteY23" fmla="*/ 593272 h 1208313"/>
              <a:gd name="connsiteX24" fmla="*/ 6387193 w 12191999"/>
              <a:gd name="connsiteY24" fmla="*/ 604156 h 1208313"/>
              <a:gd name="connsiteX25" fmla="*/ 6896099 w 12191999"/>
              <a:gd name="connsiteY25" fmla="*/ 1113062 h 1208313"/>
              <a:gd name="connsiteX26" fmla="*/ 7405005 w 12191999"/>
              <a:gd name="connsiteY26" fmla="*/ 604156 h 1208313"/>
              <a:gd name="connsiteX27" fmla="*/ 7403907 w 12191999"/>
              <a:gd name="connsiteY27" fmla="*/ 593272 h 1208313"/>
              <a:gd name="connsiteX28" fmla="*/ 7403907 w 12191999"/>
              <a:gd name="connsiteY28" fmla="*/ 593272 h 1208313"/>
              <a:gd name="connsiteX29" fmla="*/ 7394666 w 12191999"/>
              <a:gd name="connsiteY29" fmla="*/ 501595 h 1208313"/>
              <a:gd name="connsiteX30" fmla="*/ 7385954 w 12191999"/>
              <a:gd name="connsiteY30" fmla="*/ 473529 h 1208313"/>
              <a:gd name="connsiteX31" fmla="*/ 7365013 w 12191999"/>
              <a:gd name="connsiteY31" fmla="*/ 406068 h 1208313"/>
              <a:gd name="connsiteX32" fmla="*/ 6896099 w 12191999"/>
              <a:gd name="connsiteY32" fmla="*/ 95251 h 1208313"/>
              <a:gd name="connsiteX33" fmla="*/ 4109358 w 12191999"/>
              <a:gd name="connsiteY33" fmla="*/ 95251 h 1208313"/>
              <a:gd name="connsiteX34" fmla="*/ 3640445 w 12191999"/>
              <a:gd name="connsiteY34" fmla="*/ 406068 h 1208313"/>
              <a:gd name="connsiteX35" fmla="*/ 3619503 w 12191999"/>
              <a:gd name="connsiteY35" fmla="*/ 473529 h 1208313"/>
              <a:gd name="connsiteX36" fmla="*/ 3619505 w 12191999"/>
              <a:gd name="connsiteY36" fmla="*/ 473529 h 1208313"/>
              <a:gd name="connsiteX37" fmla="*/ 3610794 w 12191999"/>
              <a:gd name="connsiteY37" fmla="*/ 501595 h 1208313"/>
              <a:gd name="connsiteX38" fmla="*/ 3601551 w 12191999"/>
              <a:gd name="connsiteY38" fmla="*/ 593272 h 1208313"/>
              <a:gd name="connsiteX39" fmla="*/ 3601547 w 12191999"/>
              <a:gd name="connsiteY39" fmla="*/ 593272 h 1208313"/>
              <a:gd name="connsiteX40" fmla="*/ 3600450 w 12191999"/>
              <a:gd name="connsiteY40" fmla="*/ 604156 h 1208313"/>
              <a:gd name="connsiteX41" fmla="*/ 4109356 w 12191999"/>
              <a:gd name="connsiteY41" fmla="*/ 1113062 h 1208313"/>
              <a:gd name="connsiteX42" fmla="*/ 4618262 w 12191999"/>
              <a:gd name="connsiteY42" fmla="*/ 604156 h 1208313"/>
              <a:gd name="connsiteX43" fmla="*/ 4617164 w 12191999"/>
              <a:gd name="connsiteY43" fmla="*/ 593271 h 1208313"/>
              <a:gd name="connsiteX44" fmla="*/ 4617165 w 12191999"/>
              <a:gd name="connsiteY44" fmla="*/ 593271 h 1208313"/>
              <a:gd name="connsiteX45" fmla="*/ 4607923 w 12191999"/>
              <a:gd name="connsiteY45" fmla="*/ 501595 h 1208313"/>
              <a:gd name="connsiteX46" fmla="*/ 4599211 w 12191999"/>
              <a:gd name="connsiteY46" fmla="*/ 473529 h 1208313"/>
              <a:gd name="connsiteX47" fmla="*/ 4578270 w 12191999"/>
              <a:gd name="connsiteY47" fmla="*/ 406068 h 1208313"/>
              <a:gd name="connsiteX48" fmla="*/ 4109358 w 12191999"/>
              <a:gd name="connsiteY48" fmla="*/ 95251 h 1208313"/>
              <a:gd name="connsiteX49" fmla="*/ 1322615 w 12191999"/>
              <a:gd name="connsiteY49" fmla="*/ 95251 h 1208313"/>
              <a:gd name="connsiteX50" fmla="*/ 853701 w 12191999"/>
              <a:gd name="connsiteY50" fmla="*/ 406068 h 1208313"/>
              <a:gd name="connsiteX51" fmla="*/ 832760 w 12191999"/>
              <a:gd name="connsiteY51" fmla="*/ 473529 h 1208313"/>
              <a:gd name="connsiteX52" fmla="*/ 832762 w 12191999"/>
              <a:gd name="connsiteY52" fmla="*/ 473529 h 1208313"/>
              <a:gd name="connsiteX53" fmla="*/ 824050 w 12191999"/>
              <a:gd name="connsiteY53" fmla="*/ 501595 h 1208313"/>
              <a:gd name="connsiteX54" fmla="*/ 814808 w 12191999"/>
              <a:gd name="connsiteY54" fmla="*/ 593272 h 1208313"/>
              <a:gd name="connsiteX55" fmla="*/ 814804 w 12191999"/>
              <a:gd name="connsiteY55" fmla="*/ 593272 h 1208313"/>
              <a:gd name="connsiteX56" fmla="*/ 813707 w 12191999"/>
              <a:gd name="connsiteY56" fmla="*/ 604156 h 1208313"/>
              <a:gd name="connsiteX57" fmla="*/ 1322613 w 12191999"/>
              <a:gd name="connsiteY57" fmla="*/ 1113062 h 1208313"/>
              <a:gd name="connsiteX58" fmla="*/ 1831519 w 12191999"/>
              <a:gd name="connsiteY58" fmla="*/ 604156 h 1208313"/>
              <a:gd name="connsiteX59" fmla="*/ 1830422 w 12191999"/>
              <a:gd name="connsiteY59" fmla="*/ 593271 h 1208313"/>
              <a:gd name="connsiteX60" fmla="*/ 1830425 w 12191999"/>
              <a:gd name="connsiteY60" fmla="*/ 593271 h 1208313"/>
              <a:gd name="connsiteX61" fmla="*/ 1821183 w 12191999"/>
              <a:gd name="connsiteY61" fmla="*/ 501595 h 1208313"/>
              <a:gd name="connsiteX62" fmla="*/ 1812472 w 12191999"/>
              <a:gd name="connsiteY62" fmla="*/ 473529 h 1208313"/>
              <a:gd name="connsiteX63" fmla="*/ 1812470 w 12191999"/>
              <a:gd name="connsiteY63" fmla="*/ 473529 h 1208313"/>
              <a:gd name="connsiteX64" fmla="*/ 1791529 w 12191999"/>
              <a:gd name="connsiteY64" fmla="*/ 406068 h 1208313"/>
              <a:gd name="connsiteX65" fmla="*/ 1322615 w 12191999"/>
              <a:gd name="connsiteY65" fmla="*/ 95251 h 1208313"/>
              <a:gd name="connsiteX66" fmla="*/ 1322615 w 12191999"/>
              <a:gd name="connsiteY66" fmla="*/ 0 h 1208313"/>
              <a:gd name="connsiteX67" fmla="*/ 1879294 w 12191999"/>
              <a:gd name="connsiteY67" fmla="*/ 368992 h 1208313"/>
              <a:gd name="connsiteX68" fmla="*/ 1911745 w 12191999"/>
              <a:gd name="connsiteY68" fmla="*/ 473529 h 1208313"/>
              <a:gd name="connsiteX69" fmla="*/ 1911747 w 12191999"/>
              <a:gd name="connsiteY69" fmla="*/ 473529 h 1208313"/>
              <a:gd name="connsiteX70" fmla="*/ 3520227 w 12191999"/>
              <a:gd name="connsiteY70" fmla="*/ 473529 h 1208313"/>
              <a:gd name="connsiteX71" fmla="*/ 3517475 w 12191999"/>
              <a:gd name="connsiteY71" fmla="*/ 482398 h 1208313"/>
              <a:gd name="connsiteX72" fmla="*/ 3506298 w 12191999"/>
              <a:gd name="connsiteY72" fmla="*/ 593271 h 1208313"/>
              <a:gd name="connsiteX73" fmla="*/ 3506301 w 12191999"/>
              <a:gd name="connsiteY73" fmla="*/ 593271 h 1208313"/>
              <a:gd name="connsiteX74" fmla="*/ 3517478 w 12191999"/>
              <a:gd name="connsiteY74" fmla="*/ 482398 h 1208313"/>
              <a:gd name="connsiteX75" fmla="*/ 3520230 w 12191999"/>
              <a:gd name="connsiteY75" fmla="*/ 473529 h 1208313"/>
              <a:gd name="connsiteX76" fmla="*/ 3520228 w 12191999"/>
              <a:gd name="connsiteY76" fmla="*/ 473529 h 1208313"/>
              <a:gd name="connsiteX77" fmla="*/ 3552679 w 12191999"/>
              <a:gd name="connsiteY77" fmla="*/ 368992 h 1208313"/>
              <a:gd name="connsiteX78" fmla="*/ 4109358 w 12191999"/>
              <a:gd name="connsiteY78" fmla="*/ 0 h 1208313"/>
              <a:gd name="connsiteX79" fmla="*/ 4666035 w 12191999"/>
              <a:gd name="connsiteY79" fmla="*/ 368992 h 1208313"/>
              <a:gd name="connsiteX80" fmla="*/ 4698486 w 12191999"/>
              <a:gd name="connsiteY80" fmla="*/ 473529 h 1208313"/>
              <a:gd name="connsiteX81" fmla="*/ 6306969 w 12191999"/>
              <a:gd name="connsiteY81" fmla="*/ 473529 h 1208313"/>
              <a:gd name="connsiteX82" fmla="*/ 6304216 w 12191999"/>
              <a:gd name="connsiteY82" fmla="*/ 482398 h 1208313"/>
              <a:gd name="connsiteX83" fmla="*/ 6293039 w 12191999"/>
              <a:gd name="connsiteY83" fmla="*/ 593271 h 1208313"/>
              <a:gd name="connsiteX84" fmla="*/ 6293040 w 12191999"/>
              <a:gd name="connsiteY84" fmla="*/ 593271 h 1208313"/>
              <a:gd name="connsiteX85" fmla="*/ 6304217 w 12191999"/>
              <a:gd name="connsiteY85" fmla="*/ 482398 h 1208313"/>
              <a:gd name="connsiteX86" fmla="*/ 6306970 w 12191999"/>
              <a:gd name="connsiteY86" fmla="*/ 473529 h 1208313"/>
              <a:gd name="connsiteX87" fmla="*/ 6306969 w 12191999"/>
              <a:gd name="connsiteY87" fmla="*/ 473529 h 1208313"/>
              <a:gd name="connsiteX88" fmla="*/ 6339420 w 12191999"/>
              <a:gd name="connsiteY88" fmla="*/ 368992 h 1208313"/>
              <a:gd name="connsiteX89" fmla="*/ 6896099 w 12191999"/>
              <a:gd name="connsiteY89" fmla="*/ 0 h 1208313"/>
              <a:gd name="connsiteX90" fmla="*/ 7452778 w 12191999"/>
              <a:gd name="connsiteY90" fmla="*/ 368992 h 1208313"/>
              <a:gd name="connsiteX91" fmla="*/ 7485229 w 12191999"/>
              <a:gd name="connsiteY91" fmla="*/ 473529 h 1208313"/>
              <a:gd name="connsiteX92" fmla="*/ 9093712 w 12191999"/>
              <a:gd name="connsiteY92" fmla="*/ 473529 h 1208313"/>
              <a:gd name="connsiteX93" fmla="*/ 9090959 w 12191999"/>
              <a:gd name="connsiteY93" fmla="*/ 482398 h 1208313"/>
              <a:gd name="connsiteX94" fmla="*/ 9079782 w 12191999"/>
              <a:gd name="connsiteY94" fmla="*/ 593271 h 1208313"/>
              <a:gd name="connsiteX95" fmla="*/ 9079783 w 12191999"/>
              <a:gd name="connsiteY95" fmla="*/ 593271 h 1208313"/>
              <a:gd name="connsiteX96" fmla="*/ 9090960 w 12191999"/>
              <a:gd name="connsiteY96" fmla="*/ 482398 h 1208313"/>
              <a:gd name="connsiteX97" fmla="*/ 9093713 w 12191999"/>
              <a:gd name="connsiteY97" fmla="*/ 473529 h 1208313"/>
              <a:gd name="connsiteX98" fmla="*/ 9093712 w 12191999"/>
              <a:gd name="connsiteY98" fmla="*/ 473529 h 1208313"/>
              <a:gd name="connsiteX99" fmla="*/ 9126163 w 12191999"/>
              <a:gd name="connsiteY99" fmla="*/ 368992 h 1208313"/>
              <a:gd name="connsiteX100" fmla="*/ 9682842 w 12191999"/>
              <a:gd name="connsiteY100" fmla="*/ 0 h 1208313"/>
              <a:gd name="connsiteX101" fmla="*/ 10239521 w 12191999"/>
              <a:gd name="connsiteY101" fmla="*/ 368992 h 1208313"/>
              <a:gd name="connsiteX102" fmla="*/ 10271972 w 12191999"/>
              <a:gd name="connsiteY102" fmla="*/ 473529 h 1208313"/>
              <a:gd name="connsiteX103" fmla="*/ 10271973 w 12191999"/>
              <a:gd name="connsiteY103" fmla="*/ 473529 h 1208313"/>
              <a:gd name="connsiteX104" fmla="*/ 12191999 w 12191999"/>
              <a:gd name="connsiteY104" fmla="*/ 473529 h 1208313"/>
              <a:gd name="connsiteX105" fmla="*/ 12191999 w 12191999"/>
              <a:gd name="connsiteY105" fmla="*/ 593272 h 1208313"/>
              <a:gd name="connsiteX106" fmla="*/ 10285903 w 12191999"/>
              <a:gd name="connsiteY106" fmla="*/ 593272 h 1208313"/>
              <a:gd name="connsiteX107" fmla="*/ 10285902 w 12191999"/>
              <a:gd name="connsiteY107" fmla="*/ 593272 h 1208313"/>
              <a:gd name="connsiteX108" fmla="*/ 10286999 w 12191999"/>
              <a:gd name="connsiteY108" fmla="*/ 604156 h 1208313"/>
              <a:gd name="connsiteX109" fmla="*/ 9682842 w 12191999"/>
              <a:gd name="connsiteY109" fmla="*/ 1208313 h 1208313"/>
              <a:gd name="connsiteX110" fmla="*/ 9078685 w 12191999"/>
              <a:gd name="connsiteY110" fmla="*/ 604156 h 1208313"/>
              <a:gd name="connsiteX111" fmla="*/ 9079782 w 12191999"/>
              <a:gd name="connsiteY111" fmla="*/ 593272 h 1208313"/>
              <a:gd name="connsiteX112" fmla="*/ 7499158 w 12191999"/>
              <a:gd name="connsiteY112" fmla="*/ 593272 h 1208313"/>
              <a:gd name="connsiteX113" fmla="*/ 7500256 w 12191999"/>
              <a:gd name="connsiteY113" fmla="*/ 604156 h 1208313"/>
              <a:gd name="connsiteX114" fmla="*/ 6896099 w 12191999"/>
              <a:gd name="connsiteY114" fmla="*/ 1208313 h 1208313"/>
              <a:gd name="connsiteX115" fmla="*/ 6291942 w 12191999"/>
              <a:gd name="connsiteY115" fmla="*/ 604156 h 1208313"/>
              <a:gd name="connsiteX116" fmla="*/ 6293039 w 12191999"/>
              <a:gd name="connsiteY116" fmla="*/ 593272 h 1208313"/>
              <a:gd name="connsiteX117" fmla="*/ 4712415 w 12191999"/>
              <a:gd name="connsiteY117" fmla="*/ 593272 h 1208313"/>
              <a:gd name="connsiteX118" fmla="*/ 4713513 w 12191999"/>
              <a:gd name="connsiteY118" fmla="*/ 604156 h 1208313"/>
              <a:gd name="connsiteX119" fmla="*/ 4109356 w 12191999"/>
              <a:gd name="connsiteY119" fmla="*/ 1208313 h 1208313"/>
              <a:gd name="connsiteX120" fmla="*/ 3505199 w 12191999"/>
              <a:gd name="connsiteY120" fmla="*/ 604156 h 1208313"/>
              <a:gd name="connsiteX121" fmla="*/ 3506296 w 12191999"/>
              <a:gd name="connsiteY121" fmla="*/ 593272 h 1208313"/>
              <a:gd name="connsiteX122" fmla="*/ 1925677 w 12191999"/>
              <a:gd name="connsiteY122" fmla="*/ 593272 h 1208313"/>
              <a:gd name="connsiteX123" fmla="*/ 1925674 w 12191999"/>
              <a:gd name="connsiteY123" fmla="*/ 593272 h 1208313"/>
              <a:gd name="connsiteX124" fmla="*/ 1925674 w 12191999"/>
              <a:gd name="connsiteY124" fmla="*/ 593272 h 1208313"/>
              <a:gd name="connsiteX125" fmla="*/ 1926771 w 12191999"/>
              <a:gd name="connsiteY125" fmla="*/ 604156 h 1208313"/>
              <a:gd name="connsiteX126" fmla="*/ 1322613 w 12191999"/>
              <a:gd name="connsiteY126" fmla="*/ 1208313 h 1208313"/>
              <a:gd name="connsiteX127" fmla="*/ 718457 w 12191999"/>
              <a:gd name="connsiteY127" fmla="*/ 604156 h 1208313"/>
              <a:gd name="connsiteX128" fmla="*/ 719553 w 12191999"/>
              <a:gd name="connsiteY128" fmla="*/ 593272 h 1208313"/>
              <a:gd name="connsiteX129" fmla="*/ 0 w 12191999"/>
              <a:gd name="connsiteY129" fmla="*/ 593272 h 1208313"/>
              <a:gd name="connsiteX130" fmla="*/ 0 w 12191999"/>
              <a:gd name="connsiteY130" fmla="*/ 473529 h 1208313"/>
              <a:gd name="connsiteX131" fmla="*/ 733484 w 12191999"/>
              <a:gd name="connsiteY131" fmla="*/ 473529 h 1208313"/>
              <a:gd name="connsiteX132" fmla="*/ 730731 w 12191999"/>
              <a:gd name="connsiteY132" fmla="*/ 482398 h 1208313"/>
              <a:gd name="connsiteX133" fmla="*/ 719555 w 12191999"/>
              <a:gd name="connsiteY133" fmla="*/ 593271 h 1208313"/>
              <a:gd name="connsiteX134" fmla="*/ 719557 w 12191999"/>
              <a:gd name="connsiteY134" fmla="*/ 593271 h 1208313"/>
              <a:gd name="connsiteX135" fmla="*/ 730734 w 12191999"/>
              <a:gd name="connsiteY135" fmla="*/ 482398 h 1208313"/>
              <a:gd name="connsiteX136" fmla="*/ 733487 w 12191999"/>
              <a:gd name="connsiteY136" fmla="*/ 473529 h 1208313"/>
              <a:gd name="connsiteX137" fmla="*/ 733485 w 12191999"/>
              <a:gd name="connsiteY137" fmla="*/ 473529 h 1208313"/>
              <a:gd name="connsiteX138" fmla="*/ 765936 w 12191999"/>
              <a:gd name="connsiteY138" fmla="*/ 368992 h 1208313"/>
              <a:gd name="connsiteX139" fmla="*/ 1322615 w 12191999"/>
              <a:gd name="connsiteY139" fmla="*/ 0 h 12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2191999" h="1208313">
                <a:moveTo>
                  <a:pt x="9682842" y="95251"/>
                </a:moveTo>
                <a:cubicBezTo>
                  <a:pt x="9472046" y="95251"/>
                  <a:pt x="9291185" y="223414"/>
                  <a:pt x="9213928" y="406068"/>
                </a:cubicBezTo>
                <a:lnTo>
                  <a:pt x="9192987" y="473529"/>
                </a:lnTo>
                <a:lnTo>
                  <a:pt x="9192988" y="473529"/>
                </a:lnTo>
                <a:lnTo>
                  <a:pt x="9184276" y="501595"/>
                </a:lnTo>
                <a:lnTo>
                  <a:pt x="9175034" y="593272"/>
                </a:lnTo>
                <a:lnTo>
                  <a:pt x="9175033" y="593272"/>
                </a:lnTo>
                <a:lnTo>
                  <a:pt x="9173936" y="604156"/>
                </a:lnTo>
                <a:cubicBezTo>
                  <a:pt x="9173936" y="885217"/>
                  <a:pt x="9401781" y="1113062"/>
                  <a:pt x="9682842" y="1113062"/>
                </a:cubicBezTo>
                <a:cubicBezTo>
                  <a:pt x="9963903" y="1113062"/>
                  <a:pt x="10191748" y="885217"/>
                  <a:pt x="10191748" y="604156"/>
                </a:cubicBezTo>
                <a:lnTo>
                  <a:pt x="10190651" y="593271"/>
                </a:lnTo>
                <a:lnTo>
                  <a:pt x="10190652" y="593271"/>
                </a:lnTo>
                <a:lnTo>
                  <a:pt x="10181410" y="501595"/>
                </a:lnTo>
                <a:lnTo>
                  <a:pt x="10172698" y="473529"/>
                </a:lnTo>
                <a:lnTo>
                  <a:pt x="10172697" y="473529"/>
                </a:lnTo>
                <a:lnTo>
                  <a:pt x="10151756" y="406068"/>
                </a:lnTo>
                <a:cubicBezTo>
                  <a:pt x="10074499" y="223414"/>
                  <a:pt x="9893638" y="95251"/>
                  <a:pt x="9682842" y="95251"/>
                </a:cubicBezTo>
                <a:close/>
                <a:moveTo>
                  <a:pt x="6896099" y="95251"/>
                </a:moveTo>
                <a:cubicBezTo>
                  <a:pt x="6685303" y="95251"/>
                  <a:pt x="6504441" y="223414"/>
                  <a:pt x="6427185" y="406068"/>
                </a:cubicBezTo>
                <a:lnTo>
                  <a:pt x="6406244" y="473529"/>
                </a:lnTo>
                <a:lnTo>
                  <a:pt x="6406245" y="473529"/>
                </a:lnTo>
                <a:lnTo>
                  <a:pt x="6397533" y="501595"/>
                </a:lnTo>
                <a:lnTo>
                  <a:pt x="6388291" y="593272"/>
                </a:lnTo>
                <a:lnTo>
                  <a:pt x="6388290" y="593272"/>
                </a:lnTo>
                <a:lnTo>
                  <a:pt x="6387193" y="604156"/>
                </a:lnTo>
                <a:cubicBezTo>
                  <a:pt x="6387193" y="885217"/>
                  <a:pt x="6615038" y="1113062"/>
                  <a:pt x="6896099" y="1113062"/>
                </a:cubicBezTo>
                <a:cubicBezTo>
                  <a:pt x="7177160" y="1113062"/>
                  <a:pt x="7405005" y="885217"/>
                  <a:pt x="7405005" y="604156"/>
                </a:cubicBezTo>
                <a:lnTo>
                  <a:pt x="7403907" y="593272"/>
                </a:lnTo>
                <a:lnTo>
                  <a:pt x="7403907" y="593272"/>
                </a:lnTo>
                <a:lnTo>
                  <a:pt x="7394666" y="501595"/>
                </a:lnTo>
                <a:lnTo>
                  <a:pt x="7385954" y="473529"/>
                </a:lnTo>
                <a:lnTo>
                  <a:pt x="7365013" y="406068"/>
                </a:lnTo>
                <a:cubicBezTo>
                  <a:pt x="7287756" y="223414"/>
                  <a:pt x="7106895" y="95251"/>
                  <a:pt x="6896099" y="95251"/>
                </a:cubicBezTo>
                <a:close/>
                <a:moveTo>
                  <a:pt x="4109358" y="95251"/>
                </a:moveTo>
                <a:cubicBezTo>
                  <a:pt x="3898562" y="95251"/>
                  <a:pt x="3717699" y="223414"/>
                  <a:pt x="3640445" y="406068"/>
                </a:cubicBezTo>
                <a:lnTo>
                  <a:pt x="3619503" y="473529"/>
                </a:lnTo>
                <a:lnTo>
                  <a:pt x="3619505" y="473529"/>
                </a:lnTo>
                <a:lnTo>
                  <a:pt x="3610794" y="501595"/>
                </a:lnTo>
                <a:lnTo>
                  <a:pt x="3601551" y="593272"/>
                </a:lnTo>
                <a:lnTo>
                  <a:pt x="3601547" y="593272"/>
                </a:lnTo>
                <a:lnTo>
                  <a:pt x="3600450" y="604156"/>
                </a:lnTo>
                <a:cubicBezTo>
                  <a:pt x="3600450" y="885217"/>
                  <a:pt x="3828295" y="1113062"/>
                  <a:pt x="4109356" y="1113062"/>
                </a:cubicBezTo>
                <a:cubicBezTo>
                  <a:pt x="4390417" y="1113062"/>
                  <a:pt x="4618262" y="885217"/>
                  <a:pt x="4618262" y="604156"/>
                </a:cubicBezTo>
                <a:lnTo>
                  <a:pt x="4617164" y="593271"/>
                </a:lnTo>
                <a:lnTo>
                  <a:pt x="4617165" y="593271"/>
                </a:lnTo>
                <a:lnTo>
                  <a:pt x="4607923" y="501595"/>
                </a:lnTo>
                <a:lnTo>
                  <a:pt x="4599211" y="473529"/>
                </a:lnTo>
                <a:lnTo>
                  <a:pt x="4578270" y="406068"/>
                </a:lnTo>
                <a:cubicBezTo>
                  <a:pt x="4501013" y="223414"/>
                  <a:pt x="4320152" y="95251"/>
                  <a:pt x="4109358" y="95251"/>
                </a:cubicBezTo>
                <a:close/>
                <a:moveTo>
                  <a:pt x="1322615" y="95251"/>
                </a:moveTo>
                <a:cubicBezTo>
                  <a:pt x="1111819" y="95251"/>
                  <a:pt x="930957" y="223414"/>
                  <a:pt x="853701" y="406068"/>
                </a:cubicBezTo>
                <a:lnTo>
                  <a:pt x="832760" y="473529"/>
                </a:lnTo>
                <a:lnTo>
                  <a:pt x="832762" y="473529"/>
                </a:lnTo>
                <a:lnTo>
                  <a:pt x="824050" y="501595"/>
                </a:lnTo>
                <a:lnTo>
                  <a:pt x="814808" y="593272"/>
                </a:lnTo>
                <a:lnTo>
                  <a:pt x="814804" y="593272"/>
                </a:lnTo>
                <a:lnTo>
                  <a:pt x="813707" y="604156"/>
                </a:lnTo>
                <a:cubicBezTo>
                  <a:pt x="813707" y="885217"/>
                  <a:pt x="1041552" y="1113062"/>
                  <a:pt x="1322613" y="1113062"/>
                </a:cubicBezTo>
                <a:cubicBezTo>
                  <a:pt x="1603674" y="1113062"/>
                  <a:pt x="1831519" y="885217"/>
                  <a:pt x="1831519" y="604156"/>
                </a:cubicBezTo>
                <a:lnTo>
                  <a:pt x="1830422" y="593271"/>
                </a:lnTo>
                <a:lnTo>
                  <a:pt x="1830425" y="593271"/>
                </a:lnTo>
                <a:lnTo>
                  <a:pt x="1821183" y="501595"/>
                </a:lnTo>
                <a:lnTo>
                  <a:pt x="1812472" y="473529"/>
                </a:lnTo>
                <a:lnTo>
                  <a:pt x="1812470" y="473529"/>
                </a:lnTo>
                <a:lnTo>
                  <a:pt x="1791529" y="406068"/>
                </a:lnTo>
                <a:cubicBezTo>
                  <a:pt x="1714272" y="223414"/>
                  <a:pt x="1533411" y="95251"/>
                  <a:pt x="1322615" y="95251"/>
                </a:cubicBezTo>
                <a:close/>
                <a:moveTo>
                  <a:pt x="1322615" y="0"/>
                </a:moveTo>
                <a:cubicBezTo>
                  <a:pt x="1572865" y="0"/>
                  <a:pt x="1787578" y="152151"/>
                  <a:pt x="1879294" y="368992"/>
                </a:cubicBezTo>
                <a:lnTo>
                  <a:pt x="1911745" y="473529"/>
                </a:lnTo>
                <a:lnTo>
                  <a:pt x="1911747" y="473529"/>
                </a:lnTo>
                <a:lnTo>
                  <a:pt x="3520227" y="473529"/>
                </a:lnTo>
                <a:lnTo>
                  <a:pt x="3517475" y="482398"/>
                </a:lnTo>
                <a:lnTo>
                  <a:pt x="3506298" y="593271"/>
                </a:lnTo>
                <a:lnTo>
                  <a:pt x="3506301" y="593271"/>
                </a:lnTo>
                <a:lnTo>
                  <a:pt x="3517478" y="482398"/>
                </a:lnTo>
                <a:lnTo>
                  <a:pt x="3520230" y="473529"/>
                </a:lnTo>
                <a:lnTo>
                  <a:pt x="3520228" y="473529"/>
                </a:lnTo>
                <a:lnTo>
                  <a:pt x="3552679" y="368992"/>
                </a:lnTo>
                <a:cubicBezTo>
                  <a:pt x="3644394" y="152151"/>
                  <a:pt x="3859108" y="0"/>
                  <a:pt x="4109358" y="0"/>
                </a:cubicBezTo>
                <a:cubicBezTo>
                  <a:pt x="4359606" y="0"/>
                  <a:pt x="4574319" y="152151"/>
                  <a:pt x="4666035" y="368992"/>
                </a:cubicBezTo>
                <a:lnTo>
                  <a:pt x="4698486" y="473529"/>
                </a:lnTo>
                <a:lnTo>
                  <a:pt x="6306969" y="473529"/>
                </a:lnTo>
                <a:lnTo>
                  <a:pt x="6304216" y="482398"/>
                </a:lnTo>
                <a:lnTo>
                  <a:pt x="6293039" y="593271"/>
                </a:lnTo>
                <a:lnTo>
                  <a:pt x="6293040" y="593271"/>
                </a:lnTo>
                <a:lnTo>
                  <a:pt x="6304217" y="482398"/>
                </a:lnTo>
                <a:lnTo>
                  <a:pt x="6306970" y="473529"/>
                </a:lnTo>
                <a:lnTo>
                  <a:pt x="6306969" y="473529"/>
                </a:lnTo>
                <a:lnTo>
                  <a:pt x="6339420" y="368992"/>
                </a:lnTo>
                <a:cubicBezTo>
                  <a:pt x="6431135" y="152151"/>
                  <a:pt x="6645849" y="0"/>
                  <a:pt x="6896099" y="0"/>
                </a:cubicBezTo>
                <a:cubicBezTo>
                  <a:pt x="7146349" y="0"/>
                  <a:pt x="7361062" y="152151"/>
                  <a:pt x="7452778" y="368992"/>
                </a:cubicBezTo>
                <a:lnTo>
                  <a:pt x="7485229" y="473529"/>
                </a:lnTo>
                <a:lnTo>
                  <a:pt x="9093712" y="473529"/>
                </a:lnTo>
                <a:lnTo>
                  <a:pt x="9090959" y="482398"/>
                </a:lnTo>
                <a:lnTo>
                  <a:pt x="9079782" y="593271"/>
                </a:lnTo>
                <a:lnTo>
                  <a:pt x="9079783" y="593271"/>
                </a:lnTo>
                <a:lnTo>
                  <a:pt x="9090960" y="482398"/>
                </a:lnTo>
                <a:lnTo>
                  <a:pt x="9093713" y="473529"/>
                </a:lnTo>
                <a:lnTo>
                  <a:pt x="9093712" y="473529"/>
                </a:lnTo>
                <a:lnTo>
                  <a:pt x="9126163" y="368992"/>
                </a:lnTo>
                <a:cubicBezTo>
                  <a:pt x="9217879" y="152151"/>
                  <a:pt x="9432592" y="0"/>
                  <a:pt x="9682842" y="0"/>
                </a:cubicBezTo>
                <a:cubicBezTo>
                  <a:pt x="9933092" y="0"/>
                  <a:pt x="10147805" y="152151"/>
                  <a:pt x="10239521" y="368992"/>
                </a:cubicBezTo>
                <a:lnTo>
                  <a:pt x="10271972" y="473529"/>
                </a:lnTo>
                <a:lnTo>
                  <a:pt x="10271973" y="473529"/>
                </a:lnTo>
                <a:lnTo>
                  <a:pt x="12191999" y="473529"/>
                </a:lnTo>
                <a:lnTo>
                  <a:pt x="12191999" y="593272"/>
                </a:lnTo>
                <a:lnTo>
                  <a:pt x="10285903" y="593272"/>
                </a:lnTo>
                <a:lnTo>
                  <a:pt x="10285902" y="593272"/>
                </a:lnTo>
                <a:lnTo>
                  <a:pt x="10286999" y="604156"/>
                </a:lnTo>
                <a:cubicBezTo>
                  <a:pt x="10286999" y="937823"/>
                  <a:pt x="10016509" y="1208313"/>
                  <a:pt x="9682842" y="1208313"/>
                </a:cubicBezTo>
                <a:cubicBezTo>
                  <a:pt x="9349175" y="1208313"/>
                  <a:pt x="9078685" y="937823"/>
                  <a:pt x="9078685" y="604156"/>
                </a:cubicBezTo>
                <a:lnTo>
                  <a:pt x="9079782" y="593272"/>
                </a:lnTo>
                <a:lnTo>
                  <a:pt x="7499158" y="593272"/>
                </a:lnTo>
                <a:lnTo>
                  <a:pt x="7500256" y="604156"/>
                </a:lnTo>
                <a:cubicBezTo>
                  <a:pt x="7500256" y="937823"/>
                  <a:pt x="7229766" y="1208313"/>
                  <a:pt x="6896099" y="1208313"/>
                </a:cubicBezTo>
                <a:cubicBezTo>
                  <a:pt x="6562432" y="1208313"/>
                  <a:pt x="6291942" y="937823"/>
                  <a:pt x="6291942" y="604156"/>
                </a:cubicBezTo>
                <a:lnTo>
                  <a:pt x="6293039" y="593272"/>
                </a:lnTo>
                <a:lnTo>
                  <a:pt x="4712415" y="593272"/>
                </a:lnTo>
                <a:lnTo>
                  <a:pt x="4713513" y="604156"/>
                </a:lnTo>
                <a:cubicBezTo>
                  <a:pt x="4713513" y="937823"/>
                  <a:pt x="4443023" y="1208313"/>
                  <a:pt x="4109356" y="1208313"/>
                </a:cubicBezTo>
                <a:cubicBezTo>
                  <a:pt x="3775689" y="1208313"/>
                  <a:pt x="3505199" y="937823"/>
                  <a:pt x="3505199" y="604156"/>
                </a:cubicBezTo>
                <a:lnTo>
                  <a:pt x="3506296" y="593272"/>
                </a:lnTo>
                <a:lnTo>
                  <a:pt x="1925677" y="593272"/>
                </a:lnTo>
                <a:lnTo>
                  <a:pt x="1925674" y="593272"/>
                </a:lnTo>
                <a:lnTo>
                  <a:pt x="1925674" y="593272"/>
                </a:lnTo>
                <a:lnTo>
                  <a:pt x="1926771" y="604156"/>
                </a:lnTo>
                <a:cubicBezTo>
                  <a:pt x="1926771" y="937823"/>
                  <a:pt x="1656281" y="1208313"/>
                  <a:pt x="1322613" y="1208313"/>
                </a:cubicBezTo>
                <a:cubicBezTo>
                  <a:pt x="988947" y="1208313"/>
                  <a:pt x="718457" y="937823"/>
                  <a:pt x="718457" y="604156"/>
                </a:cubicBezTo>
                <a:lnTo>
                  <a:pt x="719553" y="593272"/>
                </a:lnTo>
                <a:lnTo>
                  <a:pt x="0" y="593272"/>
                </a:lnTo>
                <a:lnTo>
                  <a:pt x="0" y="473529"/>
                </a:lnTo>
                <a:lnTo>
                  <a:pt x="733484" y="473529"/>
                </a:lnTo>
                <a:lnTo>
                  <a:pt x="730731" y="482398"/>
                </a:lnTo>
                <a:lnTo>
                  <a:pt x="719555" y="593271"/>
                </a:lnTo>
                <a:lnTo>
                  <a:pt x="719557" y="593271"/>
                </a:lnTo>
                <a:lnTo>
                  <a:pt x="730734" y="482398"/>
                </a:lnTo>
                <a:lnTo>
                  <a:pt x="733487" y="473529"/>
                </a:lnTo>
                <a:lnTo>
                  <a:pt x="733485" y="473529"/>
                </a:lnTo>
                <a:lnTo>
                  <a:pt x="765936" y="368992"/>
                </a:lnTo>
                <a:cubicBezTo>
                  <a:pt x="857652" y="152151"/>
                  <a:pt x="1072365" y="0"/>
                  <a:pt x="13226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A528597D-D5E8-4A23-B66D-A63B7F0179CB}"/>
              </a:ext>
            </a:extLst>
          </p:cNvPr>
          <p:cNvSpPr/>
          <p:nvPr/>
        </p:nvSpPr>
        <p:spPr>
          <a:xfrm>
            <a:off x="947057" y="3107870"/>
            <a:ext cx="740228" cy="7837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1C7AC3C5-41FF-41ED-B2DC-FED4C80A54D0}"/>
              </a:ext>
            </a:extLst>
          </p:cNvPr>
          <p:cNvSpPr/>
          <p:nvPr/>
        </p:nvSpPr>
        <p:spPr>
          <a:xfrm>
            <a:off x="3722914" y="3107870"/>
            <a:ext cx="740228" cy="7837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86FC6534-62A7-4606-9393-36CBA9063B19}"/>
              </a:ext>
            </a:extLst>
          </p:cNvPr>
          <p:cNvSpPr/>
          <p:nvPr/>
        </p:nvSpPr>
        <p:spPr>
          <a:xfrm>
            <a:off x="6498771" y="3107870"/>
            <a:ext cx="740228" cy="7837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D4A80E0C-9796-4699-A9F9-9EB7B713B174}"/>
              </a:ext>
            </a:extLst>
          </p:cNvPr>
          <p:cNvSpPr/>
          <p:nvPr/>
        </p:nvSpPr>
        <p:spPr>
          <a:xfrm>
            <a:off x="9345385" y="3107869"/>
            <a:ext cx="740228" cy="7837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0" name="Conector de Seta Reta 49">
            <a:extLst>
              <a:ext uri="{FF2B5EF4-FFF2-40B4-BE49-F238E27FC236}">
                <a16:creationId xmlns:a16="http://schemas.microsoft.com/office/drawing/2014/main" id="{C381E3A5-ED13-4972-814F-4D0CAB733C33}"/>
              </a:ext>
            </a:extLst>
          </p:cNvPr>
          <p:cNvCxnSpPr/>
          <p:nvPr/>
        </p:nvCxnSpPr>
        <p:spPr>
          <a:xfrm flipV="1">
            <a:off x="1317171" y="1589316"/>
            <a:ext cx="0" cy="1306285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0F82DAC2-391F-4BB2-823C-A194B4604B70}"/>
              </a:ext>
            </a:extLst>
          </p:cNvPr>
          <p:cNvCxnSpPr>
            <a:cxnSpLocks/>
          </p:cNvCxnSpPr>
          <p:nvPr/>
        </p:nvCxnSpPr>
        <p:spPr>
          <a:xfrm>
            <a:off x="4093028" y="4103914"/>
            <a:ext cx="0" cy="1447801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Conector de Seta Reta 52">
            <a:extLst>
              <a:ext uri="{FF2B5EF4-FFF2-40B4-BE49-F238E27FC236}">
                <a16:creationId xmlns:a16="http://schemas.microsoft.com/office/drawing/2014/main" id="{41C9E345-DC55-468B-A52B-C2E834A7E245}"/>
              </a:ext>
            </a:extLst>
          </p:cNvPr>
          <p:cNvCxnSpPr/>
          <p:nvPr/>
        </p:nvCxnSpPr>
        <p:spPr>
          <a:xfrm flipV="1">
            <a:off x="6868885" y="1589316"/>
            <a:ext cx="0" cy="1306285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Conector de Seta Reta 53">
            <a:extLst>
              <a:ext uri="{FF2B5EF4-FFF2-40B4-BE49-F238E27FC236}">
                <a16:creationId xmlns:a16="http://schemas.microsoft.com/office/drawing/2014/main" id="{55E0F40B-E64D-447D-B275-059DA6087687}"/>
              </a:ext>
            </a:extLst>
          </p:cNvPr>
          <p:cNvCxnSpPr>
            <a:cxnSpLocks/>
          </p:cNvCxnSpPr>
          <p:nvPr/>
        </p:nvCxnSpPr>
        <p:spPr>
          <a:xfrm>
            <a:off x="9715499" y="4103913"/>
            <a:ext cx="0" cy="1447801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8116AE98-1B93-475C-9020-5DE090CEF84A}"/>
              </a:ext>
            </a:extLst>
          </p:cNvPr>
          <p:cNvSpPr txBox="1"/>
          <p:nvPr/>
        </p:nvSpPr>
        <p:spPr>
          <a:xfrm>
            <a:off x="6969321" y="1594089"/>
            <a:ext cx="2405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DNIT E IRAP LANÇAM PROGRAMA BRAZILRAP PARA ABORDAR SEGURANÇA NO TRÂNSITO (2019)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437DA873-2258-4397-A089-C118A60A7FA0}"/>
              </a:ext>
            </a:extLst>
          </p:cNvPr>
          <p:cNvSpPr txBox="1"/>
          <p:nvPr/>
        </p:nvSpPr>
        <p:spPr>
          <a:xfrm>
            <a:off x="1417607" y="1618683"/>
            <a:ext cx="2405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DECLARAÇÃO DE BRASÍLIA CONFERÊNCIA MINISTERIAL GLOBAL DE SEGURANÇA VIÁRIA (2015)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D27E40D8-67AA-47DD-95B5-738DC30A6C15}"/>
              </a:ext>
            </a:extLst>
          </p:cNvPr>
          <p:cNvSpPr txBox="1"/>
          <p:nvPr/>
        </p:nvSpPr>
        <p:spPr>
          <a:xfrm>
            <a:off x="4218216" y="4145223"/>
            <a:ext cx="20737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AÇÕES IRAP BIGRS</a:t>
            </a:r>
          </a:p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SÃO PAULO</a:t>
            </a:r>
          </a:p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FORTALEZA</a:t>
            </a:r>
          </a:p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(2016-2020)</a:t>
            </a:r>
          </a:p>
          <a:p>
            <a:endParaRPr lang="pt-BR" b="1" dirty="0">
              <a:solidFill>
                <a:srgbClr val="00CC99"/>
              </a:solidFill>
              <a:latin typeface="Agency FB" panose="020B0503020202020204" pitchFamily="34" charset="0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BB560607-F8FB-4ED6-B7DF-2A820CC7FF0D}"/>
              </a:ext>
            </a:extLst>
          </p:cNvPr>
          <p:cNvSpPr txBox="1"/>
          <p:nvPr/>
        </p:nvSpPr>
        <p:spPr>
          <a:xfrm>
            <a:off x="9750879" y="4180503"/>
            <a:ext cx="2405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PROJETO DER/SP</a:t>
            </a:r>
          </a:p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AVALIALÇÃO DE 26.000 KM</a:t>
            </a:r>
            <a:b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</a:br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(2020)</a:t>
            </a:r>
          </a:p>
        </p:txBody>
      </p:sp>
      <p:pic>
        <p:nvPicPr>
          <p:cNvPr id="62" name="Picture 2" descr="Como Consultar Débitos do Veículo no DNIT Infrações de Trânsito –  Transformar Educação">
            <a:extLst>
              <a:ext uri="{FF2B5EF4-FFF2-40B4-BE49-F238E27FC236}">
                <a16:creationId xmlns:a16="http://schemas.microsoft.com/office/drawing/2014/main" id="{40E20BE7-D8E1-4C83-BDAE-8DD21322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063" y="3327031"/>
            <a:ext cx="721435" cy="3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eclaración de Brasília – Segunda Conferencia Global de Alto Nivel sobre  Seguridad Vial – Brasilia, los días 18 y 19 de noviembre del 2015 — Espanhol">
            <a:extLst>
              <a:ext uri="{FF2B5EF4-FFF2-40B4-BE49-F238E27FC236}">
                <a16:creationId xmlns:a16="http://schemas.microsoft.com/office/drawing/2014/main" id="{AB2B5E85-0A2D-4536-840A-847F8EFD5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r="22640" b="18809"/>
          <a:stretch/>
        </p:blipFill>
        <p:spPr bwMode="auto">
          <a:xfrm>
            <a:off x="887545" y="3271904"/>
            <a:ext cx="799740" cy="44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orld Bank and iRAP share success of the Bloomberg Philanthropies  Initiative for Global Road Safety – 10 cities and 5 countries in 5 years -  iRAP">
            <a:extLst>
              <a:ext uri="{FF2B5EF4-FFF2-40B4-BE49-F238E27FC236}">
                <a16:creationId xmlns:a16="http://schemas.microsoft.com/office/drawing/2014/main" id="{78464494-664F-40A9-B3F7-E9F644F9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99" y="3229211"/>
            <a:ext cx="921657" cy="52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NIT e iRAP lançam o Programa BrazilRAP para tratar da segurança viária no  Brasil - iRAP">
            <a:extLst>
              <a:ext uri="{FF2B5EF4-FFF2-40B4-BE49-F238E27FC236}">
                <a16:creationId xmlns:a16="http://schemas.microsoft.com/office/drawing/2014/main" id="{1F2B1B51-D154-446F-96A0-DB4B52D93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349" y="3099390"/>
            <a:ext cx="753829" cy="6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186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5FCEB-5168-4AE9-8CC7-0C66D035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DECLARAÇÃO DE BRASÍLIA (2015)</a:t>
            </a:r>
          </a:p>
        </p:txBody>
      </p:sp>
      <p:pic>
        <p:nvPicPr>
          <p:cNvPr id="4098" name="Picture 2" descr="Declaración de Brasília – Segunda Conferencia Global de Alto Nivel sobre  Seguridad Vial – Brasilia, los días 18 y 19 de noviembre del 2015 — Espanhol">
            <a:extLst>
              <a:ext uri="{FF2B5EF4-FFF2-40B4-BE49-F238E27FC236}">
                <a16:creationId xmlns:a16="http://schemas.microsoft.com/office/drawing/2014/main" id="{B2F49F3D-366B-4AC8-95FC-962FE13780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7839"/>
            <a:ext cx="5529067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490832C-E835-4880-B1AE-16F063092B81}"/>
              </a:ext>
            </a:extLst>
          </p:cNvPr>
          <p:cNvSpPr txBox="1"/>
          <p:nvPr/>
        </p:nvSpPr>
        <p:spPr>
          <a:xfrm>
            <a:off x="5257800" y="1812781"/>
            <a:ext cx="60960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b="0" i="0" dirty="0">
                <a:solidFill>
                  <a:srgbClr val="333333"/>
                </a:solidFill>
                <a:effectLst/>
                <a:latin typeface="Agency FB" panose="020B0503020202020204" pitchFamily="34" charset="0"/>
              </a:rPr>
              <a:t>A declaração pede que sejam repensadas as políticas de transporte para favorecer modos mais sustentáveis de transporte como caminhada, ciclismo e transporte público.</a:t>
            </a:r>
          </a:p>
          <a:p>
            <a:pPr algn="just"/>
            <a:r>
              <a:rPr lang="pt-BR" sz="2800" b="0" i="0" dirty="0">
                <a:solidFill>
                  <a:srgbClr val="333333"/>
                </a:solidFill>
                <a:effectLst/>
                <a:latin typeface="Agency FB" panose="020B0503020202020204" pitchFamily="34" charset="0"/>
              </a:rPr>
              <a:t>O documento também destaca estratégias para garantir a segurança de todas as pessoas que usam as estradas. Entre elas aprimorar leis e fiscalização sobre excesso de velocidade, direção sob efeito de álcool e uso de cintos de segurança, capacetes para motociclistas e cadeirinhas para crianças.</a:t>
            </a:r>
          </a:p>
        </p:txBody>
      </p:sp>
    </p:spTree>
    <p:extLst>
      <p:ext uri="{BB962C8B-B14F-4D97-AF65-F5344CB8AC3E}">
        <p14:creationId xmlns:p14="http://schemas.microsoft.com/office/powerpoint/2010/main" val="106659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590EB-E408-4037-883F-7CAB0D31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IRAP BIGRS (2016-2020)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E23B6C-1A78-490A-B2C9-A7C90BAA2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4000" dirty="0">
                <a:latin typeface="Agency FB" panose="020B0503020202020204" pitchFamily="34" charset="0"/>
              </a:rPr>
              <a:t>AÇÕES NA CIDADE DE SÃO PAULO/SP</a:t>
            </a:r>
          </a:p>
          <a:p>
            <a:pPr lvl="1"/>
            <a:r>
              <a:rPr lang="pt-BR" sz="2800" dirty="0">
                <a:latin typeface="Agency FB" panose="020B0503020202020204" pitchFamily="34" charset="0"/>
              </a:rPr>
              <a:t>[2016] Avaliação do corredor da Avenida Marechal Tito, onde o trauma viário de pedestres era de 9 vezes a média e analisa risco em duas propostas de projeto de melhorias.</a:t>
            </a:r>
          </a:p>
          <a:p>
            <a:pPr lvl="1"/>
            <a:r>
              <a:rPr lang="pt-BR" sz="2800" dirty="0">
                <a:latin typeface="Agency FB" panose="020B0503020202020204" pitchFamily="34" charset="0"/>
              </a:rPr>
              <a:t>[2017] Avaliação do impacto da velocidade para melhorar a segurança dos pontos críticos em 47kms das vias expressas urbanas Marginais Tietê e Pinheiros.</a:t>
            </a:r>
          </a:p>
          <a:p>
            <a:pPr lvl="1"/>
            <a:r>
              <a:rPr lang="pt-BR" sz="2800" dirty="0">
                <a:latin typeface="Agency FB" panose="020B0503020202020204" pitchFamily="34" charset="0"/>
              </a:rPr>
              <a:t>[2019] Avaliação da segurança do Mini Anel Rodoviário e das vias expressas da Marginal Pinheiros.</a:t>
            </a:r>
          </a:p>
          <a:p>
            <a:pPr lvl="1"/>
            <a:r>
              <a:rPr lang="pt-BR" sz="2800" dirty="0">
                <a:latin typeface="Agency FB" panose="020B0503020202020204" pitchFamily="34" charset="0"/>
              </a:rPr>
              <a:t>[2020] Avaliação do impacto de possível construção de corredor BRT em 27 km do Corredor Leste Aricanduva, distrito de São Paulo.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2785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590EB-E408-4037-883F-7CAB0D31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IRAP BIGRS (2016-2020)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E23B6C-1A78-490A-B2C9-A7C90BAA2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4000" dirty="0">
                <a:latin typeface="Agency FB" panose="020B0503020202020204" pitchFamily="34" charset="0"/>
              </a:rPr>
              <a:t>AÇÕES NA CIDADE DE FORTALEZA/CE</a:t>
            </a:r>
          </a:p>
          <a:p>
            <a:pPr lvl="1"/>
            <a:r>
              <a:rPr lang="pt-BR" sz="2800" dirty="0">
                <a:latin typeface="Agency FB" panose="020B0503020202020204" pitchFamily="34" charset="0"/>
              </a:rPr>
              <a:t>[2017] Avaliação de três rotas prioritárias em Fortaleza para implementar melhorias de segurança</a:t>
            </a:r>
          </a:p>
          <a:p>
            <a:pPr lvl="1"/>
            <a:r>
              <a:rPr lang="pt-BR" sz="2800" dirty="0">
                <a:latin typeface="Agency FB" panose="020B0503020202020204" pitchFamily="34" charset="0"/>
              </a:rPr>
              <a:t>[2018] Avaliação de importantes corredores municipais de Fortaleza</a:t>
            </a:r>
          </a:p>
          <a:p>
            <a:pPr lvl="1"/>
            <a:r>
              <a:rPr lang="pt-BR" sz="2800" dirty="0">
                <a:latin typeface="Agency FB" panose="020B0503020202020204" pitchFamily="34" charset="0"/>
              </a:rPr>
              <a:t>[2019] O município de Fortaleza anuncia redução de 40% nas mortes por acidentes de trânsito na cidade em 5 anos desde 2014.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A7D4053-EE56-4D78-A52D-0AAAA152B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79" y="4901245"/>
            <a:ext cx="6950042" cy="11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29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6ED63-C146-4ABA-BE23-8B8052CD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BRAZILRAP (2019)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4A3344-B9BB-4298-92A9-920BE1770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40086" cy="4498975"/>
          </a:xfrm>
        </p:spPr>
        <p:txBody>
          <a:bodyPr>
            <a:normAutofit fontScale="25000" lnSpcReduction="20000"/>
          </a:bodyPr>
          <a:lstStyle/>
          <a:p>
            <a:r>
              <a:rPr lang="pt-BR" sz="9600" dirty="0">
                <a:latin typeface="Agency FB" panose="020B0503020202020204" pitchFamily="34" charset="0"/>
              </a:rPr>
              <a:t>iRAP e DNIT lançam em 2019 o </a:t>
            </a:r>
            <a:r>
              <a:rPr lang="pt-BR" sz="9600" dirty="0" err="1">
                <a:latin typeface="Agency FB" panose="020B0503020202020204" pitchFamily="34" charset="0"/>
              </a:rPr>
              <a:t>BrazilRAP</a:t>
            </a:r>
            <a:endParaRPr lang="pt-BR" sz="9600" dirty="0">
              <a:latin typeface="Agency FB" panose="020B0503020202020204" pitchFamily="34" charset="0"/>
            </a:endParaRPr>
          </a:p>
          <a:p>
            <a:endParaRPr lang="pt-BR" sz="9600" dirty="0">
              <a:latin typeface="Agency FB" panose="020B0503020202020204" pitchFamily="34" charset="0"/>
            </a:endParaRPr>
          </a:p>
          <a:p>
            <a:r>
              <a:rPr lang="pt-BR" sz="9600" dirty="0">
                <a:latin typeface="Agency FB" panose="020B0503020202020204" pitchFamily="34" charset="0"/>
              </a:rPr>
              <a:t>Etapa de Inspeção: início em julho/2020, conclusão em dezembro/2020</a:t>
            </a:r>
          </a:p>
          <a:p>
            <a:endParaRPr lang="pt-BR" sz="9600" dirty="0">
              <a:latin typeface="Agency FB" panose="020B0503020202020204" pitchFamily="34" charset="0"/>
            </a:endParaRPr>
          </a:p>
          <a:p>
            <a:r>
              <a:rPr lang="pt-BR" sz="9600" b="1" dirty="0">
                <a:solidFill>
                  <a:srgbClr val="00CC99"/>
                </a:solidFill>
                <a:latin typeface="Agency FB" panose="020B0503020202020204" pitchFamily="34" charset="0"/>
              </a:rPr>
              <a:t>Etapa de Codificação: prevista para início ainda em 2021, com conclusão em 15 meses</a:t>
            </a:r>
          </a:p>
          <a:p>
            <a:endParaRPr lang="pt-BR" sz="9600" dirty="0">
              <a:latin typeface="Agency FB" panose="020B0503020202020204" pitchFamily="34" charset="0"/>
            </a:endParaRPr>
          </a:p>
          <a:p>
            <a:r>
              <a:rPr lang="pt-BR" sz="9600" dirty="0">
                <a:latin typeface="Agency FB" panose="020B0503020202020204" pitchFamily="34" charset="0"/>
              </a:rPr>
              <a:t>Objetivo: toda a malha federal com 3 estrelas ou mais</a:t>
            </a:r>
          </a:p>
          <a:p>
            <a:endParaRPr lang="pt-BR" sz="9600" dirty="0">
              <a:latin typeface="Agency FB" panose="020B0503020202020204" pitchFamily="34" charset="0"/>
            </a:endParaRPr>
          </a:p>
          <a:p>
            <a:r>
              <a:rPr lang="pt-BR" sz="9600" dirty="0">
                <a:latin typeface="Agency FB" panose="020B0503020202020204" pitchFamily="34" charset="0"/>
              </a:rPr>
              <a:t>Ao final teremos mais de 50.000 km de rodovias federais pavimentadas mapeadas pela metodologia de Classificação por Estrelas</a:t>
            </a:r>
          </a:p>
          <a:p>
            <a:endParaRPr lang="pt-BR" dirty="0"/>
          </a:p>
        </p:txBody>
      </p:sp>
      <p:pic>
        <p:nvPicPr>
          <p:cNvPr id="4" name="Imagem 3" descr="Uma imagem contendo grama, ao ar livre, placa, verde&#10;&#10;Descrição gerada automaticamente">
            <a:extLst>
              <a:ext uri="{FF2B5EF4-FFF2-40B4-BE49-F238E27FC236}">
                <a16:creationId xmlns:a16="http://schemas.microsoft.com/office/drawing/2014/main" id="{DFF32D33-5A7A-4257-9F20-EBD8AB785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17" r="2005" b="1638"/>
          <a:stretch/>
        </p:blipFill>
        <p:spPr>
          <a:xfrm>
            <a:off x="6760324" y="934065"/>
            <a:ext cx="3730695" cy="28611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DNIT implementa metodologia internacional visando mais segurança em  rodovias — Português (Brasil)">
            <a:extLst>
              <a:ext uri="{FF2B5EF4-FFF2-40B4-BE49-F238E27FC236}">
                <a16:creationId xmlns:a16="http://schemas.microsoft.com/office/drawing/2014/main" id="{ED9CED91-BC17-466A-98A4-4EA4417EE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" r="2440"/>
          <a:stretch/>
        </p:blipFill>
        <p:spPr bwMode="auto">
          <a:xfrm>
            <a:off x="6690266" y="3974504"/>
            <a:ext cx="3889243" cy="256792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0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38ECD9-1337-41C5-9F21-591BAE70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PROJETO DER/SP (2020)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8EAEC2-47F7-49D1-8684-7F4FC8216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074" y="1785045"/>
            <a:ext cx="6259285" cy="4887898"/>
          </a:xfrm>
        </p:spPr>
        <p:txBody>
          <a:bodyPr>
            <a:normAutofit/>
          </a:bodyPr>
          <a:lstStyle/>
          <a:p>
            <a:r>
              <a:rPr lang="pt-BR" sz="4000" dirty="0">
                <a:latin typeface="Agency FB" panose="020B0503020202020204" pitchFamily="34" charset="0"/>
              </a:rPr>
              <a:t>AVALIAÇÃO PELA METODOLOGIA IRAP DE 26.000 KM </a:t>
            </a:r>
          </a:p>
          <a:p>
            <a:r>
              <a:rPr lang="pt-BR" sz="4000" dirty="0">
                <a:latin typeface="Agency FB" panose="020B0503020202020204" pitchFamily="34" charset="0"/>
              </a:rPr>
              <a:t>ETAPA DE INSPEÇÃO: CONCLUÍDA</a:t>
            </a:r>
          </a:p>
          <a:p>
            <a:r>
              <a:rPr lang="pt-BR" sz="4000" dirty="0">
                <a:latin typeface="Agency FB" panose="020B0503020202020204" pitchFamily="34" charset="0"/>
              </a:rPr>
              <a:t>ETAPA DE CODIFICAÇÃO : EM FINALIZAÇÃO</a:t>
            </a:r>
          </a:p>
          <a:p>
            <a:r>
              <a:rPr lang="pt-BR" sz="4000" dirty="0">
                <a:latin typeface="Agency FB" panose="020B0503020202020204" pitchFamily="34" charset="0"/>
              </a:rPr>
              <a:t>ETAPA DE ANÁLISES E RESULTADOS: PREVISTA AINDA PARA 2022</a:t>
            </a:r>
          </a:p>
        </p:txBody>
      </p:sp>
      <p:pic>
        <p:nvPicPr>
          <p:cNvPr id="7" name="Imagem 6" descr="Carro de polícia parado atrás de caminhão&#10;&#10;Descrição gerada automaticamente">
            <a:extLst>
              <a:ext uri="{FF2B5EF4-FFF2-40B4-BE49-F238E27FC236}">
                <a16:creationId xmlns:a16="http://schemas.microsoft.com/office/drawing/2014/main" id="{0C1AD8A9-9F59-4348-98E7-92008EA16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07" y="1605266"/>
            <a:ext cx="3320143" cy="221256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m 8" descr="Estrada de asfalto&#10;&#10;Descrição gerada automaticamente com confiança média">
            <a:extLst>
              <a:ext uri="{FF2B5EF4-FFF2-40B4-BE49-F238E27FC236}">
                <a16:creationId xmlns:a16="http://schemas.microsoft.com/office/drawing/2014/main" id="{7E2EEAFE-9AC4-46EA-BC49-6CF8603BC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3" y="4146452"/>
            <a:ext cx="4892991" cy="231270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9813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DFD8B7-4E68-4BED-9AE8-02F2730AC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NOVOS DESAFIOS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0003F9-9A0B-4AF6-94D4-461DD5BE3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3600" dirty="0">
                <a:latin typeface="Agency FB" panose="020B0503020202020204" pitchFamily="34" charset="0"/>
              </a:rPr>
              <a:t>Nova Década de Ação sobre a Segurança Viária (2021-2030)</a:t>
            </a:r>
          </a:p>
          <a:p>
            <a:r>
              <a:rPr lang="pt-BR" sz="3600" dirty="0">
                <a:latin typeface="Agency FB" panose="020B0503020202020204" pitchFamily="34" charset="0"/>
              </a:rPr>
              <a:t>Finalização da avaliação IRAP nos projetos do DNIT e DER/SP</a:t>
            </a:r>
          </a:p>
          <a:p>
            <a:endParaRPr lang="pt-BR" sz="3600" dirty="0">
              <a:latin typeface="Agency FB" panose="020B0503020202020204" pitchFamily="34" charset="0"/>
            </a:endParaRPr>
          </a:p>
          <a:p>
            <a:endParaRPr lang="pt-BR" sz="3600" dirty="0">
              <a:latin typeface="Agency FB" panose="020B0503020202020204" pitchFamily="34" charset="0"/>
            </a:endParaRPr>
          </a:p>
          <a:p>
            <a:endParaRPr lang="pt-BR" sz="3600" dirty="0">
              <a:latin typeface="Agency FB" panose="020B0503020202020204" pitchFamily="34" charset="0"/>
            </a:endParaRPr>
          </a:p>
          <a:p>
            <a:endParaRPr lang="pt-BR" sz="3600" dirty="0">
              <a:latin typeface="Agency FB" panose="020B0503020202020204" pitchFamily="34" charset="0"/>
            </a:endParaRPr>
          </a:p>
          <a:p>
            <a:r>
              <a:rPr lang="pt-BR" sz="3600" dirty="0">
                <a:latin typeface="Agency FB" panose="020B0503020202020204" pitchFamily="34" charset="0"/>
              </a:rPr>
              <a:t>Após os diagnósticos das vias, qual será o próximo passo?</a:t>
            </a:r>
          </a:p>
          <a:p>
            <a:r>
              <a:rPr lang="pt-BR" sz="3600" dirty="0">
                <a:latin typeface="Agency FB" panose="020B0503020202020204" pitchFamily="34" charset="0"/>
              </a:rPr>
              <a:t>Porque o tema segurança viária na semana do planejamento?</a:t>
            </a:r>
          </a:p>
        </p:txBody>
      </p:sp>
    </p:spTree>
    <p:extLst>
      <p:ext uri="{BB962C8B-B14F-4D97-AF65-F5344CB8AC3E}">
        <p14:creationId xmlns:p14="http://schemas.microsoft.com/office/powerpoint/2010/main" val="399600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B82F8-18A4-4DF6-9639-447D64E61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CONCLUSÃO E AGRADECIMENTOS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A09D72-3145-4DDF-AE8E-4C8B3FDC0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Agency FB" panose="020B0503020202020204" pitchFamily="34" charset="0"/>
              </a:rPr>
              <a:t>Pensar fora da caixa diante da pandemia por acidentes no trânsito.</a:t>
            </a:r>
          </a:p>
          <a:p>
            <a:r>
              <a:rPr lang="pt-BR" sz="3600" dirty="0">
                <a:latin typeface="Agency FB" panose="020B0503020202020204" pitchFamily="34" charset="0"/>
              </a:rPr>
              <a:t>O iRAP não é solução, mas parte dela.</a:t>
            </a:r>
          </a:p>
          <a:p>
            <a:r>
              <a:rPr lang="pt-BR" sz="3600" dirty="0">
                <a:latin typeface="Agency FB" panose="020B0503020202020204" pitchFamily="34" charset="0"/>
              </a:rPr>
              <a:t>O DNIT deu um grande passo ao implantar um programa brasileiro de avaliação de rodovias. A longo prazo isso será fundamental.</a:t>
            </a:r>
          </a:p>
        </p:txBody>
      </p:sp>
      <p:pic>
        <p:nvPicPr>
          <p:cNvPr id="5" name="Imagem 4" descr="Imagem em preto e branco de mulher sorrindo&#10;&#10;Descrição gerada automaticamente">
            <a:extLst>
              <a:ext uri="{FF2B5EF4-FFF2-40B4-BE49-F238E27FC236}">
                <a16:creationId xmlns:a16="http://schemas.microsoft.com/office/drawing/2014/main" id="{2F0CA76A-A1FD-4C20-A383-ACCFFA086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4" b="45492"/>
          <a:stretch/>
        </p:blipFill>
        <p:spPr>
          <a:xfrm>
            <a:off x="6221866" y="4590513"/>
            <a:ext cx="1604963" cy="1065440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A5784DF-52B9-48D0-AACD-4FCA8425AED3}"/>
              </a:ext>
            </a:extLst>
          </p:cNvPr>
          <p:cNvSpPr txBox="1"/>
          <p:nvPr/>
        </p:nvSpPr>
        <p:spPr>
          <a:xfrm>
            <a:off x="8153400" y="4332514"/>
            <a:ext cx="3526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err="1">
                <a:solidFill>
                  <a:srgbClr val="00CC99"/>
                </a:solidFill>
                <a:latin typeface="Agency FB" panose="020B0503020202020204" pitchFamily="34" charset="0"/>
              </a:rPr>
              <a:t>Engª</a:t>
            </a:r>
            <a:r>
              <a:rPr lang="pt-BR" sz="2000" b="1" dirty="0">
                <a:solidFill>
                  <a:srgbClr val="00CC99"/>
                </a:solidFill>
                <a:latin typeface="Agency FB" panose="020B0503020202020204" pitchFamily="34" charset="0"/>
              </a:rPr>
              <a:t> Carolina Mariano</a:t>
            </a:r>
            <a:br>
              <a:rPr lang="pt-BR" sz="2000" dirty="0">
                <a:latin typeface="Agency FB" panose="020B0503020202020204" pitchFamily="34" charset="0"/>
              </a:rPr>
            </a:br>
            <a:r>
              <a:rPr lang="pt-BR" sz="2000" dirty="0">
                <a:latin typeface="Agency FB" panose="020B0503020202020204" pitchFamily="34" charset="0"/>
              </a:rPr>
              <a:t>Coordenadora de Projetos iRAP na </a:t>
            </a:r>
            <a:r>
              <a:rPr lang="pt-BR" sz="2000" dirty="0" err="1">
                <a:latin typeface="Agency FB" panose="020B0503020202020204" pitchFamily="34" charset="0"/>
              </a:rPr>
              <a:t>Strata</a:t>
            </a:r>
            <a:r>
              <a:rPr lang="pt-BR" sz="2000" dirty="0">
                <a:latin typeface="Agency FB" panose="020B0503020202020204" pitchFamily="34" charset="0"/>
              </a:rPr>
              <a:t> Engenharia</a:t>
            </a:r>
          </a:p>
          <a:p>
            <a:r>
              <a:rPr lang="pt-BR" sz="2000" b="1" dirty="0">
                <a:latin typeface="Agency FB" panose="020B0503020202020204" pitchFamily="34" charset="0"/>
              </a:rPr>
              <a:t>carolina.mariano@strata.com.br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2C23AB5-A247-495F-90D4-CB36B90CF3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" b="13441"/>
          <a:stretch/>
        </p:blipFill>
        <p:spPr>
          <a:xfrm>
            <a:off x="6292021" y="5711769"/>
            <a:ext cx="1464651" cy="93038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525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54A44-CFC5-48AA-8507-5DDA5567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3719"/>
            <a:ext cx="10515600" cy="1325563"/>
          </a:xfrm>
        </p:spPr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PORQUE O TEMA SEGURANÇA VIÁRIA NA SEMANA DO PLANEJAMENTO?</a:t>
            </a:r>
          </a:p>
        </p:txBody>
      </p:sp>
      <p:pic>
        <p:nvPicPr>
          <p:cNvPr id="5" name="Espaço Reservado para Conteúdo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74BFC435-1126-44B7-A007-385AA2A2B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5" y="3354771"/>
            <a:ext cx="2619964" cy="274796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m 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6D0BACD3-4B2E-4098-B67A-93E092ED3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40" y="2691580"/>
            <a:ext cx="3080858" cy="380854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m 8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D9436315-46A9-46D9-8D2F-29CC1686D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90" y="2043696"/>
            <a:ext cx="5037199" cy="202186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m 10" descr="Texto, Linha do tempo&#10;&#10;Descrição gerada automaticamente">
            <a:extLst>
              <a:ext uri="{FF2B5EF4-FFF2-40B4-BE49-F238E27FC236}">
                <a16:creationId xmlns:a16="http://schemas.microsoft.com/office/drawing/2014/main" id="{081F22AF-9A22-48E5-BF43-1F317243F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90" y="4065561"/>
            <a:ext cx="5037199" cy="2483469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36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A FRAGILIDADE DO SER HUMANO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27CD9ED-7224-49C2-ACE6-54A07A74B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29" y="1690688"/>
            <a:ext cx="7638724" cy="439888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4B6E080-8E34-49CD-88B3-E746A64FC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79"/>
          <a:stretch/>
        </p:blipFill>
        <p:spPr>
          <a:xfrm>
            <a:off x="7550935" y="1503875"/>
            <a:ext cx="4444436" cy="233070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854F676-29BD-4980-B0D1-59C62BB2A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935" y="4201640"/>
            <a:ext cx="4444436" cy="263533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1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00508CFC-9C63-4367-AFFC-325F48A61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83347" y="1286182"/>
            <a:ext cx="3152775" cy="193357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E46B3BEA-1B2E-4E22-847E-7E4C87981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8172" y="1290945"/>
            <a:ext cx="3397250" cy="196850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CF2CFC4-569E-46FF-9FEE-EB012ACC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3347" y="3940482"/>
            <a:ext cx="2965450" cy="2033588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F1EEB1A8-7647-4BB3-A9FE-CD258EB6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5359" y="3988107"/>
            <a:ext cx="2665413" cy="199866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Picture 2" descr="iStock_000008046137Medium.jpg">
            <a:extLst>
              <a:ext uri="{FF2B5EF4-FFF2-40B4-BE49-F238E27FC236}">
                <a16:creationId xmlns:a16="http://schemas.microsoft.com/office/drawing/2014/main" id="{5F994D45-3862-4FA6-A6A7-40A3251F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5451322" y="1290945"/>
            <a:ext cx="2047875" cy="197008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" name="Picture 4" descr="C:\Documents and Settings\User\My Documents\9-Communications\Photos\Crash scenes\IMG_0274 (Small).JPG">
            <a:extLst>
              <a:ext uri="{FF2B5EF4-FFF2-40B4-BE49-F238E27FC236}">
                <a16:creationId xmlns:a16="http://schemas.microsoft.com/office/drawing/2014/main" id="{D3BF7B49-5573-4CD0-99E5-A32037BC9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8172" y="4043670"/>
            <a:ext cx="2590800" cy="194310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" name="Rectangle 13">
            <a:extLst>
              <a:ext uri="{FF2B5EF4-FFF2-40B4-BE49-F238E27FC236}">
                <a16:creationId xmlns:a16="http://schemas.microsoft.com/office/drawing/2014/main" id="{9A295631-13D1-4803-8D47-4ABD2B9636D9}"/>
              </a:ext>
            </a:extLst>
          </p:cNvPr>
          <p:cNvSpPr/>
          <p:nvPr/>
        </p:nvSpPr>
        <p:spPr>
          <a:xfrm>
            <a:off x="5608939" y="1707465"/>
            <a:ext cx="151836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Azar</a:t>
            </a: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53D9A2BE-E729-496E-9ED7-80AC345BC6BA}"/>
              </a:ext>
            </a:extLst>
          </p:cNvPr>
          <p:cNvSpPr/>
          <p:nvPr/>
        </p:nvSpPr>
        <p:spPr>
          <a:xfrm>
            <a:off x="2015021" y="2174646"/>
            <a:ext cx="3318329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Evitável</a:t>
            </a:r>
            <a:endParaRPr lang="en-US" sz="3600" b="1" dirty="0">
              <a:ln w="10541" cmpd="sng">
                <a:solidFill>
                  <a:srgbClr val="008852">
                    <a:shade val="88000"/>
                    <a:satMod val="110000"/>
                  </a:srgbClr>
                </a:solidFill>
                <a:prstDash val="solid"/>
              </a:ln>
              <a:solidFill>
                <a:srgbClr val="CC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982C2A9C-4C71-411E-8B58-9DF2F2516054}"/>
              </a:ext>
            </a:extLst>
          </p:cNvPr>
          <p:cNvSpPr/>
          <p:nvPr/>
        </p:nvSpPr>
        <p:spPr>
          <a:xfrm>
            <a:off x="4529084" y="4587785"/>
            <a:ext cx="2683748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Seu</a:t>
            </a:r>
            <a:r>
              <a:rPr lang="en-US" sz="4800" b="1" dirty="0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erro</a:t>
            </a:r>
            <a:endParaRPr lang="en-US" sz="4800" b="1" dirty="0">
              <a:ln w="10541" cmpd="sng">
                <a:solidFill>
                  <a:srgbClr val="008852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7CB70E44-3B19-4B90-91BA-A573F35C29BE}"/>
              </a:ext>
            </a:extLst>
          </p:cNvPr>
          <p:cNvSpPr/>
          <p:nvPr/>
        </p:nvSpPr>
        <p:spPr>
          <a:xfrm>
            <a:off x="6913877" y="1707465"/>
            <a:ext cx="350929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Mal </a:t>
            </a:r>
            <a:r>
              <a:rPr lang="en-US" sz="48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cálculo</a:t>
            </a:r>
            <a:endParaRPr lang="en-US" sz="4800" b="1" dirty="0">
              <a:ln w="10541" cmpd="sng">
                <a:solidFill>
                  <a:srgbClr val="008852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97AFC98E-06FB-484D-873A-6E61A3804BEC}"/>
              </a:ext>
            </a:extLst>
          </p:cNvPr>
          <p:cNvSpPr/>
          <p:nvPr/>
        </p:nvSpPr>
        <p:spPr>
          <a:xfrm>
            <a:off x="7705032" y="4445510"/>
            <a:ext cx="2544287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Um </a:t>
            </a:r>
            <a:r>
              <a:rPr lang="en-US" sz="48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erro</a:t>
            </a:r>
            <a:endParaRPr lang="en-US" sz="4800" b="1" dirty="0">
              <a:ln w="10541" cmpd="sng">
                <a:solidFill>
                  <a:srgbClr val="008852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435CC926-EDE6-4315-B7E9-B5BA8E7F9EEC}"/>
              </a:ext>
            </a:extLst>
          </p:cNvPr>
          <p:cNvSpPr/>
          <p:nvPr/>
        </p:nvSpPr>
        <p:spPr>
          <a:xfrm>
            <a:off x="1853770" y="1923489"/>
            <a:ext cx="2683748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Seu</a:t>
            </a:r>
            <a:r>
              <a:rPr lang="en-US" sz="4800" b="1" dirty="0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erro</a:t>
            </a:r>
            <a:endParaRPr lang="en-US" sz="4800" b="1" dirty="0">
              <a:ln w="10541" cmpd="sng">
                <a:solidFill>
                  <a:srgbClr val="008852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20">
            <a:extLst>
              <a:ext uri="{FF2B5EF4-FFF2-40B4-BE49-F238E27FC236}">
                <a16:creationId xmlns:a16="http://schemas.microsoft.com/office/drawing/2014/main" id="{97560951-CA5D-4E30-87D0-26CFA8B680FA}"/>
              </a:ext>
            </a:extLst>
          </p:cNvPr>
          <p:cNvSpPr/>
          <p:nvPr/>
        </p:nvSpPr>
        <p:spPr>
          <a:xfrm>
            <a:off x="7497155" y="1997238"/>
            <a:ext cx="3318329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Evitável</a:t>
            </a:r>
            <a:endParaRPr lang="en-US" sz="3600" b="1" dirty="0">
              <a:ln w="10541" cmpd="sng">
                <a:solidFill>
                  <a:srgbClr val="008852">
                    <a:shade val="88000"/>
                    <a:satMod val="110000"/>
                  </a:srgbClr>
                </a:solidFill>
                <a:prstDash val="solid"/>
              </a:ln>
              <a:solidFill>
                <a:srgbClr val="CC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17E6E0B5-3E03-4AB1-976A-F07ACD46A249}"/>
              </a:ext>
            </a:extLst>
          </p:cNvPr>
          <p:cNvSpPr/>
          <p:nvPr/>
        </p:nvSpPr>
        <p:spPr>
          <a:xfrm>
            <a:off x="4809285" y="2141254"/>
            <a:ext cx="3318329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Evitável</a:t>
            </a:r>
            <a:endParaRPr lang="en-US" sz="3600" b="1" dirty="0">
              <a:ln w="10541" cmpd="sng">
                <a:solidFill>
                  <a:srgbClr val="008852">
                    <a:shade val="88000"/>
                    <a:satMod val="110000"/>
                  </a:srgbClr>
                </a:solidFill>
                <a:prstDash val="solid"/>
              </a:ln>
              <a:solidFill>
                <a:srgbClr val="CC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918CC6BB-3DA3-472D-9C5F-938F261D3032}"/>
              </a:ext>
            </a:extLst>
          </p:cNvPr>
          <p:cNvSpPr/>
          <p:nvPr/>
        </p:nvSpPr>
        <p:spPr>
          <a:xfrm>
            <a:off x="1773027" y="4877558"/>
            <a:ext cx="3318329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Evitável</a:t>
            </a:r>
            <a:endParaRPr lang="en-US" sz="3600" b="1" dirty="0">
              <a:ln w="10541" cmpd="sng">
                <a:solidFill>
                  <a:srgbClr val="008852">
                    <a:shade val="88000"/>
                    <a:satMod val="110000"/>
                  </a:srgbClr>
                </a:solidFill>
                <a:prstDash val="solid"/>
              </a:ln>
              <a:solidFill>
                <a:srgbClr val="CC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id="{BB365824-ED9D-40AC-A8F4-8036A692E7B1}"/>
              </a:ext>
            </a:extLst>
          </p:cNvPr>
          <p:cNvSpPr/>
          <p:nvPr/>
        </p:nvSpPr>
        <p:spPr>
          <a:xfrm>
            <a:off x="4725355" y="4875817"/>
            <a:ext cx="3318329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Evitável</a:t>
            </a:r>
            <a:endParaRPr lang="en-US" sz="3600" b="1" dirty="0">
              <a:ln w="10541" cmpd="sng">
                <a:solidFill>
                  <a:srgbClr val="008852">
                    <a:shade val="88000"/>
                    <a:satMod val="110000"/>
                  </a:srgbClr>
                </a:solidFill>
                <a:prstDash val="solid"/>
              </a:ln>
              <a:solidFill>
                <a:srgbClr val="CC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E2E305E0-7187-4389-8F20-DE111CB2534F}"/>
              </a:ext>
            </a:extLst>
          </p:cNvPr>
          <p:cNvSpPr/>
          <p:nvPr/>
        </p:nvSpPr>
        <p:spPr>
          <a:xfrm>
            <a:off x="7821699" y="4733542"/>
            <a:ext cx="3318329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CCFFCC"/>
                </a:solidFill>
                <a:latin typeface="Arial" pitchFamily="34" charset="0"/>
                <a:cs typeface="Arial" pitchFamily="34" charset="0"/>
              </a:rPr>
              <a:t>Evitável</a:t>
            </a:r>
            <a:endParaRPr lang="en-US" sz="3600" b="1" dirty="0">
              <a:ln w="10541" cmpd="sng">
                <a:solidFill>
                  <a:srgbClr val="008852">
                    <a:shade val="88000"/>
                    <a:satMod val="110000"/>
                  </a:srgbClr>
                </a:solidFill>
                <a:prstDash val="solid"/>
              </a:ln>
              <a:solidFill>
                <a:srgbClr val="CC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5">
            <a:extLst>
              <a:ext uri="{FF2B5EF4-FFF2-40B4-BE49-F238E27FC236}">
                <a16:creationId xmlns:a16="http://schemas.microsoft.com/office/drawing/2014/main" id="{A6515028-B4A4-4A47-BC59-F265EADC6325}"/>
              </a:ext>
            </a:extLst>
          </p:cNvPr>
          <p:cNvSpPr/>
          <p:nvPr/>
        </p:nvSpPr>
        <p:spPr>
          <a:xfrm>
            <a:off x="1554326" y="4508834"/>
            <a:ext cx="244490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2400000"/>
              </a:camera>
              <a:lightRig rig="threePt" dir="t"/>
            </a:scene3d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ln w="10541" cmpd="sng">
                  <a:solidFill>
                    <a:srgbClr val="008852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Destino</a:t>
            </a:r>
            <a:endParaRPr lang="en-US" sz="4800" b="1" dirty="0">
              <a:ln w="10541" cmpd="sng">
                <a:solidFill>
                  <a:srgbClr val="008852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B3E1B-3B4F-4C97-B244-6EC45FCB9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TODO PESSOA FAZ FALTA PARA ALGUÉM</a:t>
            </a:r>
          </a:p>
        </p:txBody>
      </p:sp>
      <p:pic>
        <p:nvPicPr>
          <p:cNvPr id="4" name="275769525_378058237196034_6413956501912140854_n">
            <a:hlinkClick r:id="" action="ppaction://media"/>
            <a:extLst>
              <a:ext uri="{FF2B5EF4-FFF2-40B4-BE49-F238E27FC236}">
                <a16:creationId xmlns:a16="http://schemas.microsoft.com/office/drawing/2014/main" id="{3A1ECA94-3208-4699-BAC3-7680467FCA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40131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>
            <a:extLst>
              <a:ext uri="{FF2B5EF4-FFF2-40B4-BE49-F238E27FC236}">
                <a16:creationId xmlns:a16="http://schemas.microsoft.com/office/drawing/2014/main" id="{50237171-064E-4803-AC0D-F4857A13BE97}"/>
              </a:ext>
            </a:extLst>
          </p:cNvPr>
          <p:cNvSpPr txBox="1"/>
          <p:nvPr/>
        </p:nvSpPr>
        <p:spPr>
          <a:xfrm>
            <a:off x="1420559" y="2158528"/>
            <a:ext cx="9350881" cy="393954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000" b="1" dirty="0">
                <a:solidFill>
                  <a:schemeClr val="bg1">
                    <a:lumMod val="95000"/>
                  </a:schemeClr>
                </a:solidFill>
                <a:latin typeface="Agency FB" panose="020B0503020202020204" pitchFamily="34" charset="0"/>
                <a:cs typeface="Dreaming Outloud Script Pro" panose="020B0604020202020204" pitchFamily="66" charset="0"/>
              </a:rPr>
              <a:t>Todos devemos concordar que vivemos uma pandemia de trânsito há muitos anos. E todos nós devemos ter o interesse em pensar COMO fazer diferente. ESTAMOS EM CRISE, EM MUITOS ASPECTOS</a:t>
            </a:r>
          </a:p>
        </p:txBody>
      </p:sp>
    </p:spTree>
    <p:extLst>
      <p:ext uri="{BB962C8B-B14F-4D97-AF65-F5344CB8AC3E}">
        <p14:creationId xmlns:p14="http://schemas.microsoft.com/office/powerpoint/2010/main" val="301189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7C4A0-1D5B-4687-940C-F6DC6FFB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LINHA DO TEMPO</a:t>
            </a:r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1B4FE5D5-9CD7-4A6C-9633-ABB579233B1A}"/>
              </a:ext>
            </a:extLst>
          </p:cNvPr>
          <p:cNvSpPr/>
          <p:nvPr/>
        </p:nvSpPr>
        <p:spPr>
          <a:xfrm>
            <a:off x="1" y="2895601"/>
            <a:ext cx="12191999" cy="1208313"/>
          </a:xfrm>
          <a:custGeom>
            <a:avLst/>
            <a:gdLst>
              <a:gd name="connsiteX0" fmla="*/ 9682842 w 12191999"/>
              <a:gd name="connsiteY0" fmla="*/ 95251 h 1208313"/>
              <a:gd name="connsiteX1" fmla="*/ 9213928 w 12191999"/>
              <a:gd name="connsiteY1" fmla="*/ 406068 h 1208313"/>
              <a:gd name="connsiteX2" fmla="*/ 9192987 w 12191999"/>
              <a:gd name="connsiteY2" fmla="*/ 473529 h 1208313"/>
              <a:gd name="connsiteX3" fmla="*/ 9192988 w 12191999"/>
              <a:gd name="connsiteY3" fmla="*/ 473529 h 1208313"/>
              <a:gd name="connsiteX4" fmla="*/ 9184276 w 12191999"/>
              <a:gd name="connsiteY4" fmla="*/ 501595 h 1208313"/>
              <a:gd name="connsiteX5" fmla="*/ 9175034 w 12191999"/>
              <a:gd name="connsiteY5" fmla="*/ 593272 h 1208313"/>
              <a:gd name="connsiteX6" fmla="*/ 9175033 w 12191999"/>
              <a:gd name="connsiteY6" fmla="*/ 593272 h 1208313"/>
              <a:gd name="connsiteX7" fmla="*/ 9173936 w 12191999"/>
              <a:gd name="connsiteY7" fmla="*/ 604156 h 1208313"/>
              <a:gd name="connsiteX8" fmla="*/ 9682842 w 12191999"/>
              <a:gd name="connsiteY8" fmla="*/ 1113062 h 1208313"/>
              <a:gd name="connsiteX9" fmla="*/ 10191748 w 12191999"/>
              <a:gd name="connsiteY9" fmla="*/ 604156 h 1208313"/>
              <a:gd name="connsiteX10" fmla="*/ 10190651 w 12191999"/>
              <a:gd name="connsiteY10" fmla="*/ 593271 h 1208313"/>
              <a:gd name="connsiteX11" fmla="*/ 10190652 w 12191999"/>
              <a:gd name="connsiteY11" fmla="*/ 593271 h 1208313"/>
              <a:gd name="connsiteX12" fmla="*/ 10181410 w 12191999"/>
              <a:gd name="connsiteY12" fmla="*/ 501595 h 1208313"/>
              <a:gd name="connsiteX13" fmla="*/ 10172698 w 12191999"/>
              <a:gd name="connsiteY13" fmla="*/ 473529 h 1208313"/>
              <a:gd name="connsiteX14" fmla="*/ 10172697 w 12191999"/>
              <a:gd name="connsiteY14" fmla="*/ 473529 h 1208313"/>
              <a:gd name="connsiteX15" fmla="*/ 10151756 w 12191999"/>
              <a:gd name="connsiteY15" fmla="*/ 406068 h 1208313"/>
              <a:gd name="connsiteX16" fmla="*/ 9682842 w 12191999"/>
              <a:gd name="connsiteY16" fmla="*/ 95251 h 1208313"/>
              <a:gd name="connsiteX17" fmla="*/ 6896099 w 12191999"/>
              <a:gd name="connsiteY17" fmla="*/ 95251 h 1208313"/>
              <a:gd name="connsiteX18" fmla="*/ 6427185 w 12191999"/>
              <a:gd name="connsiteY18" fmla="*/ 406068 h 1208313"/>
              <a:gd name="connsiteX19" fmla="*/ 6406244 w 12191999"/>
              <a:gd name="connsiteY19" fmla="*/ 473529 h 1208313"/>
              <a:gd name="connsiteX20" fmla="*/ 6406245 w 12191999"/>
              <a:gd name="connsiteY20" fmla="*/ 473529 h 1208313"/>
              <a:gd name="connsiteX21" fmla="*/ 6397533 w 12191999"/>
              <a:gd name="connsiteY21" fmla="*/ 501595 h 1208313"/>
              <a:gd name="connsiteX22" fmla="*/ 6388291 w 12191999"/>
              <a:gd name="connsiteY22" fmla="*/ 593272 h 1208313"/>
              <a:gd name="connsiteX23" fmla="*/ 6388290 w 12191999"/>
              <a:gd name="connsiteY23" fmla="*/ 593272 h 1208313"/>
              <a:gd name="connsiteX24" fmla="*/ 6387193 w 12191999"/>
              <a:gd name="connsiteY24" fmla="*/ 604156 h 1208313"/>
              <a:gd name="connsiteX25" fmla="*/ 6896099 w 12191999"/>
              <a:gd name="connsiteY25" fmla="*/ 1113062 h 1208313"/>
              <a:gd name="connsiteX26" fmla="*/ 7405005 w 12191999"/>
              <a:gd name="connsiteY26" fmla="*/ 604156 h 1208313"/>
              <a:gd name="connsiteX27" fmla="*/ 7403907 w 12191999"/>
              <a:gd name="connsiteY27" fmla="*/ 593272 h 1208313"/>
              <a:gd name="connsiteX28" fmla="*/ 7403907 w 12191999"/>
              <a:gd name="connsiteY28" fmla="*/ 593272 h 1208313"/>
              <a:gd name="connsiteX29" fmla="*/ 7394666 w 12191999"/>
              <a:gd name="connsiteY29" fmla="*/ 501595 h 1208313"/>
              <a:gd name="connsiteX30" fmla="*/ 7385954 w 12191999"/>
              <a:gd name="connsiteY30" fmla="*/ 473529 h 1208313"/>
              <a:gd name="connsiteX31" fmla="*/ 7365013 w 12191999"/>
              <a:gd name="connsiteY31" fmla="*/ 406068 h 1208313"/>
              <a:gd name="connsiteX32" fmla="*/ 6896099 w 12191999"/>
              <a:gd name="connsiteY32" fmla="*/ 95251 h 1208313"/>
              <a:gd name="connsiteX33" fmla="*/ 4109358 w 12191999"/>
              <a:gd name="connsiteY33" fmla="*/ 95251 h 1208313"/>
              <a:gd name="connsiteX34" fmla="*/ 3640445 w 12191999"/>
              <a:gd name="connsiteY34" fmla="*/ 406068 h 1208313"/>
              <a:gd name="connsiteX35" fmla="*/ 3619503 w 12191999"/>
              <a:gd name="connsiteY35" fmla="*/ 473529 h 1208313"/>
              <a:gd name="connsiteX36" fmla="*/ 3619505 w 12191999"/>
              <a:gd name="connsiteY36" fmla="*/ 473529 h 1208313"/>
              <a:gd name="connsiteX37" fmla="*/ 3610794 w 12191999"/>
              <a:gd name="connsiteY37" fmla="*/ 501595 h 1208313"/>
              <a:gd name="connsiteX38" fmla="*/ 3601551 w 12191999"/>
              <a:gd name="connsiteY38" fmla="*/ 593272 h 1208313"/>
              <a:gd name="connsiteX39" fmla="*/ 3601547 w 12191999"/>
              <a:gd name="connsiteY39" fmla="*/ 593272 h 1208313"/>
              <a:gd name="connsiteX40" fmla="*/ 3600450 w 12191999"/>
              <a:gd name="connsiteY40" fmla="*/ 604156 h 1208313"/>
              <a:gd name="connsiteX41" fmla="*/ 4109356 w 12191999"/>
              <a:gd name="connsiteY41" fmla="*/ 1113062 h 1208313"/>
              <a:gd name="connsiteX42" fmla="*/ 4618262 w 12191999"/>
              <a:gd name="connsiteY42" fmla="*/ 604156 h 1208313"/>
              <a:gd name="connsiteX43" fmla="*/ 4617164 w 12191999"/>
              <a:gd name="connsiteY43" fmla="*/ 593271 h 1208313"/>
              <a:gd name="connsiteX44" fmla="*/ 4617165 w 12191999"/>
              <a:gd name="connsiteY44" fmla="*/ 593271 h 1208313"/>
              <a:gd name="connsiteX45" fmla="*/ 4607923 w 12191999"/>
              <a:gd name="connsiteY45" fmla="*/ 501595 h 1208313"/>
              <a:gd name="connsiteX46" fmla="*/ 4599211 w 12191999"/>
              <a:gd name="connsiteY46" fmla="*/ 473529 h 1208313"/>
              <a:gd name="connsiteX47" fmla="*/ 4578270 w 12191999"/>
              <a:gd name="connsiteY47" fmla="*/ 406068 h 1208313"/>
              <a:gd name="connsiteX48" fmla="*/ 4109358 w 12191999"/>
              <a:gd name="connsiteY48" fmla="*/ 95251 h 1208313"/>
              <a:gd name="connsiteX49" fmla="*/ 1322615 w 12191999"/>
              <a:gd name="connsiteY49" fmla="*/ 95251 h 1208313"/>
              <a:gd name="connsiteX50" fmla="*/ 853701 w 12191999"/>
              <a:gd name="connsiteY50" fmla="*/ 406068 h 1208313"/>
              <a:gd name="connsiteX51" fmla="*/ 832760 w 12191999"/>
              <a:gd name="connsiteY51" fmla="*/ 473529 h 1208313"/>
              <a:gd name="connsiteX52" fmla="*/ 832762 w 12191999"/>
              <a:gd name="connsiteY52" fmla="*/ 473529 h 1208313"/>
              <a:gd name="connsiteX53" fmla="*/ 824050 w 12191999"/>
              <a:gd name="connsiteY53" fmla="*/ 501595 h 1208313"/>
              <a:gd name="connsiteX54" fmla="*/ 814808 w 12191999"/>
              <a:gd name="connsiteY54" fmla="*/ 593272 h 1208313"/>
              <a:gd name="connsiteX55" fmla="*/ 814804 w 12191999"/>
              <a:gd name="connsiteY55" fmla="*/ 593272 h 1208313"/>
              <a:gd name="connsiteX56" fmla="*/ 813707 w 12191999"/>
              <a:gd name="connsiteY56" fmla="*/ 604156 h 1208313"/>
              <a:gd name="connsiteX57" fmla="*/ 1322613 w 12191999"/>
              <a:gd name="connsiteY57" fmla="*/ 1113062 h 1208313"/>
              <a:gd name="connsiteX58" fmla="*/ 1831519 w 12191999"/>
              <a:gd name="connsiteY58" fmla="*/ 604156 h 1208313"/>
              <a:gd name="connsiteX59" fmla="*/ 1830422 w 12191999"/>
              <a:gd name="connsiteY59" fmla="*/ 593271 h 1208313"/>
              <a:gd name="connsiteX60" fmla="*/ 1830425 w 12191999"/>
              <a:gd name="connsiteY60" fmla="*/ 593271 h 1208313"/>
              <a:gd name="connsiteX61" fmla="*/ 1821183 w 12191999"/>
              <a:gd name="connsiteY61" fmla="*/ 501595 h 1208313"/>
              <a:gd name="connsiteX62" fmla="*/ 1812472 w 12191999"/>
              <a:gd name="connsiteY62" fmla="*/ 473529 h 1208313"/>
              <a:gd name="connsiteX63" fmla="*/ 1812470 w 12191999"/>
              <a:gd name="connsiteY63" fmla="*/ 473529 h 1208313"/>
              <a:gd name="connsiteX64" fmla="*/ 1791529 w 12191999"/>
              <a:gd name="connsiteY64" fmla="*/ 406068 h 1208313"/>
              <a:gd name="connsiteX65" fmla="*/ 1322615 w 12191999"/>
              <a:gd name="connsiteY65" fmla="*/ 95251 h 1208313"/>
              <a:gd name="connsiteX66" fmla="*/ 1322615 w 12191999"/>
              <a:gd name="connsiteY66" fmla="*/ 0 h 1208313"/>
              <a:gd name="connsiteX67" fmla="*/ 1879294 w 12191999"/>
              <a:gd name="connsiteY67" fmla="*/ 368992 h 1208313"/>
              <a:gd name="connsiteX68" fmla="*/ 1911745 w 12191999"/>
              <a:gd name="connsiteY68" fmla="*/ 473529 h 1208313"/>
              <a:gd name="connsiteX69" fmla="*/ 1911747 w 12191999"/>
              <a:gd name="connsiteY69" fmla="*/ 473529 h 1208313"/>
              <a:gd name="connsiteX70" fmla="*/ 3520227 w 12191999"/>
              <a:gd name="connsiteY70" fmla="*/ 473529 h 1208313"/>
              <a:gd name="connsiteX71" fmla="*/ 3517475 w 12191999"/>
              <a:gd name="connsiteY71" fmla="*/ 482398 h 1208313"/>
              <a:gd name="connsiteX72" fmla="*/ 3506298 w 12191999"/>
              <a:gd name="connsiteY72" fmla="*/ 593271 h 1208313"/>
              <a:gd name="connsiteX73" fmla="*/ 3506301 w 12191999"/>
              <a:gd name="connsiteY73" fmla="*/ 593271 h 1208313"/>
              <a:gd name="connsiteX74" fmla="*/ 3517478 w 12191999"/>
              <a:gd name="connsiteY74" fmla="*/ 482398 h 1208313"/>
              <a:gd name="connsiteX75" fmla="*/ 3520230 w 12191999"/>
              <a:gd name="connsiteY75" fmla="*/ 473529 h 1208313"/>
              <a:gd name="connsiteX76" fmla="*/ 3520228 w 12191999"/>
              <a:gd name="connsiteY76" fmla="*/ 473529 h 1208313"/>
              <a:gd name="connsiteX77" fmla="*/ 3552679 w 12191999"/>
              <a:gd name="connsiteY77" fmla="*/ 368992 h 1208313"/>
              <a:gd name="connsiteX78" fmla="*/ 4109358 w 12191999"/>
              <a:gd name="connsiteY78" fmla="*/ 0 h 1208313"/>
              <a:gd name="connsiteX79" fmla="*/ 4666035 w 12191999"/>
              <a:gd name="connsiteY79" fmla="*/ 368992 h 1208313"/>
              <a:gd name="connsiteX80" fmla="*/ 4698486 w 12191999"/>
              <a:gd name="connsiteY80" fmla="*/ 473529 h 1208313"/>
              <a:gd name="connsiteX81" fmla="*/ 6306969 w 12191999"/>
              <a:gd name="connsiteY81" fmla="*/ 473529 h 1208313"/>
              <a:gd name="connsiteX82" fmla="*/ 6304216 w 12191999"/>
              <a:gd name="connsiteY82" fmla="*/ 482398 h 1208313"/>
              <a:gd name="connsiteX83" fmla="*/ 6293039 w 12191999"/>
              <a:gd name="connsiteY83" fmla="*/ 593271 h 1208313"/>
              <a:gd name="connsiteX84" fmla="*/ 6293040 w 12191999"/>
              <a:gd name="connsiteY84" fmla="*/ 593271 h 1208313"/>
              <a:gd name="connsiteX85" fmla="*/ 6304217 w 12191999"/>
              <a:gd name="connsiteY85" fmla="*/ 482398 h 1208313"/>
              <a:gd name="connsiteX86" fmla="*/ 6306970 w 12191999"/>
              <a:gd name="connsiteY86" fmla="*/ 473529 h 1208313"/>
              <a:gd name="connsiteX87" fmla="*/ 6306969 w 12191999"/>
              <a:gd name="connsiteY87" fmla="*/ 473529 h 1208313"/>
              <a:gd name="connsiteX88" fmla="*/ 6339420 w 12191999"/>
              <a:gd name="connsiteY88" fmla="*/ 368992 h 1208313"/>
              <a:gd name="connsiteX89" fmla="*/ 6896099 w 12191999"/>
              <a:gd name="connsiteY89" fmla="*/ 0 h 1208313"/>
              <a:gd name="connsiteX90" fmla="*/ 7452778 w 12191999"/>
              <a:gd name="connsiteY90" fmla="*/ 368992 h 1208313"/>
              <a:gd name="connsiteX91" fmla="*/ 7485229 w 12191999"/>
              <a:gd name="connsiteY91" fmla="*/ 473529 h 1208313"/>
              <a:gd name="connsiteX92" fmla="*/ 9093712 w 12191999"/>
              <a:gd name="connsiteY92" fmla="*/ 473529 h 1208313"/>
              <a:gd name="connsiteX93" fmla="*/ 9090959 w 12191999"/>
              <a:gd name="connsiteY93" fmla="*/ 482398 h 1208313"/>
              <a:gd name="connsiteX94" fmla="*/ 9079782 w 12191999"/>
              <a:gd name="connsiteY94" fmla="*/ 593271 h 1208313"/>
              <a:gd name="connsiteX95" fmla="*/ 9079783 w 12191999"/>
              <a:gd name="connsiteY95" fmla="*/ 593271 h 1208313"/>
              <a:gd name="connsiteX96" fmla="*/ 9090960 w 12191999"/>
              <a:gd name="connsiteY96" fmla="*/ 482398 h 1208313"/>
              <a:gd name="connsiteX97" fmla="*/ 9093713 w 12191999"/>
              <a:gd name="connsiteY97" fmla="*/ 473529 h 1208313"/>
              <a:gd name="connsiteX98" fmla="*/ 9093712 w 12191999"/>
              <a:gd name="connsiteY98" fmla="*/ 473529 h 1208313"/>
              <a:gd name="connsiteX99" fmla="*/ 9126163 w 12191999"/>
              <a:gd name="connsiteY99" fmla="*/ 368992 h 1208313"/>
              <a:gd name="connsiteX100" fmla="*/ 9682842 w 12191999"/>
              <a:gd name="connsiteY100" fmla="*/ 0 h 1208313"/>
              <a:gd name="connsiteX101" fmla="*/ 10239521 w 12191999"/>
              <a:gd name="connsiteY101" fmla="*/ 368992 h 1208313"/>
              <a:gd name="connsiteX102" fmla="*/ 10271972 w 12191999"/>
              <a:gd name="connsiteY102" fmla="*/ 473529 h 1208313"/>
              <a:gd name="connsiteX103" fmla="*/ 10271973 w 12191999"/>
              <a:gd name="connsiteY103" fmla="*/ 473529 h 1208313"/>
              <a:gd name="connsiteX104" fmla="*/ 12191999 w 12191999"/>
              <a:gd name="connsiteY104" fmla="*/ 473529 h 1208313"/>
              <a:gd name="connsiteX105" fmla="*/ 12191999 w 12191999"/>
              <a:gd name="connsiteY105" fmla="*/ 593272 h 1208313"/>
              <a:gd name="connsiteX106" fmla="*/ 10285903 w 12191999"/>
              <a:gd name="connsiteY106" fmla="*/ 593272 h 1208313"/>
              <a:gd name="connsiteX107" fmla="*/ 10285902 w 12191999"/>
              <a:gd name="connsiteY107" fmla="*/ 593272 h 1208313"/>
              <a:gd name="connsiteX108" fmla="*/ 10286999 w 12191999"/>
              <a:gd name="connsiteY108" fmla="*/ 604156 h 1208313"/>
              <a:gd name="connsiteX109" fmla="*/ 9682842 w 12191999"/>
              <a:gd name="connsiteY109" fmla="*/ 1208313 h 1208313"/>
              <a:gd name="connsiteX110" fmla="*/ 9078685 w 12191999"/>
              <a:gd name="connsiteY110" fmla="*/ 604156 h 1208313"/>
              <a:gd name="connsiteX111" fmla="*/ 9079782 w 12191999"/>
              <a:gd name="connsiteY111" fmla="*/ 593272 h 1208313"/>
              <a:gd name="connsiteX112" fmla="*/ 7499158 w 12191999"/>
              <a:gd name="connsiteY112" fmla="*/ 593272 h 1208313"/>
              <a:gd name="connsiteX113" fmla="*/ 7500256 w 12191999"/>
              <a:gd name="connsiteY113" fmla="*/ 604156 h 1208313"/>
              <a:gd name="connsiteX114" fmla="*/ 6896099 w 12191999"/>
              <a:gd name="connsiteY114" fmla="*/ 1208313 h 1208313"/>
              <a:gd name="connsiteX115" fmla="*/ 6291942 w 12191999"/>
              <a:gd name="connsiteY115" fmla="*/ 604156 h 1208313"/>
              <a:gd name="connsiteX116" fmla="*/ 6293039 w 12191999"/>
              <a:gd name="connsiteY116" fmla="*/ 593272 h 1208313"/>
              <a:gd name="connsiteX117" fmla="*/ 4712415 w 12191999"/>
              <a:gd name="connsiteY117" fmla="*/ 593272 h 1208313"/>
              <a:gd name="connsiteX118" fmla="*/ 4713513 w 12191999"/>
              <a:gd name="connsiteY118" fmla="*/ 604156 h 1208313"/>
              <a:gd name="connsiteX119" fmla="*/ 4109356 w 12191999"/>
              <a:gd name="connsiteY119" fmla="*/ 1208313 h 1208313"/>
              <a:gd name="connsiteX120" fmla="*/ 3505199 w 12191999"/>
              <a:gd name="connsiteY120" fmla="*/ 604156 h 1208313"/>
              <a:gd name="connsiteX121" fmla="*/ 3506296 w 12191999"/>
              <a:gd name="connsiteY121" fmla="*/ 593272 h 1208313"/>
              <a:gd name="connsiteX122" fmla="*/ 1925677 w 12191999"/>
              <a:gd name="connsiteY122" fmla="*/ 593272 h 1208313"/>
              <a:gd name="connsiteX123" fmla="*/ 1925674 w 12191999"/>
              <a:gd name="connsiteY123" fmla="*/ 593272 h 1208313"/>
              <a:gd name="connsiteX124" fmla="*/ 1925674 w 12191999"/>
              <a:gd name="connsiteY124" fmla="*/ 593272 h 1208313"/>
              <a:gd name="connsiteX125" fmla="*/ 1926771 w 12191999"/>
              <a:gd name="connsiteY125" fmla="*/ 604156 h 1208313"/>
              <a:gd name="connsiteX126" fmla="*/ 1322613 w 12191999"/>
              <a:gd name="connsiteY126" fmla="*/ 1208313 h 1208313"/>
              <a:gd name="connsiteX127" fmla="*/ 718457 w 12191999"/>
              <a:gd name="connsiteY127" fmla="*/ 604156 h 1208313"/>
              <a:gd name="connsiteX128" fmla="*/ 719553 w 12191999"/>
              <a:gd name="connsiteY128" fmla="*/ 593272 h 1208313"/>
              <a:gd name="connsiteX129" fmla="*/ 0 w 12191999"/>
              <a:gd name="connsiteY129" fmla="*/ 593272 h 1208313"/>
              <a:gd name="connsiteX130" fmla="*/ 0 w 12191999"/>
              <a:gd name="connsiteY130" fmla="*/ 473529 h 1208313"/>
              <a:gd name="connsiteX131" fmla="*/ 733484 w 12191999"/>
              <a:gd name="connsiteY131" fmla="*/ 473529 h 1208313"/>
              <a:gd name="connsiteX132" fmla="*/ 730731 w 12191999"/>
              <a:gd name="connsiteY132" fmla="*/ 482398 h 1208313"/>
              <a:gd name="connsiteX133" fmla="*/ 719555 w 12191999"/>
              <a:gd name="connsiteY133" fmla="*/ 593271 h 1208313"/>
              <a:gd name="connsiteX134" fmla="*/ 719557 w 12191999"/>
              <a:gd name="connsiteY134" fmla="*/ 593271 h 1208313"/>
              <a:gd name="connsiteX135" fmla="*/ 730734 w 12191999"/>
              <a:gd name="connsiteY135" fmla="*/ 482398 h 1208313"/>
              <a:gd name="connsiteX136" fmla="*/ 733487 w 12191999"/>
              <a:gd name="connsiteY136" fmla="*/ 473529 h 1208313"/>
              <a:gd name="connsiteX137" fmla="*/ 733485 w 12191999"/>
              <a:gd name="connsiteY137" fmla="*/ 473529 h 1208313"/>
              <a:gd name="connsiteX138" fmla="*/ 765936 w 12191999"/>
              <a:gd name="connsiteY138" fmla="*/ 368992 h 1208313"/>
              <a:gd name="connsiteX139" fmla="*/ 1322615 w 12191999"/>
              <a:gd name="connsiteY139" fmla="*/ 0 h 12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2191999" h="1208313">
                <a:moveTo>
                  <a:pt x="9682842" y="95251"/>
                </a:moveTo>
                <a:cubicBezTo>
                  <a:pt x="9472046" y="95251"/>
                  <a:pt x="9291185" y="223414"/>
                  <a:pt x="9213928" y="406068"/>
                </a:cubicBezTo>
                <a:lnTo>
                  <a:pt x="9192987" y="473529"/>
                </a:lnTo>
                <a:lnTo>
                  <a:pt x="9192988" y="473529"/>
                </a:lnTo>
                <a:lnTo>
                  <a:pt x="9184276" y="501595"/>
                </a:lnTo>
                <a:lnTo>
                  <a:pt x="9175034" y="593272"/>
                </a:lnTo>
                <a:lnTo>
                  <a:pt x="9175033" y="593272"/>
                </a:lnTo>
                <a:lnTo>
                  <a:pt x="9173936" y="604156"/>
                </a:lnTo>
                <a:cubicBezTo>
                  <a:pt x="9173936" y="885217"/>
                  <a:pt x="9401781" y="1113062"/>
                  <a:pt x="9682842" y="1113062"/>
                </a:cubicBezTo>
                <a:cubicBezTo>
                  <a:pt x="9963903" y="1113062"/>
                  <a:pt x="10191748" y="885217"/>
                  <a:pt x="10191748" y="604156"/>
                </a:cubicBezTo>
                <a:lnTo>
                  <a:pt x="10190651" y="593271"/>
                </a:lnTo>
                <a:lnTo>
                  <a:pt x="10190652" y="593271"/>
                </a:lnTo>
                <a:lnTo>
                  <a:pt x="10181410" y="501595"/>
                </a:lnTo>
                <a:lnTo>
                  <a:pt x="10172698" y="473529"/>
                </a:lnTo>
                <a:lnTo>
                  <a:pt x="10172697" y="473529"/>
                </a:lnTo>
                <a:lnTo>
                  <a:pt x="10151756" y="406068"/>
                </a:lnTo>
                <a:cubicBezTo>
                  <a:pt x="10074499" y="223414"/>
                  <a:pt x="9893638" y="95251"/>
                  <a:pt x="9682842" y="95251"/>
                </a:cubicBezTo>
                <a:close/>
                <a:moveTo>
                  <a:pt x="6896099" y="95251"/>
                </a:moveTo>
                <a:cubicBezTo>
                  <a:pt x="6685303" y="95251"/>
                  <a:pt x="6504441" y="223414"/>
                  <a:pt x="6427185" y="406068"/>
                </a:cubicBezTo>
                <a:lnTo>
                  <a:pt x="6406244" y="473529"/>
                </a:lnTo>
                <a:lnTo>
                  <a:pt x="6406245" y="473529"/>
                </a:lnTo>
                <a:lnTo>
                  <a:pt x="6397533" y="501595"/>
                </a:lnTo>
                <a:lnTo>
                  <a:pt x="6388291" y="593272"/>
                </a:lnTo>
                <a:lnTo>
                  <a:pt x="6388290" y="593272"/>
                </a:lnTo>
                <a:lnTo>
                  <a:pt x="6387193" y="604156"/>
                </a:lnTo>
                <a:cubicBezTo>
                  <a:pt x="6387193" y="885217"/>
                  <a:pt x="6615038" y="1113062"/>
                  <a:pt x="6896099" y="1113062"/>
                </a:cubicBezTo>
                <a:cubicBezTo>
                  <a:pt x="7177160" y="1113062"/>
                  <a:pt x="7405005" y="885217"/>
                  <a:pt x="7405005" y="604156"/>
                </a:cubicBezTo>
                <a:lnTo>
                  <a:pt x="7403907" y="593272"/>
                </a:lnTo>
                <a:lnTo>
                  <a:pt x="7403907" y="593272"/>
                </a:lnTo>
                <a:lnTo>
                  <a:pt x="7394666" y="501595"/>
                </a:lnTo>
                <a:lnTo>
                  <a:pt x="7385954" y="473529"/>
                </a:lnTo>
                <a:lnTo>
                  <a:pt x="7365013" y="406068"/>
                </a:lnTo>
                <a:cubicBezTo>
                  <a:pt x="7287756" y="223414"/>
                  <a:pt x="7106895" y="95251"/>
                  <a:pt x="6896099" y="95251"/>
                </a:cubicBezTo>
                <a:close/>
                <a:moveTo>
                  <a:pt x="4109358" y="95251"/>
                </a:moveTo>
                <a:cubicBezTo>
                  <a:pt x="3898562" y="95251"/>
                  <a:pt x="3717699" y="223414"/>
                  <a:pt x="3640445" y="406068"/>
                </a:cubicBezTo>
                <a:lnTo>
                  <a:pt x="3619503" y="473529"/>
                </a:lnTo>
                <a:lnTo>
                  <a:pt x="3619505" y="473529"/>
                </a:lnTo>
                <a:lnTo>
                  <a:pt x="3610794" y="501595"/>
                </a:lnTo>
                <a:lnTo>
                  <a:pt x="3601551" y="593272"/>
                </a:lnTo>
                <a:lnTo>
                  <a:pt x="3601547" y="593272"/>
                </a:lnTo>
                <a:lnTo>
                  <a:pt x="3600450" y="604156"/>
                </a:lnTo>
                <a:cubicBezTo>
                  <a:pt x="3600450" y="885217"/>
                  <a:pt x="3828295" y="1113062"/>
                  <a:pt x="4109356" y="1113062"/>
                </a:cubicBezTo>
                <a:cubicBezTo>
                  <a:pt x="4390417" y="1113062"/>
                  <a:pt x="4618262" y="885217"/>
                  <a:pt x="4618262" y="604156"/>
                </a:cubicBezTo>
                <a:lnTo>
                  <a:pt x="4617164" y="593271"/>
                </a:lnTo>
                <a:lnTo>
                  <a:pt x="4617165" y="593271"/>
                </a:lnTo>
                <a:lnTo>
                  <a:pt x="4607923" y="501595"/>
                </a:lnTo>
                <a:lnTo>
                  <a:pt x="4599211" y="473529"/>
                </a:lnTo>
                <a:lnTo>
                  <a:pt x="4578270" y="406068"/>
                </a:lnTo>
                <a:cubicBezTo>
                  <a:pt x="4501013" y="223414"/>
                  <a:pt x="4320152" y="95251"/>
                  <a:pt x="4109358" y="95251"/>
                </a:cubicBezTo>
                <a:close/>
                <a:moveTo>
                  <a:pt x="1322615" y="95251"/>
                </a:moveTo>
                <a:cubicBezTo>
                  <a:pt x="1111819" y="95251"/>
                  <a:pt x="930957" y="223414"/>
                  <a:pt x="853701" y="406068"/>
                </a:cubicBezTo>
                <a:lnTo>
                  <a:pt x="832760" y="473529"/>
                </a:lnTo>
                <a:lnTo>
                  <a:pt x="832762" y="473529"/>
                </a:lnTo>
                <a:lnTo>
                  <a:pt x="824050" y="501595"/>
                </a:lnTo>
                <a:lnTo>
                  <a:pt x="814808" y="593272"/>
                </a:lnTo>
                <a:lnTo>
                  <a:pt x="814804" y="593272"/>
                </a:lnTo>
                <a:lnTo>
                  <a:pt x="813707" y="604156"/>
                </a:lnTo>
                <a:cubicBezTo>
                  <a:pt x="813707" y="885217"/>
                  <a:pt x="1041552" y="1113062"/>
                  <a:pt x="1322613" y="1113062"/>
                </a:cubicBezTo>
                <a:cubicBezTo>
                  <a:pt x="1603674" y="1113062"/>
                  <a:pt x="1831519" y="885217"/>
                  <a:pt x="1831519" y="604156"/>
                </a:cubicBezTo>
                <a:lnTo>
                  <a:pt x="1830422" y="593271"/>
                </a:lnTo>
                <a:lnTo>
                  <a:pt x="1830425" y="593271"/>
                </a:lnTo>
                <a:lnTo>
                  <a:pt x="1821183" y="501595"/>
                </a:lnTo>
                <a:lnTo>
                  <a:pt x="1812472" y="473529"/>
                </a:lnTo>
                <a:lnTo>
                  <a:pt x="1812470" y="473529"/>
                </a:lnTo>
                <a:lnTo>
                  <a:pt x="1791529" y="406068"/>
                </a:lnTo>
                <a:cubicBezTo>
                  <a:pt x="1714272" y="223414"/>
                  <a:pt x="1533411" y="95251"/>
                  <a:pt x="1322615" y="95251"/>
                </a:cubicBezTo>
                <a:close/>
                <a:moveTo>
                  <a:pt x="1322615" y="0"/>
                </a:moveTo>
                <a:cubicBezTo>
                  <a:pt x="1572865" y="0"/>
                  <a:pt x="1787578" y="152151"/>
                  <a:pt x="1879294" y="368992"/>
                </a:cubicBezTo>
                <a:lnTo>
                  <a:pt x="1911745" y="473529"/>
                </a:lnTo>
                <a:lnTo>
                  <a:pt x="1911747" y="473529"/>
                </a:lnTo>
                <a:lnTo>
                  <a:pt x="3520227" y="473529"/>
                </a:lnTo>
                <a:lnTo>
                  <a:pt x="3517475" y="482398"/>
                </a:lnTo>
                <a:lnTo>
                  <a:pt x="3506298" y="593271"/>
                </a:lnTo>
                <a:lnTo>
                  <a:pt x="3506301" y="593271"/>
                </a:lnTo>
                <a:lnTo>
                  <a:pt x="3517478" y="482398"/>
                </a:lnTo>
                <a:lnTo>
                  <a:pt x="3520230" y="473529"/>
                </a:lnTo>
                <a:lnTo>
                  <a:pt x="3520228" y="473529"/>
                </a:lnTo>
                <a:lnTo>
                  <a:pt x="3552679" y="368992"/>
                </a:lnTo>
                <a:cubicBezTo>
                  <a:pt x="3644394" y="152151"/>
                  <a:pt x="3859108" y="0"/>
                  <a:pt x="4109358" y="0"/>
                </a:cubicBezTo>
                <a:cubicBezTo>
                  <a:pt x="4359606" y="0"/>
                  <a:pt x="4574319" y="152151"/>
                  <a:pt x="4666035" y="368992"/>
                </a:cubicBezTo>
                <a:lnTo>
                  <a:pt x="4698486" y="473529"/>
                </a:lnTo>
                <a:lnTo>
                  <a:pt x="6306969" y="473529"/>
                </a:lnTo>
                <a:lnTo>
                  <a:pt x="6304216" y="482398"/>
                </a:lnTo>
                <a:lnTo>
                  <a:pt x="6293039" y="593271"/>
                </a:lnTo>
                <a:lnTo>
                  <a:pt x="6293040" y="593271"/>
                </a:lnTo>
                <a:lnTo>
                  <a:pt x="6304217" y="482398"/>
                </a:lnTo>
                <a:lnTo>
                  <a:pt x="6306970" y="473529"/>
                </a:lnTo>
                <a:lnTo>
                  <a:pt x="6306969" y="473529"/>
                </a:lnTo>
                <a:lnTo>
                  <a:pt x="6339420" y="368992"/>
                </a:lnTo>
                <a:cubicBezTo>
                  <a:pt x="6431135" y="152151"/>
                  <a:pt x="6645849" y="0"/>
                  <a:pt x="6896099" y="0"/>
                </a:cubicBezTo>
                <a:cubicBezTo>
                  <a:pt x="7146349" y="0"/>
                  <a:pt x="7361062" y="152151"/>
                  <a:pt x="7452778" y="368992"/>
                </a:cubicBezTo>
                <a:lnTo>
                  <a:pt x="7485229" y="473529"/>
                </a:lnTo>
                <a:lnTo>
                  <a:pt x="9093712" y="473529"/>
                </a:lnTo>
                <a:lnTo>
                  <a:pt x="9090959" y="482398"/>
                </a:lnTo>
                <a:lnTo>
                  <a:pt x="9079782" y="593271"/>
                </a:lnTo>
                <a:lnTo>
                  <a:pt x="9079783" y="593271"/>
                </a:lnTo>
                <a:lnTo>
                  <a:pt x="9090960" y="482398"/>
                </a:lnTo>
                <a:lnTo>
                  <a:pt x="9093713" y="473529"/>
                </a:lnTo>
                <a:lnTo>
                  <a:pt x="9093712" y="473529"/>
                </a:lnTo>
                <a:lnTo>
                  <a:pt x="9126163" y="368992"/>
                </a:lnTo>
                <a:cubicBezTo>
                  <a:pt x="9217879" y="152151"/>
                  <a:pt x="9432592" y="0"/>
                  <a:pt x="9682842" y="0"/>
                </a:cubicBezTo>
                <a:cubicBezTo>
                  <a:pt x="9933092" y="0"/>
                  <a:pt x="10147805" y="152151"/>
                  <a:pt x="10239521" y="368992"/>
                </a:cubicBezTo>
                <a:lnTo>
                  <a:pt x="10271972" y="473529"/>
                </a:lnTo>
                <a:lnTo>
                  <a:pt x="10271973" y="473529"/>
                </a:lnTo>
                <a:lnTo>
                  <a:pt x="12191999" y="473529"/>
                </a:lnTo>
                <a:lnTo>
                  <a:pt x="12191999" y="593272"/>
                </a:lnTo>
                <a:lnTo>
                  <a:pt x="10285903" y="593272"/>
                </a:lnTo>
                <a:lnTo>
                  <a:pt x="10285902" y="593272"/>
                </a:lnTo>
                <a:lnTo>
                  <a:pt x="10286999" y="604156"/>
                </a:lnTo>
                <a:cubicBezTo>
                  <a:pt x="10286999" y="937823"/>
                  <a:pt x="10016509" y="1208313"/>
                  <a:pt x="9682842" y="1208313"/>
                </a:cubicBezTo>
                <a:cubicBezTo>
                  <a:pt x="9349175" y="1208313"/>
                  <a:pt x="9078685" y="937823"/>
                  <a:pt x="9078685" y="604156"/>
                </a:cubicBezTo>
                <a:lnTo>
                  <a:pt x="9079782" y="593272"/>
                </a:lnTo>
                <a:lnTo>
                  <a:pt x="7499158" y="593272"/>
                </a:lnTo>
                <a:lnTo>
                  <a:pt x="7500256" y="604156"/>
                </a:lnTo>
                <a:cubicBezTo>
                  <a:pt x="7500256" y="937823"/>
                  <a:pt x="7229766" y="1208313"/>
                  <a:pt x="6896099" y="1208313"/>
                </a:cubicBezTo>
                <a:cubicBezTo>
                  <a:pt x="6562432" y="1208313"/>
                  <a:pt x="6291942" y="937823"/>
                  <a:pt x="6291942" y="604156"/>
                </a:cubicBezTo>
                <a:lnTo>
                  <a:pt x="6293039" y="593272"/>
                </a:lnTo>
                <a:lnTo>
                  <a:pt x="4712415" y="593272"/>
                </a:lnTo>
                <a:lnTo>
                  <a:pt x="4713513" y="604156"/>
                </a:lnTo>
                <a:cubicBezTo>
                  <a:pt x="4713513" y="937823"/>
                  <a:pt x="4443023" y="1208313"/>
                  <a:pt x="4109356" y="1208313"/>
                </a:cubicBezTo>
                <a:cubicBezTo>
                  <a:pt x="3775689" y="1208313"/>
                  <a:pt x="3505199" y="937823"/>
                  <a:pt x="3505199" y="604156"/>
                </a:cubicBezTo>
                <a:lnTo>
                  <a:pt x="3506296" y="593272"/>
                </a:lnTo>
                <a:lnTo>
                  <a:pt x="1925677" y="593272"/>
                </a:lnTo>
                <a:lnTo>
                  <a:pt x="1925674" y="593272"/>
                </a:lnTo>
                <a:lnTo>
                  <a:pt x="1925674" y="593272"/>
                </a:lnTo>
                <a:lnTo>
                  <a:pt x="1926771" y="604156"/>
                </a:lnTo>
                <a:cubicBezTo>
                  <a:pt x="1926771" y="937823"/>
                  <a:pt x="1656281" y="1208313"/>
                  <a:pt x="1322613" y="1208313"/>
                </a:cubicBezTo>
                <a:cubicBezTo>
                  <a:pt x="988947" y="1208313"/>
                  <a:pt x="718457" y="937823"/>
                  <a:pt x="718457" y="604156"/>
                </a:cubicBezTo>
                <a:lnTo>
                  <a:pt x="719553" y="593272"/>
                </a:lnTo>
                <a:lnTo>
                  <a:pt x="0" y="593272"/>
                </a:lnTo>
                <a:lnTo>
                  <a:pt x="0" y="473529"/>
                </a:lnTo>
                <a:lnTo>
                  <a:pt x="733484" y="473529"/>
                </a:lnTo>
                <a:lnTo>
                  <a:pt x="730731" y="482398"/>
                </a:lnTo>
                <a:lnTo>
                  <a:pt x="719555" y="593271"/>
                </a:lnTo>
                <a:lnTo>
                  <a:pt x="719557" y="593271"/>
                </a:lnTo>
                <a:lnTo>
                  <a:pt x="730734" y="482398"/>
                </a:lnTo>
                <a:lnTo>
                  <a:pt x="733487" y="473529"/>
                </a:lnTo>
                <a:lnTo>
                  <a:pt x="733485" y="473529"/>
                </a:lnTo>
                <a:lnTo>
                  <a:pt x="765936" y="368992"/>
                </a:lnTo>
                <a:cubicBezTo>
                  <a:pt x="857652" y="152151"/>
                  <a:pt x="1072365" y="0"/>
                  <a:pt x="132261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A528597D-D5E8-4A23-B66D-A63B7F0179CB}"/>
              </a:ext>
            </a:extLst>
          </p:cNvPr>
          <p:cNvSpPr/>
          <p:nvPr/>
        </p:nvSpPr>
        <p:spPr>
          <a:xfrm>
            <a:off x="947057" y="3107870"/>
            <a:ext cx="740228" cy="7837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1C7AC3C5-41FF-41ED-B2DC-FED4C80A54D0}"/>
              </a:ext>
            </a:extLst>
          </p:cNvPr>
          <p:cNvSpPr/>
          <p:nvPr/>
        </p:nvSpPr>
        <p:spPr>
          <a:xfrm>
            <a:off x="3722914" y="3107870"/>
            <a:ext cx="740228" cy="7837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86FC6534-62A7-4606-9393-36CBA9063B19}"/>
              </a:ext>
            </a:extLst>
          </p:cNvPr>
          <p:cNvSpPr/>
          <p:nvPr/>
        </p:nvSpPr>
        <p:spPr>
          <a:xfrm>
            <a:off x="6498771" y="3107870"/>
            <a:ext cx="740228" cy="7837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D4A80E0C-9796-4699-A9F9-9EB7B713B174}"/>
              </a:ext>
            </a:extLst>
          </p:cNvPr>
          <p:cNvSpPr/>
          <p:nvPr/>
        </p:nvSpPr>
        <p:spPr>
          <a:xfrm>
            <a:off x="9345385" y="3107869"/>
            <a:ext cx="740228" cy="78377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0" name="Conector de Seta Reta 49">
            <a:extLst>
              <a:ext uri="{FF2B5EF4-FFF2-40B4-BE49-F238E27FC236}">
                <a16:creationId xmlns:a16="http://schemas.microsoft.com/office/drawing/2014/main" id="{C381E3A5-ED13-4972-814F-4D0CAB733C33}"/>
              </a:ext>
            </a:extLst>
          </p:cNvPr>
          <p:cNvCxnSpPr/>
          <p:nvPr/>
        </p:nvCxnSpPr>
        <p:spPr>
          <a:xfrm flipV="1">
            <a:off x="1317171" y="1589316"/>
            <a:ext cx="0" cy="1306285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Conector de Seta Reta 50">
            <a:extLst>
              <a:ext uri="{FF2B5EF4-FFF2-40B4-BE49-F238E27FC236}">
                <a16:creationId xmlns:a16="http://schemas.microsoft.com/office/drawing/2014/main" id="{0F82DAC2-391F-4BB2-823C-A194B4604B70}"/>
              </a:ext>
            </a:extLst>
          </p:cNvPr>
          <p:cNvCxnSpPr>
            <a:cxnSpLocks/>
          </p:cNvCxnSpPr>
          <p:nvPr/>
        </p:nvCxnSpPr>
        <p:spPr>
          <a:xfrm>
            <a:off x="4093028" y="4103914"/>
            <a:ext cx="0" cy="1447801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Conector de Seta Reta 52">
            <a:extLst>
              <a:ext uri="{FF2B5EF4-FFF2-40B4-BE49-F238E27FC236}">
                <a16:creationId xmlns:a16="http://schemas.microsoft.com/office/drawing/2014/main" id="{41C9E345-DC55-468B-A52B-C2E834A7E245}"/>
              </a:ext>
            </a:extLst>
          </p:cNvPr>
          <p:cNvCxnSpPr/>
          <p:nvPr/>
        </p:nvCxnSpPr>
        <p:spPr>
          <a:xfrm flipV="1">
            <a:off x="6868885" y="1589316"/>
            <a:ext cx="0" cy="1306285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Conector de Seta Reta 53">
            <a:extLst>
              <a:ext uri="{FF2B5EF4-FFF2-40B4-BE49-F238E27FC236}">
                <a16:creationId xmlns:a16="http://schemas.microsoft.com/office/drawing/2014/main" id="{55E0F40B-E64D-447D-B275-059DA6087687}"/>
              </a:ext>
            </a:extLst>
          </p:cNvPr>
          <p:cNvCxnSpPr>
            <a:cxnSpLocks/>
          </p:cNvCxnSpPr>
          <p:nvPr/>
        </p:nvCxnSpPr>
        <p:spPr>
          <a:xfrm>
            <a:off x="9715499" y="4103913"/>
            <a:ext cx="0" cy="1447801"/>
          </a:xfrm>
          <a:prstGeom prst="straightConnector1">
            <a:avLst/>
          </a:prstGeom>
          <a:ln w="38100">
            <a:headEnd type="oval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8116AE98-1B93-475C-9020-5DE090CEF84A}"/>
              </a:ext>
            </a:extLst>
          </p:cNvPr>
          <p:cNvSpPr txBox="1"/>
          <p:nvPr/>
        </p:nvSpPr>
        <p:spPr>
          <a:xfrm>
            <a:off x="7037618" y="1531396"/>
            <a:ext cx="2405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PRIMEIRO PROJETO IRAP NO BRASIL 4.000 KM DE AVALIAÇÃO DE RODOVIAS DER/SP (2014)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437DA873-2258-4397-A089-C118A60A7FA0}"/>
              </a:ext>
            </a:extLst>
          </p:cNvPr>
          <p:cNvSpPr txBox="1"/>
          <p:nvPr/>
        </p:nvSpPr>
        <p:spPr>
          <a:xfrm>
            <a:off x="1545771" y="1485230"/>
            <a:ext cx="240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CRIAÇÃO DO IRAP</a:t>
            </a:r>
          </a:p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(2006)</a:t>
            </a:r>
          </a:p>
        </p:txBody>
      </p:sp>
      <p:pic>
        <p:nvPicPr>
          <p:cNvPr id="2050" name="Picture 2" descr="iRAP Programme Management System - iRAP">
            <a:extLst>
              <a:ext uri="{FF2B5EF4-FFF2-40B4-BE49-F238E27FC236}">
                <a16:creationId xmlns:a16="http://schemas.microsoft.com/office/drawing/2014/main" id="{DBD4FFED-083D-4F13-9107-905B4561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4" y="3146762"/>
            <a:ext cx="1345065" cy="70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écada de Ação pela Segurança no Trânsito - Chico da Boleia">
            <a:extLst>
              <a:ext uri="{FF2B5EF4-FFF2-40B4-BE49-F238E27FC236}">
                <a16:creationId xmlns:a16="http://schemas.microsoft.com/office/drawing/2014/main" id="{144B9851-9D7F-4779-BC4E-2FC78C393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14" y="3107869"/>
            <a:ext cx="783772" cy="7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D27E40D8-67AA-47DD-95B5-738DC30A6C15}"/>
              </a:ext>
            </a:extLst>
          </p:cNvPr>
          <p:cNvSpPr txBox="1"/>
          <p:nvPr/>
        </p:nvSpPr>
        <p:spPr>
          <a:xfrm>
            <a:off x="4397828" y="5138061"/>
            <a:ext cx="240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DÉCADA DE AÇÃO</a:t>
            </a:r>
          </a:p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(2011-2020)</a:t>
            </a:r>
          </a:p>
        </p:txBody>
      </p:sp>
      <p:pic>
        <p:nvPicPr>
          <p:cNvPr id="2054" name="Picture 6" descr="DER-SP (@_dersp) / Twitter">
            <a:extLst>
              <a:ext uri="{FF2B5EF4-FFF2-40B4-BE49-F238E27FC236}">
                <a16:creationId xmlns:a16="http://schemas.microsoft.com/office/drawing/2014/main" id="{CA0426BC-8EF0-4E4F-8831-1A58F4628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85" y="3192117"/>
            <a:ext cx="631866" cy="63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CaixaDeTexto 60">
            <a:extLst>
              <a:ext uri="{FF2B5EF4-FFF2-40B4-BE49-F238E27FC236}">
                <a16:creationId xmlns:a16="http://schemas.microsoft.com/office/drawing/2014/main" id="{BB560607-F8FB-4ED6-B7DF-2A820CC7FF0D}"/>
              </a:ext>
            </a:extLst>
          </p:cNvPr>
          <p:cNvSpPr txBox="1"/>
          <p:nvPr/>
        </p:nvSpPr>
        <p:spPr>
          <a:xfrm>
            <a:off x="9794422" y="5138060"/>
            <a:ext cx="240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PILOTO DNIT</a:t>
            </a:r>
          </a:p>
          <a:p>
            <a:r>
              <a:rPr lang="pt-BR" b="1" dirty="0">
                <a:solidFill>
                  <a:srgbClr val="00CC99"/>
                </a:solidFill>
                <a:latin typeface="Agency FB" panose="020B0503020202020204" pitchFamily="34" charset="0"/>
              </a:rPr>
              <a:t>3.400 KM (2015)</a:t>
            </a:r>
          </a:p>
        </p:txBody>
      </p:sp>
      <p:pic>
        <p:nvPicPr>
          <p:cNvPr id="3074" name="Picture 2" descr="Como Consultar Débitos do Veículo no DNIT Infrações de Trânsito –  Transformar Educação">
            <a:extLst>
              <a:ext uri="{FF2B5EF4-FFF2-40B4-BE49-F238E27FC236}">
                <a16:creationId xmlns:a16="http://schemas.microsoft.com/office/drawing/2014/main" id="{B2568966-99BA-4A03-ADE5-D5A1354E2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063" y="3327031"/>
            <a:ext cx="721435" cy="3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936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7046BC-8CFB-4C1C-A23D-C1925EFC0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CRIAÇÃO DO IRAP (2006)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AD6959C-3DB6-48C3-AD5E-F6A040DC8C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24" y="1824220"/>
            <a:ext cx="5224240" cy="43513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A77433D-805E-473F-A78D-27F7F4F1812A}"/>
              </a:ext>
            </a:extLst>
          </p:cNvPr>
          <p:cNvSpPr txBox="1"/>
          <p:nvPr/>
        </p:nvSpPr>
        <p:spPr>
          <a:xfrm>
            <a:off x="391886" y="1953077"/>
            <a:ext cx="6172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latin typeface="Agency FB" panose="020B0503020202020204" pitchFamily="34" charset="0"/>
              </a:rPr>
              <a:t>O iRAP foi formado em 2006 e recebeu o status de instituição de caridade em 2011. A organização lidera as organizações guarda-chuva de programas de avaliação de estradas em todo o mundo – por exemplo, Europa (</a:t>
            </a:r>
            <a:r>
              <a:rPr lang="pt-BR" sz="3200" dirty="0" err="1">
                <a:latin typeface="Agency FB" panose="020B0503020202020204" pitchFamily="34" charset="0"/>
              </a:rPr>
              <a:t>EuroRAP</a:t>
            </a:r>
            <a:r>
              <a:rPr lang="pt-BR" sz="3200" dirty="0">
                <a:latin typeface="Agency FB" panose="020B0503020202020204" pitchFamily="34" charset="0"/>
              </a:rPr>
              <a:t>), </a:t>
            </a:r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Brasil (</a:t>
            </a:r>
            <a:r>
              <a:rPr lang="pt-BR" sz="3200" b="1" dirty="0" err="1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BrazilRAP</a:t>
            </a:r>
            <a:r>
              <a:rPr lang="pt-BR" sz="3200" b="1" dirty="0">
                <a:solidFill>
                  <a:schemeClr val="accent6">
                    <a:lumMod val="75000"/>
                  </a:schemeClr>
                </a:solidFill>
                <a:latin typeface="Agency FB" panose="020B0503020202020204" pitchFamily="34" charset="0"/>
              </a:rPr>
              <a:t>)</a:t>
            </a:r>
            <a:r>
              <a:rPr lang="pt-BR" sz="3200" dirty="0">
                <a:latin typeface="Agency FB" panose="020B0503020202020204" pitchFamily="34" charset="0"/>
              </a:rPr>
              <a:t> e EUA (</a:t>
            </a:r>
            <a:r>
              <a:rPr lang="pt-BR" sz="3200" dirty="0" err="1">
                <a:latin typeface="Agency FB" panose="020B0503020202020204" pitchFamily="34" charset="0"/>
              </a:rPr>
              <a:t>usRAP</a:t>
            </a:r>
            <a:r>
              <a:rPr lang="pt-BR" sz="3200" dirty="0">
                <a:latin typeface="Agency FB" panose="020B0503020202020204" pitchFamily="34" charset="0"/>
              </a:rPr>
              <a:t>) e facilita o desenvolvimento de trabalhos de avaliação de estradas em países de baixa e média renda. </a:t>
            </a:r>
          </a:p>
        </p:txBody>
      </p:sp>
    </p:spTree>
    <p:extLst>
      <p:ext uri="{BB962C8B-B14F-4D97-AF65-F5344CB8AC3E}">
        <p14:creationId xmlns:p14="http://schemas.microsoft.com/office/powerpoint/2010/main" val="2948316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5E4AF-13A4-43FB-95C2-2F2E9B8A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Agency FB" panose="020B0503020202020204" pitchFamily="34" charset="0"/>
              </a:rPr>
              <a:t>DÉCADA DE AÇÃO SOBRE SEGURANÇA VIÁRIA (2011)</a:t>
            </a:r>
          </a:p>
        </p:txBody>
      </p:sp>
      <p:pic>
        <p:nvPicPr>
          <p:cNvPr id="4" name="Picture 8" descr="C:\Users\SBillingsley\AppData\Local\Microsoft\Windows\Temporary Internet Files\Content.Outlook\HB02PH1K\Global-Plan-cover.jpg">
            <a:extLst>
              <a:ext uri="{FF2B5EF4-FFF2-40B4-BE49-F238E27FC236}">
                <a16:creationId xmlns:a16="http://schemas.microsoft.com/office/drawing/2014/main" id="{9F09ADCE-D387-4DD7-BE21-32D388495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20270"/>
            <a:ext cx="2878137" cy="407352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A773F6-3B1F-480F-865E-1C80403A87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4350" y="1237739"/>
            <a:ext cx="1935162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49ED1B-BCF1-47B2-A749-61EA2E43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9406" y="1815420"/>
            <a:ext cx="3394075" cy="70485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AU" sz="26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Gestão</a:t>
            </a:r>
            <a:r>
              <a:rPr lang="en-AU" sz="2600" b="1" dirty="0">
                <a:solidFill>
                  <a:schemeClr val="tx1"/>
                </a:solidFill>
                <a:latin typeface="Agency FB" panose="020B0503020202020204" pitchFamily="34" charset="0"/>
              </a:rPr>
              <a:t> da </a:t>
            </a:r>
            <a:r>
              <a:rPr lang="en-AU" sz="2600" b="1" dirty="0" err="1">
                <a:solidFill>
                  <a:schemeClr val="tx1"/>
                </a:solidFill>
                <a:latin typeface="Agency FB" panose="020B0503020202020204" pitchFamily="34" charset="0"/>
              </a:rPr>
              <a:t>Segurança</a:t>
            </a:r>
            <a:endParaRPr lang="en-US" sz="26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AutoShape 176">
            <a:extLst>
              <a:ext uri="{FF2B5EF4-FFF2-40B4-BE49-F238E27FC236}">
                <a16:creationId xmlns:a16="http://schemas.microsoft.com/office/drawing/2014/main" id="{04B8C3BC-FF1A-4AEC-955F-260FAAA89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93" y="188940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0" name="AutoShape 176">
            <a:extLst>
              <a:ext uri="{FF2B5EF4-FFF2-40B4-BE49-F238E27FC236}">
                <a16:creationId xmlns:a16="http://schemas.microsoft.com/office/drawing/2014/main" id="{B22271A0-4FBF-4989-A1E1-F28E1A908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3793" y="188940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1" name="AutoShape 176">
            <a:extLst>
              <a:ext uri="{FF2B5EF4-FFF2-40B4-BE49-F238E27FC236}">
                <a16:creationId xmlns:a16="http://schemas.microsoft.com/office/drawing/2014/main" id="{35C77730-2827-47E4-82D7-FB1242D99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118" y="188940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2" name="AutoShape 176">
            <a:extLst>
              <a:ext uri="{FF2B5EF4-FFF2-40B4-BE49-F238E27FC236}">
                <a16:creationId xmlns:a16="http://schemas.microsoft.com/office/drawing/2014/main" id="{F4F2CB00-9633-42BA-AB09-4873BD8E3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918" y="188940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3" name="AutoShape 176">
            <a:extLst>
              <a:ext uri="{FF2B5EF4-FFF2-40B4-BE49-F238E27FC236}">
                <a16:creationId xmlns:a16="http://schemas.microsoft.com/office/drawing/2014/main" id="{046ED5AD-A913-49F2-B885-7BA005410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831" y="1889408"/>
            <a:ext cx="315912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4" name="AutoShape 176">
            <a:extLst>
              <a:ext uri="{FF2B5EF4-FFF2-40B4-BE49-F238E27FC236}">
                <a16:creationId xmlns:a16="http://schemas.microsoft.com/office/drawing/2014/main" id="{7E201A5D-7E9E-4D3E-9949-7EB84D5E6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543" y="275300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5" name="AutoShape 176">
            <a:extLst>
              <a:ext uri="{FF2B5EF4-FFF2-40B4-BE49-F238E27FC236}">
                <a16:creationId xmlns:a16="http://schemas.microsoft.com/office/drawing/2014/main" id="{6DFC71CD-03E8-458B-B63D-DE38174F9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343" y="275300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6" name="AutoShape 176">
            <a:extLst>
              <a:ext uri="{FF2B5EF4-FFF2-40B4-BE49-F238E27FC236}">
                <a16:creationId xmlns:a16="http://schemas.microsoft.com/office/drawing/2014/main" id="{1F6BA3E9-4512-411A-A491-58D63943F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668" y="275300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7" name="AutoShape 176">
            <a:extLst>
              <a:ext uri="{FF2B5EF4-FFF2-40B4-BE49-F238E27FC236}">
                <a16:creationId xmlns:a16="http://schemas.microsoft.com/office/drawing/2014/main" id="{359D7DAB-C960-4093-BDD7-DCA00E71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8468" y="275300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8" name="AutoShape 176">
            <a:extLst>
              <a:ext uri="{FF2B5EF4-FFF2-40B4-BE49-F238E27FC236}">
                <a16:creationId xmlns:a16="http://schemas.microsoft.com/office/drawing/2014/main" id="{FC067F1F-474E-4F6D-8C62-EA20148B3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4381" y="2753008"/>
            <a:ext cx="315912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19" name="AutoShape 176">
            <a:extLst>
              <a:ext uri="{FF2B5EF4-FFF2-40B4-BE49-F238E27FC236}">
                <a16:creationId xmlns:a16="http://schemas.microsoft.com/office/drawing/2014/main" id="{5973A5F2-A191-4B0E-8D64-E7497FB15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543" y="366105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20" name="AutoShape 176">
            <a:extLst>
              <a:ext uri="{FF2B5EF4-FFF2-40B4-BE49-F238E27FC236}">
                <a16:creationId xmlns:a16="http://schemas.microsoft.com/office/drawing/2014/main" id="{9FC9C86A-A913-45D9-846A-874368019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343" y="366105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21" name="AutoShape 176">
            <a:extLst>
              <a:ext uri="{FF2B5EF4-FFF2-40B4-BE49-F238E27FC236}">
                <a16:creationId xmlns:a16="http://schemas.microsoft.com/office/drawing/2014/main" id="{5C797007-BF73-45DD-9966-74CF96EBF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668" y="366105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22" name="AutoShape 176">
            <a:extLst>
              <a:ext uri="{FF2B5EF4-FFF2-40B4-BE49-F238E27FC236}">
                <a16:creationId xmlns:a16="http://schemas.microsoft.com/office/drawing/2014/main" id="{08DB5FA3-F739-4E5D-85A4-39274C173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8468" y="3661058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23" name="AutoShape 176">
            <a:extLst>
              <a:ext uri="{FF2B5EF4-FFF2-40B4-BE49-F238E27FC236}">
                <a16:creationId xmlns:a16="http://schemas.microsoft.com/office/drawing/2014/main" id="{89DD6983-BCB4-409B-B103-6DBEBF37F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4381" y="3661058"/>
            <a:ext cx="315912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24" name="AutoShape 176">
            <a:extLst>
              <a:ext uri="{FF2B5EF4-FFF2-40B4-BE49-F238E27FC236}">
                <a16:creationId xmlns:a16="http://schemas.microsoft.com/office/drawing/2014/main" id="{334E1980-6FC3-45C4-BF9B-EA912FB6B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93" y="4553233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25" name="AutoShape 176">
            <a:extLst>
              <a:ext uri="{FF2B5EF4-FFF2-40B4-BE49-F238E27FC236}">
                <a16:creationId xmlns:a16="http://schemas.microsoft.com/office/drawing/2014/main" id="{9F7DDBF9-D91C-414B-9B58-E02E6E774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3793" y="4553233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26" name="AutoShape 176">
            <a:extLst>
              <a:ext uri="{FF2B5EF4-FFF2-40B4-BE49-F238E27FC236}">
                <a16:creationId xmlns:a16="http://schemas.microsoft.com/office/drawing/2014/main" id="{EEAB871B-D523-455E-84BD-46F5ECCBC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118" y="4553233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27" name="AutoShape 176">
            <a:extLst>
              <a:ext uri="{FF2B5EF4-FFF2-40B4-BE49-F238E27FC236}">
                <a16:creationId xmlns:a16="http://schemas.microsoft.com/office/drawing/2014/main" id="{6401935F-97BE-4932-A2F3-82F16681A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918" y="4553233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28" name="AutoShape 176">
            <a:extLst>
              <a:ext uri="{FF2B5EF4-FFF2-40B4-BE49-F238E27FC236}">
                <a16:creationId xmlns:a16="http://schemas.microsoft.com/office/drawing/2014/main" id="{57C52BD6-83FB-4173-B49E-61C1D17BD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831" y="4553233"/>
            <a:ext cx="315912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29" name="AutoShape 176">
            <a:extLst>
              <a:ext uri="{FF2B5EF4-FFF2-40B4-BE49-F238E27FC236}">
                <a16:creationId xmlns:a16="http://schemas.microsoft.com/office/drawing/2014/main" id="{6A868441-0486-44F7-91D8-FF96D4BCB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93" y="5461283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30" name="AutoShape 176">
            <a:extLst>
              <a:ext uri="{FF2B5EF4-FFF2-40B4-BE49-F238E27FC236}">
                <a16:creationId xmlns:a16="http://schemas.microsoft.com/office/drawing/2014/main" id="{FFF427C4-6F0C-4686-B461-EBE0FA9AF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3793" y="5461283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31" name="AutoShape 176">
            <a:extLst>
              <a:ext uri="{FF2B5EF4-FFF2-40B4-BE49-F238E27FC236}">
                <a16:creationId xmlns:a16="http://schemas.microsoft.com/office/drawing/2014/main" id="{55CCFAA3-4366-485E-8480-8FB6C6092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118" y="5461283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32" name="AutoShape 176">
            <a:extLst>
              <a:ext uri="{FF2B5EF4-FFF2-40B4-BE49-F238E27FC236}">
                <a16:creationId xmlns:a16="http://schemas.microsoft.com/office/drawing/2014/main" id="{1CE0DC0E-003F-4670-A5C4-817173B56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918" y="5461283"/>
            <a:ext cx="315913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33" name="AutoShape 176">
            <a:extLst>
              <a:ext uri="{FF2B5EF4-FFF2-40B4-BE49-F238E27FC236}">
                <a16:creationId xmlns:a16="http://schemas.microsoft.com/office/drawing/2014/main" id="{1FA56D54-CB50-4981-B304-31C828F9C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831" y="5461283"/>
            <a:ext cx="315912" cy="315913"/>
          </a:xfrm>
          <a:prstGeom prst="star5">
            <a:avLst/>
          </a:prstGeom>
          <a:solidFill>
            <a:schemeClr val="accent2">
              <a:lumMod val="50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A259AF3-4254-4FE8-8B91-2674D06CF6AC}"/>
              </a:ext>
            </a:extLst>
          </p:cNvPr>
          <p:cNvSpPr txBox="1">
            <a:spLocks/>
          </p:cNvSpPr>
          <p:nvPr/>
        </p:nvSpPr>
        <p:spPr bwMode="auto">
          <a:xfrm>
            <a:off x="7849406" y="2705215"/>
            <a:ext cx="3268662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Vias</a:t>
            </a:r>
            <a:r>
              <a:rPr lang="en-AU" sz="2600" b="1" dirty="0">
                <a:latin typeface="Agency FB" panose="020B0503020202020204" pitchFamily="34" charset="0"/>
                <a:cs typeface="Angsana New" panose="02020603050405020304" pitchFamily="18" charset="-34"/>
              </a:rPr>
              <a:t> </a:t>
            </a: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mais</a:t>
            </a:r>
            <a:r>
              <a:rPr lang="en-AU" sz="2600" b="1" dirty="0">
                <a:latin typeface="Agency FB" panose="020B0503020202020204" pitchFamily="34" charset="0"/>
                <a:cs typeface="Angsana New" panose="02020603050405020304" pitchFamily="18" charset="-34"/>
              </a:rPr>
              <a:t> </a:t>
            </a: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seguras</a:t>
            </a:r>
            <a:endParaRPr lang="en-US" sz="2600" b="1" dirty="0">
              <a:latin typeface="Agency FB" panose="020B0503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D2A353E-CF39-4C8A-BDF0-7CB9B779E68A}"/>
              </a:ext>
            </a:extLst>
          </p:cNvPr>
          <p:cNvSpPr txBox="1">
            <a:spLocks/>
          </p:cNvSpPr>
          <p:nvPr/>
        </p:nvSpPr>
        <p:spPr bwMode="auto">
          <a:xfrm>
            <a:off x="7849406" y="3606509"/>
            <a:ext cx="3125787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Veículos</a:t>
            </a:r>
            <a:r>
              <a:rPr lang="en-AU" sz="2600" b="1" dirty="0">
                <a:latin typeface="Agency FB" panose="020B0503020202020204" pitchFamily="34" charset="0"/>
                <a:cs typeface="Angsana New" panose="02020603050405020304" pitchFamily="18" charset="-34"/>
              </a:rPr>
              <a:t> </a:t>
            </a: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mais</a:t>
            </a:r>
            <a:r>
              <a:rPr lang="en-AU" sz="2600" b="1" dirty="0">
                <a:latin typeface="Agency FB" panose="020B0503020202020204" pitchFamily="34" charset="0"/>
                <a:cs typeface="Angsana New" panose="02020603050405020304" pitchFamily="18" charset="-34"/>
              </a:rPr>
              <a:t> </a:t>
            </a: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seguros</a:t>
            </a:r>
            <a:endParaRPr lang="en-US" sz="2600" b="1" dirty="0">
              <a:latin typeface="Agency FB" panose="020B0503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436FA6C-D852-44AD-B925-2E342B7CC3B1}"/>
              </a:ext>
            </a:extLst>
          </p:cNvPr>
          <p:cNvSpPr txBox="1">
            <a:spLocks/>
          </p:cNvSpPr>
          <p:nvPr/>
        </p:nvSpPr>
        <p:spPr bwMode="auto">
          <a:xfrm>
            <a:off x="7849406" y="4517514"/>
            <a:ext cx="3125787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Usuários</a:t>
            </a:r>
            <a:r>
              <a:rPr lang="en-AU" sz="2600" b="1" dirty="0">
                <a:latin typeface="Agency FB" panose="020B0503020202020204" pitchFamily="34" charset="0"/>
                <a:cs typeface="Angsana New" panose="02020603050405020304" pitchFamily="18" charset="-34"/>
              </a:rPr>
              <a:t> </a:t>
            </a: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mais</a:t>
            </a:r>
            <a:r>
              <a:rPr lang="en-AU" sz="2600" b="1" dirty="0">
                <a:latin typeface="Agency FB" panose="020B0503020202020204" pitchFamily="34" charset="0"/>
                <a:cs typeface="Angsana New" panose="02020603050405020304" pitchFamily="18" charset="-34"/>
              </a:rPr>
              <a:t> </a:t>
            </a: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seguros</a:t>
            </a:r>
            <a:endParaRPr lang="en-US" sz="2600" b="1" dirty="0">
              <a:latin typeface="Agency FB" panose="020B0503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1476634-1082-4C05-AFCF-B6FC141EA73F}"/>
              </a:ext>
            </a:extLst>
          </p:cNvPr>
          <p:cNvSpPr txBox="1">
            <a:spLocks/>
          </p:cNvSpPr>
          <p:nvPr/>
        </p:nvSpPr>
        <p:spPr bwMode="auto">
          <a:xfrm>
            <a:off x="7849405" y="5415264"/>
            <a:ext cx="3125787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Medidas</a:t>
            </a:r>
            <a:r>
              <a:rPr lang="en-AU" sz="2600" b="1" dirty="0">
                <a:latin typeface="Agency FB" panose="020B0503020202020204" pitchFamily="34" charset="0"/>
                <a:cs typeface="Angsana New" panose="02020603050405020304" pitchFamily="18" charset="-34"/>
              </a:rPr>
              <a:t> </a:t>
            </a: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pós</a:t>
            </a:r>
            <a:r>
              <a:rPr lang="en-AU" sz="2600" b="1" dirty="0">
                <a:latin typeface="Agency FB" panose="020B0503020202020204" pitchFamily="34" charset="0"/>
                <a:cs typeface="Angsana New" panose="02020603050405020304" pitchFamily="18" charset="-34"/>
              </a:rPr>
              <a:t> </a:t>
            </a:r>
            <a:r>
              <a:rPr lang="en-AU" sz="2600" b="1" dirty="0" err="1">
                <a:latin typeface="Agency FB" panose="020B0503020202020204" pitchFamily="34" charset="0"/>
                <a:cs typeface="Angsana New" panose="02020603050405020304" pitchFamily="18" charset="-34"/>
              </a:rPr>
              <a:t>acidente</a:t>
            </a:r>
            <a:endParaRPr lang="en-US" sz="2600" b="1" dirty="0">
              <a:latin typeface="Agency FB" panose="020B0503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38" name="35 Elipse">
            <a:extLst>
              <a:ext uri="{FF2B5EF4-FFF2-40B4-BE49-F238E27FC236}">
                <a16:creationId xmlns:a16="http://schemas.microsoft.com/office/drawing/2014/main" id="{70511FEE-7C95-4FC0-B2D1-7984A03AE84A}"/>
              </a:ext>
            </a:extLst>
          </p:cNvPr>
          <p:cNvSpPr/>
          <p:nvPr/>
        </p:nvSpPr>
        <p:spPr>
          <a:xfrm>
            <a:off x="7627907" y="2484556"/>
            <a:ext cx="3125787" cy="964968"/>
          </a:xfrm>
          <a:prstGeom prst="ellipse">
            <a:avLst/>
          </a:prstGeom>
          <a:noFill/>
          <a:ln w="38100">
            <a:solidFill>
              <a:srgbClr val="00CC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39" name="38 Grupo">
            <a:extLst>
              <a:ext uri="{FF2B5EF4-FFF2-40B4-BE49-F238E27FC236}">
                <a16:creationId xmlns:a16="http://schemas.microsoft.com/office/drawing/2014/main" id="{C28117EF-CFA4-4063-BC97-6734BA007A84}"/>
              </a:ext>
            </a:extLst>
          </p:cNvPr>
          <p:cNvGrpSpPr/>
          <p:nvPr/>
        </p:nvGrpSpPr>
        <p:grpSpPr>
          <a:xfrm rot="905918">
            <a:off x="5775243" y="2267934"/>
            <a:ext cx="1650670" cy="605642"/>
            <a:chOff x="1852550" y="2422567"/>
            <a:chExt cx="1650670" cy="605642"/>
          </a:xfrm>
        </p:grpSpPr>
        <p:sp>
          <p:nvSpPr>
            <p:cNvPr id="40" name="36 Flecha abajo">
              <a:extLst>
                <a:ext uri="{FF2B5EF4-FFF2-40B4-BE49-F238E27FC236}">
                  <a16:creationId xmlns:a16="http://schemas.microsoft.com/office/drawing/2014/main" id="{A0927879-50A9-43D0-9F86-7C2E3E40A0B1}"/>
                </a:ext>
              </a:extLst>
            </p:cNvPr>
            <p:cNvSpPr/>
            <p:nvPr/>
          </p:nvSpPr>
          <p:spPr>
            <a:xfrm rot="16200000">
              <a:off x="2375064" y="1900053"/>
              <a:ext cx="605642" cy="1650670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" name="37 CuadroTexto">
              <a:extLst>
                <a:ext uri="{FF2B5EF4-FFF2-40B4-BE49-F238E27FC236}">
                  <a16:creationId xmlns:a16="http://schemas.microsoft.com/office/drawing/2014/main" id="{887CA202-E2DD-4A76-9B4A-6C1E67197F64}"/>
                </a:ext>
              </a:extLst>
            </p:cNvPr>
            <p:cNvSpPr txBox="1"/>
            <p:nvPr/>
          </p:nvSpPr>
          <p:spPr>
            <a:xfrm>
              <a:off x="2236372" y="2546281"/>
              <a:ext cx="609811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r>
                <a:rPr lang="es-MX" dirty="0" err="1">
                  <a:solidFill>
                    <a:schemeClr val="bg2"/>
                  </a:solidFill>
                </a:rPr>
                <a:t>iRAP</a:t>
              </a:r>
              <a:endParaRPr lang="es-MX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94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763</Words>
  <Application>Microsoft Office PowerPoint</Application>
  <PresentationFormat>Widescreen</PresentationFormat>
  <Paragraphs>92</Paragraphs>
  <Slides>19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Agency FB</vt:lpstr>
      <vt:lpstr>Angsana New</vt:lpstr>
      <vt:lpstr>Arial</vt:lpstr>
      <vt:lpstr>Calibri</vt:lpstr>
      <vt:lpstr>Calibri Light</vt:lpstr>
      <vt:lpstr>Tema do Office</vt:lpstr>
      <vt:lpstr>Estudos de casos nacionais da metodologia iRAP</vt:lpstr>
      <vt:lpstr>PORQUE O TEMA SEGURANÇA VIÁRIA NA SEMANA DO PLANEJAMENTO?</vt:lpstr>
      <vt:lpstr>A FRAGILIDADE DO SER HUMANO</vt:lpstr>
      <vt:lpstr>Apresentação do PowerPoint</vt:lpstr>
      <vt:lpstr>TODO PESSOA FAZ FALTA PARA ALGUÉM</vt:lpstr>
      <vt:lpstr>Apresentação do PowerPoint</vt:lpstr>
      <vt:lpstr>LINHA DO TEMPO</vt:lpstr>
      <vt:lpstr>CRIAÇÃO DO IRAP (2006)</vt:lpstr>
      <vt:lpstr>DÉCADA DE AÇÃO SOBRE SEGURANÇA VIÁRIA (2011)</vt:lpstr>
      <vt:lpstr>PILOTO DER/SP 2014</vt:lpstr>
      <vt:lpstr>PILOTO DNIT 2015</vt:lpstr>
      <vt:lpstr>LINHA DO TEMPO</vt:lpstr>
      <vt:lpstr>DECLARAÇÃO DE BRASÍLIA (2015)</vt:lpstr>
      <vt:lpstr>IRAP BIGRS (2016-2020)</vt:lpstr>
      <vt:lpstr>IRAP BIGRS (2016-2020)</vt:lpstr>
      <vt:lpstr>BRAZILRAP (2019)</vt:lpstr>
      <vt:lpstr>PROJETO DER/SP (2020)</vt:lpstr>
      <vt:lpstr>NOVOS DESAFIOS</vt:lpstr>
      <vt:lpstr>CONCLUSÃO E AGRADECIMENTOS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4</cp:revision>
  <dcterms:created xsi:type="dcterms:W3CDTF">2022-03-04T12:39:06Z</dcterms:created>
  <dcterms:modified xsi:type="dcterms:W3CDTF">2022-03-29T13:37:26Z</dcterms:modified>
</cp:coreProperties>
</file>