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3" r:id="rId7"/>
    <p:sldId id="262" r:id="rId8"/>
    <p:sldId id="261" r:id="rId9"/>
    <p:sldId id="1217" r:id="rId10"/>
    <p:sldId id="1218" r:id="rId11"/>
    <p:sldId id="1219" r:id="rId12"/>
    <p:sldId id="1220" r:id="rId13"/>
    <p:sldId id="1221" r:id="rId14"/>
    <p:sldId id="329" r:id="rId15"/>
    <p:sldId id="1216" r:id="rId16"/>
    <p:sldId id="1222" r:id="rId17"/>
    <p:sldId id="258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A91"/>
    <a:srgbClr val="855400"/>
    <a:srgbClr val="F28A2E"/>
    <a:srgbClr val="004566"/>
    <a:srgbClr val="4B9C5B"/>
    <a:srgbClr val="E5C872"/>
    <a:srgbClr val="D98320"/>
    <a:srgbClr val="FBF2E8"/>
    <a:srgbClr val="EDF5EE"/>
    <a:srgbClr val="352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19CCE-9423-40EA-BC9E-7F16844671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A7AEFFF-21D2-4B98-8D1A-995CBF899B96}">
      <dgm:prSet phldrT="[Texto]"/>
      <dgm:spPr/>
      <dgm:t>
        <a:bodyPr/>
        <a:lstStyle/>
        <a:p>
          <a:r>
            <a:rPr lang="pt-BR" dirty="0"/>
            <a:t>Elementos de entrada </a:t>
          </a:r>
          <a:r>
            <a:rPr lang="pt-BR" b="0" dirty="0"/>
            <a:t>obtidos do PNL</a:t>
          </a:r>
          <a:endParaRPr lang="pt-BR" dirty="0"/>
        </a:p>
      </dgm:t>
    </dgm:pt>
    <dgm:pt modelId="{9FF75F03-EA23-4638-8ED4-DA3943128A59}" type="parTrans" cxnId="{1D2F7335-5FFD-45F2-80D5-0D6FD312C2A0}">
      <dgm:prSet/>
      <dgm:spPr/>
      <dgm:t>
        <a:bodyPr/>
        <a:lstStyle/>
        <a:p>
          <a:endParaRPr lang="pt-BR"/>
        </a:p>
      </dgm:t>
    </dgm:pt>
    <dgm:pt modelId="{60687C7A-EDC6-43D0-94D5-2E84C677C5A2}" type="sibTrans" cxnId="{1D2F7335-5FFD-45F2-80D5-0D6FD312C2A0}">
      <dgm:prSet/>
      <dgm:spPr/>
      <dgm:t>
        <a:bodyPr/>
        <a:lstStyle/>
        <a:p>
          <a:endParaRPr lang="pt-BR"/>
        </a:p>
      </dgm:t>
    </dgm:pt>
    <dgm:pt modelId="{6FF693AE-A7D4-4DD8-8712-69CE4ECE0B66}">
      <dgm:prSet phldrT="[Texto]"/>
      <dgm:spPr/>
      <dgm:t>
        <a:bodyPr/>
        <a:lstStyle/>
        <a:p>
          <a:r>
            <a:rPr lang="pt-BR" dirty="0"/>
            <a:t>Princípios, diretrizes e objetivos</a:t>
          </a:r>
        </a:p>
      </dgm:t>
    </dgm:pt>
    <dgm:pt modelId="{28992B41-69CD-4527-BAA8-E42B4E64B7E4}" type="parTrans" cxnId="{7577B494-4879-4050-9155-B444AE7E29D0}">
      <dgm:prSet/>
      <dgm:spPr/>
      <dgm:t>
        <a:bodyPr/>
        <a:lstStyle/>
        <a:p>
          <a:endParaRPr lang="pt-BR"/>
        </a:p>
      </dgm:t>
    </dgm:pt>
    <dgm:pt modelId="{176D8EB4-78E0-4516-8DFB-D4FEEB9E77EB}" type="sibTrans" cxnId="{7577B494-4879-4050-9155-B444AE7E29D0}">
      <dgm:prSet/>
      <dgm:spPr/>
      <dgm:t>
        <a:bodyPr/>
        <a:lstStyle/>
        <a:p>
          <a:endParaRPr lang="pt-BR"/>
        </a:p>
      </dgm:t>
    </dgm:pt>
    <dgm:pt modelId="{8FB79F7C-F24C-4F01-B2FE-9D18D8CB6152}">
      <dgm:prSet phldrT="[Texto]"/>
      <dgm:spPr/>
      <dgm:t>
        <a:bodyPr/>
        <a:lstStyle/>
        <a:p>
          <a:r>
            <a:rPr lang="pt-BR" dirty="0"/>
            <a:t>Indicadores e metas</a:t>
          </a:r>
        </a:p>
      </dgm:t>
    </dgm:pt>
    <dgm:pt modelId="{4D78EC87-A756-4CA6-ACB8-22AE426AD0F7}" type="parTrans" cxnId="{3E892C32-6BDC-4695-B89E-3DB69E96A7E7}">
      <dgm:prSet/>
      <dgm:spPr/>
      <dgm:t>
        <a:bodyPr/>
        <a:lstStyle/>
        <a:p>
          <a:endParaRPr lang="pt-BR"/>
        </a:p>
      </dgm:t>
    </dgm:pt>
    <dgm:pt modelId="{BE6492FC-FEEB-418B-B457-1C39EE0CBA5D}" type="sibTrans" cxnId="{3E892C32-6BDC-4695-B89E-3DB69E96A7E7}">
      <dgm:prSet/>
      <dgm:spPr/>
      <dgm:t>
        <a:bodyPr/>
        <a:lstStyle/>
        <a:p>
          <a:endParaRPr lang="pt-BR"/>
        </a:p>
      </dgm:t>
    </dgm:pt>
    <dgm:pt modelId="{77536036-7698-4543-A27E-7B944D855C94}">
      <dgm:prSet phldrT="[Texto]"/>
      <dgm:spPr/>
      <dgm:t>
        <a:bodyPr/>
        <a:lstStyle/>
        <a:p>
          <a:r>
            <a:rPr lang="pt-BR" dirty="0"/>
            <a:t>Programas, Projetos e Iniciativas </a:t>
          </a:r>
          <a:r>
            <a:rPr lang="pt-BR" dirty="0">
              <a:solidFill>
                <a:schemeClr val="accent1">
                  <a:lumMod val="75000"/>
                </a:schemeClr>
              </a:solidFill>
            </a:rPr>
            <a:t>(priorizados)</a:t>
          </a:r>
        </a:p>
      </dgm:t>
    </dgm:pt>
    <dgm:pt modelId="{24757D6E-6CAF-44D4-86D0-15644B439B82}" type="parTrans" cxnId="{80E9BF36-0D73-4AFB-B119-4CD5368825B2}">
      <dgm:prSet/>
      <dgm:spPr/>
      <dgm:t>
        <a:bodyPr/>
        <a:lstStyle/>
        <a:p>
          <a:endParaRPr lang="pt-BR"/>
        </a:p>
      </dgm:t>
    </dgm:pt>
    <dgm:pt modelId="{54E7C861-F58F-4988-9F4A-9825421A71AE}" type="sibTrans" cxnId="{80E9BF36-0D73-4AFB-B119-4CD5368825B2}">
      <dgm:prSet/>
      <dgm:spPr/>
      <dgm:t>
        <a:bodyPr/>
        <a:lstStyle/>
        <a:p>
          <a:endParaRPr lang="pt-BR"/>
        </a:p>
      </dgm:t>
    </dgm:pt>
    <dgm:pt modelId="{1A658347-539C-4C71-B116-7162B1E0AC37}">
      <dgm:prSet phldrT="[Texto]"/>
      <dgm:spPr/>
      <dgm:t>
        <a:bodyPr/>
        <a:lstStyle/>
        <a:p>
          <a:r>
            <a:rPr lang="pt-BR" dirty="0"/>
            <a:t>Planos Setoriais de Parcerias</a:t>
          </a:r>
        </a:p>
      </dgm:t>
    </dgm:pt>
    <dgm:pt modelId="{0550F4B3-2548-4F8D-8883-9B8276375166}" type="parTrans" cxnId="{06529710-B3AD-4593-9E00-15E60370AC81}">
      <dgm:prSet/>
      <dgm:spPr/>
      <dgm:t>
        <a:bodyPr/>
        <a:lstStyle/>
        <a:p>
          <a:endParaRPr lang="pt-BR"/>
        </a:p>
      </dgm:t>
    </dgm:pt>
    <dgm:pt modelId="{DE804843-390E-4748-A07D-B9C6363044B5}" type="sibTrans" cxnId="{06529710-B3AD-4593-9E00-15E60370AC81}">
      <dgm:prSet/>
      <dgm:spPr/>
      <dgm:t>
        <a:bodyPr/>
        <a:lstStyle/>
        <a:p>
          <a:endParaRPr lang="pt-BR"/>
        </a:p>
      </dgm:t>
    </dgm:pt>
    <dgm:pt modelId="{03FB2123-3AC5-4AB0-B5A1-A2FAF4966654}">
      <dgm:prSet phldrT="[Texto]"/>
      <dgm:spPr/>
      <dgm:t>
        <a:bodyPr/>
        <a:lstStyle/>
        <a:p>
          <a:r>
            <a:rPr lang="pt-BR" b="0" dirty="0"/>
            <a:t>Instrumentos de </a:t>
          </a:r>
          <a:r>
            <a:rPr lang="pt-BR" dirty="0"/>
            <a:t>monitoramento e avaliação</a:t>
          </a:r>
        </a:p>
      </dgm:t>
    </dgm:pt>
    <dgm:pt modelId="{2758CAF2-8A6A-407C-B938-8BD9CF104F57}" type="parTrans" cxnId="{D8CF5F86-7106-4E80-B230-0F0AB9EA7692}">
      <dgm:prSet/>
      <dgm:spPr/>
      <dgm:t>
        <a:bodyPr/>
        <a:lstStyle/>
        <a:p>
          <a:endParaRPr lang="pt-BR"/>
        </a:p>
      </dgm:t>
    </dgm:pt>
    <dgm:pt modelId="{255F148A-73F0-4942-9962-04E4E44BD4CD}" type="sibTrans" cxnId="{D8CF5F86-7106-4E80-B230-0F0AB9EA7692}">
      <dgm:prSet/>
      <dgm:spPr/>
      <dgm:t>
        <a:bodyPr/>
        <a:lstStyle/>
        <a:p>
          <a:endParaRPr lang="pt-BR"/>
        </a:p>
      </dgm:t>
    </dgm:pt>
    <dgm:pt modelId="{EAF63D98-F5EE-4068-8BBD-B87280D6484D}">
      <dgm:prSet phldrT="[Texto]"/>
      <dgm:spPr/>
      <dgm:t>
        <a:bodyPr/>
        <a:lstStyle/>
        <a:p>
          <a:r>
            <a:rPr lang="pt-BR" dirty="0"/>
            <a:t>Indicativos</a:t>
          </a:r>
          <a:r>
            <a:rPr lang="pt-BR" b="0" dirty="0"/>
            <a:t> para o </a:t>
          </a:r>
          <a:r>
            <a:rPr lang="pt-BR" dirty="0"/>
            <a:t>Plano Geral de Parcerias</a:t>
          </a:r>
        </a:p>
      </dgm:t>
    </dgm:pt>
    <dgm:pt modelId="{B1932F58-52AF-4A03-8EE6-7886690EA297}" type="parTrans" cxnId="{1C3DC3BF-9D71-42BE-8FC0-7753C6C48F53}">
      <dgm:prSet/>
      <dgm:spPr/>
      <dgm:t>
        <a:bodyPr/>
        <a:lstStyle/>
        <a:p>
          <a:endParaRPr lang="pt-BR"/>
        </a:p>
      </dgm:t>
    </dgm:pt>
    <dgm:pt modelId="{72D4C102-C2F5-4690-BD9C-D827F241FC12}" type="sibTrans" cxnId="{1C3DC3BF-9D71-42BE-8FC0-7753C6C48F53}">
      <dgm:prSet/>
      <dgm:spPr/>
      <dgm:t>
        <a:bodyPr/>
        <a:lstStyle/>
        <a:p>
          <a:endParaRPr lang="pt-BR"/>
        </a:p>
      </dgm:t>
    </dgm:pt>
    <dgm:pt modelId="{B26C56F8-12DA-4537-8517-A0CAE4600AA0}">
      <dgm:prSet phldrT="[Texto]"/>
      <dgm:spPr/>
      <dgm:t>
        <a:bodyPr/>
        <a:lstStyle/>
        <a:p>
          <a:r>
            <a:rPr lang="pt-BR"/>
            <a:t>Indicativos</a:t>
          </a:r>
          <a:r>
            <a:rPr lang="pt-BR" b="0"/>
            <a:t> para o </a:t>
          </a:r>
          <a:r>
            <a:rPr lang="pt-BR"/>
            <a:t>Plano Geral de Ações Públicas</a:t>
          </a:r>
          <a:endParaRPr lang="pt-BR" dirty="0"/>
        </a:p>
      </dgm:t>
    </dgm:pt>
    <dgm:pt modelId="{B42B44FE-195D-4A41-8C6D-FD861D04CE74}" type="parTrans" cxnId="{1C36DE5F-7B34-4D3B-8C7C-27963A930924}">
      <dgm:prSet/>
      <dgm:spPr/>
      <dgm:t>
        <a:bodyPr/>
        <a:lstStyle/>
        <a:p>
          <a:endParaRPr lang="pt-BR"/>
        </a:p>
      </dgm:t>
    </dgm:pt>
    <dgm:pt modelId="{11525FE4-344E-475C-B731-241AD44CF54E}" type="sibTrans" cxnId="{1C36DE5F-7B34-4D3B-8C7C-27963A930924}">
      <dgm:prSet/>
      <dgm:spPr/>
      <dgm:t>
        <a:bodyPr/>
        <a:lstStyle/>
        <a:p>
          <a:endParaRPr lang="pt-BR"/>
        </a:p>
      </dgm:t>
    </dgm:pt>
    <dgm:pt modelId="{4D620DFD-5262-4AC7-BFD9-9C9FB84924D0}">
      <dgm:prSet phldrT="[Texto]"/>
      <dgm:spPr/>
      <dgm:t>
        <a:bodyPr/>
        <a:lstStyle/>
        <a:p>
          <a:r>
            <a:rPr lang="pt-BR"/>
            <a:t>Plano de Comunicação</a:t>
          </a:r>
          <a:endParaRPr lang="pt-BR" dirty="0"/>
        </a:p>
      </dgm:t>
    </dgm:pt>
    <dgm:pt modelId="{D048390E-28A0-44DF-8DE1-4BE593107B06}" type="parTrans" cxnId="{0A438F54-66CA-4A94-9783-615173389F2C}">
      <dgm:prSet/>
      <dgm:spPr/>
      <dgm:t>
        <a:bodyPr/>
        <a:lstStyle/>
        <a:p>
          <a:endParaRPr lang="pt-BR"/>
        </a:p>
      </dgm:t>
    </dgm:pt>
    <dgm:pt modelId="{BE7D5296-BBF9-4879-8D8F-E0F489346D15}" type="sibTrans" cxnId="{0A438F54-66CA-4A94-9783-615173389F2C}">
      <dgm:prSet/>
      <dgm:spPr/>
      <dgm:t>
        <a:bodyPr/>
        <a:lstStyle/>
        <a:p>
          <a:endParaRPr lang="pt-BR"/>
        </a:p>
      </dgm:t>
    </dgm:pt>
    <dgm:pt modelId="{B4FBF4E3-2053-4ED0-AEB0-28FD45BE288D}" type="pres">
      <dgm:prSet presAssocID="{C0F19CCE-9423-40EA-BC9E-7F1684467132}" presName="vert0" presStyleCnt="0">
        <dgm:presLayoutVars>
          <dgm:dir/>
          <dgm:animOne val="branch"/>
          <dgm:animLvl val="lvl"/>
        </dgm:presLayoutVars>
      </dgm:prSet>
      <dgm:spPr/>
    </dgm:pt>
    <dgm:pt modelId="{39113601-BF9A-4C4C-B1B2-09A5325FAE8E}" type="pres">
      <dgm:prSet presAssocID="{BA7AEFFF-21D2-4B98-8D1A-995CBF899B96}" presName="thickLine" presStyleLbl="alignNode1" presStyleIdx="0" presStyleCnt="9"/>
      <dgm:spPr/>
    </dgm:pt>
    <dgm:pt modelId="{1D4D0EA0-B433-4337-8642-5EE5D141C8E3}" type="pres">
      <dgm:prSet presAssocID="{BA7AEFFF-21D2-4B98-8D1A-995CBF899B96}" presName="horz1" presStyleCnt="0"/>
      <dgm:spPr/>
    </dgm:pt>
    <dgm:pt modelId="{8777700C-0DEB-4890-BF6B-FC26AC2EC0E8}" type="pres">
      <dgm:prSet presAssocID="{BA7AEFFF-21D2-4B98-8D1A-995CBF899B96}" presName="tx1" presStyleLbl="revTx" presStyleIdx="0" presStyleCnt="9"/>
      <dgm:spPr/>
    </dgm:pt>
    <dgm:pt modelId="{90D481BF-C9AF-44CE-818C-69D9C1C7F0B3}" type="pres">
      <dgm:prSet presAssocID="{BA7AEFFF-21D2-4B98-8D1A-995CBF899B96}" presName="vert1" presStyleCnt="0"/>
      <dgm:spPr/>
    </dgm:pt>
    <dgm:pt modelId="{B05F2094-8458-47FB-AD88-8E96186638BB}" type="pres">
      <dgm:prSet presAssocID="{6FF693AE-A7D4-4DD8-8712-69CE4ECE0B66}" presName="thickLine" presStyleLbl="alignNode1" presStyleIdx="1" presStyleCnt="9"/>
      <dgm:spPr/>
    </dgm:pt>
    <dgm:pt modelId="{D09E931D-A94D-489D-8505-77B160C26F6B}" type="pres">
      <dgm:prSet presAssocID="{6FF693AE-A7D4-4DD8-8712-69CE4ECE0B66}" presName="horz1" presStyleCnt="0"/>
      <dgm:spPr/>
    </dgm:pt>
    <dgm:pt modelId="{BE40270C-B9ED-48B3-8B29-C03F049E40B8}" type="pres">
      <dgm:prSet presAssocID="{6FF693AE-A7D4-4DD8-8712-69CE4ECE0B66}" presName="tx1" presStyleLbl="revTx" presStyleIdx="1" presStyleCnt="9"/>
      <dgm:spPr/>
    </dgm:pt>
    <dgm:pt modelId="{9D112C93-00A1-4A26-BE40-F381F74B9444}" type="pres">
      <dgm:prSet presAssocID="{6FF693AE-A7D4-4DD8-8712-69CE4ECE0B66}" presName="vert1" presStyleCnt="0"/>
      <dgm:spPr/>
    </dgm:pt>
    <dgm:pt modelId="{FAB18C3C-85F9-4E0F-8FC4-885A2B327F52}" type="pres">
      <dgm:prSet presAssocID="{8FB79F7C-F24C-4F01-B2FE-9D18D8CB6152}" presName="thickLine" presStyleLbl="alignNode1" presStyleIdx="2" presStyleCnt="9"/>
      <dgm:spPr/>
    </dgm:pt>
    <dgm:pt modelId="{A4BC7B82-A280-406A-B570-64BC4CBD95B0}" type="pres">
      <dgm:prSet presAssocID="{8FB79F7C-F24C-4F01-B2FE-9D18D8CB6152}" presName="horz1" presStyleCnt="0"/>
      <dgm:spPr/>
    </dgm:pt>
    <dgm:pt modelId="{0EABE926-68E2-4EFE-80CC-3660697A69C3}" type="pres">
      <dgm:prSet presAssocID="{8FB79F7C-F24C-4F01-B2FE-9D18D8CB6152}" presName="tx1" presStyleLbl="revTx" presStyleIdx="2" presStyleCnt="9"/>
      <dgm:spPr/>
    </dgm:pt>
    <dgm:pt modelId="{307F3477-E75F-4190-8FD1-7D83CEF3A05D}" type="pres">
      <dgm:prSet presAssocID="{8FB79F7C-F24C-4F01-B2FE-9D18D8CB6152}" presName="vert1" presStyleCnt="0"/>
      <dgm:spPr/>
    </dgm:pt>
    <dgm:pt modelId="{8C1DB925-E20E-4C84-A2E9-9B515ABBB0F7}" type="pres">
      <dgm:prSet presAssocID="{77536036-7698-4543-A27E-7B944D855C94}" presName="thickLine" presStyleLbl="alignNode1" presStyleIdx="3" presStyleCnt="9"/>
      <dgm:spPr/>
    </dgm:pt>
    <dgm:pt modelId="{7807D2D5-0059-43B7-9F6D-99553198C51E}" type="pres">
      <dgm:prSet presAssocID="{77536036-7698-4543-A27E-7B944D855C94}" presName="horz1" presStyleCnt="0"/>
      <dgm:spPr/>
    </dgm:pt>
    <dgm:pt modelId="{5EDF30E2-4652-4A1B-A858-3D7A3F990D7D}" type="pres">
      <dgm:prSet presAssocID="{77536036-7698-4543-A27E-7B944D855C94}" presName="tx1" presStyleLbl="revTx" presStyleIdx="3" presStyleCnt="9"/>
      <dgm:spPr/>
    </dgm:pt>
    <dgm:pt modelId="{A80B8493-4DCA-4C37-869D-10FA053E011A}" type="pres">
      <dgm:prSet presAssocID="{77536036-7698-4543-A27E-7B944D855C94}" presName="vert1" presStyleCnt="0"/>
      <dgm:spPr/>
    </dgm:pt>
    <dgm:pt modelId="{25E0CFD2-7BAE-46E1-A720-4E8966CF2D76}" type="pres">
      <dgm:prSet presAssocID="{1A658347-539C-4C71-B116-7162B1E0AC37}" presName="thickLine" presStyleLbl="alignNode1" presStyleIdx="4" presStyleCnt="9"/>
      <dgm:spPr/>
    </dgm:pt>
    <dgm:pt modelId="{4130DBF8-BB69-4813-8C51-5EF6A506C677}" type="pres">
      <dgm:prSet presAssocID="{1A658347-539C-4C71-B116-7162B1E0AC37}" presName="horz1" presStyleCnt="0"/>
      <dgm:spPr/>
    </dgm:pt>
    <dgm:pt modelId="{FB4D7C42-AAC3-4908-946D-F37C6FF6B6E3}" type="pres">
      <dgm:prSet presAssocID="{1A658347-539C-4C71-B116-7162B1E0AC37}" presName="tx1" presStyleLbl="revTx" presStyleIdx="4" presStyleCnt="9"/>
      <dgm:spPr/>
    </dgm:pt>
    <dgm:pt modelId="{67775833-F407-40A5-B797-73443E1278EC}" type="pres">
      <dgm:prSet presAssocID="{1A658347-539C-4C71-B116-7162B1E0AC37}" presName="vert1" presStyleCnt="0"/>
      <dgm:spPr/>
    </dgm:pt>
    <dgm:pt modelId="{76E9CF63-084D-4407-B5E1-D8747185AFB0}" type="pres">
      <dgm:prSet presAssocID="{03FB2123-3AC5-4AB0-B5A1-A2FAF4966654}" presName="thickLine" presStyleLbl="alignNode1" presStyleIdx="5" presStyleCnt="9"/>
      <dgm:spPr/>
    </dgm:pt>
    <dgm:pt modelId="{1ADD9C3A-19FE-41EC-8B8B-327D40EF2018}" type="pres">
      <dgm:prSet presAssocID="{03FB2123-3AC5-4AB0-B5A1-A2FAF4966654}" presName="horz1" presStyleCnt="0"/>
      <dgm:spPr/>
    </dgm:pt>
    <dgm:pt modelId="{8426D078-13E7-4D70-8777-3F7D4ABF3189}" type="pres">
      <dgm:prSet presAssocID="{03FB2123-3AC5-4AB0-B5A1-A2FAF4966654}" presName="tx1" presStyleLbl="revTx" presStyleIdx="5" presStyleCnt="9"/>
      <dgm:spPr/>
    </dgm:pt>
    <dgm:pt modelId="{2DF3794A-6256-493A-89C6-68C30F0EB46F}" type="pres">
      <dgm:prSet presAssocID="{03FB2123-3AC5-4AB0-B5A1-A2FAF4966654}" presName="vert1" presStyleCnt="0"/>
      <dgm:spPr/>
    </dgm:pt>
    <dgm:pt modelId="{E256F544-E640-4899-ABFE-5DB9B6AF21DE}" type="pres">
      <dgm:prSet presAssocID="{4D620DFD-5262-4AC7-BFD9-9C9FB84924D0}" presName="thickLine" presStyleLbl="alignNode1" presStyleIdx="6" presStyleCnt="9"/>
      <dgm:spPr/>
    </dgm:pt>
    <dgm:pt modelId="{F2D80DB9-EE8D-4C07-AFC0-795AD4F04392}" type="pres">
      <dgm:prSet presAssocID="{4D620DFD-5262-4AC7-BFD9-9C9FB84924D0}" presName="horz1" presStyleCnt="0"/>
      <dgm:spPr/>
    </dgm:pt>
    <dgm:pt modelId="{D5864989-6B7A-4BA9-BE5E-D904948619DC}" type="pres">
      <dgm:prSet presAssocID="{4D620DFD-5262-4AC7-BFD9-9C9FB84924D0}" presName="tx1" presStyleLbl="revTx" presStyleIdx="6" presStyleCnt="9"/>
      <dgm:spPr/>
    </dgm:pt>
    <dgm:pt modelId="{11C6A1A1-3216-4F26-85AD-8A0440BF464B}" type="pres">
      <dgm:prSet presAssocID="{4D620DFD-5262-4AC7-BFD9-9C9FB84924D0}" presName="vert1" presStyleCnt="0"/>
      <dgm:spPr/>
    </dgm:pt>
    <dgm:pt modelId="{0994C8CF-85D3-42B4-AA3D-D888E2D2077A}" type="pres">
      <dgm:prSet presAssocID="{EAF63D98-F5EE-4068-8BBD-B87280D6484D}" presName="thickLine" presStyleLbl="alignNode1" presStyleIdx="7" presStyleCnt="9"/>
      <dgm:spPr/>
    </dgm:pt>
    <dgm:pt modelId="{3F18B439-64F9-4F11-AD30-07D3179AF5E2}" type="pres">
      <dgm:prSet presAssocID="{EAF63D98-F5EE-4068-8BBD-B87280D6484D}" presName="horz1" presStyleCnt="0"/>
      <dgm:spPr/>
    </dgm:pt>
    <dgm:pt modelId="{6801697C-0A33-42A1-A76C-8C0952374B03}" type="pres">
      <dgm:prSet presAssocID="{EAF63D98-F5EE-4068-8BBD-B87280D6484D}" presName="tx1" presStyleLbl="revTx" presStyleIdx="7" presStyleCnt="9"/>
      <dgm:spPr/>
    </dgm:pt>
    <dgm:pt modelId="{73CA9D61-CE05-4E21-910D-30B8F97B37E2}" type="pres">
      <dgm:prSet presAssocID="{EAF63D98-F5EE-4068-8BBD-B87280D6484D}" presName="vert1" presStyleCnt="0"/>
      <dgm:spPr/>
    </dgm:pt>
    <dgm:pt modelId="{C4B50FB0-DEC9-4776-9EA2-5760507AB074}" type="pres">
      <dgm:prSet presAssocID="{B26C56F8-12DA-4537-8517-A0CAE4600AA0}" presName="thickLine" presStyleLbl="alignNode1" presStyleIdx="8" presStyleCnt="9"/>
      <dgm:spPr/>
    </dgm:pt>
    <dgm:pt modelId="{ED7A2AF7-7CA8-4A65-A717-9C3116660BF9}" type="pres">
      <dgm:prSet presAssocID="{B26C56F8-12DA-4537-8517-A0CAE4600AA0}" presName="horz1" presStyleCnt="0"/>
      <dgm:spPr/>
    </dgm:pt>
    <dgm:pt modelId="{7C9C0B0C-42B8-4BE8-8B1F-070799EB6F08}" type="pres">
      <dgm:prSet presAssocID="{B26C56F8-12DA-4537-8517-A0CAE4600AA0}" presName="tx1" presStyleLbl="revTx" presStyleIdx="8" presStyleCnt="9"/>
      <dgm:spPr/>
    </dgm:pt>
    <dgm:pt modelId="{7ECD60C1-7E08-43B4-8C1F-C737C41F86B5}" type="pres">
      <dgm:prSet presAssocID="{B26C56F8-12DA-4537-8517-A0CAE4600AA0}" presName="vert1" presStyleCnt="0"/>
      <dgm:spPr/>
    </dgm:pt>
  </dgm:ptLst>
  <dgm:cxnLst>
    <dgm:cxn modelId="{06529710-B3AD-4593-9E00-15E60370AC81}" srcId="{C0F19CCE-9423-40EA-BC9E-7F1684467132}" destId="{1A658347-539C-4C71-B116-7162B1E0AC37}" srcOrd="4" destOrd="0" parTransId="{0550F4B3-2548-4F8D-8883-9B8276375166}" sibTransId="{DE804843-390E-4748-A07D-B9C6363044B5}"/>
    <dgm:cxn modelId="{82F62519-3AD3-4B27-BC20-402D4CC61E8E}" type="presOf" srcId="{BA7AEFFF-21D2-4B98-8D1A-995CBF899B96}" destId="{8777700C-0DEB-4890-BF6B-FC26AC2EC0E8}" srcOrd="0" destOrd="0" presId="urn:microsoft.com/office/officeart/2008/layout/LinedList"/>
    <dgm:cxn modelId="{3E892C32-6BDC-4695-B89E-3DB69E96A7E7}" srcId="{C0F19CCE-9423-40EA-BC9E-7F1684467132}" destId="{8FB79F7C-F24C-4F01-B2FE-9D18D8CB6152}" srcOrd="2" destOrd="0" parTransId="{4D78EC87-A756-4CA6-ACB8-22AE426AD0F7}" sibTransId="{BE6492FC-FEEB-418B-B457-1C39EE0CBA5D}"/>
    <dgm:cxn modelId="{1D2F7335-5FFD-45F2-80D5-0D6FD312C2A0}" srcId="{C0F19CCE-9423-40EA-BC9E-7F1684467132}" destId="{BA7AEFFF-21D2-4B98-8D1A-995CBF899B96}" srcOrd="0" destOrd="0" parTransId="{9FF75F03-EA23-4638-8ED4-DA3943128A59}" sibTransId="{60687C7A-EDC6-43D0-94D5-2E84C677C5A2}"/>
    <dgm:cxn modelId="{80E9BF36-0D73-4AFB-B119-4CD5368825B2}" srcId="{C0F19CCE-9423-40EA-BC9E-7F1684467132}" destId="{77536036-7698-4543-A27E-7B944D855C94}" srcOrd="3" destOrd="0" parTransId="{24757D6E-6CAF-44D4-86D0-15644B439B82}" sibTransId="{54E7C861-F58F-4988-9F4A-9825421A71AE}"/>
    <dgm:cxn modelId="{D6460839-111D-4A9A-9E04-24D58E4F6C32}" type="presOf" srcId="{03FB2123-3AC5-4AB0-B5A1-A2FAF4966654}" destId="{8426D078-13E7-4D70-8777-3F7D4ABF3189}" srcOrd="0" destOrd="0" presId="urn:microsoft.com/office/officeart/2008/layout/LinedList"/>
    <dgm:cxn modelId="{1C36DE5F-7B34-4D3B-8C7C-27963A930924}" srcId="{C0F19CCE-9423-40EA-BC9E-7F1684467132}" destId="{B26C56F8-12DA-4537-8517-A0CAE4600AA0}" srcOrd="8" destOrd="0" parTransId="{B42B44FE-195D-4A41-8C6D-FD861D04CE74}" sibTransId="{11525FE4-344E-475C-B731-241AD44CF54E}"/>
    <dgm:cxn modelId="{C37B6660-2A9C-4AD5-88E7-A52A582FAFC9}" type="presOf" srcId="{77536036-7698-4543-A27E-7B944D855C94}" destId="{5EDF30E2-4652-4A1B-A858-3D7A3F990D7D}" srcOrd="0" destOrd="0" presId="urn:microsoft.com/office/officeart/2008/layout/LinedList"/>
    <dgm:cxn modelId="{561A1865-1825-49C1-B065-0F14DE57B077}" type="presOf" srcId="{4D620DFD-5262-4AC7-BFD9-9C9FB84924D0}" destId="{D5864989-6B7A-4BA9-BE5E-D904948619DC}" srcOrd="0" destOrd="0" presId="urn:microsoft.com/office/officeart/2008/layout/LinedList"/>
    <dgm:cxn modelId="{78D16E66-F57D-414E-8527-FEEEE44DEC88}" type="presOf" srcId="{EAF63D98-F5EE-4068-8BBD-B87280D6484D}" destId="{6801697C-0A33-42A1-A76C-8C0952374B03}" srcOrd="0" destOrd="0" presId="urn:microsoft.com/office/officeart/2008/layout/LinedList"/>
    <dgm:cxn modelId="{0A438F54-66CA-4A94-9783-615173389F2C}" srcId="{C0F19CCE-9423-40EA-BC9E-7F1684467132}" destId="{4D620DFD-5262-4AC7-BFD9-9C9FB84924D0}" srcOrd="6" destOrd="0" parTransId="{D048390E-28A0-44DF-8DE1-4BE593107B06}" sibTransId="{BE7D5296-BBF9-4879-8D8F-E0F489346D15}"/>
    <dgm:cxn modelId="{D8CF5F86-7106-4E80-B230-0F0AB9EA7692}" srcId="{C0F19CCE-9423-40EA-BC9E-7F1684467132}" destId="{03FB2123-3AC5-4AB0-B5A1-A2FAF4966654}" srcOrd="5" destOrd="0" parTransId="{2758CAF2-8A6A-407C-B938-8BD9CF104F57}" sibTransId="{255F148A-73F0-4942-9962-04E4E44BD4CD}"/>
    <dgm:cxn modelId="{7577B494-4879-4050-9155-B444AE7E29D0}" srcId="{C0F19CCE-9423-40EA-BC9E-7F1684467132}" destId="{6FF693AE-A7D4-4DD8-8712-69CE4ECE0B66}" srcOrd="1" destOrd="0" parTransId="{28992B41-69CD-4527-BAA8-E42B4E64B7E4}" sibTransId="{176D8EB4-78E0-4516-8DFB-D4FEEB9E77EB}"/>
    <dgm:cxn modelId="{9D114CB9-0E2B-415C-B6BF-AF4DE77C71BD}" type="presOf" srcId="{6FF693AE-A7D4-4DD8-8712-69CE4ECE0B66}" destId="{BE40270C-B9ED-48B3-8B29-C03F049E40B8}" srcOrd="0" destOrd="0" presId="urn:microsoft.com/office/officeart/2008/layout/LinedList"/>
    <dgm:cxn modelId="{7C5FA4BA-225A-4B46-8D92-52736B07E0E3}" type="presOf" srcId="{8FB79F7C-F24C-4F01-B2FE-9D18D8CB6152}" destId="{0EABE926-68E2-4EFE-80CC-3660697A69C3}" srcOrd="0" destOrd="0" presId="urn:microsoft.com/office/officeart/2008/layout/LinedList"/>
    <dgm:cxn modelId="{A2C1C9BB-7A85-49ED-9162-9EEB28C5F7A8}" type="presOf" srcId="{C0F19CCE-9423-40EA-BC9E-7F1684467132}" destId="{B4FBF4E3-2053-4ED0-AEB0-28FD45BE288D}" srcOrd="0" destOrd="0" presId="urn:microsoft.com/office/officeart/2008/layout/LinedList"/>
    <dgm:cxn modelId="{1C3DC3BF-9D71-42BE-8FC0-7753C6C48F53}" srcId="{C0F19CCE-9423-40EA-BC9E-7F1684467132}" destId="{EAF63D98-F5EE-4068-8BBD-B87280D6484D}" srcOrd="7" destOrd="0" parTransId="{B1932F58-52AF-4A03-8EE6-7886690EA297}" sibTransId="{72D4C102-C2F5-4690-BD9C-D827F241FC12}"/>
    <dgm:cxn modelId="{59D933E8-31EA-430A-BD77-C2EC100BD5DE}" type="presOf" srcId="{B26C56F8-12DA-4537-8517-A0CAE4600AA0}" destId="{7C9C0B0C-42B8-4BE8-8B1F-070799EB6F08}" srcOrd="0" destOrd="0" presId="urn:microsoft.com/office/officeart/2008/layout/LinedList"/>
    <dgm:cxn modelId="{9562AFF5-6D19-4753-81DB-09DFFA2F149F}" type="presOf" srcId="{1A658347-539C-4C71-B116-7162B1E0AC37}" destId="{FB4D7C42-AAC3-4908-946D-F37C6FF6B6E3}" srcOrd="0" destOrd="0" presId="urn:microsoft.com/office/officeart/2008/layout/LinedList"/>
    <dgm:cxn modelId="{B1A166C6-A610-4DD7-A2A7-CF9F4A4FA2D5}" type="presParOf" srcId="{B4FBF4E3-2053-4ED0-AEB0-28FD45BE288D}" destId="{39113601-BF9A-4C4C-B1B2-09A5325FAE8E}" srcOrd="0" destOrd="0" presId="urn:microsoft.com/office/officeart/2008/layout/LinedList"/>
    <dgm:cxn modelId="{12F46D4A-2B73-427B-8843-766A054C3E58}" type="presParOf" srcId="{B4FBF4E3-2053-4ED0-AEB0-28FD45BE288D}" destId="{1D4D0EA0-B433-4337-8642-5EE5D141C8E3}" srcOrd="1" destOrd="0" presId="urn:microsoft.com/office/officeart/2008/layout/LinedList"/>
    <dgm:cxn modelId="{B640C85E-2F4F-4A1B-B4A3-0435EC87AD14}" type="presParOf" srcId="{1D4D0EA0-B433-4337-8642-5EE5D141C8E3}" destId="{8777700C-0DEB-4890-BF6B-FC26AC2EC0E8}" srcOrd="0" destOrd="0" presId="urn:microsoft.com/office/officeart/2008/layout/LinedList"/>
    <dgm:cxn modelId="{1EDC6521-F13A-407C-A606-F2BED3CAF44B}" type="presParOf" srcId="{1D4D0EA0-B433-4337-8642-5EE5D141C8E3}" destId="{90D481BF-C9AF-44CE-818C-69D9C1C7F0B3}" srcOrd="1" destOrd="0" presId="urn:microsoft.com/office/officeart/2008/layout/LinedList"/>
    <dgm:cxn modelId="{29AD7A50-1F48-4272-87FA-70010986210D}" type="presParOf" srcId="{B4FBF4E3-2053-4ED0-AEB0-28FD45BE288D}" destId="{B05F2094-8458-47FB-AD88-8E96186638BB}" srcOrd="2" destOrd="0" presId="urn:microsoft.com/office/officeart/2008/layout/LinedList"/>
    <dgm:cxn modelId="{2B466C32-B233-4EEC-A1BC-D3F63DAB72D0}" type="presParOf" srcId="{B4FBF4E3-2053-4ED0-AEB0-28FD45BE288D}" destId="{D09E931D-A94D-489D-8505-77B160C26F6B}" srcOrd="3" destOrd="0" presId="urn:microsoft.com/office/officeart/2008/layout/LinedList"/>
    <dgm:cxn modelId="{1524A785-6A07-4471-A321-FB9E5C9E3D6F}" type="presParOf" srcId="{D09E931D-A94D-489D-8505-77B160C26F6B}" destId="{BE40270C-B9ED-48B3-8B29-C03F049E40B8}" srcOrd="0" destOrd="0" presId="urn:microsoft.com/office/officeart/2008/layout/LinedList"/>
    <dgm:cxn modelId="{3A3371DB-D850-4C26-80B1-00DCA8193EC4}" type="presParOf" srcId="{D09E931D-A94D-489D-8505-77B160C26F6B}" destId="{9D112C93-00A1-4A26-BE40-F381F74B9444}" srcOrd="1" destOrd="0" presId="urn:microsoft.com/office/officeart/2008/layout/LinedList"/>
    <dgm:cxn modelId="{84A3D15C-C50E-4359-80CF-F95310D061D3}" type="presParOf" srcId="{B4FBF4E3-2053-4ED0-AEB0-28FD45BE288D}" destId="{FAB18C3C-85F9-4E0F-8FC4-885A2B327F52}" srcOrd="4" destOrd="0" presId="urn:microsoft.com/office/officeart/2008/layout/LinedList"/>
    <dgm:cxn modelId="{1E164DE6-6CCA-48E7-B9E1-7F413CFF9420}" type="presParOf" srcId="{B4FBF4E3-2053-4ED0-AEB0-28FD45BE288D}" destId="{A4BC7B82-A280-406A-B570-64BC4CBD95B0}" srcOrd="5" destOrd="0" presId="urn:microsoft.com/office/officeart/2008/layout/LinedList"/>
    <dgm:cxn modelId="{881DED08-ACE1-4307-BCDA-5C989445B11C}" type="presParOf" srcId="{A4BC7B82-A280-406A-B570-64BC4CBD95B0}" destId="{0EABE926-68E2-4EFE-80CC-3660697A69C3}" srcOrd="0" destOrd="0" presId="urn:microsoft.com/office/officeart/2008/layout/LinedList"/>
    <dgm:cxn modelId="{549CEA00-32F1-412D-BE27-485467EC8DA3}" type="presParOf" srcId="{A4BC7B82-A280-406A-B570-64BC4CBD95B0}" destId="{307F3477-E75F-4190-8FD1-7D83CEF3A05D}" srcOrd="1" destOrd="0" presId="urn:microsoft.com/office/officeart/2008/layout/LinedList"/>
    <dgm:cxn modelId="{5E9D614C-62BA-4651-8E8E-C42DF5B1D07D}" type="presParOf" srcId="{B4FBF4E3-2053-4ED0-AEB0-28FD45BE288D}" destId="{8C1DB925-E20E-4C84-A2E9-9B515ABBB0F7}" srcOrd="6" destOrd="0" presId="urn:microsoft.com/office/officeart/2008/layout/LinedList"/>
    <dgm:cxn modelId="{13066E45-43C2-4336-8F4A-A5441D06E707}" type="presParOf" srcId="{B4FBF4E3-2053-4ED0-AEB0-28FD45BE288D}" destId="{7807D2D5-0059-43B7-9F6D-99553198C51E}" srcOrd="7" destOrd="0" presId="urn:microsoft.com/office/officeart/2008/layout/LinedList"/>
    <dgm:cxn modelId="{FBA7EA63-4D3A-40D2-AEBD-EBFB9D95EB27}" type="presParOf" srcId="{7807D2D5-0059-43B7-9F6D-99553198C51E}" destId="{5EDF30E2-4652-4A1B-A858-3D7A3F990D7D}" srcOrd="0" destOrd="0" presId="urn:microsoft.com/office/officeart/2008/layout/LinedList"/>
    <dgm:cxn modelId="{87885BD5-CB13-4F22-87BF-3A588974601C}" type="presParOf" srcId="{7807D2D5-0059-43B7-9F6D-99553198C51E}" destId="{A80B8493-4DCA-4C37-869D-10FA053E011A}" srcOrd="1" destOrd="0" presId="urn:microsoft.com/office/officeart/2008/layout/LinedList"/>
    <dgm:cxn modelId="{274DEF50-94EF-48A0-97EE-4363EC665A01}" type="presParOf" srcId="{B4FBF4E3-2053-4ED0-AEB0-28FD45BE288D}" destId="{25E0CFD2-7BAE-46E1-A720-4E8966CF2D76}" srcOrd="8" destOrd="0" presId="urn:microsoft.com/office/officeart/2008/layout/LinedList"/>
    <dgm:cxn modelId="{2275FA87-5ABB-43DE-8677-5043E863CAB1}" type="presParOf" srcId="{B4FBF4E3-2053-4ED0-AEB0-28FD45BE288D}" destId="{4130DBF8-BB69-4813-8C51-5EF6A506C677}" srcOrd="9" destOrd="0" presId="urn:microsoft.com/office/officeart/2008/layout/LinedList"/>
    <dgm:cxn modelId="{21C90982-331D-4B91-8041-582FB7897746}" type="presParOf" srcId="{4130DBF8-BB69-4813-8C51-5EF6A506C677}" destId="{FB4D7C42-AAC3-4908-946D-F37C6FF6B6E3}" srcOrd="0" destOrd="0" presId="urn:microsoft.com/office/officeart/2008/layout/LinedList"/>
    <dgm:cxn modelId="{BA4B1AE1-E948-4077-86F2-5189054DD2C8}" type="presParOf" srcId="{4130DBF8-BB69-4813-8C51-5EF6A506C677}" destId="{67775833-F407-40A5-B797-73443E1278EC}" srcOrd="1" destOrd="0" presId="urn:microsoft.com/office/officeart/2008/layout/LinedList"/>
    <dgm:cxn modelId="{8A982297-89EC-49AE-B0B2-B693F0C9A3F2}" type="presParOf" srcId="{B4FBF4E3-2053-4ED0-AEB0-28FD45BE288D}" destId="{76E9CF63-084D-4407-B5E1-D8747185AFB0}" srcOrd="10" destOrd="0" presId="urn:microsoft.com/office/officeart/2008/layout/LinedList"/>
    <dgm:cxn modelId="{CE01E545-F805-487D-973E-7F6EA2BC307A}" type="presParOf" srcId="{B4FBF4E3-2053-4ED0-AEB0-28FD45BE288D}" destId="{1ADD9C3A-19FE-41EC-8B8B-327D40EF2018}" srcOrd="11" destOrd="0" presId="urn:microsoft.com/office/officeart/2008/layout/LinedList"/>
    <dgm:cxn modelId="{34BDCCD9-8858-45EE-985C-7B26F2EABBDD}" type="presParOf" srcId="{1ADD9C3A-19FE-41EC-8B8B-327D40EF2018}" destId="{8426D078-13E7-4D70-8777-3F7D4ABF3189}" srcOrd="0" destOrd="0" presId="urn:microsoft.com/office/officeart/2008/layout/LinedList"/>
    <dgm:cxn modelId="{D95EE608-E611-4F0A-A733-5EB189C64539}" type="presParOf" srcId="{1ADD9C3A-19FE-41EC-8B8B-327D40EF2018}" destId="{2DF3794A-6256-493A-89C6-68C30F0EB46F}" srcOrd="1" destOrd="0" presId="urn:microsoft.com/office/officeart/2008/layout/LinedList"/>
    <dgm:cxn modelId="{BFF426E5-E01E-4FB2-BA80-AF80D53D38D1}" type="presParOf" srcId="{B4FBF4E3-2053-4ED0-AEB0-28FD45BE288D}" destId="{E256F544-E640-4899-ABFE-5DB9B6AF21DE}" srcOrd="12" destOrd="0" presId="urn:microsoft.com/office/officeart/2008/layout/LinedList"/>
    <dgm:cxn modelId="{AF7D3FA8-0221-4C51-83AE-1BC46BEFE316}" type="presParOf" srcId="{B4FBF4E3-2053-4ED0-AEB0-28FD45BE288D}" destId="{F2D80DB9-EE8D-4C07-AFC0-795AD4F04392}" srcOrd="13" destOrd="0" presId="urn:microsoft.com/office/officeart/2008/layout/LinedList"/>
    <dgm:cxn modelId="{EA5D4B9E-090C-4E0B-B923-49DFF0B4E3B4}" type="presParOf" srcId="{F2D80DB9-EE8D-4C07-AFC0-795AD4F04392}" destId="{D5864989-6B7A-4BA9-BE5E-D904948619DC}" srcOrd="0" destOrd="0" presId="urn:microsoft.com/office/officeart/2008/layout/LinedList"/>
    <dgm:cxn modelId="{4F0437F8-1730-4616-A123-99A496249619}" type="presParOf" srcId="{F2D80DB9-EE8D-4C07-AFC0-795AD4F04392}" destId="{11C6A1A1-3216-4F26-85AD-8A0440BF464B}" srcOrd="1" destOrd="0" presId="urn:microsoft.com/office/officeart/2008/layout/LinedList"/>
    <dgm:cxn modelId="{E8905B17-9F7B-40DC-A1DF-52D24C2EB649}" type="presParOf" srcId="{B4FBF4E3-2053-4ED0-AEB0-28FD45BE288D}" destId="{0994C8CF-85D3-42B4-AA3D-D888E2D2077A}" srcOrd="14" destOrd="0" presId="urn:microsoft.com/office/officeart/2008/layout/LinedList"/>
    <dgm:cxn modelId="{DF61AF5C-6E14-4269-97F0-24710759EACF}" type="presParOf" srcId="{B4FBF4E3-2053-4ED0-AEB0-28FD45BE288D}" destId="{3F18B439-64F9-4F11-AD30-07D3179AF5E2}" srcOrd="15" destOrd="0" presId="urn:microsoft.com/office/officeart/2008/layout/LinedList"/>
    <dgm:cxn modelId="{8F297D62-6AF7-41BB-81BA-A302BAA44F6E}" type="presParOf" srcId="{3F18B439-64F9-4F11-AD30-07D3179AF5E2}" destId="{6801697C-0A33-42A1-A76C-8C0952374B03}" srcOrd="0" destOrd="0" presId="urn:microsoft.com/office/officeart/2008/layout/LinedList"/>
    <dgm:cxn modelId="{6E7D5406-FA14-49E5-9959-2C2BE157EA85}" type="presParOf" srcId="{3F18B439-64F9-4F11-AD30-07D3179AF5E2}" destId="{73CA9D61-CE05-4E21-910D-30B8F97B37E2}" srcOrd="1" destOrd="0" presId="urn:microsoft.com/office/officeart/2008/layout/LinedList"/>
    <dgm:cxn modelId="{23D49053-2AA8-4DE5-A3B6-771F15FE3F5D}" type="presParOf" srcId="{B4FBF4E3-2053-4ED0-AEB0-28FD45BE288D}" destId="{C4B50FB0-DEC9-4776-9EA2-5760507AB074}" srcOrd="16" destOrd="0" presId="urn:microsoft.com/office/officeart/2008/layout/LinedList"/>
    <dgm:cxn modelId="{62CEF548-821B-44AA-927C-C0334B96F2A6}" type="presParOf" srcId="{B4FBF4E3-2053-4ED0-AEB0-28FD45BE288D}" destId="{ED7A2AF7-7CA8-4A65-A717-9C3116660BF9}" srcOrd="17" destOrd="0" presId="urn:microsoft.com/office/officeart/2008/layout/LinedList"/>
    <dgm:cxn modelId="{2627BFC5-5943-4F47-BFBC-DF5F125D07A5}" type="presParOf" srcId="{ED7A2AF7-7CA8-4A65-A717-9C3116660BF9}" destId="{7C9C0B0C-42B8-4BE8-8B1F-070799EB6F08}" srcOrd="0" destOrd="0" presId="urn:microsoft.com/office/officeart/2008/layout/LinedList"/>
    <dgm:cxn modelId="{36CF4C18-F5AA-4C00-A02E-4014307BED92}" type="presParOf" srcId="{ED7A2AF7-7CA8-4A65-A717-9C3116660BF9}" destId="{7ECD60C1-7E08-43B4-8C1F-C737C41F86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13601-BF9A-4C4C-B1B2-09A5325FAE8E}">
      <dsp:nvSpPr>
        <dsp:cNvPr id="0" name=""/>
        <dsp:cNvSpPr/>
      </dsp:nvSpPr>
      <dsp:spPr>
        <a:xfrm>
          <a:off x="0" y="661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77700C-0DEB-4890-BF6B-FC26AC2EC0E8}">
      <dsp:nvSpPr>
        <dsp:cNvPr id="0" name=""/>
        <dsp:cNvSpPr/>
      </dsp:nvSpPr>
      <dsp:spPr>
        <a:xfrm>
          <a:off x="0" y="661"/>
          <a:ext cx="8128000" cy="60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Elementos de entrada </a:t>
          </a:r>
          <a:r>
            <a:rPr lang="pt-BR" sz="2700" b="0" kern="1200" dirty="0"/>
            <a:t>obtidos do PNL</a:t>
          </a:r>
          <a:endParaRPr lang="pt-BR" sz="2700" kern="1200" dirty="0"/>
        </a:p>
      </dsp:txBody>
      <dsp:txXfrm>
        <a:off x="0" y="661"/>
        <a:ext cx="8128000" cy="601927"/>
      </dsp:txXfrm>
    </dsp:sp>
    <dsp:sp modelId="{B05F2094-8458-47FB-AD88-8E96186638BB}">
      <dsp:nvSpPr>
        <dsp:cNvPr id="0" name=""/>
        <dsp:cNvSpPr/>
      </dsp:nvSpPr>
      <dsp:spPr>
        <a:xfrm>
          <a:off x="0" y="602588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0270C-B9ED-48B3-8B29-C03F049E40B8}">
      <dsp:nvSpPr>
        <dsp:cNvPr id="0" name=""/>
        <dsp:cNvSpPr/>
      </dsp:nvSpPr>
      <dsp:spPr>
        <a:xfrm>
          <a:off x="0" y="602588"/>
          <a:ext cx="8128000" cy="60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Princípios, diretrizes e objetivos</a:t>
          </a:r>
        </a:p>
      </dsp:txBody>
      <dsp:txXfrm>
        <a:off x="0" y="602588"/>
        <a:ext cx="8128000" cy="601927"/>
      </dsp:txXfrm>
    </dsp:sp>
    <dsp:sp modelId="{FAB18C3C-85F9-4E0F-8FC4-885A2B327F52}">
      <dsp:nvSpPr>
        <dsp:cNvPr id="0" name=""/>
        <dsp:cNvSpPr/>
      </dsp:nvSpPr>
      <dsp:spPr>
        <a:xfrm>
          <a:off x="0" y="1204515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BE926-68E2-4EFE-80CC-3660697A69C3}">
      <dsp:nvSpPr>
        <dsp:cNvPr id="0" name=""/>
        <dsp:cNvSpPr/>
      </dsp:nvSpPr>
      <dsp:spPr>
        <a:xfrm>
          <a:off x="0" y="1204515"/>
          <a:ext cx="8128000" cy="60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Indicadores e metas</a:t>
          </a:r>
        </a:p>
      </dsp:txBody>
      <dsp:txXfrm>
        <a:off x="0" y="1204515"/>
        <a:ext cx="8128000" cy="601927"/>
      </dsp:txXfrm>
    </dsp:sp>
    <dsp:sp modelId="{8C1DB925-E20E-4C84-A2E9-9B515ABBB0F7}">
      <dsp:nvSpPr>
        <dsp:cNvPr id="0" name=""/>
        <dsp:cNvSpPr/>
      </dsp:nvSpPr>
      <dsp:spPr>
        <a:xfrm>
          <a:off x="0" y="1806442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F30E2-4652-4A1B-A858-3D7A3F990D7D}">
      <dsp:nvSpPr>
        <dsp:cNvPr id="0" name=""/>
        <dsp:cNvSpPr/>
      </dsp:nvSpPr>
      <dsp:spPr>
        <a:xfrm>
          <a:off x="0" y="1806442"/>
          <a:ext cx="8128000" cy="60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Programas, Projetos e Iniciativas </a:t>
          </a:r>
          <a:r>
            <a:rPr lang="pt-BR" sz="2700" kern="1200" dirty="0">
              <a:solidFill>
                <a:schemeClr val="accent1">
                  <a:lumMod val="75000"/>
                </a:schemeClr>
              </a:solidFill>
            </a:rPr>
            <a:t>(priorizados)</a:t>
          </a:r>
        </a:p>
      </dsp:txBody>
      <dsp:txXfrm>
        <a:off x="0" y="1806442"/>
        <a:ext cx="8128000" cy="601927"/>
      </dsp:txXfrm>
    </dsp:sp>
    <dsp:sp modelId="{25E0CFD2-7BAE-46E1-A720-4E8966CF2D76}">
      <dsp:nvSpPr>
        <dsp:cNvPr id="0" name=""/>
        <dsp:cNvSpPr/>
      </dsp:nvSpPr>
      <dsp:spPr>
        <a:xfrm>
          <a:off x="0" y="2408369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D7C42-AAC3-4908-946D-F37C6FF6B6E3}">
      <dsp:nvSpPr>
        <dsp:cNvPr id="0" name=""/>
        <dsp:cNvSpPr/>
      </dsp:nvSpPr>
      <dsp:spPr>
        <a:xfrm>
          <a:off x="0" y="2408369"/>
          <a:ext cx="8128000" cy="60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Planos Setoriais de Parcerias</a:t>
          </a:r>
        </a:p>
      </dsp:txBody>
      <dsp:txXfrm>
        <a:off x="0" y="2408369"/>
        <a:ext cx="8128000" cy="601927"/>
      </dsp:txXfrm>
    </dsp:sp>
    <dsp:sp modelId="{76E9CF63-084D-4407-B5E1-D8747185AFB0}">
      <dsp:nvSpPr>
        <dsp:cNvPr id="0" name=""/>
        <dsp:cNvSpPr/>
      </dsp:nvSpPr>
      <dsp:spPr>
        <a:xfrm>
          <a:off x="0" y="3010297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6D078-13E7-4D70-8777-3F7D4ABF3189}">
      <dsp:nvSpPr>
        <dsp:cNvPr id="0" name=""/>
        <dsp:cNvSpPr/>
      </dsp:nvSpPr>
      <dsp:spPr>
        <a:xfrm>
          <a:off x="0" y="3010297"/>
          <a:ext cx="8128000" cy="60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0" kern="1200" dirty="0"/>
            <a:t>Instrumentos de </a:t>
          </a:r>
          <a:r>
            <a:rPr lang="pt-BR" sz="2700" kern="1200" dirty="0"/>
            <a:t>monitoramento e avaliação</a:t>
          </a:r>
        </a:p>
      </dsp:txBody>
      <dsp:txXfrm>
        <a:off x="0" y="3010297"/>
        <a:ext cx="8128000" cy="601927"/>
      </dsp:txXfrm>
    </dsp:sp>
    <dsp:sp modelId="{E256F544-E640-4899-ABFE-5DB9B6AF21DE}">
      <dsp:nvSpPr>
        <dsp:cNvPr id="0" name=""/>
        <dsp:cNvSpPr/>
      </dsp:nvSpPr>
      <dsp:spPr>
        <a:xfrm>
          <a:off x="0" y="3612224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64989-6B7A-4BA9-BE5E-D904948619DC}">
      <dsp:nvSpPr>
        <dsp:cNvPr id="0" name=""/>
        <dsp:cNvSpPr/>
      </dsp:nvSpPr>
      <dsp:spPr>
        <a:xfrm>
          <a:off x="0" y="3612224"/>
          <a:ext cx="8128000" cy="60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Plano de Comunicação</a:t>
          </a:r>
          <a:endParaRPr lang="pt-BR" sz="2700" kern="1200" dirty="0"/>
        </a:p>
      </dsp:txBody>
      <dsp:txXfrm>
        <a:off x="0" y="3612224"/>
        <a:ext cx="8128000" cy="601927"/>
      </dsp:txXfrm>
    </dsp:sp>
    <dsp:sp modelId="{0994C8CF-85D3-42B4-AA3D-D888E2D2077A}">
      <dsp:nvSpPr>
        <dsp:cNvPr id="0" name=""/>
        <dsp:cNvSpPr/>
      </dsp:nvSpPr>
      <dsp:spPr>
        <a:xfrm>
          <a:off x="0" y="4214151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1697C-0A33-42A1-A76C-8C0952374B03}">
      <dsp:nvSpPr>
        <dsp:cNvPr id="0" name=""/>
        <dsp:cNvSpPr/>
      </dsp:nvSpPr>
      <dsp:spPr>
        <a:xfrm>
          <a:off x="0" y="4214151"/>
          <a:ext cx="8128000" cy="60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Indicativos</a:t>
          </a:r>
          <a:r>
            <a:rPr lang="pt-BR" sz="2700" b="0" kern="1200" dirty="0"/>
            <a:t> para o </a:t>
          </a:r>
          <a:r>
            <a:rPr lang="pt-BR" sz="2700" kern="1200" dirty="0"/>
            <a:t>Plano Geral de Parcerias</a:t>
          </a:r>
        </a:p>
      </dsp:txBody>
      <dsp:txXfrm>
        <a:off x="0" y="4214151"/>
        <a:ext cx="8128000" cy="601927"/>
      </dsp:txXfrm>
    </dsp:sp>
    <dsp:sp modelId="{C4B50FB0-DEC9-4776-9EA2-5760507AB074}">
      <dsp:nvSpPr>
        <dsp:cNvPr id="0" name=""/>
        <dsp:cNvSpPr/>
      </dsp:nvSpPr>
      <dsp:spPr>
        <a:xfrm>
          <a:off x="0" y="4816078"/>
          <a:ext cx="812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C0B0C-42B8-4BE8-8B1F-070799EB6F08}">
      <dsp:nvSpPr>
        <dsp:cNvPr id="0" name=""/>
        <dsp:cNvSpPr/>
      </dsp:nvSpPr>
      <dsp:spPr>
        <a:xfrm>
          <a:off x="0" y="4816078"/>
          <a:ext cx="8128000" cy="60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Indicativos</a:t>
          </a:r>
          <a:r>
            <a:rPr lang="pt-BR" sz="2700" b="0" kern="1200"/>
            <a:t> para o </a:t>
          </a:r>
          <a:r>
            <a:rPr lang="pt-BR" sz="2700" kern="1200"/>
            <a:t>Plano Geral de Ações Públicas</a:t>
          </a:r>
          <a:endParaRPr lang="pt-BR" sz="2700" kern="1200" dirty="0"/>
        </a:p>
      </dsp:txBody>
      <dsp:txXfrm>
        <a:off x="0" y="4816078"/>
        <a:ext cx="8128000" cy="601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21162-D8A0-4B7C-BCD7-53228F232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4F03F-6980-422F-AFAE-CD9AA2FDD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72DFA-C118-4F2D-9B1D-F7B5C986A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9D551-04A5-4DF0-A76E-4B8E9F52C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DFC97-280B-4E9F-8F80-9BD428AC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70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81CA2-A512-4528-8139-380E29B7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0F08C-1125-4464-939F-99D3D79BAA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86158-DB92-4053-919D-945637961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760FB-0C8C-4E43-B9F6-CE382733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B2D84-C212-4F8C-8E0F-2C087E6AE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71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9732C8-0E39-435F-A971-D86F73766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1C6C1-A460-4626-8E72-7ADB2D1A8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D9A00-FB65-488B-BA41-5124AA187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F2C90-D5D8-4C30-8609-31F965A78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2BB38-BAFE-4C6A-B138-F0C49EC5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29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0672-9559-4788-8FDF-5265773B0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AC5A8-2834-43C9-844F-9CFDC7EE7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94E94-774F-4682-B7F7-F0F66456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08AE-3515-47E8-AE7C-0E4F22F8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FF235-81B7-437F-BA83-0ADC3A3C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32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B3EB1-E21B-4F6F-84D7-A0092BEF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13E92-08C6-4B71-9D70-111F04D26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DCB2B-E281-4D1B-AE3C-87C73E9D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32082-2F8A-487E-A285-D9E9645AB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C0A08-4169-483A-8D31-3909117B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993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3306-2429-44E4-B2D8-125E1EBD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72F36-C751-4DEE-9F27-E06806821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09166-30FD-4B06-8735-3277FBD18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BF329-67A2-4318-B88D-E384613F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B3065-B2D4-459D-9155-0901C9802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FD72F-FBFA-450D-A9CA-61808871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17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AF25-A9A6-4DD3-9B4E-E98CD204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48382-1229-4435-9ACB-16FE6C833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29718-1965-44FE-A209-01852FC61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7185A-ED48-423E-8BAB-9E746F99F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9D7EF-C46D-41B7-BE4D-F8D9E1209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D1DB84-74F7-468E-9458-87E2B637A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D289C-2AEC-4ABB-BC39-BF4E0F8C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FFCD2-9A44-41E3-ADAF-E9E4816D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14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38F8-493D-439E-884B-748B0C3D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45B492-A7B1-41EC-BB28-0296B9E9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7F9B6-491B-443F-B8EB-69C2717B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99256-5D4D-4285-9516-B302A395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14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32E7B2-90F2-4ADA-B78A-003FB3E2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C388CF-8065-4CD6-98BE-804FBE02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52B39-A0DC-456C-A821-E9588ADA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41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BD75-45FB-4C8E-8AC4-234111CF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0451-98A6-4BF4-9663-8282F9DC9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78BD7-EB6D-4BE3-BAAE-270D3B836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5BE12-5FD7-48C2-9B5C-D3DB6B36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EFDC5-D7E8-48ED-B49B-4BD8677D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60D13-5455-4CC6-AE97-08C5F763A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70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6BF7-F315-410B-8E1C-E82ED6CA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9FBB40-A2ED-4F29-8C83-B69384DE7D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1C87F-2597-4101-B352-9BA9BEDD9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3417F-A79E-4853-8619-3426CD9BF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D651-F089-4C3B-A172-E5ADAE880B91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51C4E-348A-4A32-9D82-6EC2FCF2E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FA5D0-CBC0-4606-9132-EAD6642C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00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B26CF0-DE7A-4738-8644-AECCD55E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B3A7A-ACAD-4DEF-8AED-17F7DA40E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0009B-AA90-408A-8392-6D23280E8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ED651-F089-4C3B-A172-E5ADAE880B91}" type="datetimeFigureOut">
              <a:rPr lang="pt-BR" smtClean="0"/>
              <a:t>28/03/2022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7EE8E-1EB3-47AE-8420-02F734395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2D32A-9DBD-496A-A991-6F62F08B1A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C57A-DA4E-4A49-8FC0-AC1FBD878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65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sky, outdoor, land, distance&#10;&#10;Description automatically generated">
            <a:extLst>
              <a:ext uri="{FF2B5EF4-FFF2-40B4-BE49-F238E27FC236}">
                <a16:creationId xmlns:a16="http://schemas.microsoft.com/office/drawing/2014/main" id="{5B1C8B7C-9EA4-4255-9BF0-A06A077F68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t="55354" r="1144" b="21970"/>
          <a:stretch/>
        </p:blipFill>
        <p:spPr>
          <a:xfrm>
            <a:off x="0" y="4034368"/>
            <a:ext cx="12192000" cy="28236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DFF3E9-FCC4-4FC4-9054-9CBED7CC225F}"/>
              </a:ext>
            </a:extLst>
          </p:cNvPr>
          <p:cNvSpPr/>
          <p:nvPr/>
        </p:nvSpPr>
        <p:spPr>
          <a:xfrm>
            <a:off x="0" y="4102999"/>
            <a:ext cx="12192000" cy="2755002"/>
          </a:xfrm>
          <a:prstGeom prst="rect">
            <a:avLst/>
          </a:prstGeom>
          <a:solidFill>
            <a:srgbClr val="35281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FB370-5C44-415A-88AA-61A5455D4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053" y="374470"/>
            <a:ext cx="11691892" cy="307397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4800" dirty="0">
                <a:latin typeface="Avenir Next LT Pro Demi" panose="020B0704020202020204" pitchFamily="34" charset="0"/>
              </a:rPr>
              <a:t>Planejamento </a:t>
            </a:r>
            <a:br>
              <a:rPr lang="pt-BR" sz="4800" dirty="0">
                <a:latin typeface="Avenir Next LT Pro Demi" panose="020B0704020202020204" pitchFamily="34" charset="0"/>
              </a:rPr>
            </a:br>
            <a:r>
              <a:rPr lang="pt-BR" sz="4800" dirty="0">
                <a:latin typeface="Avenir Next LT Pro Demi" panose="020B0704020202020204" pitchFamily="34" charset="0"/>
              </a:rPr>
              <a:t>Integrado de Transportes</a:t>
            </a:r>
            <a:br>
              <a:rPr lang="pt-BR" sz="4800" dirty="0">
                <a:latin typeface="Avenir Next LT Pro Demi" panose="020B0704020202020204" pitchFamily="34" charset="0"/>
              </a:rPr>
            </a:br>
            <a:r>
              <a:rPr lang="pt-BR" sz="4800" dirty="0">
                <a:latin typeface="Avenir Next LT Pro Demi" panose="020B0704020202020204" pitchFamily="34" charset="0"/>
              </a:rPr>
              <a:t>(PIT)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074A378-E7C3-4058-AB16-6BD5E02C29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031" t="5001" r="2031" b="49997"/>
          <a:stretch/>
        </p:blipFill>
        <p:spPr>
          <a:xfrm>
            <a:off x="-1" y="4034369"/>
            <a:ext cx="12192001" cy="68629"/>
          </a:xfrm>
          <a:prstGeom prst="rect">
            <a:avLst/>
          </a:prstGeom>
        </p:spPr>
      </p:pic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1DD5018C-AFF0-44D1-B786-B539AE352A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89" b="36555"/>
          <a:stretch/>
        </p:blipFill>
        <p:spPr>
          <a:xfrm>
            <a:off x="9134641" y="5978793"/>
            <a:ext cx="2557571" cy="50473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1BE553F-F67E-472B-AF83-6F6644816DBD}"/>
              </a:ext>
            </a:extLst>
          </p:cNvPr>
          <p:cNvSpPr txBox="1">
            <a:spLocks/>
          </p:cNvSpPr>
          <p:nvPr/>
        </p:nvSpPr>
        <p:spPr>
          <a:xfrm>
            <a:off x="500108" y="4694175"/>
            <a:ext cx="11691892" cy="3073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4ª. Semana do Planejamento</a:t>
            </a:r>
          </a:p>
          <a:p>
            <a:r>
              <a:rPr lang="pt-BR" sz="20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DNIT</a:t>
            </a:r>
          </a:p>
          <a:p>
            <a:r>
              <a:rPr lang="pt-BR" sz="20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29/03/2022</a:t>
            </a:r>
          </a:p>
        </p:txBody>
      </p:sp>
    </p:spTree>
    <p:extLst>
      <p:ext uri="{BB962C8B-B14F-4D97-AF65-F5344CB8AC3E}">
        <p14:creationId xmlns:p14="http://schemas.microsoft.com/office/powerpoint/2010/main" val="1656590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36">
            <a:extLst>
              <a:ext uri="{FF2B5EF4-FFF2-40B4-BE49-F238E27FC236}">
                <a16:creationId xmlns:a16="http://schemas.microsoft.com/office/drawing/2014/main" id="{3B520D50-467A-49F9-AAB1-71EA878A857D}"/>
              </a:ext>
            </a:extLst>
          </p:cNvPr>
          <p:cNvSpPr/>
          <p:nvPr/>
        </p:nvSpPr>
        <p:spPr>
          <a:xfrm>
            <a:off x="0" y="1"/>
            <a:ext cx="12192000" cy="1314450"/>
          </a:xfrm>
          <a:custGeom>
            <a:avLst/>
            <a:gdLst>
              <a:gd name="connsiteX0" fmla="*/ 0 w 787263"/>
              <a:gd name="connsiteY0" fmla="*/ 0 h 823088"/>
              <a:gd name="connsiteX1" fmla="*/ 787263 w 787263"/>
              <a:gd name="connsiteY1" fmla="*/ 0 h 823088"/>
              <a:gd name="connsiteX2" fmla="*/ 787263 w 787263"/>
              <a:gd name="connsiteY2" fmla="*/ 823089 h 823088"/>
              <a:gd name="connsiteX3" fmla="*/ 0 w 787263"/>
              <a:gd name="connsiteY3" fmla="*/ 823089 h 82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263" h="823088">
                <a:moveTo>
                  <a:pt x="0" y="0"/>
                </a:moveTo>
                <a:lnTo>
                  <a:pt x="787263" y="0"/>
                </a:lnTo>
                <a:lnTo>
                  <a:pt x="787263" y="823089"/>
                </a:lnTo>
                <a:lnTo>
                  <a:pt x="0" y="823089"/>
                </a:lnTo>
                <a:close/>
              </a:path>
            </a:pathLst>
          </a:custGeom>
          <a:solidFill>
            <a:srgbClr val="35281B"/>
          </a:solidFill>
          <a:ln w="5563" cap="flat">
            <a:noFill/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rgbClr val="D8D8D8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7FD4FF5-B920-46E6-A11A-BA0DF42F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37" y="359787"/>
            <a:ext cx="8162924" cy="6762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Estrutura geral dos Planos Setoriais</a:t>
            </a:r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id="{B8FE2432-A20C-4DEF-9404-0D77DBCBC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246" y="6502473"/>
            <a:ext cx="1699542" cy="28518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C49FF71-184C-4D90-9880-E7B72824994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829" y="1395848"/>
            <a:ext cx="10987313" cy="502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77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: Shape 36">
            <a:extLst>
              <a:ext uri="{FF2B5EF4-FFF2-40B4-BE49-F238E27FC236}">
                <a16:creationId xmlns:a16="http://schemas.microsoft.com/office/drawing/2014/main" id="{830F1BA9-75A8-40CC-9BE4-48EB6C6B9DDF}"/>
              </a:ext>
            </a:extLst>
          </p:cNvPr>
          <p:cNvSpPr/>
          <p:nvPr/>
        </p:nvSpPr>
        <p:spPr>
          <a:xfrm>
            <a:off x="0" y="1"/>
            <a:ext cx="12192000" cy="1314450"/>
          </a:xfrm>
          <a:custGeom>
            <a:avLst/>
            <a:gdLst>
              <a:gd name="connsiteX0" fmla="*/ 0 w 787263"/>
              <a:gd name="connsiteY0" fmla="*/ 0 h 823088"/>
              <a:gd name="connsiteX1" fmla="*/ 787263 w 787263"/>
              <a:gd name="connsiteY1" fmla="*/ 0 h 823088"/>
              <a:gd name="connsiteX2" fmla="*/ 787263 w 787263"/>
              <a:gd name="connsiteY2" fmla="*/ 823089 h 823088"/>
              <a:gd name="connsiteX3" fmla="*/ 0 w 787263"/>
              <a:gd name="connsiteY3" fmla="*/ 823089 h 82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263" h="823088">
                <a:moveTo>
                  <a:pt x="0" y="0"/>
                </a:moveTo>
                <a:lnTo>
                  <a:pt x="787263" y="0"/>
                </a:lnTo>
                <a:lnTo>
                  <a:pt x="787263" y="823089"/>
                </a:lnTo>
                <a:lnTo>
                  <a:pt x="0" y="823089"/>
                </a:lnTo>
                <a:close/>
              </a:path>
            </a:pathLst>
          </a:custGeom>
          <a:solidFill>
            <a:srgbClr val="35281B"/>
          </a:solidFill>
          <a:ln w="5563" cap="flat">
            <a:noFill/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rgbClr val="D8D8D8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2A5063-27FD-452F-8500-EDBB9617905E}"/>
              </a:ext>
            </a:extLst>
          </p:cNvPr>
          <p:cNvSpPr txBox="1">
            <a:spLocks/>
          </p:cNvSpPr>
          <p:nvPr/>
        </p:nvSpPr>
        <p:spPr>
          <a:xfrm>
            <a:off x="593748" y="249419"/>
            <a:ext cx="10660693" cy="715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Caminho dos Planos Setoriais – Escopo Guia Planejamento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A31B460B-D97C-42FF-96FE-2E66D76C5EC8}"/>
              </a:ext>
            </a:extLst>
          </p:cNvPr>
          <p:cNvSpPr/>
          <p:nvPr/>
        </p:nvSpPr>
        <p:spPr>
          <a:xfrm>
            <a:off x="10694122" y="-3300784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40" name="CaixaDeTexto 139">
            <a:extLst>
              <a:ext uri="{FF2B5EF4-FFF2-40B4-BE49-F238E27FC236}">
                <a16:creationId xmlns:a16="http://schemas.microsoft.com/office/drawing/2014/main" id="{7C1D0AF1-21BA-4201-B5B2-8917194F15F3}"/>
              </a:ext>
            </a:extLst>
          </p:cNvPr>
          <p:cNvSpPr txBox="1"/>
          <p:nvPr/>
        </p:nvSpPr>
        <p:spPr>
          <a:xfrm>
            <a:off x="1570853" y="3639543"/>
            <a:ext cx="135727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b="1" dirty="0"/>
              <a:t>Plano de Comunicação e Governança</a:t>
            </a:r>
          </a:p>
        </p:txBody>
      </p:sp>
      <p:sp>
        <p:nvSpPr>
          <p:cNvPr id="141" name="CaixaDeTexto 140">
            <a:extLst>
              <a:ext uri="{FF2B5EF4-FFF2-40B4-BE49-F238E27FC236}">
                <a16:creationId xmlns:a16="http://schemas.microsoft.com/office/drawing/2014/main" id="{D7B438C3-5119-4683-B2C5-48D2735431E8}"/>
              </a:ext>
            </a:extLst>
          </p:cNvPr>
          <p:cNvSpPr txBox="1"/>
          <p:nvPr/>
        </p:nvSpPr>
        <p:spPr>
          <a:xfrm>
            <a:off x="8524093" y="3710384"/>
            <a:ext cx="17548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b="1" dirty="0"/>
              <a:t>Sistema de Avaliação e Monitoramento</a:t>
            </a:r>
          </a:p>
        </p:txBody>
      </p:sp>
      <p:sp>
        <p:nvSpPr>
          <p:cNvPr id="142" name="CaixaDeTexto 141">
            <a:extLst>
              <a:ext uri="{FF2B5EF4-FFF2-40B4-BE49-F238E27FC236}">
                <a16:creationId xmlns:a16="http://schemas.microsoft.com/office/drawing/2014/main" id="{BEB5B298-6925-4E3A-B571-A45D4842DCD6}"/>
              </a:ext>
            </a:extLst>
          </p:cNvPr>
          <p:cNvSpPr txBox="1"/>
          <p:nvPr/>
        </p:nvSpPr>
        <p:spPr>
          <a:xfrm>
            <a:off x="2761958" y="2493780"/>
            <a:ext cx="113711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b="1" dirty="0"/>
              <a:t>Objetivos, indicadores e metas</a:t>
            </a:r>
          </a:p>
        </p:txBody>
      </p:sp>
      <p:sp>
        <p:nvSpPr>
          <p:cNvPr id="147" name="CaixaDeTexto 146">
            <a:extLst>
              <a:ext uri="{FF2B5EF4-FFF2-40B4-BE49-F238E27FC236}">
                <a16:creationId xmlns:a16="http://schemas.microsoft.com/office/drawing/2014/main" id="{2748E7EB-B356-430E-831F-F1F5203C16ED}"/>
              </a:ext>
            </a:extLst>
          </p:cNvPr>
          <p:cNvSpPr txBox="1"/>
          <p:nvPr/>
        </p:nvSpPr>
        <p:spPr>
          <a:xfrm>
            <a:off x="3883039" y="2596560"/>
            <a:ext cx="14038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b="1" dirty="0"/>
              <a:t>Projetos </a:t>
            </a:r>
            <a:br>
              <a:rPr lang="pt-BR" sz="1250" b="1" dirty="0"/>
            </a:br>
            <a:r>
              <a:rPr lang="pt-BR" sz="1250" b="1" dirty="0"/>
              <a:t>(infra/ iniciativas)</a:t>
            </a:r>
          </a:p>
        </p:txBody>
      </p:sp>
      <p:sp>
        <p:nvSpPr>
          <p:cNvPr id="152" name="CaixaDeTexto 151">
            <a:extLst>
              <a:ext uri="{FF2B5EF4-FFF2-40B4-BE49-F238E27FC236}">
                <a16:creationId xmlns:a16="http://schemas.microsoft.com/office/drawing/2014/main" id="{489C282E-7A61-4141-8D3C-740F97DA5B82}"/>
              </a:ext>
            </a:extLst>
          </p:cNvPr>
          <p:cNvSpPr txBox="1"/>
          <p:nvPr/>
        </p:nvSpPr>
        <p:spPr>
          <a:xfrm>
            <a:off x="5106318" y="2437417"/>
            <a:ext cx="123190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b="1" dirty="0"/>
              <a:t>Consulta direcionada (setor)</a:t>
            </a:r>
          </a:p>
        </p:txBody>
      </p:sp>
      <p:sp>
        <p:nvSpPr>
          <p:cNvPr id="159" name="CaixaDeTexto 158">
            <a:extLst>
              <a:ext uri="{FF2B5EF4-FFF2-40B4-BE49-F238E27FC236}">
                <a16:creationId xmlns:a16="http://schemas.microsoft.com/office/drawing/2014/main" id="{2E254FE2-72E6-4EF1-BFA1-6BF7A731894E}"/>
              </a:ext>
            </a:extLst>
          </p:cNvPr>
          <p:cNvSpPr txBox="1"/>
          <p:nvPr/>
        </p:nvSpPr>
        <p:spPr>
          <a:xfrm>
            <a:off x="6279899" y="2415671"/>
            <a:ext cx="121284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b="1" dirty="0"/>
              <a:t>Projetos e iniciativas priorizados</a:t>
            </a:r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2643FF72-2D7C-4BEE-9F44-667C797E00C7}"/>
              </a:ext>
            </a:extLst>
          </p:cNvPr>
          <p:cNvSpPr txBox="1"/>
          <p:nvPr/>
        </p:nvSpPr>
        <p:spPr>
          <a:xfrm>
            <a:off x="7234626" y="2437416"/>
            <a:ext cx="174149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b="1" dirty="0"/>
              <a:t>Carteiras </a:t>
            </a:r>
            <a:br>
              <a:rPr lang="pt-BR" sz="1250" b="1" dirty="0"/>
            </a:br>
            <a:r>
              <a:rPr lang="pt-BR" sz="1250" b="1" dirty="0"/>
              <a:t>parcerias/</a:t>
            </a:r>
            <a:br>
              <a:rPr lang="pt-BR" sz="1250" b="1" dirty="0"/>
            </a:br>
            <a:r>
              <a:rPr lang="pt-BR" sz="1250" b="1" dirty="0"/>
              <a:t>pública</a:t>
            </a:r>
          </a:p>
        </p:txBody>
      </p:sp>
      <p:sp>
        <p:nvSpPr>
          <p:cNvPr id="166" name="CaixaDeTexto 165">
            <a:extLst>
              <a:ext uri="{FF2B5EF4-FFF2-40B4-BE49-F238E27FC236}">
                <a16:creationId xmlns:a16="http://schemas.microsoft.com/office/drawing/2014/main" id="{00829A44-D0C6-4406-A236-C407718C69B4}"/>
              </a:ext>
            </a:extLst>
          </p:cNvPr>
          <p:cNvSpPr txBox="1"/>
          <p:nvPr/>
        </p:nvSpPr>
        <p:spPr>
          <a:xfrm>
            <a:off x="10030522" y="2558386"/>
            <a:ext cx="992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b="1" dirty="0"/>
              <a:t>Consulta Pública</a:t>
            </a:r>
          </a:p>
        </p:txBody>
      </p:sp>
      <p:sp>
        <p:nvSpPr>
          <p:cNvPr id="168" name="CaixaDeTexto 167">
            <a:extLst>
              <a:ext uri="{FF2B5EF4-FFF2-40B4-BE49-F238E27FC236}">
                <a16:creationId xmlns:a16="http://schemas.microsoft.com/office/drawing/2014/main" id="{6A4A236A-212F-4CD9-B4FB-E37A9D5E71FB}"/>
              </a:ext>
            </a:extLst>
          </p:cNvPr>
          <p:cNvSpPr txBox="1"/>
          <p:nvPr/>
        </p:nvSpPr>
        <p:spPr>
          <a:xfrm>
            <a:off x="10991242" y="2628966"/>
            <a:ext cx="120075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50" b="1" dirty="0"/>
              <a:t>Plano Setorial e de Parcerias</a:t>
            </a:r>
          </a:p>
        </p:txBody>
      </p: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DFB9F5AE-64D6-46FC-82AA-C4283AB8E276}"/>
              </a:ext>
            </a:extLst>
          </p:cNvPr>
          <p:cNvSpPr txBox="1"/>
          <p:nvPr/>
        </p:nvSpPr>
        <p:spPr>
          <a:xfrm>
            <a:off x="362058" y="2663119"/>
            <a:ext cx="141482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b="1" dirty="0"/>
              <a:t>Metodologia de elaboração</a:t>
            </a:r>
          </a:p>
        </p:txBody>
      </p:sp>
      <p:sp>
        <p:nvSpPr>
          <p:cNvPr id="184" name="Elipse 183">
            <a:extLst>
              <a:ext uri="{FF2B5EF4-FFF2-40B4-BE49-F238E27FC236}">
                <a16:creationId xmlns:a16="http://schemas.microsoft.com/office/drawing/2014/main" id="{A1E2C37C-C628-4018-80DC-C0BA1751B8D2}"/>
              </a:ext>
            </a:extLst>
          </p:cNvPr>
          <p:cNvSpPr/>
          <p:nvPr/>
        </p:nvSpPr>
        <p:spPr>
          <a:xfrm>
            <a:off x="874954" y="3187708"/>
            <a:ext cx="473476" cy="4734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cxnSp>
        <p:nvCxnSpPr>
          <p:cNvPr id="189" name="Conector reto 188">
            <a:extLst>
              <a:ext uri="{FF2B5EF4-FFF2-40B4-BE49-F238E27FC236}">
                <a16:creationId xmlns:a16="http://schemas.microsoft.com/office/drawing/2014/main" id="{A4397FC7-7E4D-43F9-B74B-F9E0FB73142B}"/>
              </a:ext>
            </a:extLst>
          </p:cNvPr>
          <p:cNvCxnSpPr>
            <a:cxnSpLocks/>
          </p:cNvCxnSpPr>
          <p:nvPr/>
        </p:nvCxnSpPr>
        <p:spPr>
          <a:xfrm flipV="1">
            <a:off x="1383369" y="3424440"/>
            <a:ext cx="10339129" cy="1872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0" name="Elipse 189">
            <a:extLst>
              <a:ext uri="{FF2B5EF4-FFF2-40B4-BE49-F238E27FC236}">
                <a16:creationId xmlns:a16="http://schemas.microsoft.com/office/drawing/2014/main" id="{FF5335F9-289F-4422-B310-2CDDA123DCD9}"/>
              </a:ext>
            </a:extLst>
          </p:cNvPr>
          <p:cNvSpPr/>
          <p:nvPr/>
        </p:nvSpPr>
        <p:spPr>
          <a:xfrm>
            <a:off x="3086226" y="3187708"/>
            <a:ext cx="473476" cy="47346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192" name="Elipse 191">
            <a:extLst>
              <a:ext uri="{FF2B5EF4-FFF2-40B4-BE49-F238E27FC236}">
                <a16:creationId xmlns:a16="http://schemas.microsoft.com/office/drawing/2014/main" id="{D8939F3C-77B9-4C1C-90DC-23C3C9BFDA35}"/>
              </a:ext>
            </a:extLst>
          </p:cNvPr>
          <p:cNvSpPr/>
          <p:nvPr/>
        </p:nvSpPr>
        <p:spPr>
          <a:xfrm>
            <a:off x="4309217" y="3187708"/>
            <a:ext cx="473476" cy="47346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02" name="Elipse 201">
            <a:extLst>
              <a:ext uri="{FF2B5EF4-FFF2-40B4-BE49-F238E27FC236}">
                <a16:creationId xmlns:a16="http://schemas.microsoft.com/office/drawing/2014/main" id="{C8A437A1-6115-4528-8225-FB395C8D7542}"/>
              </a:ext>
            </a:extLst>
          </p:cNvPr>
          <p:cNvSpPr/>
          <p:nvPr/>
        </p:nvSpPr>
        <p:spPr>
          <a:xfrm>
            <a:off x="5511828" y="3187708"/>
            <a:ext cx="473476" cy="47346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05" name="Elipse 204">
            <a:extLst>
              <a:ext uri="{FF2B5EF4-FFF2-40B4-BE49-F238E27FC236}">
                <a16:creationId xmlns:a16="http://schemas.microsoft.com/office/drawing/2014/main" id="{685DA7A7-7A1D-4262-8CD2-7A2C0E89DCC3}"/>
              </a:ext>
            </a:extLst>
          </p:cNvPr>
          <p:cNvSpPr/>
          <p:nvPr/>
        </p:nvSpPr>
        <p:spPr>
          <a:xfrm>
            <a:off x="6634090" y="3187708"/>
            <a:ext cx="473476" cy="47346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06" name="Elipse 205">
            <a:extLst>
              <a:ext uri="{FF2B5EF4-FFF2-40B4-BE49-F238E27FC236}">
                <a16:creationId xmlns:a16="http://schemas.microsoft.com/office/drawing/2014/main" id="{39F67157-677A-4416-8F3D-2C1484B9F8A4}"/>
              </a:ext>
            </a:extLst>
          </p:cNvPr>
          <p:cNvSpPr/>
          <p:nvPr/>
        </p:nvSpPr>
        <p:spPr>
          <a:xfrm>
            <a:off x="7868638" y="3187708"/>
            <a:ext cx="473476" cy="47346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07" name="Elipse 206">
            <a:extLst>
              <a:ext uri="{FF2B5EF4-FFF2-40B4-BE49-F238E27FC236}">
                <a16:creationId xmlns:a16="http://schemas.microsoft.com/office/drawing/2014/main" id="{7CAEAE07-5A57-44E6-9257-CC4EC76FF79D}"/>
              </a:ext>
            </a:extLst>
          </p:cNvPr>
          <p:cNvSpPr/>
          <p:nvPr/>
        </p:nvSpPr>
        <p:spPr>
          <a:xfrm>
            <a:off x="9147592" y="3187708"/>
            <a:ext cx="473476" cy="47346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08" name="Elipse 207">
            <a:extLst>
              <a:ext uri="{FF2B5EF4-FFF2-40B4-BE49-F238E27FC236}">
                <a16:creationId xmlns:a16="http://schemas.microsoft.com/office/drawing/2014/main" id="{CAFE5A29-03A4-491A-8286-FED0C1E5173C}"/>
              </a:ext>
            </a:extLst>
          </p:cNvPr>
          <p:cNvSpPr/>
          <p:nvPr/>
        </p:nvSpPr>
        <p:spPr>
          <a:xfrm>
            <a:off x="10261664" y="3187708"/>
            <a:ext cx="473476" cy="47346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09" name="Elipse 208">
            <a:extLst>
              <a:ext uri="{FF2B5EF4-FFF2-40B4-BE49-F238E27FC236}">
                <a16:creationId xmlns:a16="http://schemas.microsoft.com/office/drawing/2014/main" id="{E39DE16F-6986-417C-82E1-7251937988DC}"/>
              </a:ext>
            </a:extLst>
          </p:cNvPr>
          <p:cNvSpPr/>
          <p:nvPr/>
        </p:nvSpPr>
        <p:spPr>
          <a:xfrm>
            <a:off x="11246332" y="3187708"/>
            <a:ext cx="473476" cy="473465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210" name="Elipse 209">
            <a:extLst>
              <a:ext uri="{FF2B5EF4-FFF2-40B4-BE49-F238E27FC236}">
                <a16:creationId xmlns:a16="http://schemas.microsoft.com/office/drawing/2014/main" id="{F9C84AD4-82F6-4C44-AF3C-E6D66801E308}"/>
              </a:ext>
            </a:extLst>
          </p:cNvPr>
          <p:cNvSpPr/>
          <p:nvPr/>
        </p:nvSpPr>
        <p:spPr>
          <a:xfrm>
            <a:off x="1974698" y="3187708"/>
            <a:ext cx="473476" cy="473465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B7874DA9-228C-4DDB-BCDB-EB6FF8983C86}"/>
              </a:ext>
            </a:extLst>
          </p:cNvPr>
          <p:cNvSpPr txBox="1"/>
          <p:nvPr/>
        </p:nvSpPr>
        <p:spPr>
          <a:xfrm>
            <a:off x="922612" y="3261063"/>
            <a:ext cx="48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222" name="CaixaDeTexto 221">
            <a:extLst>
              <a:ext uri="{FF2B5EF4-FFF2-40B4-BE49-F238E27FC236}">
                <a16:creationId xmlns:a16="http://schemas.microsoft.com/office/drawing/2014/main" id="{03E566FE-56E4-476E-9BBA-30EC75054D9A}"/>
              </a:ext>
            </a:extLst>
          </p:cNvPr>
          <p:cNvSpPr txBox="1"/>
          <p:nvPr/>
        </p:nvSpPr>
        <p:spPr>
          <a:xfrm>
            <a:off x="416916" y="5275158"/>
            <a:ext cx="1414825" cy="492443"/>
          </a:xfrm>
          <a:prstGeom prst="rect">
            <a:avLst/>
          </a:prstGeom>
          <a:solidFill>
            <a:srgbClr val="35281B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Estruturação do Plano Setorial</a:t>
            </a:r>
          </a:p>
        </p:txBody>
      </p:sp>
      <p:sp>
        <p:nvSpPr>
          <p:cNvPr id="224" name="CaixaDeTexto 223">
            <a:extLst>
              <a:ext uri="{FF2B5EF4-FFF2-40B4-BE49-F238E27FC236}">
                <a16:creationId xmlns:a16="http://schemas.microsoft.com/office/drawing/2014/main" id="{2C66CFC3-9BA4-4CD2-AD50-0683996763F9}"/>
              </a:ext>
            </a:extLst>
          </p:cNvPr>
          <p:cNvSpPr txBox="1"/>
          <p:nvPr/>
        </p:nvSpPr>
        <p:spPr>
          <a:xfrm>
            <a:off x="1938100" y="5290207"/>
            <a:ext cx="1414825" cy="492443"/>
          </a:xfrm>
          <a:prstGeom prst="rect">
            <a:avLst/>
          </a:prstGeom>
          <a:solidFill>
            <a:srgbClr val="3528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solidFill>
                  <a:schemeClr val="bg1"/>
                </a:solidFill>
              </a:rPr>
              <a:t>Metodologia e Critérios</a:t>
            </a:r>
          </a:p>
        </p:txBody>
      </p:sp>
      <p:sp>
        <p:nvSpPr>
          <p:cNvPr id="225" name="CaixaDeTexto 224">
            <a:extLst>
              <a:ext uri="{FF2B5EF4-FFF2-40B4-BE49-F238E27FC236}">
                <a16:creationId xmlns:a16="http://schemas.microsoft.com/office/drawing/2014/main" id="{4FF23075-6B42-4905-9A72-6681054C3D8F}"/>
              </a:ext>
            </a:extLst>
          </p:cNvPr>
          <p:cNvSpPr txBox="1"/>
          <p:nvPr/>
        </p:nvSpPr>
        <p:spPr>
          <a:xfrm>
            <a:off x="3947468" y="4512199"/>
            <a:ext cx="1231905" cy="492443"/>
          </a:xfrm>
          <a:prstGeom prst="rect">
            <a:avLst/>
          </a:prstGeom>
          <a:solidFill>
            <a:srgbClr val="35281B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Diagnóstico      </a:t>
            </a:r>
          </a:p>
          <a:p>
            <a:r>
              <a:rPr lang="pt-BR" dirty="0"/>
              <a:t> </a:t>
            </a:r>
          </a:p>
        </p:txBody>
      </p:sp>
      <p:sp>
        <p:nvSpPr>
          <p:cNvPr id="228" name="CaixaDeTexto 227">
            <a:extLst>
              <a:ext uri="{FF2B5EF4-FFF2-40B4-BE49-F238E27FC236}">
                <a16:creationId xmlns:a16="http://schemas.microsoft.com/office/drawing/2014/main" id="{596B389C-1CE2-4F84-AF3B-C90F9B965E99}"/>
              </a:ext>
            </a:extLst>
          </p:cNvPr>
          <p:cNvSpPr txBox="1"/>
          <p:nvPr/>
        </p:nvSpPr>
        <p:spPr>
          <a:xfrm>
            <a:off x="9784409" y="4346621"/>
            <a:ext cx="1414825" cy="492443"/>
          </a:xfrm>
          <a:prstGeom prst="rect">
            <a:avLst/>
          </a:prstGeom>
          <a:solidFill>
            <a:srgbClr val="35281B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Consulta Pública e Consolidação</a:t>
            </a:r>
          </a:p>
        </p:txBody>
      </p:sp>
      <p:sp>
        <p:nvSpPr>
          <p:cNvPr id="229" name="CaixaDeTexto 228">
            <a:extLst>
              <a:ext uri="{FF2B5EF4-FFF2-40B4-BE49-F238E27FC236}">
                <a16:creationId xmlns:a16="http://schemas.microsoft.com/office/drawing/2014/main" id="{4E60D2BC-A150-4BBF-8047-4F98EFDE0E9B}"/>
              </a:ext>
            </a:extLst>
          </p:cNvPr>
          <p:cNvSpPr txBox="1"/>
          <p:nvPr/>
        </p:nvSpPr>
        <p:spPr>
          <a:xfrm>
            <a:off x="3492426" y="5280768"/>
            <a:ext cx="1425463" cy="492443"/>
          </a:xfrm>
          <a:prstGeom prst="rect">
            <a:avLst/>
          </a:prstGeom>
          <a:solidFill>
            <a:srgbClr val="35281B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Metas e indicadores</a:t>
            </a:r>
          </a:p>
        </p:txBody>
      </p:sp>
      <p:sp>
        <p:nvSpPr>
          <p:cNvPr id="231" name="CaixaDeTexto 230">
            <a:extLst>
              <a:ext uri="{FF2B5EF4-FFF2-40B4-BE49-F238E27FC236}">
                <a16:creationId xmlns:a16="http://schemas.microsoft.com/office/drawing/2014/main" id="{FCCC7381-9452-45FF-96B0-21303D439E55}"/>
              </a:ext>
            </a:extLst>
          </p:cNvPr>
          <p:cNvSpPr txBox="1"/>
          <p:nvPr/>
        </p:nvSpPr>
        <p:spPr>
          <a:xfrm>
            <a:off x="10007802" y="5640122"/>
            <a:ext cx="1420481" cy="492443"/>
          </a:xfrm>
          <a:prstGeom prst="rect">
            <a:avLst/>
          </a:prstGeom>
          <a:solidFill>
            <a:srgbClr val="35281B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Revisão e Divulgação</a:t>
            </a:r>
          </a:p>
        </p:txBody>
      </p:sp>
      <p:sp>
        <p:nvSpPr>
          <p:cNvPr id="241" name="CaixaDeTexto 240">
            <a:extLst>
              <a:ext uri="{FF2B5EF4-FFF2-40B4-BE49-F238E27FC236}">
                <a16:creationId xmlns:a16="http://schemas.microsoft.com/office/drawing/2014/main" id="{F92B08B7-EEB6-454F-B26E-D000F14255B3}"/>
              </a:ext>
            </a:extLst>
          </p:cNvPr>
          <p:cNvSpPr txBox="1"/>
          <p:nvPr/>
        </p:nvSpPr>
        <p:spPr>
          <a:xfrm>
            <a:off x="8724131" y="1599434"/>
            <a:ext cx="1412527" cy="492443"/>
          </a:xfrm>
          <a:prstGeom prst="rect">
            <a:avLst/>
          </a:prstGeom>
          <a:solidFill>
            <a:srgbClr val="35281B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Gestão do </a:t>
            </a:r>
            <a:r>
              <a:rPr lang="pt-BR" dirty="0" err="1"/>
              <a:t>Monit</a:t>
            </a:r>
            <a:r>
              <a:rPr lang="pt-BR" dirty="0"/>
              <a:t>. e Avaliação</a:t>
            </a:r>
          </a:p>
        </p:txBody>
      </p:sp>
      <p:cxnSp>
        <p:nvCxnSpPr>
          <p:cNvPr id="248" name="Conector reto 247">
            <a:extLst>
              <a:ext uri="{FF2B5EF4-FFF2-40B4-BE49-F238E27FC236}">
                <a16:creationId xmlns:a16="http://schemas.microsoft.com/office/drawing/2014/main" id="{A519A477-AECE-432C-A9AB-465EF8EAA3C6}"/>
              </a:ext>
            </a:extLst>
          </p:cNvPr>
          <p:cNvCxnSpPr>
            <a:cxnSpLocks/>
          </p:cNvCxnSpPr>
          <p:nvPr/>
        </p:nvCxnSpPr>
        <p:spPr>
          <a:xfrm>
            <a:off x="1124329" y="3684734"/>
            <a:ext cx="0" cy="1481127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9" name="Conector reto 248">
            <a:extLst>
              <a:ext uri="{FF2B5EF4-FFF2-40B4-BE49-F238E27FC236}">
                <a16:creationId xmlns:a16="http://schemas.microsoft.com/office/drawing/2014/main" id="{B1861AB9-3691-4EE5-A130-F48C01E7EBB0}"/>
              </a:ext>
            </a:extLst>
          </p:cNvPr>
          <p:cNvCxnSpPr>
            <a:cxnSpLocks/>
          </p:cNvCxnSpPr>
          <p:nvPr/>
        </p:nvCxnSpPr>
        <p:spPr>
          <a:xfrm>
            <a:off x="2249492" y="1845655"/>
            <a:ext cx="6477998" cy="0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0" name="Conector reto 249">
            <a:extLst>
              <a:ext uri="{FF2B5EF4-FFF2-40B4-BE49-F238E27FC236}">
                <a16:creationId xmlns:a16="http://schemas.microsoft.com/office/drawing/2014/main" id="{F942941F-D930-4D5F-8B6C-5F41339BF9E5}"/>
              </a:ext>
            </a:extLst>
          </p:cNvPr>
          <p:cNvCxnSpPr>
            <a:cxnSpLocks/>
          </p:cNvCxnSpPr>
          <p:nvPr/>
        </p:nvCxnSpPr>
        <p:spPr>
          <a:xfrm>
            <a:off x="3352743" y="3684734"/>
            <a:ext cx="0" cy="1481127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2" name="CaixaDeTexto 251">
            <a:extLst>
              <a:ext uri="{FF2B5EF4-FFF2-40B4-BE49-F238E27FC236}">
                <a16:creationId xmlns:a16="http://schemas.microsoft.com/office/drawing/2014/main" id="{2DF5981C-1261-4328-B81A-3FA477B77167}"/>
              </a:ext>
            </a:extLst>
          </p:cNvPr>
          <p:cNvSpPr txBox="1"/>
          <p:nvPr/>
        </p:nvSpPr>
        <p:spPr>
          <a:xfrm>
            <a:off x="5985304" y="4525804"/>
            <a:ext cx="1231907" cy="492443"/>
          </a:xfrm>
          <a:prstGeom prst="rect">
            <a:avLst/>
          </a:prstGeom>
          <a:solidFill>
            <a:srgbClr val="35281B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Prognóstico e Plano de Ações </a:t>
            </a:r>
          </a:p>
        </p:txBody>
      </p:sp>
      <p:sp>
        <p:nvSpPr>
          <p:cNvPr id="253" name="CaixaDeTexto 252">
            <a:extLst>
              <a:ext uri="{FF2B5EF4-FFF2-40B4-BE49-F238E27FC236}">
                <a16:creationId xmlns:a16="http://schemas.microsoft.com/office/drawing/2014/main" id="{0EDBDF5C-DEDB-4220-A9BF-FD8B3404DB22}"/>
              </a:ext>
            </a:extLst>
          </p:cNvPr>
          <p:cNvSpPr txBox="1"/>
          <p:nvPr/>
        </p:nvSpPr>
        <p:spPr>
          <a:xfrm>
            <a:off x="9554102" y="6203145"/>
            <a:ext cx="1868256" cy="492443"/>
          </a:xfrm>
          <a:prstGeom prst="rect">
            <a:avLst/>
          </a:prstGeom>
          <a:solidFill>
            <a:srgbClr val="35281B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Plano Setorial de Ações Públicas e Privadas</a:t>
            </a:r>
          </a:p>
        </p:txBody>
      </p:sp>
      <p:cxnSp>
        <p:nvCxnSpPr>
          <p:cNvPr id="254" name="Conector reto 253">
            <a:extLst>
              <a:ext uri="{FF2B5EF4-FFF2-40B4-BE49-F238E27FC236}">
                <a16:creationId xmlns:a16="http://schemas.microsoft.com/office/drawing/2014/main" id="{B7B0CFFE-C25D-453C-8356-E6C269D473D9}"/>
              </a:ext>
            </a:extLst>
          </p:cNvPr>
          <p:cNvCxnSpPr>
            <a:cxnSpLocks/>
          </p:cNvCxnSpPr>
          <p:nvPr/>
        </p:nvCxnSpPr>
        <p:spPr>
          <a:xfrm>
            <a:off x="6830106" y="3684734"/>
            <a:ext cx="0" cy="740563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5" name="Conector reto 254">
            <a:extLst>
              <a:ext uri="{FF2B5EF4-FFF2-40B4-BE49-F238E27FC236}">
                <a16:creationId xmlns:a16="http://schemas.microsoft.com/office/drawing/2014/main" id="{30A377A3-5E8C-4599-BE1B-2E498AEB02A2}"/>
              </a:ext>
            </a:extLst>
          </p:cNvPr>
          <p:cNvCxnSpPr>
            <a:cxnSpLocks/>
          </p:cNvCxnSpPr>
          <p:nvPr/>
        </p:nvCxnSpPr>
        <p:spPr>
          <a:xfrm>
            <a:off x="11552264" y="3684734"/>
            <a:ext cx="0" cy="2764632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6" name="CaixaDeTexto 255">
            <a:extLst>
              <a:ext uri="{FF2B5EF4-FFF2-40B4-BE49-F238E27FC236}">
                <a16:creationId xmlns:a16="http://schemas.microsoft.com/office/drawing/2014/main" id="{1F95F39C-BD71-4FE8-A156-E387AABBE845}"/>
              </a:ext>
            </a:extLst>
          </p:cNvPr>
          <p:cNvSpPr txBox="1"/>
          <p:nvPr/>
        </p:nvSpPr>
        <p:spPr>
          <a:xfrm>
            <a:off x="9799581" y="4915071"/>
            <a:ext cx="1414825" cy="492443"/>
          </a:xfrm>
          <a:prstGeom prst="rect">
            <a:avLst/>
          </a:prstGeom>
          <a:solidFill>
            <a:srgbClr val="35281B"/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Participação Social</a:t>
            </a:r>
          </a:p>
        </p:txBody>
      </p:sp>
      <p:cxnSp>
        <p:nvCxnSpPr>
          <p:cNvPr id="257" name="Conector reto 256">
            <a:extLst>
              <a:ext uri="{FF2B5EF4-FFF2-40B4-BE49-F238E27FC236}">
                <a16:creationId xmlns:a16="http://schemas.microsoft.com/office/drawing/2014/main" id="{EF09208B-8775-4CB9-B87C-E1ED432A910B}"/>
              </a:ext>
            </a:extLst>
          </p:cNvPr>
          <p:cNvCxnSpPr>
            <a:cxnSpLocks/>
            <a:endCxn id="228" idx="0"/>
          </p:cNvCxnSpPr>
          <p:nvPr/>
        </p:nvCxnSpPr>
        <p:spPr>
          <a:xfrm flipH="1">
            <a:off x="10491822" y="3684734"/>
            <a:ext cx="15172" cy="661887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8" name="Conector reto 257">
            <a:extLst>
              <a:ext uri="{FF2B5EF4-FFF2-40B4-BE49-F238E27FC236}">
                <a16:creationId xmlns:a16="http://schemas.microsoft.com/office/drawing/2014/main" id="{6C776A2F-3D1F-4837-A859-B48F4B64A597}"/>
              </a:ext>
            </a:extLst>
          </p:cNvPr>
          <p:cNvCxnSpPr>
            <a:cxnSpLocks/>
          </p:cNvCxnSpPr>
          <p:nvPr/>
        </p:nvCxnSpPr>
        <p:spPr>
          <a:xfrm>
            <a:off x="8095115" y="3684734"/>
            <a:ext cx="0" cy="2827006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9" name="Conector reto 258">
            <a:extLst>
              <a:ext uri="{FF2B5EF4-FFF2-40B4-BE49-F238E27FC236}">
                <a16:creationId xmlns:a16="http://schemas.microsoft.com/office/drawing/2014/main" id="{454723F9-C318-4EDC-AD36-EDBF5DAC84E4}"/>
              </a:ext>
            </a:extLst>
          </p:cNvPr>
          <p:cNvCxnSpPr>
            <a:cxnSpLocks/>
            <a:endCxn id="252" idx="3"/>
          </p:cNvCxnSpPr>
          <p:nvPr/>
        </p:nvCxnSpPr>
        <p:spPr>
          <a:xfrm flipH="1">
            <a:off x="7217211" y="4772026"/>
            <a:ext cx="877904" cy="0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0" name="Conector reto 259">
            <a:extLst>
              <a:ext uri="{FF2B5EF4-FFF2-40B4-BE49-F238E27FC236}">
                <a16:creationId xmlns:a16="http://schemas.microsoft.com/office/drawing/2014/main" id="{C5F42CD0-F596-4061-B5E2-DFEC4A10F66E}"/>
              </a:ext>
            </a:extLst>
          </p:cNvPr>
          <p:cNvCxnSpPr>
            <a:cxnSpLocks/>
          </p:cNvCxnSpPr>
          <p:nvPr/>
        </p:nvCxnSpPr>
        <p:spPr>
          <a:xfrm flipH="1" flipV="1">
            <a:off x="8095115" y="6494267"/>
            <a:ext cx="1289215" cy="17473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1" name="Conector reto 260">
            <a:extLst>
              <a:ext uri="{FF2B5EF4-FFF2-40B4-BE49-F238E27FC236}">
                <a16:creationId xmlns:a16="http://schemas.microsoft.com/office/drawing/2014/main" id="{600FB346-5002-41FC-AE2A-DCBFF59AC219}"/>
              </a:ext>
            </a:extLst>
          </p:cNvPr>
          <p:cNvCxnSpPr>
            <a:cxnSpLocks/>
          </p:cNvCxnSpPr>
          <p:nvPr/>
        </p:nvCxnSpPr>
        <p:spPr>
          <a:xfrm>
            <a:off x="9384330" y="2150488"/>
            <a:ext cx="8592" cy="1021064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2" name="Conector reto 261">
            <a:extLst>
              <a:ext uri="{FF2B5EF4-FFF2-40B4-BE49-F238E27FC236}">
                <a16:creationId xmlns:a16="http://schemas.microsoft.com/office/drawing/2014/main" id="{40641137-1FE3-4252-9D97-5E61B9751605}"/>
              </a:ext>
            </a:extLst>
          </p:cNvPr>
          <p:cNvCxnSpPr>
            <a:cxnSpLocks/>
          </p:cNvCxnSpPr>
          <p:nvPr/>
        </p:nvCxnSpPr>
        <p:spPr>
          <a:xfrm>
            <a:off x="2248273" y="1880958"/>
            <a:ext cx="5435" cy="1112250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3" name="Conector reto 262">
            <a:extLst>
              <a:ext uri="{FF2B5EF4-FFF2-40B4-BE49-F238E27FC236}">
                <a16:creationId xmlns:a16="http://schemas.microsoft.com/office/drawing/2014/main" id="{58DA5E26-077B-4DCF-B1D0-6921D25C99AD}"/>
              </a:ext>
            </a:extLst>
          </p:cNvPr>
          <p:cNvCxnSpPr>
            <a:cxnSpLocks/>
          </p:cNvCxnSpPr>
          <p:nvPr/>
        </p:nvCxnSpPr>
        <p:spPr>
          <a:xfrm>
            <a:off x="2248273" y="5412149"/>
            <a:ext cx="253275" cy="0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5" name="Conector reto 264">
            <a:extLst>
              <a:ext uri="{FF2B5EF4-FFF2-40B4-BE49-F238E27FC236}">
                <a16:creationId xmlns:a16="http://schemas.microsoft.com/office/drawing/2014/main" id="{657B376E-278B-475F-8668-56CA438DCB34}"/>
              </a:ext>
            </a:extLst>
          </p:cNvPr>
          <p:cNvCxnSpPr>
            <a:cxnSpLocks/>
          </p:cNvCxnSpPr>
          <p:nvPr/>
        </p:nvCxnSpPr>
        <p:spPr>
          <a:xfrm>
            <a:off x="2217947" y="4330556"/>
            <a:ext cx="5435" cy="1112250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6" name="Conector reto 265">
            <a:extLst>
              <a:ext uri="{FF2B5EF4-FFF2-40B4-BE49-F238E27FC236}">
                <a16:creationId xmlns:a16="http://schemas.microsoft.com/office/drawing/2014/main" id="{AFA301C6-D9E4-4AA9-BF58-D0DFE404C608}"/>
              </a:ext>
            </a:extLst>
          </p:cNvPr>
          <p:cNvCxnSpPr>
            <a:cxnSpLocks/>
            <a:stCxn id="192" idx="4"/>
            <a:endCxn id="225" idx="0"/>
          </p:cNvCxnSpPr>
          <p:nvPr/>
        </p:nvCxnSpPr>
        <p:spPr>
          <a:xfrm>
            <a:off x="4545955" y="3661173"/>
            <a:ext cx="17466" cy="851026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7" name="Conector reto 266">
            <a:extLst>
              <a:ext uri="{FF2B5EF4-FFF2-40B4-BE49-F238E27FC236}">
                <a16:creationId xmlns:a16="http://schemas.microsoft.com/office/drawing/2014/main" id="{F89E70AC-17A8-44AB-890F-BAC4031CB342}"/>
              </a:ext>
            </a:extLst>
          </p:cNvPr>
          <p:cNvCxnSpPr>
            <a:cxnSpLocks/>
          </p:cNvCxnSpPr>
          <p:nvPr/>
        </p:nvCxnSpPr>
        <p:spPr>
          <a:xfrm>
            <a:off x="5724468" y="3684734"/>
            <a:ext cx="0" cy="1112187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8" name="Conector reto 267">
            <a:extLst>
              <a:ext uri="{FF2B5EF4-FFF2-40B4-BE49-F238E27FC236}">
                <a16:creationId xmlns:a16="http://schemas.microsoft.com/office/drawing/2014/main" id="{58314435-FABD-4328-A2A8-2ED7632BF7BE}"/>
              </a:ext>
            </a:extLst>
          </p:cNvPr>
          <p:cNvCxnSpPr>
            <a:cxnSpLocks/>
          </p:cNvCxnSpPr>
          <p:nvPr/>
        </p:nvCxnSpPr>
        <p:spPr>
          <a:xfrm>
            <a:off x="5724468" y="4772026"/>
            <a:ext cx="279825" cy="0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9" name="Conector reto 268">
            <a:extLst>
              <a:ext uri="{FF2B5EF4-FFF2-40B4-BE49-F238E27FC236}">
                <a16:creationId xmlns:a16="http://schemas.microsoft.com/office/drawing/2014/main" id="{9DD83DC7-BC7B-4C7D-8679-D8E90F4D1CD0}"/>
              </a:ext>
            </a:extLst>
          </p:cNvPr>
          <p:cNvCxnSpPr>
            <a:cxnSpLocks/>
          </p:cNvCxnSpPr>
          <p:nvPr/>
        </p:nvCxnSpPr>
        <p:spPr>
          <a:xfrm>
            <a:off x="3358178" y="2115438"/>
            <a:ext cx="0" cy="268186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0" name="Conector reto 269">
            <a:extLst>
              <a:ext uri="{FF2B5EF4-FFF2-40B4-BE49-F238E27FC236}">
                <a16:creationId xmlns:a16="http://schemas.microsoft.com/office/drawing/2014/main" id="{585E0768-BD58-424B-BCB3-6B4DCDCE1713}"/>
              </a:ext>
            </a:extLst>
          </p:cNvPr>
          <p:cNvCxnSpPr>
            <a:cxnSpLocks/>
          </p:cNvCxnSpPr>
          <p:nvPr/>
        </p:nvCxnSpPr>
        <p:spPr>
          <a:xfrm>
            <a:off x="3389918" y="2124089"/>
            <a:ext cx="2358648" cy="0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1" name="Conector reto 270">
            <a:extLst>
              <a:ext uri="{FF2B5EF4-FFF2-40B4-BE49-F238E27FC236}">
                <a16:creationId xmlns:a16="http://schemas.microsoft.com/office/drawing/2014/main" id="{381CF337-54B2-4CB2-9CEA-120ABA59D9A6}"/>
              </a:ext>
            </a:extLst>
          </p:cNvPr>
          <p:cNvCxnSpPr>
            <a:cxnSpLocks/>
          </p:cNvCxnSpPr>
          <p:nvPr/>
        </p:nvCxnSpPr>
        <p:spPr>
          <a:xfrm>
            <a:off x="5748566" y="2115438"/>
            <a:ext cx="0" cy="268186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920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36">
            <a:extLst>
              <a:ext uri="{FF2B5EF4-FFF2-40B4-BE49-F238E27FC236}">
                <a16:creationId xmlns:a16="http://schemas.microsoft.com/office/drawing/2014/main" id="{3B520D50-467A-49F9-AAB1-71EA878A857D}"/>
              </a:ext>
            </a:extLst>
          </p:cNvPr>
          <p:cNvSpPr/>
          <p:nvPr/>
        </p:nvSpPr>
        <p:spPr>
          <a:xfrm>
            <a:off x="0" y="1"/>
            <a:ext cx="12192000" cy="1314450"/>
          </a:xfrm>
          <a:custGeom>
            <a:avLst/>
            <a:gdLst>
              <a:gd name="connsiteX0" fmla="*/ 0 w 787263"/>
              <a:gd name="connsiteY0" fmla="*/ 0 h 823088"/>
              <a:gd name="connsiteX1" fmla="*/ 787263 w 787263"/>
              <a:gd name="connsiteY1" fmla="*/ 0 h 823088"/>
              <a:gd name="connsiteX2" fmla="*/ 787263 w 787263"/>
              <a:gd name="connsiteY2" fmla="*/ 823089 h 823088"/>
              <a:gd name="connsiteX3" fmla="*/ 0 w 787263"/>
              <a:gd name="connsiteY3" fmla="*/ 823089 h 82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263" h="823088">
                <a:moveTo>
                  <a:pt x="0" y="0"/>
                </a:moveTo>
                <a:lnTo>
                  <a:pt x="787263" y="0"/>
                </a:lnTo>
                <a:lnTo>
                  <a:pt x="787263" y="823089"/>
                </a:lnTo>
                <a:lnTo>
                  <a:pt x="0" y="823089"/>
                </a:lnTo>
                <a:close/>
              </a:path>
            </a:pathLst>
          </a:custGeom>
          <a:solidFill>
            <a:srgbClr val="35281B"/>
          </a:solidFill>
          <a:ln w="5563" cap="flat">
            <a:noFill/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rgbClr val="D8D8D8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7FD4FF5-B920-46E6-A11A-BA0DF42F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37" y="359787"/>
            <a:ext cx="8162924" cy="676275"/>
          </a:xfrm>
        </p:spPr>
        <p:txBody>
          <a:bodyPr>
            <a:noAutofit/>
          </a:bodyPr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Rede Semântica do Sistema de Transportes</a:t>
            </a:r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id="{B8FE2432-A20C-4DEF-9404-0D77DBCBC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246" y="6502473"/>
            <a:ext cx="1699542" cy="285184"/>
          </a:xfrm>
          <a:prstGeom prst="rect">
            <a:avLst/>
          </a:prstGeom>
        </p:spPr>
      </p:pic>
      <p:pic>
        <p:nvPicPr>
          <p:cNvPr id="10" name="Espaço Reservado para Conteúdo 1">
            <a:extLst>
              <a:ext uri="{FF2B5EF4-FFF2-40B4-BE49-F238E27FC236}">
                <a16:creationId xmlns:a16="http://schemas.microsoft.com/office/drawing/2014/main" id="{FCE12C26-100E-4C9C-BEFA-52B39E23B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52" y="1314451"/>
            <a:ext cx="11354236" cy="5277704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077B1367-2797-42BD-8307-81924CCD18B7}"/>
              </a:ext>
            </a:extLst>
          </p:cNvPr>
          <p:cNvGrpSpPr/>
          <p:nvPr/>
        </p:nvGrpSpPr>
        <p:grpSpPr>
          <a:xfrm>
            <a:off x="-104149" y="1818387"/>
            <a:ext cx="5470341" cy="4548616"/>
            <a:chOff x="-495825" y="1061941"/>
            <a:chExt cx="4686300" cy="3613296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F55FE186-A0B4-44D6-BB2E-FDDF0E23DB11}"/>
                </a:ext>
              </a:extLst>
            </p:cNvPr>
            <p:cNvSpPr/>
            <p:nvPr/>
          </p:nvSpPr>
          <p:spPr>
            <a:xfrm>
              <a:off x="-180528" y="1061941"/>
              <a:ext cx="4055707" cy="361329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26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36119AF9-4F54-4215-AE7A-682E812FCC7A}"/>
                </a:ext>
              </a:extLst>
            </p:cNvPr>
            <p:cNvSpPr txBox="1"/>
            <p:nvPr/>
          </p:nvSpPr>
          <p:spPr>
            <a:xfrm>
              <a:off x="-495825" y="1084784"/>
              <a:ext cx="4686300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Indicadores</a:t>
              </a: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8C811CC5-75DC-4773-89BC-7156C6846FE2}"/>
              </a:ext>
            </a:extLst>
          </p:cNvPr>
          <p:cNvGrpSpPr/>
          <p:nvPr/>
        </p:nvGrpSpPr>
        <p:grpSpPr>
          <a:xfrm>
            <a:off x="6477818" y="1113728"/>
            <a:ext cx="5470340" cy="4346028"/>
            <a:chOff x="4716016" y="415528"/>
            <a:chExt cx="4345489" cy="3452366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D8F92D59-FAE1-497C-9A45-EBB6768C37A0}"/>
                </a:ext>
              </a:extLst>
            </p:cNvPr>
            <p:cNvSpPr/>
            <p:nvPr/>
          </p:nvSpPr>
          <p:spPr>
            <a:xfrm>
              <a:off x="4716016" y="415528"/>
              <a:ext cx="4345489" cy="345236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26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159B5B00-98E0-45D9-9964-4111B9C6E5C9}"/>
                </a:ext>
              </a:extLst>
            </p:cNvPr>
            <p:cNvSpPr txBox="1"/>
            <p:nvPr/>
          </p:nvSpPr>
          <p:spPr>
            <a:xfrm>
              <a:off x="5880648" y="507861"/>
              <a:ext cx="2016224" cy="34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Base de referência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37658CD-5E4C-441C-9175-1D4DA320EDBF}"/>
              </a:ext>
            </a:extLst>
          </p:cNvPr>
          <p:cNvGrpSpPr/>
          <p:nvPr/>
        </p:nvGrpSpPr>
        <p:grpSpPr>
          <a:xfrm>
            <a:off x="6477818" y="4477266"/>
            <a:ext cx="5470340" cy="1919632"/>
            <a:chOff x="5117009" y="3389547"/>
            <a:chExt cx="4011005" cy="1791376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DF19CD8-8E07-4360-AD96-0C8987423E1A}"/>
                </a:ext>
              </a:extLst>
            </p:cNvPr>
            <p:cNvSpPr/>
            <p:nvPr/>
          </p:nvSpPr>
          <p:spPr>
            <a:xfrm>
              <a:off x="5117009" y="3389547"/>
              <a:ext cx="4011005" cy="1763478"/>
            </a:xfrm>
            <a:prstGeom prst="ellipse">
              <a:avLst/>
            </a:prstGeom>
            <a:solidFill>
              <a:schemeClr val="accent1">
                <a:lumMod val="10000"/>
                <a:lumOff val="90000"/>
                <a:alpha val="26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algn="ctr"/>
              <a:endPara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AFE1E0F2-920C-415D-A52C-B0DCB27E8802}"/>
                </a:ext>
              </a:extLst>
            </p:cNvPr>
            <p:cNvSpPr txBox="1"/>
            <p:nvPr/>
          </p:nvSpPr>
          <p:spPr>
            <a:xfrm>
              <a:off x="5795240" y="4774168"/>
              <a:ext cx="2654541" cy="4067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Plano de 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384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36">
            <a:extLst>
              <a:ext uri="{FF2B5EF4-FFF2-40B4-BE49-F238E27FC236}">
                <a16:creationId xmlns:a16="http://schemas.microsoft.com/office/drawing/2014/main" id="{3B520D50-467A-49F9-AAB1-71EA878A857D}"/>
              </a:ext>
            </a:extLst>
          </p:cNvPr>
          <p:cNvSpPr/>
          <p:nvPr/>
        </p:nvSpPr>
        <p:spPr>
          <a:xfrm>
            <a:off x="0" y="1"/>
            <a:ext cx="12192000" cy="1314450"/>
          </a:xfrm>
          <a:custGeom>
            <a:avLst/>
            <a:gdLst>
              <a:gd name="connsiteX0" fmla="*/ 0 w 787263"/>
              <a:gd name="connsiteY0" fmla="*/ 0 h 823088"/>
              <a:gd name="connsiteX1" fmla="*/ 787263 w 787263"/>
              <a:gd name="connsiteY1" fmla="*/ 0 h 823088"/>
              <a:gd name="connsiteX2" fmla="*/ 787263 w 787263"/>
              <a:gd name="connsiteY2" fmla="*/ 823089 h 823088"/>
              <a:gd name="connsiteX3" fmla="*/ 0 w 787263"/>
              <a:gd name="connsiteY3" fmla="*/ 823089 h 82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263" h="823088">
                <a:moveTo>
                  <a:pt x="0" y="0"/>
                </a:moveTo>
                <a:lnTo>
                  <a:pt x="787263" y="0"/>
                </a:lnTo>
                <a:lnTo>
                  <a:pt x="787263" y="823089"/>
                </a:lnTo>
                <a:lnTo>
                  <a:pt x="0" y="823089"/>
                </a:lnTo>
                <a:close/>
              </a:path>
            </a:pathLst>
          </a:custGeom>
          <a:solidFill>
            <a:srgbClr val="35281B"/>
          </a:solidFill>
          <a:ln w="5563" cap="flat">
            <a:noFill/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rgbClr val="D8D8D8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7FD4FF5-B920-46E6-A11A-BA0DF42F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37" y="359787"/>
            <a:ext cx="8162924" cy="676275"/>
          </a:xfrm>
        </p:spPr>
        <p:txBody>
          <a:bodyPr>
            <a:noAutofit/>
          </a:bodyPr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Próximos Passos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962E77A-6B9C-4046-ADA5-ABACE78AE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575" y="2913205"/>
            <a:ext cx="3944940" cy="27732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1A15566-28E2-494C-B76E-C694857D2012}"/>
              </a:ext>
            </a:extLst>
          </p:cNvPr>
          <p:cNvSpPr txBox="1"/>
          <p:nvPr/>
        </p:nvSpPr>
        <p:spPr>
          <a:xfrm>
            <a:off x="358547" y="6221214"/>
            <a:ext cx="6371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Revisão da Portaria no. 123/2020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6943AE7-41CD-422D-A3F2-FD0A5699E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548" y="2834587"/>
            <a:ext cx="4769451" cy="28337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CC469620-1A6D-44AB-96DF-88DA6445471F}"/>
              </a:ext>
            </a:extLst>
          </p:cNvPr>
          <p:cNvSpPr txBox="1"/>
          <p:nvPr/>
        </p:nvSpPr>
        <p:spPr>
          <a:xfrm>
            <a:off x="6437084" y="6221214"/>
            <a:ext cx="6894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Revisão da Portaria no. 792/2021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FAF949B-53B8-452C-B8A9-99E723FB29D2}"/>
              </a:ext>
            </a:extLst>
          </p:cNvPr>
          <p:cNvSpPr txBox="1"/>
          <p:nvPr/>
        </p:nvSpPr>
        <p:spPr>
          <a:xfrm>
            <a:off x="577459" y="1362832"/>
            <a:ext cx="11719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Conclusão dos Planos Setoriais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/>
              <a:t>Elaboração dos Planos Gerais de Ação Pública e Parcerias</a:t>
            </a:r>
          </a:p>
        </p:txBody>
      </p:sp>
    </p:spTree>
    <p:extLst>
      <p:ext uri="{BB962C8B-B14F-4D97-AF65-F5344CB8AC3E}">
        <p14:creationId xmlns:p14="http://schemas.microsoft.com/office/powerpoint/2010/main" val="2490907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2E38831-5662-4C86-AD4A-B8FD72E3A1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787263"/>
              <a:gd name="connsiteY0" fmla="*/ 0 h 823088"/>
              <a:gd name="connsiteX1" fmla="*/ 787263 w 787263"/>
              <a:gd name="connsiteY1" fmla="*/ 0 h 823088"/>
              <a:gd name="connsiteX2" fmla="*/ 787263 w 787263"/>
              <a:gd name="connsiteY2" fmla="*/ 823089 h 823088"/>
              <a:gd name="connsiteX3" fmla="*/ 0 w 787263"/>
              <a:gd name="connsiteY3" fmla="*/ 823089 h 82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263" h="823088">
                <a:moveTo>
                  <a:pt x="0" y="0"/>
                </a:moveTo>
                <a:lnTo>
                  <a:pt x="787263" y="0"/>
                </a:lnTo>
                <a:lnTo>
                  <a:pt x="787263" y="823089"/>
                </a:lnTo>
                <a:lnTo>
                  <a:pt x="0" y="823089"/>
                </a:lnTo>
                <a:close/>
              </a:path>
            </a:pathLst>
          </a:custGeom>
          <a:solidFill>
            <a:srgbClr val="35281B"/>
          </a:solidFill>
          <a:ln w="5563" cap="flat">
            <a:noFill/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rgbClr val="D8D8D8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45F58DA-4278-4FA6-A57A-D05E53AD2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852" b="25741"/>
          <a:stretch/>
        </p:blipFill>
        <p:spPr>
          <a:xfrm>
            <a:off x="2667000" y="2146300"/>
            <a:ext cx="6858000" cy="25654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A75C613-8818-49DB-9CB5-7E4B75A594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031" t="5002" r="18118" b="78494"/>
          <a:stretch/>
        </p:blipFill>
        <p:spPr>
          <a:xfrm>
            <a:off x="0" y="5208585"/>
            <a:ext cx="12192000" cy="7461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7F6B47B-A87A-4FB3-A7C7-1AEC7E68A8B8}"/>
              </a:ext>
            </a:extLst>
          </p:cNvPr>
          <p:cNvSpPr txBox="1"/>
          <p:nvPr/>
        </p:nvSpPr>
        <p:spPr>
          <a:xfrm>
            <a:off x="132692" y="5325737"/>
            <a:ext cx="54726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Obrigado</a:t>
            </a:r>
          </a:p>
          <a:p>
            <a:endParaRPr lang="pt-BR" sz="1400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Vicente Correia Lima Neto</a:t>
            </a:r>
          </a:p>
          <a:p>
            <a:r>
              <a:rPr lang="pt-BR" sz="1400" dirty="0">
                <a:solidFill>
                  <a:schemeClr val="bg1"/>
                </a:solidFill>
              </a:rPr>
              <a:t>Coordenador-Geral de Política e Planejamento Integrado</a:t>
            </a:r>
          </a:p>
          <a:p>
            <a:r>
              <a:rPr lang="pt-BR" sz="1400" dirty="0">
                <a:solidFill>
                  <a:schemeClr val="bg1"/>
                </a:solidFill>
              </a:rPr>
              <a:t>Secretaria de Fomento, Planejamento e Parcerias </a:t>
            </a:r>
          </a:p>
        </p:txBody>
      </p:sp>
      <p:pic>
        <p:nvPicPr>
          <p:cNvPr id="8" name="Imagem 7" descr="Código QR&#10;&#10;Descrição gerada automaticamente">
            <a:extLst>
              <a:ext uri="{FF2B5EF4-FFF2-40B4-BE49-F238E27FC236}">
                <a16:creationId xmlns:a16="http://schemas.microsoft.com/office/drawing/2014/main" id="{0067F13A-CC95-410B-AF55-C87FDE9F90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86" y="5676171"/>
            <a:ext cx="1015909" cy="101590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4CAC077-6B60-4311-98BC-F84D5B917F71}"/>
              </a:ext>
            </a:extLst>
          </p:cNvPr>
          <p:cNvSpPr txBox="1"/>
          <p:nvPr/>
        </p:nvSpPr>
        <p:spPr>
          <a:xfrm rot="16200000">
            <a:off x="11430921" y="6030236"/>
            <a:ext cx="1175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>
                    <a:lumMod val="95000"/>
                  </a:schemeClr>
                </a:solidFill>
              </a:rPr>
              <a:t>Contato</a:t>
            </a:r>
          </a:p>
        </p:txBody>
      </p:sp>
    </p:spTree>
    <p:extLst>
      <p:ext uri="{BB962C8B-B14F-4D97-AF65-F5344CB8AC3E}">
        <p14:creationId xmlns:p14="http://schemas.microsoft.com/office/powerpoint/2010/main" val="2514489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5A1EA96-315F-4519-BCA8-A5573A01D4DA}"/>
              </a:ext>
            </a:extLst>
          </p:cNvPr>
          <p:cNvSpPr/>
          <p:nvPr/>
        </p:nvSpPr>
        <p:spPr>
          <a:xfrm>
            <a:off x="0" y="1"/>
            <a:ext cx="12192000" cy="1314450"/>
          </a:xfrm>
          <a:custGeom>
            <a:avLst/>
            <a:gdLst>
              <a:gd name="connsiteX0" fmla="*/ 0 w 787263"/>
              <a:gd name="connsiteY0" fmla="*/ 0 h 823088"/>
              <a:gd name="connsiteX1" fmla="*/ 787263 w 787263"/>
              <a:gd name="connsiteY1" fmla="*/ 0 h 823088"/>
              <a:gd name="connsiteX2" fmla="*/ 787263 w 787263"/>
              <a:gd name="connsiteY2" fmla="*/ 823089 h 823088"/>
              <a:gd name="connsiteX3" fmla="*/ 0 w 787263"/>
              <a:gd name="connsiteY3" fmla="*/ 823089 h 82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263" h="823088">
                <a:moveTo>
                  <a:pt x="0" y="0"/>
                </a:moveTo>
                <a:lnTo>
                  <a:pt x="787263" y="0"/>
                </a:lnTo>
                <a:lnTo>
                  <a:pt x="787263" y="823089"/>
                </a:lnTo>
                <a:lnTo>
                  <a:pt x="0" y="823089"/>
                </a:lnTo>
                <a:close/>
              </a:path>
            </a:pathLst>
          </a:custGeom>
          <a:solidFill>
            <a:srgbClr val="35281B"/>
          </a:solidFill>
          <a:ln w="5563" cap="flat">
            <a:noFill/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rgbClr val="D8D8D8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7FD4FF5-B920-46E6-A11A-BA0DF42F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293" y="222466"/>
            <a:ext cx="8162924" cy="676275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PLANOS NACIONAIS DE TRANSPORTES</a:t>
            </a:r>
            <a:br>
              <a:rPr lang="pt-BR" sz="2400" dirty="0">
                <a:solidFill>
                  <a:schemeClr val="bg1"/>
                </a:solidFill>
                <a:latin typeface="Avenir Next LT Pro Demi" panose="020B0704020202020204" pitchFamily="34" charset="0"/>
              </a:rPr>
            </a:br>
            <a:r>
              <a:rPr lang="pt-BR" sz="24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Evolução no contexto do Planejamento</a:t>
            </a:r>
          </a:p>
        </p:txBody>
      </p:sp>
      <p:pic>
        <p:nvPicPr>
          <p:cNvPr id="56" name="Imagem 5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7F960B0-17A3-41F6-92E4-F7E4C965E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2" y="5765271"/>
            <a:ext cx="830294" cy="830294"/>
          </a:xfrm>
          <a:prstGeom prst="rect">
            <a:avLst/>
          </a:prstGeom>
        </p:spPr>
      </p:pic>
      <p:sp>
        <p:nvSpPr>
          <p:cNvPr id="57" name="CaixaDeTexto 56">
            <a:extLst>
              <a:ext uri="{FF2B5EF4-FFF2-40B4-BE49-F238E27FC236}">
                <a16:creationId xmlns:a16="http://schemas.microsoft.com/office/drawing/2014/main" id="{AA410D2E-B595-4781-8542-0EB1CA6C1BBC}"/>
              </a:ext>
            </a:extLst>
          </p:cNvPr>
          <p:cNvSpPr txBox="1"/>
          <p:nvPr/>
        </p:nvSpPr>
        <p:spPr>
          <a:xfrm>
            <a:off x="-12491" y="6584858"/>
            <a:ext cx="66975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/>
              <a:t>https://www.gov.br/infraestrutura/pt-br/assuntos/politica-e-planejamento/politica-e-planejamento/planejamento-integrado-de-transportes</a:t>
            </a:r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id="{B8FE2432-A20C-4DEF-9404-0D77DBCBCA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246" y="6502473"/>
            <a:ext cx="1699542" cy="28518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E3281F6-C706-4A65-82F7-BC24C8C61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06" y="1536916"/>
            <a:ext cx="10475938" cy="466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37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F350FFB-3885-47FE-96CF-6DE9261E75BE}"/>
              </a:ext>
            </a:extLst>
          </p:cNvPr>
          <p:cNvSpPr/>
          <p:nvPr/>
        </p:nvSpPr>
        <p:spPr>
          <a:xfrm>
            <a:off x="360744" y="5686824"/>
            <a:ext cx="3613704" cy="62689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reeform: Shape 36">
            <a:extLst>
              <a:ext uri="{FF2B5EF4-FFF2-40B4-BE49-F238E27FC236}">
                <a16:creationId xmlns:a16="http://schemas.microsoft.com/office/drawing/2014/main" id="{E5BABC15-1586-41C5-9BEB-586A8F784235}"/>
              </a:ext>
            </a:extLst>
          </p:cNvPr>
          <p:cNvSpPr/>
          <p:nvPr/>
        </p:nvSpPr>
        <p:spPr>
          <a:xfrm>
            <a:off x="0" y="1"/>
            <a:ext cx="12192000" cy="1314450"/>
          </a:xfrm>
          <a:custGeom>
            <a:avLst/>
            <a:gdLst>
              <a:gd name="connsiteX0" fmla="*/ 0 w 787263"/>
              <a:gd name="connsiteY0" fmla="*/ 0 h 823088"/>
              <a:gd name="connsiteX1" fmla="*/ 787263 w 787263"/>
              <a:gd name="connsiteY1" fmla="*/ 0 h 823088"/>
              <a:gd name="connsiteX2" fmla="*/ 787263 w 787263"/>
              <a:gd name="connsiteY2" fmla="*/ 823089 h 823088"/>
              <a:gd name="connsiteX3" fmla="*/ 0 w 787263"/>
              <a:gd name="connsiteY3" fmla="*/ 823089 h 82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263" h="823088">
                <a:moveTo>
                  <a:pt x="0" y="0"/>
                </a:moveTo>
                <a:lnTo>
                  <a:pt x="787263" y="0"/>
                </a:lnTo>
                <a:lnTo>
                  <a:pt x="787263" y="823089"/>
                </a:lnTo>
                <a:lnTo>
                  <a:pt x="0" y="823089"/>
                </a:lnTo>
                <a:close/>
              </a:path>
            </a:pathLst>
          </a:custGeom>
          <a:solidFill>
            <a:srgbClr val="35281B"/>
          </a:solidFill>
          <a:ln w="5563" cap="flat">
            <a:noFill/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rgbClr val="D8D8D8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7FD4FF5-B920-46E6-A11A-BA0DF42F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293" y="222466"/>
            <a:ext cx="8162924" cy="676275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POLÍTICA NACIONAL DE TRANSPORTES (PNT)</a:t>
            </a:r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id="{B8FE2432-A20C-4DEF-9404-0D77DBCBC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246" y="6502473"/>
            <a:ext cx="1699542" cy="285184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B3DC9E89-0B26-45FA-8CF7-3C1A9C29DF7B}"/>
              </a:ext>
            </a:extLst>
          </p:cNvPr>
          <p:cNvSpPr/>
          <p:nvPr/>
        </p:nvSpPr>
        <p:spPr>
          <a:xfrm>
            <a:off x="360744" y="2063088"/>
            <a:ext cx="3613704" cy="392297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CONSTITUIÇÃO FEDERAL 1988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Art. 21 Compete à </a:t>
            </a:r>
            <a:r>
              <a:rPr lang="en-US" dirty="0" err="1"/>
              <a:t>União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...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IX – </a:t>
            </a:r>
            <a:r>
              <a:rPr lang="en-US" dirty="0" err="1"/>
              <a:t>elaborar</a:t>
            </a:r>
            <a:r>
              <a:rPr lang="en-US" dirty="0"/>
              <a:t> e </a:t>
            </a:r>
            <a:r>
              <a:rPr lang="en-US" b="1" dirty="0" err="1"/>
              <a:t>executar</a:t>
            </a:r>
            <a:r>
              <a:rPr lang="en-US" b="1" dirty="0"/>
              <a:t> </a:t>
            </a:r>
            <a:r>
              <a:rPr lang="en-US" b="1" dirty="0" err="1"/>
              <a:t>planos</a:t>
            </a:r>
            <a:r>
              <a:rPr lang="en-US" b="1" dirty="0"/>
              <a:t> </a:t>
            </a:r>
            <a:r>
              <a:rPr lang="en-US" b="1" dirty="0" err="1"/>
              <a:t>nacionais</a:t>
            </a:r>
            <a:r>
              <a:rPr lang="en-US" b="1" dirty="0"/>
              <a:t> e </a:t>
            </a:r>
            <a:r>
              <a:rPr lang="en-US" b="1" dirty="0" err="1"/>
              <a:t>regionais</a:t>
            </a:r>
            <a:r>
              <a:rPr lang="en-US" b="1" dirty="0"/>
              <a:t> de </a:t>
            </a:r>
            <a:r>
              <a:rPr lang="en-US" b="1" dirty="0" err="1"/>
              <a:t>ordenação</a:t>
            </a:r>
            <a:r>
              <a:rPr lang="en-US" b="1" dirty="0"/>
              <a:t> do </a:t>
            </a:r>
            <a:r>
              <a:rPr lang="en-US" b="1" dirty="0" err="1"/>
              <a:t>território</a:t>
            </a:r>
            <a:r>
              <a:rPr lang="en-US" b="1" dirty="0"/>
              <a:t> </a:t>
            </a:r>
            <a:r>
              <a:rPr lang="en-US" dirty="0"/>
              <a:t>e de </a:t>
            </a:r>
            <a:r>
              <a:rPr lang="en-US" b="1" dirty="0" err="1"/>
              <a:t>desenvolvimento</a:t>
            </a:r>
            <a:r>
              <a:rPr lang="en-US" b="1" dirty="0"/>
              <a:t> </a:t>
            </a:r>
            <a:r>
              <a:rPr lang="en-US" b="1" dirty="0" err="1"/>
              <a:t>econômico</a:t>
            </a:r>
            <a:r>
              <a:rPr lang="en-US" b="1" dirty="0"/>
              <a:t> e social</a:t>
            </a:r>
            <a:r>
              <a:rPr lang="en-US" dirty="0"/>
              <a:t>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...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Art. 22 Compete </a:t>
            </a:r>
            <a:r>
              <a:rPr lang="en-US" dirty="0" err="1"/>
              <a:t>privativamente</a:t>
            </a:r>
            <a:r>
              <a:rPr lang="en-US" dirty="0"/>
              <a:t> à </a:t>
            </a:r>
            <a:r>
              <a:rPr lang="en-US" dirty="0" err="1"/>
              <a:t>União</a:t>
            </a:r>
            <a:r>
              <a:rPr lang="en-US" dirty="0"/>
              <a:t> </a:t>
            </a:r>
            <a:r>
              <a:rPr lang="en-US" dirty="0" err="1"/>
              <a:t>legislar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...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IX - </a:t>
            </a:r>
            <a:r>
              <a:rPr lang="en-US" dirty="0" err="1"/>
              <a:t>diretrizes</a:t>
            </a:r>
            <a:r>
              <a:rPr lang="en-US" dirty="0"/>
              <a:t> da </a:t>
            </a:r>
            <a:r>
              <a:rPr lang="en-US" b="1" dirty="0" err="1"/>
              <a:t>política</a:t>
            </a:r>
            <a:r>
              <a:rPr lang="en-US" b="1" dirty="0"/>
              <a:t> </a:t>
            </a:r>
            <a:r>
              <a:rPr lang="en-US" b="1" dirty="0" err="1"/>
              <a:t>nacional</a:t>
            </a:r>
            <a:r>
              <a:rPr lang="en-US" b="1" dirty="0"/>
              <a:t> de </a:t>
            </a:r>
            <a:r>
              <a:rPr lang="en-US" b="1" dirty="0" err="1"/>
              <a:t>transportes</a:t>
            </a:r>
            <a:r>
              <a:rPr lang="en-US" dirty="0"/>
              <a:t>;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351B472-BF1F-490C-B806-9BFFDF7A5697}"/>
              </a:ext>
            </a:extLst>
          </p:cNvPr>
          <p:cNvSpPr txBox="1"/>
          <p:nvPr/>
        </p:nvSpPr>
        <p:spPr>
          <a:xfrm>
            <a:off x="8358119" y="1764048"/>
            <a:ext cx="3626195" cy="2797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PORTARIA Nº 235, DE 28 DE MARÇO DE 2018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Art. 6° São </a:t>
            </a:r>
            <a:r>
              <a:rPr lang="en-US" b="1" dirty="0" err="1"/>
              <a:t>instrumentos</a:t>
            </a:r>
            <a:r>
              <a:rPr lang="en-US" dirty="0"/>
              <a:t> da Política Nacional de </a:t>
            </a:r>
            <a:r>
              <a:rPr lang="en-US" dirty="0" err="1"/>
              <a:t>Transportes</a:t>
            </a:r>
            <a:r>
              <a:rPr lang="en-US" dirty="0"/>
              <a:t>:  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o </a:t>
            </a:r>
            <a:r>
              <a:rPr lang="en-US" b="1" dirty="0" err="1"/>
              <a:t>Planejamento</a:t>
            </a:r>
            <a:r>
              <a:rPr lang="en-US" b="1" dirty="0"/>
              <a:t> de </a:t>
            </a:r>
            <a:r>
              <a:rPr lang="en-US" b="1" dirty="0" err="1"/>
              <a:t>Transportes</a:t>
            </a:r>
            <a:r>
              <a:rPr lang="en-US" dirty="0"/>
              <a:t>;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 </a:t>
            </a:r>
            <a:r>
              <a:rPr lang="en-US" dirty="0" err="1"/>
              <a:t>Planejamento</a:t>
            </a:r>
            <a:r>
              <a:rPr lang="en-US" dirty="0"/>
              <a:t> </a:t>
            </a:r>
            <a:r>
              <a:rPr lang="en-US" dirty="0" err="1"/>
              <a:t>Organizacional</a:t>
            </a:r>
            <a:r>
              <a:rPr lang="en-US" dirty="0"/>
              <a:t>;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 </a:t>
            </a:r>
            <a:r>
              <a:rPr lang="en-US" dirty="0" err="1"/>
              <a:t>Planejamento</a:t>
            </a:r>
            <a:r>
              <a:rPr lang="en-US" dirty="0"/>
              <a:t> </a:t>
            </a:r>
            <a:r>
              <a:rPr lang="en-US" dirty="0" err="1"/>
              <a:t>Orçamentário</a:t>
            </a:r>
            <a:r>
              <a:rPr lang="en-US" dirty="0"/>
              <a:t>;</a:t>
            </a:r>
            <a:endParaRPr lang="en-US" b="1" dirty="0"/>
          </a:p>
        </p:txBody>
      </p:sp>
      <p:pic>
        <p:nvPicPr>
          <p:cNvPr id="22" name="Imagem 21" descr="Desenho de estrelas&#10;&#10;Descrição gerada automaticamente com confiança baixa">
            <a:extLst>
              <a:ext uri="{FF2B5EF4-FFF2-40B4-BE49-F238E27FC236}">
                <a16:creationId xmlns:a16="http://schemas.microsoft.com/office/drawing/2014/main" id="{07C293DE-12EC-474D-A371-2E544E109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3234" flipV="1">
            <a:off x="4778147" y="3892177"/>
            <a:ext cx="4200005" cy="338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3270F82A-FEE1-4DAD-938B-150E02D70460}"/>
              </a:ext>
            </a:extLst>
          </p:cNvPr>
          <p:cNvSpPr/>
          <p:nvPr/>
        </p:nvSpPr>
        <p:spPr>
          <a:xfrm>
            <a:off x="4238608" y="1764048"/>
            <a:ext cx="3855351" cy="392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DECRETO Nº 10.368, DE 22 DE MAIO DE 2020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Art. 1º O </a:t>
            </a:r>
            <a:r>
              <a:rPr lang="en-US" b="1" dirty="0" err="1"/>
              <a:t>Ministério</a:t>
            </a:r>
            <a:r>
              <a:rPr lang="en-US" b="1" dirty="0"/>
              <a:t> da Infraestrutura</a:t>
            </a:r>
            <a:r>
              <a:rPr lang="en-US" dirty="0"/>
              <a:t>, </a:t>
            </a:r>
            <a:r>
              <a:rPr lang="en-US" dirty="0" err="1"/>
              <a:t>órgão</a:t>
            </a:r>
            <a:r>
              <a:rPr lang="en-US" dirty="0"/>
              <a:t> da </a:t>
            </a:r>
            <a:r>
              <a:rPr lang="en-US" dirty="0" err="1"/>
              <a:t>administração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 federal </a:t>
            </a:r>
            <a:r>
              <a:rPr lang="en-US" dirty="0" err="1"/>
              <a:t>direta</a:t>
            </a:r>
            <a:r>
              <a:rPr lang="en-US" dirty="0"/>
              <a:t>,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áreas</a:t>
            </a:r>
            <a:r>
              <a:rPr lang="en-US" dirty="0"/>
              <a:t> de </a:t>
            </a:r>
            <a:r>
              <a:rPr lang="en-US" dirty="0" err="1"/>
              <a:t>competência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seguintes</a:t>
            </a:r>
            <a:r>
              <a:rPr lang="en-US" dirty="0"/>
              <a:t> </a:t>
            </a:r>
            <a:r>
              <a:rPr lang="en-US" dirty="0" err="1"/>
              <a:t>assuntos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 - </a:t>
            </a:r>
            <a:r>
              <a:rPr lang="en-US" b="1" dirty="0" err="1"/>
              <a:t>política</a:t>
            </a:r>
            <a:r>
              <a:rPr lang="en-US" b="1" dirty="0"/>
              <a:t> </a:t>
            </a:r>
            <a:r>
              <a:rPr lang="en-US" b="1" dirty="0" err="1"/>
              <a:t>nacional</a:t>
            </a:r>
            <a:r>
              <a:rPr lang="en-US" b="1" dirty="0"/>
              <a:t> de </a:t>
            </a:r>
            <a:r>
              <a:rPr lang="en-US" b="1" dirty="0" err="1"/>
              <a:t>transportes</a:t>
            </a:r>
            <a:r>
              <a:rPr lang="en-US" b="1" dirty="0"/>
              <a:t> </a:t>
            </a:r>
            <a:r>
              <a:rPr lang="en-US" b="1" dirty="0" err="1"/>
              <a:t>ferroviário</a:t>
            </a:r>
            <a:r>
              <a:rPr lang="en-US" b="1" dirty="0"/>
              <a:t>, </a:t>
            </a:r>
            <a:r>
              <a:rPr lang="en-US" b="1" dirty="0" err="1"/>
              <a:t>rodoviário</a:t>
            </a:r>
            <a:r>
              <a:rPr lang="en-US" b="1" dirty="0"/>
              <a:t>, </a:t>
            </a:r>
            <a:r>
              <a:rPr lang="en-US" b="1" dirty="0" err="1"/>
              <a:t>aquaviário</a:t>
            </a:r>
            <a:r>
              <a:rPr lang="en-US" b="1" dirty="0"/>
              <a:t>, </a:t>
            </a:r>
            <a:r>
              <a:rPr lang="en-US" b="1" dirty="0" err="1"/>
              <a:t>aeroportuário</a:t>
            </a:r>
            <a:r>
              <a:rPr lang="en-US" b="1" dirty="0"/>
              <a:t> e </a:t>
            </a:r>
            <a:r>
              <a:rPr lang="en-US" b="1" dirty="0" err="1"/>
              <a:t>aeroviário</a:t>
            </a:r>
            <a:r>
              <a:rPr lang="en-US" dirty="0"/>
              <a:t>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...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Parágrafo</a:t>
            </a:r>
            <a:r>
              <a:rPr lang="en-US" dirty="0"/>
              <a:t> </a:t>
            </a:r>
            <a:r>
              <a:rPr lang="en-US" dirty="0" err="1"/>
              <a:t>único</a:t>
            </a:r>
            <a:r>
              <a:rPr lang="en-US" dirty="0"/>
              <a:t>. As </a:t>
            </a:r>
            <a:r>
              <a:rPr lang="en-US" dirty="0" err="1"/>
              <a:t>competências</a:t>
            </a:r>
            <a:r>
              <a:rPr lang="en-US" dirty="0"/>
              <a:t> </a:t>
            </a:r>
            <a:r>
              <a:rPr lang="en-US" dirty="0" err="1"/>
              <a:t>atribuídas</a:t>
            </a:r>
            <a:r>
              <a:rPr lang="en-US" dirty="0"/>
              <a:t> no caput </a:t>
            </a:r>
            <a:r>
              <a:rPr lang="en-US" dirty="0" err="1"/>
              <a:t>compreendem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 - </a:t>
            </a:r>
            <a:r>
              <a:rPr lang="en-US" b="1" dirty="0"/>
              <a:t>a </a:t>
            </a:r>
            <a:r>
              <a:rPr lang="en-US" b="1" dirty="0" err="1"/>
              <a:t>formulação</a:t>
            </a:r>
            <a:r>
              <a:rPr lang="en-US" b="1" dirty="0"/>
              <a:t>, a </a:t>
            </a:r>
            <a:r>
              <a:rPr lang="en-US" b="1" dirty="0" err="1"/>
              <a:t>coordenação</a:t>
            </a:r>
            <a:r>
              <a:rPr lang="en-US" b="1" dirty="0"/>
              <a:t> e a </a:t>
            </a:r>
            <a:r>
              <a:rPr lang="en-US" b="1" dirty="0" err="1"/>
              <a:t>supervisão</a:t>
            </a:r>
            <a:r>
              <a:rPr lang="en-US" b="1" dirty="0"/>
              <a:t> das </a:t>
            </a:r>
            <a:r>
              <a:rPr lang="en-US" b="1" dirty="0" err="1"/>
              <a:t>políticas</a:t>
            </a:r>
            <a:r>
              <a:rPr lang="en-US" b="1" dirty="0"/>
              <a:t> </a:t>
            </a:r>
            <a:r>
              <a:rPr lang="en-US" b="1" dirty="0" err="1"/>
              <a:t>nacionais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4670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5A1EA96-315F-4519-BCA8-A5573A01D4DA}"/>
              </a:ext>
            </a:extLst>
          </p:cNvPr>
          <p:cNvSpPr/>
          <p:nvPr/>
        </p:nvSpPr>
        <p:spPr>
          <a:xfrm>
            <a:off x="0" y="0"/>
            <a:ext cx="12192000" cy="2409825"/>
          </a:xfrm>
          <a:custGeom>
            <a:avLst/>
            <a:gdLst>
              <a:gd name="connsiteX0" fmla="*/ 0 w 787263"/>
              <a:gd name="connsiteY0" fmla="*/ 0 h 823088"/>
              <a:gd name="connsiteX1" fmla="*/ 787263 w 787263"/>
              <a:gd name="connsiteY1" fmla="*/ 0 h 823088"/>
              <a:gd name="connsiteX2" fmla="*/ 787263 w 787263"/>
              <a:gd name="connsiteY2" fmla="*/ 823089 h 823088"/>
              <a:gd name="connsiteX3" fmla="*/ 0 w 787263"/>
              <a:gd name="connsiteY3" fmla="*/ 823089 h 82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263" h="823088">
                <a:moveTo>
                  <a:pt x="0" y="0"/>
                </a:moveTo>
                <a:lnTo>
                  <a:pt x="787263" y="0"/>
                </a:lnTo>
                <a:lnTo>
                  <a:pt x="787263" y="823089"/>
                </a:lnTo>
                <a:lnTo>
                  <a:pt x="0" y="823089"/>
                </a:lnTo>
                <a:close/>
              </a:path>
            </a:pathLst>
          </a:custGeom>
          <a:solidFill>
            <a:srgbClr val="35281B"/>
          </a:solidFill>
          <a:ln w="5563" cap="flat">
            <a:noFill/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rgbClr val="D8D8D8"/>
              </a:solidFill>
              <a:latin typeface="Avenir Next LT Pro Demi" panose="020B0704020202020204" pitchFamily="34" charset="0"/>
            </a:endParaRP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E27366F3-67A6-4142-8EFB-BF638E0DF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39" r="3430"/>
          <a:stretch/>
        </p:blipFill>
        <p:spPr>
          <a:xfrm rot="10800000" flipV="1">
            <a:off x="-2" y="1914526"/>
            <a:ext cx="12192002" cy="723897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E7FD4FF5-B920-46E6-A11A-BA0DF42F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38" y="160348"/>
            <a:ext cx="8162924" cy="676275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PLANEJAMENTO INTEGRADO DE TRANSPORTES (PIT)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5FBD8583-6810-49A5-B7C5-40B40F9DC13B}"/>
              </a:ext>
            </a:extLst>
          </p:cNvPr>
          <p:cNvGrpSpPr>
            <a:grpSpLocks noChangeAspect="1"/>
          </p:cNvGrpSpPr>
          <p:nvPr/>
        </p:nvGrpSpPr>
        <p:grpSpPr>
          <a:xfrm>
            <a:off x="782691" y="836623"/>
            <a:ext cx="10639109" cy="5543497"/>
            <a:chOff x="1838863" y="2249375"/>
            <a:chExt cx="8833870" cy="4602879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8575BB9E-6030-4BE8-A496-0DFB5E6A1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8863" y="2249375"/>
              <a:ext cx="8833870" cy="4602879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99EE850-727A-4586-B879-4CA2AA3AA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94757" y="5495124"/>
              <a:ext cx="230981" cy="230981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322B57C7-DEF9-4CC1-8002-46D1AE336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80112" y="5485691"/>
              <a:ext cx="230982" cy="230982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3CB3600E-0504-49F3-B125-8D8B11971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34859" y="5488367"/>
              <a:ext cx="230400" cy="230400"/>
            </a:xfrm>
            <a:prstGeom prst="rect">
              <a:avLst/>
            </a:prstGeom>
          </p:spPr>
        </p:pic>
        <p:pic>
          <p:nvPicPr>
            <p:cNvPr id="54" name="Graphic 14">
              <a:extLst>
                <a:ext uri="{FF2B5EF4-FFF2-40B4-BE49-F238E27FC236}">
                  <a16:creationId xmlns:a16="http://schemas.microsoft.com/office/drawing/2014/main" id="{B61E0EDA-2343-4B56-BD03-408530159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12659" y="5486273"/>
              <a:ext cx="230400" cy="230400"/>
            </a:xfrm>
            <a:prstGeom prst="rect">
              <a:avLst/>
            </a:prstGeom>
          </p:spPr>
        </p:pic>
        <p:pic>
          <p:nvPicPr>
            <p:cNvPr id="55" name="Graphic 16">
              <a:extLst>
                <a:ext uri="{FF2B5EF4-FFF2-40B4-BE49-F238E27FC236}">
                  <a16:creationId xmlns:a16="http://schemas.microsoft.com/office/drawing/2014/main" id="{FDB726C7-F4CE-4719-A1FC-76A44448B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19632" y="5485691"/>
              <a:ext cx="230982" cy="230982"/>
            </a:xfrm>
            <a:prstGeom prst="rect">
              <a:avLst/>
            </a:prstGeom>
          </p:spPr>
        </p:pic>
      </p:grpSp>
      <p:pic>
        <p:nvPicPr>
          <p:cNvPr id="56" name="Imagem 5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7F960B0-17A3-41F6-92E4-F7E4C965E3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212" y="5765271"/>
            <a:ext cx="830294" cy="830294"/>
          </a:xfrm>
          <a:prstGeom prst="rect">
            <a:avLst/>
          </a:prstGeom>
        </p:spPr>
      </p:pic>
      <p:sp>
        <p:nvSpPr>
          <p:cNvPr id="57" name="CaixaDeTexto 56">
            <a:extLst>
              <a:ext uri="{FF2B5EF4-FFF2-40B4-BE49-F238E27FC236}">
                <a16:creationId xmlns:a16="http://schemas.microsoft.com/office/drawing/2014/main" id="{AA410D2E-B595-4781-8542-0EB1CA6C1BBC}"/>
              </a:ext>
            </a:extLst>
          </p:cNvPr>
          <p:cNvSpPr txBox="1"/>
          <p:nvPr/>
        </p:nvSpPr>
        <p:spPr>
          <a:xfrm>
            <a:off x="-12491" y="6584858"/>
            <a:ext cx="66975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/>
              <a:t>https://www.gov.br/infraestrutura/pt-br/assuntos/politica-e-planejamento/politica-e-planejamento/planejamento-integrado-de-transportes</a:t>
            </a:r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id="{B8FE2432-A20C-4DEF-9404-0D77DBCBCA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246" y="6502473"/>
            <a:ext cx="1699542" cy="285184"/>
          </a:xfrm>
          <a:prstGeom prst="rect">
            <a:avLst/>
          </a:prstGeom>
        </p:spPr>
      </p:pic>
      <p:pic>
        <p:nvPicPr>
          <p:cNvPr id="62" name="Imagem 61" descr="Desenho de estrelas&#10;&#10;Descrição gerada automaticamente com confiança baixa">
            <a:extLst>
              <a:ext uri="{FF2B5EF4-FFF2-40B4-BE49-F238E27FC236}">
                <a16:creationId xmlns:a16="http://schemas.microsoft.com/office/drawing/2014/main" id="{8C39D68C-84CB-474B-9C23-01240886C48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550860" y="3372397"/>
            <a:ext cx="957722" cy="77216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846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36">
            <a:extLst>
              <a:ext uri="{FF2B5EF4-FFF2-40B4-BE49-F238E27FC236}">
                <a16:creationId xmlns:a16="http://schemas.microsoft.com/office/drawing/2014/main" id="{3B520D50-467A-49F9-AAB1-71EA878A857D}"/>
              </a:ext>
            </a:extLst>
          </p:cNvPr>
          <p:cNvSpPr/>
          <p:nvPr/>
        </p:nvSpPr>
        <p:spPr>
          <a:xfrm>
            <a:off x="0" y="1"/>
            <a:ext cx="12192000" cy="1314450"/>
          </a:xfrm>
          <a:custGeom>
            <a:avLst/>
            <a:gdLst>
              <a:gd name="connsiteX0" fmla="*/ 0 w 787263"/>
              <a:gd name="connsiteY0" fmla="*/ 0 h 823088"/>
              <a:gd name="connsiteX1" fmla="*/ 787263 w 787263"/>
              <a:gd name="connsiteY1" fmla="*/ 0 h 823088"/>
              <a:gd name="connsiteX2" fmla="*/ 787263 w 787263"/>
              <a:gd name="connsiteY2" fmla="*/ 823089 h 823088"/>
              <a:gd name="connsiteX3" fmla="*/ 0 w 787263"/>
              <a:gd name="connsiteY3" fmla="*/ 823089 h 82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263" h="823088">
                <a:moveTo>
                  <a:pt x="0" y="0"/>
                </a:moveTo>
                <a:lnTo>
                  <a:pt x="787263" y="0"/>
                </a:lnTo>
                <a:lnTo>
                  <a:pt x="787263" y="823089"/>
                </a:lnTo>
                <a:lnTo>
                  <a:pt x="0" y="823089"/>
                </a:lnTo>
                <a:close/>
              </a:path>
            </a:pathLst>
          </a:custGeom>
          <a:solidFill>
            <a:srgbClr val="35281B"/>
          </a:solidFill>
          <a:ln w="5563" cap="flat">
            <a:noFill/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rgbClr val="D8D8D8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7FD4FF5-B920-46E6-A11A-BA0DF42F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37" y="359787"/>
            <a:ext cx="8162924" cy="676275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PLANEJAMENTO INTEGRADO DE TRANSPORTES (PIT)</a:t>
            </a:r>
          </a:p>
        </p:txBody>
      </p:sp>
      <p:pic>
        <p:nvPicPr>
          <p:cNvPr id="56" name="Imagem 5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7F960B0-17A3-41F6-92E4-F7E4C965E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2" y="5765963"/>
            <a:ext cx="829602" cy="829602"/>
          </a:xfrm>
          <a:prstGeom prst="rect">
            <a:avLst/>
          </a:prstGeom>
        </p:spPr>
      </p:pic>
      <p:sp>
        <p:nvSpPr>
          <p:cNvPr id="57" name="CaixaDeTexto 56">
            <a:extLst>
              <a:ext uri="{FF2B5EF4-FFF2-40B4-BE49-F238E27FC236}">
                <a16:creationId xmlns:a16="http://schemas.microsoft.com/office/drawing/2014/main" id="{AA410D2E-B595-4781-8542-0EB1CA6C1BBC}"/>
              </a:ext>
            </a:extLst>
          </p:cNvPr>
          <p:cNvSpPr txBox="1"/>
          <p:nvPr/>
        </p:nvSpPr>
        <p:spPr>
          <a:xfrm>
            <a:off x="-12491" y="6584858"/>
            <a:ext cx="669753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/>
              <a:t>https://www.gov.br/infraestrutura/pt-br/assuntos/politica-e-planejamento/politica-e-planejamento/planejamento-integrado-de-transportes</a:t>
            </a:r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id="{B8FE2432-A20C-4DEF-9404-0D77DBCBCA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246" y="6502473"/>
            <a:ext cx="1699542" cy="28518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05D7125-241C-4939-9BB2-50BA44769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42" y="2706008"/>
            <a:ext cx="11348315" cy="144598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D9A5BC0-C7DE-43B9-B0CB-EE349BC96667}"/>
              </a:ext>
            </a:extLst>
          </p:cNvPr>
          <p:cNvSpPr txBox="1"/>
          <p:nvPr/>
        </p:nvSpPr>
        <p:spPr>
          <a:xfrm>
            <a:off x="7826189" y="4271488"/>
            <a:ext cx="84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2022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75CB68A-0C37-4E57-8C14-1BBF76A158E3}"/>
              </a:ext>
            </a:extLst>
          </p:cNvPr>
          <p:cNvSpPr txBox="1"/>
          <p:nvPr/>
        </p:nvSpPr>
        <p:spPr>
          <a:xfrm>
            <a:off x="10177461" y="4271488"/>
            <a:ext cx="84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57874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828F888-C953-4657-9822-5998A31ADB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787263"/>
              <a:gd name="connsiteY0" fmla="*/ 0 h 823088"/>
              <a:gd name="connsiteX1" fmla="*/ 787263 w 787263"/>
              <a:gd name="connsiteY1" fmla="*/ 0 h 823088"/>
              <a:gd name="connsiteX2" fmla="*/ 787263 w 787263"/>
              <a:gd name="connsiteY2" fmla="*/ 823089 h 823088"/>
              <a:gd name="connsiteX3" fmla="*/ 0 w 787263"/>
              <a:gd name="connsiteY3" fmla="*/ 823089 h 82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263" h="823088">
                <a:moveTo>
                  <a:pt x="0" y="0"/>
                </a:moveTo>
                <a:lnTo>
                  <a:pt x="787263" y="0"/>
                </a:lnTo>
                <a:lnTo>
                  <a:pt x="787263" y="823089"/>
                </a:lnTo>
                <a:lnTo>
                  <a:pt x="0" y="823089"/>
                </a:lnTo>
                <a:close/>
              </a:path>
            </a:pathLst>
          </a:custGeom>
          <a:solidFill>
            <a:srgbClr val="35281B"/>
          </a:solidFill>
          <a:ln w="5563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>
              <a:solidFill>
                <a:srgbClr val="D8D8D8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6C60658D-B47C-4694-B0C1-B9DF24FA344A}"/>
              </a:ext>
            </a:extLst>
          </p:cNvPr>
          <p:cNvSpPr txBox="1">
            <a:spLocks/>
          </p:cNvSpPr>
          <p:nvPr/>
        </p:nvSpPr>
        <p:spPr>
          <a:xfrm>
            <a:off x="677779" y="180782"/>
            <a:ext cx="8408164" cy="2984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Destaques (PNL 2035)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FF1032D-0ADC-464C-96FE-A2875A1B65D7}"/>
              </a:ext>
            </a:extLst>
          </p:cNvPr>
          <p:cNvSpPr txBox="1"/>
          <p:nvPr/>
        </p:nvSpPr>
        <p:spPr>
          <a:xfrm>
            <a:off x="290286" y="1009302"/>
            <a:ext cx="623306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venir Next LT Pro" panose="020B0504020202020204" pitchFamily="34" charset="0"/>
              </a:rPr>
              <a:t>Processo </a:t>
            </a:r>
            <a:r>
              <a:rPr lang="pt-BR" b="1" u="sng" dirty="0">
                <a:solidFill>
                  <a:schemeClr val="bg1"/>
                </a:solidFill>
                <a:latin typeface="Avenir Next LT Pro" panose="020B0504020202020204" pitchFamily="34" charset="0"/>
              </a:rPr>
              <a:t>participativo</a:t>
            </a:r>
            <a:r>
              <a:rPr lang="pt-BR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venir Next LT Pro" panose="020B0504020202020204" pitchFamily="34" charset="0"/>
              </a:rPr>
              <a:t>Consulta Pública/367 contribuições; 11 webinars/reuniões participativas;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venir Next LT Pro" panose="020B0504020202020204" pitchFamily="34" charset="0"/>
              </a:rPr>
              <a:t>Plano </a:t>
            </a:r>
            <a:r>
              <a:rPr lang="pt-BR" b="1" u="sng" dirty="0">
                <a:solidFill>
                  <a:schemeClr val="bg1"/>
                </a:solidFill>
                <a:latin typeface="Avenir Next LT Pro" panose="020B0504020202020204" pitchFamily="34" charset="0"/>
              </a:rPr>
              <a:t>Intermodal</a:t>
            </a:r>
            <a:r>
              <a:rPr lang="pt-BR" dirty="0">
                <a:solidFill>
                  <a:schemeClr val="bg1"/>
                </a:solidFill>
                <a:latin typeface="Avenir Next LT Pro" panose="020B0504020202020204" pitchFamily="34" charset="0"/>
              </a:rPr>
              <a:t>: todos os modos considerados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chemeClr val="bg1"/>
                </a:solidFill>
                <a:latin typeface="Avenir Next LT Pro" panose="020B0504020202020204" pitchFamily="34" charset="0"/>
              </a:rPr>
              <a:t>Rede mais abrangente</a:t>
            </a:r>
            <a:r>
              <a:rPr lang="pt-BR" dirty="0">
                <a:solidFill>
                  <a:schemeClr val="bg1"/>
                </a:solidFill>
                <a:latin typeface="Avenir Next LT Pro" panose="020B0504020202020204" pitchFamily="34" charset="0"/>
              </a:rPr>
              <a:t> de transportes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venir Next LT Pro" panose="020B0504020202020204" pitchFamily="34" charset="0"/>
              </a:rPr>
              <a:t>Rodo (331 mil km); Ferro (21,2 mil km); </a:t>
            </a:r>
            <a:r>
              <a:rPr lang="pt-BR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Nav</a:t>
            </a:r>
            <a:r>
              <a:rPr lang="pt-BR" dirty="0">
                <a:solidFill>
                  <a:schemeClr val="bg1"/>
                </a:solidFill>
                <a:latin typeface="Avenir Next LT Pro" panose="020B0504020202020204" pitchFamily="34" charset="0"/>
              </a:rPr>
              <a:t> interior  (19,6 mil km); Cabotagem (8,8 mil km); Dutos (23,3 mil); Aeroportos (117); Portos-cidade (79);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venir Next LT Pro" panose="020B0504020202020204" pitchFamily="34" charset="0"/>
              </a:rPr>
              <a:t>5.570 municípios; 19 zonas América do Sul e  </a:t>
            </a:r>
            <a:r>
              <a:rPr lang="pt-BR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e</a:t>
            </a:r>
            <a:r>
              <a:rPr lang="pt-BR" dirty="0">
                <a:solidFill>
                  <a:schemeClr val="bg1"/>
                </a:solidFill>
                <a:latin typeface="Avenir Next LT Pro" panose="020B0504020202020204" pitchFamily="34" charset="0"/>
              </a:rPr>
              <a:t> 7 outras zonas internacionais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chemeClr val="bg1"/>
                </a:solidFill>
                <a:latin typeface="Avenir Next LT Pro" panose="020B0504020202020204" pitchFamily="34" charset="0"/>
              </a:rPr>
              <a:t>Uso de Big Data</a:t>
            </a:r>
            <a:r>
              <a:rPr lang="pt-BR" dirty="0">
                <a:solidFill>
                  <a:schemeClr val="bg1"/>
                </a:solidFill>
                <a:latin typeface="Avenir Next LT Pro" panose="020B0504020202020204" pitchFamily="34" charset="0"/>
              </a:rPr>
              <a:t>: </a:t>
            </a:r>
            <a:r>
              <a:rPr lang="pt-BR" dirty="0" err="1">
                <a:solidFill>
                  <a:schemeClr val="bg1"/>
                </a:solidFill>
                <a:latin typeface="Avenir Next LT Pro" panose="020B0504020202020204" pitchFamily="34" charset="0"/>
              </a:rPr>
              <a:t>NFe</a:t>
            </a:r>
            <a:r>
              <a:rPr lang="pt-BR" dirty="0">
                <a:solidFill>
                  <a:schemeClr val="bg1"/>
                </a:solidFill>
                <a:latin typeface="Avenir Next LT Pro" panose="020B0504020202020204" pitchFamily="34" charset="0"/>
              </a:rPr>
              <a:t> e Telefonia móvel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venir Next LT Pro" panose="020B0504020202020204" pitchFamily="34" charset="0"/>
              </a:rPr>
              <a:t>38 tipos de cargas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chemeClr val="bg1"/>
                </a:solidFill>
                <a:latin typeface="Avenir Next LT Pro" panose="020B0504020202020204" pitchFamily="34" charset="0"/>
              </a:rPr>
              <a:t>9 Cenários</a:t>
            </a:r>
            <a:r>
              <a:rPr lang="pt-BR" dirty="0">
                <a:solidFill>
                  <a:schemeClr val="bg1"/>
                </a:solidFill>
                <a:latin typeface="Avenir Next LT Pro" panose="020B0504020202020204" pitchFamily="34" charset="0"/>
              </a:rPr>
              <a:t>: alterações na infraestrutura; macroeconomia/EFD; regulação; inovação tecnológica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venir Next LT Pro" panose="020B0504020202020204" pitchFamily="34" charset="0"/>
              </a:rPr>
              <a:t>Resultados em </a:t>
            </a:r>
            <a:r>
              <a:rPr lang="pt-BR" b="1" u="sng" dirty="0">
                <a:solidFill>
                  <a:schemeClr val="bg1"/>
                </a:solidFill>
                <a:latin typeface="Avenir Next LT Pro" panose="020B0504020202020204" pitchFamily="34" charset="0"/>
              </a:rPr>
              <a:t>peso (TKU) e valor (VKU)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u="sng" dirty="0">
                <a:solidFill>
                  <a:schemeClr val="bg1"/>
                </a:solidFill>
                <a:latin typeface="Avenir Next LT Pro" panose="020B0504020202020204" pitchFamily="34" charset="0"/>
              </a:rPr>
              <a:t>Voltado a Resultados</a:t>
            </a:r>
            <a:r>
              <a:rPr lang="pt-BR" dirty="0">
                <a:solidFill>
                  <a:schemeClr val="bg1"/>
                </a:solidFill>
                <a:latin typeface="Avenir Next LT Pro" panose="020B0504020202020204" pitchFamily="34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venir Next LT Pro" panose="020B0504020202020204" pitchFamily="34" charset="0"/>
              </a:rPr>
              <a:t>7 indicadores vinculados aos objetivos da Política Nacional de Transportes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Avenir Next LT Pro" panose="020B0504020202020204" pitchFamily="34" charset="0"/>
              </a:rPr>
              <a:t>Necessidades e oportunidades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CCFDDE6-0537-4623-AC5A-7CE740D9B922}"/>
              </a:ext>
            </a:extLst>
          </p:cNvPr>
          <p:cNvCxnSpPr>
            <a:cxnSpLocks/>
          </p:cNvCxnSpPr>
          <p:nvPr/>
        </p:nvCxnSpPr>
        <p:spPr>
          <a:xfrm>
            <a:off x="782872" y="843683"/>
            <a:ext cx="5740476" cy="0"/>
          </a:xfrm>
          <a:prstGeom prst="line">
            <a:avLst/>
          </a:prstGeom>
          <a:ln>
            <a:solidFill>
              <a:srgbClr val="F2DA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Imagem 63">
            <a:extLst>
              <a:ext uri="{FF2B5EF4-FFF2-40B4-BE49-F238E27FC236}">
                <a16:creationId xmlns:a16="http://schemas.microsoft.com/office/drawing/2014/main" id="{52DCF11F-8D6C-4710-BB49-D7C97F247F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t="18200" r="2026" b="7601"/>
          <a:stretch/>
        </p:blipFill>
        <p:spPr>
          <a:xfrm>
            <a:off x="6609587" y="284801"/>
            <a:ext cx="5466149" cy="6149416"/>
          </a:xfrm>
          <a:prstGeom prst="rect">
            <a:avLst/>
          </a:prstGeom>
        </p:spPr>
      </p:pic>
      <p:pic>
        <p:nvPicPr>
          <p:cNvPr id="10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73DDE18E-5681-4F58-8FF3-F8A02A6D4B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89" b="36555"/>
          <a:stretch/>
        </p:blipFill>
        <p:spPr>
          <a:xfrm>
            <a:off x="9730095" y="6393740"/>
            <a:ext cx="2557571" cy="5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4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828F888-C953-4657-9822-5998A31ADB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787263"/>
              <a:gd name="connsiteY0" fmla="*/ 0 h 823088"/>
              <a:gd name="connsiteX1" fmla="*/ 787263 w 787263"/>
              <a:gd name="connsiteY1" fmla="*/ 0 h 823088"/>
              <a:gd name="connsiteX2" fmla="*/ 787263 w 787263"/>
              <a:gd name="connsiteY2" fmla="*/ 823089 h 823088"/>
              <a:gd name="connsiteX3" fmla="*/ 0 w 787263"/>
              <a:gd name="connsiteY3" fmla="*/ 823089 h 82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263" h="823088">
                <a:moveTo>
                  <a:pt x="0" y="0"/>
                </a:moveTo>
                <a:lnTo>
                  <a:pt x="787263" y="0"/>
                </a:lnTo>
                <a:lnTo>
                  <a:pt x="787263" y="823089"/>
                </a:lnTo>
                <a:lnTo>
                  <a:pt x="0" y="823089"/>
                </a:lnTo>
                <a:close/>
              </a:path>
            </a:pathLst>
          </a:custGeom>
          <a:solidFill>
            <a:srgbClr val="35281B"/>
          </a:solidFill>
          <a:ln w="5563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>
              <a:solidFill>
                <a:srgbClr val="D8D8D8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6C60658D-B47C-4694-B0C1-B9DF24FA344A}"/>
              </a:ext>
            </a:extLst>
          </p:cNvPr>
          <p:cNvSpPr txBox="1">
            <a:spLocks/>
          </p:cNvSpPr>
          <p:nvPr/>
        </p:nvSpPr>
        <p:spPr>
          <a:xfrm>
            <a:off x="677778" y="191473"/>
            <a:ext cx="10731349" cy="2984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Principais Resultados (PNL 2035)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CCFDDE6-0537-4623-AC5A-7CE740D9B922}"/>
              </a:ext>
            </a:extLst>
          </p:cNvPr>
          <p:cNvCxnSpPr>
            <a:cxnSpLocks/>
          </p:cNvCxnSpPr>
          <p:nvPr/>
        </p:nvCxnSpPr>
        <p:spPr>
          <a:xfrm>
            <a:off x="782872" y="810832"/>
            <a:ext cx="5740476" cy="0"/>
          </a:xfrm>
          <a:prstGeom prst="line">
            <a:avLst/>
          </a:prstGeom>
          <a:ln>
            <a:solidFill>
              <a:srgbClr val="F2DA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73DDE18E-5681-4F58-8FF3-F8A02A6D4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89" b="36555"/>
          <a:stretch/>
        </p:blipFill>
        <p:spPr>
          <a:xfrm>
            <a:off x="9730095" y="6393740"/>
            <a:ext cx="2557571" cy="504737"/>
          </a:xfrm>
          <a:prstGeom prst="rect">
            <a:avLst/>
          </a:prstGeom>
        </p:spPr>
      </p:pic>
      <p:sp>
        <p:nvSpPr>
          <p:cNvPr id="8" name="Google Shape;164;p27">
            <a:extLst>
              <a:ext uri="{FF2B5EF4-FFF2-40B4-BE49-F238E27FC236}">
                <a16:creationId xmlns:a16="http://schemas.microsoft.com/office/drawing/2014/main" id="{A7F078D1-D1A5-4EE7-BF9C-7CFD13294F61}"/>
              </a:ext>
            </a:extLst>
          </p:cNvPr>
          <p:cNvSpPr txBox="1">
            <a:spLocks/>
          </p:cNvSpPr>
          <p:nvPr/>
        </p:nvSpPr>
        <p:spPr>
          <a:xfrm flipH="1">
            <a:off x="1803678" y="665215"/>
            <a:ext cx="9217024" cy="572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pPr marL="228594" indent="-228594">
              <a:spcBef>
                <a:spcPts val="800"/>
              </a:spcBef>
              <a:buSzPts val="1100"/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+mj-lt"/>
              </a:rPr>
              <a:t>Matriz de transporte mais racional</a:t>
            </a:r>
          </a:p>
          <a:p>
            <a:pPr marL="838179" lvl="1" indent="-228594">
              <a:spcBef>
                <a:spcPts val="800"/>
              </a:spcBef>
              <a:buSzPts val="1100"/>
              <a:buFont typeface="Arial" panose="020B0604020202020204" pitchFamily="34" charset="0"/>
              <a:buChar char="•"/>
            </a:pPr>
            <a:r>
              <a:rPr lang="pt-BR" sz="1867" b="1" u="sng" dirty="0">
                <a:solidFill>
                  <a:schemeClr val="bg1"/>
                </a:solidFill>
                <a:latin typeface="+mj-lt"/>
              </a:rPr>
              <a:t>Aumento da participação do modo ferroviário </a:t>
            </a:r>
            <a:r>
              <a:rPr lang="pt-BR" sz="1867" dirty="0">
                <a:solidFill>
                  <a:schemeClr val="bg1"/>
                </a:solidFill>
                <a:latin typeface="+mj-lt"/>
              </a:rPr>
              <a:t>na divisão modal - </a:t>
            </a:r>
            <a:r>
              <a:rPr lang="pt-BR" sz="1867" b="1" u="sng" dirty="0">
                <a:solidFill>
                  <a:schemeClr val="bg1"/>
                </a:solidFill>
                <a:latin typeface="+mj-lt"/>
              </a:rPr>
              <a:t>Acima de 30%</a:t>
            </a:r>
            <a:r>
              <a:rPr lang="pt-BR" sz="1867" dirty="0">
                <a:solidFill>
                  <a:schemeClr val="bg1"/>
                </a:solidFill>
                <a:latin typeface="+mj-lt"/>
              </a:rPr>
              <a:t> em qualquer Cenário)</a:t>
            </a:r>
          </a:p>
          <a:p>
            <a:pPr marL="838179" lvl="1" indent="-228594">
              <a:spcBef>
                <a:spcPts val="800"/>
              </a:spcBef>
              <a:buSzPts val="1100"/>
              <a:buFont typeface="Arial" panose="020B0604020202020204" pitchFamily="34" charset="0"/>
              <a:buChar char="•"/>
            </a:pPr>
            <a:r>
              <a:rPr lang="pt-BR" sz="1867" b="1" u="sng" dirty="0">
                <a:solidFill>
                  <a:schemeClr val="bg1"/>
                </a:solidFill>
                <a:latin typeface="+mj-lt"/>
              </a:rPr>
              <a:t>Aumento da participação dos modos de grande capacidade</a:t>
            </a:r>
            <a:r>
              <a:rPr lang="pt-BR" sz="1867" dirty="0">
                <a:solidFill>
                  <a:schemeClr val="bg1"/>
                </a:solidFill>
                <a:latin typeface="+mj-lt"/>
              </a:rPr>
              <a:t> (ferroviário, hidroviário e cabotagem) na matriz de valor (VKU) – Acima de 30% em qualquer Cenário)</a:t>
            </a:r>
          </a:p>
          <a:p>
            <a:pPr marL="228594" indent="-228594">
              <a:spcBef>
                <a:spcPts val="800"/>
              </a:spcBef>
              <a:buSzPts val="1100"/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+mj-lt"/>
              </a:rPr>
              <a:t>Sustentabilidade ambiental</a:t>
            </a:r>
          </a:p>
          <a:p>
            <a:pPr marL="838179" lvl="1" indent="-228594">
              <a:spcBef>
                <a:spcPts val="800"/>
              </a:spcBef>
              <a:buSzPts val="1100"/>
              <a:buFont typeface="Arial" panose="020B0604020202020204" pitchFamily="34" charset="0"/>
              <a:buChar char="•"/>
            </a:pPr>
            <a:r>
              <a:rPr lang="pt-BR" sz="1867" b="1" u="sng" dirty="0">
                <a:solidFill>
                  <a:schemeClr val="bg1"/>
                </a:solidFill>
                <a:latin typeface="+mj-lt"/>
              </a:rPr>
              <a:t>Redução de até 14% no nível de emissões</a:t>
            </a:r>
          </a:p>
          <a:p>
            <a:pPr marL="228594" indent="-228594">
              <a:spcBef>
                <a:spcPts val="800"/>
              </a:spcBef>
              <a:buSzPts val="1100"/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+mj-lt"/>
              </a:rPr>
              <a:t>Acessibilidade</a:t>
            </a:r>
          </a:p>
          <a:p>
            <a:pPr marL="838179" lvl="1" indent="-228594">
              <a:spcBef>
                <a:spcPts val="800"/>
              </a:spcBef>
              <a:buSzPts val="1100"/>
              <a:buFont typeface="Arial" panose="020B0604020202020204" pitchFamily="34" charset="0"/>
              <a:buChar char="•"/>
            </a:pPr>
            <a:r>
              <a:rPr lang="pt-BR" sz="1867" b="1" u="sng" dirty="0">
                <a:solidFill>
                  <a:schemeClr val="bg1"/>
                </a:solidFill>
                <a:latin typeface="+mj-lt"/>
              </a:rPr>
              <a:t>Redução de até 12% no tempo médio</a:t>
            </a:r>
            <a:r>
              <a:rPr lang="pt-BR" sz="1867" dirty="0">
                <a:solidFill>
                  <a:schemeClr val="bg1"/>
                </a:solidFill>
                <a:latin typeface="+mj-lt"/>
              </a:rPr>
              <a:t> de deslocamento interurbano de </a:t>
            </a:r>
            <a:r>
              <a:rPr lang="pt-BR" sz="1867" b="1" u="sng" dirty="0">
                <a:solidFill>
                  <a:schemeClr val="bg1"/>
                </a:solidFill>
                <a:latin typeface="+mj-lt"/>
              </a:rPr>
              <a:t>pessoas</a:t>
            </a:r>
          </a:p>
          <a:p>
            <a:pPr marL="228594" indent="-228594">
              <a:spcBef>
                <a:spcPts val="800"/>
              </a:spcBef>
              <a:buSzPts val="1100"/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+mj-lt"/>
              </a:rPr>
              <a:t>Eficiência:</a:t>
            </a:r>
          </a:p>
          <a:p>
            <a:pPr marL="838179" lvl="1" indent="-228594">
              <a:spcBef>
                <a:spcPts val="800"/>
              </a:spcBef>
              <a:buSzPts val="1100"/>
              <a:buFont typeface="Arial" panose="020B0604020202020204" pitchFamily="34" charset="0"/>
              <a:buChar char="•"/>
            </a:pPr>
            <a:r>
              <a:rPr lang="pt-BR" sz="1867" b="1" u="sng" dirty="0">
                <a:solidFill>
                  <a:schemeClr val="bg1"/>
                </a:solidFill>
                <a:latin typeface="+mj-lt"/>
              </a:rPr>
              <a:t>Redução de 17% a 39% no custo médio</a:t>
            </a:r>
            <a:r>
              <a:rPr lang="pt-BR" sz="1867" dirty="0">
                <a:solidFill>
                  <a:schemeClr val="bg1"/>
                </a:solidFill>
                <a:latin typeface="+mj-lt"/>
              </a:rPr>
              <a:t> do transporte intermunicipal de </a:t>
            </a:r>
            <a:r>
              <a:rPr lang="pt-BR" sz="1867" b="1" u="sng" dirty="0">
                <a:solidFill>
                  <a:schemeClr val="bg1"/>
                </a:solidFill>
                <a:latin typeface="+mj-lt"/>
              </a:rPr>
              <a:t>cargas</a:t>
            </a:r>
          </a:p>
          <a:p>
            <a:pPr marL="228594" indent="-228594">
              <a:spcBef>
                <a:spcPts val="800"/>
              </a:spcBef>
              <a:buSzPts val="1100"/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+mj-lt"/>
              </a:rPr>
              <a:t>Segurança</a:t>
            </a:r>
          </a:p>
          <a:p>
            <a:pPr marL="838179" lvl="1" indent="-228594">
              <a:spcBef>
                <a:spcPts val="800"/>
              </a:spcBef>
              <a:buSzPts val="1100"/>
              <a:buFont typeface="Arial" panose="020B0604020202020204" pitchFamily="34" charset="0"/>
              <a:buChar char="•"/>
            </a:pPr>
            <a:r>
              <a:rPr lang="pt-BR" sz="1867" b="1" u="sng" dirty="0">
                <a:solidFill>
                  <a:schemeClr val="bg1"/>
                </a:solidFill>
                <a:latin typeface="+mj-lt"/>
              </a:rPr>
              <a:t>Aumento da segurança rodoviária em até 9%</a:t>
            </a:r>
          </a:p>
          <a:p>
            <a:pPr marL="228594" indent="-228594">
              <a:spcBef>
                <a:spcPts val="800"/>
              </a:spcBef>
              <a:buSzPts val="1100"/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1"/>
                </a:solidFill>
                <a:latin typeface="+mj-lt"/>
              </a:rPr>
              <a:t>Impacto no desenvolvimento econômico nacional e regional</a:t>
            </a:r>
          </a:p>
          <a:p>
            <a:pPr marL="838179" lvl="1" indent="-228594">
              <a:spcBef>
                <a:spcPts val="800"/>
              </a:spcBef>
              <a:buSzPts val="1100"/>
              <a:buFont typeface="Arial" panose="020B0604020202020204" pitchFamily="34" charset="0"/>
              <a:buChar char="•"/>
            </a:pPr>
            <a:r>
              <a:rPr lang="pt-BR" sz="1867" b="1" u="sng" dirty="0">
                <a:solidFill>
                  <a:schemeClr val="bg1"/>
                </a:solidFill>
                <a:latin typeface="+mj-lt"/>
              </a:rPr>
              <a:t>Crescimento do PIB potencializado de 6% a 11%</a:t>
            </a:r>
            <a:r>
              <a:rPr lang="pt-BR" sz="1867" dirty="0">
                <a:solidFill>
                  <a:schemeClr val="bg1"/>
                </a:solidFill>
                <a:latin typeface="+mj-lt"/>
              </a:rPr>
              <a:t> com os investimentos em infraestruturas de transporte</a:t>
            </a:r>
          </a:p>
        </p:txBody>
      </p:sp>
      <p:pic>
        <p:nvPicPr>
          <p:cNvPr id="9" name="Picture 2" descr="Rede - ícones de social grátis">
            <a:extLst>
              <a:ext uri="{FF2B5EF4-FFF2-40B4-BE49-F238E27FC236}">
                <a16:creationId xmlns:a16="http://schemas.microsoft.com/office/drawing/2014/main" id="{73C90DED-02C8-457E-B3C8-762FA2319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49" y="980309"/>
            <a:ext cx="867420" cy="86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1EFD748-CD37-48EF-85BF-B5ACE9632A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15" y="1974915"/>
            <a:ext cx="768085" cy="758824"/>
          </a:xfrm>
          <a:prstGeom prst="rect">
            <a:avLst/>
          </a:prstGeom>
        </p:spPr>
      </p:pic>
      <p:pic>
        <p:nvPicPr>
          <p:cNvPr id="12" name="Picture 20" descr="Passagem do tempo - ícones de grátis">
            <a:extLst>
              <a:ext uri="{FF2B5EF4-FFF2-40B4-BE49-F238E27FC236}">
                <a16:creationId xmlns:a16="http://schemas.microsoft.com/office/drawing/2014/main" id="{735A92A6-F8CB-4DA5-B7A8-51426B615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0" y="2860925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6" descr="ícone de redução de custos, design de linha 1988795 Vetor no Vecteezy">
            <a:extLst>
              <a:ext uri="{FF2B5EF4-FFF2-40B4-BE49-F238E27FC236}">
                <a16:creationId xmlns:a16="http://schemas.microsoft.com/office/drawing/2014/main" id="{C8777767-2DFC-4A0C-8055-0EE22E196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8" t="31524" r="28377" b="22565"/>
          <a:stretch/>
        </p:blipFill>
        <p:spPr bwMode="auto">
          <a:xfrm>
            <a:off x="782872" y="3852209"/>
            <a:ext cx="870971" cy="90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2" descr="Aperte O Cinto De Segurança - Gráfico vetorial grátis no Pixabay">
            <a:extLst>
              <a:ext uri="{FF2B5EF4-FFF2-40B4-BE49-F238E27FC236}">
                <a16:creationId xmlns:a16="http://schemas.microsoft.com/office/drawing/2014/main" id="{FA37A17E-87B7-411D-BF93-08236EB130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1" t="11709" r="16719" b="12790"/>
          <a:stretch/>
        </p:blipFill>
        <p:spPr bwMode="auto">
          <a:xfrm>
            <a:off x="834315" y="4885204"/>
            <a:ext cx="768085" cy="8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4" descr="Produto Interno Bruto Vetores e Ilustrações de Stock - iStock">
            <a:extLst>
              <a:ext uri="{FF2B5EF4-FFF2-40B4-BE49-F238E27FC236}">
                <a16:creationId xmlns:a16="http://schemas.microsoft.com/office/drawing/2014/main" id="{214A0628-C50B-467F-9569-7DBB371EE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7" t="13342" r="11172" b="12177"/>
          <a:stretch/>
        </p:blipFill>
        <p:spPr bwMode="auto">
          <a:xfrm>
            <a:off x="792200" y="5861329"/>
            <a:ext cx="852319" cy="85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767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828F888-C953-4657-9822-5998A31ADB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787263"/>
              <a:gd name="connsiteY0" fmla="*/ 0 h 823088"/>
              <a:gd name="connsiteX1" fmla="*/ 787263 w 787263"/>
              <a:gd name="connsiteY1" fmla="*/ 0 h 823088"/>
              <a:gd name="connsiteX2" fmla="*/ 787263 w 787263"/>
              <a:gd name="connsiteY2" fmla="*/ 823089 h 823088"/>
              <a:gd name="connsiteX3" fmla="*/ 0 w 787263"/>
              <a:gd name="connsiteY3" fmla="*/ 823089 h 82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263" h="823088">
                <a:moveTo>
                  <a:pt x="0" y="0"/>
                </a:moveTo>
                <a:lnTo>
                  <a:pt x="787263" y="0"/>
                </a:lnTo>
                <a:lnTo>
                  <a:pt x="787263" y="823089"/>
                </a:lnTo>
                <a:lnTo>
                  <a:pt x="0" y="823089"/>
                </a:lnTo>
                <a:close/>
              </a:path>
            </a:pathLst>
          </a:custGeom>
          <a:solidFill>
            <a:srgbClr val="35281B"/>
          </a:solidFill>
          <a:ln w="5563" cap="flat">
            <a:noFill/>
            <a:prstDash val="solid"/>
            <a:miter/>
          </a:ln>
        </p:spPr>
        <p:txBody>
          <a:bodyPr rtlCol="0" anchor="ctr"/>
          <a:lstStyle/>
          <a:p>
            <a:endParaRPr lang="pt-BR" dirty="0">
              <a:solidFill>
                <a:srgbClr val="D8D8D8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6C60658D-B47C-4694-B0C1-B9DF24FA344A}"/>
              </a:ext>
            </a:extLst>
          </p:cNvPr>
          <p:cNvSpPr txBox="1">
            <a:spLocks/>
          </p:cNvSpPr>
          <p:nvPr/>
        </p:nvSpPr>
        <p:spPr>
          <a:xfrm>
            <a:off x="677778" y="191473"/>
            <a:ext cx="10731349" cy="2984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Necessidades e Oportunidades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CCFDDE6-0537-4623-AC5A-7CE740D9B922}"/>
              </a:ext>
            </a:extLst>
          </p:cNvPr>
          <p:cNvCxnSpPr>
            <a:cxnSpLocks/>
          </p:cNvCxnSpPr>
          <p:nvPr/>
        </p:nvCxnSpPr>
        <p:spPr>
          <a:xfrm>
            <a:off x="782872" y="810832"/>
            <a:ext cx="5740476" cy="0"/>
          </a:xfrm>
          <a:prstGeom prst="line">
            <a:avLst/>
          </a:prstGeom>
          <a:ln>
            <a:solidFill>
              <a:srgbClr val="F2DA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73DDE18E-5681-4F58-8FF3-F8A02A6D4B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89" b="36555"/>
          <a:stretch/>
        </p:blipFill>
        <p:spPr>
          <a:xfrm>
            <a:off x="9730095" y="6393740"/>
            <a:ext cx="2557571" cy="504737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2CB2AC10-3276-4513-8DA4-75F191D7F2B3}"/>
              </a:ext>
            </a:extLst>
          </p:cNvPr>
          <p:cNvGrpSpPr/>
          <p:nvPr/>
        </p:nvGrpSpPr>
        <p:grpSpPr>
          <a:xfrm>
            <a:off x="397333" y="1105416"/>
            <a:ext cx="6882658" cy="4941752"/>
            <a:chOff x="712438" y="1105415"/>
            <a:chExt cx="6882658" cy="4941752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27A472CC-6349-4542-9322-011ADFF51E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3"/>
            <a:stretch/>
          </p:blipFill>
          <p:spPr>
            <a:xfrm>
              <a:off x="782872" y="1105415"/>
              <a:ext cx="3327672" cy="2521104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B50C9D55-C5E9-401A-AF11-23C18E26B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378" y="1105415"/>
              <a:ext cx="3565634" cy="2521104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5CC96D56-743F-4748-8AFF-F21699648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38" y="3626519"/>
              <a:ext cx="3423558" cy="2420648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FEF2C5B6-F63F-470E-9E4F-87F13675F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5995" y="3601388"/>
              <a:ext cx="3459101" cy="2445779"/>
            </a:xfrm>
            <a:prstGeom prst="rect">
              <a:avLst/>
            </a:prstGeom>
          </p:spPr>
        </p:pic>
      </p:grpSp>
      <p:pic>
        <p:nvPicPr>
          <p:cNvPr id="20" name="Imagem 19">
            <a:extLst>
              <a:ext uri="{FF2B5EF4-FFF2-40B4-BE49-F238E27FC236}">
                <a16:creationId xmlns:a16="http://schemas.microsoft.com/office/drawing/2014/main" id="{8E3059CF-111E-4D60-9F3E-EC116CB44D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t="18587" r="1995" b="7914"/>
          <a:stretch/>
        </p:blipFill>
        <p:spPr>
          <a:xfrm>
            <a:off x="7677324" y="1137008"/>
            <a:ext cx="4409581" cy="4899534"/>
          </a:xfrm>
          <a:prstGeom prst="rect">
            <a:avLst/>
          </a:prstGeom>
        </p:spPr>
      </p:pic>
      <p:sp>
        <p:nvSpPr>
          <p:cNvPr id="21" name="Google Shape;222;p32">
            <a:extLst>
              <a:ext uri="{FF2B5EF4-FFF2-40B4-BE49-F238E27FC236}">
                <a16:creationId xmlns:a16="http://schemas.microsoft.com/office/drawing/2014/main" id="{4ACD54E7-9ADA-454E-912A-0FDBDCA82415}"/>
              </a:ext>
            </a:extLst>
          </p:cNvPr>
          <p:cNvSpPr txBox="1">
            <a:spLocks/>
          </p:cNvSpPr>
          <p:nvPr/>
        </p:nvSpPr>
        <p:spPr>
          <a:xfrm>
            <a:off x="4393996" y="5170285"/>
            <a:ext cx="3462391" cy="172819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pt-BR" sz="2133" dirty="0">
                <a:solidFill>
                  <a:schemeClr val="bg1"/>
                </a:solidFill>
              </a:rPr>
              <a:t>PRINCIPAIS OPORTUNIDADES</a:t>
            </a:r>
          </a:p>
        </p:txBody>
      </p:sp>
      <p:pic>
        <p:nvPicPr>
          <p:cNvPr id="22" name="Imagem 21" descr="Desenho de estrelas&#10;&#10;Descrição gerada automaticamente com confiança baixa">
            <a:extLst>
              <a:ext uri="{FF2B5EF4-FFF2-40B4-BE49-F238E27FC236}">
                <a16:creationId xmlns:a16="http://schemas.microsoft.com/office/drawing/2014/main" id="{5BF9B3A9-C848-4FDE-9AA0-3FDD7751C5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21506" flipV="1">
            <a:off x="7966394" y="5451988"/>
            <a:ext cx="1444697" cy="1164787"/>
          </a:xfrm>
          <a:prstGeom prst="rect">
            <a:avLst/>
          </a:prstGeom>
        </p:spPr>
      </p:pic>
      <p:sp>
        <p:nvSpPr>
          <p:cNvPr id="23" name="Google Shape;222;p32">
            <a:extLst>
              <a:ext uri="{FF2B5EF4-FFF2-40B4-BE49-F238E27FC236}">
                <a16:creationId xmlns:a16="http://schemas.microsoft.com/office/drawing/2014/main" id="{BA0A40C1-41E1-43D1-BD6B-49003586AE28}"/>
              </a:ext>
            </a:extLst>
          </p:cNvPr>
          <p:cNvSpPr txBox="1">
            <a:spLocks/>
          </p:cNvSpPr>
          <p:nvPr/>
        </p:nvSpPr>
        <p:spPr>
          <a:xfrm>
            <a:off x="-3992670" y="5170285"/>
            <a:ext cx="8195530" cy="172819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pt-BR" sz="2133" dirty="0">
                <a:solidFill>
                  <a:schemeClr val="bg1"/>
                </a:solidFill>
              </a:rPr>
              <a:t>PRINCIPAIS NECESSIDADES</a:t>
            </a:r>
          </a:p>
        </p:txBody>
      </p:sp>
      <p:pic>
        <p:nvPicPr>
          <p:cNvPr id="24" name="Imagem 23" descr="Desenho de estrelas&#10;&#10;Descrição gerada automaticamente com confiança baixa">
            <a:extLst>
              <a:ext uri="{FF2B5EF4-FFF2-40B4-BE49-F238E27FC236}">
                <a16:creationId xmlns:a16="http://schemas.microsoft.com/office/drawing/2014/main" id="{E796CE13-F607-4579-A613-7E1BE2814D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21506">
            <a:off x="60523" y="5222620"/>
            <a:ext cx="1444697" cy="118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9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36">
            <a:extLst>
              <a:ext uri="{FF2B5EF4-FFF2-40B4-BE49-F238E27FC236}">
                <a16:creationId xmlns:a16="http://schemas.microsoft.com/office/drawing/2014/main" id="{3B520D50-467A-49F9-AAB1-71EA878A857D}"/>
              </a:ext>
            </a:extLst>
          </p:cNvPr>
          <p:cNvSpPr/>
          <p:nvPr/>
        </p:nvSpPr>
        <p:spPr>
          <a:xfrm>
            <a:off x="0" y="1"/>
            <a:ext cx="12192000" cy="1314450"/>
          </a:xfrm>
          <a:custGeom>
            <a:avLst/>
            <a:gdLst>
              <a:gd name="connsiteX0" fmla="*/ 0 w 787263"/>
              <a:gd name="connsiteY0" fmla="*/ 0 h 823088"/>
              <a:gd name="connsiteX1" fmla="*/ 787263 w 787263"/>
              <a:gd name="connsiteY1" fmla="*/ 0 h 823088"/>
              <a:gd name="connsiteX2" fmla="*/ 787263 w 787263"/>
              <a:gd name="connsiteY2" fmla="*/ 823089 h 823088"/>
              <a:gd name="connsiteX3" fmla="*/ 0 w 787263"/>
              <a:gd name="connsiteY3" fmla="*/ 823089 h 82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263" h="823088">
                <a:moveTo>
                  <a:pt x="0" y="0"/>
                </a:moveTo>
                <a:lnTo>
                  <a:pt x="787263" y="0"/>
                </a:lnTo>
                <a:lnTo>
                  <a:pt x="787263" y="823089"/>
                </a:lnTo>
                <a:lnTo>
                  <a:pt x="0" y="823089"/>
                </a:lnTo>
                <a:close/>
              </a:path>
            </a:pathLst>
          </a:custGeom>
          <a:solidFill>
            <a:srgbClr val="35281B"/>
          </a:solidFill>
          <a:ln w="5563" cap="flat">
            <a:noFill/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rgbClr val="D8D8D8"/>
              </a:solidFill>
              <a:latin typeface="Avenir Next LT Pro Demi" panose="020B0704020202020204" pitchFamily="34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7FD4FF5-B920-46E6-A11A-BA0DF42F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371" y="359787"/>
            <a:ext cx="10421258" cy="6762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30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Planejamento Tático de Transportes em Nível Federal – Portaria no.792/2021</a:t>
            </a:r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id="{B8FE2432-A20C-4DEF-9404-0D77DBCBC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246" y="6502473"/>
            <a:ext cx="1699542" cy="285184"/>
          </a:xfrm>
          <a:prstGeom prst="rect">
            <a:avLst/>
          </a:prstGeom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3A698D8-3009-4CC1-A491-50B942832B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871253"/>
              </p:ext>
            </p:extLst>
          </p:nvPr>
        </p:nvGraphicFramePr>
        <p:xfrm>
          <a:off x="3569865" y="13860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m 11">
            <a:extLst>
              <a:ext uri="{FF2B5EF4-FFF2-40B4-BE49-F238E27FC236}">
                <a16:creationId xmlns:a16="http://schemas.microsoft.com/office/drawing/2014/main" id="{67BEFFC8-EB85-4016-8C08-BDE8689675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2" y="2555940"/>
            <a:ext cx="3316503" cy="23315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5863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D41533D89F7424EA653D500B6CAE702" ma:contentTypeVersion="2" ma:contentTypeDescription="Crie um novo documento." ma:contentTypeScope="" ma:versionID="a76fa1a35297e8bdd4225b6b51ccc3b6">
  <xsd:schema xmlns:xsd="http://www.w3.org/2001/XMLSchema" xmlns:xs="http://www.w3.org/2001/XMLSchema" xmlns:p="http://schemas.microsoft.com/office/2006/metadata/properties" xmlns:ns2="80b84b33-6eed-4c85-8d1d-7a057998ee3e" targetNamespace="http://schemas.microsoft.com/office/2006/metadata/properties" ma:root="true" ma:fieldsID="63f85f521fc96b16be2961bc50873f29" ns2:_="">
    <xsd:import namespace="80b84b33-6eed-4c85-8d1d-7a057998e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84b33-6eed-4c85-8d1d-7a057998e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ED98AB-592D-4B6A-ABDA-3D8547E0EF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b84b33-6eed-4c85-8d1d-7a057998e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6E781A-4503-4266-886B-10B114FD324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6C26181-5A7C-48EA-A670-B5AE8EE49D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771</Words>
  <Application>Microsoft Office PowerPoint</Application>
  <PresentationFormat>Widescreen</PresentationFormat>
  <Paragraphs>116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Avenir Next LT Pro</vt:lpstr>
      <vt:lpstr>Avenir Next LT Pro Demi</vt:lpstr>
      <vt:lpstr>Calibri</vt:lpstr>
      <vt:lpstr>Calibri Light</vt:lpstr>
      <vt:lpstr>Wingdings</vt:lpstr>
      <vt:lpstr>Office Theme</vt:lpstr>
      <vt:lpstr>Planejamento  Integrado de Transportes (PIT)</vt:lpstr>
      <vt:lpstr>PLANOS NACIONAIS DE TRANSPORTES Evolução no contexto do Planejamento</vt:lpstr>
      <vt:lpstr>POLÍTICA NACIONAL DE TRANSPORTES (PNT)</vt:lpstr>
      <vt:lpstr>PLANEJAMENTO INTEGRADO DE TRANSPORTES (PIT)</vt:lpstr>
      <vt:lpstr>PLANEJAMENTO INTEGRADO DE TRANSPORTES (PIT)</vt:lpstr>
      <vt:lpstr>Apresentação do PowerPoint</vt:lpstr>
      <vt:lpstr>Apresentação do PowerPoint</vt:lpstr>
      <vt:lpstr>Apresentação do PowerPoint</vt:lpstr>
      <vt:lpstr>Planejamento Tático de Transportes em Nível Federal – Portaria no.792/2021</vt:lpstr>
      <vt:lpstr>Estrutura geral dos Planos Setoriais</vt:lpstr>
      <vt:lpstr>Apresentação do PowerPoint</vt:lpstr>
      <vt:lpstr>Rede Semântica do Sistema de Transportes</vt:lpstr>
      <vt:lpstr>Próximos Passos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Camila Mota Andrade</dc:creator>
  <cp:lastModifiedBy>Gabriella Lima</cp:lastModifiedBy>
  <cp:revision>23</cp:revision>
  <dcterms:created xsi:type="dcterms:W3CDTF">2021-12-13T18:09:12Z</dcterms:created>
  <dcterms:modified xsi:type="dcterms:W3CDTF">2022-03-29T01:42:50Z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0x010100ED41533D89F7424EA653D500B6CAE702</vt:lpwstr>
  </property>
</Properties>
</file>