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74" r:id="rId9"/>
    <p:sldId id="279" r:id="rId10"/>
    <p:sldId id="281" r:id="rId11"/>
    <p:sldId id="273" r:id="rId12"/>
    <p:sldId id="282" r:id="rId13"/>
    <p:sldId id="275" r:id="rId14"/>
    <p:sldId id="278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28/03/2022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893" y="848311"/>
            <a:ext cx="10430494" cy="3129003"/>
          </a:xfrm>
        </p:spPr>
        <p:txBody>
          <a:bodyPr>
            <a:normAutofit/>
          </a:bodyPr>
          <a:lstStyle/>
          <a:p>
            <a:r>
              <a:rPr lang="pt-BR" sz="5500" b="1" strike="noStrike" spc="-1" dirty="0">
                <a:solidFill>
                  <a:srgbClr val="1E3766"/>
                </a:solidFill>
                <a:latin typeface="Calibri"/>
                <a:ea typeface="DejaVu Sans"/>
              </a:rPr>
              <a:t>Estudos Ambientais</a:t>
            </a:r>
            <a:br>
              <a:rPr lang="pt-BR" sz="5500" b="1" strike="noStrike" spc="-1" dirty="0">
                <a:solidFill>
                  <a:srgbClr val="1E3766"/>
                </a:solidFill>
                <a:latin typeface="Calibri"/>
                <a:ea typeface="DejaVu Sans"/>
              </a:rPr>
            </a:br>
            <a:r>
              <a:rPr lang="pt-BR" sz="5500" b="1" strike="noStrike" spc="-1" dirty="0">
                <a:solidFill>
                  <a:srgbClr val="1E3766"/>
                </a:solidFill>
                <a:latin typeface="Calibri"/>
                <a:ea typeface="DejaVu Sans"/>
              </a:rPr>
              <a:t>- Novo Modelo de Contratação -</a:t>
            </a:r>
            <a:endParaRPr lang="pt-BR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45186"/>
            <a:ext cx="9144000" cy="2311873"/>
          </a:xfrm>
        </p:spPr>
        <p:txBody>
          <a:bodyPr>
            <a:normAutofit fontScale="70000" lnSpcReduction="20000"/>
          </a:bodyPr>
          <a:lstStyle/>
          <a:p>
            <a:endParaRPr lang="pt-BR" dirty="0"/>
          </a:p>
          <a:p>
            <a:r>
              <a:rPr lang="pt-BR" sz="3500" dirty="0"/>
              <a:t>Alexandre Neumann</a:t>
            </a:r>
          </a:p>
          <a:p>
            <a:r>
              <a:rPr lang="pt-BR" sz="2900" dirty="0"/>
              <a:t>Coordenador-Geral Substituto</a:t>
            </a:r>
          </a:p>
          <a:p>
            <a:r>
              <a:rPr lang="pt-BR" sz="3500" dirty="0"/>
              <a:t>Coordenação-Geral de Meio Ambiente</a:t>
            </a:r>
          </a:p>
          <a:p>
            <a:r>
              <a:rPr lang="pt-BR" sz="3500" dirty="0"/>
              <a:t>Diretoria de Planejamento e Pesquisa</a:t>
            </a:r>
          </a:p>
          <a:p>
            <a:r>
              <a:rPr lang="pt-BR" sz="3500" dirty="0"/>
              <a:t>(CGMAB/DPP/DNIT)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2"/>
          <p:cNvSpPr/>
          <p:nvPr/>
        </p:nvSpPr>
        <p:spPr>
          <a:xfrm>
            <a:off x="1728000" y="1416738"/>
            <a:ext cx="9882720" cy="24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0" name="Group 10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pic>
        <p:nvPicPr>
          <p:cNvPr id="7" name="Imagem 6">
            <a:extLst>
              <a:ext uri="{FF2B5EF4-FFF2-40B4-BE49-F238E27FC236}">
                <a16:creationId xmlns:a16="http://schemas.microsoft.com/office/drawing/2014/main" id="{FD9D7FCE-25AE-48F2-9C24-3C2453E58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066" y="1478169"/>
            <a:ext cx="3517119" cy="328850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3B733ED-1A69-4EE7-9C7B-3B6BD4222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42" y="1645580"/>
            <a:ext cx="3537345" cy="295368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D085C697-F1E7-479F-9F62-22EF6534AC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7962" y="1478169"/>
            <a:ext cx="3517120" cy="318299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C862BFA-C50F-4E90-9060-45A7497F51D9}"/>
              </a:ext>
            </a:extLst>
          </p:cNvPr>
          <p:cNvSpPr txBox="1"/>
          <p:nvPr/>
        </p:nvSpPr>
        <p:spPr>
          <a:xfrm>
            <a:off x="1723299" y="1094867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A6F265-7E56-430D-B4E9-3E259CE3271B}"/>
              </a:ext>
            </a:extLst>
          </p:cNvPr>
          <p:cNvSpPr txBox="1"/>
          <p:nvPr/>
        </p:nvSpPr>
        <p:spPr>
          <a:xfrm>
            <a:off x="5594101" y="967238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B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251955C-5922-4045-AD8B-90778EC8D995}"/>
              </a:ext>
            </a:extLst>
          </p:cNvPr>
          <p:cNvSpPr txBox="1"/>
          <p:nvPr/>
        </p:nvSpPr>
        <p:spPr>
          <a:xfrm>
            <a:off x="9530054" y="967238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C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B52A030-2A1E-440D-8ADE-B20FB292CC8A}"/>
              </a:ext>
            </a:extLst>
          </p:cNvPr>
          <p:cNvCxnSpPr/>
          <p:nvPr/>
        </p:nvCxnSpPr>
        <p:spPr>
          <a:xfrm>
            <a:off x="4132613" y="1151904"/>
            <a:ext cx="0" cy="413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5D46CCD6-1DA6-49CB-8C1D-5DEC71B627EE}"/>
              </a:ext>
            </a:extLst>
          </p:cNvPr>
          <p:cNvCxnSpPr/>
          <p:nvPr/>
        </p:nvCxnSpPr>
        <p:spPr>
          <a:xfrm>
            <a:off x="8050152" y="1177254"/>
            <a:ext cx="0" cy="413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137AA66C-B205-46E3-99D2-9C15473CB2A1}"/>
              </a:ext>
            </a:extLst>
          </p:cNvPr>
          <p:cNvSpPr txBox="1"/>
          <p:nvPr/>
        </p:nvSpPr>
        <p:spPr>
          <a:xfrm>
            <a:off x="624088" y="5082637"/>
            <a:ext cx="3007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54.432.978,71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14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D1E2E6B-8347-49F0-AFEF-CBD3A1CABA74}"/>
              </a:ext>
            </a:extLst>
          </p:cNvPr>
          <p:cNvSpPr txBox="1"/>
          <p:nvPr/>
        </p:nvSpPr>
        <p:spPr>
          <a:xfrm>
            <a:off x="4541626" y="5082637"/>
            <a:ext cx="3007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61.444.616,29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16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0EAA284-4D35-4EF3-A5F8-3209FEE1FA9B}"/>
              </a:ext>
            </a:extLst>
          </p:cNvPr>
          <p:cNvSpPr txBox="1"/>
          <p:nvPr/>
        </p:nvSpPr>
        <p:spPr>
          <a:xfrm>
            <a:off x="8459164" y="5082636"/>
            <a:ext cx="3007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42.427.311,88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5272069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367647" y="1210360"/>
            <a:ext cx="1859479" cy="23711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pt-BR" sz="3200" b="1" strike="noStrike" kern="1200" spc="-1" dirty="0">
                <a:latin typeface="+mj-lt"/>
                <a:ea typeface="+mj-ea"/>
                <a:cs typeface="+mj-cs"/>
              </a:rPr>
              <a:t>Edital</a:t>
            </a:r>
            <a:r>
              <a:rPr lang="en-US" sz="3200" b="1" strike="noStrike" kern="1200" spc="-1" dirty="0">
                <a:latin typeface="+mj-lt"/>
                <a:ea typeface="+mj-ea"/>
                <a:cs typeface="+mj-cs"/>
              </a:rPr>
              <a:t> 257/2021</a:t>
            </a:r>
            <a:endParaRPr lang="en-US" sz="3200" b="0" strike="noStrike" kern="1200" spc="-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16CEE20-61CC-4620-8128-805C3E6E5B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96" r="3032"/>
          <a:stretch/>
        </p:blipFill>
        <p:spPr>
          <a:xfrm>
            <a:off x="2768931" y="631254"/>
            <a:ext cx="7347537" cy="4059514"/>
          </a:xfrm>
          <a:prstGeom prst="rect">
            <a:avLst/>
          </a:prstGeom>
        </p:spPr>
      </p:pic>
      <p:sp>
        <p:nvSpPr>
          <p:cNvPr id="132" name="CustomShape 2"/>
          <p:cNvSpPr/>
          <p:nvPr/>
        </p:nvSpPr>
        <p:spPr>
          <a:xfrm>
            <a:off x="1728000" y="1773000"/>
            <a:ext cx="9882720" cy="24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0" name="Group 10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DD31B3-CB2A-444F-9F84-BE9A7140E318}"/>
              </a:ext>
            </a:extLst>
          </p:cNvPr>
          <p:cNvSpPr txBox="1"/>
          <p:nvPr/>
        </p:nvSpPr>
        <p:spPr>
          <a:xfrm>
            <a:off x="367647" y="5141256"/>
            <a:ext cx="7867758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3000" dirty="0"/>
              <a:t>Contratação por RDC por </a:t>
            </a:r>
            <a:r>
              <a:rPr lang="pt-BR" sz="3000" b="1" u="sng" dirty="0"/>
              <a:t>técnica e preço</a:t>
            </a:r>
            <a:r>
              <a:rPr lang="pt-BR" sz="3000" dirty="0"/>
              <a:t>;</a:t>
            </a:r>
          </a:p>
          <a:p>
            <a:pPr marL="285750" indent="-285750">
              <a:buFontTx/>
              <a:buChar char="-"/>
            </a:pPr>
            <a:r>
              <a:rPr lang="pt-BR" sz="3000" dirty="0"/>
              <a:t>Subdividida em </a:t>
            </a:r>
            <a:r>
              <a:rPr lang="pt-BR" sz="3000" b="1" u="sng" dirty="0"/>
              <a:t>3 lotes</a:t>
            </a:r>
            <a:r>
              <a:rPr lang="pt-BR" sz="3000" dirty="0"/>
              <a:t>;</a:t>
            </a:r>
          </a:p>
          <a:p>
            <a:pPr marL="285750" indent="-285750">
              <a:buFontTx/>
              <a:buChar char="-"/>
            </a:pPr>
            <a:r>
              <a:rPr lang="pt-BR" sz="3000" dirty="0"/>
              <a:t>Valor total: </a:t>
            </a:r>
            <a:r>
              <a:rPr lang="pt-BR" sz="3000" b="1" u="sng" dirty="0"/>
              <a:t>R$ 158.304.906,89</a:t>
            </a:r>
            <a:r>
              <a:rPr lang="pt-BR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96658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2"/>
          <p:cNvSpPr/>
          <p:nvPr/>
        </p:nvSpPr>
        <p:spPr>
          <a:xfrm>
            <a:off x="1728000" y="1416738"/>
            <a:ext cx="9882720" cy="24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0" name="Group 10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pic>
        <p:nvPicPr>
          <p:cNvPr id="7" name="Imagem 6">
            <a:extLst>
              <a:ext uri="{FF2B5EF4-FFF2-40B4-BE49-F238E27FC236}">
                <a16:creationId xmlns:a16="http://schemas.microsoft.com/office/drawing/2014/main" id="{FD9D7FCE-25AE-48F2-9C24-3C2453E58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066" y="1478169"/>
            <a:ext cx="3517119" cy="328850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3B733ED-1A69-4EE7-9C7B-3B6BD4222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42" y="1645580"/>
            <a:ext cx="3537345" cy="295368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D085C697-F1E7-479F-9F62-22EF6534AC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7962" y="1478169"/>
            <a:ext cx="3517120" cy="318299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C862BFA-C50F-4E90-9060-45A7497F51D9}"/>
              </a:ext>
            </a:extLst>
          </p:cNvPr>
          <p:cNvSpPr txBox="1"/>
          <p:nvPr/>
        </p:nvSpPr>
        <p:spPr>
          <a:xfrm>
            <a:off x="1723299" y="1094867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A6F265-7E56-430D-B4E9-3E259CE3271B}"/>
              </a:ext>
            </a:extLst>
          </p:cNvPr>
          <p:cNvSpPr txBox="1"/>
          <p:nvPr/>
        </p:nvSpPr>
        <p:spPr>
          <a:xfrm>
            <a:off x="5594101" y="967238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B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251955C-5922-4045-AD8B-90778EC8D995}"/>
              </a:ext>
            </a:extLst>
          </p:cNvPr>
          <p:cNvSpPr txBox="1"/>
          <p:nvPr/>
        </p:nvSpPr>
        <p:spPr>
          <a:xfrm>
            <a:off x="9530054" y="967238"/>
            <a:ext cx="257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Lote C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B52A030-2A1E-440D-8ADE-B20FB292CC8A}"/>
              </a:ext>
            </a:extLst>
          </p:cNvPr>
          <p:cNvCxnSpPr/>
          <p:nvPr/>
        </p:nvCxnSpPr>
        <p:spPr>
          <a:xfrm>
            <a:off x="4132613" y="1151904"/>
            <a:ext cx="0" cy="413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5D46CCD6-1DA6-49CB-8C1D-5DEC71B627EE}"/>
              </a:ext>
            </a:extLst>
          </p:cNvPr>
          <p:cNvCxnSpPr/>
          <p:nvPr/>
        </p:nvCxnSpPr>
        <p:spPr>
          <a:xfrm>
            <a:off x="8050152" y="1177254"/>
            <a:ext cx="0" cy="4132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137AA66C-B205-46E3-99D2-9C15473CB2A1}"/>
              </a:ext>
            </a:extLst>
          </p:cNvPr>
          <p:cNvSpPr txBox="1"/>
          <p:nvPr/>
        </p:nvSpPr>
        <p:spPr>
          <a:xfrm>
            <a:off x="624088" y="5082637"/>
            <a:ext cx="3007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54.432.978,71</a:t>
            </a:r>
          </a:p>
          <a:p>
            <a:r>
              <a:rPr lang="pt-BR" sz="1600" b="1" dirty="0"/>
              <a:t>Valor Contratado</a:t>
            </a:r>
            <a:r>
              <a:rPr lang="pt-BR" sz="1600" dirty="0"/>
              <a:t>: 47.493.500,00</a:t>
            </a:r>
          </a:p>
          <a:p>
            <a:r>
              <a:rPr lang="pt-BR" sz="1600" b="1" dirty="0"/>
              <a:t>Desconto</a:t>
            </a:r>
            <a:r>
              <a:rPr lang="pt-BR" sz="1600" dirty="0"/>
              <a:t>:                     12,75%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14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D1E2E6B-8347-49F0-AFEF-CBD3A1CABA74}"/>
              </a:ext>
            </a:extLst>
          </p:cNvPr>
          <p:cNvSpPr txBox="1"/>
          <p:nvPr/>
        </p:nvSpPr>
        <p:spPr>
          <a:xfrm>
            <a:off x="4541626" y="5082637"/>
            <a:ext cx="3007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61.444.616,29</a:t>
            </a:r>
          </a:p>
          <a:p>
            <a:r>
              <a:rPr lang="pt-BR" sz="1600" b="1" dirty="0"/>
              <a:t>Valor Contratado</a:t>
            </a:r>
            <a:r>
              <a:rPr lang="pt-BR" sz="1600" dirty="0"/>
              <a:t>: 44.240.123,76</a:t>
            </a:r>
          </a:p>
          <a:p>
            <a:r>
              <a:rPr lang="pt-BR" sz="1600" b="1" dirty="0"/>
              <a:t>Desconto</a:t>
            </a:r>
            <a:r>
              <a:rPr lang="pt-BR" sz="1600" dirty="0"/>
              <a:t>:                       28,00%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16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0EAA284-4D35-4EF3-A5F8-3209FEE1FA9B}"/>
              </a:ext>
            </a:extLst>
          </p:cNvPr>
          <p:cNvSpPr txBox="1"/>
          <p:nvPr/>
        </p:nvSpPr>
        <p:spPr>
          <a:xfrm>
            <a:off x="8459164" y="5082636"/>
            <a:ext cx="3007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Valor Orçado</a:t>
            </a:r>
            <a:r>
              <a:rPr lang="pt-BR" sz="1600" dirty="0"/>
              <a:t>:        42.427.311,88</a:t>
            </a:r>
          </a:p>
          <a:p>
            <a:r>
              <a:rPr lang="pt-BR" sz="1600" b="1" dirty="0"/>
              <a:t>Valor Contratado</a:t>
            </a:r>
            <a:r>
              <a:rPr lang="pt-BR" sz="1600" dirty="0"/>
              <a:t>: 33.776.980,00</a:t>
            </a:r>
          </a:p>
          <a:p>
            <a:r>
              <a:rPr lang="pt-BR" sz="1600" b="1" dirty="0"/>
              <a:t>Desconto</a:t>
            </a:r>
            <a:r>
              <a:rPr lang="pt-BR" sz="1600" dirty="0"/>
              <a:t>:                     20,39%</a:t>
            </a:r>
          </a:p>
          <a:p>
            <a:r>
              <a:rPr lang="pt-BR" sz="1600" b="1" dirty="0"/>
              <a:t>Empreendimentos:          </a:t>
            </a:r>
            <a:r>
              <a:rPr lang="pt-BR" sz="16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0177235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id="{8B4D7711-222D-40E6-A94F-6360B53BCAE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161701" y="1999447"/>
            <a:ext cx="6696720" cy="4408920"/>
          </a:xfrm>
          <a:prstGeom prst="rect">
            <a:avLst/>
          </a:prstGeom>
          <a:ln>
            <a:noFill/>
          </a:ln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30CC21C0-B9B0-4B03-B6B8-332D82C74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17" y="673884"/>
            <a:ext cx="10515600" cy="1325563"/>
          </a:xfrm>
        </p:spPr>
        <p:txBody>
          <a:bodyPr/>
          <a:lstStyle/>
          <a:p>
            <a:r>
              <a:rPr lang="pt-BR" dirty="0"/>
              <a:t>Análise de custos da Contratação</a:t>
            </a:r>
          </a:p>
        </p:txBody>
      </p:sp>
    </p:spTree>
    <p:extLst>
      <p:ext uri="{BB962C8B-B14F-4D97-AF65-F5344CB8AC3E}">
        <p14:creationId xmlns:p14="http://schemas.microsoft.com/office/powerpoint/2010/main" val="3539061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F47D4-31CD-4435-887A-056C7603A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942" y="29640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sz="7800" dirty="0"/>
              <a:t>Muito grato!</a:t>
            </a:r>
            <a:br>
              <a:rPr lang="pt-BR" dirty="0"/>
            </a:br>
            <a:br>
              <a:rPr lang="pt-BR" dirty="0"/>
            </a:br>
            <a:r>
              <a:rPr lang="pt-BR" sz="4900" b="1" dirty="0"/>
              <a:t>Alexandre Neumann</a:t>
            </a:r>
            <a:br>
              <a:rPr lang="pt-BR" dirty="0"/>
            </a:br>
            <a:r>
              <a:rPr lang="pt-BR" sz="3300" dirty="0"/>
              <a:t>Coordenador-Geral de Meio Ambiente (Substituto) </a:t>
            </a:r>
            <a:br>
              <a:rPr lang="pt-BR" sz="3300" dirty="0"/>
            </a:br>
            <a:r>
              <a:rPr lang="pt-BR" sz="3300" dirty="0"/>
              <a:t>(61) 3315 4185 / 9 9379 8998</a:t>
            </a:r>
            <a:br>
              <a:rPr lang="pt-BR" sz="3300" dirty="0"/>
            </a:br>
            <a:r>
              <a:rPr lang="pt-BR" sz="3300" dirty="0"/>
              <a:t>alexandre.neumann@dnit.gov.br</a:t>
            </a:r>
          </a:p>
        </p:txBody>
      </p:sp>
    </p:spTree>
    <p:extLst>
      <p:ext uri="{BB962C8B-B14F-4D97-AF65-F5344CB8AC3E}">
        <p14:creationId xmlns:p14="http://schemas.microsoft.com/office/powerpoint/2010/main" val="371687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OM RAPIDEZ - Pensamentos">
            <a:extLst>
              <a:ext uri="{FF2B5EF4-FFF2-40B4-BE49-F238E27FC236}">
                <a16:creationId xmlns:a16="http://schemas.microsoft.com/office/drawing/2014/main" id="{45515299-0AA8-4B72-8484-00F0F6214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881" y="4073012"/>
            <a:ext cx="4762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5F39D5-305B-470F-8D17-C47E50F2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strike="noStrike" spc="-1" dirty="0">
                <a:solidFill>
                  <a:srgbClr val="1E3766"/>
                </a:solidFill>
                <a:latin typeface="Calibri"/>
                <a:ea typeface="DejaVu Sans"/>
              </a:rPr>
              <a:t>Por que foi necessário criar um novo modelo de contratação?</a:t>
            </a:r>
            <a:br>
              <a:rPr lang="pt-BR" sz="6000" b="0" strike="noStrike" spc="-1" dirty="0">
                <a:latin typeface="Arial"/>
              </a:rPr>
            </a:br>
            <a:endParaRPr lang="pt-BR" dirty="0"/>
          </a:p>
        </p:txBody>
      </p:sp>
      <p:pic>
        <p:nvPicPr>
          <p:cNvPr id="1026" name="Picture 2" descr="Como falar em inglês: Eu tenho uma dúvida?">
            <a:extLst>
              <a:ext uri="{FF2B5EF4-FFF2-40B4-BE49-F238E27FC236}">
                <a16:creationId xmlns:a16="http://schemas.microsoft.com/office/drawing/2014/main" id="{1E324FEE-733B-404B-A865-5D6BE37BB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14" y="3992049"/>
            <a:ext cx="28575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E8179AB-CF9A-49F3-A7DA-54AA865DE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283" y="4258748"/>
            <a:ext cx="241935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36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Etapas Iniciais do Licenciamento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7CAC5E3-E4DD-4ADE-9618-AD442CE67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74372"/>
            <a:ext cx="10515600" cy="474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uvem 5">
            <a:extLst>
              <a:ext uri="{FF2B5EF4-FFF2-40B4-BE49-F238E27FC236}">
                <a16:creationId xmlns:a16="http://schemas.microsoft.com/office/drawing/2014/main" id="{EC171578-0094-41AC-BC81-50AE63D2517F}"/>
              </a:ext>
            </a:extLst>
          </p:cNvPr>
          <p:cNvSpPr/>
          <p:nvPr/>
        </p:nvSpPr>
        <p:spPr>
          <a:xfrm>
            <a:off x="6096000" y="1754054"/>
            <a:ext cx="3272589" cy="2750874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Etapas Iniciais do Licenciamento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41A72CE-095A-40C4-8272-9972ED86A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377" y="1500020"/>
            <a:ext cx="11065245" cy="4992855"/>
          </a:xfrm>
          <a:prstGeom prst="rect">
            <a:avLst/>
          </a:prstGeom>
        </p:spPr>
      </p:pic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31EF28F6-8346-4F79-AD5F-E84BBD929494}"/>
              </a:ext>
            </a:extLst>
          </p:cNvPr>
          <p:cNvSpPr/>
          <p:nvPr/>
        </p:nvSpPr>
        <p:spPr>
          <a:xfrm rot="20437572">
            <a:off x="4515579" y="2175867"/>
            <a:ext cx="2181726" cy="298383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6EAB15D-D4B2-4ECA-8DCD-87AE11C2FC16}"/>
              </a:ext>
            </a:extLst>
          </p:cNvPr>
          <p:cNvSpPr txBox="1"/>
          <p:nvPr/>
        </p:nvSpPr>
        <p:spPr>
          <a:xfrm>
            <a:off x="4155014" y="3384340"/>
            <a:ext cx="25290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b="1" dirty="0"/>
              <a:t>GARGALO</a:t>
            </a:r>
          </a:p>
        </p:txBody>
      </p:sp>
    </p:spTree>
    <p:extLst>
      <p:ext uri="{BB962C8B-B14F-4D97-AF65-F5344CB8AC3E}">
        <p14:creationId xmlns:p14="http://schemas.microsoft.com/office/powerpoint/2010/main" val="415149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Principais desafios a serem vencidos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15DFD0-4BE2-4399-9C92-6FB311749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Tempo de licitação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de contratos de Estudos Ambientais;</a:t>
            </a:r>
          </a:p>
          <a:p>
            <a:pPr algn="just">
              <a:lnSpc>
                <a:spcPct val="150000"/>
              </a:lnSpc>
            </a:pP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Longos períodos</a:t>
            </a:r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entre o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início do licenciamento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e o início efetivo dos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estudos ambientais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Descolamento dos prazos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projeto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e do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licenciamento ambiental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Grande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variabilidade de condicionantes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requeridas pelo órgão ambiental;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Necessidade de se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conduzir estudos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em função do </a:t>
            </a:r>
            <a:r>
              <a:rPr lang="pt-BR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ciclo hidrológico.</a:t>
            </a:r>
            <a:endParaRPr lang="pt-BR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10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45F39D5-305B-470F-8D17-C47E50F24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81" y="2426494"/>
            <a:ext cx="6336100" cy="3075404"/>
          </a:xfrm>
        </p:spPr>
        <p:txBody>
          <a:bodyPr>
            <a:normAutofit/>
          </a:bodyPr>
          <a:lstStyle/>
          <a:p>
            <a:pPr algn="ctr"/>
            <a:r>
              <a:rPr lang="pt-BR" sz="6000" b="1" strike="noStrike" spc="-1" dirty="0">
                <a:solidFill>
                  <a:srgbClr val="1E3766"/>
                </a:solidFill>
                <a:latin typeface="Calibri"/>
                <a:ea typeface="DejaVu Sans"/>
              </a:rPr>
              <a:t>Como vencer o desafio?</a:t>
            </a:r>
            <a:br>
              <a:rPr lang="pt-BR" sz="6000" b="0" strike="noStrike" spc="-1" dirty="0">
                <a:latin typeface="Arial"/>
              </a:rPr>
            </a:br>
            <a:endParaRPr lang="pt-BR" dirty="0"/>
          </a:p>
        </p:txBody>
      </p:sp>
      <p:pic>
        <p:nvPicPr>
          <p:cNvPr id="2050" name="Picture 2" descr="8º Desafio de Modelagem Computacional ESSS &amp; Bosch">
            <a:extLst>
              <a:ext uri="{FF2B5EF4-FFF2-40B4-BE49-F238E27FC236}">
                <a16:creationId xmlns:a16="http://schemas.microsoft.com/office/drawing/2014/main" id="{8B9BC705-170A-4B75-94A2-5AE35AE63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994" y="1621816"/>
            <a:ext cx="4184358" cy="418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901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Qual a </a:t>
            </a:r>
            <a:r>
              <a:rPr lang="pt-BR" dirty="0" err="1"/>
              <a:t>idéia</a:t>
            </a:r>
            <a:r>
              <a:rPr lang="pt-BR" dirty="0"/>
              <a:t>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15DFD0-4BE2-4399-9C92-6FB311749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7684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200"/>
              </a:spcBef>
            </a:pPr>
            <a:r>
              <a:rPr lang="pt-BR" dirty="0"/>
              <a:t>Resolver um </a:t>
            </a:r>
            <a:r>
              <a:rPr lang="pt-BR" b="1" u="sng" dirty="0"/>
              <a:t>grande passivo de empreendimentos</a:t>
            </a:r>
            <a:r>
              <a:rPr lang="pt-BR" dirty="0"/>
              <a:t> sem </a:t>
            </a:r>
            <a:r>
              <a:rPr lang="pt-BR" b="1" u="sng" dirty="0"/>
              <a:t>estudos ambientais contratados</a:t>
            </a:r>
            <a:r>
              <a:rPr lang="pt-BR" dirty="0"/>
              <a:t>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Fazer um </a:t>
            </a:r>
            <a:r>
              <a:rPr lang="pt-BR" b="1" u="sng" dirty="0"/>
              <a:t>Contrato de Estudos</a:t>
            </a:r>
            <a:r>
              <a:rPr lang="pt-BR" dirty="0"/>
              <a:t> por </a:t>
            </a:r>
            <a:r>
              <a:rPr lang="pt-BR" b="1" u="sng" dirty="0"/>
              <a:t>demanda</a:t>
            </a:r>
            <a:r>
              <a:rPr lang="pt-BR" dirty="0"/>
              <a:t>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Iniciar </a:t>
            </a:r>
            <a:r>
              <a:rPr lang="pt-BR" b="1" u="sng" dirty="0"/>
              <a:t>estudos</a:t>
            </a:r>
            <a:r>
              <a:rPr lang="pt-BR" dirty="0"/>
              <a:t> por </a:t>
            </a:r>
            <a:r>
              <a:rPr lang="pt-BR" b="1" u="sng" dirty="0"/>
              <a:t>ordem de serviço específica</a:t>
            </a:r>
            <a:r>
              <a:rPr lang="pt-BR" dirty="0"/>
              <a:t>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Implementar </a:t>
            </a:r>
            <a:r>
              <a:rPr lang="pt-BR" b="1" u="sng" dirty="0"/>
              <a:t>banco de dados estruturados</a:t>
            </a:r>
            <a:r>
              <a:rPr lang="pt-BR" dirty="0"/>
              <a:t> para os </a:t>
            </a:r>
            <a:r>
              <a:rPr lang="pt-BR" b="1" dirty="0"/>
              <a:t>dados coletados</a:t>
            </a:r>
            <a:r>
              <a:rPr lang="pt-BR" dirty="0"/>
              <a:t> em campo e as </a:t>
            </a:r>
            <a:r>
              <a:rPr lang="pt-BR" b="1" dirty="0"/>
              <a:t>informações produzidas</a:t>
            </a:r>
            <a:r>
              <a:rPr lang="pt-BR" dirty="0"/>
              <a:t>;</a:t>
            </a:r>
          </a:p>
          <a:p>
            <a:pPr algn="just">
              <a:spcBef>
                <a:spcPts val="1200"/>
              </a:spcBef>
            </a:pPr>
            <a:r>
              <a:rPr lang="pt-BR" b="1" u="sng" dirty="0"/>
              <a:t>Minimizar os prazos de licitação</a:t>
            </a:r>
            <a:r>
              <a:rPr lang="pt-BR" dirty="0"/>
              <a:t> de estudos ambientais;</a:t>
            </a:r>
          </a:p>
          <a:p>
            <a:pPr algn="just">
              <a:spcBef>
                <a:spcPts val="1200"/>
              </a:spcBef>
            </a:pPr>
            <a:r>
              <a:rPr lang="pt-BR" b="1" u="sng" dirty="0"/>
              <a:t>Padronizar</a:t>
            </a:r>
            <a:r>
              <a:rPr lang="pt-BR" dirty="0"/>
              <a:t> os produtos ambientais;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Adaptar a </a:t>
            </a:r>
            <a:r>
              <a:rPr lang="pt-BR" b="1" u="sng" dirty="0"/>
              <a:t>escopos maiores ou menores</a:t>
            </a:r>
            <a:r>
              <a:rPr lang="pt-BR" dirty="0"/>
              <a:t> em função da criticidade ou </a:t>
            </a:r>
            <a:r>
              <a:rPr lang="pt-BR" b="1" u="sng" dirty="0"/>
              <a:t>vulnerabilidade do local;</a:t>
            </a:r>
          </a:p>
          <a:p>
            <a:pPr algn="just">
              <a:spcBef>
                <a:spcPts val="1200"/>
              </a:spcBef>
            </a:pPr>
            <a:r>
              <a:rPr lang="pt-BR" b="1" u="sng" dirty="0"/>
              <a:t>Diminuir</a:t>
            </a:r>
            <a:r>
              <a:rPr lang="pt-BR" dirty="0"/>
              <a:t> a </a:t>
            </a:r>
            <a:r>
              <a:rPr lang="pt-BR" b="1" u="sng" dirty="0"/>
              <a:t>quantidade de contratos</a:t>
            </a:r>
            <a:r>
              <a:rPr lang="pt-BR" dirty="0"/>
              <a:t> de estudos;</a:t>
            </a:r>
          </a:p>
          <a:p>
            <a:pPr algn="just">
              <a:spcBef>
                <a:spcPts val="1200"/>
              </a:spcBef>
            </a:pPr>
            <a:r>
              <a:rPr lang="pt-BR" dirty="0"/>
              <a:t>Obter </a:t>
            </a:r>
            <a:r>
              <a:rPr lang="pt-BR" b="1" u="sng" dirty="0"/>
              <a:t>maior flexibilidade</a:t>
            </a:r>
            <a:r>
              <a:rPr lang="pt-BR" dirty="0"/>
              <a:t> para </a:t>
            </a:r>
            <a:r>
              <a:rPr lang="pt-BR" b="1" u="sng" dirty="0"/>
              <a:t>atender as exigências ambientais</a:t>
            </a:r>
            <a:r>
              <a:rPr lang="pt-BR" dirty="0"/>
              <a:t>.</a:t>
            </a:r>
          </a:p>
          <a:p>
            <a:pPr algn="just">
              <a:spcBef>
                <a:spcPts val="1200"/>
              </a:spcBef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577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63E10CC-26DC-42A9-A349-C465F6A93BA3}"/>
              </a:ext>
            </a:extLst>
          </p:cNvPr>
          <p:cNvSpPr/>
          <p:nvPr/>
        </p:nvSpPr>
        <p:spPr>
          <a:xfrm>
            <a:off x="8941211" y="3053509"/>
            <a:ext cx="1861951" cy="18671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E032BB3-A434-4D48-B1F9-BD2CD353355D}"/>
              </a:ext>
            </a:extLst>
          </p:cNvPr>
          <p:cNvSpPr/>
          <p:nvPr/>
        </p:nvSpPr>
        <p:spPr>
          <a:xfrm>
            <a:off x="6367005" y="3046375"/>
            <a:ext cx="2425443" cy="18743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1E1D8DB-ED21-494B-B246-F2C293AE9B62}"/>
              </a:ext>
            </a:extLst>
          </p:cNvPr>
          <p:cNvSpPr/>
          <p:nvPr/>
        </p:nvSpPr>
        <p:spPr>
          <a:xfrm>
            <a:off x="878091" y="3104668"/>
            <a:ext cx="5153769" cy="1874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19" name="CustomShape 1"/>
          <p:cNvSpPr/>
          <p:nvPr/>
        </p:nvSpPr>
        <p:spPr>
          <a:xfrm>
            <a:off x="1482840" y="0"/>
            <a:ext cx="9225000" cy="171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3"/>
          <p:cNvSpPr/>
          <p:nvPr/>
        </p:nvSpPr>
        <p:spPr>
          <a:xfrm>
            <a:off x="1887092" y="4754161"/>
            <a:ext cx="180000" cy="38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4"/>
          <p:cNvSpPr/>
          <p:nvPr/>
        </p:nvSpPr>
        <p:spPr>
          <a:xfrm>
            <a:off x="1372657" y="4754161"/>
            <a:ext cx="180000" cy="38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6"/>
          <p:cNvSpPr/>
          <p:nvPr/>
        </p:nvSpPr>
        <p:spPr>
          <a:xfrm>
            <a:off x="5181812" y="2837521"/>
            <a:ext cx="71280" cy="360"/>
          </a:xfrm>
          <a:prstGeom prst="flowChartDisplay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7"/>
          <p:cNvSpPr/>
          <p:nvPr/>
        </p:nvSpPr>
        <p:spPr>
          <a:xfrm>
            <a:off x="3688245" y="3329335"/>
            <a:ext cx="791640" cy="1367640"/>
          </a:xfrm>
          <a:custGeom>
            <a:avLst/>
            <a:gdLst/>
            <a:ahLst/>
            <a:cxnLst/>
            <a:rect l="l" t="t" r="r" b="b"/>
            <a:pathLst>
              <a:path w="2202" h="3802">
                <a:moveTo>
                  <a:pt x="2201" y="0"/>
                </a:moveTo>
                <a:cubicBezTo>
                  <a:pt x="1651" y="0"/>
                  <a:pt x="1101" y="158"/>
                  <a:pt x="1101" y="316"/>
                </a:cubicBezTo>
                <a:lnTo>
                  <a:pt x="1101" y="1583"/>
                </a:lnTo>
                <a:cubicBezTo>
                  <a:pt x="1101" y="1742"/>
                  <a:pt x="551" y="1900"/>
                  <a:pt x="0" y="1900"/>
                </a:cubicBezTo>
                <a:cubicBezTo>
                  <a:pt x="551" y="1900"/>
                  <a:pt x="1101" y="2058"/>
                  <a:pt x="1101" y="2217"/>
                </a:cubicBezTo>
                <a:lnTo>
                  <a:pt x="1101" y="3484"/>
                </a:lnTo>
                <a:cubicBezTo>
                  <a:pt x="1101" y="3642"/>
                  <a:pt x="1651" y="3801"/>
                  <a:pt x="2201" y="3801"/>
                </a:cubicBez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8"/>
          <p:cNvSpPr/>
          <p:nvPr/>
        </p:nvSpPr>
        <p:spPr>
          <a:xfrm>
            <a:off x="4121368" y="3538034"/>
            <a:ext cx="172764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pt-BR" sz="18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44 rodoviários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02 ferroviários 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127" name="CustomShape 9"/>
          <p:cNvSpPr/>
          <p:nvPr/>
        </p:nvSpPr>
        <p:spPr>
          <a:xfrm>
            <a:off x="6460065" y="3314845"/>
            <a:ext cx="791640" cy="1367640"/>
          </a:xfrm>
          <a:custGeom>
            <a:avLst/>
            <a:gdLst/>
            <a:ahLst/>
            <a:cxnLst/>
            <a:rect l="l" t="t" r="r" b="b"/>
            <a:pathLst>
              <a:path w="2202" h="3802">
                <a:moveTo>
                  <a:pt x="2201" y="0"/>
                </a:moveTo>
                <a:cubicBezTo>
                  <a:pt x="1651" y="0"/>
                  <a:pt x="1101" y="158"/>
                  <a:pt x="1101" y="316"/>
                </a:cubicBezTo>
                <a:lnTo>
                  <a:pt x="1101" y="1583"/>
                </a:lnTo>
                <a:cubicBezTo>
                  <a:pt x="1101" y="1742"/>
                  <a:pt x="551" y="1900"/>
                  <a:pt x="0" y="1900"/>
                </a:cubicBezTo>
                <a:cubicBezTo>
                  <a:pt x="551" y="1900"/>
                  <a:pt x="1101" y="2058"/>
                  <a:pt x="1101" y="2217"/>
                </a:cubicBezTo>
                <a:lnTo>
                  <a:pt x="1101" y="3484"/>
                </a:lnTo>
                <a:cubicBezTo>
                  <a:pt x="1101" y="3642"/>
                  <a:pt x="1651" y="3801"/>
                  <a:pt x="2201" y="3801"/>
                </a:cubicBez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10"/>
          <p:cNvSpPr/>
          <p:nvPr/>
        </p:nvSpPr>
        <p:spPr>
          <a:xfrm>
            <a:off x="6904461" y="3478478"/>
            <a:ext cx="1727640" cy="66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7.883,25</a:t>
            </a:r>
            <a:r>
              <a:rPr lang="pt-BR" sz="18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 km 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129" name="CustomShape 11"/>
          <p:cNvSpPr/>
          <p:nvPr/>
        </p:nvSpPr>
        <p:spPr>
          <a:xfrm>
            <a:off x="9001371" y="3284430"/>
            <a:ext cx="791640" cy="1367640"/>
          </a:xfrm>
          <a:custGeom>
            <a:avLst/>
            <a:gdLst/>
            <a:ahLst/>
            <a:cxnLst/>
            <a:rect l="l" t="t" r="r" b="b"/>
            <a:pathLst>
              <a:path w="2202" h="3802">
                <a:moveTo>
                  <a:pt x="2201" y="0"/>
                </a:moveTo>
                <a:cubicBezTo>
                  <a:pt x="1651" y="0"/>
                  <a:pt x="1101" y="158"/>
                  <a:pt x="1101" y="316"/>
                </a:cubicBezTo>
                <a:lnTo>
                  <a:pt x="1101" y="1583"/>
                </a:lnTo>
                <a:cubicBezTo>
                  <a:pt x="1101" y="1742"/>
                  <a:pt x="551" y="1900"/>
                  <a:pt x="0" y="1900"/>
                </a:cubicBezTo>
                <a:cubicBezTo>
                  <a:pt x="551" y="1900"/>
                  <a:pt x="1101" y="2058"/>
                  <a:pt x="1101" y="2217"/>
                </a:cubicBezTo>
                <a:lnTo>
                  <a:pt x="1101" y="3484"/>
                </a:lnTo>
                <a:cubicBezTo>
                  <a:pt x="1101" y="3642"/>
                  <a:pt x="1651" y="3801"/>
                  <a:pt x="2201" y="3801"/>
                </a:cubicBez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12"/>
          <p:cNvSpPr/>
          <p:nvPr/>
        </p:nvSpPr>
        <p:spPr>
          <a:xfrm>
            <a:off x="9210457" y="3514715"/>
            <a:ext cx="172764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Em 05 anos  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0414781-8451-4BF9-B740-CA7DDAC2F613}"/>
              </a:ext>
            </a:extLst>
          </p:cNvPr>
          <p:cNvSpPr txBox="1"/>
          <p:nvPr/>
        </p:nvSpPr>
        <p:spPr>
          <a:xfrm>
            <a:off x="1805303" y="2611144"/>
            <a:ext cx="37658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Quantidade de Empreendimentos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A359E71-4611-4A61-89F0-9DE81A0A0D88}"/>
              </a:ext>
            </a:extLst>
          </p:cNvPr>
          <p:cNvSpPr txBox="1"/>
          <p:nvPr/>
        </p:nvSpPr>
        <p:spPr>
          <a:xfrm>
            <a:off x="6669812" y="2608336"/>
            <a:ext cx="1804737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Extensão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AFE0402E-4EA2-497B-A297-F83C8316E7E3}"/>
              </a:ext>
            </a:extLst>
          </p:cNvPr>
          <p:cNvSpPr txBox="1"/>
          <p:nvPr/>
        </p:nvSpPr>
        <p:spPr>
          <a:xfrm>
            <a:off x="9210457" y="2615616"/>
            <a:ext cx="135759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accent4">
                    <a:lumMod val="50000"/>
                  </a:schemeClr>
                </a:solidFill>
              </a:rPr>
              <a:t>Prazo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D28EDFD-4539-4AAE-AC57-F82A03B1CBEA}"/>
              </a:ext>
            </a:extLst>
          </p:cNvPr>
          <p:cNvSpPr txBox="1"/>
          <p:nvPr/>
        </p:nvSpPr>
        <p:spPr>
          <a:xfrm>
            <a:off x="1152643" y="3832230"/>
            <a:ext cx="2429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empreendimentos</a:t>
            </a:r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49CCD36C-4268-4065-B7AC-01E0DC21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208" y="918992"/>
            <a:ext cx="10515600" cy="1325563"/>
          </a:xfrm>
        </p:spPr>
        <p:txBody>
          <a:bodyPr/>
          <a:lstStyle/>
          <a:p>
            <a:pPr algn="just"/>
            <a:r>
              <a:rPr lang="pt-BR" dirty="0"/>
              <a:t>Levantamento de Necessidades de Estudos Ambientais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ço Reservado para Conteúdo 4" descr="Mapa&#10;&#10;Descrição gerada automaticamente">
            <a:extLst>
              <a:ext uri="{FF2B5EF4-FFF2-40B4-BE49-F238E27FC236}">
                <a16:creationId xmlns:a16="http://schemas.microsoft.com/office/drawing/2014/main" id="{DA7D7087-F854-4275-99BB-C33F4B69B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19" y="456986"/>
            <a:ext cx="7270458" cy="5943600"/>
          </a:xfrm>
          <a:prstGeom prst="rect">
            <a:avLst/>
          </a:prstGeom>
        </p:spPr>
      </p:pic>
      <p:pic>
        <p:nvPicPr>
          <p:cNvPr id="3076" name="Picture 4" descr="O desafio da superação | O blog de Desenvolvimento Pessoal e Profissional">
            <a:extLst>
              <a:ext uri="{FF2B5EF4-FFF2-40B4-BE49-F238E27FC236}">
                <a16:creationId xmlns:a16="http://schemas.microsoft.com/office/drawing/2014/main" id="{43BFB37C-52D9-4EA7-A46B-8E3FC7A5C7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1" t="-1033" r="24869" b="1033"/>
          <a:stretch/>
        </p:blipFill>
        <p:spPr bwMode="auto">
          <a:xfrm>
            <a:off x="9068534" y="-47350"/>
            <a:ext cx="3123465" cy="336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2AB152F-E1F0-47D2-893F-26AAD5B51701}"/>
              </a:ext>
            </a:extLst>
          </p:cNvPr>
          <p:cNvSpPr txBox="1"/>
          <p:nvPr/>
        </p:nvSpPr>
        <p:spPr>
          <a:xfrm>
            <a:off x="9436161" y="4840883"/>
            <a:ext cx="26838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b="1" dirty="0">
                <a:solidFill>
                  <a:schemeClr val="bg1"/>
                </a:solidFill>
              </a:rPr>
              <a:t>Outro desafio !??!</a:t>
            </a:r>
          </a:p>
        </p:txBody>
      </p:sp>
    </p:spTree>
    <p:extLst>
      <p:ext uri="{BB962C8B-B14F-4D97-AF65-F5344CB8AC3E}">
        <p14:creationId xmlns:p14="http://schemas.microsoft.com/office/powerpoint/2010/main" val="2188655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375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Estudos Ambientais - Novo Modelo de Contratação -</vt:lpstr>
      <vt:lpstr>Por que foi necessário criar um novo modelo de contratação? </vt:lpstr>
      <vt:lpstr>Etapas Iniciais do Licenciamento</vt:lpstr>
      <vt:lpstr>Etapas Iniciais do Licenciamento</vt:lpstr>
      <vt:lpstr>Principais desafios a serem vencidos</vt:lpstr>
      <vt:lpstr>Como vencer o desafio? </vt:lpstr>
      <vt:lpstr>Qual a idéia?</vt:lpstr>
      <vt:lpstr>Levantamento de Necessidades de Estudos Ambientais</vt:lpstr>
      <vt:lpstr>Apresentação do PowerPoint</vt:lpstr>
      <vt:lpstr>Apresentação do PowerPoint</vt:lpstr>
      <vt:lpstr>Apresentação do PowerPoint</vt:lpstr>
      <vt:lpstr>Apresentação do PowerPoint</vt:lpstr>
      <vt:lpstr>Análise de custos da Contratação</vt:lpstr>
      <vt:lpstr>Muito grato!  Alexandre Neumann Coordenador-Geral de Meio Ambiente (Substituto)  (61) 3315 4185 / 9 9379 8998 alexandre.neumann@dnit.gov.br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17</cp:revision>
  <dcterms:created xsi:type="dcterms:W3CDTF">2022-03-04T12:39:06Z</dcterms:created>
  <dcterms:modified xsi:type="dcterms:W3CDTF">2022-03-28T23:04:35Z</dcterms:modified>
</cp:coreProperties>
</file>