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51" r:id="rId2"/>
    <p:sldMasterId id="2147483680" r:id="rId3"/>
    <p:sldMasterId id="2147483671" r:id="rId4"/>
  </p:sldMasterIdLst>
  <p:notesMasterIdLst>
    <p:notesMasterId r:id="rId22"/>
  </p:notesMasterIdLst>
  <p:handoutMasterIdLst>
    <p:handoutMasterId r:id="rId23"/>
  </p:handoutMasterIdLst>
  <p:sldIdLst>
    <p:sldId id="400" r:id="rId5"/>
    <p:sldId id="385" r:id="rId6"/>
    <p:sldId id="391" r:id="rId7"/>
    <p:sldId id="401" r:id="rId8"/>
    <p:sldId id="388" r:id="rId9"/>
    <p:sldId id="258" r:id="rId10"/>
    <p:sldId id="259" r:id="rId11"/>
    <p:sldId id="393" r:id="rId12"/>
    <p:sldId id="389" r:id="rId13"/>
    <p:sldId id="392" r:id="rId14"/>
    <p:sldId id="402" r:id="rId15"/>
    <p:sldId id="396" r:id="rId16"/>
    <p:sldId id="397" r:id="rId17"/>
    <p:sldId id="384" r:id="rId18"/>
    <p:sldId id="395" r:id="rId19"/>
    <p:sldId id="404" r:id="rId20"/>
    <p:sldId id="40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484"/>
    <a:srgbClr val="F39220"/>
    <a:srgbClr val="213946"/>
    <a:srgbClr val="CDCDCD"/>
    <a:srgbClr val="DADADA"/>
    <a:srgbClr val="3E3832"/>
    <a:srgbClr val="E2810C"/>
    <a:srgbClr val="0D7775"/>
    <a:srgbClr val="017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395" autoAdjust="0"/>
  </p:normalViewPr>
  <p:slideViewPr>
    <p:cSldViewPr snapToGrid="0">
      <p:cViewPr varScale="1">
        <p:scale>
          <a:sx n="59" d="100"/>
          <a:sy n="59" d="100"/>
        </p:scale>
        <p:origin x="1176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ny\Desktop\20220315_Semana%20do%20Planejamento\20220326_10H07_HHI%20-%20Merc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ny\Desktop\20220315_Semana%20do%20Planejamento\20220326_10H07_HHI%20-%20Mercad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'CR4'!$D$3</c:f>
              <c:strCache>
                <c:ptCount val="1"/>
                <c:pt idx="0">
                  <c:v>CREMA</c:v>
                </c:pt>
              </c:strCache>
            </c:strRef>
          </c:tx>
          <c:spPr>
            <a:ln w="38100" cap="rnd">
              <a:solidFill>
                <a:srgbClr val="F39220"/>
              </a:solidFill>
              <a:round/>
            </a:ln>
            <a:effectLst/>
          </c:spPr>
          <c:marker>
            <c:symbol val="none"/>
          </c:marker>
          <c:cat>
            <c:strRef>
              <c:f>'CR4'!$E$2:$Y$2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'CR4'!$E$3:$Y$3</c:f>
              <c:numCache>
                <c:formatCode>0%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0.8720822685522045</c:v>
                </c:pt>
                <c:pt idx="8">
                  <c:v>0.71517059488265533</c:v>
                </c:pt>
                <c:pt idx="9">
                  <c:v>0.72080188691188041</c:v>
                </c:pt>
                <c:pt idx="10">
                  <c:v>0.40453532639594869</c:v>
                </c:pt>
                <c:pt idx="11">
                  <c:v>0.23985882093954505</c:v>
                </c:pt>
                <c:pt idx="12">
                  <c:v>0.26987081575148553</c:v>
                </c:pt>
                <c:pt idx="13">
                  <c:v>0.24371062033883573</c:v>
                </c:pt>
                <c:pt idx="14">
                  <c:v>0.23368771517566767</c:v>
                </c:pt>
                <c:pt idx="15">
                  <c:v>0.22890384349039811</c:v>
                </c:pt>
                <c:pt idx="16">
                  <c:v>0.26400481848599661</c:v>
                </c:pt>
                <c:pt idx="17">
                  <c:v>0.34706120663798778</c:v>
                </c:pt>
                <c:pt idx="18">
                  <c:v>0.34318649147491953</c:v>
                </c:pt>
                <c:pt idx="19">
                  <c:v>0.3757060868583384</c:v>
                </c:pt>
                <c:pt idx="20">
                  <c:v>0.36035060286027326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C2-4910-95A1-70D21D80A695}"/>
            </c:ext>
          </c:extLst>
        </c:ser>
        <c:ser>
          <c:idx val="3"/>
          <c:order val="1"/>
          <c:tx>
            <c:strRef>
              <c:f>'CR4'!$D$5</c:f>
              <c:strCache>
                <c:ptCount val="1"/>
                <c:pt idx="0">
                  <c:v>TODO O MERCADO</c:v>
                </c:pt>
              </c:strCache>
            </c:strRef>
          </c:tx>
          <c:spPr>
            <a:ln w="38100" cap="rnd">
              <a:solidFill>
                <a:srgbClr val="0F8484"/>
              </a:solidFill>
              <a:round/>
            </a:ln>
            <a:effectLst/>
          </c:spPr>
          <c:marker>
            <c:symbol val="none"/>
          </c:marker>
          <c:cat>
            <c:strRef>
              <c:f>'CR4'!$E$2:$Y$2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'CR4'!$E$5:$Y$5</c:f>
              <c:numCache>
                <c:formatCode>0%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0.95850748174301459</c:v>
                </c:pt>
                <c:pt idx="6">
                  <c:v>0.78830767904705212</c:v>
                </c:pt>
                <c:pt idx="7">
                  <c:v>0.57150417723139901</c:v>
                </c:pt>
                <c:pt idx="8">
                  <c:v>0.52783838119455129</c:v>
                </c:pt>
                <c:pt idx="9">
                  <c:v>0.50704494171571535</c:v>
                </c:pt>
                <c:pt idx="10">
                  <c:v>0.36124634535194766</c:v>
                </c:pt>
                <c:pt idx="11">
                  <c:v>0.22969743930635925</c:v>
                </c:pt>
                <c:pt idx="12">
                  <c:v>0.23996941238883732</c:v>
                </c:pt>
                <c:pt idx="13">
                  <c:v>0.20404823258566657</c:v>
                </c:pt>
                <c:pt idx="14">
                  <c:v>0.20973185377970913</c:v>
                </c:pt>
                <c:pt idx="15">
                  <c:v>0.22161508550192791</c:v>
                </c:pt>
                <c:pt idx="16">
                  <c:v>0.24909982515502208</c:v>
                </c:pt>
                <c:pt idx="17">
                  <c:v>0.28273919891951638</c:v>
                </c:pt>
                <c:pt idx="18">
                  <c:v>0.28732649573154895</c:v>
                </c:pt>
                <c:pt idx="19">
                  <c:v>0.3461333954550565</c:v>
                </c:pt>
                <c:pt idx="20">
                  <c:v>0.36382030742070326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2-4910-95A1-70D21D80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178432"/>
        <c:axId val="130573824"/>
      </c:lineChart>
      <c:catAx>
        <c:axId val="13017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13946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213946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13946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0573824"/>
        <c:crosses val="autoZero"/>
        <c:auto val="1"/>
        <c:lblAlgn val="ctr"/>
        <c:lblOffset val="100"/>
        <c:noMultiLvlLbl val="0"/>
      </c:catAx>
      <c:valAx>
        <c:axId val="13057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13946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pt-BR"/>
                  <a:t>Razão de concentração (CR4)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213946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13946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017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13946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213946"/>
          </a:solidFill>
          <a:latin typeface="+mj-lt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HHI!$D$3</c:f>
              <c:strCache>
                <c:ptCount val="1"/>
                <c:pt idx="0">
                  <c:v>CREMA</c:v>
                </c:pt>
              </c:strCache>
            </c:strRef>
          </c:tx>
          <c:spPr>
            <a:ln w="38100" cap="rnd">
              <a:solidFill>
                <a:srgbClr val="F39220"/>
              </a:solidFill>
              <a:round/>
            </a:ln>
            <a:effectLst/>
          </c:spPr>
          <c:marker>
            <c:symbol val="none"/>
          </c:marker>
          <c:cat>
            <c:strRef>
              <c:f>HHI!$E$2:$Y$2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HHI!$E$3:$Y$3</c:f>
              <c:numCache>
                <c:formatCode>General</c:formatCode>
                <c:ptCount val="21"/>
                <c:pt idx="0">
                  <c:v>5029.2319599381062</c:v>
                </c:pt>
                <c:pt idx="1">
                  <c:v>5029.2319599381062</c:v>
                </c:pt>
                <c:pt idx="2">
                  <c:v>3898.3548327271924</c:v>
                </c:pt>
                <c:pt idx="3">
                  <c:v>3898.3548327271924</c:v>
                </c:pt>
                <c:pt idx="4">
                  <c:v>2856.2659480374668</c:v>
                </c:pt>
                <c:pt idx="5">
                  <c:v>5016.8302536201973</c:v>
                </c:pt>
                <c:pt idx="6">
                  <c:v>10000</c:v>
                </c:pt>
                <c:pt idx="7">
                  <c:v>2967.5145251900854</c:v>
                </c:pt>
                <c:pt idx="8">
                  <c:v>2536.7930494736279</c:v>
                </c:pt>
                <c:pt idx="9">
                  <c:v>2576.2800171493391</c:v>
                </c:pt>
                <c:pt idx="10">
                  <c:v>657.14136483362142</c:v>
                </c:pt>
                <c:pt idx="11">
                  <c:v>331.93165877434586</c:v>
                </c:pt>
                <c:pt idx="12">
                  <c:v>419.29456101253749</c:v>
                </c:pt>
                <c:pt idx="13">
                  <c:v>364.84172080720731</c:v>
                </c:pt>
                <c:pt idx="14">
                  <c:v>337.1230460349135</c:v>
                </c:pt>
                <c:pt idx="15">
                  <c:v>323.31531158169759</c:v>
                </c:pt>
                <c:pt idx="16">
                  <c:v>348.31920619871318</c:v>
                </c:pt>
                <c:pt idx="17">
                  <c:v>522.77594291064759</c:v>
                </c:pt>
                <c:pt idx="18">
                  <c:v>503.47485659604632</c:v>
                </c:pt>
                <c:pt idx="19">
                  <c:v>609.06935342532529</c:v>
                </c:pt>
                <c:pt idx="20">
                  <c:v>620.92552235951757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E3-4440-844A-CEAF1BBF51FC}"/>
            </c:ext>
          </c:extLst>
        </c:ser>
        <c:ser>
          <c:idx val="0"/>
          <c:order val="1"/>
          <c:tx>
            <c:strRef>
              <c:f>HHI!$D$5</c:f>
              <c:strCache>
                <c:ptCount val="1"/>
                <c:pt idx="0">
                  <c:v>TODO O MERCADO</c:v>
                </c:pt>
              </c:strCache>
            </c:strRef>
          </c:tx>
          <c:spPr>
            <a:ln w="38100" cap="rnd">
              <a:solidFill>
                <a:srgbClr val="0F8484"/>
              </a:solidFill>
              <a:round/>
            </a:ln>
            <a:effectLst/>
          </c:spPr>
          <c:marker>
            <c:symbol val="none"/>
          </c:marker>
          <c:cat>
            <c:strRef>
              <c:f>HHI!$E$2:$Y$2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HHI!$E$5:$Y$5</c:f>
              <c:numCache>
                <c:formatCode>General</c:formatCode>
                <c:ptCount val="21"/>
                <c:pt idx="0">
                  <c:v>5029.2319599381062</c:v>
                </c:pt>
                <c:pt idx="1">
                  <c:v>5029.2319599381062</c:v>
                </c:pt>
                <c:pt idx="2">
                  <c:v>3898.3548327271924</c:v>
                </c:pt>
                <c:pt idx="3">
                  <c:v>3898.3548327271924</c:v>
                </c:pt>
                <c:pt idx="4">
                  <c:v>2856.2659480374668</c:v>
                </c:pt>
                <c:pt idx="5">
                  <c:v>3445.1336526011346</c:v>
                </c:pt>
                <c:pt idx="6">
                  <c:v>2182.333373781109</c:v>
                </c:pt>
                <c:pt idx="7">
                  <c:v>1366.6436477986992</c:v>
                </c:pt>
                <c:pt idx="8">
                  <c:v>1376.7164493137313</c:v>
                </c:pt>
                <c:pt idx="9">
                  <c:v>1170.7094170386831</c:v>
                </c:pt>
                <c:pt idx="10">
                  <c:v>527.56142992378648</c:v>
                </c:pt>
                <c:pt idx="11">
                  <c:v>300.27239617898954</c:v>
                </c:pt>
                <c:pt idx="12">
                  <c:v>343.29586470225939</c:v>
                </c:pt>
                <c:pt idx="13">
                  <c:v>263.87028580971321</c:v>
                </c:pt>
                <c:pt idx="14">
                  <c:v>249.28768108689306</c:v>
                </c:pt>
                <c:pt idx="15">
                  <c:v>260.8185128646636</c:v>
                </c:pt>
                <c:pt idx="16">
                  <c:v>303.71468703324001</c:v>
                </c:pt>
                <c:pt idx="17">
                  <c:v>370.11853869392235</c:v>
                </c:pt>
                <c:pt idx="18">
                  <c:v>421.73667391518006</c:v>
                </c:pt>
                <c:pt idx="19">
                  <c:v>605.10855094832198</c:v>
                </c:pt>
                <c:pt idx="20">
                  <c:v>631.82934070395095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E3-4440-844A-CEAF1BBF5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59040"/>
        <c:axId val="128361216"/>
      </c:lineChart>
      <c:catAx>
        <c:axId val="128359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13946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213946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13946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8361216"/>
        <c:crosses val="autoZero"/>
        <c:auto val="1"/>
        <c:lblAlgn val="ctr"/>
        <c:lblOffset val="100"/>
        <c:noMultiLvlLbl val="0"/>
      </c:catAx>
      <c:valAx>
        <c:axId val="1283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13946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pt-BR" dirty="0" err="1"/>
                  <a:t>Indice</a:t>
                </a:r>
                <a:r>
                  <a:rPr lang="pt-BR" dirty="0"/>
                  <a:t> de </a:t>
                </a:r>
                <a:r>
                  <a:rPr lang="pt-BR" dirty="0" err="1"/>
                  <a:t>Herfindal</a:t>
                </a:r>
                <a:r>
                  <a:rPr lang="pt-BR" dirty="0"/>
                  <a:t> </a:t>
                </a:r>
                <a:r>
                  <a:rPr lang="pt-BR" dirty="0" err="1"/>
                  <a:t>Hirshman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0984182776801407E-2"/>
              <c:y val="0.173713609766669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213946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13946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835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13946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213946"/>
          </a:solidFill>
          <a:latin typeface="+mj-lt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0.36901</cdr:x>
      <cdr:y>0.12772</cdr:y>
    </cdr:from>
    <cdr:to>
      <cdr:x>0.36901</cdr:x>
      <cdr:y>0.80348</cdr:y>
    </cdr:to>
    <cdr:cxnSp macro="">
      <cdr:nvCxnSpPr>
        <cdr:cNvPr id="3" name="Conector reto 2">
          <a:extLst xmlns:a="http://schemas.openxmlformats.org/drawingml/2006/main">
            <a:ext uri="{FF2B5EF4-FFF2-40B4-BE49-F238E27FC236}">
              <a16:creationId xmlns:a16="http://schemas.microsoft.com/office/drawing/2014/main" id="{A7A5EC99-7506-4BB2-80E4-5E135CD89EFB}"/>
            </a:ext>
          </a:extLst>
        </cdr:cNvPr>
        <cdr:cNvCxnSpPr/>
      </cdr:nvCxnSpPr>
      <cdr:spPr>
        <a:xfrm xmlns:a="http://schemas.openxmlformats.org/drawingml/2006/main">
          <a:off x="4266549" y="707191"/>
          <a:ext cx="0" cy="374181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213946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0.28328</cdr:x>
      <cdr:y>0.01003</cdr:y>
    </cdr:from>
    <cdr:to>
      <cdr:x>0.45628</cdr:x>
      <cdr:y>0.12357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FD599D3D-0F76-46D0-8E08-FA74C967B2F4}"/>
            </a:ext>
          </a:extLst>
        </cdr:cNvPr>
        <cdr:cNvSpPr txBox="1"/>
      </cdr:nvSpPr>
      <cdr:spPr>
        <a:xfrm xmlns:a="http://schemas.openxmlformats.org/drawingml/2006/main">
          <a:off x="3275330" y="55563"/>
          <a:ext cx="200025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Criação do </a:t>
          </a:r>
        </a:p>
        <a:p xmlns:a="http://schemas.openxmlformats.org/drawingml/2006/main">
          <a:pPr algn="ctr"/>
          <a:r>
            <a:rPr lang="pt-BR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PRO-</a:t>
          </a:r>
          <a:r>
            <a:rPr lang="pt-BR" sz="16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CREMA</a:t>
          </a:r>
          <a:endParaRPr lang="pt-BR" sz="16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0.28495</cdr:x>
      <cdr:y>0.17976</cdr:y>
    </cdr:from>
    <cdr:to>
      <cdr:x>0.33537</cdr:x>
      <cdr:y>0.38073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7A56328E-D09B-44B0-BF66-9DBA4F748C14}"/>
            </a:ext>
          </a:extLst>
        </cdr:cNvPr>
        <cdr:cNvCxnSpPr/>
      </cdr:nvCxnSpPr>
      <cdr:spPr>
        <a:xfrm xmlns:a="http://schemas.openxmlformats.org/drawingml/2006/main" flipV="1">
          <a:off x="3294648" y="995389"/>
          <a:ext cx="582960" cy="111281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0.12171</cdr:x>
      <cdr:y>0.10098</cdr:y>
    </cdr:from>
    <cdr:to>
      <cdr:x>0.29141</cdr:x>
      <cdr:y>0.29759</cdr:y>
    </cdr:to>
    <cdr:sp macro="" textlink="">
      <cdr:nvSpPr>
        <cdr:cNvPr id="10" name="CaixaDeTexto 9">
          <a:extLst xmlns:a="http://schemas.openxmlformats.org/drawingml/2006/main">
            <a:ext uri="{FF2B5EF4-FFF2-40B4-BE49-F238E27FC236}">
              <a16:creationId xmlns:a16="http://schemas.microsoft.com/office/drawing/2014/main" id="{58396058-C249-43EB-B37B-E7A8C3962B06}"/>
            </a:ext>
          </a:extLst>
        </cdr:cNvPr>
        <cdr:cNvSpPr txBox="1"/>
      </cdr:nvSpPr>
      <cdr:spPr>
        <a:xfrm xmlns:a="http://schemas.openxmlformats.org/drawingml/2006/main">
          <a:off x="1407176" y="559161"/>
          <a:ext cx="1962085" cy="1088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t-BR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Fim</a:t>
          </a:r>
          <a:r>
            <a:rPr lang="pt-BR" sz="16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do Período dos contratos financiados pelo Banco Mundial</a:t>
          </a:r>
          <a:endParaRPr lang="pt-BR" sz="16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0.41428</cdr:x>
      <cdr:y>0.18413</cdr:y>
    </cdr:from>
    <cdr:to>
      <cdr:x>0.58397</cdr:x>
      <cdr:y>0.29466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424A0308-9F8D-4A11-ACB4-A3C8EC9C2818}"/>
            </a:ext>
          </a:extLst>
        </cdr:cNvPr>
        <cdr:cNvSpPr txBox="1"/>
      </cdr:nvSpPr>
      <cdr:spPr>
        <a:xfrm xmlns:a="http://schemas.openxmlformats.org/drawingml/2006/main">
          <a:off x="4789895" y="1019549"/>
          <a:ext cx="1961970" cy="612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Início dos Contratos financiados integralmente pelo Governo Federal</a:t>
          </a:r>
        </a:p>
      </cdr:txBody>
    </cdr:sp>
  </cdr:relSizeAnchor>
  <cdr:relSizeAnchor xmlns:cdr="http://schemas.openxmlformats.org/drawingml/2006/chartDrawing">
    <cdr:from>
      <cdr:x>0.38206</cdr:x>
      <cdr:y>0.24528</cdr:y>
    </cdr:from>
    <cdr:to>
      <cdr:x>0.40666</cdr:x>
      <cdr:y>0.43118</cdr:y>
    </cdr:to>
    <cdr:cxnSp macro="">
      <cdr:nvCxnSpPr>
        <cdr:cNvPr id="13" name="Conector de Seta Reta 12">
          <a:extLst xmlns:a="http://schemas.openxmlformats.org/drawingml/2006/main">
            <a:ext uri="{FF2B5EF4-FFF2-40B4-BE49-F238E27FC236}">
              <a16:creationId xmlns:a16="http://schemas.microsoft.com/office/drawing/2014/main" id="{A54641DA-4365-43F3-A33E-66062E3DB787}"/>
            </a:ext>
          </a:extLst>
        </cdr:cNvPr>
        <cdr:cNvCxnSpPr/>
      </cdr:nvCxnSpPr>
      <cdr:spPr>
        <a:xfrm xmlns:a="http://schemas.openxmlformats.org/drawingml/2006/main">
          <a:off x="4225003" y="1328558"/>
          <a:ext cx="272037" cy="100694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0.63384</cdr:x>
      <cdr:y>0.14888</cdr:y>
    </cdr:from>
    <cdr:to>
      <cdr:x>0.86132</cdr:x>
      <cdr:y>0.5</cdr:y>
    </cdr:to>
    <cdr:sp macro="" textlink="">
      <cdr:nvSpPr>
        <cdr:cNvPr id="19" name="CaixaDeTexto 1">
          <a:extLst xmlns:a="http://schemas.openxmlformats.org/drawingml/2006/main">
            <a:ext uri="{FF2B5EF4-FFF2-40B4-BE49-F238E27FC236}">
              <a16:creationId xmlns:a16="http://schemas.microsoft.com/office/drawing/2014/main" id="{BA335B18-0201-4CC6-AA42-2749E07798AC}"/>
            </a:ext>
          </a:extLst>
        </cdr:cNvPr>
        <cdr:cNvSpPr txBox="1"/>
      </cdr:nvSpPr>
      <cdr:spPr>
        <a:xfrm xmlns:a="http://schemas.openxmlformats.org/drawingml/2006/main">
          <a:off x="7328489" y="824378"/>
          <a:ext cx="2630142" cy="1944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Consolidação do</a:t>
          </a:r>
          <a:r>
            <a:rPr lang="pt-BR" sz="16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programa e diversificação de empresas atuantes</a:t>
          </a:r>
        </a:p>
        <a:p xmlns:a="http://schemas.openxmlformats.org/drawingml/2006/main">
          <a:pPr algn="l"/>
          <a:endParaRPr lang="pt-BR" sz="1600" baseline="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pt-BR" sz="16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HHI&lt;1500 -  Mercado passa a ser classificado como não concentrado</a:t>
          </a:r>
          <a:endParaRPr lang="pt-BR" sz="16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0.5465</cdr:x>
      <cdr:y>0.47018</cdr:y>
    </cdr:from>
    <cdr:to>
      <cdr:x>0.63423</cdr:x>
      <cdr:y>0.72362</cdr:y>
    </cdr:to>
    <cdr:cxnSp macro="">
      <cdr:nvCxnSpPr>
        <cdr:cNvPr id="20" name="Conector de Seta Reta 19">
          <a:extLst xmlns:a="http://schemas.openxmlformats.org/drawingml/2006/main">
            <a:ext uri="{FF2B5EF4-FFF2-40B4-BE49-F238E27FC236}">
              <a16:creationId xmlns:a16="http://schemas.microsoft.com/office/drawing/2014/main" id="{DB556137-96DF-4FF0-83A5-931EA722EFE9}"/>
            </a:ext>
          </a:extLst>
        </cdr:cNvPr>
        <cdr:cNvCxnSpPr/>
      </cdr:nvCxnSpPr>
      <cdr:spPr>
        <a:xfrm xmlns:a="http://schemas.openxmlformats.org/drawingml/2006/main" flipH="1">
          <a:off x="6318677" y="2603500"/>
          <a:ext cx="1014303" cy="140332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0.0828</cdr:x>
      <cdr:y>0.669</cdr:y>
    </cdr:from>
    <cdr:to>
      <cdr:x>0.32118</cdr:x>
      <cdr:y>0.77953</cdr:y>
    </cdr:to>
    <cdr:sp macro="" textlink="">
      <cdr:nvSpPr>
        <cdr:cNvPr id="23" name="CaixaDeTexto 1">
          <a:extLst xmlns:a="http://schemas.openxmlformats.org/drawingml/2006/main">
            <a:ext uri="{FF2B5EF4-FFF2-40B4-BE49-F238E27FC236}">
              <a16:creationId xmlns:a16="http://schemas.microsoft.com/office/drawing/2014/main" id="{E67A77FF-12E3-45D9-ABB2-D129396D4B4B}"/>
            </a:ext>
          </a:extLst>
        </cdr:cNvPr>
        <cdr:cNvSpPr txBox="1"/>
      </cdr:nvSpPr>
      <cdr:spPr>
        <a:xfrm xmlns:a="http://schemas.openxmlformats.org/drawingml/2006/main">
          <a:off x="957383" y="3704367"/>
          <a:ext cx="2756097" cy="612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Início dos Contratos financiados pelo Banco Mundial</a:t>
          </a:r>
        </a:p>
      </cdr:txBody>
    </cdr:sp>
  </cdr:relSizeAnchor>
  <cdr:relSizeAnchor xmlns:cdr="http://schemas.openxmlformats.org/drawingml/2006/chartDrawing">
    <cdr:from>
      <cdr:x>0.11034</cdr:x>
      <cdr:y>0.5</cdr:y>
    </cdr:from>
    <cdr:to>
      <cdr:x>0.11402</cdr:x>
      <cdr:y>0.65575</cdr:y>
    </cdr:to>
    <cdr:cxnSp macro="">
      <cdr:nvCxnSpPr>
        <cdr:cNvPr id="24" name="Conector de Seta Reta 23">
          <a:extLst xmlns:a="http://schemas.openxmlformats.org/drawingml/2006/main">
            <a:ext uri="{FF2B5EF4-FFF2-40B4-BE49-F238E27FC236}">
              <a16:creationId xmlns:a16="http://schemas.microsoft.com/office/drawing/2014/main" id="{45E6AF84-3F0B-45BA-879C-CAA8F73C01A3}"/>
            </a:ext>
          </a:extLst>
        </cdr:cNvPr>
        <cdr:cNvCxnSpPr/>
      </cdr:nvCxnSpPr>
      <cdr:spPr>
        <a:xfrm xmlns:a="http://schemas.openxmlformats.org/drawingml/2006/main" flipH="1" flipV="1">
          <a:off x="1275760" y="2768600"/>
          <a:ext cx="42548" cy="86241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0.74297</cdr:x>
      <cdr:y>0.52986</cdr:y>
    </cdr:from>
    <cdr:to>
      <cdr:x>0.98146</cdr:x>
      <cdr:y>0.64015</cdr:y>
    </cdr:to>
    <cdr:sp macro="" textlink="">
      <cdr:nvSpPr>
        <cdr:cNvPr id="27" name="CaixaDeTexto 1">
          <a:extLst xmlns:a="http://schemas.openxmlformats.org/drawingml/2006/main">
            <a:ext uri="{FF2B5EF4-FFF2-40B4-BE49-F238E27FC236}">
              <a16:creationId xmlns:a16="http://schemas.microsoft.com/office/drawing/2014/main" id="{6D28321B-BD7D-403A-95A5-0D585FF7D63C}"/>
            </a:ext>
          </a:extLst>
        </cdr:cNvPr>
        <cdr:cNvSpPr txBox="1"/>
      </cdr:nvSpPr>
      <cdr:spPr>
        <a:xfrm xmlns:a="http://schemas.openxmlformats.org/drawingml/2006/main">
          <a:off x="8590280" y="2933945"/>
          <a:ext cx="2757429" cy="610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Redução</a:t>
          </a:r>
          <a:r>
            <a:rPr lang="pt-BR" sz="16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da quantidade de Contratos do PRO-CREMA e substituição por Contratos tradicionais de Conservação</a:t>
          </a:r>
          <a:endParaRPr lang="pt-BR" sz="16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0.75256</cdr:x>
      <cdr:y>0.72133</cdr:y>
    </cdr:from>
    <cdr:to>
      <cdr:x>0.75256</cdr:x>
      <cdr:y>0.76147</cdr:y>
    </cdr:to>
    <cdr:cxnSp macro="">
      <cdr:nvCxnSpPr>
        <cdr:cNvPr id="28" name="Conector de Seta Reta 27">
          <a:extLst xmlns:a="http://schemas.openxmlformats.org/drawingml/2006/main">
            <a:ext uri="{FF2B5EF4-FFF2-40B4-BE49-F238E27FC236}">
              <a16:creationId xmlns:a16="http://schemas.microsoft.com/office/drawing/2014/main" id="{018647A5-C671-4747-952B-254B40BC699D}"/>
            </a:ext>
          </a:extLst>
        </cdr:cNvPr>
        <cdr:cNvCxnSpPr/>
      </cdr:nvCxnSpPr>
      <cdr:spPr>
        <a:xfrm xmlns:a="http://schemas.openxmlformats.org/drawingml/2006/main" flipV="1">
          <a:off x="8701207" y="3994150"/>
          <a:ext cx="0" cy="22225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0.09168</cdr:x>
      <cdr:y>0.32721</cdr:y>
    </cdr:from>
    <cdr:to>
      <cdr:x>0.24703</cdr:x>
      <cdr:y>0.5</cdr:y>
    </cdr:to>
    <cdr:sp macro="" textlink="">
      <cdr:nvSpPr>
        <cdr:cNvPr id="30" name="CaixaDeTexto 1">
          <a:extLst xmlns:a="http://schemas.openxmlformats.org/drawingml/2006/main">
            <a:ext uri="{FF2B5EF4-FFF2-40B4-BE49-F238E27FC236}">
              <a16:creationId xmlns:a16="http://schemas.microsoft.com/office/drawing/2014/main" id="{9912ABE1-60AF-4962-8898-7391920BE5E5}"/>
            </a:ext>
          </a:extLst>
        </cdr:cNvPr>
        <cdr:cNvSpPr txBox="1"/>
      </cdr:nvSpPr>
      <cdr:spPr>
        <a:xfrm xmlns:a="http://schemas.openxmlformats.org/drawingml/2006/main">
          <a:off x="1060058" y="1811827"/>
          <a:ext cx="1796172" cy="956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Desconcentração</a:t>
          </a:r>
          <a:r>
            <a:rPr lang="pt-BR" sz="16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gradativa do Mercado</a:t>
          </a:r>
          <a:endParaRPr lang="pt-BR" sz="16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0.1836</cdr:x>
      <cdr:y>0.45803</cdr:y>
    </cdr:from>
    <cdr:to>
      <cdr:x>0.22664</cdr:x>
      <cdr:y>0.50828</cdr:y>
    </cdr:to>
    <cdr:cxnSp macro="">
      <cdr:nvCxnSpPr>
        <cdr:cNvPr id="31" name="Conector de Seta Reta 30">
          <a:extLst xmlns:a="http://schemas.openxmlformats.org/drawingml/2006/main">
            <a:ext uri="{FF2B5EF4-FFF2-40B4-BE49-F238E27FC236}">
              <a16:creationId xmlns:a16="http://schemas.microsoft.com/office/drawing/2014/main" id="{3856FE10-9CB3-4A20-AB72-0A7F69FCD56B}"/>
            </a:ext>
          </a:extLst>
        </cdr:cNvPr>
        <cdr:cNvCxnSpPr/>
      </cdr:nvCxnSpPr>
      <cdr:spPr>
        <a:xfrm xmlns:a="http://schemas.openxmlformats.org/drawingml/2006/main">
          <a:off x="2122808" y="2536178"/>
          <a:ext cx="497632" cy="2782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134A254-3E7F-48FF-A9DD-81495DC828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9866BD-7298-4D4F-B367-039F8DFFA7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05CBA-C65C-4A68-93CA-13B1DA8C732C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03C931-93CA-41D0-B0CF-98CA3B9011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F48A1E-21D8-4554-980C-DB56681E0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B74C3-3EE6-4001-8FE1-D7B41C499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17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6ACD2-032D-4A2C-A84B-9E2CEBC40DB4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E2B4-BE02-4681-A00A-057F9A63F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80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6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039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076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25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470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2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921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457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9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80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7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02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07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82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67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526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E2B4-BE02-4681-A00A-057F9A63FF6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63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2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46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528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51244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06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71437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71437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0550" y="346076"/>
            <a:ext cx="3638550" cy="612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80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54102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823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 e Títul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51244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6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54102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2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1181BEF-9A55-4A0F-BDBD-1724C5A72728}"/>
              </a:ext>
            </a:extLst>
          </p:cNvPr>
          <p:cNvSpPr/>
          <p:nvPr userDrawn="1"/>
        </p:nvSpPr>
        <p:spPr>
          <a:xfrm>
            <a:off x="0" y="0"/>
            <a:ext cx="78295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71437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71437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0550" y="346076"/>
            <a:ext cx="3638550" cy="612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20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51244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73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71437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71437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0550" y="346076"/>
            <a:ext cx="3638550" cy="612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82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899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54102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416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115062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3741057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4426856" y="0"/>
            <a:ext cx="7765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1554" y="1885950"/>
            <a:ext cx="7297546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932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 e Títul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51244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27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54102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306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1181BEF-9A55-4A0F-BDBD-1724C5A72728}"/>
              </a:ext>
            </a:extLst>
          </p:cNvPr>
          <p:cNvSpPr/>
          <p:nvPr userDrawn="1"/>
        </p:nvSpPr>
        <p:spPr>
          <a:xfrm>
            <a:off x="0" y="0"/>
            <a:ext cx="78295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71437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71437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0550" y="346076"/>
            <a:ext cx="3638550" cy="612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946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105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3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593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7162B33-4CEC-4167-956B-798AC3FE569E}"/>
              </a:ext>
            </a:extLst>
          </p:cNvPr>
          <p:cNvSpPr/>
          <p:nvPr userDrawn="1"/>
        </p:nvSpPr>
        <p:spPr>
          <a:xfrm>
            <a:off x="0" y="0"/>
            <a:ext cx="12192000" cy="690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5CB6BB-4E1F-4714-8697-A0CCC54B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73" y="3106998"/>
            <a:ext cx="9946955" cy="3426441"/>
          </a:xfrm>
        </p:spPr>
        <p:txBody>
          <a:bodyPr/>
          <a:lstStyle>
            <a:lvl1pPr>
              <a:defRPr>
                <a:solidFill>
                  <a:srgbClr val="213946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CC4C1E4-8AEA-4405-9E2D-74872A728C0D}"/>
              </a:ext>
            </a:extLst>
          </p:cNvPr>
          <p:cNvGrpSpPr/>
          <p:nvPr userDrawn="1"/>
        </p:nvGrpSpPr>
        <p:grpSpPr>
          <a:xfrm>
            <a:off x="8373217" y="2912011"/>
            <a:ext cx="4537224" cy="4058530"/>
            <a:chOff x="9835660" y="4407727"/>
            <a:chExt cx="2783464" cy="248979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BF9A55-143A-4CFA-87EE-6CE855A54A87}"/>
                </a:ext>
              </a:extLst>
            </p:cNvPr>
            <p:cNvSpPr/>
            <p:nvPr userDrawn="1"/>
          </p:nvSpPr>
          <p:spPr>
            <a:xfrm rot="2700000">
              <a:off x="11371729" y="5650130"/>
              <a:ext cx="1343072" cy="1151719"/>
            </a:xfrm>
            <a:prstGeom prst="rect">
              <a:avLst/>
            </a:prstGeom>
            <a:solidFill>
              <a:srgbClr val="21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57ADD91-37BE-4D08-BB60-814678EDDBA6}"/>
                </a:ext>
              </a:extLst>
            </p:cNvPr>
            <p:cNvSpPr/>
            <p:nvPr userDrawn="1"/>
          </p:nvSpPr>
          <p:spPr>
            <a:xfrm rot="2700000">
              <a:off x="11314928" y="5075058"/>
              <a:ext cx="349630" cy="115171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Triângulo isósceles 8">
              <a:extLst>
                <a:ext uri="{FF2B5EF4-FFF2-40B4-BE49-F238E27FC236}">
                  <a16:creationId xmlns:a16="http://schemas.microsoft.com/office/drawing/2014/main" id="{2A24B83C-4977-4F75-807A-1235E8E92957}"/>
                </a:ext>
              </a:extLst>
            </p:cNvPr>
            <p:cNvSpPr/>
            <p:nvPr userDrawn="1"/>
          </p:nvSpPr>
          <p:spPr>
            <a:xfrm>
              <a:off x="9835660" y="5809957"/>
              <a:ext cx="2121877" cy="1048043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27EACAD3-5DF8-4021-B962-D4B9FCFC105C}"/>
                </a:ext>
              </a:extLst>
            </p:cNvPr>
            <p:cNvSpPr/>
            <p:nvPr userDrawn="1"/>
          </p:nvSpPr>
          <p:spPr>
            <a:xfrm rot="16200000">
              <a:off x="11293097" y="4706558"/>
              <a:ext cx="1197735" cy="600073"/>
            </a:xfrm>
            <a:prstGeom prst="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71710A7-A259-4169-AFC4-A7385A888DBA}"/>
              </a:ext>
            </a:extLst>
          </p:cNvPr>
          <p:cNvGrpSpPr/>
          <p:nvPr userDrawn="1"/>
        </p:nvGrpSpPr>
        <p:grpSpPr>
          <a:xfrm>
            <a:off x="0" y="0"/>
            <a:ext cx="4831772" cy="2912010"/>
            <a:chOff x="0" y="-15875"/>
            <a:chExt cx="2560320" cy="1543051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F36FAFB7-2599-47AB-9EE0-F51D0457D1BD}"/>
                </a:ext>
              </a:extLst>
            </p:cNvPr>
            <p:cNvSpPr/>
            <p:nvPr userDrawn="1"/>
          </p:nvSpPr>
          <p:spPr>
            <a:xfrm flipV="1">
              <a:off x="1069146" y="-15875"/>
              <a:ext cx="1491174" cy="742416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sp>
          <p:nvSpPr>
            <p:cNvPr id="13" name="Triângulo Retângulo 12">
              <a:extLst>
                <a:ext uri="{FF2B5EF4-FFF2-40B4-BE49-F238E27FC236}">
                  <a16:creationId xmlns:a16="http://schemas.microsoft.com/office/drawing/2014/main" id="{F6DA197E-7753-4AF2-A024-56F17C54CB2F}"/>
                </a:ext>
              </a:extLst>
            </p:cNvPr>
            <p:cNvSpPr/>
            <p:nvPr userDrawn="1"/>
          </p:nvSpPr>
          <p:spPr>
            <a:xfrm flipV="1">
              <a:off x="0" y="-15875"/>
              <a:ext cx="1589649" cy="1543051"/>
            </a:xfrm>
            <a:prstGeom prst="rt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0559F0F2-CF7F-4B64-A238-24CFE4EBB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3217" y="194988"/>
            <a:ext cx="3734321" cy="138131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FFC6D65-E35F-4C87-BD20-A5773E8CD643}"/>
              </a:ext>
            </a:extLst>
          </p:cNvPr>
          <p:cNvSpPr/>
          <p:nvPr userDrawn="1"/>
        </p:nvSpPr>
        <p:spPr>
          <a:xfrm>
            <a:off x="8373216" y="5796115"/>
            <a:ext cx="3818783" cy="82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9735D7-8312-466E-B4EC-CFD6F03E11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03" y="5796115"/>
            <a:ext cx="1889533" cy="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95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7162B33-4CEC-4167-956B-798AC3FE569E}"/>
              </a:ext>
            </a:extLst>
          </p:cNvPr>
          <p:cNvSpPr/>
          <p:nvPr userDrawn="1"/>
        </p:nvSpPr>
        <p:spPr>
          <a:xfrm>
            <a:off x="0" y="0"/>
            <a:ext cx="12192000" cy="6906111"/>
          </a:xfrm>
          <a:prstGeom prst="rect">
            <a:avLst/>
          </a:prstGeom>
          <a:solidFill>
            <a:srgbClr val="2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5CB6BB-4E1F-4714-8697-A0CCC54B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73" y="3106998"/>
            <a:ext cx="9946955" cy="3426441"/>
          </a:xfrm>
        </p:spPr>
        <p:txBody>
          <a:bodyPr/>
          <a:lstStyle>
            <a:lvl1pPr>
              <a:defRPr>
                <a:solidFill>
                  <a:srgbClr val="213946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CC4C1E4-8AEA-4405-9E2D-74872A728C0D}"/>
              </a:ext>
            </a:extLst>
          </p:cNvPr>
          <p:cNvGrpSpPr/>
          <p:nvPr userDrawn="1"/>
        </p:nvGrpSpPr>
        <p:grpSpPr>
          <a:xfrm>
            <a:off x="8373217" y="2912011"/>
            <a:ext cx="4537224" cy="4058530"/>
            <a:chOff x="9835660" y="4407727"/>
            <a:chExt cx="2783464" cy="248979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BF9A55-143A-4CFA-87EE-6CE855A54A87}"/>
                </a:ext>
              </a:extLst>
            </p:cNvPr>
            <p:cNvSpPr/>
            <p:nvPr userDrawn="1"/>
          </p:nvSpPr>
          <p:spPr>
            <a:xfrm rot="2700000">
              <a:off x="11371729" y="5650130"/>
              <a:ext cx="1343072" cy="1151719"/>
            </a:xfrm>
            <a:prstGeom prst="rect">
              <a:avLst/>
            </a:prstGeom>
            <a:solidFill>
              <a:srgbClr val="21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57ADD91-37BE-4D08-BB60-814678EDDBA6}"/>
                </a:ext>
              </a:extLst>
            </p:cNvPr>
            <p:cNvSpPr/>
            <p:nvPr userDrawn="1"/>
          </p:nvSpPr>
          <p:spPr>
            <a:xfrm rot="2700000">
              <a:off x="11314928" y="5075058"/>
              <a:ext cx="349630" cy="115171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Triângulo isósceles 8">
              <a:extLst>
                <a:ext uri="{FF2B5EF4-FFF2-40B4-BE49-F238E27FC236}">
                  <a16:creationId xmlns:a16="http://schemas.microsoft.com/office/drawing/2014/main" id="{2A24B83C-4977-4F75-807A-1235E8E92957}"/>
                </a:ext>
              </a:extLst>
            </p:cNvPr>
            <p:cNvSpPr/>
            <p:nvPr userDrawn="1"/>
          </p:nvSpPr>
          <p:spPr>
            <a:xfrm>
              <a:off x="9835660" y="5809957"/>
              <a:ext cx="2121877" cy="1048043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27EACAD3-5DF8-4021-B962-D4B9FCFC105C}"/>
                </a:ext>
              </a:extLst>
            </p:cNvPr>
            <p:cNvSpPr/>
            <p:nvPr userDrawn="1"/>
          </p:nvSpPr>
          <p:spPr>
            <a:xfrm rot="16200000">
              <a:off x="11293097" y="4706558"/>
              <a:ext cx="1197735" cy="600073"/>
            </a:xfrm>
            <a:prstGeom prst="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71710A7-A259-4169-AFC4-A7385A888DBA}"/>
              </a:ext>
            </a:extLst>
          </p:cNvPr>
          <p:cNvGrpSpPr/>
          <p:nvPr userDrawn="1"/>
        </p:nvGrpSpPr>
        <p:grpSpPr>
          <a:xfrm>
            <a:off x="0" y="0"/>
            <a:ext cx="4831772" cy="2912010"/>
            <a:chOff x="0" y="-15875"/>
            <a:chExt cx="2560320" cy="1543051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F36FAFB7-2599-47AB-9EE0-F51D0457D1BD}"/>
                </a:ext>
              </a:extLst>
            </p:cNvPr>
            <p:cNvSpPr/>
            <p:nvPr userDrawn="1"/>
          </p:nvSpPr>
          <p:spPr>
            <a:xfrm flipV="1">
              <a:off x="1069146" y="-15875"/>
              <a:ext cx="1491174" cy="742416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sp>
          <p:nvSpPr>
            <p:cNvPr id="13" name="Triângulo Retângulo 12">
              <a:extLst>
                <a:ext uri="{FF2B5EF4-FFF2-40B4-BE49-F238E27FC236}">
                  <a16:creationId xmlns:a16="http://schemas.microsoft.com/office/drawing/2014/main" id="{F6DA197E-7753-4AF2-A024-56F17C54CB2F}"/>
                </a:ext>
              </a:extLst>
            </p:cNvPr>
            <p:cNvSpPr/>
            <p:nvPr userDrawn="1"/>
          </p:nvSpPr>
          <p:spPr>
            <a:xfrm flipV="1">
              <a:off x="0" y="-15875"/>
              <a:ext cx="1589649" cy="1543051"/>
            </a:xfrm>
            <a:prstGeom prst="rt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89563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7162B33-4CEC-4167-956B-798AC3FE569E}"/>
              </a:ext>
            </a:extLst>
          </p:cNvPr>
          <p:cNvSpPr/>
          <p:nvPr userDrawn="1"/>
        </p:nvSpPr>
        <p:spPr>
          <a:xfrm>
            <a:off x="0" y="0"/>
            <a:ext cx="12192000" cy="6906111"/>
          </a:xfrm>
          <a:prstGeom prst="rect">
            <a:avLst/>
          </a:prstGeom>
          <a:solidFill>
            <a:srgbClr val="0F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5CB6BB-4E1F-4714-8697-A0CCC54B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73" y="3106998"/>
            <a:ext cx="9946955" cy="3426441"/>
          </a:xfrm>
        </p:spPr>
        <p:txBody>
          <a:bodyPr/>
          <a:lstStyle>
            <a:lvl1pPr>
              <a:defRPr>
                <a:solidFill>
                  <a:srgbClr val="213946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CC4C1E4-8AEA-4405-9E2D-74872A728C0D}"/>
              </a:ext>
            </a:extLst>
          </p:cNvPr>
          <p:cNvGrpSpPr/>
          <p:nvPr userDrawn="1"/>
        </p:nvGrpSpPr>
        <p:grpSpPr>
          <a:xfrm>
            <a:off x="8373217" y="2912011"/>
            <a:ext cx="4537224" cy="4058530"/>
            <a:chOff x="9835660" y="4407727"/>
            <a:chExt cx="2783464" cy="248979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BF9A55-143A-4CFA-87EE-6CE855A54A87}"/>
                </a:ext>
              </a:extLst>
            </p:cNvPr>
            <p:cNvSpPr/>
            <p:nvPr userDrawn="1"/>
          </p:nvSpPr>
          <p:spPr>
            <a:xfrm rot="2700000">
              <a:off x="11371729" y="5650130"/>
              <a:ext cx="1343072" cy="1151719"/>
            </a:xfrm>
            <a:prstGeom prst="rect">
              <a:avLst/>
            </a:prstGeom>
            <a:solidFill>
              <a:srgbClr val="21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57ADD91-37BE-4D08-BB60-814678EDDBA6}"/>
                </a:ext>
              </a:extLst>
            </p:cNvPr>
            <p:cNvSpPr/>
            <p:nvPr userDrawn="1"/>
          </p:nvSpPr>
          <p:spPr>
            <a:xfrm rot="2700000">
              <a:off x="11314928" y="5075058"/>
              <a:ext cx="349630" cy="115171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Triângulo isósceles 8">
              <a:extLst>
                <a:ext uri="{FF2B5EF4-FFF2-40B4-BE49-F238E27FC236}">
                  <a16:creationId xmlns:a16="http://schemas.microsoft.com/office/drawing/2014/main" id="{2A24B83C-4977-4F75-807A-1235E8E92957}"/>
                </a:ext>
              </a:extLst>
            </p:cNvPr>
            <p:cNvSpPr/>
            <p:nvPr userDrawn="1"/>
          </p:nvSpPr>
          <p:spPr>
            <a:xfrm>
              <a:off x="9835660" y="5809957"/>
              <a:ext cx="2121877" cy="1048043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27EACAD3-5DF8-4021-B962-D4B9FCFC105C}"/>
                </a:ext>
              </a:extLst>
            </p:cNvPr>
            <p:cNvSpPr/>
            <p:nvPr userDrawn="1"/>
          </p:nvSpPr>
          <p:spPr>
            <a:xfrm rot="16200000">
              <a:off x="11293097" y="4706558"/>
              <a:ext cx="1197735" cy="6000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71710A7-A259-4169-AFC4-A7385A888DBA}"/>
              </a:ext>
            </a:extLst>
          </p:cNvPr>
          <p:cNvGrpSpPr/>
          <p:nvPr userDrawn="1"/>
        </p:nvGrpSpPr>
        <p:grpSpPr>
          <a:xfrm>
            <a:off x="0" y="0"/>
            <a:ext cx="4831772" cy="2912010"/>
            <a:chOff x="0" y="-15875"/>
            <a:chExt cx="2560320" cy="1543051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F36FAFB7-2599-47AB-9EE0-F51D0457D1BD}"/>
                </a:ext>
              </a:extLst>
            </p:cNvPr>
            <p:cNvSpPr/>
            <p:nvPr userDrawn="1"/>
          </p:nvSpPr>
          <p:spPr>
            <a:xfrm flipV="1">
              <a:off x="1069146" y="-15875"/>
              <a:ext cx="1491174" cy="742416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sp>
          <p:nvSpPr>
            <p:cNvPr id="13" name="Triângulo Retângulo 12">
              <a:extLst>
                <a:ext uri="{FF2B5EF4-FFF2-40B4-BE49-F238E27FC236}">
                  <a16:creationId xmlns:a16="http://schemas.microsoft.com/office/drawing/2014/main" id="{F6DA197E-7753-4AF2-A024-56F17C54CB2F}"/>
                </a:ext>
              </a:extLst>
            </p:cNvPr>
            <p:cNvSpPr/>
            <p:nvPr userDrawn="1"/>
          </p:nvSpPr>
          <p:spPr>
            <a:xfrm flipV="1">
              <a:off x="0" y="-15875"/>
              <a:ext cx="1589649" cy="154305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75203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7162B33-4CEC-4167-956B-798AC3FE569E}"/>
              </a:ext>
            </a:extLst>
          </p:cNvPr>
          <p:cNvSpPr/>
          <p:nvPr userDrawn="1"/>
        </p:nvSpPr>
        <p:spPr>
          <a:xfrm>
            <a:off x="0" y="0"/>
            <a:ext cx="12192000" cy="6906111"/>
          </a:xfrm>
          <a:prstGeom prst="rect">
            <a:avLst/>
          </a:prstGeom>
          <a:solidFill>
            <a:srgbClr val="F39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5CB6BB-4E1F-4714-8697-A0CCC54B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73" y="3106998"/>
            <a:ext cx="9946955" cy="3426441"/>
          </a:xfrm>
        </p:spPr>
        <p:txBody>
          <a:bodyPr/>
          <a:lstStyle>
            <a:lvl1pPr>
              <a:defRPr>
                <a:solidFill>
                  <a:srgbClr val="213946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CC4C1E4-8AEA-4405-9E2D-74872A728C0D}"/>
              </a:ext>
            </a:extLst>
          </p:cNvPr>
          <p:cNvGrpSpPr/>
          <p:nvPr userDrawn="1"/>
        </p:nvGrpSpPr>
        <p:grpSpPr>
          <a:xfrm>
            <a:off x="8373217" y="2912011"/>
            <a:ext cx="4537224" cy="4058530"/>
            <a:chOff x="9835660" y="4407727"/>
            <a:chExt cx="2783464" cy="248979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BF9A55-143A-4CFA-87EE-6CE855A54A87}"/>
                </a:ext>
              </a:extLst>
            </p:cNvPr>
            <p:cNvSpPr/>
            <p:nvPr userDrawn="1"/>
          </p:nvSpPr>
          <p:spPr>
            <a:xfrm rot="2700000">
              <a:off x="11371729" y="5650130"/>
              <a:ext cx="1343072" cy="1151719"/>
            </a:xfrm>
            <a:prstGeom prst="rect">
              <a:avLst/>
            </a:prstGeom>
            <a:solidFill>
              <a:srgbClr val="21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57ADD91-37BE-4D08-BB60-814678EDDBA6}"/>
                </a:ext>
              </a:extLst>
            </p:cNvPr>
            <p:cNvSpPr/>
            <p:nvPr userDrawn="1"/>
          </p:nvSpPr>
          <p:spPr>
            <a:xfrm rot="2700000">
              <a:off x="11314928" y="5075058"/>
              <a:ext cx="349630" cy="115171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Triângulo isósceles 8">
              <a:extLst>
                <a:ext uri="{FF2B5EF4-FFF2-40B4-BE49-F238E27FC236}">
                  <a16:creationId xmlns:a16="http://schemas.microsoft.com/office/drawing/2014/main" id="{2A24B83C-4977-4F75-807A-1235E8E92957}"/>
                </a:ext>
              </a:extLst>
            </p:cNvPr>
            <p:cNvSpPr/>
            <p:nvPr userDrawn="1"/>
          </p:nvSpPr>
          <p:spPr>
            <a:xfrm>
              <a:off x="9835660" y="5809957"/>
              <a:ext cx="2121877" cy="104804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27EACAD3-5DF8-4021-B962-D4B9FCFC105C}"/>
                </a:ext>
              </a:extLst>
            </p:cNvPr>
            <p:cNvSpPr/>
            <p:nvPr userDrawn="1"/>
          </p:nvSpPr>
          <p:spPr>
            <a:xfrm rot="16200000">
              <a:off x="11293097" y="4706558"/>
              <a:ext cx="1197735" cy="600073"/>
            </a:xfrm>
            <a:prstGeom prst="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71710A7-A259-4169-AFC4-A7385A888DBA}"/>
              </a:ext>
            </a:extLst>
          </p:cNvPr>
          <p:cNvGrpSpPr/>
          <p:nvPr userDrawn="1"/>
        </p:nvGrpSpPr>
        <p:grpSpPr>
          <a:xfrm>
            <a:off x="0" y="0"/>
            <a:ext cx="4831772" cy="2912010"/>
            <a:chOff x="0" y="-15875"/>
            <a:chExt cx="2560320" cy="1543051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F36FAFB7-2599-47AB-9EE0-F51D0457D1BD}"/>
                </a:ext>
              </a:extLst>
            </p:cNvPr>
            <p:cNvSpPr/>
            <p:nvPr userDrawn="1"/>
          </p:nvSpPr>
          <p:spPr>
            <a:xfrm flipV="1">
              <a:off x="1069146" y="-15875"/>
              <a:ext cx="1491174" cy="7424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sp>
          <p:nvSpPr>
            <p:cNvPr id="13" name="Triângulo Retângulo 12">
              <a:extLst>
                <a:ext uri="{FF2B5EF4-FFF2-40B4-BE49-F238E27FC236}">
                  <a16:creationId xmlns:a16="http://schemas.microsoft.com/office/drawing/2014/main" id="{F6DA197E-7753-4AF2-A024-56F17C54CB2F}"/>
                </a:ext>
              </a:extLst>
            </p:cNvPr>
            <p:cNvSpPr/>
            <p:nvPr userDrawn="1"/>
          </p:nvSpPr>
          <p:spPr>
            <a:xfrm flipV="1">
              <a:off x="0" y="-15875"/>
              <a:ext cx="1589649" cy="1543051"/>
            </a:xfrm>
            <a:prstGeom prst="rt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386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35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7162B33-4CEC-4167-956B-798AC3FE569E}"/>
              </a:ext>
            </a:extLst>
          </p:cNvPr>
          <p:cNvSpPr/>
          <p:nvPr userDrawn="1"/>
        </p:nvSpPr>
        <p:spPr>
          <a:xfrm>
            <a:off x="0" y="0"/>
            <a:ext cx="12192000" cy="6906111"/>
          </a:xfrm>
          <a:prstGeom prst="rect">
            <a:avLst/>
          </a:prstGeom>
          <a:solidFill>
            <a:srgbClr val="0F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5CB6BB-4E1F-4714-8697-A0CCC54B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73" y="3106998"/>
            <a:ext cx="9946955" cy="3426441"/>
          </a:xfrm>
        </p:spPr>
        <p:txBody>
          <a:bodyPr/>
          <a:lstStyle>
            <a:lvl1pPr>
              <a:defRPr>
                <a:solidFill>
                  <a:srgbClr val="213946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CC4C1E4-8AEA-4405-9E2D-74872A728C0D}"/>
              </a:ext>
            </a:extLst>
          </p:cNvPr>
          <p:cNvGrpSpPr/>
          <p:nvPr userDrawn="1"/>
        </p:nvGrpSpPr>
        <p:grpSpPr>
          <a:xfrm>
            <a:off x="8373217" y="2912011"/>
            <a:ext cx="4537224" cy="4058530"/>
            <a:chOff x="9835660" y="4407727"/>
            <a:chExt cx="2783464" cy="248979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BF9A55-143A-4CFA-87EE-6CE855A54A87}"/>
                </a:ext>
              </a:extLst>
            </p:cNvPr>
            <p:cNvSpPr/>
            <p:nvPr userDrawn="1"/>
          </p:nvSpPr>
          <p:spPr>
            <a:xfrm rot="2700000">
              <a:off x="11371729" y="5650130"/>
              <a:ext cx="1343072" cy="1151719"/>
            </a:xfrm>
            <a:prstGeom prst="rect">
              <a:avLst/>
            </a:prstGeom>
            <a:solidFill>
              <a:srgbClr val="21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57ADD91-37BE-4D08-BB60-814678EDDBA6}"/>
                </a:ext>
              </a:extLst>
            </p:cNvPr>
            <p:cNvSpPr/>
            <p:nvPr userDrawn="1"/>
          </p:nvSpPr>
          <p:spPr>
            <a:xfrm rot="2700000">
              <a:off x="11314928" y="5075058"/>
              <a:ext cx="349630" cy="1151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Triângulo isósceles 8">
              <a:extLst>
                <a:ext uri="{FF2B5EF4-FFF2-40B4-BE49-F238E27FC236}">
                  <a16:creationId xmlns:a16="http://schemas.microsoft.com/office/drawing/2014/main" id="{2A24B83C-4977-4F75-807A-1235E8E92957}"/>
                </a:ext>
              </a:extLst>
            </p:cNvPr>
            <p:cNvSpPr/>
            <p:nvPr userDrawn="1"/>
          </p:nvSpPr>
          <p:spPr>
            <a:xfrm>
              <a:off x="9835660" y="5809957"/>
              <a:ext cx="2121877" cy="1048043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27EACAD3-5DF8-4021-B962-D4B9FCFC105C}"/>
                </a:ext>
              </a:extLst>
            </p:cNvPr>
            <p:cNvSpPr/>
            <p:nvPr userDrawn="1"/>
          </p:nvSpPr>
          <p:spPr>
            <a:xfrm rot="16200000">
              <a:off x="11293097" y="4706558"/>
              <a:ext cx="1197735" cy="600073"/>
            </a:xfrm>
            <a:prstGeom prst="triangle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71710A7-A259-4169-AFC4-A7385A888DBA}"/>
              </a:ext>
            </a:extLst>
          </p:cNvPr>
          <p:cNvGrpSpPr/>
          <p:nvPr userDrawn="1"/>
        </p:nvGrpSpPr>
        <p:grpSpPr>
          <a:xfrm>
            <a:off x="0" y="0"/>
            <a:ext cx="4831772" cy="2912010"/>
            <a:chOff x="0" y="-15875"/>
            <a:chExt cx="2560320" cy="1543051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F36FAFB7-2599-47AB-9EE0-F51D0457D1BD}"/>
                </a:ext>
              </a:extLst>
            </p:cNvPr>
            <p:cNvSpPr/>
            <p:nvPr userDrawn="1"/>
          </p:nvSpPr>
          <p:spPr>
            <a:xfrm flipV="1">
              <a:off x="1069146" y="-15875"/>
              <a:ext cx="1491174" cy="742416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sp>
          <p:nvSpPr>
            <p:cNvPr id="13" name="Triângulo Retângulo 12">
              <a:extLst>
                <a:ext uri="{FF2B5EF4-FFF2-40B4-BE49-F238E27FC236}">
                  <a16:creationId xmlns:a16="http://schemas.microsoft.com/office/drawing/2014/main" id="{F6DA197E-7753-4AF2-A024-56F17C54CB2F}"/>
                </a:ext>
              </a:extLst>
            </p:cNvPr>
            <p:cNvSpPr/>
            <p:nvPr userDrawn="1"/>
          </p:nvSpPr>
          <p:spPr>
            <a:xfrm flipV="1">
              <a:off x="0" y="-15875"/>
              <a:ext cx="1589649" cy="1543051"/>
            </a:xfrm>
            <a:prstGeom prst="rtTriangle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13841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7162B33-4CEC-4167-956B-798AC3FE569E}"/>
              </a:ext>
            </a:extLst>
          </p:cNvPr>
          <p:cNvSpPr/>
          <p:nvPr userDrawn="1"/>
        </p:nvSpPr>
        <p:spPr>
          <a:xfrm>
            <a:off x="0" y="0"/>
            <a:ext cx="12192000" cy="6906111"/>
          </a:xfrm>
          <a:prstGeom prst="rect">
            <a:avLst/>
          </a:prstGeom>
          <a:solidFill>
            <a:srgbClr val="F39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5CB6BB-4E1F-4714-8697-A0CCC54B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73" y="3106998"/>
            <a:ext cx="9946955" cy="3426441"/>
          </a:xfrm>
        </p:spPr>
        <p:txBody>
          <a:bodyPr/>
          <a:lstStyle>
            <a:lvl1pPr>
              <a:defRPr>
                <a:solidFill>
                  <a:srgbClr val="213946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CC4C1E4-8AEA-4405-9E2D-74872A728C0D}"/>
              </a:ext>
            </a:extLst>
          </p:cNvPr>
          <p:cNvGrpSpPr/>
          <p:nvPr userDrawn="1"/>
        </p:nvGrpSpPr>
        <p:grpSpPr>
          <a:xfrm>
            <a:off x="8373217" y="2912011"/>
            <a:ext cx="4537224" cy="4058530"/>
            <a:chOff x="9835660" y="4407727"/>
            <a:chExt cx="2783464" cy="248979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BF9A55-143A-4CFA-87EE-6CE855A54A87}"/>
                </a:ext>
              </a:extLst>
            </p:cNvPr>
            <p:cNvSpPr/>
            <p:nvPr userDrawn="1"/>
          </p:nvSpPr>
          <p:spPr>
            <a:xfrm rot="2700000">
              <a:off x="11371729" y="5650130"/>
              <a:ext cx="1343072" cy="1151719"/>
            </a:xfrm>
            <a:prstGeom prst="rect">
              <a:avLst/>
            </a:prstGeom>
            <a:solidFill>
              <a:srgbClr val="21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57ADD91-37BE-4D08-BB60-814678EDDBA6}"/>
                </a:ext>
              </a:extLst>
            </p:cNvPr>
            <p:cNvSpPr/>
            <p:nvPr userDrawn="1"/>
          </p:nvSpPr>
          <p:spPr>
            <a:xfrm rot="2700000">
              <a:off x="11314928" y="5075058"/>
              <a:ext cx="349630" cy="1151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Triângulo isósceles 8">
              <a:extLst>
                <a:ext uri="{FF2B5EF4-FFF2-40B4-BE49-F238E27FC236}">
                  <a16:creationId xmlns:a16="http://schemas.microsoft.com/office/drawing/2014/main" id="{2A24B83C-4977-4F75-807A-1235E8E92957}"/>
                </a:ext>
              </a:extLst>
            </p:cNvPr>
            <p:cNvSpPr/>
            <p:nvPr userDrawn="1"/>
          </p:nvSpPr>
          <p:spPr>
            <a:xfrm>
              <a:off x="9835660" y="5809957"/>
              <a:ext cx="2121877" cy="1048043"/>
            </a:xfrm>
            <a:prstGeom prst="triangle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27EACAD3-5DF8-4021-B962-D4B9FCFC105C}"/>
                </a:ext>
              </a:extLst>
            </p:cNvPr>
            <p:cNvSpPr/>
            <p:nvPr userDrawn="1"/>
          </p:nvSpPr>
          <p:spPr>
            <a:xfrm rot="16200000">
              <a:off x="11293097" y="4706558"/>
              <a:ext cx="1197735" cy="600073"/>
            </a:xfrm>
            <a:prstGeom prst="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71710A7-A259-4169-AFC4-A7385A888DBA}"/>
              </a:ext>
            </a:extLst>
          </p:cNvPr>
          <p:cNvGrpSpPr/>
          <p:nvPr userDrawn="1"/>
        </p:nvGrpSpPr>
        <p:grpSpPr>
          <a:xfrm>
            <a:off x="0" y="0"/>
            <a:ext cx="4831772" cy="2912010"/>
            <a:chOff x="0" y="-15875"/>
            <a:chExt cx="2560320" cy="1543051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F36FAFB7-2599-47AB-9EE0-F51D0457D1BD}"/>
                </a:ext>
              </a:extLst>
            </p:cNvPr>
            <p:cNvSpPr/>
            <p:nvPr userDrawn="1"/>
          </p:nvSpPr>
          <p:spPr>
            <a:xfrm flipV="1">
              <a:off x="1069146" y="-15875"/>
              <a:ext cx="1491174" cy="742416"/>
            </a:xfrm>
            <a:prstGeom prst="triangle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sp>
          <p:nvSpPr>
            <p:cNvPr id="13" name="Triângulo Retângulo 12">
              <a:extLst>
                <a:ext uri="{FF2B5EF4-FFF2-40B4-BE49-F238E27FC236}">
                  <a16:creationId xmlns:a16="http://schemas.microsoft.com/office/drawing/2014/main" id="{F6DA197E-7753-4AF2-A024-56F17C54CB2F}"/>
                </a:ext>
              </a:extLst>
            </p:cNvPr>
            <p:cNvSpPr/>
            <p:nvPr userDrawn="1"/>
          </p:nvSpPr>
          <p:spPr>
            <a:xfrm flipV="1">
              <a:off x="0" y="-15875"/>
              <a:ext cx="1589649" cy="1543051"/>
            </a:xfrm>
            <a:prstGeom prst="rt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05685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F3922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51244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913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71437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71437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0550" y="346076"/>
            <a:ext cx="3638550" cy="612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8484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371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5410200" cy="1325563"/>
          </a:xfrm>
        </p:spPr>
        <p:txBody>
          <a:bodyPr/>
          <a:lstStyle>
            <a:lvl1pPr algn="l">
              <a:defRPr>
                <a:solidFill>
                  <a:srgbClr val="F39220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8484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86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 e Títul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F3922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51244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8484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89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39220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5410200" cy="1325563"/>
          </a:xfrm>
        </p:spPr>
        <p:txBody>
          <a:bodyPr/>
          <a:lstStyle>
            <a:lvl1pPr algn="l">
              <a:defRPr>
                <a:solidFill>
                  <a:srgbClr val="F39220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8484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900" y="1885950"/>
            <a:ext cx="541020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506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4C4251-3A16-4140-8369-4C16B94C10C1}"/>
              </a:ext>
            </a:extLst>
          </p:cNvPr>
          <p:cNvSpPr/>
          <p:nvPr userDrawn="1"/>
        </p:nvSpPr>
        <p:spPr>
          <a:xfrm>
            <a:off x="0" y="0"/>
            <a:ext cx="39530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39220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11506200" cy="1325563"/>
          </a:xfrm>
        </p:spPr>
        <p:txBody>
          <a:bodyPr/>
          <a:lstStyle>
            <a:lvl1pPr algn="l">
              <a:defRPr>
                <a:solidFill>
                  <a:srgbClr val="F39220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3385038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8484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5922" y="1885950"/>
            <a:ext cx="7553178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037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1181BEF-9A55-4A0F-BDBD-1724C5A72728}"/>
              </a:ext>
            </a:extLst>
          </p:cNvPr>
          <p:cNvSpPr/>
          <p:nvPr userDrawn="1"/>
        </p:nvSpPr>
        <p:spPr>
          <a:xfrm>
            <a:off x="0" y="0"/>
            <a:ext cx="78295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1B803EE-8EB9-4BB7-9778-0239D452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46075"/>
            <a:ext cx="7143750" cy="1325563"/>
          </a:xfrm>
        </p:spPr>
        <p:txBody>
          <a:bodyPr/>
          <a:lstStyle>
            <a:lvl1pPr algn="l">
              <a:defRPr>
                <a:solidFill>
                  <a:srgbClr val="F39220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69A7F9A2-5BAE-4A84-BBAD-D0099809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885950"/>
            <a:ext cx="7143750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8484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F6A3C126-AA3C-4B0E-91C3-6F53D5A68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0550" y="346076"/>
            <a:ext cx="3638550" cy="612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62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83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71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62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06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13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0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7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13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8">
            <a:extLst>
              <a:ext uri="{FF2B5EF4-FFF2-40B4-BE49-F238E27FC236}">
                <a16:creationId xmlns:a16="http://schemas.microsoft.com/office/drawing/2014/main" id="{8CAE3254-644E-4088-B443-9E0D68BC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F7B8D7C-F247-429C-9E25-DCC30136B84D}"/>
              </a:ext>
            </a:extLst>
          </p:cNvPr>
          <p:cNvGrpSpPr/>
          <p:nvPr userDrawn="1"/>
        </p:nvGrpSpPr>
        <p:grpSpPr>
          <a:xfrm>
            <a:off x="11396002" y="6033332"/>
            <a:ext cx="937663" cy="838736"/>
            <a:chOff x="9835660" y="4407727"/>
            <a:chExt cx="2783464" cy="2489799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575029E-19F8-43FC-AA4E-0FF36DB1571D}"/>
                </a:ext>
              </a:extLst>
            </p:cNvPr>
            <p:cNvSpPr/>
            <p:nvPr userDrawn="1"/>
          </p:nvSpPr>
          <p:spPr>
            <a:xfrm rot="2700000">
              <a:off x="11371729" y="5650130"/>
              <a:ext cx="1343072" cy="1151719"/>
            </a:xfrm>
            <a:prstGeom prst="rect">
              <a:avLst/>
            </a:prstGeom>
            <a:solidFill>
              <a:srgbClr val="21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078B703-CAAD-4C7A-B486-33B0C63C4E2B}"/>
                </a:ext>
              </a:extLst>
            </p:cNvPr>
            <p:cNvSpPr/>
            <p:nvPr userDrawn="1"/>
          </p:nvSpPr>
          <p:spPr>
            <a:xfrm rot="2700000">
              <a:off x="11314928" y="5075058"/>
              <a:ext cx="349630" cy="115171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A19471B2-899F-445B-8842-CA5B2F922C50}"/>
                </a:ext>
              </a:extLst>
            </p:cNvPr>
            <p:cNvSpPr/>
            <p:nvPr userDrawn="1"/>
          </p:nvSpPr>
          <p:spPr>
            <a:xfrm>
              <a:off x="9835660" y="5809957"/>
              <a:ext cx="2121877" cy="1048043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riângulo isósceles 13">
              <a:extLst>
                <a:ext uri="{FF2B5EF4-FFF2-40B4-BE49-F238E27FC236}">
                  <a16:creationId xmlns:a16="http://schemas.microsoft.com/office/drawing/2014/main" id="{CD96DD63-6D20-4FDC-B35C-8B64ACE69999}"/>
                </a:ext>
              </a:extLst>
            </p:cNvPr>
            <p:cNvSpPr/>
            <p:nvPr userDrawn="1"/>
          </p:nvSpPr>
          <p:spPr>
            <a:xfrm rot="16200000">
              <a:off x="11293097" y="4706558"/>
              <a:ext cx="1197735" cy="600073"/>
            </a:xfrm>
            <a:prstGeom prst="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2C69161-DAE5-474E-8FF0-7147EF23BABB}"/>
              </a:ext>
            </a:extLst>
          </p:cNvPr>
          <p:cNvGrpSpPr/>
          <p:nvPr userDrawn="1"/>
        </p:nvGrpSpPr>
        <p:grpSpPr>
          <a:xfrm>
            <a:off x="0" y="-15874"/>
            <a:ext cx="838200" cy="505166"/>
            <a:chOff x="0" y="-15875"/>
            <a:chExt cx="2560320" cy="1543051"/>
          </a:xfrm>
        </p:grpSpPr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DEF6681B-FF49-4CFA-A2CD-E8A2E6649B19}"/>
                </a:ext>
              </a:extLst>
            </p:cNvPr>
            <p:cNvSpPr/>
            <p:nvPr userDrawn="1"/>
          </p:nvSpPr>
          <p:spPr>
            <a:xfrm flipV="1">
              <a:off x="1069146" y="-15875"/>
              <a:ext cx="1491174" cy="742416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sp>
          <p:nvSpPr>
            <p:cNvPr id="17" name="Triângulo Retângulo 16">
              <a:extLst>
                <a:ext uri="{FF2B5EF4-FFF2-40B4-BE49-F238E27FC236}">
                  <a16:creationId xmlns:a16="http://schemas.microsoft.com/office/drawing/2014/main" id="{3CA06CCB-DB99-49AA-836E-2C224C215877}"/>
                </a:ext>
              </a:extLst>
            </p:cNvPr>
            <p:cNvSpPr/>
            <p:nvPr userDrawn="1"/>
          </p:nvSpPr>
          <p:spPr>
            <a:xfrm flipV="1">
              <a:off x="0" y="-15875"/>
              <a:ext cx="1589649" cy="1543051"/>
            </a:xfrm>
            <a:prstGeom prst="rt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4940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4" r:id="rId3"/>
    <p:sldLayoutId id="2147483678" r:id="rId4"/>
    <p:sldLayoutId id="2147483665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392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8">
            <a:extLst>
              <a:ext uri="{FF2B5EF4-FFF2-40B4-BE49-F238E27FC236}">
                <a16:creationId xmlns:a16="http://schemas.microsoft.com/office/drawing/2014/main" id="{8CAE3254-644E-4088-B443-9E0D68BC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6C0085A-FB58-4B4E-A0C1-AB1AB0E56E3D}"/>
              </a:ext>
            </a:extLst>
          </p:cNvPr>
          <p:cNvGrpSpPr/>
          <p:nvPr userDrawn="1"/>
        </p:nvGrpSpPr>
        <p:grpSpPr>
          <a:xfrm>
            <a:off x="11396002" y="6033332"/>
            <a:ext cx="937663" cy="838736"/>
            <a:chOff x="9835660" y="4407727"/>
            <a:chExt cx="2783464" cy="248979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D2F08B7-0677-4D5C-8942-9289A6625231}"/>
                </a:ext>
              </a:extLst>
            </p:cNvPr>
            <p:cNvSpPr/>
            <p:nvPr userDrawn="1"/>
          </p:nvSpPr>
          <p:spPr>
            <a:xfrm rot="2700000">
              <a:off x="11371729" y="5650130"/>
              <a:ext cx="1343072" cy="1151719"/>
            </a:xfrm>
            <a:prstGeom prst="rect">
              <a:avLst/>
            </a:prstGeom>
            <a:solidFill>
              <a:srgbClr val="21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20043F3-67D6-4F96-898C-A66586F75384}"/>
                </a:ext>
              </a:extLst>
            </p:cNvPr>
            <p:cNvSpPr/>
            <p:nvPr userDrawn="1"/>
          </p:nvSpPr>
          <p:spPr>
            <a:xfrm rot="2700000">
              <a:off x="11314928" y="5075058"/>
              <a:ext cx="349630" cy="115171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AE8EDB4D-0FE8-4A0E-873F-0E4454396971}"/>
                </a:ext>
              </a:extLst>
            </p:cNvPr>
            <p:cNvSpPr/>
            <p:nvPr userDrawn="1"/>
          </p:nvSpPr>
          <p:spPr>
            <a:xfrm>
              <a:off x="9835660" y="5809957"/>
              <a:ext cx="2121877" cy="1048043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904B245A-46D2-4A96-8237-F97DB65DC49D}"/>
                </a:ext>
              </a:extLst>
            </p:cNvPr>
            <p:cNvSpPr/>
            <p:nvPr userDrawn="1"/>
          </p:nvSpPr>
          <p:spPr>
            <a:xfrm rot="16200000">
              <a:off x="11293097" y="4706558"/>
              <a:ext cx="1197735" cy="600073"/>
            </a:xfrm>
            <a:prstGeom prst="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221FC28-9B24-44EB-8D9A-C4F2A3F1F776}"/>
              </a:ext>
            </a:extLst>
          </p:cNvPr>
          <p:cNvGrpSpPr/>
          <p:nvPr userDrawn="1"/>
        </p:nvGrpSpPr>
        <p:grpSpPr>
          <a:xfrm>
            <a:off x="0" y="-15874"/>
            <a:ext cx="838200" cy="505166"/>
            <a:chOff x="0" y="-15875"/>
            <a:chExt cx="2560320" cy="1543051"/>
          </a:xfrm>
        </p:grpSpPr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31AF780A-84FE-4973-95DA-FABEEA8B58C5}"/>
                </a:ext>
              </a:extLst>
            </p:cNvPr>
            <p:cNvSpPr/>
            <p:nvPr userDrawn="1"/>
          </p:nvSpPr>
          <p:spPr>
            <a:xfrm flipV="1">
              <a:off x="1069146" y="-15875"/>
              <a:ext cx="1491174" cy="742416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sp>
          <p:nvSpPr>
            <p:cNvPr id="14" name="Triângulo Retângulo 13">
              <a:extLst>
                <a:ext uri="{FF2B5EF4-FFF2-40B4-BE49-F238E27FC236}">
                  <a16:creationId xmlns:a16="http://schemas.microsoft.com/office/drawing/2014/main" id="{C38E9955-1852-44F7-82F5-23120B1435C3}"/>
                </a:ext>
              </a:extLst>
            </p:cNvPr>
            <p:cNvSpPr/>
            <p:nvPr userDrawn="1"/>
          </p:nvSpPr>
          <p:spPr>
            <a:xfrm flipV="1">
              <a:off x="0" y="-15875"/>
              <a:ext cx="1589649" cy="1543051"/>
            </a:xfrm>
            <a:prstGeom prst="rtTriangl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2702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9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392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8">
            <a:extLst>
              <a:ext uri="{FF2B5EF4-FFF2-40B4-BE49-F238E27FC236}">
                <a16:creationId xmlns:a16="http://schemas.microsoft.com/office/drawing/2014/main" id="{8CAE3254-644E-4088-B443-9E0D68BC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0ED34A3-5218-4FD6-BBA5-0EC34B8F6D12}"/>
              </a:ext>
            </a:extLst>
          </p:cNvPr>
          <p:cNvGrpSpPr/>
          <p:nvPr userDrawn="1"/>
        </p:nvGrpSpPr>
        <p:grpSpPr>
          <a:xfrm>
            <a:off x="11396002" y="6033332"/>
            <a:ext cx="937663" cy="838736"/>
            <a:chOff x="9835660" y="4407727"/>
            <a:chExt cx="2783464" cy="2489799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0909852-D843-4C10-B0A0-FB174124FB7F}"/>
                </a:ext>
              </a:extLst>
            </p:cNvPr>
            <p:cNvSpPr/>
            <p:nvPr userDrawn="1"/>
          </p:nvSpPr>
          <p:spPr>
            <a:xfrm rot="2700000">
              <a:off x="11371729" y="5650130"/>
              <a:ext cx="1343072" cy="1151719"/>
            </a:xfrm>
            <a:prstGeom prst="rect">
              <a:avLst/>
            </a:prstGeom>
            <a:solidFill>
              <a:srgbClr val="21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1DDD5EB-D1EC-4A15-A304-19C4C1E0B371}"/>
                </a:ext>
              </a:extLst>
            </p:cNvPr>
            <p:cNvSpPr/>
            <p:nvPr userDrawn="1"/>
          </p:nvSpPr>
          <p:spPr>
            <a:xfrm rot="2700000">
              <a:off x="11314928" y="5075058"/>
              <a:ext cx="349630" cy="115171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EA33B14C-0ADA-4DBC-AE05-B5CDE7EA1D9D}"/>
                </a:ext>
              </a:extLst>
            </p:cNvPr>
            <p:cNvSpPr/>
            <p:nvPr userDrawn="1"/>
          </p:nvSpPr>
          <p:spPr>
            <a:xfrm>
              <a:off x="9835660" y="5809957"/>
              <a:ext cx="2121877" cy="1048043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B29AE999-97B9-4897-BDCA-DA844E9CD237}"/>
                </a:ext>
              </a:extLst>
            </p:cNvPr>
            <p:cNvSpPr/>
            <p:nvPr userDrawn="1"/>
          </p:nvSpPr>
          <p:spPr>
            <a:xfrm rot="16200000">
              <a:off x="11293097" y="4706558"/>
              <a:ext cx="1197735" cy="600073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426A347-D2DE-41FB-9F8A-2CAED3A1C589}"/>
              </a:ext>
            </a:extLst>
          </p:cNvPr>
          <p:cNvGrpSpPr/>
          <p:nvPr userDrawn="1"/>
        </p:nvGrpSpPr>
        <p:grpSpPr>
          <a:xfrm>
            <a:off x="0" y="-15874"/>
            <a:ext cx="838200" cy="505166"/>
            <a:chOff x="0" y="-15875"/>
            <a:chExt cx="2560320" cy="1543051"/>
          </a:xfrm>
        </p:grpSpPr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5A5B39DE-17D2-4C82-B8F8-0A752B8072A6}"/>
                </a:ext>
              </a:extLst>
            </p:cNvPr>
            <p:cNvSpPr/>
            <p:nvPr userDrawn="1"/>
          </p:nvSpPr>
          <p:spPr>
            <a:xfrm flipV="1">
              <a:off x="1069146" y="-15875"/>
              <a:ext cx="1491174" cy="742416"/>
            </a:xfrm>
            <a:prstGeom prst="triangle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sp>
          <p:nvSpPr>
            <p:cNvPr id="14" name="Triângulo Retângulo 13">
              <a:extLst>
                <a:ext uri="{FF2B5EF4-FFF2-40B4-BE49-F238E27FC236}">
                  <a16:creationId xmlns:a16="http://schemas.microsoft.com/office/drawing/2014/main" id="{13DEE943-12FE-4AD8-B282-56E5F308AA47}"/>
                </a:ext>
              </a:extLst>
            </p:cNvPr>
            <p:cNvSpPr/>
            <p:nvPr userDrawn="1"/>
          </p:nvSpPr>
          <p:spPr>
            <a:xfrm flipV="1">
              <a:off x="0" y="-15875"/>
              <a:ext cx="1589649" cy="1543051"/>
            </a:xfrm>
            <a:prstGeom prst="rtTriangle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9033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708" r:id="rId3"/>
    <p:sldLayoutId id="2147483707" r:id="rId4"/>
    <p:sldLayoutId id="2147483705" r:id="rId5"/>
    <p:sldLayoutId id="2147483704" r:id="rId6"/>
    <p:sldLayoutId id="2147483672" r:id="rId7"/>
    <p:sldLayoutId id="2147483673" r:id="rId8"/>
    <p:sldLayoutId id="2147483674" r:id="rId9"/>
    <p:sldLayoutId id="2147483679" r:id="rId10"/>
    <p:sldLayoutId id="2147483677" r:id="rId11"/>
    <p:sldLayoutId id="2147483690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392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1.png"/><Relationship Id="rId4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F0D4593F-33BE-4314-B22D-0C197B75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6" y="2673143"/>
            <a:ext cx="8996517" cy="2290912"/>
          </a:xfrm>
        </p:spPr>
        <p:txBody>
          <a:bodyPr>
            <a:normAutofit/>
          </a:bodyPr>
          <a:lstStyle/>
          <a:p>
            <a:r>
              <a:rPr lang="pt-BR" b="1" dirty="0"/>
              <a:t>Análise da concentração do mercado de Manutenção Rodoviária do DNIT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35BCC4A-6CCA-475E-A5EB-03AB9A0890FE}"/>
              </a:ext>
            </a:extLst>
          </p:cNvPr>
          <p:cNvSpPr/>
          <p:nvPr/>
        </p:nvSpPr>
        <p:spPr>
          <a:xfrm>
            <a:off x="8170606" y="5796115"/>
            <a:ext cx="4021394" cy="82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CE5663-2EED-4BE0-B39D-5CB6B264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445" y="5810864"/>
            <a:ext cx="1734089" cy="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9">
            <a:extLst>
              <a:ext uri="{FF2B5EF4-FFF2-40B4-BE49-F238E27FC236}">
                <a16:creationId xmlns:a16="http://schemas.microsoft.com/office/drawing/2014/main" id="{E5B68CA4-CD05-4AF5-8D51-712A3F48FE43}"/>
              </a:ext>
            </a:extLst>
          </p:cNvPr>
          <p:cNvSpPr txBox="1">
            <a:spLocks/>
          </p:cNvSpPr>
          <p:nvPr/>
        </p:nvSpPr>
        <p:spPr>
          <a:xfrm>
            <a:off x="648927" y="5638799"/>
            <a:ext cx="8996517" cy="110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39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0" dirty="0"/>
              <a:t>Victor Lubambo</a:t>
            </a:r>
          </a:p>
          <a:p>
            <a:r>
              <a:rPr lang="pt-BR" sz="3200" b="0" dirty="0"/>
              <a:t>29/03/2022</a:t>
            </a:r>
          </a:p>
        </p:txBody>
      </p:sp>
    </p:spTree>
    <p:extLst>
      <p:ext uri="{BB962C8B-B14F-4D97-AF65-F5344CB8AC3E}">
        <p14:creationId xmlns:p14="http://schemas.microsoft.com/office/powerpoint/2010/main" val="61841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DFEF743-BDBB-4337-B458-A8FF6C85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6075"/>
            <a:ext cx="3958771" cy="1325563"/>
          </a:xfrm>
        </p:spPr>
        <p:txBody>
          <a:bodyPr>
            <a:noAutofit/>
          </a:bodyPr>
          <a:lstStyle/>
          <a:p>
            <a:r>
              <a:rPr lang="pt-BR" dirty="0"/>
              <a:t>DIMENSÃO GEOGRÁFICA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F8D740C-5828-41EE-A185-E61EF139D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2179320"/>
            <a:ext cx="3741057" cy="4294505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Resultados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dirty="0"/>
              <a:t>MR – Nacional</a:t>
            </a:r>
          </a:p>
          <a:p>
            <a:endParaRPr lang="pt-BR" dirty="0"/>
          </a:p>
          <a:p>
            <a:r>
              <a:rPr lang="pt-BR" dirty="0"/>
              <a:t>4 clusters</a:t>
            </a:r>
          </a:p>
          <a:p>
            <a:endParaRPr lang="pt-BR" dirty="0"/>
          </a:p>
          <a:p>
            <a:r>
              <a:rPr lang="pt-BR" dirty="0"/>
              <a:t>Zonas de transição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4268DCD-45B4-413C-AF93-1D932C3694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r="14346" b="264"/>
          <a:stretch/>
        </p:blipFill>
        <p:spPr>
          <a:xfrm>
            <a:off x="5483479" y="117894"/>
            <a:ext cx="5847051" cy="578747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279EA7-7F11-4123-A2C0-E2119824D9B2}"/>
              </a:ext>
            </a:extLst>
          </p:cNvPr>
          <p:cNvSpPr txBox="1"/>
          <p:nvPr/>
        </p:nvSpPr>
        <p:spPr>
          <a:xfrm>
            <a:off x="5483478" y="6032220"/>
            <a:ext cx="674500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" sz="2000" dirty="0">
                <a:solidFill>
                  <a:srgbClr val="213946"/>
                </a:solidFill>
                <a:latin typeface="+mj-lt"/>
              </a:rPr>
              <a:t>FONTE: </a:t>
            </a:r>
            <a:r>
              <a:rPr lang="pt" sz="2000" b="1" dirty="0">
                <a:solidFill>
                  <a:srgbClr val="213946"/>
                </a:solidFill>
                <a:latin typeface="+mj-lt"/>
              </a:rPr>
              <a:t>SIAC 2002 a 2022 </a:t>
            </a:r>
            <a:r>
              <a:rPr lang="pt" sz="2000" b="1" dirty="0">
                <a:solidFill>
                  <a:srgbClr val="F39220"/>
                </a:solidFill>
                <a:latin typeface="+mj-lt"/>
              </a:rPr>
              <a:t>(20 anos)</a:t>
            </a:r>
          </a:p>
          <a:p>
            <a:pPr algn="just"/>
            <a:r>
              <a:rPr lang="pt" sz="2000" dirty="0">
                <a:solidFill>
                  <a:srgbClr val="213946"/>
                </a:solidFill>
                <a:latin typeface="+mj-lt"/>
              </a:rPr>
              <a:t>Elaboração: Autor com apoio STE/SIMEMP</a:t>
            </a:r>
            <a:endParaRPr lang="pt-PT" sz="2000" dirty="0">
              <a:solidFill>
                <a:srgbClr val="2139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88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8029C9C-875B-4D8A-B170-D5AAB70B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Análise do nível de concentração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532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FC8B8ED-81BA-4A75-8D1C-695CD0CB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RAZÃO DE CONCENTRAÇÃO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8E56284-4BED-4EAE-83C2-5A77B88CA7EA}"/>
                  </a:ext>
                </a:extLst>
              </p:cNvPr>
              <p:cNvSpPr txBox="1"/>
              <p:nvPr/>
            </p:nvSpPr>
            <p:spPr>
              <a:xfrm>
                <a:off x="318885" y="2588866"/>
                <a:ext cx="5038726" cy="1743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𝐶𝑅</m:t>
                          </m:r>
                        </m:e>
                        <m:sub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pt-BR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𝑚𝑠</m:t>
                              </m:r>
                            </m:e>
                            <m:sub>
                              <m:r>
                                <a:rPr lang="pt-BR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8E56284-4BED-4EAE-83C2-5A77B88CA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85" y="2588866"/>
                <a:ext cx="5038726" cy="1743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FC4C26A-8800-44CB-83A3-CC474433E564}"/>
                  </a:ext>
                </a:extLst>
              </p:cNvPr>
              <p:cNvSpPr txBox="1"/>
              <p:nvPr/>
            </p:nvSpPr>
            <p:spPr>
              <a:xfrm>
                <a:off x="182878" y="4943223"/>
                <a:ext cx="51975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−é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𝑠𝑖𝑚𝑎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𝑚𝑎𝑖𝑜𝑟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𝑒𝑚𝑝𝑟𝑒𝑠𝑎</m:t>
                      </m:r>
                    </m:oMath>
                  </m:oMathPara>
                </a14:m>
                <a:endParaRPr lang="pt-BR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FC4C26A-8800-44CB-83A3-CC474433E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8" y="4943223"/>
                <a:ext cx="5197589" cy="369332"/>
              </a:xfrm>
              <a:prstGeom prst="rect">
                <a:avLst/>
              </a:prstGeom>
              <a:blipFill>
                <a:blip r:embed="rId4"/>
                <a:stretch>
                  <a:fillRect l="-211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BFD3CF0-00D7-463C-A985-4A308D25A8BC}"/>
                  </a:ext>
                </a:extLst>
              </p:cNvPr>
              <p:cNvSpPr txBox="1"/>
              <p:nvPr/>
            </p:nvSpPr>
            <p:spPr>
              <a:xfrm>
                <a:off x="160021" y="5249265"/>
                <a:ext cx="51975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b>
                        <m:r>
                          <a:rPr lang="pt-B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participação do mercado da empresa i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BFD3CF0-00D7-463C-A985-4A308D25A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1" y="5249265"/>
                <a:ext cx="5197589" cy="830997"/>
              </a:xfrm>
              <a:prstGeom prst="rect">
                <a:avLst/>
              </a:prstGeom>
              <a:blipFill>
                <a:blip r:embed="rId5"/>
                <a:stretch>
                  <a:fillRect l="-1758" t="-5882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458B005E-0A81-4744-9DF3-63E0076B3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44275"/>
              </p:ext>
            </p:extLst>
          </p:nvPr>
        </p:nvGraphicFramePr>
        <p:xfrm>
          <a:off x="6248400" y="1671638"/>
          <a:ext cx="5760721" cy="39424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719383828"/>
                    </a:ext>
                  </a:extLst>
                </a:gridCol>
                <a:gridCol w="1760221">
                  <a:extLst>
                    <a:ext uri="{9D8B030D-6E8A-4147-A177-3AD203B41FA5}">
                      <a16:colId xmlns:a16="http://schemas.microsoft.com/office/drawing/2014/main" val="3745419443"/>
                    </a:ext>
                  </a:extLst>
                </a:gridCol>
              </a:tblGrid>
              <a:tr h="657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solidFill>
                            <a:srgbClr val="213946"/>
                          </a:solidFill>
                          <a:effectLst/>
                        </a:rPr>
                        <a:t>Grau de concentração</a:t>
                      </a:r>
                      <a:endParaRPr lang="pt-BR" sz="2800" b="1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solidFill>
                            <a:srgbClr val="213946"/>
                          </a:solidFill>
                          <a:effectLst/>
                        </a:rPr>
                        <a:t>CR(4)</a:t>
                      </a:r>
                      <a:endParaRPr lang="pt-BR" sz="2800" b="1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068510"/>
                  </a:ext>
                </a:extLst>
              </a:tr>
              <a:tr h="657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Muito Alto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 &gt; 75%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186323"/>
                  </a:ext>
                </a:extLst>
              </a:tr>
              <a:tr h="657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Alto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65% - 75%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358364"/>
                  </a:ext>
                </a:extLst>
              </a:tr>
              <a:tr h="657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Moderadamente alto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50% - 65%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71088"/>
                  </a:ext>
                </a:extLst>
              </a:tr>
              <a:tr h="657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Moderadamente baixo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35% - 50%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22109"/>
                  </a:ext>
                </a:extLst>
              </a:tr>
              <a:tr h="657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Baixo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solidFill>
                            <a:srgbClr val="213946"/>
                          </a:solidFill>
                          <a:effectLst/>
                        </a:rPr>
                        <a:t>&lt; 35%</a:t>
                      </a:r>
                      <a:endParaRPr lang="pt-BR" sz="2800" b="0" i="0" u="none" strike="noStrike" dirty="0">
                        <a:solidFill>
                          <a:srgbClr val="2139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81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3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EE7EA61-D631-40A3-A049-27A9C530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RAZÃO DE CONCENTRAÇÃO CR4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470591"/>
              </p:ext>
            </p:extLst>
          </p:nvPr>
        </p:nvGraphicFramePr>
        <p:xfrm>
          <a:off x="374797" y="1690688"/>
          <a:ext cx="11482905" cy="480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1">
            <a:extLst>
              <a:ext uri="{FF2B5EF4-FFF2-40B4-BE49-F238E27FC236}">
                <a16:creationId xmlns:a16="http://schemas.microsoft.com/office/drawing/2014/main" id="{A9CF1D54-2E33-48D6-82D8-D4601852FC18}"/>
              </a:ext>
            </a:extLst>
          </p:cNvPr>
          <p:cNvSpPr txBox="1"/>
          <p:nvPr/>
        </p:nvSpPr>
        <p:spPr>
          <a:xfrm>
            <a:off x="7170057" y="1974412"/>
            <a:ext cx="2105546" cy="19442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600" baseline="0" dirty="0">
              <a:solidFill>
                <a:srgbClr val="2139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rgbClr val="2139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CR4 </a:t>
            </a:r>
            <a:r>
              <a:rPr lang="pt-BR" sz="1600" baseline="0" dirty="0">
                <a:solidFill>
                  <a:srgbClr val="2139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50% -  Mercado passa a ser classificado </a:t>
            </a:r>
            <a:r>
              <a:rPr lang="pt-BR" sz="1600" dirty="0">
                <a:solidFill>
                  <a:srgbClr val="2139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Grau de Concentração </a:t>
            </a:r>
            <a:r>
              <a:rPr lang="pt-BR" sz="1600" baseline="0" dirty="0">
                <a:solidFill>
                  <a:srgbClr val="2139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moderadamente baixo</a:t>
            </a:r>
            <a:endParaRPr lang="pt-BR" sz="1600" dirty="0">
              <a:solidFill>
                <a:srgbClr val="2139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85D57AC1-EE78-41D9-B812-F949C7A7F473}"/>
              </a:ext>
            </a:extLst>
          </p:cNvPr>
          <p:cNvCxnSpPr>
            <a:cxnSpLocks/>
          </p:cNvCxnSpPr>
          <p:nvPr/>
        </p:nvCxnSpPr>
        <p:spPr>
          <a:xfrm flipH="1">
            <a:off x="6568355" y="3222171"/>
            <a:ext cx="804902" cy="7730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4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C32B3-FBE2-43A6-AF78-DA5288DE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346075"/>
            <a:ext cx="3653126" cy="1325563"/>
          </a:xfrm>
        </p:spPr>
        <p:txBody>
          <a:bodyPr>
            <a:normAutofit fontScale="90000"/>
          </a:bodyPr>
          <a:lstStyle/>
          <a:p>
            <a:r>
              <a:rPr lang="pt-PT" dirty="0">
                <a:ea typeface="Arial" panose="020B0604020202020204" pitchFamily="34" charset="0"/>
              </a:rPr>
              <a:t>ÍNDICE DE </a:t>
            </a:r>
            <a:r>
              <a:rPr lang="pt-PT" dirty="0">
                <a:effectLst/>
                <a:latin typeface="+mj-lt"/>
                <a:ea typeface="Arial" panose="020B0604020202020204" pitchFamily="34" charset="0"/>
              </a:rPr>
              <a:t>HERFINDAHL</a:t>
            </a:r>
            <a:br>
              <a:rPr lang="pt-PT" dirty="0">
                <a:effectLst/>
                <a:latin typeface="+mj-lt"/>
                <a:ea typeface="Arial" panose="020B0604020202020204" pitchFamily="34" charset="0"/>
              </a:rPr>
            </a:br>
            <a:r>
              <a:rPr lang="pt-PT" dirty="0">
                <a:effectLst/>
                <a:latin typeface="+mj-lt"/>
                <a:ea typeface="Arial" panose="020B0604020202020204" pitchFamily="34" charset="0"/>
              </a:rPr>
              <a:t>HIRSCHMAN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10B250-F39A-42EA-ACE5-E51375F50444}"/>
              </a:ext>
            </a:extLst>
          </p:cNvPr>
          <p:cNvSpPr txBox="1"/>
          <p:nvPr/>
        </p:nvSpPr>
        <p:spPr>
          <a:xfrm>
            <a:off x="4389014" y="5387121"/>
            <a:ext cx="7642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" sz="2000" b="1" dirty="0">
                <a:solidFill>
                  <a:schemeClr val="bg1"/>
                </a:solidFill>
                <a:latin typeface="+mj-lt"/>
              </a:rPr>
              <a:t>Fonte:</a:t>
            </a:r>
            <a:r>
              <a:rPr lang="pt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Guia para análise de atos de concentração horizontal (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CADE, 2016)</a:t>
            </a:r>
            <a:endParaRPr lang="pt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081C1EF-0EB5-49C8-8D17-EB71A2B0A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72623"/>
              </p:ext>
            </p:extLst>
          </p:nvPr>
        </p:nvGraphicFramePr>
        <p:xfrm>
          <a:off x="4389014" y="1480875"/>
          <a:ext cx="7460085" cy="3537464"/>
        </p:xfrm>
        <a:graphic>
          <a:graphicData uri="http://schemas.openxmlformats.org/drawingml/2006/table">
            <a:tbl>
              <a:tblPr firstRow="1" firstCol="1" bandRow="1"/>
              <a:tblGrid>
                <a:gridCol w="2806804">
                  <a:extLst>
                    <a:ext uri="{9D8B030D-6E8A-4147-A177-3AD203B41FA5}">
                      <a16:colId xmlns:a16="http://schemas.microsoft.com/office/drawing/2014/main" val="4218939958"/>
                    </a:ext>
                  </a:extLst>
                </a:gridCol>
                <a:gridCol w="2363668">
                  <a:extLst>
                    <a:ext uri="{9D8B030D-6E8A-4147-A177-3AD203B41FA5}">
                      <a16:colId xmlns:a16="http://schemas.microsoft.com/office/drawing/2014/main" val="3939194196"/>
                    </a:ext>
                  </a:extLst>
                </a:gridCol>
                <a:gridCol w="2289613">
                  <a:extLst>
                    <a:ext uri="{9D8B030D-6E8A-4147-A177-3AD203B41FA5}">
                      <a16:colId xmlns:a16="http://schemas.microsoft.com/office/drawing/2014/main" val="2618988170"/>
                    </a:ext>
                  </a:extLst>
                </a:gridCol>
              </a:tblGrid>
              <a:tr h="1532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b="1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Faixa de Valores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b="1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Concentração do Mercado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b="1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Concorrência do Mercado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50774"/>
                  </a:ext>
                </a:extLst>
              </a:tr>
              <a:tr h="495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HHI &lt; 1500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Baixa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Alta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47506"/>
                  </a:ext>
                </a:extLst>
              </a:tr>
              <a:tr h="9995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1500 ≤ HH I ≤ 2500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Moderada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Moderada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92893"/>
                  </a:ext>
                </a:extLst>
              </a:tr>
              <a:tr h="495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2500 &lt; HHI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solidFill>
                            <a:srgbClr val="F39220"/>
                          </a:solidFill>
                          <a:effectLst/>
                          <a:latin typeface="+mj-lt"/>
                        </a:rPr>
                        <a:t>Alta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solidFill>
                            <a:srgbClr val="213946"/>
                          </a:solidFill>
                          <a:effectLst/>
                          <a:latin typeface="+mj-lt"/>
                        </a:rPr>
                        <a:t>Baixa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09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27BEC6F-5AFF-4600-A6D4-A0780C5C459B}"/>
                  </a:ext>
                </a:extLst>
              </p:cNvPr>
              <p:cNvSpPr txBox="1"/>
              <p:nvPr/>
            </p:nvSpPr>
            <p:spPr>
              <a:xfrm>
                <a:off x="262889" y="2590244"/>
                <a:ext cx="3733137" cy="1677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𝑯𝑯𝑰</m:t>
                      </m:r>
                      <m:r>
                        <a:rPr lang="pt-BR" sz="4000" b="1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4000" b="1" i="1" smtClean="0">
                              <a:solidFill>
                                <a:srgbClr val="21394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4000" b="1" i="1" smtClean="0">
                              <a:solidFill>
                                <a:srgbClr val="21394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BR" sz="4000" b="1" i="1" smtClean="0">
                              <a:solidFill>
                                <a:srgbClr val="21394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4000" b="1" i="1" smtClean="0">
                              <a:solidFill>
                                <a:srgbClr val="21394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sz="4000" b="1" i="1" smtClean="0">
                              <a:solidFill>
                                <a:srgbClr val="213946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pt-BR" sz="4000" b="1" i="1" smtClean="0">
                                  <a:solidFill>
                                    <a:srgbClr val="21394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4000" b="1" i="1" smtClean="0">
                                      <a:solidFill>
                                        <a:srgbClr val="21394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4000" b="1" i="1" smtClean="0">
                                      <a:solidFill>
                                        <a:srgbClr val="213946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𝒎𝒔</m:t>
                                  </m:r>
                                </m:e>
                                <m:sub>
                                  <m:r>
                                    <a:rPr lang="pt-BR" sz="4000" b="1" i="1" smtClean="0">
                                      <a:solidFill>
                                        <a:srgbClr val="21394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4000" b="1" i="1" smtClean="0">
                                  <a:solidFill>
                                    <a:srgbClr val="21394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sz="4000" b="1" dirty="0">
                  <a:solidFill>
                    <a:srgbClr val="213946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27BEC6F-5AFF-4600-A6D4-A0780C5C4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89" y="2590244"/>
                <a:ext cx="3733137" cy="1677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81EA03D-7B5F-4DBA-8F87-F521AF562DA5}"/>
                  </a:ext>
                </a:extLst>
              </p:cNvPr>
              <p:cNvSpPr txBox="1"/>
              <p:nvPr/>
            </p:nvSpPr>
            <p:spPr>
              <a:xfrm>
                <a:off x="182879" y="5004493"/>
                <a:ext cx="38931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b="0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b="0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pt-BR" sz="2400" b="0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pt-BR" sz="2400" b="0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400" b="0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rgbClr val="213946"/>
                          </a:solidFill>
                          <a:latin typeface="Cambria Math" panose="02040503050406030204" pitchFamily="18" charset="0"/>
                        </a:rPr>
                        <m:t>𝑒𝑚𝑝𝑟𝑒𝑠𝑎𝑠</m:t>
                      </m:r>
                    </m:oMath>
                  </m:oMathPara>
                </a14:m>
                <a:endParaRPr lang="pt-BR" sz="2400" i="1" dirty="0">
                  <a:solidFill>
                    <a:srgbClr val="213946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81EA03D-7B5F-4DBA-8F87-F521AF56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" y="5004493"/>
                <a:ext cx="3893158" cy="369332"/>
              </a:xfrm>
              <a:prstGeom prst="rect">
                <a:avLst/>
              </a:prstGeom>
              <a:blipFill>
                <a:blip r:embed="rId4"/>
                <a:stretch>
                  <a:fillRect l="-1878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84B6D99-2739-4D64-86C5-CE8D3B7D3D36}"/>
                  </a:ext>
                </a:extLst>
              </p:cNvPr>
              <p:cNvSpPr txBox="1"/>
              <p:nvPr/>
            </p:nvSpPr>
            <p:spPr>
              <a:xfrm>
                <a:off x="160022" y="5387121"/>
                <a:ext cx="389315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rgbClr val="21394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solidFill>
                              <a:srgbClr val="21394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b>
                        <m:r>
                          <a:rPr lang="pt-BR" sz="2400" b="0" i="1" smtClean="0">
                            <a:solidFill>
                              <a:srgbClr val="21394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i="1" dirty="0">
                    <a:solidFill>
                      <a:srgbClr val="21394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participação do mercado da empresa i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84B6D99-2739-4D64-86C5-CE8D3B7D3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2" y="5387121"/>
                <a:ext cx="3893158" cy="830997"/>
              </a:xfrm>
              <a:prstGeom prst="rect">
                <a:avLst/>
              </a:prstGeom>
              <a:blipFill>
                <a:blip r:embed="rId5"/>
                <a:stretch>
                  <a:fillRect l="-2347" t="-5882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69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ADD88EE-5D5A-457A-BEB4-CC2CA148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HISTÓRICO CONCENTRAÇÃO DE MERCADO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801540"/>
              </p:ext>
            </p:extLst>
          </p:nvPr>
        </p:nvGraphicFramePr>
        <p:xfrm>
          <a:off x="325120" y="1320800"/>
          <a:ext cx="11562080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52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8466CFA-6F2D-4C85-88CE-7D1B374C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B5AC52-C5ED-45F8-879C-FE4E738C9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850" y="1690688"/>
            <a:ext cx="10648950" cy="480218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t-BR" dirty="0"/>
              <a:t>Produto: </a:t>
            </a:r>
            <a:r>
              <a:rPr lang="pt-BR" b="1" dirty="0"/>
              <a:t>Conservação tradicional x CREMA</a:t>
            </a:r>
          </a:p>
          <a:p>
            <a:pPr>
              <a:spcAft>
                <a:spcPts val="1800"/>
              </a:spcAft>
            </a:pPr>
            <a:r>
              <a:rPr lang="pt-BR" b="1" dirty="0"/>
              <a:t>MR de âmbito nacional</a:t>
            </a:r>
          </a:p>
          <a:p>
            <a:pPr>
              <a:spcAft>
                <a:spcPts val="1800"/>
              </a:spcAft>
            </a:pPr>
            <a:r>
              <a:rPr lang="pt-BR" b="1" dirty="0"/>
              <a:t>Desconcentração gradativa</a:t>
            </a:r>
          </a:p>
          <a:p>
            <a:pPr>
              <a:spcAft>
                <a:spcPts val="1800"/>
              </a:spcAft>
            </a:pPr>
            <a:r>
              <a:rPr lang="pt-BR" b="1" dirty="0"/>
              <a:t>Compartilhamento de riscos</a:t>
            </a:r>
          </a:p>
          <a:p>
            <a:pPr>
              <a:spcAft>
                <a:spcPts val="1800"/>
              </a:spcAft>
            </a:pPr>
            <a:r>
              <a:rPr lang="pt-BR" b="1" dirty="0"/>
              <a:t>Recorrência de contratos </a:t>
            </a:r>
            <a:r>
              <a:rPr lang="pt-BR" dirty="0"/>
              <a:t>de manutenção estruturada</a:t>
            </a:r>
          </a:p>
          <a:p>
            <a:pPr>
              <a:spcAft>
                <a:spcPts val="1800"/>
              </a:spcAft>
            </a:pPr>
            <a:r>
              <a:rPr lang="pt-BR" dirty="0"/>
              <a:t>Alerta sobre a </a:t>
            </a:r>
            <a:r>
              <a:rPr lang="pt-BR" b="1" dirty="0"/>
              <a:t>aumento da concentração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869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F0D4593F-33BE-4314-B22D-0C197B75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41" y="2906049"/>
            <a:ext cx="8996517" cy="1045901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Obrigado!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35BCC4A-6CCA-475E-A5EB-03AB9A0890FE}"/>
              </a:ext>
            </a:extLst>
          </p:cNvPr>
          <p:cNvSpPr/>
          <p:nvPr/>
        </p:nvSpPr>
        <p:spPr>
          <a:xfrm>
            <a:off x="8170606" y="5796115"/>
            <a:ext cx="4021394" cy="82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CE5663-2EED-4BE0-B39D-5CB6B264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445" y="5810864"/>
            <a:ext cx="1734089" cy="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A66D8D3-5ED7-4B72-A124-082D04503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14" y="5390535"/>
            <a:ext cx="749634" cy="749634"/>
          </a:xfrm>
          <a:prstGeom prst="rect">
            <a:avLst/>
          </a:prstGeom>
        </p:spPr>
      </p:pic>
      <p:sp>
        <p:nvSpPr>
          <p:cNvPr id="7" name="Título 9">
            <a:extLst>
              <a:ext uri="{FF2B5EF4-FFF2-40B4-BE49-F238E27FC236}">
                <a16:creationId xmlns:a16="http://schemas.microsoft.com/office/drawing/2014/main" id="{33603C98-9EF8-4B6A-B5A8-3CE42F9E1CDB}"/>
              </a:ext>
            </a:extLst>
          </p:cNvPr>
          <p:cNvSpPr txBox="1">
            <a:spLocks/>
          </p:cNvSpPr>
          <p:nvPr/>
        </p:nvSpPr>
        <p:spPr>
          <a:xfrm>
            <a:off x="3222379" y="5436047"/>
            <a:ext cx="4817806" cy="749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39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0" dirty="0" err="1"/>
              <a:t>victorlubambo</a:t>
            </a:r>
            <a:endParaRPr lang="pt-BR" sz="3600" b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602165-4136-43D0-88E6-4A5A00A9D8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41666" r="18814" b="9062"/>
          <a:stretch/>
        </p:blipFill>
        <p:spPr>
          <a:xfrm>
            <a:off x="469817" y="4622063"/>
            <a:ext cx="1790777" cy="1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750096D-B736-484D-B911-E7EB2D1D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PORQUE MONITORAR O MERCADO?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03DC2F7-4007-4188-BBEF-693D6C03D2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905000"/>
            <a:ext cx="10515600" cy="4587875"/>
          </a:xfrm>
        </p:spPr>
        <p:txBody>
          <a:bodyPr/>
          <a:lstStyle/>
          <a:p>
            <a:r>
              <a:rPr lang="pt-BR" b="1" dirty="0"/>
              <a:t>GARANTIR A COMPETIÇÃO </a:t>
            </a:r>
            <a:r>
              <a:rPr lang="pt-BR" dirty="0"/>
              <a:t>saudável </a:t>
            </a:r>
          </a:p>
          <a:p>
            <a:endParaRPr lang="pt-BR" dirty="0"/>
          </a:p>
          <a:p>
            <a:r>
              <a:rPr lang="pt-BR" dirty="0"/>
              <a:t>Maximizar o </a:t>
            </a:r>
            <a:r>
              <a:rPr lang="pt-BR" b="1" dirty="0"/>
              <a:t>BEM ESTAR SOCIAL</a:t>
            </a:r>
          </a:p>
          <a:p>
            <a:endParaRPr lang="pt-BR" b="1" dirty="0"/>
          </a:p>
          <a:p>
            <a:r>
              <a:rPr lang="pt-BR" b="1" dirty="0"/>
              <a:t>Reduzir as BARREIRAS DE ENTRADAS</a:t>
            </a:r>
          </a:p>
          <a:p>
            <a:endParaRPr lang="pt-BR" b="1" dirty="0"/>
          </a:p>
          <a:p>
            <a:r>
              <a:rPr lang="pt-BR" b="1" dirty="0"/>
              <a:t>Evitar o exercício do PODER DE MERCADO</a:t>
            </a:r>
          </a:p>
        </p:txBody>
      </p:sp>
    </p:spTree>
    <p:extLst>
      <p:ext uri="{BB962C8B-B14F-4D97-AF65-F5344CB8AC3E}">
        <p14:creationId xmlns:p14="http://schemas.microsoft.com/office/powerpoint/2010/main" val="404993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26A5-4FCC-4041-A756-63A4EF99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PARA ANÁLISE DO MERCADO</a:t>
            </a:r>
          </a:p>
        </p:txBody>
      </p:sp>
      <p:sp>
        <p:nvSpPr>
          <p:cNvPr id="64" name="TextBox 153">
            <a:extLst>
              <a:ext uri="{FF2B5EF4-FFF2-40B4-BE49-F238E27FC236}">
                <a16:creationId xmlns:a16="http://schemas.microsoft.com/office/drawing/2014/main" id="{1056DBBB-C6ED-4C50-A621-A773DB1245A2}"/>
              </a:ext>
            </a:extLst>
          </p:cNvPr>
          <p:cNvSpPr txBox="1"/>
          <p:nvPr/>
        </p:nvSpPr>
        <p:spPr>
          <a:xfrm>
            <a:off x="9289190" y="3311488"/>
            <a:ext cx="2849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Análise do nível de concentração</a:t>
            </a:r>
          </a:p>
        </p:txBody>
      </p:sp>
      <p:sp>
        <p:nvSpPr>
          <p:cNvPr id="66" name="TextBox 156">
            <a:extLst>
              <a:ext uri="{FF2B5EF4-FFF2-40B4-BE49-F238E27FC236}">
                <a16:creationId xmlns:a16="http://schemas.microsoft.com/office/drawing/2014/main" id="{33AD67DD-C302-4041-90B4-D5F491EDFC6E}"/>
              </a:ext>
            </a:extLst>
          </p:cNvPr>
          <p:cNvSpPr txBox="1"/>
          <p:nvPr/>
        </p:nvSpPr>
        <p:spPr>
          <a:xfrm>
            <a:off x="52919" y="2643195"/>
            <a:ext cx="2849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Definição do mercado relevante</a:t>
            </a:r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73B78B88-7479-4E62-81FA-88A6FF41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790" y="3786847"/>
            <a:ext cx="1103313" cy="398463"/>
          </a:xfrm>
          <a:prstGeom prst="rect">
            <a:avLst/>
          </a:prstGeom>
          <a:solidFill>
            <a:srgbClr val="E2810C"/>
          </a:solidFill>
          <a:ln w="0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926C553D-7F47-4749-995B-426B236BEADE}"/>
              </a:ext>
            </a:extLst>
          </p:cNvPr>
          <p:cNvSpPr>
            <a:spLocks/>
          </p:cNvSpPr>
          <p:nvPr/>
        </p:nvSpPr>
        <p:spPr bwMode="auto">
          <a:xfrm>
            <a:off x="5523465" y="3786847"/>
            <a:ext cx="1820863" cy="1822450"/>
          </a:xfrm>
          <a:custGeom>
            <a:avLst/>
            <a:gdLst>
              <a:gd name="T0" fmla="*/ 573 w 1147"/>
              <a:gd name="T1" fmla="*/ 0 h 1148"/>
              <a:gd name="T2" fmla="*/ 573 w 1147"/>
              <a:gd name="T3" fmla="*/ 573 h 1148"/>
              <a:gd name="T4" fmla="*/ 573 w 1147"/>
              <a:gd name="T5" fmla="*/ 571 h 1148"/>
              <a:gd name="T6" fmla="*/ 1147 w 1147"/>
              <a:gd name="T7" fmla="*/ 573 h 1148"/>
              <a:gd name="T8" fmla="*/ 1143 w 1147"/>
              <a:gd name="T9" fmla="*/ 645 h 1148"/>
              <a:gd name="T10" fmla="*/ 1130 w 1147"/>
              <a:gd name="T11" fmla="*/ 714 h 1148"/>
              <a:gd name="T12" fmla="*/ 1110 w 1147"/>
              <a:gd name="T13" fmla="*/ 780 h 1148"/>
              <a:gd name="T14" fmla="*/ 1081 w 1147"/>
              <a:gd name="T15" fmla="*/ 842 h 1148"/>
              <a:gd name="T16" fmla="*/ 1045 w 1147"/>
              <a:gd name="T17" fmla="*/ 901 h 1148"/>
              <a:gd name="T18" fmla="*/ 1003 w 1147"/>
              <a:gd name="T19" fmla="*/ 954 h 1148"/>
              <a:gd name="T20" fmla="*/ 955 w 1147"/>
              <a:gd name="T21" fmla="*/ 1002 h 1148"/>
              <a:gd name="T22" fmla="*/ 902 w 1147"/>
              <a:gd name="T23" fmla="*/ 1044 h 1148"/>
              <a:gd name="T24" fmla="*/ 843 w 1147"/>
              <a:gd name="T25" fmla="*/ 1080 h 1148"/>
              <a:gd name="T26" fmla="*/ 781 w 1147"/>
              <a:gd name="T27" fmla="*/ 1109 h 1148"/>
              <a:gd name="T28" fmla="*/ 715 w 1147"/>
              <a:gd name="T29" fmla="*/ 1129 h 1148"/>
              <a:gd name="T30" fmla="*/ 646 w 1147"/>
              <a:gd name="T31" fmla="*/ 1142 h 1148"/>
              <a:gd name="T32" fmla="*/ 573 w 1147"/>
              <a:gd name="T33" fmla="*/ 1148 h 1148"/>
              <a:gd name="T34" fmla="*/ 501 w 1147"/>
              <a:gd name="T35" fmla="*/ 1142 h 1148"/>
              <a:gd name="T36" fmla="*/ 432 w 1147"/>
              <a:gd name="T37" fmla="*/ 1129 h 1148"/>
              <a:gd name="T38" fmla="*/ 366 w 1147"/>
              <a:gd name="T39" fmla="*/ 1109 h 1148"/>
              <a:gd name="T40" fmla="*/ 304 w 1147"/>
              <a:gd name="T41" fmla="*/ 1080 h 1148"/>
              <a:gd name="T42" fmla="*/ 246 w 1147"/>
              <a:gd name="T43" fmla="*/ 1044 h 1148"/>
              <a:gd name="T44" fmla="*/ 193 w 1147"/>
              <a:gd name="T45" fmla="*/ 1002 h 1148"/>
              <a:gd name="T46" fmla="*/ 144 w 1147"/>
              <a:gd name="T47" fmla="*/ 954 h 1148"/>
              <a:gd name="T48" fmla="*/ 102 w 1147"/>
              <a:gd name="T49" fmla="*/ 901 h 1148"/>
              <a:gd name="T50" fmla="*/ 67 w 1147"/>
              <a:gd name="T51" fmla="*/ 844 h 1148"/>
              <a:gd name="T52" fmla="*/ 38 w 1147"/>
              <a:gd name="T53" fmla="*/ 782 h 1148"/>
              <a:gd name="T54" fmla="*/ 17 w 1147"/>
              <a:gd name="T55" fmla="*/ 715 h 1148"/>
              <a:gd name="T56" fmla="*/ 4 w 1147"/>
              <a:gd name="T57" fmla="*/ 646 h 1148"/>
              <a:gd name="T58" fmla="*/ 0 w 1147"/>
              <a:gd name="T59" fmla="*/ 574 h 1148"/>
              <a:gd name="T60" fmla="*/ 4 w 1147"/>
              <a:gd name="T61" fmla="*/ 502 h 1148"/>
              <a:gd name="T62" fmla="*/ 17 w 1147"/>
              <a:gd name="T63" fmla="*/ 433 h 1148"/>
              <a:gd name="T64" fmla="*/ 38 w 1147"/>
              <a:gd name="T65" fmla="*/ 366 h 1148"/>
              <a:gd name="T66" fmla="*/ 67 w 1147"/>
              <a:gd name="T67" fmla="*/ 304 h 1148"/>
              <a:gd name="T68" fmla="*/ 103 w 1147"/>
              <a:gd name="T69" fmla="*/ 247 h 1148"/>
              <a:gd name="T70" fmla="*/ 145 w 1147"/>
              <a:gd name="T71" fmla="*/ 194 h 1148"/>
              <a:gd name="T72" fmla="*/ 194 w 1147"/>
              <a:gd name="T73" fmla="*/ 146 h 1148"/>
              <a:gd name="T74" fmla="*/ 248 w 1147"/>
              <a:gd name="T75" fmla="*/ 103 h 1148"/>
              <a:gd name="T76" fmla="*/ 305 w 1147"/>
              <a:gd name="T77" fmla="*/ 68 h 1148"/>
              <a:gd name="T78" fmla="*/ 367 w 1147"/>
              <a:gd name="T79" fmla="*/ 39 h 1148"/>
              <a:gd name="T80" fmla="*/ 434 w 1147"/>
              <a:gd name="T81" fmla="*/ 18 h 1148"/>
              <a:gd name="T82" fmla="*/ 501 w 1147"/>
              <a:gd name="T83" fmla="*/ 5 h 1148"/>
              <a:gd name="T84" fmla="*/ 573 w 1147"/>
              <a:gd name="T85" fmla="*/ 0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7" h="1148">
                <a:moveTo>
                  <a:pt x="573" y="0"/>
                </a:moveTo>
                <a:lnTo>
                  <a:pt x="573" y="573"/>
                </a:lnTo>
                <a:lnTo>
                  <a:pt x="573" y="571"/>
                </a:lnTo>
                <a:lnTo>
                  <a:pt x="1147" y="573"/>
                </a:lnTo>
                <a:lnTo>
                  <a:pt x="1143" y="645"/>
                </a:lnTo>
                <a:lnTo>
                  <a:pt x="1130" y="714"/>
                </a:lnTo>
                <a:lnTo>
                  <a:pt x="1110" y="780"/>
                </a:lnTo>
                <a:lnTo>
                  <a:pt x="1081" y="842"/>
                </a:lnTo>
                <a:lnTo>
                  <a:pt x="1045" y="901"/>
                </a:lnTo>
                <a:lnTo>
                  <a:pt x="1003" y="954"/>
                </a:lnTo>
                <a:lnTo>
                  <a:pt x="955" y="1002"/>
                </a:lnTo>
                <a:lnTo>
                  <a:pt x="902" y="1044"/>
                </a:lnTo>
                <a:lnTo>
                  <a:pt x="843" y="1080"/>
                </a:lnTo>
                <a:lnTo>
                  <a:pt x="781" y="1109"/>
                </a:lnTo>
                <a:lnTo>
                  <a:pt x="715" y="1129"/>
                </a:lnTo>
                <a:lnTo>
                  <a:pt x="646" y="1142"/>
                </a:lnTo>
                <a:lnTo>
                  <a:pt x="573" y="1148"/>
                </a:lnTo>
                <a:lnTo>
                  <a:pt x="501" y="1142"/>
                </a:lnTo>
                <a:lnTo>
                  <a:pt x="432" y="1129"/>
                </a:lnTo>
                <a:lnTo>
                  <a:pt x="366" y="1109"/>
                </a:lnTo>
                <a:lnTo>
                  <a:pt x="304" y="1080"/>
                </a:lnTo>
                <a:lnTo>
                  <a:pt x="246" y="1044"/>
                </a:lnTo>
                <a:lnTo>
                  <a:pt x="193" y="1002"/>
                </a:lnTo>
                <a:lnTo>
                  <a:pt x="144" y="954"/>
                </a:lnTo>
                <a:lnTo>
                  <a:pt x="102" y="901"/>
                </a:lnTo>
                <a:lnTo>
                  <a:pt x="67" y="844"/>
                </a:lnTo>
                <a:lnTo>
                  <a:pt x="38" y="782"/>
                </a:lnTo>
                <a:lnTo>
                  <a:pt x="17" y="715"/>
                </a:lnTo>
                <a:lnTo>
                  <a:pt x="4" y="646"/>
                </a:lnTo>
                <a:lnTo>
                  <a:pt x="0" y="574"/>
                </a:lnTo>
                <a:lnTo>
                  <a:pt x="4" y="502"/>
                </a:lnTo>
                <a:lnTo>
                  <a:pt x="17" y="433"/>
                </a:lnTo>
                <a:lnTo>
                  <a:pt x="38" y="366"/>
                </a:lnTo>
                <a:lnTo>
                  <a:pt x="67" y="304"/>
                </a:lnTo>
                <a:lnTo>
                  <a:pt x="103" y="247"/>
                </a:lnTo>
                <a:lnTo>
                  <a:pt x="145" y="194"/>
                </a:lnTo>
                <a:lnTo>
                  <a:pt x="194" y="146"/>
                </a:lnTo>
                <a:lnTo>
                  <a:pt x="248" y="103"/>
                </a:lnTo>
                <a:lnTo>
                  <a:pt x="305" y="68"/>
                </a:lnTo>
                <a:lnTo>
                  <a:pt x="367" y="39"/>
                </a:lnTo>
                <a:lnTo>
                  <a:pt x="434" y="18"/>
                </a:lnTo>
                <a:lnTo>
                  <a:pt x="501" y="5"/>
                </a:lnTo>
                <a:lnTo>
                  <a:pt x="573" y="0"/>
                </a:lnTo>
                <a:close/>
              </a:path>
            </a:pathLst>
          </a:custGeom>
          <a:solidFill>
            <a:srgbClr val="E2810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13">
            <a:extLst>
              <a:ext uri="{FF2B5EF4-FFF2-40B4-BE49-F238E27FC236}">
                <a16:creationId xmlns:a16="http://schemas.microsoft.com/office/drawing/2014/main" id="{CA6372DB-F49B-4443-8641-40ACBB800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103" y="4267858"/>
            <a:ext cx="655638" cy="428625"/>
          </a:xfrm>
          <a:prstGeom prst="rect">
            <a:avLst/>
          </a:prstGeom>
          <a:solidFill>
            <a:srgbClr val="0D7775"/>
          </a:solidFill>
          <a:ln w="0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4" name="Freeform 14">
            <a:extLst>
              <a:ext uri="{FF2B5EF4-FFF2-40B4-BE49-F238E27FC236}">
                <a16:creationId xmlns:a16="http://schemas.microsoft.com/office/drawing/2014/main" id="{FAD26F7D-45A8-482C-8F0D-C8E398E8DC6A}"/>
              </a:ext>
            </a:extLst>
          </p:cNvPr>
          <p:cNvSpPr>
            <a:spLocks/>
          </p:cNvSpPr>
          <p:nvPr/>
        </p:nvSpPr>
        <p:spPr bwMode="auto">
          <a:xfrm>
            <a:off x="7088740" y="3531259"/>
            <a:ext cx="177800" cy="1157288"/>
          </a:xfrm>
          <a:custGeom>
            <a:avLst/>
            <a:gdLst>
              <a:gd name="T0" fmla="*/ 112 w 112"/>
              <a:gd name="T1" fmla="*/ 0 h 729"/>
              <a:gd name="T2" fmla="*/ 112 w 112"/>
              <a:gd name="T3" fmla="*/ 522 h 729"/>
              <a:gd name="T4" fmla="*/ 0 w 112"/>
              <a:gd name="T5" fmla="*/ 729 h 729"/>
              <a:gd name="T6" fmla="*/ 0 w 112"/>
              <a:gd name="T7" fmla="*/ 464 h 729"/>
              <a:gd name="T8" fmla="*/ 112 w 112"/>
              <a:gd name="T9" fmla="*/ 0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729">
                <a:moveTo>
                  <a:pt x="112" y="0"/>
                </a:moveTo>
                <a:lnTo>
                  <a:pt x="112" y="522"/>
                </a:lnTo>
                <a:lnTo>
                  <a:pt x="0" y="729"/>
                </a:lnTo>
                <a:lnTo>
                  <a:pt x="0" y="464"/>
                </a:lnTo>
                <a:lnTo>
                  <a:pt x="112" y="0"/>
                </a:lnTo>
                <a:close/>
              </a:path>
            </a:pathLst>
          </a:custGeom>
          <a:solidFill>
            <a:srgbClr val="0D7775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5" name="Rectangle 15">
            <a:extLst>
              <a:ext uri="{FF2B5EF4-FFF2-40B4-BE49-F238E27FC236}">
                <a16:creationId xmlns:a16="http://schemas.microsoft.com/office/drawing/2014/main" id="{2AA88466-5580-4D28-86BB-4CF7B7D3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190" y="3536022"/>
            <a:ext cx="1420813" cy="828675"/>
          </a:xfrm>
          <a:prstGeom prst="rect">
            <a:avLst/>
          </a:prstGeom>
          <a:solidFill>
            <a:srgbClr val="0F848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6" name="Freeform 16">
            <a:extLst>
              <a:ext uri="{FF2B5EF4-FFF2-40B4-BE49-F238E27FC236}">
                <a16:creationId xmlns:a16="http://schemas.microsoft.com/office/drawing/2014/main" id="{6F3E5DEE-7DE8-43DE-890D-4C4D3340C09C}"/>
              </a:ext>
            </a:extLst>
          </p:cNvPr>
          <p:cNvSpPr>
            <a:spLocks/>
          </p:cNvSpPr>
          <p:nvPr/>
        </p:nvSpPr>
        <p:spPr bwMode="auto">
          <a:xfrm>
            <a:off x="8269840" y="3532847"/>
            <a:ext cx="830263" cy="833438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rgbClr val="0F848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5" name="Freeform 25">
            <a:extLst>
              <a:ext uri="{FF2B5EF4-FFF2-40B4-BE49-F238E27FC236}">
                <a16:creationId xmlns:a16="http://schemas.microsoft.com/office/drawing/2014/main" id="{450F9C00-49E1-45F7-A1CA-8F488455D4BE}"/>
              </a:ext>
            </a:extLst>
          </p:cNvPr>
          <p:cNvSpPr>
            <a:spLocks/>
          </p:cNvSpPr>
          <p:nvPr/>
        </p:nvSpPr>
        <p:spPr bwMode="auto">
          <a:xfrm>
            <a:off x="5121828" y="2812122"/>
            <a:ext cx="212725" cy="1371600"/>
          </a:xfrm>
          <a:custGeom>
            <a:avLst/>
            <a:gdLst>
              <a:gd name="T0" fmla="*/ 0 w 134"/>
              <a:gd name="T1" fmla="*/ 0 h 864"/>
              <a:gd name="T2" fmla="*/ 134 w 134"/>
              <a:gd name="T3" fmla="*/ 614 h 864"/>
              <a:gd name="T4" fmla="*/ 134 w 134"/>
              <a:gd name="T5" fmla="*/ 864 h 864"/>
              <a:gd name="T6" fmla="*/ 0 w 134"/>
              <a:gd name="T7" fmla="*/ 619 h 864"/>
              <a:gd name="T8" fmla="*/ 0 w 134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864">
                <a:moveTo>
                  <a:pt x="0" y="0"/>
                </a:moveTo>
                <a:lnTo>
                  <a:pt x="134" y="614"/>
                </a:lnTo>
                <a:lnTo>
                  <a:pt x="134" y="864"/>
                </a:lnTo>
                <a:lnTo>
                  <a:pt x="0" y="619"/>
                </a:lnTo>
                <a:lnTo>
                  <a:pt x="0" y="0"/>
                </a:lnTo>
                <a:close/>
              </a:path>
            </a:pathLst>
          </a:custGeom>
          <a:solidFill>
            <a:srgbClr val="E2810C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6" name="Rectangle 26">
            <a:extLst>
              <a:ext uri="{FF2B5EF4-FFF2-40B4-BE49-F238E27FC236}">
                <a16:creationId xmlns:a16="http://schemas.microsoft.com/office/drawing/2014/main" id="{B4F62B99-1375-463D-A7BB-79CB1F54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603" y="2820059"/>
            <a:ext cx="1681163" cy="979488"/>
          </a:xfrm>
          <a:prstGeom prst="rect">
            <a:avLst/>
          </a:prstGeom>
          <a:solidFill>
            <a:srgbClr val="F3922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7" name="Freeform 27">
            <a:extLst>
              <a:ext uri="{FF2B5EF4-FFF2-40B4-BE49-F238E27FC236}">
                <a16:creationId xmlns:a16="http://schemas.microsoft.com/office/drawing/2014/main" id="{53D1C4FB-620B-4A30-9C6D-70C15D5EE3C0}"/>
              </a:ext>
            </a:extLst>
          </p:cNvPr>
          <p:cNvSpPr>
            <a:spLocks/>
          </p:cNvSpPr>
          <p:nvPr/>
        </p:nvSpPr>
        <p:spPr bwMode="auto">
          <a:xfrm>
            <a:off x="2970765" y="2815297"/>
            <a:ext cx="981075" cy="979488"/>
          </a:xfrm>
          <a:custGeom>
            <a:avLst/>
            <a:gdLst>
              <a:gd name="T0" fmla="*/ 308 w 618"/>
              <a:gd name="T1" fmla="*/ 0 h 617"/>
              <a:gd name="T2" fmla="*/ 359 w 618"/>
              <a:gd name="T3" fmla="*/ 4 h 617"/>
              <a:gd name="T4" fmla="*/ 407 w 618"/>
              <a:gd name="T5" fmla="*/ 16 h 617"/>
              <a:gd name="T6" fmla="*/ 451 w 618"/>
              <a:gd name="T7" fmla="*/ 34 h 617"/>
              <a:gd name="T8" fmla="*/ 492 w 618"/>
              <a:gd name="T9" fmla="*/ 59 h 617"/>
              <a:gd name="T10" fmla="*/ 528 w 618"/>
              <a:gd name="T11" fmla="*/ 91 h 617"/>
              <a:gd name="T12" fmla="*/ 558 w 618"/>
              <a:gd name="T13" fmla="*/ 127 h 617"/>
              <a:gd name="T14" fmla="*/ 584 w 618"/>
              <a:gd name="T15" fmla="*/ 167 h 617"/>
              <a:gd name="T16" fmla="*/ 603 w 618"/>
              <a:gd name="T17" fmla="*/ 210 h 617"/>
              <a:gd name="T18" fmla="*/ 614 w 618"/>
              <a:gd name="T19" fmla="*/ 258 h 617"/>
              <a:gd name="T20" fmla="*/ 618 w 618"/>
              <a:gd name="T21" fmla="*/ 308 h 617"/>
              <a:gd name="T22" fmla="*/ 614 w 618"/>
              <a:gd name="T23" fmla="*/ 359 h 617"/>
              <a:gd name="T24" fmla="*/ 603 w 618"/>
              <a:gd name="T25" fmla="*/ 406 h 617"/>
              <a:gd name="T26" fmla="*/ 584 w 618"/>
              <a:gd name="T27" fmla="*/ 451 h 617"/>
              <a:gd name="T28" fmla="*/ 558 w 618"/>
              <a:gd name="T29" fmla="*/ 491 h 617"/>
              <a:gd name="T30" fmla="*/ 528 w 618"/>
              <a:gd name="T31" fmla="*/ 527 h 617"/>
              <a:gd name="T32" fmla="*/ 492 w 618"/>
              <a:gd name="T33" fmla="*/ 558 h 617"/>
              <a:gd name="T34" fmla="*/ 451 w 618"/>
              <a:gd name="T35" fmla="*/ 582 h 617"/>
              <a:gd name="T36" fmla="*/ 407 w 618"/>
              <a:gd name="T37" fmla="*/ 601 h 617"/>
              <a:gd name="T38" fmla="*/ 359 w 618"/>
              <a:gd name="T39" fmla="*/ 614 h 617"/>
              <a:gd name="T40" fmla="*/ 308 w 618"/>
              <a:gd name="T41" fmla="*/ 617 h 617"/>
              <a:gd name="T42" fmla="*/ 259 w 618"/>
              <a:gd name="T43" fmla="*/ 614 h 617"/>
              <a:gd name="T44" fmla="*/ 212 w 618"/>
              <a:gd name="T45" fmla="*/ 601 h 617"/>
              <a:gd name="T46" fmla="*/ 167 w 618"/>
              <a:gd name="T47" fmla="*/ 582 h 617"/>
              <a:gd name="T48" fmla="*/ 127 w 618"/>
              <a:gd name="T49" fmla="*/ 558 h 617"/>
              <a:gd name="T50" fmla="*/ 91 w 618"/>
              <a:gd name="T51" fmla="*/ 527 h 617"/>
              <a:gd name="T52" fmla="*/ 60 w 618"/>
              <a:gd name="T53" fmla="*/ 491 h 617"/>
              <a:gd name="T54" fmla="*/ 35 w 618"/>
              <a:gd name="T55" fmla="*/ 451 h 617"/>
              <a:gd name="T56" fmla="*/ 16 w 618"/>
              <a:gd name="T57" fmla="*/ 406 h 617"/>
              <a:gd name="T58" fmla="*/ 4 w 618"/>
              <a:gd name="T59" fmla="*/ 359 h 617"/>
              <a:gd name="T60" fmla="*/ 0 w 618"/>
              <a:gd name="T61" fmla="*/ 308 h 617"/>
              <a:gd name="T62" fmla="*/ 4 w 618"/>
              <a:gd name="T63" fmla="*/ 258 h 617"/>
              <a:gd name="T64" fmla="*/ 16 w 618"/>
              <a:gd name="T65" fmla="*/ 210 h 617"/>
              <a:gd name="T66" fmla="*/ 35 w 618"/>
              <a:gd name="T67" fmla="*/ 167 h 617"/>
              <a:gd name="T68" fmla="*/ 60 w 618"/>
              <a:gd name="T69" fmla="*/ 127 h 617"/>
              <a:gd name="T70" fmla="*/ 91 w 618"/>
              <a:gd name="T71" fmla="*/ 91 h 617"/>
              <a:gd name="T72" fmla="*/ 127 w 618"/>
              <a:gd name="T73" fmla="*/ 59 h 617"/>
              <a:gd name="T74" fmla="*/ 167 w 618"/>
              <a:gd name="T75" fmla="*/ 34 h 617"/>
              <a:gd name="T76" fmla="*/ 212 w 618"/>
              <a:gd name="T77" fmla="*/ 16 h 617"/>
              <a:gd name="T78" fmla="*/ 259 w 618"/>
              <a:gd name="T79" fmla="*/ 4 h 617"/>
              <a:gd name="T80" fmla="*/ 308 w 618"/>
              <a:gd name="T8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8" h="617">
                <a:moveTo>
                  <a:pt x="308" y="0"/>
                </a:moveTo>
                <a:lnTo>
                  <a:pt x="359" y="4"/>
                </a:lnTo>
                <a:lnTo>
                  <a:pt x="407" y="16"/>
                </a:lnTo>
                <a:lnTo>
                  <a:pt x="451" y="34"/>
                </a:lnTo>
                <a:lnTo>
                  <a:pt x="492" y="59"/>
                </a:lnTo>
                <a:lnTo>
                  <a:pt x="528" y="91"/>
                </a:lnTo>
                <a:lnTo>
                  <a:pt x="558" y="127"/>
                </a:lnTo>
                <a:lnTo>
                  <a:pt x="584" y="167"/>
                </a:lnTo>
                <a:lnTo>
                  <a:pt x="603" y="210"/>
                </a:lnTo>
                <a:lnTo>
                  <a:pt x="614" y="258"/>
                </a:lnTo>
                <a:lnTo>
                  <a:pt x="618" y="308"/>
                </a:lnTo>
                <a:lnTo>
                  <a:pt x="614" y="359"/>
                </a:lnTo>
                <a:lnTo>
                  <a:pt x="603" y="406"/>
                </a:lnTo>
                <a:lnTo>
                  <a:pt x="584" y="451"/>
                </a:lnTo>
                <a:lnTo>
                  <a:pt x="558" y="491"/>
                </a:lnTo>
                <a:lnTo>
                  <a:pt x="528" y="527"/>
                </a:lnTo>
                <a:lnTo>
                  <a:pt x="492" y="558"/>
                </a:lnTo>
                <a:lnTo>
                  <a:pt x="451" y="582"/>
                </a:lnTo>
                <a:lnTo>
                  <a:pt x="407" y="601"/>
                </a:lnTo>
                <a:lnTo>
                  <a:pt x="359" y="614"/>
                </a:lnTo>
                <a:lnTo>
                  <a:pt x="308" y="617"/>
                </a:lnTo>
                <a:lnTo>
                  <a:pt x="259" y="614"/>
                </a:lnTo>
                <a:lnTo>
                  <a:pt x="212" y="601"/>
                </a:lnTo>
                <a:lnTo>
                  <a:pt x="167" y="582"/>
                </a:lnTo>
                <a:lnTo>
                  <a:pt x="127" y="558"/>
                </a:lnTo>
                <a:lnTo>
                  <a:pt x="91" y="527"/>
                </a:lnTo>
                <a:lnTo>
                  <a:pt x="60" y="491"/>
                </a:lnTo>
                <a:lnTo>
                  <a:pt x="35" y="451"/>
                </a:lnTo>
                <a:lnTo>
                  <a:pt x="16" y="406"/>
                </a:lnTo>
                <a:lnTo>
                  <a:pt x="4" y="359"/>
                </a:lnTo>
                <a:lnTo>
                  <a:pt x="0" y="308"/>
                </a:lnTo>
                <a:lnTo>
                  <a:pt x="4" y="258"/>
                </a:lnTo>
                <a:lnTo>
                  <a:pt x="16" y="210"/>
                </a:lnTo>
                <a:lnTo>
                  <a:pt x="35" y="167"/>
                </a:lnTo>
                <a:lnTo>
                  <a:pt x="60" y="127"/>
                </a:lnTo>
                <a:lnTo>
                  <a:pt x="91" y="91"/>
                </a:lnTo>
                <a:lnTo>
                  <a:pt x="127" y="59"/>
                </a:lnTo>
                <a:lnTo>
                  <a:pt x="167" y="34"/>
                </a:lnTo>
                <a:lnTo>
                  <a:pt x="212" y="16"/>
                </a:lnTo>
                <a:lnTo>
                  <a:pt x="259" y="4"/>
                </a:lnTo>
                <a:lnTo>
                  <a:pt x="308" y="0"/>
                </a:lnTo>
                <a:close/>
              </a:path>
            </a:pathLst>
          </a:custGeom>
          <a:solidFill>
            <a:srgbClr val="F3922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23" name="Group 108">
            <a:extLst>
              <a:ext uri="{FF2B5EF4-FFF2-40B4-BE49-F238E27FC236}">
                <a16:creationId xmlns:a16="http://schemas.microsoft.com/office/drawing/2014/main" id="{DD6F48FB-6B75-4822-ADE3-9C4C07DFBED3}"/>
              </a:ext>
            </a:extLst>
          </p:cNvPr>
          <p:cNvGrpSpPr/>
          <p:nvPr/>
        </p:nvGrpSpPr>
        <p:grpSpPr>
          <a:xfrm>
            <a:off x="4006596" y="3044410"/>
            <a:ext cx="565176" cy="541990"/>
            <a:chOff x="2319338" y="2860676"/>
            <a:chExt cx="619125" cy="593725"/>
          </a:xfrm>
          <a:solidFill>
            <a:schemeClr val="bg1"/>
          </a:solidFill>
        </p:grpSpPr>
        <p:sp>
          <p:nvSpPr>
            <p:cNvPr id="124" name="Freeform 73">
              <a:extLst>
                <a:ext uri="{FF2B5EF4-FFF2-40B4-BE49-F238E27FC236}">
                  <a16:creationId xmlns:a16="http://schemas.microsoft.com/office/drawing/2014/main" id="{A62D3C5B-2B57-47D6-9B24-198D0A2D4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38" y="2940051"/>
              <a:ext cx="142875" cy="138113"/>
            </a:xfrm>
            <a:custGeom>
              <a:avLst/>
              <a:gdLst>
                <a:gd name="T0" fmla="*/ 317 w 807"/>
                <a:gd name="T1" fmla="*/ 0 h 785"/>
                <a:gd name="T2" fmla="*/ 360 w 807"/>
                <a:gd name="T3" fmla="*/ 3 h 785"/>
                <a:gd name="T4" fmla="*/ 401 w 807"/>
                <a:gd name="T5" fmla="*/ 12 h 785"/>
                <a:gd name="T6" fmla="*/ 440 w 807"/>
                <a:gd name="T7" fmla="*/ 25 h 785"/>
                <a:gd name="T8" fmla="*/ 476 w 807"/>
                <a:gd name="T9" fmla="*/ 43 h 785"/>
                <a:gd name="T10" fmla="*/ 510 w 807"/>
                <a:gd name="T11" fmla="*/ 65 h 785"/>
                <a:gd name="T12" fmla="*/ 541 w 807"/>
                <a:gd name="T13" fmla="*/ 92 h 785"/>
                <a:gd name="T14" fmla="*/ 567 w 807"/>
                <a:gd name="T15" fmla="*/ 123 h 785"/>
                <a:gd name="T16" fmla="*/ 590 w 807"/>
                <a:gd name="T17" fmla="*/ 157 h 785"/>
                <a:gd name="T18" fmla="*/ 608 w 807"/>
                <a:gd name="T19" fmla="*/ 193 h 785"/>
                <a:gd name="T20" fmla="*/ 622 w 807"/>
                <a:gd name="T21" fmla="*/ 232 h 785"/>
                <a:gd name="T22" fmla="*/ 631 w 807"/>
                <a:gd name="T23" fmla="*/ 274 h 785"/>
                <a:gd name="T24" fmla="*/ 633 w 807"/>
                <a:gd name="T25" fmla="*/ 317 h 785"/>
                <a:gd name="T26" fmla="*/ 631 w 807"/>
                <a:gd name="T27" fmla="*/ 358 h 785"/>
                <a:gd name="T28" fmla="*/ 622 w 807"/>
                <a:gd name="T29" fmla="*/ 396 h 785"/>
                <a:gd name="T30" fmla="*/ 609 w 807"/>
                <a:gd name="T31" fmla="*/ 433 h 785"/>
                <a:gd name="T32" fmla="*/ 593 w 807"/>
                <a:gd name="T33" fmla="*/ 468 h 785"/>
                <a:gd name="T34" fmla="*/ 807 w 807"/>
                <a:gd name="T35" fmla="*/ 670 h 785"/>
                <a:gd name="T36" fmla="*/ 767 w 807"/>
                <a:gd name="T37" fmla="*/ 706 h 785"/>
                <a:gd name="T38" fmla="*/ 731 w 807"/>
                <a:gd name="T39" fmla="*/ 744 h 785"/>
                <a:gd name="T40" fmla="*/ 697 w 807"/>
                <a:gd name="T41" fmla="*/ 785 h 785"/>
                <a:gd name="T42" fmla="*/ 484 w 807"/>
                <a:gd name="T43" fmla="*/ 584 h 785"/>
                <a:gd name="T44" fmla="*/ 446 w 807"/>
                <a:gd name="T45" fmla="*/ 605 h 785"/>
                <a:gd name="T46" fmla="*/ 405 w 807"/>
                <a:gd name="T47" fmla="*/ 620 h 785"/>
                <a:gd name="T48" fmla="*/ 362 w 807"/>
                <a:gd name="T49" fmla="*/ 630 h 785"/>
                <a:gd name="T50" fmla="*/ 317 w 807"/>
                <a:gd name="T51" fmla="*/ 633 h 785"/>
                <a:gd name="T52" fmla="*/ 274 w 807"/>
                <a:gd name="T53" fmla="*/ 631 h 785"/>
                <a:gd name="T54" fmla="*/ 232 w 807"/>
                <a:gd name="T55" fmla="*/ 622 h 785"/>
                <a:gd name="T56" fmla="*/ 193 w 807"/>
                <a:gd name="T57" fmla="*/ 608 h 785"/>
                <a:gd name="T58" fmla="*/ 157 w 807"/>
                <a:gd name="T59" fmla="*/ 590 h 785"/>
                <a:gd name="T60" fmla="*/ 123 w 807"/>
                <a:gd name="T61" fmla="*/ 567 h 785"/>
                <a:gd name="T62" fmla="*/ 92 w 807"/>
                <a:gd name="T63" fmla="*/ 540 h 785"/>
                <a:gd name="T64" fmla="*/ 66 w 807"/>
                <a:gd name="T65" fmla="*/ 510 h 785"/>
                <a:gd name="T66" fmla="*/ 43 w 807"/>
                <a:gd name="T67" fmla="*/ 476 h 785"/>
                <a:gd name="T68" fmla="*/ 25 w 807"/>
                <a:gd name="T69" fmla="*/ 439 h 785"/>
                <a:gd name="T70" fmla="*/ 11 w 807"/>
                <a:gd name="T71" fmla="*/ 401 h 785"/>
                <a:gd name="T72" fmla="*/ 3 w 807"/>
                <a:gd name="T73" fmla="*/ 360 h 785"/>
                <a:gd name="T74" fmla="*/ 0 w 807"/>
                <a:gd name="T75" fmla="*/ 317 h 785"/>
                <a:gd name="T76" fmla="*/ 3 w 807"/>
                <a:gd name="T77" fmla="*/ 274 h 785"/>
                <a:gd name="T78" fmla="*/ 11 w 807"/>
                <a:gd name="T79" fmla="*/ 232 h 785"/>
                <a:gd name="T80" fmla="*/ 25 w 807"/>
                <a:gd name="T81" fmla="*/ 193 h 785"/>
                <a:gd name="T82" fmla="*/ 43 w 807"/>
                <a:gd name="T83" fmla="*/ 157 h 785"/>
                <a:gd name="T84" fmla="*/ 66 w 807"/>
                <a:gd name="T85" fmla="*/ 123 h 785"/>
                <a:gd name="T86" fmla="*/ 92 w 807"/>
                <a:gd name="T87" fmla="*/ 92 h 785"/>
                <a:gd name="T88" fmla="*/ 123 w 807"/>
                <a:gd name="T89" fmla="*/ 65 h 785"/>
                <a:gd name="T90" fmla="*/ 157 w 807"/>
                <a:gd name="T91" fmla="*/ 43 h 785"/>
                <a:gd name="T92" fmla="*/ 193 w 807"/>
                <a:gd name="T93" fmla="*/ 25 h 785"/>
                <a:gd name="T94" fmla="*/ 232 w 807"/>
                <a:gd name="T95" fmla="*/ 12 h 785"/>
                <a:gd name="T96" fmla="*/ 274 w 807"/>
                <a:gd name="T97" fmla="*/ 3 h 785"/>
                <a:gd name="T98" fmla="*/ 317 w 807"/>
                <a:gd name="T99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7" h="785">
                  <a:moveTo>
                    <a:pt x="317" y="0"/>
                  </a:moveTo>
                  <a:lnTo>
                    <a:pt x="360" y="3"/>
                  </a:lnTo>
                  <a:lnTo>
                    <a:pt x="401" y="12"/>
                  </a:lnTo>
                  <a:lnTo>
                    <a:pt x="440" y="25"/>
                  </a:lnTo>
                  <a:lnTo>
                    <a:pt x="476" y="43"/>
                  </a:lnTo>
                  <a:lnTo>
                    <a:pt x="510" y="65"/>
                  </a:lnTo>
                  <a:lnTo>
                    <a:pt x="541" y="92"/>
                  </a:lnTo>
                  <a:lnTo>
                    <a:pt x="567" y="123"/>
                  </a:lnTo>
                  <a:lnTo>
                    <a:pt x="590" y="157"/>
                  </a:lnTo>
                  <a:lnTo>
                    <a:pt x="608" y="193"/>
                  </a:lnTo>
                  <a:lnTo>
                    <a:pt x="622" y="232"/>
                  </a:lnTo>
                  <a:lnTo>
                    <a:pt x="631" y="274"/>
                  </a:lnTo>
                  <a:lnTo>
                    <a:pt x="633" y="317"/>
                  </a:lnTo>
                  <a:lnTo>
                    <a:pt x="631" y="358"/>
                  </a:lnTo>
                  <a:lnTo>
                    <a:pt x="622" y="396"/>
                  </a:lnTo>
                  <a:lnTo>
                    <a:pt x="609" y="433"/>
                  </a:lnTo>
                  <a:lnTo>
                    <a:pt x="593" y="468"/>
                  </a:lnTo>
                  <a:lnTo>
                    <a:pt x="807" y="670"/>
                  </a:lnTo>
                  <a:lnTo>
                    <a:pt x="767" y="706"/>
                  </a:lnTo>
                  <a:lnTo>
                    <a:pt x="731" y="744"/>
                  </a:lnTo>
                  <a:lnTo>
                    <a:pt x="697" y="785"/>
                  </a:lnTo>
                  <a:lnTo>
                    <a:pt x="484" y="584"/>
                  </a:lnTo>
                  <a:lnTo>
                    <a:pt x="446" y="605"/>
                  </a:lnTo>
                  <a:lnTo>
                    <a:pt x="405" y="620"/>
                  </a:lnTo>
                  <a:lnTo>
                    <a:pt x="362" y="630"/>
                  </a:lnTo>
                  <a:lnTo>
                    <a:pt x="317" y="633"/>
                  </a:lnTo>
                  <a:lnTo>
                    <a:pt x="274" y="631"/>
                  </a:lnTo>
                  <a:lnTo>
                    <a:pt x="232" y="622"/>
                  </a:lnTo>
                  <a:lnTo>
                    <a:pt x="193" y="608"/>
                  </a:lnTo>
                  <a:lnTo>
                    <a:pt x="157" y="590"/>
                  </a:lnTo>
                  <a:lnTo>
                    <a:pt x="123" y="567"/>
                  </a:lnTo>
                  <a:lnTo>
                    <a:pt x="92" y="540"/>
                  </a:lnTo>
                  <a:lnTo>
                    <a:pt x="66" y="510"/>
                  </a:lnTo>
                  <a:lnTo>
                    <a:pt x="43" y="476"/>
                  </a:lnTo>
                  <a:lnTo>
                    <a:pt x="25" y="439"/>
                  </a:lnTo>
                  <a:lnTo>
                    <a:pt x="11" y="401"/>
                  </a:lnTo>
                  <a:lnTo>
                    <a:pt x="3" y="360"/>
                  </a:lnTo>
                  <a:lnTo>
                    <a:pt x="0" y="317"/>
                  </a:lnTo>
                  <a:lnTo>
                    <a:pt x="3" y="274"/>
                  </a:lnTo>
                  <a:lnTo>
                    <a:pt x="11" y="232"/>
                  </a:lnTo>
                  <a:lnTo>
                    <a:pt x="25" y="193"/>
                  </a:lnTo>
                  <a:lnTo>
                    <a:pt x="43" y="157"/>
                  </a:lnTo>
                  <a:lnTo>
                    <a:pt x="66" y="123"/>
                  </a:lnTo>
                  <a:lnTo>
                    <a:pt x="92" y="92"/>
                  </a:lnTo>
                  <a:lnTo>
                    <a:pt x="123" y="65"/>
                  </a:lnTo>
                  <a:lnTo>
                    <a:pt x="157" y="43"/>
                  </a:lnTo>
                  <a:lnTo>
                    <a:pt x="193" y="25"/>
                  </a:lnTo>
                  <a:lnTo>
                    <a:pt x="232" y="12"/>
                  </a:lnTo>
                  <a:lnTo>
                    <a:pt x="274" y="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5" name="Freeform 74">
              <a:extLst>
                <a:ext uri="{FF2B5EF4-FFF2-40B4-BE49-F238E27FC236}">
                  <a16:creationId xmlns:a16="http://schemas.microsoft.com/office/drawing/2014/main" id="{04F1E1BA-F4E0-4977-A8B1-D077F365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1" y="2860676"/>
              <a:ext cx="144463" cy="193675"/>
            </a:xfrm>
            <a:custGeom>
              <a:avLst/>
              <a:gdLst>
                <a:gd name="T0" fmla="*/ 508 w 825"/>
                <a:gd name="T1" fmla="*/ 0 h 1098"/>
                <a:gd name="T2" fmla="*/ 508 w 825"/>
                <a:gd name="T3" fmla="*/ 0 h 1098"/>
                <a:gd name="T4" fmla="*/ 551 w 825"/>
                <a:gd name="T5" fmla="*/ 4 h 1098"/>
                <a:gd name="T6" fmla="*/ 592 w 825"/>
                <a:gd name="T7" fmla="*/ 12 h 1098"/>
                <a:gd name="T8" fmla="*/ 632 w 825"/>
                <a:gd name="T9" fmla="*/ 26 h 1098"/>
                <a:gd name="T10" fmla="*/ 668 w 825"/>
                <a:gd name="T11" fmla="*/ 44 h 1098"/>
                <a:gd name="T12" fmla="*/ 702 w 825"/>
                <a:gd name="T13" fmla="*/ 67 h 1098"/>
                <a:gd name="T14" fmla="*/ 732 w 825"/>
                <a:gd name="T15" fmla="*/ 94 h 1098"/>
                <a:gd name="T16" fmla="*/ 759 w 825"/>
                <a:gd name="T17" fmla="*/ 124 h 1098"/>
                <a:gd name="T18" fmla="*/ 781 w 825"/>
                <a:gd name="T19" fmla="*/ 157 h 1098"/>
                <a:gd name="T20" fmla="*/ 800 w 825"/>
                <a:gd name="T21" fmla="*/ 194 h 1098"/>
                <a:gd name="T22" fmla="*/ 814 w 825"/>
                <a:gd name="T23" fmla="*/ 234 h 1098"/>
                <a:gd name="T24" fmla="*/ 822 w 825"/>
                <a:gd name="T25" fmla="*/ 274 h 1098"/>
                <a:gd name="T26" fmla="*/ 825 w 825"/>
                <a:gd name="T27" fmla="*/ 317 h 1098"/>
                <a:gd name="T28" fmla="*/ 822 w 825"/>
                <a:gd name="T29" fmla="*/ 360 h 1098"/>
                <a:gd name="T30" fmla="*/ 814 w 825"/>
                <a:gd name="T31" fmla="*/ 401 h 1098"/>
                <a:gd name="T32" fmla="*/ 800 w 825"/>
                <a:gd name="T33" fmla="*/ 441 h 1098"/>
                <a:gd name="T34" fmla="*/ 781 w 825"/>
                <a:gd name="T35" fmla="*/ 478 h 1098"/>
                <a:gd name="T36" fmla="*/ 759 w 825"/>
                <a:gd name="T37" fmla="*/ 511 h 1098"/>
                <a:gd name="T38" fmla="*/ 732 w 825"/>
                <a:gd name="T39" fmla="*/ 541 h 1098"/>
                <a:gd name="T40" fmla="*/ 702 w 825"/>
                <a:gd name="T41" fmla="*/ 568 h 1098"/>
                <a:gd name="T42" fmla="*/ 668 w 825"/>
                <a:gd name="T43" fmla="*/ 590 h 1098"/>
                <a:gd name="T44" fmla="*/ 632 w 825"/>
                <a:gd name="T45" fmla="*/ 609 h 1098"/>
                <a:gd name="T46" fmla="*/ 592 w 825"/>
                <a:gd name="T47" fmla="*/ 623 h 1098"/>
                <a:gd name="T48" fmla="*/ 551 w 825"/>
                <a:gd name="T49" fmla="*/ 631 h 1098"/>
                <a:gd name="T50" fmla="*/ 508 w 825"/>
                <a:gd name="T51" fmla="*/ 634 h 1098"/>
                <a:gd name="T52" fmla="*/ 478 w 825"/>
                <a:gd name="T53" fmla="*/ 632 h 1098"/>
                <a:gd name="T54" fmla="*/ 449 w 825"/>
                <a:gd name="T55" fmla="*/ 627 h 1098"/>
                <a:gd name="T56" fmla="*/ 420 w 825"/>
                <a:gd name="T57" fmla="*/ 620 h 1098"/>
                <a:gd name="T58" fmla="*/ 138 w 825"/>
                <a:gd name="T59" fmla="*/ 1098 h 1098"/>
                <a:gd name="T60" fmla="*/ 94 w 825"/>
                <a:gd name="T61" fmla="*/ 1066 h 1098"/>
                <a:gd name="T62" fmla="*/ 48 w 825"/>
                <a:gd name="T63" fmla="*/ 1040 h 1098"/>
                <a:gd name="T64" fmla="*/ 0 w 825"/>
                <a:gd name="T65" fmla="*/ 1016 h 1098"/>
                <a:gd name="T66" fmla="*/ 283 w 825"/>
                <a:gd name="T67" fmla="*/ 540 h 1098"/>
                <a:gd name="T68" fmla="*/ 257 w 825"/>
                <a:gd name="T69" fmla="*/ 510 h 1098"/>
                <a:gd name="T70" fmla="*/ 234 w 825"/>
                <a:gd name="T71" fmla="*/ 476 h 1098"/>
                <a:gd name="T72" fmla="*/ 216 w 825"/>
                <a:gd name="T73" fmla="*/ 440 h 1098"/>
                <a:gd name="T74" fmla="*/ 203 w 825"/>
                <a:gd name="T75" fmla="*/ 401 h 1098"/>
                <a:gd name="T76" fmla="*/ 195 w 825"/>
                <a:gd name="T77" fmla="*/ 360 h 1098"/>
                <a:gd name="T78" fmla="*/ 191 w 825"/>
                <a:gd name="T79" fmla="*/ 317 h 1098"/>
                <a:gd name="T80" fmla="*/ 195 w 825"/>
                <a:gd name="T81" fmla="*/ 274 h 1098"/>
                <a:gd name="T82" fmla="*/ 203 w 825"/>
                <a:gd name="T83" fmla="*/ 233 h 1098"/>
                <a:gd name="T84" fmla="*/ 216 w 825"/>
                <a:gd name="T85" fmla="*/ 194 h 1098"/>
                <a:gd name="T86" fmla="*/ 234 w 825"/>
                <a:gd name="T87" fmla="*/ 157 h 1098"/>
                <a:gd name="T88" fmla="*/ 258 w 825"/>
                <a:gd name="T89" fmla="*/ 124 h 1098"/>
                <a:gd name="T90" fmla="*/ 284 w 825"/>
                <a:gd name="T91" fmla="*/ 94 h 1098"/>
                <a:gd name="T92" fmla="*/ 315 w 825"/>
                <a:gd name="T93" fmla="*/ 67 h 1098"/>
                <a:gd name="T94" fmla="*/ 348 w 825"/>
                <a:gd name="T95" fmla="*/ 44 h 1098"/>
                <a:gd name="T96" fmla="*/ 385 w 825"/>
                <a:gd name="T97" fmla="*/ 26 h 1098"/>
                <a:gd name="T98" fmla="*/ 423 w 825"/>
                <a:gd name="T99" fmla="*/ 12 h 1098"/>
                <a:gd name="T100" fmla="*/ 465 w 825"/>
                <a:gd name="T101" fmla="*/ 4 h 1098"/>
                <a:gd name="T102" fmla="*/ 508 w 825"/>
                <a:gd name="T103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5" h="1098">
                  <a:moveTo>
                    <a:pt x="508" y="0"/>
                  </a:moveTo>
                  <a:lnTo>
                    <a:pt x="508" y="0"/>
                  </a:lnTo>
                  <a:lnTo>
                    <a:pt x="551" y="4"/>
                  </a:lnTo>
                  <a:lnTo>
                    <a:pt x="592" y="12"/>
                  </a:lnTo>
                  <a:lnTo>
                    <a:pt x="632" y="26"/>
                  </a:lnTo>
                  <a:lnTo>
                    <a:pt x="668" y="44"/>
                  </a:lnTo>
                  <a:lnTo>
                    <a:pt x="702" y="67"/>
                  </a:lnTo>
                  <a:lnTo>
                    <a:pt x="732" y="94"/>
                  </a:lnTo>
                  <a:lnTo>
                    <a:pt x="759" y="124"/>
                  </a:lnTo>
                  <a:lnTo>
                    <a:pt x="781" y="157"/>
                  </a:lnTo>
                  <a:lnTo>
                    <a:pt x="800" y="194"/>
                  </a:lnTo>
                  <a:lnTo>
                    <a:pt x="814" y="234"/>
                  </a:lnTo>
                  <a:lnTo>
                    <a:pt x="822" y="274"/>
                  </a:lnTo>
                  <a:lnTo>
                    <a:pt x="825" y="317"/>
                  </a:lnTo>
                  <a:lnTo>
                    <a:pt x="822" y="360"/>
                  </a:lnTo>
                  <a:lnTo>
                    <a:pt x="814" y="401"/>
                  </a:lnTo>
                  <a:lnTo>
                    <a:pt x="800" y="441"/>
                  </a:lnTo>
                  <a:lnTo>
                    <a:pt x="781" y="478"/>
                  </a:lnTo>
                  <a:lnTo>
                    <a:pt x="759" y="511"/>
                  </a:lnTo>
                  <a:lnTo>
                    <a:pt x="732" y="541"/>
                  </a:lnTo>
                  <a:lnTo>
                    <a:pt x="702" y="568"/>
                  </a:lnTo>
                  <a:lnTo>
                    <a:pt x="668" y="590"/>
                  </a:lnTo>
                  <a:lnTo>
                    <a:pt x="632" y="609"/>
                  </a:lnTo>
                  <a:lnTo>
                    <a:pt x="592" y="623"/>
                  </a:lnTo>
                  <a:lnTo>
                    <a:pt x="551" y="631"/>
                  </a:lnTo>
                  <a:lnTo>
                    <a:pt x="508" y="634"/>
                  </a:lnTo>
                  <a:lnTo>
                    <a:pt x="478" y="632"/>
                  </a:lnTo>
                  <a:lnTo>
                    <a:pt x="449" y="627"/>
                  </a:lnTo>
                  <a:lnTo>
                    <a:pt x="420" y="620"/>
                  </a:lnTo>
                  <a:lnTo>
                    <a:pt x="138" y="1098"/>
                  </a:lnTo>
                  <a:lnTo>
                    <a:pt x="94" y="1066"/>
                  </a:lnTo>
                  <a:lnTo>
                    <a:pt x="48" y="1040"/>
                  </a:lnTo>
                  <a:lnTo>
                    <a:pt x="0" y="1016"/>
                  </a:lnTo>
                  <a:lnTo>
                    <a:pt x="283" y="540"/>
                  </a:lnTo>
                  <a:lnTo>
                    <a:pt x="257" y="510"/>
                  </a:lnTo>
                  <a:lnTo>
                    <a:pt x="234" y="476"/>
                  </a:lnTo>
                  <a:lnTo>
                    <a:pt x="216" y="440"/>
                  </a:lnTo>
                  <a:lnTo>
                    <a:pt x="203" y="401"/>
                  </a:lnTo>
                  <a:lnTo>
                    <a:pt x="195" y="360"/>
                  </a:lnTo>
                  <a:lnTo>
                    <a:pt x="191" y="317"/>
                  </a:lnTo>
                  <a:lnTo>
                    <a:pt x="195" y="274"/>
                  </a:lnTo>
                  <a:lnTo>
                    <a:pt x="203" y="233"/>
                  </a:lnTo>
                  <a:lnTo>
                    <a:pt x="216" y="194"/>
                  </a:lnTo>
                  <a:lnTo>
                    <a:pt x="234" y="157"/>
                  </a:lnTo>
                  <a:lnTo>
                    <a:pt x="258" y="124"/>
                  </a:lnTo>
                  <a:lnTo>
                    <a:pt x="284" y="94"/>
                  </a:lnTo>
                  <a:lnTo>
                    <a:pt x="315" y="67"/>
                  </a:lnTo>
                  <a:lnTo>
                    <a:pt x="348" y="44"/>
                  </a:lnTo>
                  <a:lnTo>
                    <a:pt x="385" y="26"/>
                  </a:lnTo>
                  <a:lnTo>
                    <a:pt x="423" y="12"/>
                  </a:lnTo>
                  <a:lnTo>
                    <a:pt x="465" y="4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6" name="Freeform 75">
              <a:extLst>
                <a:ext uri="{FF2B5EF4-FFF2-40B4-BE49-F238E27FC236}">
                  <a16:creationId xmlns:a16="http://schemas.microsoft.com/office/drawing/2014/main" id="{F774DD22-5C42-4E77-B7B9-C8A00ABF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3124201"/>
              <a:ext cx="180975" cy="111125"/>
            </a:xfrm>
            <a:custGeom>
              <a:avLst/>
              <a:gdLst>
                <a:gd name="T0" fmla="*/ 706 w 1022"/>
                <a:gd name="T1" fmla="*/ 0 h 633"/>
                <a:gd name="T2" fmla="*/ 749 w 1022"/>
                <a:gd name="T3" fmla="*/ 2 h 633"/>
                <a:gd name="T4" fmla="*/ 790 w 1022"/>
                <a:gd name="T5" fmla="*/ 11 h 633"/>
                <a:gd name="T6" fmla="*/ 829 w 1022"/>
                <a:gd name="T7" fmla="*/ 25 h 633"/>
                <a:gd name="T8" fmla="*/ 866 w 1022"/>
                <a:gd name="T9" fmla="*/ 43 h 633"/>
                <a:gd name="T10" fmla="*/ 900 w 1022"/>
                <a:gd name="T11" fmla="*/ 66 h 633"/>
                <a:gd name="T12" fmla="*/ 930 w 1022"/>
                <a:gd name="T13" fmla="*/ 93 h 633"/>
                <a:gd name="T14" fmla="*/ 957 w 1022"/>
                <a:gd name="T15" fmla="*/ 123 h 633"/>
                <a:gd name="T16" fmla="*/ 979 w 1022"/>
                <a:gd name="T17" fmla="*/ 157 h 633"/>
                <a:gd name="T18" fmla="*/ 998 w 1022"/>
                <a:gd name="T19" fmla="*/ 194 h 633"/>
                <a:gd name="T20" fmla="*/ 1012 w 1022"/>
                <a:gd name="T21" fmla="*/ 232 h 633"/>
                <a:gd name="T22" fmla="*/ 1020 w 1022"/>
                <a:gd name="T23" fmla="*/ 273 h 633"/>
                <a:gd name="T24" fmla="*/ 1022 w 1022"/>
                <a:gd name="T25" fmla="*/ 316 h 633"/>
                <a:gd name="T26" fmla="*/ 1020 w 1022"/>
                <a:gd name="T27" fmla="*/ 359 h 633"/>
                <a:gd name="T28" fmla="*/ 1012 w 1022"/>
                <a:gd name="T29" fmla="*/ 401 h 633"/>
                <a:gd name="T30" fmla="*/ 998 w 1022"/>
                <a:gd name="T31" fmla="*/ 440 h 633"/>
                <a:gd name="T32" fmla="*/ 979 w 1022"/>
                <a:gd name="T33" fmla="*/ 476 h 633"/>
                <a:gd name="T34" fmla="*/ 957 w 1022"/>
                <a:gd name="T35" fmla="*/ 510 h 633"/>
                <a:gd name="T36" fmla="*/ 930 w 1022"/>
                <a:gd name="T37" fmla="*/ 541 h 633"/>
                <a:gd name="T38" fmla="*/ 900 w 1022"/>
                <a:gd name="T39" fmla="*/ 567 h 633"/>
                <a:gd name="T40" fmla="*/ 866 w 1022"/>
                <a:gd name="T41" fmla="*/ 590 h 633"/>
                <a:gd name="T42" fmla="*/ 829 w 1022"/>
                <a:gd name="T43" fmla="*/ 608 h 633"/>
                <a:gd name="T44" fmla="*/ 790 w 1022"/>
                <a:gd name="T45" fmla="*/ 621 h 633"/>
                <a:gd name="T46" fmla="*/ 749 w 1022"/>
                <a:gd name="T47" fmla="*/ 630 h 633"/>
                <a:gd name="T48" fmla="*/ 706 w 1022"/>
                <a:gd name="T49" fmla="*/ 633 h 633"/>
                <a:gd name="T50" fmla="*/ 663 w 1022"/>
                <a:gd name="T51" fmla="*/ 630 h 633"/>
                <a:gd name="T52" fmla="*/ 624 w 1022"/>
                <a:gd name="T53" fmla="*/ 622 h 633"/>
                <a:gd name="T54" fmla="*/ 585 w 1022"/>
                <a:gd name="T55" fmla="*/ 608 h 633"/>
                <a:gd name="T56" fmla="*/ 549 w 1022"/>
                <a:gd name="T57" fmla="*/ 591 h 633"/>
                <a:gd name="T58" fmla="*/ 515 w 1022"/>
                <a:gd name="T59" fmla="*/ 569 h 633"/>
                <a:gd name="T60" fmla="*/ 485 w 1022"/>
                <a:gd name="T61" fmla="*/ 543 h 633"/>
                <a:gd name="T62" fmla="*/ 459 w 1022"/>
                <a:gd name="T63" fmla="*/ 513 h 633"/>
                <a:gd name="T64" fmla="*/ 436 w 1022"/>
                <a:gd name="T65" fmla="*/ 480 h 633"/>
                <a:gd name="T66" fmla="*/ 417 w 1022"/>
                <a:gd name="T67" fmla="*/ 444 h 633"/>
                <a:gd name="T68" fmla="*/ 403 w 1022"/>
                <a:gd name="T69" fmla="*/ 406 h 633"/>
                <a:gd name="T70" fmla="*/ 395 w 1022"/>
                <a:gd name="T71" fmla="*/ 366 h 633"/>
                <a:gd name="T72" fmla="*/ 0 w 1022"/>
                <a:gd name="T73" fmla="*/ 327 h 633"/>
                <a:gd name="T74" fmla="*/ 9 w 1022"/>
                <a:gd name="T75" fmla="*/ 279 h 633"/>
                <a:gd name="T76" fmla="*/ 14 w 1022"/>
                <a:gd name="T77" fmla="*/ 228 h 633"/>
                <a:gd name="T78" fmla="*/ 17 w 1022"/>
                <a:gd name="T79" fmla="*/ 177 h 633"/>
                <a:gd name="T80" fmla="*/ 16 w 1022"/>
                <a:gd name="T81" fmla="*/ 168 h 633"/>
                <a:gd name="T82" fmla="*/ 410 w 1022"/>
                <a:gd name="T83" fmla="*/ 208 h 633"/>
                <a:gd name="T84" fmla="*/ 427 w 1022"/>
                <a:gd name="T85" fmla="*/ 168 h 633"/>
                <a:gd name="T86" fmla="*/ 450 w 1022"/>
                <a:gd name="T87" fmla="*/ 132 h 633"/>
                <a:gd name="T88" fmla="*/ 477 w 1022"/>
                <a:gd name="T89" fmla="*/ 100 h 633"/>
                <a:gd name="T90" fmla="*/ 508 w 1022"/>
                <a:gd name="T91" fmla="*/ 71 h 633"/>
                <a:gd name="T92" fmla="*/ 541 w 1022"/>
                <a:gd name="T93" fmla="*/ 46 h 633"/>
                <a:gd name="T94" fmla="*/ 579 w 1022"/>
                <a:gd name="T95" fmla="*/ 27 h 633"/>
                <a:gd name="T96" fmla="*/ 619 w 1022"/>
                <a:gd name="T97" fmla="*/ 12 h 633"/>
                <a:gd name="T98" fmla="*/ 661 w 1022"/>
                <a:gd name="T99" fmla="*/ 4 h 633"/>
                <a:gd name="T100" fmla="*/ 706 w 1022"/>
                <a:gd name="T101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2" h="633">
                  <a:moveTo>
                    <a:pt x="706" y="0"/>
                  </a:moveTo>
                  <a:lnTo>
                    <a:pt x="749" y="2"/>
                  </a:lnTo>
                  <a:lnTo>
                    <a:pt x="790" y="11"/>
                  </a:lnTo>
                  <a:lnTo>
                    <a:pt x="829" y="25"/>
                  </a:lnTo>
                  <a:lnTo>
                    <a:pt x="866" y="43"/>
                  </a:lnTo>
                  <a:lnTo>
                    <a:pt x="900" y="66"/>
                  </a:lnTo>
                  <a:lnTo>
                    <a:pt x="930" y="93"/>
                  </a:lnTo>
                  <a:lnTo>
                    <a:pt x="957" y="123"/>
                  </a:lnTo>
                  <a:lnTo>
                    <a:pt x="979" y="157"/>
                  </a:lnTo>
                  <a:lnTo>
                    <a:pt x="998" y="194"/>
                  </a:lnTo>
                  <a:lnTo>
                    <a:pt x="1012" y="232"/>
                  </a:lnTo>
                  <a:lnTo>
                    <a:pt x="1020" y="273"/>
                  </a:lnTo>
                  <a:lnTo>
                    <a:pt x="1022" y="316"/>
                  </a:lnTo>
                  <a:lnTo>
                    <a:pt x="1020" y="359"/>
                  </a:lnTo>
                  <a:lnTo>
                    <a:pt x="1012" y="401"/>
                  </a:lnTo>
                  <a:lnTo>
                    <a:pt x="998" y="440"/>
                  </a:lnTo>
                  <a:lnTo>
                    <a:pt x="979" y="476"/>
                  </a:lnTo>
                  <a:lnTo>
                    <a:pt x="957" y="510"/>
                  </a:lnTo>
                  <a:lnTo>
                    <a:pt x="930" y="541"/>
                  </a:lnTo>
                  <a:lnTo>
                    <a:pt x="900" y="567"/>
                  </a:lnTo>
                  <a:lnTo>
                    <a:pt x="866" y="590"/>
                  </a:lnTo>
                  <a:lnTo>
                    <a:pt x="829" y="608"/>
                  </a:lnTo>
                  <a:lnTo>
                    <a:pt x="790" y="621"/>
                  </a:lnTo>
                  <a:lnTo>
                    <a:pt x="749" y="630"/>
                  </a:lnTo>
                  <a:lnTo>
                    <a:pt x="706" y="633"/>
                  </a:lnTo>
                  <a:lnTo>
                    <a:pt x="663" y="630"/>
                  </a:lnTo>
                  <a:lnTo>
                    <a:pt x="624" y="622"/>
                  </a:lnTo>
                  <a:lnTo>
                    <a:pt x="585" y="608"/>
                  </a:lnTo>
                  <a:lnTo>
                    <a:pt x="549" y="591"/>
                  </a:lnTo>
                  <a:lnTo>
                    <a:pt x="515" y="569"/>
                  </a:lnTo>
                  <a:lnTo>
                    <a:pt x="485" y="543"/>
                  </a:lnTo>
                  <a:lnTo>
                    <a:pt x="459" y="513"/>
                  </a:lnTo>
                  <a:lnTo>
                    <a:pt x="436" y="480"/>
                  </a:lnTo>
                  <a:lnTo>
                    <a:pt x="417" y="444"/>
                  </a:lnTo>
                  <a:lnTo>
                    <a:pt x="403" y="406"/>
                  </a:lnTo>
                  <a:lnTo>
                    <a:pt x="395" y="366"/>
                  </a:lnTo>
                  <a:lnTo>
                    <a:pt x="0" y="327"/>
                  </a:lnTo>
                  <a:lnTo>
                    <a:pt x="9" y="279"/>
                  </a:lnTo>
                  <a:lnTo>
                    <a:pt x="14" y="228"/>
                  </a:lnTo>
                  <a:lnTo>
                    <a:pt x="17" y="177"/>
                  </a:lnTo>
                  <a:lnTo>
                    <a:pt x="16" y="168"/>
                  </a:lnTo>
                  <a:lnTo>
                    <a:pt x="410" y="208"/>
                  </a:lnTo>
                  <a:lnTo>
                    <a:pt x="427" y="168"/>
                  </a:lnTo>
                  <a:lnTo>
                    <a:pt x="450" y="132"/>
                  </a:lnTo>
                  <a:lnTo>
                    <a:pt x="477" y="100"/>
                  </a:lnTo>
                  <a:lnTo>
                    <a:pt x="508" y="71"/>
                  </a:lnTo>
                  <a:lnTo>
                    <a:pt x="541" y="46"/>
                  </a:lnTo>
                  <a:lnTo>
                    <a:pt x="579" y="27"/>
                  </a:lnTo>
                  <a:lnTo>
                    <a:pt x="619" y="12"/>
                  </a:lnTo>
                  <a:lnTo>
                    <a:pt x="661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7" name="Freeform 76">
              <a:extLst>
                <a:ext uri="{FF2B5EF4-FFF2-40B4-BE49-F238E27FC236}">
                  <a16:creationId xmlns:a16="http://schemas.microsoft.com/office/drawing/2014/main" id="{DD1B2ED6-31EF-47CF-AD3B-3C488D285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3276601"/>
              <a:ext cx="111125" cy="177800"/>
            </a:xfrm>
            <a:custGeom>
              <a:avLst/>
              <a:gdLst>
                <a:gd name="T0" fmla="*/ 239 w 634"/>
                <a:gd name="T1" fmla="*/ 0 h 1016"/>
                <a:gd name="T2" fmla="*/ 327 w 634"/>
                <a:gd name="T3" fmla="*/ 385 h 1016"/>
                <a:gd name="T4" fmla="*/ 372 w 634"/>
                <a:gd name="T5" fmla="*/ 389 h 1016"/>
                <a:gd name="T6" fmla="*/ 416 w 634"/>
                <a:gd name="T7" fmla="*/ 400 h 1016"/>
                <a:gd name="T8" fmla="*/ 457 w 634"/>
                <a:gd name="T9" fmla="*/ 417 h 1016"/>
                <a:gd name="T10" fmla="*/ 495 w 634"/>
                <a:gd name="T11" fmla="*/ 438 h 1016"/>
                <a:gd name="T12" fmla="*/ 529 w 634"/>
                <a:gd name="T13" fmla="*/ 465 h 1016"/>
                <a:gd name="T14" fmla="*/ 559 w 634"/>
                <a:gd name="T15" fmla="*/ 496 h 1016"/>
                <a:gd name="T16" fmla="*/ 585 w 634"/>
                <a:gd name="T17" fmla="*/ 531 h 1016"/>
                <a:gd name="T18" fmla="*/ 605 w 634"/>
                <a:gd name="T19" fmla="*/ 569 h 1016"/>
                <a:gd name="T20" fmla="*/ 621 w 634"/>
                <a:gd name="T21" fmla="*/ 610 h 1016"/>
                <a:gd name="T22" fmla="*/ 631 w 634"/>
                <a:gd name="T23" fmla="*/ 654 h 1016"/>
                <a:gd name="T24" fmla="*/ 634 w 634"/>
                <a:gd name="T25" fmla="*/ 701 h 1016"/>
                <a:gd name="T26" fmla="*/ 631 w 634"/>
                <a:gd name="T27" fmla="*/ 744 h 1016"/>
                <a:gd name="T28" fmla="*/ 623 w 634"/>
                <a:gd name="T29" fmla="*/ 784 h 1016"/>
                <a:gd name="T30" fmla="*/ 610 w 634"/>
                <a:gd name="T31" fmla="*/ 823 h 1016"/>
                <a:gd name="T32" fmla="*/ 590 w 634"/>
                <a:gd name="T33" fmla="*/ 860 h 1016"/>
                <a:gd name="T34" fmla="*/ 568 w 634"/>
                <a:gd name="T35" fmla="*/ 894 h 1016"/>
                <a:gd name="T36" fmla="*/ 541 w 634"/>
                <a:gd name="T37" fmla="*/ 924 h 1016"/>
                <a:gd name="T38" fmla="*/ 511 w 634"/>
                <a:gd name="T39" fmla="*/ 951 h 1016"/>
                <a:gd name="T40" fmla="*/ 477 w 634"/>
                <a:gd name="T41" fmla="*/ 973 h 1016"/>
                <a:gd name="T42" fmla="*/ 441 w 634"/>
                <a:gd name="T43" fmla="*/ 992 h 1016"/>
                <a:gd name="T44" fmla="*/ 401 w 634"/>
                <a:gd name="T45" fmla="*/ 1006 h 1016"/>
                <a:gd name="T46" fmla="*/ 360 w 634"/>
                <a:gd name="T47" fmla="*/ 1014 h 1016"/>
                <a:gd name="T48" fmla="*/ 317 w 634"/>
                <a:gd name="T49" fmla="*/ 1016 h 1016"/>
                <a:gd name="T50" fmla="*/ 274 w 634"/>
                <a:gd name="T51" fmla="*/ 1014 h 1016"/>
                <a:gd name="T52" fmla="*/ 234 w 634"/>
                <a:gd name="T53" fmla="*/ 1006 h 1016"/>
                <a:gd name="T54" fmla="*/ 194 w 634"/>
                <a:gd name="T55" fmla="*/ 992 h 1016"/>
                <a:gd name="T56" fmla="*/ 157 w 634"/>
                <a:gd name="T57" fmla="*/ 973 h 1016"/>
                <a:gd name="T58" fmla="*/ 124 w 634"/>
                <a:gd name="T59" fmla="*/ 951 h 1016"/>
                <a:gd name="T60" fmla="*/ 94 w 634"/>
                <a:gd name="T61" fmla="*/ 924 h 1016"/>
                <a:gd name="T62" fmla="*/ 67 w 634"/>
                <a:gd name="T63" fmla="*/ 894 h 1016"/>
                <a:gd name="T64" fmla="*/ 44 w 634"/>
                <a:gd name="T65" fmla="*/ 860 h 1016"/>
                <a:gd name="T66" fmla="*/ 26 w 634"/>
                <a:gd name="T67" fmla="*/ 823 h 1016"/>
                <a:gd name="T68" fmla="*/ 12 w 634"/>
                <a:gd name="T69" fmla="*/ 784 h 1016"/>
                <a:gd name="T70" fmla="*/ 4 w 634"/>
                <a:gd name="T71" fmla="*/ 744 h 1016"/>
                <a:gd name="T72" fmla="*/ 0 w 634"/>
                <a:gd name="T73" fmla="*/ 701 h 1016"/>
                <a:gd name="T74" fmla="*/ 4 w 634"/>
                <a:gd name="T75" fmla="*/ 655 h 1016"/>
                <a:gd name="T76" fmla="*/ 13 w 634"/>
                <a:gd name="T77" fmla="*/ 612 h 1016"/>
                <a:gd name="T78" fmla="*/ 28 w 634"/>
                <a:gd name="T79" fmla="*/ 573 h 1016"/>
                <a:gd name="T80" fmla="*/ 49 w 634"/>
                <a:gd name="T81" fmla="*/ 535 h 1016"/>
                <a:gd name="T82" fmla="*/ 73 w 634"/>
                <a:gd name="T83" fmla="*/ 501 h 1016"/>
                <a:gd name="T84" fmla="*/ 102 w 634"/>
                <a:gd name="T85" fmla="*/ 469 h 1016"/>
                <a:gd name="T86" fmla="*/ 136 w 634"/>
                <a:gd name="T87" fmla="*/ 443 h 1016"/>
                <a:gd name="T88" fmla="*/ 172 w 634"/>
                <a:gd name="T89" fmla="*/ 421 h 1016"/>
                <a:gd name="T90" fmla="*/ 83 w 634"/>
                <a:gd name="T91" fmla="*/ 35 h 1016"/>
                <a:gd name="T92" fmla="*/ 137 w 634"/>
                <a:gd name="T93" fmla="*/ 27 h 1016"/>
                <a:gd name="T94" fmla="*/ 188 w 634"/>
                <a:gd name="T95" fmla="*/ 15 h 1016"/>
                <a:gd name="T96" fmla="*/ 239 w 634"/>
                <a:gd name="T97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4" h="1016">
                  <a:moveTo>
                    <a:pt x="239" y="0"/>
                  </a:moveTo>
                  <a:lnTo>
                    <a:pt x="327" y="385"/>
                  </a:lnTo>
                  <a:lnTo>
                    <a:pt x="372" y="389"/>
                  </a:lnTo>
                  <a:lnTo>
                    <a:pt x="416" y="400"/>
                  </a:lnTo>
                  <a:lnTo>
                    <a:pt x="457" y="417"/>
                  </a:lnTo>
                  <a:lnTo>
                    <a:pt x="495" y="438"/>
                  </a:lnTo>
                  <a:lnTo>
                    <a:pt x="529" y="465"/>
                  </a:lnTo>
                  <a:lnTo>
                    <a:pt x="559" y="496"/>
                  </a:lnTo>
                  <a:lnTo>
                    <a:pt x="585" y="531"/>
                  </a:lnTo>
                  <a:lnTo>
                    <a:pt x="605" y="569"/>
                  </a:lnTo>
                  <a:lnTo>
                    <a:pt x="621" y="610"/>
                  </a:lnTo>
                  <a:lnTo>
                    <a:pt x="631" y="654"/>
                  </a:lnTo>
                  <a:lnTo>
                    <a:pt x="634" y="701"/>
                  </a:lnTo>
                  <a:lnTo>
                    <a:pt x="631" y="744"/>
                  </a:lnTo>
                  <a:lnTo>
                    <a:pt x="623" y="784"/>
                  </a:lnTo>
                  <a:lnTo>
                    <a:pt x="610" y="823"/>
                  </a:lnTo>
                  <a:lnTo>
                    <a:pt x="590" y="860"/>
                  </a:lnTo>
                  <a:lnTo>
                    <a:pt x="568" y="894"/>
                  </a:lnTo>
                  <a:lnTo>
                    <a:pt x="541" y="924"/>
                  </a:lnTo>
                  <a:lnTo>
                    <a:pt x="511" y="951"/>
                  </a:lnTo>
                  <a:lnTo>
                    <a:pt x="477" y="973"/>
                  </a:lnTo>
                  <a:lnTo>
                    <a:pt x="441" y="992"/>
                  </a:lnTo>
                  <a:lnTo>
                    <a:pt x="401" y="1006"/>
                  </a:lnTo>
                  <a:lnTo>
                    <a:pt x="360" y="1014"/>
                  </a:lnTo>
                  <a:lnTo>
                    <a:pt x="317" y="1016"/>
                  </a:lnTo>
                  <a:lnTo>
                    <a:pt x="274" y="1014"/>
                  </a:lnTo>
                  <a:lnTo>
                    <a:pt x="234" y="1006"/>
                  </a:lnTo>
                  <a:lnTo>
                    <a:pt x="194" y="992"/>
                  </a:lnTo>
                  <a:lnTo>
                    <a:pt x="157" y="973"/>
                  </a:lnTo>
                  <a:lnTo>
                    <a:pt x="124" y="951"/>
                  </a:lnTo>
                  <a:lnTo>
                    <a:pt x="94" y="924"/>
                  </a:lnTo>
                  <a:lnTo>
                    <a:pt x="67" y="894"/>
                  </a:lnTo>
                  <a:lnTo>
                    <a:pt x="44" y="860"/>
                  </a:lnTo>
                  <a:lnTo>
                    <a:pt x="26" y="823"/>
                  </a:lnTo>
                  <a:lnTo>
                    <a:pt x="12" y="784"/>
                  </a:lnTo>
                  <a:lnTo>
                    <a:pt x="4" y="744"/>
                  </a:lnTo>
                  <a:lnTo>
                    <a:pt x="0" y="701"/>
                  </a:lnTo>
                  <a:lnTo>
                    <a:pt x="4" y="655"/>
                  </a:lnTo>
                  <a:lnTo>
                    <a:pt x="13" y="612"/>
                  </a:lnTo>
                  <a:lnTo>
                    <a:pt x="28" y="573"/>
                  </a:lnTo>
                  <a:lnTo>
                    <a:pt x="49" y="535"/>
                  </a:lnTo>
                  <a:lnTo>
                    <a:pt x="73" y="501"/>
                  </a:lnTo>
                  <a:lnTo>
                    <a:pt x="102" y="469"/>
                  </a:lnTo>
                  <a:lnTo>
                    <a:pt x="136" y="443"/>
                  </a:lnTo>
                  <a:lnTo>
                    <a:pt x="172" y="421"/>
                  </a:lnTo>
                  <a:lnTo>
                    <a:pt x="83" y="35"/>
                  </a:lnTo>
                  <a:lnTo>
                    <a:pt x="137" y="27"/>
                  </a:lnTo>
                  <a:lnTo>
                    <a:pt x="188" y="15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8" name="Freeform 77">
              <a:extLst>
                <a:ext uri="{FF2B5EF4-FFF2-40B4-BE49-F238E27FC236}">
                  <a16:creationId xmlns:a16="http://schemas.microsoft.com/office/drawing/2014/main" id="{338ECC48-70CC-4FDE-B99E-86D793FB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38" y="3182938"/>
              <a:ext cx="198438" cy="114300"/>
            </a:xfrm>
            <a:custGeom>
              <a:avLst/>
              <a:gdLst>
                <a:gd name="T0" fmla="*/ 1071 w 1123"/>
                <a:gd name="T1" fmla="*/ 0 h 653"/>
                <a:gd name="T2" fmla="*/ 1085 w 1123"/>
                <a:gd name="T3" fmla="*/ 52 h 653"/>
                <a:gd name="T4" fmla="*/ 1102 w 1123"/>
                <a:gd name="T5" fmla="*/ 102 h 653"/>
                <a:gd name="T6" fmla="*/ 1123 w 1123"/>
                <a:gd name="T7" fmla="*/ 151 h 653"/>
                <a:gd name="T8" fmla="*/ 631 w 1123"/>
                <a:gd name="T9" fmla="*/ 316 h 653"/>
                <a:gd name="T10" fmla="*/ 632 w 1123"/>
                <a:gd name="T11" fmla="*/ 326 h 653"/>
                <a:gd name="T12" fmla="*/ 633 w 1123"/>
                <a:gd name="T13" fmla="*/ 337 h 653"/>
                <a:gd name="T14" fmla="*/ 631 w 1123"/>
                <a:gd name="T15" fmla="*/ 379 h 653"/>
                <a:gd name="T16" fmla="*/ 622 w 1123"/>
                <a:gd name="T17" fmla="*/ 421 h 653"/>
                <a:gd name="T18" fmla="*/ 608 w 1123"/>
                <a:gd name="T19" fmla="*/ 460 h 653"/>
                <a:gd name="T20" fmla="*/ 590 w 1123"/>
                <a:gd name="T21" fmla="*/ 497 h 653"/>
                <a:gd name="T22" fmla="*/ 567 w 1123"/>
                <a:gd name="T23" fmla="*/ 530 h 653"/>
                <a:gd name="T24" fmla="*/ 540 w 1123"/>
                <a:gd name="T25" fmla="*/ 561 h 653"/>
                <a:gd name="T26" fmla="*/ 510 w 1123"/>
                <a:gd name="T27" fmla="*/ 588 h 653"/>
                <a:gd name="T28" fmla="*/ 476 w 1123"/>
                <a:gd name="T29" fmla="*/ 611 h 653"/>
                <a:gd name="T30" fmla="*/ 439 w 1123"/>
                <a:gd name="T31" fmla="*/ 629 h 653"/>
                <a:gd name="T32" fmla="*/ 401 w 1123"/>
                <a:gd name="T33" fmla="*/ 643 h 653"/>
                <a:gd name="T34" fmla="*/ 359 w 1123"/>
                <a:gd name="T35" fmla="*/ 650 h 653"/>
                <a:gd name="T36" fmla="*/ 316 w 1123"/>
                <a:gd name="T37" fmla="*/ 653 h 653"/>
                <a:gd name="T38" fmla="*/ 273 w 1123"/>
                <a:gd name="T39" fmla="*/ 650 h 653"/>
                <a:gd name="T40" fmla="*/ 232 w 1123"/>
                <a:gd name="T41" fmla="*/ 643 h 653"/>
                <a:gd name="T42" fmla="*/ 193 w 1123"/>
                <a:gd name="T43" fmla="*/ 629 h 653"/>
                <a:gd name="T44" fmla="*/ 157 w 1123"/>
                <a:gd name="T45" fmla="*/ 611 h 653"/>
                <a:gd name="T46" fmla="*/ 122 w 1123"/>
                <a:gd name="T47" fmla="*/ 588 h 653"/>
                <a:gd name="T48" fmla="*/ 92 w 1123"/>
                <a:gd name="T49" fmla="*/ 561 h 653"/>
                <a:gd name="T50" fmla="*/ 66 w 1123"/>
                <a:gd name="T51" fmla="*/ 530 h 653"/>
                <a:gd name="T52" fmla="*/ 43 w 1123"/>
                <a:gd name="T53" fmla="*/ 497 h 653"/>
                <a:gd name="T54" fmla="*/ 25 w 1123"/>
                <a:gd name="T55" fmla="*/ 460 h 653"/>
                <a:gd name="T56" fmla="*/ 12 w 1123"/>
                <a:gd name="T57" fmla="*/ 421 h 653"/>
                <a:gd name="T58" fmla="*/ 3 w 1123"/>
                <a:gd name="T59" fmla="*/ 379 h 653"/>
                <a:gd name="T60" fmla="*/ 0 w 1123"/>
                <a:gd name="T61" fmla="*/ 337 h 653"/>
                <a:gd name="T62" fmla="*/ 3 w 1123"/>
                <a:gd name="T63" fmla="*/ 294 h 653"/>
                <a:gd name="T64" fmla="*/ 12 w 1123"/>
                <a:gd name="T65" fmla="*/ 253 h 653"/>
                <a:gd name="T66" fmla="*/ 25 w 1123"/>
                <a:gd name="T67" fmla="*/ 214 h 653"/>
                <a:gd name="T68" fmla="*/ 43 w 1123"/>
                <a:gd name="T69" fmla="*/ 177 h 653"/>
                <a:gd name="T70" fmla="*/ 66 w 1123"/>
                <a:gd name="T71" fmla="*/ 143 h 653"/>
                <a:gd name="T72" fmla="*/ 92 w 1123"/>
                <a:gd name="T73" fmla="*/ 113 h 653"/>
                <a:gd name="T74" fmla="*/ 122 w 1123"/>
                <a:gd name="T75" fmla="*/ 86 h 653"/>
                <a:gd name="T76" fmla="*/ 157 w 1123"/>
                <a:gd name="T77" fmla="*/ 64 h 653"/>
                <a:gd name="T78" fmla="*/ 193 w 1123"/>
                <a:gd name="T79" fmla="*/ 45 h 653"/>
                <a:gd name="T80" fmla="*/ 232 w 1123"/>
                <a:gd name="T81" fmla="*/ 31 h 653"/>
                <a:gd name="T82" fmla="*/ 273 w 1123"/>
                <a:gd name="T83" fmla="*/ 24 h 653"/>
                <a:gd name="T84" fmla="*/ 316 w 1123"/>
                <a:gd name="T85" fmla="*/ 21 h 653"/>
                <a:gd name="T86" fmla="*/ 358 w 1123"/>
                <a:gd name="T87" fmla="*/ 23 h 653"/>
                <a:gd name="T88" fmla="*/ 397 w 1123"/>
                <a:gd name="T89" fmla="*/ 31 h 653"/>
                <a:gd name="T90" fmla="*/ 434 w 1123"/>
                <a:gd name="T91" fmla="*/ 43 h 653"/>
                <a:gd name="T92" fmla="*/ 470 w 1123"/>
                <a:gd name="T93" fmla="*/ 60 h 653"/>
                <a:gd name="T94" fmla="*/ 502 w 1123"/>
                <a:gd name="T95" fmla="*/ 81 h 653"/>
                <a:gd name="T96" fmla="*/ 532 w 1123"/>
                <a:gd name="T97" fmla="*/ 105 h 653"/>
                <a:gd name="T98" fmla="*/ 559 w 1123"/>
                <a:gd name="T99" fmla="*/ 133 h 653"/>
                <a:gd name="T100" fmla="*/ 581 w 1123"/>
                <a:gd name="T101" fmla="*/ 165 h 653"/>
                <a:gd name="T102" fmla="*/ 1071 w 1123"/>
                <a:gd name="T10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3" h="653">
                  <a:moveTo>
                    <a:pt x="1071" y="0"/>
                  </a:moveTo>
                  <a:lnTo>
                    <a:pt x="1085" y="52"/>
                  </a:lnTo>
                  <a:lnTo>
                    <a:pt x="1102" y="102"/>
                  </a:lnTo>
                  <a:lnTo>
                    <a:pt x="1123" y="151"/>
                  </a:lnTo>
                  <a:lnTo>
                    <a:pt x="631" y="316"/>
                  </a:lnTo>
                  <a:lnTo>
                    <a:pt x="632" y="326"/>
                  </a:lnTo>
                  <a:lnTo>
                    <a:pt x="633" y="337"/>
                  </a:lnTo>
                  <a:lnTo>
                    <a:pt x="631" y="379"/>
                  </a:lnTo>
                  <a:lnTo>
                    <a:pt x="622" y="421"/>
                  </a:lnTo>
                  <a:lnTo>
                    <a:pt x="608" y="460"/>
                  </a:lnTo>
                  <a:lnTo>
                    <a:pt x="590" y="497"/>
                  </a:lnTo>
                  <a:lnTo>
                    <a:pt x="567" y="530"/>
                  </a:lnTo>
                  <a:lnTo>
                    <a:pt x="540" y="561"/>
                  </a:lnTo>
                  <a:lnTo>
                    <a:pt x="510" y="588"/>
                  </a:lnTo>
                  <a:lnTo>
                    <a:pt x="476" y="611"/>
                  </a:lnTo>
                  <a:lnTo>
                    <a:pt x="439" y="629"/>
                  </a:lnTo>
                  <a:lnTo>
                    <a:pt x="401" y="643"/>
                  </a:lnTo>
                  <a:lnTo>
                    <a:pt x="359" y="650"/>
                  </a:lnTo>
                  <a:lnTo>
                    <a:pt x="316" y="653"/>
                  </a:lnTo>
                  <a:lnTo>
                    <a:pt x="273" y="650"/>
                  </a:lnTo>
                  <a:lnTo>
                    <a:pt x="232" y="643"/>
                  </a:lnTo>
                  <a:lnTo>
                    <a:pt x="193" y="629"/>
                  </a:lnTo>
                  <a:lnTo>
                    <a:pt x="157" y="611"/>
                  </a:lnTo>
                  <a:lnTo>
                    <a:pt x="122" y="588"/>
                  </a:lnTo>
                  <a:lnTo>
                    <a:pt x="92" y="561"/>
                  </a:lnTo>
                  <a:lnTo>
                    <a:pt x="66" y="530"/>
                  </a:lnTo>
                  <a:lnTo>
                    <a:pt x="43" y="497"/>
                  </a:lnTo>
                  <a:lnTo>
                    <a:pt x="25" y="460"/>
                  </a:lnTo>
                  <a:lnTo>
                    <a:pt x="12" y="421"/>
                  </a:lnTo>
                  <a:lnTo>
                    <a:pt x="3" y="379"/>
                  </a:lnTo>
                  <a:lnTo>
                    <a:pt x="0" y="337"/>
                  </a:lnTo>
                  <a:lnTo>
                    <a:pt x="3" y="294"/>
                  </a:lnTo>
                  <a:lnTo>
                    <a:pt x="12" y="253"/>
                  </a:lnTo>
                  <a:lnTo>
                    <a:pt x="25" y="214"/>
                  </a:lnTo>
                  <a:lnTo>
                    <a:pt x="43" y="177"/>
                  </a:lnTo>
                  <a:lnTo>
                    <a:pt x="66" y="143"/>
                  </a:lnTo>
                  <a:lnTo>
                    <a:pt x="92" y="113"/>
                  </a:lnTo>
                  <a:lnTo>
                    <a:pt x="122" y="86"/>
                  </a:lnTo>
                  <a:lnTo>
                    <a:pt x="157" y="64"/>
                  </a:lnTo>
                  <a:lnTo>
                    <a:pt x="193" y="45"/>
                  </a:lnTo>
                  <a:lnTo>
                    <a:pt x="232" y="31"/>
                  </a:lnTo>
                  <a:lnTo>
                    <a:pt x="273" y="24"/>
                  </a:lnTo>
                  <a:lnTo>
                    <a:pt x="316" y="21"/>
                  </a:lnTo>
                  <a:lnTo>
                    <a:pt x="358" y="23"/>
                  </a:lnTo>
                  <a:lnTo>
                    <a:pt x="397" y="31"/>
                  </a:lnTo>
                  <a:lnTo>
                    <a:pt x="434" y="43"/>
                  </a:lnTo>
                  <a:lnTo>
                    <a:pt x="470" y="60"/>
                  </a:lnTo>
                  <a:lnTo>
                    <a:pt x="502" y="81"/>
                  </a:lnTo>
                  <a:lnTo>
                    <a:pt x="532" y="105"/>
                  </a:lnTo>
                  <a:lnTo>
                    <a:pt x="559" y="133"/>
                  </a:lnTo>
                  <a:lnTo>
                    <a:pt x="581" y="165"/>
                  </a:lnTo>
                  <a:lnTo>
                    <a:pt x="10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9" name="Freeform 78">
              <a:extLst>
                <a:ext uri="{FF2B5EF4-FFF2-40B4-BE49-F238E27FC236}">
                  <a16:creationId xmlns:a16="http://schemas.microsoft.com/office/drawing/2014/main" id="{B5B18C6B-CECD-423D-8716-25C37D137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26" y="3059113"/>
              <a:ext cx="192088" cy="192088"/>
            </a:xfrm>
            <a:custGeom>
              <a:avLst/>
              <a:gdLst>
                <a:gd name="T0" fmla="*/ 542 w 1086"/>
                <a:gd name="T1" fmla="*/ 0 h 1086"/>
                <a:gd name="T2" fmla="*/ 601 w 1086"/>
                <a:gd name="T3" fmla="*/ 3 h 1086"/>
                <a:gd name="T4" fmla="*/ 659 w 1086"/>
                <a:gd name="T5" fmla="*/ 13 h 1086"/>
                <a:gd name="T6" fmla="*/ 714 w 1086"/>
                <a:gd name="T7" fmla="*/ 28 h 1086"/>
                <a:gd name="T8" fmla="*/ 767 w 1086"/>
                <a:gd name="T9" fmla="*/ 48 h 1086"/>
                <a:gd name="T10" fmla="*/ 816 w 1086"/>
                <a:gd name="T11" fmla="*/ 74 h 1086"/>
                <a:gd name="T12" fmla="*/ 864 w 1086"/>
                <a:gd name="T13" fmla="*/ 105 h 1086"/>
                <a:gd name="T14" fmla="*/ 907 w 1086"/>
                <a:gd name="T15" fmla="*/ 141 h 1086"/>
                <a:gd name="T16" fmla="*/ 945 w 1086"/>
                <a:gd name="T17" fmla="*/ 179 h 1086"/>
                <a:gd name="T18" fmla="*/ 981 w 1086"/>
                <a:gd name="T19" fmla="*/ 222 h 1086"/>
                <a:gd name="T20" fmla="*/ 1012 w 1086"/>
                <a:gd name="T21" fmla="*/ 270 h 1086"/>
                <a:gd name="T22" fmla="*/ 1038 w 1086"/>
                <a:gd name="T23" fmla="*/ 319 h 1086"/>
                <a:gd name="T24" fmla="*/ 1058 w 1086"/>
                <a:gd name="T25" fmla="*/ 372 h 1086"/>
                <a:gd name="T26" fmla="*/ 1073 w 1086"/>
                <a:gd name="T27" fmla="*/ 426 h 1086"/>
                <a:gd name="T28" fmla="*/ 1083 w 1086"/>
                <a:gd name="T29" fmla="*/ 483 h 1086"/>
                <a:gd name="T30" fmla="*/ 1086 w 1086"/>
                <a:gd name="T31" fmla="*/ 543 h 1086"/>
                <a:gd name="T32" fmla="*/ 1083 w 1086"/>
                <a:gd name="T33" fmla="*/ 602 h 1086"/>
                <a:gd name="T34" fmla="*/ 1073 w 1086"/>
                <a:gd name="T35" fmla="*/ 660 h 1086"/>
                <a:gd name="T36" fmla="*/ 1058 w 1086"/>
                <a:gd name="T37" fmla="*/ 714 h 1086"/>
                <a:gd name="T38" fmla="*/ 1038 w 1086"/>
                <a:gd name="T39" fmla="*/ 767 h 1086"/>
                <a:gd name="T40" fmla="*/ 1012 w 1086"/>
                <a:gd name="T41" fmla="*/ 817 h 1086"/>
                <a:gd name="T42" fmla="*/ 981 w 1086"/>
                <a:gd name="T43" fmla="*/ 864 h 1086"/>
                <a:gd name="T44" fmla="*/ 945 w 1086"/>
                <a:gd name="T45" fmla="*/ 907 h 1086"/>
                <a:gd name="T46" fmla="*/ 907 w 1086"/>
                <a:gd name="T47" fmla="*/ 947 h 1086"/>
                <a:gd name="T48" fmla="*/ 864 w 1086"/>
                <a:gd name="T49" fmla="*/ 981 h 1086"/>
                <a:gd name="T50" fmla="*/ 816 w 1086"/>
                <a:gd name="T51" fmla="*/ 1012 h 1086"/>
                <a:gd name="T52" fmla="*/ 767 w 1086"/>
                <a:gd name="T53" fmla="*/ 1038 h 1086"/>
                <a:gd name="T54" fmla="*/ 714 w 1086"/>
                <a:gd name="T55" fmla="*/ 1058 h 1086"/>
                <a:gd name="T56" fmla="*/ 659 w 1086"/>
                <a:gd name="T57" fmla="*/ 1073 h 1086"/>
                <a:gd name="T58" fmla="*/ 601 w 1086"/>
                <a:gd name="T59" fmla="*/ 1083 h 1086"/>
                <a:gd name="T60" fmla="*/ 542 w 1086"/>
                <a:gd name="T61" fmla="*/ 1086 h 1086"/>
                <a:gd name="T62" fmla="*/ 483 w 1086"/>
                <a:gd name="T63" fmla="*/ 1083 h 1086"/>
                <a:gd name="T64" fmla="*/ 426 w 1086"/>
                <a:gd name="T65" fmla="*/ 1073 h 1086"/>
                <a:gd name="T66" fmla="*/ 372 w 1086"/>
                <a:gd name="T67" fmla="*/ 1058 h 1086"/>
                <a:gd name="T68" fmla="*/ 319 w 1086"/>
                <a:gd name="T69" fmla="*/ 1038 h 1086"/>
                <a:gd name="T70" fmla="*/ 269 w 1086"/>
                <a:gd name="T71" fmla="*/ 1012 h 1086"/>
                <a:gd name="T72" fmla="*/ 222 w 1086"/>
                <a:gd name="T73" fmla="*/ 981 h 1086"/>
                <a:gd name="T74" fmla="*/ 179 w 1086"/>
                <a:gd name="T75" fmla="*/ 947 h 1086"/>
                <a:gd name="T76" fmla="*/ 139 w 1086"/>
                <a:gd name="T77" fmla="*/ 907 h 1086"/>
                <a:gd name="T78" fmla="*/ 105 w 1086"/>
                <a:gd name="T79" fmla="*/ 864 h 1086"/>
                <a:gd name="T80" fmla="*/ 74 w 1086"/>
                <a:gd name="T81" fmla="*/ 817 h 1086"/>
                <a:gd name="T82" fmla="*/ 48 w 1086"/>
                <a:gd name="T83" fmla="*/ 767 h 1086"/>
                <a:gd name="T84" fmla="*/ 28 w 1086"/>
                <a:gd name="T85" fmla="*/ 714 h 1086"/>
                <a:gd name="T86" fmla="*/ 13 w 1086"/>
                <a:gd name="T87" fmla="*/ 660 h 1086"/>
                <a:gd name="T88" fmla="*/ 3 w 1086"/>
                <a:gd name="T89" fmla="*/ 602 h 1086"/>
                <a:gd name="T90" fmla="*/ 0 w 1086"/>
                <a:gd name="T91" fmla="*/ 543 h 1086"/>
                <a:gd name="T92" fmla="*/ 3 w 1086"/>
                <a:gd name="T93" fmla="*/ 483 h 1086"/>
                <a:gd name="T94" fmla="*/ 13 w 1086"/>
                <a:gd name="T95" fmla="*/ 426 h 1086"/>
                <a:gd name="T96" fmla="*/ 28 w 1086"/>
                <a:gd name="T97" fmla="*/ 372 h 1086"/>
                <a:gd name="T98" fmla="*/ 48 w 1086"/>
                <a:gd name="T99" fmla="*/ 319 h 1086"/>
                <a:gd name="T100" fmla="*/ 74 w 1086"/>
                <a:gd name="T101" fmla="*/ 270 h 1086"/>
                <a:gd name="T102" fmla="*/ 105 w 1086"/>
                <a:gd name="T103" fmla="*/ 222 h 1086"/>
                <a:gd name="T104" fmla="*/ 139 w 1086"/>
                <a:gd name="T105" fmla="*/ 179 h 1086"/>
                <a:gd name="T106" fmla="*/ 179 w 1086"/>
                <a:gd name="T107" fmla="*/ 141 h 1086"/>
                <a:gd name="T108" fmla="*/ 222 w 1086"/>
                <a:gd name="T109" fmla="*/ 105 h 1086"/>
                <a:gd name="T110" fmla="*/ 269 w 1086"/>
                <a:gd name="T111" fmla="*/ 74 h 1086"/>
                <a:gd name="T112" fmla="*/ 319 w 1086"/>
                <a:gd name="T113" fmla="*/ 48 h 1086"/>
                <a:gd name="T114" fmla="*/ 372 w 1086"/>
                <a:gd name="T115" fmla="*/ 28 h 1086"/>
                <a:gd name="T116" fmla="*/ 426 w 1086"/>
                <a:gd name="T117" fmla="*/ 13 h 1086"/>
                <a:gd name="T118" fmla="*/ 483 w 1086"/>
                <a:gd name="T119" fmla="*/ 3 h 1086"/>
                <a:gd name="T120" fmla="*/ 542 w 1086"/>
                <a:gd name="T121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6" h="1086">
                  <a:moveTo>
                    <a:pt x="542" y="0"/>
                  </a:moveTo>
                  <a:lnTo>
                    <a:pt x="601" y="3"/>
                  </a:lnTo>
                  <a:lnTo>
                    <a:pt x="659" y="13"/>
                  </a:lnTo>
                  <a:lnTo>
                    <a:pt x="714" y="28"/>
                  </a:lnTo>
                  <a:lnTo>
                    <a:pt x="767" y="48"/>
                  </a:lnTo>
                  <a:lnTo>
                    <a:pt x="816" y="74"/>
                  </a:lnTo>
                  <a:lnTo>
                    <a:pt x="864" y="105"/>
                  </a:lnTo>
                  <a:lnTo>
                    <a:pt x="907" y="141"/>
                  </a:lnTo>
                  <a:lnTo>
                    <a:pt x="945" y="179"/>
                  </a:lnTo>
                  <a:lnTo>
                    <a:pt x="981" y="222"/>
                  </a:lnTo>
                  <a:lnTo>
                    <a:pt x="1012" y="270"/>
                  </a:lnTo>
                  <a:lnTo>
                    <a:pt x="1038" y="319"/>
                  </a:lnTo>
                  <a:lnTo>
                    <a:pt x="1058" y="372"/>
                  </a:lnTo>
                  <a:lnTo>
                    <a:pt x="1073" y="426"/>
                  </a:lnTo>
                  <a:lnTo>
                    <a:pt x="1083" y="483"/>
                  </a:lnTo>
                  <a:lnTo>
                    <a:pt x="1086" y="543"/>
                  </a:lnTo>
                  <a:lnTo>
                    <a:pt x="1083" y="602"/>
                  </a:lnTo>
                  <a:lnTo>
                    <a:pt x="1073" y="660"/>
                  </a:lnTo>
                  <a:lnTo>
                    <a:pt x="1058" y="714"/>
                  </a:lnTo>
                  <a:lnTo>
                    <a:pt x="1038" y="767"/>
                  </a:lnTo>
                  <a:lnTo>
                    <a:pt x="1012" y="817"/>
                  </a:lnTo>
                  <a:lnTo>
                    <a:pt x="981" y="864"/>
                  </a:lnTo>
                  <a:lnTo>
                    <a:pt x="945" y="907"/>
                  </a:lnTo>
                  <a:lnTo>
                    <a:pt x="907" y="947"/>
                  </a:lnTo>
                  <a:lnTo>
                    <a:pt x="864" y="981"/>
                  </a:lnTo>
                  <a:lnTo>
                    <a:pt x="816" y="1012"/>
                  </a:lnTo>
                  <a:lnTo>
                    <a:pt x="767" y="1038"/>
                  </a:lnTo>
                  <a:lnTo>
                    <a:pt x="714" y="1058"/>
                  </a:lnTo>
                  <a:lnTo>
                    <a:pt x="659" y="1073"/>
                  </a:lnTo>
                  <a:lnTo>
                    <a:pt x="601" y="1083"/>
                  </a:lnTo>
                  <a:lnTo>
                    <a:pt x="542" y="1086"/>
                  </a:lnTo>
                  <a:lnTo>
                    <a:pt x="483" y="1083"/>
                  </a:lnTo>
                  <a:lnTo>
                    <a:pt x="426" y="1073"/>
                  </a:lnTo>
                  <a:lnTo>
                    <a:pt x="372" y="1058"/>
                  </a:lnTo>
                  <a:lnTo>
                    <a:pt x="319" y="1038"/>
                  </a:lnTo>
                  <a:lnTo>
                    <a:pt x="269" y="1012"/>
                  </a:lnTo>
                  <a:lnTo>
                    <a:pt x="222" y="981"/>
                  </a:lnTo>
                  <a:lnTo>
                    <a:pt x="179" y="947"/>
                  </a:lnTo>
                  <a:lnTo>
                    <a:pt x="139" y="907"/>
                  </a:lnTo>
                  <a:lnTo>
                    <a:pt x="105" y="864"/>
                  </a:lnTo>
                  <a:lnTo>
                    <a:pt x="74" y="817"/>
                  </a:lnTo>
                  <a:lnTo>
                    <a:pt x="48" y="767"/>
                  </a:lnTo>
                  <a:lnTo>
                    <a:pt x="28" y="714"/>
                  </a:lnTo>
                  <a:lnTo>
                    <a:pt x="13" y="660"/>
                  </a:lnTo>
                  <a:lnTo>
                    <a:pt x="3" y="602"/>
                  </a:lnTo>
                  <a:lnTo>
                    <a:pt x="0" y="543"/>
                  </a:lnTo>
                  <a:lnTo>
                    <a:pt x="3" y="483"/>
                  </a:lnTo>
                  <a:lnTo>
                    <a:pt x="13" y="426"/>
                  </a:lnTo>
                  <a:lnTo>
                    <a:pt x="28" y="372"/>
                  </a:lnTo>
                  <a:lnTo>
                    <a:pt x="48" y="319"/>
                  </a:lnTo>
                  <a:lnTo>
                    <a:pt x="74" y="270"/>
                  </a:lnTo>
                  <a:lnTo>
                    <a:pt x="105" y="222"/>
                  </a:lnTo>
                  <a:lnTo>
                    <a:pt x="139" y="179"/>
                  </a:lnTo>
                  <a:lnTo>
                    <a:pt x="179" y="141"/>
                  </a:lnTo>
                  <a:lnTo>
                    <a:pt x="222" y="105"/>
                  </a:lnTo>
                  <a:lnTo>
                    <a:pt x="269" y="74"/>
                  </a:lnTo>
                  <a:lnTo>
                    <a:pt x="319" y="48"/>
                  </a:lnTo>
                  <a:lnTo>
                    <a:pt x="372" y="28"/>
                  </a:lnTo>
                  <a:lnTo>
                    <a:pt x="426" y="13"/>
                  </a:lnTo>
                  <a:lnTo>
                    <a:pt x="483" y="3"/>
                  </a:lnTo>
                  <a:lnTo>
                    <a:pt x="5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30" name="Freeform 12">
            <a:extLst>
              <a:ext uri="{FF2B5EF4-FFF2-40B4-BE49-F238E27FC236}">
                <a16:creationId xmlns:a16="http://schemas.microsoft.com/office/drawing/2014/main" id="{CB5A1147-A619-4B03-8B2B-591AE1F055D1}"/>
              </a:ext>
            </a:extLst>
          </p:cNvPr>
          <p:cNvSpPr>
            <a:spLocks/>
          </p:cNvSpPr>
          <p:nvPr/>
        </p:nvSpPr>
        <p:spPr bwMode="auto">
          <a:xfrm>
            <a:off x="6018765" y="4263097"/>
            <a:ext cx="833438" cy="833438"/>
          </a:xfrm>
          <a:custGeom>
            <a:avLst/>
            <a:gdLst>
              <a:gd name="T0" fmla="*/ 263 w 525"/>
              <a:gd name="T1" fmla="*/ 0 h 525"/>
              <a:gd name="T2" fmla="*/ 310 w 525"/>
              <a:gd name="T3" fmla="*/ 4 h 525"/>
              <a:gd name="T4" fmla="*/ 355 w 525"/>
              <a:gd name="T5" fmla="*/ 17 h 525"/>
              <a:gd name="T6" fmla="*/ 396 w 525"/>
              <a:gd name="T7" fmla="*/ 36 h 525"/>
              <a:gd name="T8" fmla="*/ 433 w 525"/>
              <a:gd name="T9" fmla="*/ 62 h 525"/>
              <a:gd name="T10" fmla="*/ 463 w 525"/>
              <a:gd name="T11" fmla="*/ 94 h 525"/>
              <a:gd name="T12" fmla="*/ 489 w 525"/>
              <a:gd name="T13" fmla="*/ 130 h 525"/>
              <a:gd name="T14" fmla="*/ 509 w 525"/>
              <a:gd name="T15" fmla="*/ 172 h 525"/>
              <a:gd name="T16" fmla="*/ 521 w 525"/>
              <a:gd name="T17" fmla="*/ 216 h 525"/>
              <a:gd name="T18" fmla="*/ 525 w 525"/>
              <a:gd name="T19" fmla="*/ 262 h 525"/>
              <a:gd name="T20" fmla="*/ 521 w 525"/>
              <a:gd name="T21" fmla="*/ 310 h 525"/>
              <a:gd name="T22" fmla="*/ 509 w 525"/>
              <a:gd name="T23" fmla="*/ 355 h 525"/>
              <a:gd name="T24" fmla="*/ 489 w 525"/>
              <a:gd name="T25" fmla="*/ 395 h 525"/>
              <a:gd name="T26" fmla="*/ 463 w 525"/>
              <a:gd name="T27" fmla="*/ 433 h 525"/>
              <a:gd name="T28" fmla="*/ 433 w 525"/>
              <a:gd name="T29" fmla="*/ 464 h 525"/>
              <a:gd name="T30" fmla="*/ 396 w 525"/>
              <a:gd name="T31" fmla="*/ 490 h 525"/>
              <a:gd name="T32" fmla="*/ 355 w 525"/>
              <a:gd name="T33" fmla="*/ 509 h 525"/>
              <a:gd name="T34" fmla="*/ 310 w 525"/>
              <a:gd name="T35" fmla="*/ 520 h 525"/>
              <a:gd name="T36" fmla="*/ 263 w 525"/>
              <a:gd name="T37" fmla="*/ 525 h 525"/>
              <a:gd name="T38" fmla="*/ 215 w 525"/>
              <a:gd name="T39" fmla="*/ 520 h 525"/>
              <a:gd name="T40" fmla="*/ 172 w 525"/>
              <a:gd name="T41" fmla="*/ 509 h 525"/>
              <a:gd name="T42" fmla="*/ 130 w 525"/>
              <a:gd name="T43" fmla="*/ 490 h 525"/>
              <a:gd name="T44" fmla="*/ 94 w 525"/>
              <a:gd name="T45" fmla="*/ 464 h 525"/>
              <a:gd name="T46" fmla="*/ 62 w 525"/>
              <a:gd name="T47" fmla="*/ 433 h 525"/>
              <a:gd name="T48" fmla="*/ 36 w 525"/>
              <a:gd name="T49" fmla="*/ 395 h 525"/>
              <a:gd name="T50" fmla="*/ 18 w 525"/>
              <a:gd name="T51" fmla="*/ 355 h 525"/>
              <a:gd name="T52" fmla="*/ 5 w 525"/>
              <a:gd name="T53" fmla="*/ 310 h 525"/>
              <a:gd name="T54" fmla="*/ 0 w 525"/>
              <a:gd name="T55" fmla="*/ 262 h 525"/>
              <a:gd name="T56" fmla="*/ 5 w 525"/>
              <a:gd name="T57" fmla="*/ 216 h 525"/>
              <a:gd name="T58" fmla="*/ 18 w 525"/>
              <a:gd name="T59" fmla="*/ 172 h 525"/>
              <a:gd name="T60" fmla="*/ 36 w 525"/>
              <a:gd name="T61" fmla="*/ 130 h 525"/>
              <a:gd name="T62" fmla="*/ 62 w 525"/>
              <a:gd name="T63" fmla="*/ 94 h 525"/>
              <a:gd name="T64" fmla="*/ 94 w 525"/>
              <a:gd name="T65" fmla="*/ 62 h 525"/>
              <a:gd name="T66" fmla="*/ 130 w 525"/>
              <a:gd name="T67" fmla="*/ 36 h 525"/>
              <a:gd name="T68" fmla="*/ 172 w 525"/>
              <a:gd name="T69" fmla="*/ 17 h 525"/>
              <a:gd name="T70" fmla="*/ 215 w 525"/>
              <a:gd name="T71" fmla="*/ 4 h 525"/>
              <a:gd name="T72" fmla="*/ 263 w 525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5" h="525">
                <a:moveTo>
                  <a:pt x="263" y="0"/>
                </a:moveTo>
                <a:lnTo>
                  <a:pt x="310" y="4"/>
                </a:lnTo>
                <a:lnTo>
                  <a:pt x="355" y="17"/>
                </a:lnTo>
                <a:lnTo>
                  <a:pt x="396" y="36"/>
                </a:lnTo>
                <a:lnTo>
                  <a:pt x="433" y="62"/>
                </a:lnTo>
                <a:lnTo>
                  <a:pt x="463" y="94"/>
                </a:lnTo>
                <a:lnTo>
                  <a:pt x="489" y="130"/>
                </a:lnTo>
                <a:lnTo>
                  <a:pt x="509" y="172"/>
                </a:lnTo>
                <a:lnTo>
                  <a:pt x="521" y="216"/>
                </a:lnTo>
                <a:lnTo>
                  <a:pt x="525" y="262"/>
                </a:lnTo>
                <a:lnTo>
                  <a:pt x="521" y="310"/>
                </a:lnTo>
                <a:lnTo>
                  <a:pt x="509" y="355"/>
                </a:lnTo>
                <a:lnTo>
                  <a:pt x="489" y="395"/>
                </a:lnTo>
                <a:lnTo>
                  <a:pt x="463" y="433"/>
                </a:lnTo>
                <a:lnTo>
                  <a:pt x="433" y="464"/>
                </a:lnTo>
                <a:lnTo>
                  <a:pt x="396" y="490"/>
                </a:lnTo>
                <a:lnTo>
                  <a:pt x="355" y="509"/>
                </a:lnTo>
                <a:lnTo>
                  <a:pt x="310" y="520"/>
                </a:lnTo>
                <a:lnTo>
                  <a:pt x="263" y="525"/>
                </a:lnTo>
                <a:lnTo>
                  <a:pt x="215" y="520"/>
                </a:lnTo>
                <a:lnTo>
                  <a:pt x="172" y="509"/>
                </a:lnTo>
                <a:lnTo>
                  <a:pt x="130" y="490"/>
                </a:lnTo>
                <a:lnTo>
                  <a:pt x="94" y="464"/>
                </a:lnTo>
                <a:lnTo>
                  <a:pt x="62" y="433"/>
                </a:lnTo>
                <a:lnTo>
                  <a:pt x="36" y="395"/>
                </a:lnTo>
                <a:lnTo>
                  <a:pt x="18" y="355"/>
                </a:lnTo>
                <a:lnTo>
                  <a:pt x="5" y="310"/>
                </a:lnTo>
                <a:lnTo>
                  <a:pt x="0" y="262"/>
                </a:lnTo>
                <a:lnTo>
                  <a:pt x="5" y="216"/>
                </a:lnTo>
                <a:lnTo>
                  <a:pt x="18" y="172"/>
                </a:lnTo>
                <a:lnTo>
                  <a:pt x="36" y="130"/>
                </a:lnTo>
                <a:lnTo>
                  <a:pt x="62" y="94"/>
                </a:lnTo>
                <a:lnTo>
                  <a:pt x="94" y="62"/>
                </a:lnTo>
                <a:lnTo>
                  <a:pt x="130" y="36"/>
                </a:lnTo>
                <a:lnTo>
                  <a:pt x="172" y="17"/>
                </a:lnTo>
                <a:lnTo>
                  <a:pt x="215" y="4"/>
                </a:lnTo>
                <a:lnTo>
                  <a:pt x="263" y="0"/>
                </a:lnTo>
                <a:close/>
              </a:path>
            </a:pathLst>
          </a:custGeom>
          <a:solidFill>
            <a:srgbClr val="0D7775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" name="Google Shape;130;p16">
            <a:extLst>
              <a:ext uri="{FF2B5EF4-FFF2-40B4-BE49-F238E27FC236}">
                <a16:creationId xmlns:a16="http://schemas.microsoft.com/office/drawing/2014/main" id="{7F0F971B-7854-48E8-985C-2474E2B066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52" y="3642728"/>
            <a:ext cx="541239" cy="54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05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39E4AAE-011F-4807-A0E5-A235C4E4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+mj-lt"/>
                <a:cs typeface="Arial" panose="020B0604020202020204" pitchFamily="34" charset="0"/>
              </a:rPr>
              <a:t>Definição do mercado relevante</a:t>
            </a:r>
          </a:p>
        </p:txBody>
      </p:sp>
    </p:spTree>
    <p:extLst>
      <p:ext uri="{BB962C8B-B14F-4D97-AF65-F5344CB8AC3E}">
        <p14:creationId xmlns:p14="http://schemas.microsoft.com/office/powerpoint/2010/main" val="34137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750096D-B736-484D-B911-E7EB2D1D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899" y="384174"/>
            <a:ext cx="5410200" cy="1539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700" b="1" dirty="0">
                <a:solidFill>
                  <a:schemeClr val="bg1"/>
                </a:solidFill>
              </a:rPr>
              <a:t>DIMENSÕES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4216958-9CCB-4F1E-8E13-60F44BF266D8}"/>
              </a:ext>
            </a:extLst>
          </p:cNvPr>
          <p:cNvSpPr txBox="1"/>
          <p:nvPr/>
        </p:nvSpPr>
        <p:spPr>
          <a:xfrm>
            <a:off x="495303" y="2446131"/>
            <a:ext cx="52577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213946"/>
                </a:solidFill>
                <a:latin typeface="+mj-lt"/>
              </a:rPr>
              <a:t>“O mercado relevante se constituirá do </a:t>
            </a:r>
            <a:r>
              <a:rPr lang="pt-BR" sz="2400" b="1" dirty="0">
                <a:solidFill>
                  <a:srgbClr val="213946"/>
                </a:solidFill>
                <a:latin typeface="+mj-lt"/>
              </a:rPr>
              <a:t>menor espaço econômico no qual seja factível a uma empresa</a:t>
            </a:r>
            <a:r>
              <a:rPr lang="pt-BR" sz="2400" dirty="0">
                <a:solidFill>
                  <a:srgbClr val="213946"/>
                </a:solidFill>
                <a:latin typeface="+mj-lt"/>
              </a:rPr>
              <a:t>, atuando de forma isolada, ou a um grupo de empresas, agindo de forma coordenada, </a:t>
            </a:r>
            <a:r>
              <a:rPr lang="pt-BR" sz="2400" b="1" dirty="0">
                <a:solidFill>
                  <a:srgbClr val="213946"/>
                </a:solidFill>
                <a:latin typeface="+mj-lt"/>
              </a:rPr>
              <a:t>exercer o poder de mercado.”</a:t>
            </a: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B1DB80DF-DBE0-47D2-BD42-9E234F246798}"/>
              </a:ext>
            </a:extLst>
          </p:cNvPr>
          <p:cNvSpPr txBox="1">
            <a:spLocks/>
          </p:cNvSpPr>
          <p:nvPr/>
        </p:nvSpPr>
        <p:spPr>
          <a:xfrm>
            <a:off x="342901" y="384174"/>
            <a:ext cx="5410200" cy="1539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3922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700" dirty="0"/>
              <a:t>MERCADO RELEVANTE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1DC19DD-5935-4749-A1FC-53753E10241D}"/>
              </a:ext>
            </a:extLst>
          </p:cNvPr>
          <p:cNvSpPr/>
          <p:nvPr/>
        </p:nvSpPr>
        <p:spPr>
          <a:xfrm>
            <a:off x="6939259" y="2446131"/>
            <a:ext cx="4499347" cy="1095598"/>
          </a:xfrm>
          <a:prstGeom prst="rect">
            <a:avLst/>
          </a:prstGeom>
          <a:solidFill>
            <a:srgbClr val="0F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PRODUTO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1FCDCFE-4522-438C-8C59-3EA3806CA574}"/>
              </a:ext>
            </a:extLst>
          </p:cNvPr>
          <p:cNvSpPr/>
          <p:nvPr/>
        </p:nvSpPr>
        <p:spPr>
          <a:xfrm>
            <a:off x="6939260" y="4249095"/>
            <a:ext cx="4499347" cy="1095598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213946"/>
                </a:solidFill>
                <a:latin typeface="+mj-lt"/>
              </a:rPr>
              <a:t>GEOGRÁFICA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211939A-29A7-402A-8EBD-67F01BE910F7}"/>
              </a:ext>
            </a:extLst>
          </p:cNvPr>
          <p:cNvSpPr txBox="1"/>
          <p:nvPr/>
        </p:nvSpPr>
        <p:spPr>
          <a:xfrm>
            <a:off x="0" y="6327008"/>
            <a:ext cx="5257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13946"/>
                </a:solidFill>
                <a:latin typeface="+mj-lt"/>
              </a:rPr>
              <a:t>Fonte: </a:t>
            </a:r>
            <a:r>
              <a:rPr lang="pt-BR" dirty="0" err="1">
                <a:solidFill>
                  <a:srgbClr val="213946"/>
                </a:solidFill>
                <a:latin typeface="+mj-lt"/>
              </a:rPr>
              <a:t>Guia-H</a:t>
            </a:r>
            <a:r>
              <a:rPr lang="pt-BR" dirty="0">
                <a:solidFill>
                  <a:srgbClr val="213946"/>
                </a:solidFill>
                <a:latin typeface="+mj-lt"/>
              </a:rPr>
              <a:t>, § 30 </a:t>
            </a:r>
            <a:endParaRPr lang="pt-BR" b="1" dirty="0">
              <a:solidFill>
                <a:srgbClr val="2139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95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F77B3-29AB-438E-A754-44E3F597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6075"/>
            <a:ext cx="4626876" cy="1325563"/>
          </a:xfrm>
        </p:spPr>
        <p:txBody>
          <a:bodyPr/>
          <a:lstStyle/>
          <a:p>
            <a:pPr algn="ctr"/>
            <a:r>
              <a:rPr lang="pt-BR" dirty="0"/>
              <a:t>CONSERVAÇÃO TRADICIONAL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D4A178D-D73E-43A0-8B93-5E15B16DB2C3}"/>
              </a:ext>
            </a:extLst>
          </p:cNvPr>
          <p:cNvSpPr txBox="1">
            <a:spLocks/>
          </p:cNvSpPr>
          <p:nvPr/>
        </p:nvSpPr>
        <p:spPr>
          <a:xfrm>
            <a:off x="6438900" y="346075"/>
            <a:ext cx="541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3922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CREMA</a:t>
            </a: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16CFD9D2-CC4E-4CFB-A17D-7AFCE960D645}"/>
              </a:ext>
            </a:extLst>
          </p:cNvPr>
          <p:cNvGrpSpPr/>
          <p:nvPr/>
        </p:nvGrpSpPr>
        <p:grpSpPr>
          <a:xfrm>
            <a:off x="4969776" y="627856"/>
            <a:ext cx="975192" cy="762000"/>
            <a:chOff x="6720924" y="1005840"/>
            <a:chExt cx="975192" cy="762000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33C3669E-DF59-4BCF-83C9-FB2CD2456864}"/>
                </a:ext>
              </a:extLst>
            </p:cNvPr>
            <p:cNvSpPr/>
            <p:nvPr/>
          </p:nvSpPr>
          <p:spPr>
            <a:xfrm>
              <a:off x="6720924" y="1005840"/>
              <a:ext cx="975192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3" name="Gráfico 52">
              <a:extLst>
                <a:ext uri="{FF2B5EF4-FFF2-40B4-BE49-F238E27FC236}">
                  <a16:creationId xmlns:a16="http://schemas.microsoft.com/office/drawing/2014/main" id="{6B3B4644-CF2D-454D-8E30-733408CDB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21862"/>
            <a:stretch/>
          </p:blipFill>
          <p:spPr>
            <a:xfrm>
              <a:off x="6720924" y="1005840"/>
              <a:ext cx="975192" cy="762000"/>
            </a:xfrm>
            <a:prstGeom prst="rect">
              <a:avLst/>
            </a:prstGeom>
          </p:spPr>
        </p:pic>
      </p:grpSp>
      <p:pic>
        <p:nvPicPr>
          <p:cNvPr id="56" name="Imagem 55">
            <a:extLst>
              <a:ext uri="{FF2B5EF4-FFF2-40B4-BE49-F238E27FC236}">
                <a16:creationId xmlns:a16="http://schemas.microsoft.com/office/drawing/2014/main" id="{9FA2E7B3-4E41-4331-8DC4-0EAA64E514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13333" r="7778" b="22963"/>
          <a:stretch/>
        </p:blipFill>
        <p:spPr>
          <a:xfrm>
            <a:off x="6350000" y="2275840"/>
            <a:ext cx="5588000" cy="3352800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40882D8C-56B4-4273-A14F-A3AE350400D2}"/>
              </a:ext>
            </a:extLst>
          </p:cNvPr>
          <p:cNvSpPr txBox="1"/>
          <p:nvPr/>
        </p:nvSpPr>
        <p:spPr>
          <a:xfrm>
            <a:off x="0" y="6327008"/>
            <a:ext cx="5257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BR-408/PE – Fonte: acervo autor 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670F3B9-EE7A-4829-A578-D2A71EAECF3F}"/>
              </a:ext>
            </a:extLst>
          </p:cNvPr>
          <p:cNvSpPr txBox="1"/>
          <p:nvPr/>
        </p:nvSpPr>
        <p:spPr>
          <a:xfrm>
            <a:off x="6350000" y="6336533"/>
            <a:ext cx="5257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13946"/>
                </a:solidFill>
                <a:latin typeface="+mj-lt"/>
              </a:rPr>
              <a:t>BR-153/PR – Fonte: </a:t>
            </a:r>
            <a:r>
              <a:rPr lang="pt-BR" dirty="0" err="1">
                <a:solidFill>
                  <a:srgbClr val="213946"/>
                </a:solidFill>
                <a:latin typeface="+mj-lt"/>
              </a:rPr>
              <a:t>flickr</a:t>
            </a:r>
            <a:r>
              <a:rPr lang="pt-BR" dirty="0">
                <a:solidFill>
                  <a:srgbClr val="213946"/>
                </a:solidFill>
                <a:latin typeface="+mj-lt"/>
              </a:rPr>
              <a:t> DNIT</a:t>
            </a:r>
            <a:endParaRPr lang="pt-BR" b="1" dirty="0">
              <a:solidFill>
                <a:srgbClr val="213946"/>
              </a:solidFill>
              <a:latin typeface="+mj-lt"/>
            </a:endParaRP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9" b="27818"/>
          <a:stretch/>
        </p:blipFill>
        <p:spPr>
          <a:xfrm>
            <a:off x="164698" y="2275840"/>
            <a:ext cx="558840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2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FBEDE86-8B1F-4217-9655-540487810CE7}"/>
              </a:ext>
            </a:extLst>
          </p:cNvPr>
          <p:cNvSpPr/>
          <p:nvPr/>
        </p:nvSpPr>
        <p:spPr>
          <a:xfrm>
            <a:off x="496063" y="3831562"/>
            <a:ext cx="11199873" cy="54292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50F8047-65FD-4DB9-84B9-11AB01DC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CREMA NO BRASIL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CD99569-5639-4A56-B957-F3AB88AD8D8F}"/>
              </a:ext>
            </a:extLst>
          </p:cNvPr>
          <p:cNvSpPr/>
          <p:nvPr/>
        </p:nvSpPr>
        <p:spPr>
          <a:xfrm>
            <a:off x="672277" y="3655350"/>
            <a:ext cx="895350" cy="895350"/>
          </a:xfrm>
          <a:prstGeom prst="ellipse">
            <a:avLst/>
          </a:prstGeom>
          <a:solidFill>
            <a:srgbClr val="0F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+mj-lt"/>
              </a:rPr>
              <a:t>2000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8626E7B-114A-451E-B33F-6EB7A84A4BA1}"/>
              </a:ext>
            </a:extLst>
          </p:cNvPr>
          <p:cNvSpPr/>
          <p:nvPr/>
        </p:nvSpPr>
        <p:spPr>
          <a:xfrm>
            <a:off x="2760092" y="3655350"/>
            <a:ext cx="895350" cy="895350"/>
          </a:xfrm>
          <a:prstGeom prst="ellipse">
            <a:avLst/>
          </a:prstGeom>
          <a:solidFill>
            <a:srgbClr val="0F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+mj-lt"/>
              </a:rPr>
              <a:t>2001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7B9ABA-5B92-4D77-8204-1C648D826280}"/>
              </a:ext>
            </a:extLst>
          </p:cNvPr>
          <p:cNvSpPr/>
          <p:nvPr/>
        </p:nvSpPr>
        <p:spPr>
          <a:xfrm>
            <a:off x="9414028" y="3655349"/>
            <a:ext cx="895350" cy="895350"/>
          </a:xfrm>
          <a:prstGeom prst="ellipse">
            <a:avLst/>
          </a:prstGeom>
          <a:solidFill>
            <a:srgbClr val="0F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+mj-lt"/>
              </a:rPr>
              <a:t>2011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E991517-BEB8-41DB-9C0E-46A33958A7F3}"/>
              </a:ext>
            </a:extLst>
          </p:cNvPr>
          <p:cNvSpPr/>
          <p:nvPr/>
        </p:nvSpPr>
        <p:spPr>
          <a:xfrm>
            <a:off x="7304819" y="3655349"/>
            <a:ext cx="895350" cy="895350"/>
          </a:xfrm>
          <a:prstGeom prst="ellipse">
            <a:avLst/>
          </a:prstGeom>
          <a:solidFill>
            <a:srgbClr val="F39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+mj-lt"/>
              </a:rPr>
              <a:t>2008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840502A-961F-4FBA-893F-9144007515A5}"/>
              </a:ext>
            </a:extLst>
          </p:cNvPr>
          <p:cNvSpPr/>
          <p:nvPr/>
        </p:nvSpPr>
        <p:spPr>
          <a:xfrm>
            <a:off x="4961149" y="3655349"/>
            <a:ext cx="895350" cy="895350"/>
          </a:xfrm>
          <a:prstGeom prst="ellipse">
            <a:avLst/>
          </a:prstGeom>
          <a:solidFill>
            <a:srgbClr val="0F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+mj-lt"/>
              </a:rPr>
              <a:t>2005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0EB44F5-4216-41A0-8606-AE643060A169}"/>
              </a:ext>
            </a:extLst>
          </p:cNvPr>
          <p:cNvSpPr txBox="1"/>
          <p:nvPr/>
        </p:nvSpPr>
        <p:spPr>
          <a:xfrm>
            <a:off x="112108" y="1856211"/>
            <a:ext cx="23988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213946"/>
                </a:solidFill>
                <a:latin typeface="+mj-lt"/>
              </a:rPr>
              <a:t>Primeiros contratos </a:t>
            </a:r>
            <a:r>
              <a:rPr lang="pt-BR" sz="2000" dirty="0">
                <a:solidFill>
                  <a:srgbClr val="213946"/>
                </a:solidFill>
                <a:latin typeface="+mj-lt"/>
              </a:rPr>
              <a:t>tipo </a:t>
            </a:r>
            <a:r>
              <a:rPr lang="pt-BR" sz="2000" b="1" dirty="0">
                <a:solidFill>
                  <a:srgbClr val="213946"/>
                </a:solidFill>
                <a:latin typeface="+mj-lt"/>
              </a:rPr>
              <a:t>CREMA</a:t>
            </a:r>
            <a:r>
              <a:rPr lang="pt-BR" sz="2000" dirty="0">
                <a:solidFill>
                  <a:srgbClr val="213946"/>
                </a:solidFill>
                <a:latin typeface="+mj-lt"/>
              </a:rPr>
              <a:t> </a:t>
            </a:r>
          </a:p>
          <a:p>
            <a:pPr algn="ctr"/>
            <a:r>
              <a:rPr lang="pt-BR" sz="2000" dirty="0">
                <a:solidFill>
                  <a:srgbClr val="213946"/>
                </a:solidFill>
                <a:latin typeface="+mj-lt"/>
              </a:rPr>
              <a:t>(Estaduais e Banco Mundial)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F15279-076B-4CF9-ACF5-4B2F96173AED}"/>
              </a:ext>
            </a:extLst>
          </p:cNvPr>
          <p:cNvSpPr txBox="1"/>
          <p:nvPr/>
        </p:nvSpPr>
        <p:spPr>
          <a:xfrm>
            <a:off x="1752581" y="5062758"/>
            <a:ext cx="2850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>
                <a:solidFill>
                  <a:srgbClr val="213946"/>
                </a:solidFill>
                <a:latin typeface="+mj-lt"/>
              </a:defRPr>
            </a:lvl1pPr>
          </a:lstStyle>
          <a:p>
            <a:r>
              <a:rPr lang="pt-BR" sz="2000" dirty="0"/>
              <a:t>Formas mais simples</a:t>
            </a:r>
          </a:p>
          <a:p>
            <a:r>
              <a:rPr lang="pt-BR" sz="2000" b="1" dirty="0"/>
              <a:t>(</a:t>
            </a:r>
            <a:r>
              <a:rPr lang="pt-BR" sz="2000" b="1" dirty="0" err="1"/>
              <a:t>Creminha</a:t>
            </a:r>
            <a:r>
              <a:rPr lang="pt-BR" sz="2000" b="1" dirty="0"/>
              <a:t> /</a:t>
            </a:r>
            <a:r>
              <a:rPr lang="pt-BR" sz="2000" dirty="0"/>
              <a:t> </a:t>
            </a:r>
            <a:r>
              <a:rPr lang="pt-BR" sz="2000" b="1" dirty="0"/>
              <a:t>PIR IV)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94224F6-1FCC-44EF-B065-9D8446CD8A44}"/>
              </a:ext>
            </a:extLst>
          </p:cNvPr>
          <p:cNvSpPr txBox="1"/>
          <p:nvPr/>
        </p:nvSpPr>
        <p:spPr>
          <a:xfrm>
            <a:off x="3885895" y="2312285"/>
            <a:ext cx="3045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213946"/>
                </a:solidFill>
                <a:latin typeface="+mj-lt"/>
              </a:defRPr>
            </a:lvl1pPr>
          </a:lstStyle>
          <a:p>
            <a:r>
              <a:rPr lang="pt-BR" sz="2000" dirty="0"/>
              <a:t>CREMA 1ª ETAPA </a:t>
            </a:r>
            <a:r>
              <a:rPr lang="pt-BR" sz="2000" b="0" dirty="0"/>
              <a:t>(2a)</a:t>
            </a:r>
          </a:p>
          <a:p>
            <a:r>
              <a:rPr lang="pt-BR" sz="2000" dirty="0"/>
              <a:t>CREMA 2ª ETAPA</a:t>
            </a:r>
            <a:r>
              <a:rPr lang="pt-BR" sz="2000" b="0" dirty="0"/>
              <a:t> (5a)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8262301-05EC-4CFF-86DC-75412999E619}"/>
              </a:ext>
            </a:extLst>
          </p:cNvPr>
          <p:cNvSpPr txBox="1"/>
          <p:nvPr/>
        </p:nvSpPr>
        <p:spPr>
          <a:xfrm>
            <a:off x="6281171" y="5040716"/>
            <a:ext cx="29426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213946"/>
                </a:solidFill>
                <a:latin typeface="+mj-lt"/>
              </a:defRPr>
            </a:lvl1pPr>
          </a:lstStyle>
          <a:p>
            <a:r>
              <a:rPr lang="pt-BR" sz="2000" dirty="0"/>
              <a:t>PRO-CREMA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089FDCF-8CD1-439E-AE10-A430DBE89A84}"/>
              </a:ext>
            </a:extLst>
          </p:cNvPr>
          <p:cNvSpPr txBox="1"/>
          <p:nvPr/>
        </p:nvSpPr>
        <p:spPr>
          <a:xfrm>
            <a:off x="8462198" y="2484362"/>
            <a:ext cx="3045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213946"/>
                </a:solidFill>
                <a:latin typeface="+mj-lt"/>
              </a:defRPr>
            </a:lvl1pPr>
          </a:lstStyle>
          <a:p>
            <a:r>
              <a:rPr lang="pt-BR" sz="2000" dirty="0"/>
              <a:t>Acórdão nº 3260/2011</a:t>
            </a:r>
          </a:p>
          <a:p>
            <a:r>
              <a:rPr lang="pt-BR" sz="2000" b="0" dirty="0"/>
              <a:t>(</a:t>
            </a:r>
            <a:r>
              <a:rPr lang="pt-BR" sz="2000" b="0" dirty="0">
                <a:latin typeface="Century Gothic"/>
              </a:rPr>
              <a:t>termos aditivos)</a:t>
            </a:r>
            <a:endParaRPr lang="pt-BR" sz="2000" b="0" dirty="0"/>
          </a:p>
        </p:txBody>
      </p:sp>
    </p:spTree>
    <p:extLst>
      <p:ext uri="{BB962C8B-B14F-4D97-AF65-F5344CB8AC3E}">
        <p14:creationId xmlns:p14="http://schemas.microsoft.com/office/powerpoint/2010/main" val="387316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186756D2-EB31-405A-8040-BBEFE9D4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DIMENSÃO</a:t>
            </a:r>
            <a:br>
              <a:rPr lang="pt-BR" dirty="0"/>
            </a:br>
            <a:r>
              <a:rPr lang="pt-BR" dirty="0"/>
              <a:t>PRODUTO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7A56D5B2-2FCA-454A-AC31-2CA9C8B6019B}"/>
              </a:ext>
            </a:extLst>
          </p:cNvPr>
          <p:cNvGrpSpPr/>
          <p:nvPr/>
        </p:nvGrpSpPr>
        <p:grpSpPr>
          <a:xfrm>
            <a:off x="6739730" y="221457"/>
            <a:ext cx="4817921" cy="3209513"/>
            <a:chOff x="6944705" y="2105033"/>
            <a:chExt cx="4949533" cy="3297188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87CA1CCD-0AE1-418A-A6BB-B76B041BC103}"/>
                </a:ext>
              </a:extLst>
            </p:cNvPr>
            <p:cNvSpPr/>
            <p:nvPr/>
          </p:nvSpPr>
          <p:spPr>
            <a:xfrm>
              <a:off x="6989843" y="2105033"/>
              <a:ext cx="3269597" cy="3269597"/>
            </a:xfrm>
            <a:prstGeom prst="ellipse">
              <a:avLst/>
            </a:prstGeom>
            <a:solidFill>
              <a:srgbClr val="0F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16CFD9D2-CC4E-4CFB-A17D-7AFCE960D645}"/>
                </a:ext>
              </a:extLst>
            </p:cNvPr>
            <p:cNvGrpSpPr/>
            <p:nvPr/>
          </p:nvGrpSpPr>
          <p:grpSpPr>
            <a:xfrm>
              <a:off x="7493720" y="2654013"/>
              <a:ext cx="934026" cy="729834"/>
              <a:chOff x="6720924" y="1005840"/>
              <a:chExt cx="975192" cy="762000"/>
            </a:xfrm>
          </p:grpSpPr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33C3669E-DF59-4BCF-83C9-FB2CD2456864}"/>
                  </a:ext>
                </a:extLst>
              </p:cNvPr>
              <p:cNvSpPr/>
              <p:nvPr/>
            </p:nvSpPr>
            <p:spPr>
              <a:xfrm>
                <a:off x="6720924" y="1005840"/>
                <a:ext cx="975192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800"/>
              </a:p>
            </p:txBody>
          </p:sp>
          <p:pic>
            <p:nvPicPr>
              <p:cNvPr id="53" name="Gráfico 52">
                <a:extLst>
                  <a:ext uri="{FF2B5EF4-FFF2-40B4-BE49-F238E27FC236}">
                    <a16:creationId xmlns:a16="http://schemas.microsoft.com/office/drawing/2014/main" id="{6B3B4644-CF2D-454D-8E30-733408CDB3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t="21862"/>
              <a:stretch/>
            </p:blipFill>
            <p:spPr>
              <a:xfrm>
                <a:off x="6720925" y="1005840"/>
                <a:ext cx="975190" cy="761999"/>
              </a:xfrm>
              <a:prstGeom prst="rect">
                <a:avLst/>
              </a:prstGeom>
            </p:spPr>
          </p:pic>
        </p:grp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ACB045D-E8F4-4878-A23F-26E69D94ADDC}"/>
                </a:ext>
              </a:extLst>
            </p:cNvPr>
            <p:cNvSpPr/>
            <p:nvPr/>
          </p:nvSpPr>
          <p:spPr>
            <a:xfrm>
              <a:off x="8624641" y="2132624"/>
              <a:ext cx="3269597" cy="3269597"/>
            </a:xfrm>
            <a:prstGeom prst="ellipse">
              <a:avLst/>
            </a:prstGeom>
            <a:solidFill>
              <a:srgbClr val="DADAD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  <p:sp>
          <p:nvSpPr>
            <p:cNvPr id="18" name="Título 1">
              <a:extLst>
                <a:ext uri="{FF2B5EF4-FFF2-40B4-BE49-F238E27FC236}">
                  <a16:creationId xmlns:a16="http://schemas.microsoft.com/office/drawing/2014/main" id="{7CB280DC-E8CD-4FFD-8588-4F403350EAAD}"/>
                </a:ext>
              </a:extLst>
            </p:cNvPr>
            <p:cNvSpPr txBox="1">
              <a:spLocks/>
            </p:cNvSpPr>
            <p:nvPr/>
          </p:nvSpPr>
          <p:spPr>
            <a:xfrm>
              <a:off x="9952458" y="2741260"/>
              <a:ext cx="1634798" cy="6836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F3922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pt-BR" sz="2800" dirty="0">
                  <a:solidFill>
                    <a:srgbClr val="0F8484"/>
                  </a:solidFill>
                </a:rPr>
                <a:t>CREMA</a:t>
              </a:r>
            </a:p>
          </p:txBody>
        </p:sp>
        <p:sp>
          <p:nvSpPr>
            <p:cNvPr id="24" name="Título 1">
              <a:extLst>
                <a:ext uri="{FF2B5EF4-FFF2-40B4-BE49-F238E27FC236}">
                  <a16:creationId xmlns:a16="http://schemas.microsoft.com/office/drawing/2014/main" id="{77454D97-620D-403F-80A8-63D05B974D0A}"/>
                </a:ext>
              </a:extLst>
            </p:cNvPr>
            <p:cNvSpPr txBox="1">
              <a:spLocks/>
            </p:cNvSpPr>
            <p:nvPr/>
          </p:nvSpPr>
          <p:spPr>
            <a:xfrm>
              <a:off x="8834762" y="3374913"/>
              <a:ext cx="1281323" cy="7298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F3922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6600" dirty="0">
                  <a:solidFill>
                    <a:srgbClr val="213946"/>
                  </a:solidFill>
                </a:rPr>
                <a:t>69</a:t>
              </a:r>
              <a:endParaRPr lang="pt-BR" sz="5400" dirty="0">
                <a:solidFill>
                  <a:srgbClr val="213946"/>
                </a:solidFill>
              </a:endParaRPr>
            </a:p>
          </p:txBody>
        </p:sp>
        <p:sp>
          <p:nvSpPr>
            <p:cNvPr id="29" name="Título 1">
              <a:extLst>
                <a:ext uri="{FF2B5EF4-FFF2-40B4-BE49-F238E27FC236}">
                  <a16:creationId xmlns:a16="http://schemas.microsoft.com/office/drawing/2014/main" id="{7882FD89-9527-4ED4-BEC5-70FA1459B251}"/>
                </a:ext>
              </a:extLst>
            </p:cNvPr>
            <p:cNvSpPr txBox="1">
              <a:spLocks/>
            </p:cNvSpPr>
            <p:nvPr/>
          </p:nvSpPr>
          <p:spPr>
            <a:xfrm>
              <a:off x="10384678" y="3945409"/>
              <a:ext cx="1281323" cy="7298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F3922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6600" dirty="0">
                  <a:solidFill>
                    <a:srgbClr val="213946"/>
                  </a:solidFill>
                </a:rPr>
                <a:t>32</a:t>
              </a:r>
              <a:endParaRPr lang="pt-BR" sz="5400" dirty="0">
                <a:solidFill>
                  <a:srgbClr val="213946"/>
                </a:solidFill>
              </a:endParaRPr>
            </a:p>
          </p:txBody>
        </p:sp>
        <p:sp>
          <p:nvSpPr>
            <p:cNvPr id="30" name="Título 1">
              <a:extLst>
                <a:ext uri="{FF2B5EF4-FFF2-40B4-BE49-F238E27FC236}">
                  <a16:creationId xmlns:a16="http://schemas.microsoft.com/office/drawing/2014/main" id="{76849409-7DD5-48FF-AA4C-2B6135029367}"/>
                </a:ext>
              </a:extLst>
            </p:cNvPr>
            <p:cNvSpPr txBox="1">
              <a:spLocks/>
            </p:cNvSpPr>
            <p:nvPr/>
          </p:nvSpPr>
          <p:spPr>
            <a:xfrm>
              <a:off x="6944705" y="3905236"/>
              <a:ext cx="1764819" cy="7298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F3922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6600" dirty="0">
                  <a:solidFill>
                    <a:srgbClr val="213946"/>
                  </a:solidFill>
                </a:rPr>
                <a:t>153</a:t>
              </a:r>
              <a:endParaRPr lang="pt-BR" sz="5400" dirty="0">
                <a:solidFill>
                  <a:srgbClr val="213946"/>
                </a:solidFill>
              </a:endParaRPr>
            </a:p>
          </p:txBody>
        </p: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8279097-0FC1-4860-8820-341E2AF0D709}"/>
              </a:ext>
            </a:extLst>
          </p:cNvPr>
          <p:cNvSpPr txBox="1"/>
          <p:nvPr/>
        </p:nvSpPr>
        <p:spPr>
          <a:xfrm>
            <a:off x="297762" y="1576977"/>
            <a:ext cx="5230377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800" b="1" dirty="0">
              <a:solidFill>
                <a:srgbClr val="213946"/>
              </a:solidFill>
              <a:latin typeface="+mj-lt"/>
            </a:endParaRPr>
          </a:p>
          <a:p>
            <a:pPr algn="ctr"/>
            <a:r>
              <a:rPr lang="pt-BR" sz="7700" b="1" dirty="0">
                <a:solidFill>
                  <a:srgbClr val="F39220"/>
                </a:solidFill>
                <a:latin typeface="+mj-lt"/>
              </a:rPr>
              <a:t>254</a:t>
            </a:r>
          </a:p>
          <a:p>
            <a:pPr algn="ctr"/>
            <a:r>
              <a:rPr lang="pt-BR" sz="2800" b="1" dirty="0">
                <a:solidFill>
                  <a:srgbClr val="213946"/>
                </a:solidFill>
                <a:latin typeface="+mj-lt"/>
              </a:rPr>
              <a:t>EMPRESAS</a:t>
            </a:r>
          </a:p>
          <a:p>
            <a:pPr algn="ctr"/>
            <a:endParaRPr lang="pt-BR" sz="2800" b="1" dirty="0">
              <a:solidFill>
                <a:srgbClr val="213946"/>
              </a:solidFill>
              <a:latin typeface="+mj-lt"/>
            </a:endParaRPr>
          </a:p>
          <a:p>
            <a:pPr algn="ctr"/>
            <a:r>
              <a:rPr lang="pt-BR" sz="7700" b="1" dirty="0">
                <a:solidFill>
                  <a:srgbClr val="F39220"/>
                </a:solidFill>
                <a:latin typeface="+mj-lt"/>
              </a:rPr>
              <a:t>1.740</a:t>
            </a:r>
          </a:p>
          <a:p>
            <a:pPr algn="ctr"/>
            <a:r>
              <a:rPr lang="pt-BR" sz="2400" b="1" dirty="0">
                <a:solidFill>
                  <a:srgbClr val="213946"/>
                </a:solidFill>
                <a:latin typeface="+mj-lt"/>
              </a:rPr>
              <a:t> </a:t>
            </a:r>
            <a:r>
              <a:rPr lang="pt-BR" sz="2800" b="1" dirty="0">
                <a:solidFill>
                  <a:srgbClr val="213946"/>
                </a:solidFill>
                <a:latin typeface="+mj-lt"/>
              </a:rPr>
              <a:t>CONTRATOS</a:t>
            </a:r>
          </a:p>
          <a:p>
            <a:pPr algn="ctr"/>
            <a:endParaRPr lang="pt-BR" sz="2800" b="1" dirty="0">
              <a:solidFill>
                <a:srgbClr val="213946"/>
              </a:solidFill>
              <a:latin typeface="+mj-lt"/>
            </a:endParaRPr>
          </a:p>
          <a:p>
            <a:pPr algn="ctr"/>
            <a:r>
              <a:rPr lang="pt-BR" sz="2800" b="1" dirty="0">
                <a:solidFill>
                  <a:srgbClr val="213946"/>
                </a:solidFill>
                <a:latin typeface="+mj-lt"/>
              </a:rPr>
              <a:t>2002 a 2022</a:t>
            </a:r>
          </a:p>
          <a:p>
            <a:pPr algn="ctr"/>
            <a:endParaRPr lang="pt-BR" sz="2400" b="1" dirty="0">
              <a:solidFill>
                <a:srgbClr val="213946"/>
              </a:solidFill>
              <a:latin typeface="+mj-lt"/>
            </a:endParaRPr>
          </a:p>
        </p:txBody>
      </p:sp>
      <p:sp>
        <p:nvSpPr>
          <p:cNvPr id="26" name="Seta: para a Direita Listrada 25">
            <a:extLst>
              <a:ext uri="{FF2B5EF4-FFF2-40B4-BE49-F238E27FC236}">
                <a16:creationId xmlns:a16="http://schemas.microsoft.com/office/drawing/2014/main" id="{461AE5F8-01A2-4F37-96DA-9F15129175BF}"/>
              </a:ext>
            </a:extLst>
          </p:cNvPr>
          <p:cNvSpPr/>
          <p:nvPr/>
        </p:nvSpPr>
        <p:spPr>
          <a:xfrm>
            <a:off x="4990808" y="3090846"/>
            <a:ext cx="1873797" cy="13255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F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F8484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59DF487E-0C68-41D7-AA7F-811C9135A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018" y="3791402"/>
            <a:ext cx="4438273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18ACD-FD89-48AC-8DDD-C2CF14F9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6075"/>
            <a:ext cx="4088478" cy="1325563"/>
          </a:xfrm>
        </p:spPr>
        <p:txBody>
          <a:bodyPr/>
          <a:lstStyle/>
          <a:p>
            <a:r>
              <a:rPr lang="pt-BR" dirty="0"/>
              <a:t>DIMENSÃO GEOGRÁFICA</a:t>
            </a:r>
          </a:p>
        </p:txBody>
      </p:sp>
      <p:sp>
        <p:nvSpPr>
          <p:cNvPr id="12" name="CaixaDeTexto 12">
            <a:extLst>
              <a:ext uri="{FF2B5EF4-FFF2-40B4-BE49-F238E27FC236}">
                <a16:creationId xmlns:a16="http://schemas.microsoft.com/office/drawing/2014/main" id="{73E604E3-A922-41D5-B51D-5942999DA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8673"/>
            <a:ext cx="436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213946"/>
                </a:solidFill>
                <a:latin typeface="+mj-lt"/>
              </a:rPr>
              <a:t>MERCADO RELEVANTE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5BB1F57C-1F4E-4DCE-9410-12A845320E0B}"/>
              </a:ext>
            </a:extLst>
          </p:cNvPr>
          <p:cNvGrpSpPr/>
          <p:nvPr/>
        </p:nvGrpSpPr>
        <p:grpSpPr>
          <a:xfrm>
            <a:off x="637049" y="3317248"/>
            <a:ext cx="3158142" cy="2588118"/>
            <a:chOff x="880110" y="3046492"/>
            <a:chExt cx="4091243" cy="33528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3D2CAD9A-DD90-440A-889F-28FE2465E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110" y="3046492"/>
              <a:ext cx="3429000" cy="3352800"/>
            </a:xfrm>
            <a:prstGeom prst="ellipse">
              <a:avLst/>
            </a:prstGeom>
            <a:solidFill>
              <a:srgbClr val="ECECEC"/>
            </a:solidFill>
            <a:ln w="76200" algn="ctr">
              <a:solidFill>
                <a:srgbClr val="F3922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t-BR" altLang="pt-BR" sz="2400">
                <a:latin typeface="+mj-lt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4E02CE92-7321-4CAE-9775-6575391EDBFE}"/>
                </a:ext>
              </a:extLst>
            </p:cNvPr>
            <p:cNvSpPr/>
            <p:nvPr/>
          </p:nvSpPr>
          <p:spPr bwMode="auto">
            <a:xfrm>
              <a:off x="2371090" y="4501495"/>
              <a:ext cx="447040" cy="449997"/>
            </a:xfrm>
            <a:prstGeom prst="ellipse">
              <a:avLst/>
            </a:prstGeom>
            <a:solidFill>
              <a:srgbClr val="F3922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b="1" dirty="0">
                  <a:solidFill>
                    <a:srgbClr val="213946"/>
                  </a:solidFill>
                  <a:latin typeface="+mj-lt"/>
                  <a:sym typeface="Arial" charset="0"/>
                </a:rPr>
                <a:t>A</a:t>
              </a:r>
            </a:p>
          </p:txBody>
        </p:sp>
        <p:cxnSp>
          <p:nvCxnSpPr>
            <p:cNvPr id="9" name="Conector de seta reta 5">
              <a:extLst>
                <a:ext uri="{FF2B5EF4-FFF2-40B4-BE49-F238E27FC236}">
                  <a16:creationId xmlns:a16="http://schemas.microsoft.com/office/drawing/2014/main" id="{0CE6A08A-733A-4C3E-8AA6-CCFB7291F3EC}"/>
                </a:ext>
              </a:extLst>
            </p:cNvPr>
            <p:cNvCxnSpPr>
              <a:cxnSpLocks/>
              <a:stCxn id="8" idx="7"/>
              <a:endCxn id="7" idx="7"/>
            </p:cNvCxnSpPr>
            <p:nvPr/>
          </p:nvCxnSpPr>
          <p:spPr bwMode="auto">
            <a:xfrm flipV="1">
              <a:off x="2752663" y="3537498"/>
              <a:ext cx="1054282" cy="1029898"/>
            </a:xfrm>
            <a:prstGeom prst="straightConnector1">
              <a:avLst/>
            </a:prstGeom>
            <a:ln w="38100">
              <a:solidFill>
                <a:srgbClr val="F3922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ector de seta reta 12">
              <a:extLst>
                <a:ext uri="{FF2B5EF4-FFF2-40B4-BE49-F238E27FC236}">
                  <a16:creationId xmlns:a16="http://schemas.microsoft.com/office/drawing/2014/main" id="{9C4B1EE6-979B-4BCB-8EC8-708266E20824}"/>
                </a:ext>
              </a:extLst>
            </p:cNvPr>
            <p:cNvCxnSpPr>
              <a:cxnSpLocks/>
              <a:stCxn id="8" idx="5"/>
              <a:endCxn id="26" idx="1"/>
            </p:cNvCxnSpPr>
            <p:nvPr/>
          </p:nvCxnSpPr>
          <p:spPr bwMode="auto">
            <a:xfrm>
              <a:off x="2752663" y="4885591"/>
              <a:ext cx="1837117" cy="1075709"/>
            </a:xfrm>
            <a:prstGeom prst="straightConnector1">
              <a:avLst/>
            </a:prstGeom>
            <a:ln w="38100">
              <a:solidFill>
                <a:srgbClr val="0F8484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375C9A5-CA94-4659-8D2B-2927558E5609}"/>
                </a:ext>
              </a:extLst>
            </p:cNvPr>
            <p:cNvSpPr/>
            <p:nvPr/>
          </p:nvSpPr>
          <p:spPr bwMode="auto">
            <a:xfrm>
              <a:off x="4524313" y="5895399"/>
              <a:ext cx="447040" cy="449997"/>
            </a:xfrm>
            <a:prstGeom prst="ellipse">
              <a:avLst/>
            </a:prstGeom>
            <a:solidFill>
              <a:srgbClr val="0F848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  <a:sym typeface="Arial" charset="0"/>
                </a:rPr>
                <a:t>C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272A32F-DC33-4C6C-90ED-63AFA05503CB}"/>
                </a:ext>
              </a:extLst>
            </p:cNvPr>
            <p:cNvSpPr/>
            <p:nvPr/>
          </p:nvSpPr>
          <p:spPr bwMode="auto">
            <a:xfrm>
              <a:off x="1369347" y="3964137"/>
              <a:ext cx="447040" cy="449997"/>
            </a:xfrm>
            <a:prstGeom prst="ellipse">
              <a:avLst/>
            </a:prstGeom>
            <a:solidFill>
              <a:srgbClr val="21394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chemeClr val="bg1"/>
                  </a:solidFill>
                  <a:latin typeface="+mj-lt"/>
                  <a:sym typeface="Arial" charset="0"/>
                </a:rPr>
                <a:t>B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393B08C5-72AE-41D9-8BB2-79D6502A1995}"/>
              </a:ext>
            </a:extLst>
          </p:cNvPr>
          <p:cNvGrpSpPr/>
          <p:nvPr/>
        </p:nvGrpSpPr>
        <p:grpSpPr>
          <a:xfrm>
            <a:off x="5189618" y="262583"/>
            <a:ext cx="6461330" cy="5619789"/>
            <a:chOff x="6438902" y="1273322"/>
            <a:chExt cx="5393905" cy="4691388"/>
          </a:xfrm>
        </p:grpSpPr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E395A50D-812A-4288-BBD7-36BC4D6FD980}"/>
                </a:ext>
              </a:extLst>
            </p:cNvPr>
            <p:cNvGrpSpPr/>
            <p:nvPr/>
          </p:nvGrpSpPr>
          <p:grpSpPr>
            <a:xfrm>
              <a:off x="6438902" y="1273322"/>
              <a:ext cx="5393905" cy="4691388"/>
              <a:chOff x="6438902" y="1083306"/>
              <a:chExt cx="5393905" cy="4691388"/>
            </a:xfrm>
          </p:grpSpPr>
          <p:pic>
            <p:nvPicPr>
              <p:cNvPr id="39" name="Imagem 38">
                <a:extLst>
                  <a:ext uri="{FF2B5EF4-FFF2-40B4-BE49-F238E27FC236}">
                    <a16:creationId xmlns:a16="http://schemas.microsoft.com/office/drawing/2014/main" id="{196B8C8C-8233-4A76-9ACB-D9AAAB726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8902" y="1083306"/>
                <a:ext cx="5393905" cy="4691388"/>
              </a:xfrm>
              <a:prstGeom prst="rect">
                <a:avLst/>
              </a:prstGeom>
            </p:spPr>
          </p:pic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2D076A98-A8D1-462C-9CD6-4455401BBFE0}"/>
                  </a:ext>
                </a:extLst>
              </p:cNvPr>
              <p:cNvSpPr/>
              <p:nvPr/>
            </p:nvSpPr>
            <p:spPr>
              <a:xfrm>
                <a:off x="6438902" y="4207142"/>
                <a:ext cx="1321722" cy="380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b="1" dirty="0">
                    <a:solidFill>
                      <a:srgbClr val="213946"/>
                    </a:solidFill>
                    <a:latin typeface="+mj-lt"/>
                  </a:rPr>
                  <a:t>Quantidade de empresas</a:t>
                </a:r>
              </a:p>
            </p:txBody>
          </p:sp>
        </p:grp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445882B-DADC-4B24-9C6B-F0A2AB6A52B8}"/>
                </a:ext>
              </a:extLst>
            </p:cNvPr>
            <p:cNvSpPr/>
            <p:nvPr/>
          </p:nvSpPr>
          <p:spPr>
            <a:xfrm>
              <a:off x="6584601" y="5429249"/>
              <a:ext cx="1321722" cy="333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b="1" dirty="0">
                <a:solidFill>
                  <a:srgbClr val="213946"/>
                </a:solidFill>
                <a:latin typeface="+mj-lt"/>
              </a:endParaRPr>
            </a:p>
          </p:txBody>
        </p: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5B39BD4-F37E-4337-92FB-FFF103D574AA}"/>
              </a:ext>
            </a:extLst>
          </p:cNvPr>
          <p:cNvSpPr txBox="1"/>
          <p:nvPr/>
        </p:nvSpPr>
        <p:spPr>
          <a:xfrm>
            <a:off x="5483478" y="6032220"/>
            <a:ext cx="674500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" sz="2000" dirty="0">
                <a:solidFill>
                  <a:srgbClr val="213946"/>
                </a:solidFill>
                <a:latin typeface="+mj-lt"/>
              </a:rPr>
              <a:t>FONTE: </a:t>
            </a:r>
            <a:r>
              <a:rPr lang="pt" sz="2000" b="1" dirty="0">
                <a:solidFill>
                  <a:srgbClr val="213946"/>
                </a:solidFill>
                <a:latin typeface="+mj-lt"/>
              </a:rPr>
              <a:t>SIAC 2002 a 2022 </a:t>
            </a:r>
            <a:r>
              <a:rPr lang="pt" sz="2000" b="1" dirty="0">
                <a:solidFill>
                  <a:srgbClr val="F39220"/>
                </a:solidFill>
                <a:latin typeface="+mj-lt"/>
              </a:rPr>
              <a:t>(20 anos)</a:t>
            </a:r>
          </a:p>
          <a:p>
            <a:pPr algn="just"/>
            <a:r>
              <a:rPr lang="pt" sz="2000" dirty="0">
                <a:solidFill>
                  <a:srgbClr val="213946"/>
                </a:solidFill>
                <a:latin typeface="+mj-lt"/>
              </a:rPr>
              <a:t>Elaboração: Autor com apoio STE/SIMEMP</a:t>
            </a:r>
            <a:endParaRPr lang="pt-PT" sz="2000" dirty="0">
              <a:solidFill>
                <a:srgbClr val="2139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946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L ESCU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NZA CLA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L CLA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529</Words>
  <Application>Microsoft Office PowerPoint</Application>
  <PresentationFormat>Widescreen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Century Gothic</vt:lpstr>
      <vt:lpstr>Gill Sans MT</vt:lpstr>
      <vt:lpstr>Palatino Linotype</vt:lpstr>
      <vt:lpstr>Tema do Office</vt:lpstr>
      <vt:lpstr>AZUL ESCURO</vt:lpstr>
      <vt:lpstr>CINZA CLARO</vt:lpstr>
      <vt:lpstr>AZUL CLARO</vt:lpstr>
      <vt:lpstr>Análise da concentração do mercado de Manutenção Rodoviária do DNIT</vt:lpstr>
      <vt:lpstr>PORQUE MONITORAR O MERCADO?</vt:lpstr>
      <vt:lpstr>ETAPAS PARA ANÁLISE DO MERCADO</vt:lpstr>
      <vt:lpstr>Definição do mercado relevante</vt:lpstr>
      <vt:lpstr>DIMENSÕES</vt:lpstr>
      <vt:lpstr>CONSERVAÇÃO TRADICIONAL</vt:lpstr>
      <vt:lpstr>HISTÓRICO CREMA NO BRASIL</vt:lpstr>
      <vt:lpstr>DIMENSÃO PRODUTO</vt:lpstr>
      <vt:lpstr>DIMENSÃO GEOGRÁFICA</vt:lpstr>
      <vt:lpstr>DIMENSÃO GEOGRÁFICA</vt:lpstr>
      <vt:lpstr>Análise do nível de concentração</vt:lpstr>
      <vt:lpstr>RAZÃO DE CONCENTRAÇÃO</vt:lpstr>
      <vt:lpstr>RAZÃO DE CONCENTRAÇÃO CR4</vt:lpstr>
      <vt:lpstr>ÍNDICE DE HERFINDAHL HIRSCHMAN</vt:lpstr>
      <vt:lpstr>HISTÓRICO CONCENTRAÇÃO DE MERCADO</vt:lpstr>
      <vt:lpstr>CONSIDERAÇÕES FINAIS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35</cp:revision>
  <dcterms:created xsi:type="dcterms:W3CDTF">2022-03-04T12:39:06Z</dcterms:created>
  <dcterms:modified xsi:type="dcterms:W3CDTF">2022-03-29T13:15:19Z</dcterms:modified>
</cp:coreProperties>
</file>