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9" r:id="rId5"/>
    <p:sldId id="260" r:id="rId6"/>
    <p:sldId id="262" r:id="rId7"/>
    <p:sldId id="263" r:id="rId8"/>
    <p:sldId id="264" r:id="rId9"/>
    <p:sldId id="266" r:id="rId10"/>
    <p:sldId id="261" r:id="rId11"/>
    <p:sldId id="265" r:id="rId12"/>
    <p:sldId id="267" r:id="rId13"/>
    <p:sldId id="268" r:id="rId14"/>
    <p:sldId id="269" r:id="rId15"/>
  </p:sldIdLst>
  <p:sldSz cx="12192000" cy="6858000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6000" b="0" strike="noStrike" spc="-1">
                <a:solidFill>
                  <a:srgbClr val="000000"/>
                </a:solidFill>
                <a:latin typeface="Calibri Light"/>
              </a:rPr>
              <a:t>Clique para editar o título Mestre</a:t>
            </a:r>
            <a:endParaRPr lang="pt-BR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407E6E02-AD40-4D4E-AAA5-57A920421D53}" type="datetime">
              <a:rPr lang="pt-BR" sz="1200" b="0" strike="noStrike" spc="-1">
                <a:solidFill>
                  <a:srgbClr val="8B8B8B"/>
                </a:solidFill>
                <a:latin typeface="Calibri"/>
              </a:rPr>
              <a:t>28/03/2022</a:t>
            </a:fld>
            <a:endParaRPr lang="pt-BR" sz="1200" b="0" strike="noStrike" spc="-1" dirty="0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 dirty="0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13AABC6-0ED6-44DC-9639-F04E0C4F69C3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BR" sz="1200" b="0" strike="noStrike" spc="-1" dirty="0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8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400" b="0" strike="noStrike" spc="-1">
                <a:solidFill>
                  <a:srgbClr val="000000"/>
                </a:solidFill>
                <a:latin typeface="Calibri Light"/>
              </a:rPr>
              <a:t>Clique para editar o título Mestre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t-BR" sz="2800" b="0" strike="noStrike" spc="-1">
                <a:solidFill>
                  <a:srgbClr val="000000"/>
                </a:solidFill>
                <a:latin typeface="Calibri"/>
              </a:rPr>
              <a:t>Clique para editar os estilos de texto Mestres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Segundo nível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Terceiro nível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Quarto nível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Quinto nível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EEFC8674-2FC8-44DC-A999-C9B45D9FD97C}" type="datetime">
              <a:rPr lang="pt-BR" sz="1200" b="0" strike="noStrike" spc="-1">
                <a:solidFill>
                  <a:srgbClr val="8B8B8B"/>
                </a:solidFill>
                <a:latin typeface="Calibri"/>
              </a:rPr>
              <a:t>28/03/2022</a:t>
            </a:fld>
            <a:endParaRPr lang="pt-BR" sz="1200" b="0" strike="noStrike" spc="-1" dirty="0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2400" b="0" strike="noStrike" spc="-1" dirty="0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DF28081-C860-46D9-A3BC-CD3F4C489AA8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BR" sz="1200" b="0" strike="noStrike" spc="-1" dirty="0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ítulo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6000" b="0" strike="noStrike" spc="-1" dirty="0">
                <a:solidFill>
                  <a:srgbClr val="000000"/>
                </a:solidFill>
                <a:latin typeface="Calibri Light"/>
              </a:rPr>
              <a:t>AEROLEVANTAMENTO</a:t>
            </a:r>
          </a:p>
        </p:txBody>
      </p:sp>
      <p:sp>
        <p:nvSpPr>
          <p:cNvPr id="83" name="Subtítulo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Julio Cesar Scalco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Engenheiro Cartógrafo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t-BR" sz="2800" spc="-1" dirty="0">
                <a:solidFill>
                  <a:srgbClr val="000000"/>
                </a:solidFill>
                <a:latin typeface="Calibri"/>
              </a:rPr>
              <a:t>Ação 6 – Produto 3 </a:t>
            </a: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Contrato 325/2020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ítulo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400" b="0" strike="noStrike" spc="-1" dirty="0">
                <a:solidFill>
                  <a:srgbClr val="000000"/>
                </a:solidFill>
                <a:latin typeface="Calibri Light"/>
              </a:rPr>
              <a:t>PRODUTOS GERADOS</a:t>
            </a:r>
          </a:p>
        </p:txBody>
      </p:sp>
      <p:sp>
        <p:nvSpPr>
          <p:cNvPr id="85" name="Espaço Reservado para Conteúdo 2"/>
          <p:cNvSpPr txBox="1"/>
          <p:nvPr/>
        </p:nvSpPr>
        <p:spPr>
          <a:xfrm>
            <a:off x="838080" y="1825560"/>
            <a:ext cx="6410048" cy="46674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Ortofoto</a:t>
            </a:r>
          </a:p>
          <a:p>
            <a:pPr marL="360" algn="just">
              <a:buClr>
                <a:srgbClr val="000000"/>
              </a:buClr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	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A ortofoto nada mais é do que uma fotografia aérea </a:t>
            </a:r>
            <a:r>
              <a:rPr lang="pt-BR" sz="2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corrigida das deformações decorrentes da projeção (perspectiva central da fotografia) e das variações do relevo (que resultam em variação na escala dos objetos fotografados). Logo, a </a:t>
            </a:r>
            <a:r>
              <a:rPr lang="pt-BR" sz="22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ortofoto</a:t>
            </a:r>
            <a:r>
              <a:rPr lang="pt-BR" sz="2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equivale geometricamente ao mapa, possui  </a:t>
            </a:r>
            <a:r>
              <a:rPr lang="pt-BR" sz="2200" b="0" i="0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projeção ortogonal</a:t>
            </a:r>
            <a:r>
              <a:rPr lang="pt-BR" sz="2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ou seja, todos os pontos se apresentam na mesma escala. Assim todos os elementos presentes na fotografia podem ser medidos (distância, posição, ângulos e áreas), vetorizados e representados como num mapa qualquer. </a:t>
            </a:r>
            <a:endParaRPr lang="pt-BR" sz="2200" b="1" dirty="0">
              <a:latin typeface="Calibri" pitchFamily="34" charset="0"/>
              <a:cs typeface="Calibri" pitchFamily="34" charset="0"/>
            </a:endParaRPr>
          </a:p>
          <a:p>
            <a:pPr marL="360" algn="just">
              <a:buClr>
                <a:srgbClr val="000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	 Sendo similar a um mapa, a </a:t>
            </a:r>
            <a:r>
              <a:rPr lang="pt-BR" sz="2200" b="1" dirty="0">
                <a:latin typeface="Calibri" pitchFamily="34" charset="0"/>
                <a:cs typeface="Calibri" pitchFamily="34" charset="0"/>
              </a:rPr>
              <a:t>ortofoto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 é uma base cartográfica para futuros projetos.</a:t>
            </a:r>
            <a:endParaRPr lang="pt-BR" sz="2200" b="1" strike="noStrike" spc="-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2" name="Picture 4" descr="Imagem carregada">
            <a:extLst>
              <a:ext uri="{FF2B5EF4-FFF2-40B4-BE49-F238E27FC236}">
                <a16:creationId xmlns:a16="http://schemas.microsoft.com/office/drawing/2014/main" id="{C1005887-0BB9-4005-9D9D-EC91E3942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" t="4702" r="2443" b="3102"/>
          <a:stretch/>
        </p:blipFill>
        <p:spPr bwMode="auto">
          <a:xfrm>
            <a:off x="7248128" y="1806553"/>
            <a:ext cx="4608512" cy="390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BE91D89-A59A-4AFC-9345-0AA520A53920}"/>
              </a:ext>
            </a:extLst>
          </p:cNvPr>
          <p:cNvSpPr txBox="1"/>
          <p:nvPr/>
        </p:nvSpPr>
        <p:spPr>
          <a:xfrm>
            <a:off x="7715812" y="5558704"/>
            <a:ext cx="367314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latin typeface="Calibri" panose="020F0502020204030204" pitchFamily="34" charset="0"/>
                <a:cs typeface="Calibri" panose="020F0502020204030204" pitchFamily="34" charset="0"/>
              </a:rPr>
              <a:t>Diferença de uma base de dados SIG  numa foto área e numa ortofoto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8983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ítulo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400" b="0" strike="noStrike" spc="-1" dirty="0">
                <a:solidFill>
                  <a:srgbClr val="000000"/>
                </a:solidFill>
                <a:latin typeface="Calibri Light"/>
              </a:rPr>
              <a:t>PRODUTOS GERADOS</a:t>
            </a:r>
          </a:p>
        </p:txBody>
      </p:sp>
      <p:sp>
        <p:nvSpPr>
          <p:cNvPr id="7" name="Espaço Reservado para Conteúdo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Levantamento da BR 230 – Campina Grande/PB – Setembro/2021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pt-BR" sz="2800" b="1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pt-BR" sz="2800" b="1" strike="noStrike" spc="-1" dirty="0">
              <a:solidFill>
                <a:srgbClr val="000000"/>
              </a:solidFill>
              <a:latin typeface="Calibri"/>
            </a:endParaRPr>
          </a:p>
          <a:p>
            <a:pPr marL="360" algn="just">
              <a:buClr>
                <a:srgbClr val="000000"/>
              </a:buClr>
            </a:pPr>
            <a:r>
              <a:rPr lang="pt-BR" sz="2800" dirty="0"/>
              <a:t>	</a:t>
            </a:r>
            <a:endParaRPr lang="pt-BR" sz="2400" b="0" strike="noStrike" spc="-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7689" t="10616" r="15240" b="3660"/>
          <a:stretch/>
        </p:blipFill>
        <p:spPr>
          <a:xfrm>
            <a:off x="927530" y="2695716"/>
            <a:ext cx="4940001" cy="342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7572" t="11044" r="15294" b="4284"/>
          <a:stretch/>
        </p:blipFill>
        <p:spPr>
          <a:xfrm>
            <a:off x="6456041" y="2711880"/>
            <a:ext cx="5006073" cy="3420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821466" y="6176520"/>
            <a:ext cx="1258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Ortofoto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563870" y="6176520"/>
            <a:ext cx="790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MDT</a:t>
            </a:r>
          </a:p>
        </p:txBody>
      </p:sp>
    </p:spTree>
    <p:extLst>
      <p:ext uri="{BB962C8B-B14F-4D97-AF65-F5344CB8AC3E}">
        <p14:creationId xmlns:p14="http://schemas.microsoft.com/office/powerpoint/2010/main" val="1566194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ítulo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400" b="0" strike="noStrike" spc="-1" dirty="0">
                <a:solidFill>
                  <a:srgbClr val="000000"/>
                </a:solidFill>
                <a:latin typeface="Calibri Light"/>
              </a:rPr>
              <a:t>PRODUTOS GERADOS</a:t>
            </a:r>
          </a:p>
        </p:txBody>
      </p:sp>
      <p:sp>
        <p:nvSpPr>
          <p:cNvPr id="7" name="Espaço Reservado para Conteúdo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Levantamento da BR 230 – Campina Grande/PB – Setembro/2021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pt-BR" sz="2800" b="1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pt-BR" sz="2800" b="1" strike="noStrike" spc="-1" dirty="0">
              <a:solidFill>
                <a:srgbClr val="000000"/>
              </a:solidFill>
              <a:latin typeface="Calibri"/>
            </a:endParaRPr>
          </a:p>
          <a:p>
            <a:pPr marL="360" algn="just">
              <a:buClr>
                <a:srgbClr val="000000"/>
              </a:buClr>
            </a:pPr>
            <a:r>
              <a:rPr lang="pt-BR" sz="2800" dirty="0"/>
              <a:t>	</a:t>
            </a:r>
            <a:endParaRPr lang="pt-BR" sz="2400" b="0" strike="noStrike" spc="-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821466" y="6176520"/>
            <a:ext cx="1258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Ortofoto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808971" y="6173913"/>
            <a:ext cx="790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MDT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5169" t="9800" r="15491" b="3523"/>
          <a:stretch/>
        </p:blipFill>
        <p:spPr>
          <a:xfrm>
            <a:off x="925078" y="2756520"/>
            <a:ext cx="5051085" cy="3420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4362" t="10000" r="16117" b="3323"/>
          <a:stretch/>
        </p:blipFill>
        <p:spPr>
          <a:xfrm>
            <a:off x="6672064" y="2756520"/>
            <a:ext cx="5064228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3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ítulo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400" b="0" strike="noStrike" spc="-1" dirty="0">
                <a:solidFill>
                  <a:srgbClr val="000000"/>
                </a:solidFill>
                <a:latin typeface="Calibri Light"/>
              </a:rPr>
              <a:t>PRODUTOS GERADOS</a:t>
            </a:r>
          </a:p>
        </p:txBody>
      </p:sp>
      <p:sp>
        <p:nvSpPr>
          <p:cNvPr id="7" name="Espaço Reservado para Conteúdo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Levantamento da BR 230 – Campina Grande/PB – Setembro/2021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pt-BR" sz="2800" b="1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pt-BR" sz="2800" b="1" strike="noStrike" spc="-1" dirty="0">
              <a:solidFill>
                <a:srgbClr val="000000"/>
              </a:solidFill>
              <a:latin typeface="Calibri"/>
            </a:endParaRPr>
          </a:p>
          <a:p>
            <a:pPr marL="360" algn="just">
              <a:buClr>
                <a:srgbClr val="000000"/>
              </a:buClr>
            </a:pPr>
            <a:r>
              <a:rPr lang="pt-BR" sz="2800" dirty="0"/>
              <a:t>	</a:t>
            </a:r>
            <a:endParaRPr lang="pt-BR" sz="2400" b="0" strike="noStrike" spc="-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821466" y="6176520"/>
            <a:ext cx="1258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Ortofoto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9707" t="13447" r="15299" b="4522"/>
          <a:stretch/>
        </p:blipFill>
        <p:spPr>
          <a:xfrm>
            <a:off x="911424" y="2621160"/>
            <a:ext cx="5002475" cy="3420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9423" t="9783" r="15209" b="3250"/>
          <a:stretch/>
        </p:blipFill>
        <p:spPr>
          <a:xfrm>
            <a:off x="6672064" y="2621160"/>
            <a:ext cx="4745943" cy="34200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7320136" y="6176519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Ortofoto + Eixo da rodovia</a:t>
            </a:r>
          </a:p>
        </p:txBody>
      </p:sp>
    </p:spTree>
    <p:extLst>
      <p:ext uri="{BB962C8B-B14F-4D97-AF65-F5344CB8AC3E}">
        <p14:creationId xmlns:p14="http://schemas.microsoft.com/office/powerpoint/2010/main" val="3151531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ítulo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400" b="0" strike="noStrike" spc="-1" dirty="0">
                <a:solidFill>
                  <a:srgbClr val="000000"/>
                </a:solidFill>
                <a:latin typeface="Calibri Light"/>
              </a:rPr>
              <a:t>SUMÁRIO</a:t>
            </a:r>
          </a:p>
        </p:txBody>
      </p:sp>
      <p:sp>
        <p:nvSpPr>
          <p:cNvPr id="85" name="Espaço Reservado para Conteúdo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Aerolevantamento</a:t>
            </a:r>
          </a:p>
          <a:p>
            <a:pPr marL="228600" indent="-22824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pt-BR" sz="2800" spc="-1" dirty="0">
                <a:solidFill>
                  <a:srgbClr val="000000"/>
                </a:solidFill>
                <a:latin typeface="Calibri"/>
              </a:rPr>
              <a:t>Aeronaves</a:t>
            </a:r>
            <a:endParaRPr lang="pt-BR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VANT (Veículo Aéreo Não Tripulado)/ DRONE</a:t>
            </a:r>
          </a:p>
          <a:p>
            <a:pPr marL="228600" indent="-22824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pt-BR" sz="2800" spc="-1" dirty="0">
                <a:solidFill>
                  <a:srgbClr val="000000"/>
                </a:solidFill>
                <a:latin typeface="Calibri"/>
              </a:rPr>
              <a:t>Mapeamento Topográfico com VANT</a:t>
            </a:r>
            <a:endParaRPr lang="pt-B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Produtos Gerados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400" b="0" strike="noStrike" spc="-1" dirty="0">
                <a:solidFill>
                  <a:srgbClr val="000000"/>
                </a:solidFill>
                <a:latin typeface="Calibri Light"/>
              </a:rPr>
              <a:t>AEROLEVANTAMENTO</a:t>
            </a:r>
          </a:p>
        </p:txBody>
      </p:sp>
      <p:sp>
        <p:nvSpPr>
          <p:cNvPr id="89" name="Espaço Reservado para Conteúdo 2"/>
          <p:cNvSpPr txBox="1"/>
          <p:nvPr/>
        </p:nvSpPr>
        <p:spPr>
          <a:xfrm>
            <a:off x="90180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endParaRPr lang="pt-BR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CaixaDeTexto 89"/>
          <p:cNvSpPr txBox="1"/>
          <p:nvPr/>
        </p:nvSpPr>
        <p:spPr>
          <a:xfrm>
            <a:off x="479376" y="1769756"/>
            <a:ext cx="11233248" cy="151522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just"/>
            <a:r>
              <a:rPr lang="pt-BR" sz="1800" b="0" strike="noStrike" spc="-1" dirty="0">
                <a:latin typeface="Arial"/>
              </a:rPr>
              <a:t>	</a:t>
            </a:r>
            <a:r>
              <a:rPr lang="pt-BR" sz="2800" spc="-1" dirty="0">
                <a:latin typeface="Calibri" pitchFamily="34" charset="0"/>
                <a:cs typeface="Calibri" pitchFamily="34" charset="0"/>
              </a:rPr>
              <a:t>O Aerolevantamento ou levantamento aerofotogramétrico é um dos métodos utilizados para o </a:t>
            </a:r>
            <a:r>
              <a:rPr lang="pt-BR" sz="2800" u="sng" spc="-1" dirty="0">
                <a:latin typeface="Calibri" pitchFamily="34" charset="0"/>
                <a:cs typeface="Calibri" pitchFamily="34" charset="0"/>
              </a:rPr>
              <a:t>mapeamento da superfície terrestre</a:t>
            </a:r>
            <a:r>
              <a:rPr lang="pt-BR" sz="2800" spc="-1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 algn="just"/>
            <a:r>
              <a:rPr lang="pt-BR" sz="2800" spc="-1" dirty="0">
                <a:latin typeface="Calibri" pitchFamily="34" charset="0"/>
                <a:cs typeface="Calibri" pitchFamily="34" charset="0"/>
              </a:rPr>
              <a:t>	O voo fotogramétrico é realizado por uma </a:t>
            </a:r>
            <a:r>
              <a:rPr lang="pt-BR" sz="2800" u="sng" spc="-1" dirty="0">
                <a:latin typeface="Calibri" pitchFamily="34" charset="0"/>
                <a:cs typeface="Calibri" pitchFamily="34" charset="0"/>
              </a:rPr>
              <a:t>aeronave</a:t>
            </a:r>
            <a:r>
              <a:rPr lang="pt-BR" sz="2800" spc="-1" dirty="0">
                <a:latin typeface="Calibri" pitchFamily="34" charset="0"/>
                <a:cs typeface="Calibri" pitchFamily="34" charset="0"/>
              </a:rPr>
              <a:t>, na qual é acoplada uma </a:t>
            </a:r>
            <a:r>
              <a:rPr lang="pt-BR" sz="2800" u="sng" spc="-1" dirty="0">
                <a:latin typeface="Calibri" pitchFamily="34" charset="0"/>
                <a:cs typeface="Calibri" pitchFamily="34" charset="0"/>
              </a:rPr>
              <a:t>câmera</a:t>
            </a:r>
            <a:r>
              <a:rPr lang="pt-BR" sz="2800" spc="-1" dirty="0">
                <a:latin typeface="Calibri" pitchFamily="34" charset="0"/>
                <a:cs typeface="Calibri" pitchFamily="34" charset="0"/>
              </a:rPr>
              <a:t> que cobre toda a área a ser mapeada.</a:t>
            </a:r>
          </a:p>
          <a:p>
            <a:pPr algn="just"/>
            <a:r>
              <a:rPr lang="pt-BR" sz="2800" spc="-1" dirty="0">
                <a:latin typeface="Calibri" pitchFamily="34" charset="0"/>
                <a:cs typeface="Calibri" pitchFamily="34" charset="0"/>
              </a:rPr>
              <a:t>	As fotografias aéreas são tomadas de modo sobreposto (longitudinal min. 60% e lateral min. 30%).</a:t>
            </a:r>
          </a:p>
        </p:txBody>
      </p:sp>
      <p:pic>
        <p:nvPicPr>
          <p:cNvPr id="91" name="Imagem 90"/>
          <p:cNvPicPr/>
          <p:nvPr/>
        </p:nvPicPr>
        <p:blipFill>
          <a:blip r:embed="rId2"/>
          <a:srcRect b="6394"/>
          <a:stretch/>
        </p:blipFill>
        <p:spPr>
          <a:xfrm>
            <a:off x="3215680" y="4437112"/>
            <a:ext cx="6048672" cy="208823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ítulo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400" b="0" strike="noStrike" spc="-1" dirty="0">
                <a:solidFill>
                  <a:srgbClr val="000000"/>
                </a:solidFill>
                <a:latin typeface="Calibri Light"/>
              </a:rPr>
              <a:t>AERONAVES</a:t>
            </a:r>
          </a:p>
        </p:txBody>
      </p:sp>
      <p:sp>
        <p:nvSpPr>
          <p:cNvPr id="85" name="Espaço Reservado para Conteúdo 2"/>
          <p:cNvSpPr txBox="1"/>
          <p:nvPr/>
        </p:nvSpPr>
        <p:spPr>
          <a:xfrm>
            <a:off x="808686" y="1484784"/>
            <a:ext cx="11047954" cy="4691736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pt-BR" sz="2000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6240016" y="1700808"/>
            <a:ext cx="4825272" cy="4581034"/>
            <a:chOff x="6312024" y="1700808"/>
            <a:chExt cx="4825272" cy="4581034"/>
          </a:xfrm>
        </p:grpSpPr>
        <p:grpSp>
          <p:nvGrpSpPr>
            <p:cNvPr id="3" name="Grupo 2"/>
            <p:cNvGrpSpPr/>
            <p:nvPr/>
          </p:nvGrpSpPr>
          <p:grpSpPr>
            <a:xfrm>
              <a:off x="6312024" y="2204864"/>
              <a:ext cx="4824536" cy="4076978"/>
              <a:chOff x="6312024" y="1952355"/>
              <a:chExt cx="4896544" cy="4329487"/>
            </a:xfrm>
          </p:grpSpPr>
          <p:pic>
            <p:nvPicPr>
              <p:cNvPr id="1032" name="Picture 8" descr="Mapeamento Aéreo - Engm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44272" y="3943275"/>
                <a:ext cx="2664296" cy="23385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Mapeamento Aéreo: como garantir a qualidade dos produtos gerados – DronE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12024" y="1952355"/>
                <a:ext cx="2448272" cy="2268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CaixaDeTexto 3"/>
            <p:cNvSpPr txBox="1"/>
            <p:nvPr/>
          </p:nvSpPr>
          <p:spPr>
            <a:xfrm>
              <a:off x="6384032" y="1700808"/>
              <a:ext cx="4753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latin typeface="Calibri" pitchFamily="34" charset="0"/>
                  <a:cs typeface="Calibri" pitchFamily="34" charset="0"/>
                </a:rPr>
                <a:t>VANT(</a:t>
              </a:r>
              <a:r>
                <a:rPr lang="pt-BR" sz="2000" spc="-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Veículo Aéreo Não Tripulado) / Drone</a:t>
              </a:r>
              <a:endParaRPr lang="pt-BR" sz="20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808686" y="2093726"/>
            <a:ext cx="4320480" cy="3935302"/>
            <a:chOff x="479376" y="1976168"/>
            <a:chExt cx="4684399" cy="4218958"/>
          </a:xfrm>
        </p:grpSpPr>
        <p:pic>
          <p:nvPicPr>
            <p:cNvPr id="1028" name="Picture 4" descr="Mapeamento aereo: o que é e quais suas etapas? - Adenilson Giovanin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76" y="1976168"/>
              <a:ext cx="4684399" cy="2420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Sensores aerotransportados - MundoGE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979" y="4499078"/>
              <a:ext cx="1986695" cy="1696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aixaDeTexto 11"/>
          <p:cNvSpPr txBox="1"/>
          <p:nvPr/>
        </p:nvSpPr>
        <p:spPr>
          <a:xfrm>
            <a:off x="1847528" y="162880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CONVENCIONAL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99656" y="4564285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400" dirty="0">
                <a:latin typeface="Calibri" pitchFamily="34" charset="0"/>
                <a:cs typeface="Calibri" pitchFamily="34" charset="0"/>
              </a:rPr>
              <a:t>Adequado para </a:t>
            </a:r>
            <a:r>
              <a:rPr lang="pt-BR" sz="1400" u="sng" dirty="0">
                <a:latin typeface="Calibri" pitchFamily="34" charset="0"/>
                <a:cs typeface="Calibri" pitchFamily="34" charset="0"/>
              </a:rPr>
              <a:t>grandes áreas</a:t>
            </a:r>
            <a:r>
              <a:rPr lang="pt-BR" sz="1400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>
                <a:latin typeface="Calibri" pitchFamily="34" charset="0"/>
                <a:cs typeface="Calibri" pitchFamily="34" charset="0"/>
              </a:rPr>
              <a:t>Grande mobilização de recursos e equipamentos (</a:t>
            </a:r>
            <a:r>
              <a:rPr lang="pt-BR" sz="1400" u="sng" dirty="0">
                <a:latin typeface="Calibri" pitchFamily="34" charset="0"/>
                <a:cs typeface="Calibri" pitchFamily="34" charset="0"/>
              </a:rPr>
              <a:t>Alto custo</a:t>
            </a:r>
            <a:r>
              <a:rPr lang="pt-BR" sz="1400" dirty="0">
                <a:latin typeface="Calibri" pitchFamily="34" charset="0"/>
                <a:cs typeface="Calibri" pitchFamily="34" charset="0"/>
              </a:rPr>
              <a:t>); 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>
                <a:latin typeface="Calibri" pitchFamily="34" charset="0"/>
                <a:cs typeface="Calibri" pitchFamily="34" charset="0"/>
              </a:rPr>
              <a:t>Altamente dependente das condições atmosféricas.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8904312" y="2220153"/>
            <a:ext cx="29523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400" dirty="0">
                <a:latin typeface="Calibri" pitchFamily="34" charset="0"/>
                <a:cs typeface="Calibri" pitchFamily="34" charset="0"/>
              </a:rPr>
              <a:t>Ideal para </a:t>
            </a:r>
            <a:r>
              <a:rPr lang="pt-BR" sz="1400" u="sng" dirty="0">
                <a:latin typeface="Calibri" pitchFamily="34" charset="0"/>
                <a:cs typeface="Calibri" pitchFamily="34" charset="0"/>
              </a:rPr>
              <a:t>pequenas áreas</a:t>
            </a:r>
            <a:r>
              <a:rPr lang="pt-BR" sz="1400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>
                <a:latin typeface="Calibri" pitchFamily="34" charset="0"/>
                <a:cs typeface="Calibri" pitchFamily="34" charset="0"/>
              </a:rPr>
              <a:t>Pequena mobilização de recursos e equipamentos (</a:t>
            </a:r>
            <a:r>
              <a:rPr lang="pt-BR" sz="1400" u="sng" dirty="0">
                <a:latin typeface="Calibri" pitchFamily="34" charset="0"/>
                <a:cs typeface="Calibri" pitchFamily="34" charset="0"/>
              </a:rPr>
              <a:t>Baixo custo</a:t>
            </a:r>
            <a:r>
              <a:rPr lang="pt-BR" sz="1400" dirty="0">
                <a:latin typeface="Calibri" pitchFamily="34" charset="0"/>
                <a:cs typeface="Calibri" pitchFamily="34" charset="0"/>
              </a:rPr>
              <a:t>); 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>
                <a:latin typeface="Calibri" pitchFamily="34" charset="0"/>
                <a:cs typeface="Calibri" pitchFamily="34" charset="0"/>
              </a:rPr>
              <a:t>Menor dependente das condições atmosféricas favoráveis.</a:t>
            </a:r>
          </a:p>
        </p:txBody>
      </p:sp>
    </p:spTree>
    <p:extLst>
      <p:ext uri="{BB962C8B-B14F-4D97-AF65-F5344CB8AC3E}">
        <p14:creationId xmlns:p14="http://schemas.microsoft.com/office/powerpoint/2010/main" val="1436176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ítulo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400" b="0" strike="noStrike" spc="-1" dirty="0">
                <a:solidFill>
                  <a:srgbClr val="000000"/>
                </a:solidFill>
                <a:latin typeface="Calibri Light"/>
              </a:rPr>
              <a:t>VANT</a:t>
            </a:r>
          </a:p>
        </p:txBody>
      </p:sp>
      <p:sp>
        <p:nvSpPr>
          <p:cNvPr id="85" name="Espaço Reservado para Conteúdo 2"/>
          <p:cNvSpPr txBox="1"/>
          <p:nvPr/>
        </p:nvSpPr>
        <p:spPr>
          <a:xfrm>
            <a:off x="808686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3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	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Veículo Aéreo Não Tripulado (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VANT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), também conhecido como Aeronave Remotamente Pilotada (ARP) ou ainda Drone, é todo e qualquer tipo de aeronave que pode ser controlada nos 3 eixos e que não necessite de pilotos embarcados para ser guiada.</a:t>
            </a:r>
          </a:p>
          <a:p>
            <a:pPr marL="3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Aplicações:</a:t>
            </a:r>
          </a:p>
          <a:p>
            <a:pPr marL="343260" indent="-3429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pt-BR" sz="2400" u="sng" dirty="0">
                <a:latin typeface="Calibri" pitchFamily="34" charset="0"/>
                <a:cs typeface="Calibri" pitchFamily="34" charset="0"/>
              </a:rPr>
              <a:t>Mapeamento topográfico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343260" indent="-3429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Monitoramento ambiental;</a:t>
            </a:r>
          </a:p>
          <a:p>
            <a:pPr marL="343260" indent="-3429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Inspeção de estruturas (OAE);</a:t>
            </a:r>
          </a:p>
          <a:p>
            <a:pPr marL="343260" indent="-3429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Acompanhamento de obras de engenharia;</a:t>
            </a:r>
          </a:p>
          <a:p>
            <a:pPr marL="343260" indent="-3429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Agricultura; e</a:t>
            </a:r>
          </a:p>
          <a:p>
            <a:pPr marL="343260" indent="-3429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Recreação e etc.</a:t>
            </a:r>
          </a:p>
          <a:p>
            <a:pPr marL="3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399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ítulo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400" b="0" strike="noStrike" spc="-1" dirty="0">
                <a:solidFill>
                  <a:srgbClr val="000000"/>
                </a:solidFill>
                <a:latin typeface="Calibri Light"/>
              </a:rPr>
              <a:t>VANT</a:t>
            </a:r>
          </a:p>
        </p:txBody>
      </p:sp>
      <p:sp>
        <p:nvSpPr>
          <p:cNvPr id="85" name="Espaço Reservado para Conteúdo 2"/>
          <p:cNvSpPr txBox="1"/>
          <p:nvPr/>
        </p:nvSpPr>
        <p:spPr>
          <a:xfrm>
            <a:off x="808686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3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	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919536" y="1412776"/>
            <a:ext cx="1441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Calibri" pitchFamily="34" charset="0"/>
                <a:cs typeface="Calibri" pitchFamily="34" charset="0"/>
              </a:rPr>
              <a:t>Asa Fixa</a:t>
            </a:r>
          </a:p>
        </p:txBody>
      </p:sp>
      <p:pic>
        <p:nvPicPr>
          <p:cNvPr id="2050" name="Picture 2" descr="Aerolevantamento - Aeromap Topograf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90" y="1844824"/>
            <a:ext cx="3600000" cy="232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67408" y="4221088"/>
            <a:ext cx="5256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Sustentação dada pelas asas e empuxo por rotor(es);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Operação semelhante a de um avião convencional: pousa e decola na horizontal;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Menor consumo de energia; 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Maior autonomia e produtividade.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400256" y="1268760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Calibri" pitchFamily="34" charset="0"/>
                <a:cs typeface="Calibri" pitchFamily="34" charset="0"/>
              </a:rPr>
              <a:t>Asa Rotativa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733796" y="4221088"/>
            <a:ext cx="4978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Empuxo e sustentação dada pelas múltiplas hélices;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Operação semelhante a um helicóptero: pousos e decolagens verticais;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Maior facilidade operacional; 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Maior consumo de energia e menor autonomia.</a:t>
            </a:r>
          </a:p>
        </p:txBody>
      </p:sp>
      <p:pic>
        <p:nvPicPr>
          <p:cNvPr id="2052" name="Picture 4" descr="Aerolevantamento - Carlos Drone Imagens Aére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544" y="1772816"/>
            <a:ext cx="3600000" cy="240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296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spaço Reservado para Conteúdo 2"/>
          <p:cNvSpPr txBox="1"/>
          <p:nvPr/>
        </p:nvSpPr>
        <p:spPr>
          <a:xfrm>
            <a:off x="767408" y="1902504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36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	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4" name="Título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400" b="0" strike="noStrike" spc="-1" dirty="0">
                <a:solidFill>
                  <a:srgbClr val="000000"/>
                </a:solidFill>
                <a:latin typeface="Calibri Light"/>
              </a:rPr>
              <a:t>MAPEAMENTO TOPOGRAFICO COM VANT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952427"/>
            <a:ext cx="3986212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628800"/>
            <a:ext cx="1872207" cy="279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83432" y="155679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Coleta das imagens da área de interesse</a:t>
            </a:r>
          </a:p>
        </p:txBody>
      </p:sp>
      <p:sp>
        <p:nvSpPr>
          <p:cNvPr id="4" name="Retângulo 3"/>
          <p:cNvSpPr/>
          <p:nvPr/>
        </p:nvSpPr>
        <p:spPr>
          <a:xfrm>
            <a:off x="7968208" y="1902504"/>
            <a:ext cx="27109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Coleta de pontos GNSS: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dirty="0"/>
              <a:t>Controle; 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dirty="0"/>
              <a:t>Verificação.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2207568" y="4482555"/>
            <a:ext cx="4248472" cy="2042789"/>
            <a:chOff x="5591944" y="4316702"/>
            <a:chExt cx="4248472" cy="2042789"/>
          </a:xfrm>
        </p:grpSpPr>
        <p:pic>
          <p:nvPicPr>
            <p:cNvPr id="7" name="Picture 4" descr="DELL - WORKSTATION SÉRIE 3000 - Drone Visual - Loja Phantom, Mavic e Matric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944" y="4316702"/>
              <a:ext cx="4248472" cy="2042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AGISOFT METASHAPE - MAPEAMENTO AEREO COM DRONE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12"/>
            <a:stretch/>
          </p:blipFill>
          <p:spPr bwMode="auto">
            <a:xfrm>
              <a:off x="7177192" y="4437112"/>
              <a:ext cx="2124000" cy="1246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aixaDeTexto 12"/>
          <p:cNvSpPr txBox="1"/>
          <p:nvPr/>
        </p:nvSpPr>
        <p:spPr>
          <a:xfrm>
            <a:off x="6312024" y="4725144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Processamento dos Dados e Geração dos Produtos.</a:t>
            </a:r>
          </a:p>
        </p:txBody>
      </p:sp>
    </p:spTree>
    <p:extLst>
      <p:ext uri="{BB962C8B-B14F-4D97-AF65-F5344CB8AC3E}">
        <p14:creationId xmlns:p14="http://schemas.microsoft.com/office/powerpoint/2010/main" val="324730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ítulo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400" b="0" strike="noStrike" spc="-1" dirty="0">
                <a:solidFill>
                  <a:srgbClr val="000000"/>
                </a:solidFill>
                <a:latin typeface="Calibri Light"/>
              </a:rPr>
              <a:t>MAPEAMENTO TOPOGRAFICO COM VANT</a:t>
            </a:r>
          </a:p>
        </p:txBody>
      </p:sp>
      <p:sp>
        <p:nvSpPr>
          <p:cNvPr id="14" name="Espaço Reservado para Conteúdo 2"/>
          <p:cNvSpPr txBox="1"/>
          <p:nvPr/>
        </p:nvSpPr>
        <p:spPr>
          <a:xfrm>
            <a:off x="838080" y="1772816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t-BR" sz="2800" b="0" strike="noStrike" spc="-1" dirty="0">
                <a:solidFill>
                  <a:srgbClr val="000000"/>
                </a:solidFill>
                <a:latin typeface="Calibri"/>
              </a:rPr>
              <a:t>Etapas:</a:t>
            </a:r>
          </a:p>
          <a:p>
            <a:pPr marL="914760" lvl="1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Planejamento:</a:t>
            </a:r>
          </a:p>
          <a:p>
            <a:pPr marL="1257660" lvl="2" indent="-3429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Delimitação da área do levantamento;</a:t>
            </a:r>
          </a:p>
          <a:p>
            <a:pPr marL="1257660" lvl="2" indent="-3429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Distribuição dos pontos de controle e de verificação na área do levantamento;</a:t>
            </a:r>
          </a:p>
          <a:p>
            <a:pPr marL="1257660" lvl="2" indent="-3429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Definir a quantidade de voos necessários para cobrir a área de interesse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914760" lvl="1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Criação dos planos de voo;</a:t>
            </a:r>
          </a:p>
          <a:p>
            <a:pPr marL="914760" lvl="1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Levantamento de campo:</a:t>
            </a:r>
          </a:p>
          <a:p>
            <a:pPr marL="1371960" lvl="2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t-BR" dirty="0">
                <a:latin typeface="Calibri" pitchFamily="34" charset="0"/>
                <a:cs typeface="Calibri" pitchFamily="34" charset="0"/>
              </a:rPr>
              <a:t>Instalação da </a:t>
            </a:r>
            <a:r>
              <a:rPr lang="pt-BR" u="sng" dirty="0">
                <a:latin typeface="Calibri" pitchFamily="34" charset="0"/>
                <a:cs typeface="Calibri" pitchFamily="34" charset="0"/>
              </a:rPr>
              <a:t>Base</a:t>
            </a:r>
            <a:r>
              <a:rPr lang="pt-BR" dirty="0">
                <a:latin typeface="Calibri" pitchFamily="34" charset="0"/>
                <a:cs typeface="Calibri" pitchFamily="34" charset="0"/>
              </a:rPr>
              <a:t> GNSS RTK; </a:t>
            </a:r>
          </a:p>
          <a:p>
            <a:pPr marL="1371960" lvl="2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t-BR" dirty="0">
                <a:latin typeface="Calibri" pitchFamily="34" charset="0"/>
                <a:cs typeface="Calibri" pitchFamily="34" charset="0"/>
              </a:rPr>
              <a:t>Sinalização e Coleta dos pontos GNSS (Controle e Verificação); e</a:t>
            </a:r>
          </a:p>
          <a:p>
            <a:pPr marL="1371960" lvl="2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t-BR" dirty="0">
                <a:latin typeface="Calibri" pitchFamily="34" charset="0"/>
                <a:cs typeface="Calibri" pitchFamily="34" charset="0"/>
              </a:rPr>
              <a:t>Execução dos voos.</a:t>
            </a:r>
          </a:p>
          <a:p>
            <a:pPr marL="914760" lvl="1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Processamento dos dados (GNSS e Voos);</a:t>
            </a:r>
          </a:p>
          <a:p>
            <a:pPr marL="914760" lvl="1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Geração dos Produtos (MDT e Ortofotos).</a:t>
            </a:r>
          </a:p>
        </p:txBody>
      </p:sp>
      <p:pic>
        <p:nvPicPr>
          <p:cNvPr id="4" name="Imagem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0" t="-6967" r="41867" b="6967"/>
          <a:stretch/>
        </p:blipFill>
        <p:spPr>
          <a:xfrm>
            <a:off x="9448052" y="3140968"/>
            <a:ext cx="1328468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91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ítulo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4400" b="0" strike="noStrike" spc="-1" dirty="0">
                <a:solidFill>
                  <a:srgbClr val="000000"/>
                </a:solidFill>
                <a:latin typeface="Calibri Light"/>
              </a:rPr>
              <a:t>PRODUTOS GERADOS</a:t>
            </a:r>
          </a:p>
        </p:txBody>
      </p:sp>
      <p:sp>
        <p:nvSpPr>
          <p:cNvPr id="85" name="Espaço Reservado para Conteúdo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t-BR" sz="2800" b="1" strike="noStrike" spc="-1" dirty="0">
                <a:solidFill>
                  <a:srgbClr val="000000"/>
                </a:solidFill>
                <a:latin typeface="Calibri"/>
              </a:rPr>
              <a:t>Modelo Digital do Terreno (MDT)</a:t>
            </a:r>
          </a:p>
          <a:p>
            <a:pPr marL="360" algn="just">
              <a:buClr>
                <a:srgbClr val="000000"/>
              </a:buClr>
            </a:pPr>
            <a:r>
              <a:rPr lang="pt-BR" sz="2800" dirty="0"/>
              <a:t>	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Quando se trata de um levantamento topográfico planialtimétrico com drones, o 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MDT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 é 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gerado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 com base na Classificação da Nuvem de Pontos.</a:t>
            </a:r>
            <a:endParaRPr lang="pt-BR" sz="2400" b="0" strike="noStrike" spc="-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20483" y="6060555"/>
            <a:ext cx="32403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100" dirty="0">
                <a:latin typeface="Calibri" pitchFamily="34" charset="0"/>
                <a:cs typeface="Calibri" pitchFamily="34" charset="0"/>
              </a:rPr>
              <a:t>Nuvem de pontos classificada: pontos marrons = Terreno  e  pontos brancos = Não Terreno</a:t>
            </a:r>
            <a:r>
              <a:rPr lang="pt-BR" sz="1200" i="1" dirty="0">
                <a:latin typeface="Calibri" pitchFamily="34" charset="0"/>
                <a:cs typeface="Calibri" pitchFamily="34" charset="0"/>
              </a:rPr>
              <a:t>.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20053F3-D3CF-403D-A5B5-F393080D3F61}"/>
              </a:ext>
            </a:extLst>
          </p:cNvPr>
          <p:cNvSpPr txBox="1"/>
          <p:nvPr/>
        </p:nvSpPr>
        <p:spPr>
          <a:xfrm>
            <a:off x="8899314" y="6102018"/>
            <a:ext cx="17862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100" dirty="0">
                <a:latin typeface="Calibri" pitchFamily="34" charset="0"/>
                <a:cs typeface="Calibri" pitchFamily="34" charset="0"/>
              </a:rPr>
              <a:t>Modelo Digital do Terreno</a:t>
            </a:r>
            <a:endParaRPr lang="pt-BR" dirty="0"/>
          </a:p>
        </p:txBody>
      </p:sp>
      <p:pic>
        <p:nvPicPr>
          <p:cNvPr id="1026" name="Picture 2" descr="3">
            <a:extLst>
              <a:ext uri="{FF2B5EF4-FFF2-40B4-BE49-F238E27FC236}">
                <a16:creationId xmlns:a16="http://schemas.microsoft.com/office/drawing/2014/main" id="{8CC61972-1A04-4ACB-95B9-1D84681F7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r="52953" b="2637"/>
          <a:stretch/>
        </p:blipFill>
        <p:spPr bwMode="auto">
          <a:xfrm>
            <a:off x="479376" y="3249288"/>
            <a:ext cx="3522575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ura 5: MDT simplificado">
            <a:extLst>
              <a:ext uri="{FF2B5EF4-FFF2-40B4-BE49-F238E27FC236}">
                <a16:creationId xmlns:a16="http://schemas.microsoft.com/office/drawing/2014/main" id="{B8934090-7156-4E40-9842-94AE80DE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233" y="3288555"/>
            <a:ext cx="3408367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6">
            <a:extLst>
              <a:ext uri="{FF2B5EF4-FFF2-40B4-BE49-F238E27FC236}">
                <a16:creationId xmlns:a16="http://schemas.microsoft.com/office/drawing/2014/main" id="{EA7A74ED-BE0F-4771-B670-4C07C18D0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3224516"/>
            <a:ext cx="3494530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1E7D202-F442-4801-BCDB-D64A852A5154}"/>
              </a:ext>
            </a:extLst>
          </p:cNvPr>
          <p:cNvSpPr txBox="1"/>
          <p:nvPr/>
        </p:nvSpPr>
        <p:spPr>
          <a:xfrm>
            <a:off x="4964923" y="6092344"/>
            <a:ext cx="22615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100" dirty="0">
                <a:latin typeface="Calibri" pitchFamily="34" charset="0"/>
                <a:cs typeface="Calibri" pitchFamily="34" charset="0"/>
              </a:rPr>
              <a:t>Rede de Triângulos Irregulares (TIN) </a:t>
            </a:r>
          </a:p>
        </p:txBody>
      </p:sp>
    </p:spTree>
    <p:extLst>
      <p:ext uri="{BB962C8B-B14F-4D97-AF65-F5344CB8AC3E}">
        <p14:creationId xmlns:p14="http://schemas.microsoft.com/office/powerpoint/2010/main" val="3414019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</TotalTime>
  <Words>662</Words>
  <Application>Microsoft Office PowerPoint</Application>
  <PresentationFormat>Widescreen</PresentationFormat>
  <Paragraphs>96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Marilia Borges</dc:creator>
  <dc:description/>
  <cp:lastModifiedBy>Gabriella Lima</cp:lastModifiedBy>
  <cp:revision>49</cp:revision>
  <dcterms:created xsi:type="dcterms:W3CDTF">2022-03-04T12:39:06Z</dcterms:created>
  <dcterms:modified xsi:type="dcterms:W3CDTF">2022-03-29T01:25:02Z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3</vt:i4>
  </property>
</Properties>
</file>