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3" r:id="rId3"/>
    <p:sldId id="847" r:id="rId4"/>
    <p:sldId id="849" r:id="rId5"/>
    <p:sldId id="257" r:id="rId6"/>
    <p:sldId id="259" r:id="rId7"/>
    <p:sldId id="258" r:id="rId8"/>
    <p:sldId id="838" r:id="rId9"/>
    <p:sldId id="262" r:id="rId10"/>
    <p:sldId id="260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AF95"/>
    <a:srgbClr val="097E83"/>
    <a:srgbClr val="086274"/>
    <a:srgbClr val="1A988D"/>
    <a:srgbClr val="DADADA"/>
    <a:srgbClr val="F39220"/>
    <a:srgbClr val="16AF93"/>
    <a:srgbClr val="09506A"/>
    <a:srgbClr val="115B73"/>
    <a:srgbClr val="0F5C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Estilo com Tema 1 - Ênfas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'Planilha2 (2)'!$E$12</c:f>
              <c:strCache>
                <c:ptCount val="1"/>
                <c:pt idx="0">
                  <c:v>Preço do Contrato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'Planilha2 (2)'!$F$11:$K$11</c:f>
              <c:strCache>
                <c:ptCount val="6"/>
                <c:pt idx="0">
                  <c:v>mês 1</c:v>
                </c:pt>
                <c:pt idx="5">
                  <c:v>mês 12</c:v>
                </c:pt>
              </c:strCache>
            </c:strRef>
          </c:cat>
          <c:val>
            <c:numRef>
              <c:f>'Planilha2 (2)'!$F$12:$K$12</c:f>
              <c:numCache>
                <c:formatCode>0.00</c:formatCode>
                <c:ptCount val="6"/>
                <c:pt idx="0">
                  <c:v>57.499999999999993</c:v>
                </c:pt>
                <c:pt idx="1">
                  <c:v>62.150000000000006</c:v>
                </c:pt>
                <c:pt idx="2">
                  <c:v>55.440000000000012</c:v>
                </c:pt>
                <c:pt idx="3">
                  <c:v>60.944400000000002</c:v>
                </c:pt>
                <c:pt idx="4">
                  <c:v>67.012110000000007</c:v>
                </c:pt>
                <c:pt idx="5">
                  <c:v>67.012110000000007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597-4AAF-8D63-16B6FBF5A789}"/>
            </c:ext>
          </c:extLst>
        </c:ser>
        <c:ser>
          <c:idx val="1"/>
          <c:order val="1"/>
          <c:tx>
            <c:strRef>
              <c:f>'Planilha2 (2)'!$E$13</c:f>
              <c:strCache>
                <c:ptCount val="1"/>
                <c:pt idx="0">
                  <c:v>Custo do Serviço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'Planilha2 (2)'!$F$11:$K$11</c:f>
              <c:strCache>
                <c:ptCount val="6"/>
                <c:pt idx="0">
                  <c:v>mês 1</c:v>
                </c:pt>
                <c:pt idx="5">
                  <c:v>mês 12</c:v>
                </c:pt>
              </c:strCache>
            </c:strRef>
          </c:cat>
          <c:val>
            <c:numRef>
              <c:f>'Planilha2 (2)'!$F$13:$K$13</c:f>
              <c:numCache>
                <c:formatCode>0.00</c:formatCode>
                <c:ptCount val="6"/>
                <c:pt idx="0">
                  <c:v>50</c:v>
                </c:pt>
                <c:pt idx="1">
                  <c:v>55.000000000000007</c:v>
                </c:pt>
                <c:pt idx="2">
                  <c:v>49.500000000000007</c:v>
                </c:pt>
                <c:pt idx="3">
                  <c:v>53.460000000000008</c:v>
                </c:pt>
                <c:pt idx="4">
                  <c:v>58.271400000000014</c:v>
                </c:pt>
                <c:pt idx="5">
                  <c:v>58.271400000000014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597-4AAF-8D63-16B6FBF5A7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05992064"/>
        <c:axId val="1705989152"/>
      </c:lineChart>
      <c:catAx>
        <c:axId val="170599206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705989152"/>
        <c:crosses val="autoZero"/>
        <c:auto val="1"/>
        <c:lblAlgn val="ctr"/>
        <c:lblOffset val="100"/>
        <c:noMultiLvlLbl val="0"/>
      </c:catAx>
      <c:valAx>
        <c:axId val="170598915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crossAx val="17059920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image" Target="../media/image15.png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image" Target="../media/image15.png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028E37-076D-486F-8FB5-DD2E0B3D6BE4}" type="doc">
      <dgm:prSet loTypeId="urn:microsoft.com/office/officeart/2005/8/layout/hList7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pt-BR"/>
        </a:p>
      </dgm:t>
    </dgm:pt>
    <dgm:pt modelId="{8AD21959-DCA6-4463-AAAA-A12BC09CAF6B}">
      <dgm:prSet phldrT="[Texto]" custT="1"/>
      <dgm:spPr>
        <a:xfrm>
          <a:off x="73" y="0"/>
          <a:ext cx="975707" cy="2724150"/>
        </a:xfrm>
        <a:solidFill>
          <a:srgbClr val="C4C6BE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pt-BR" sz="14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Tratamento da Base de Dados de Contratos do DNIT</a:t>
          </a:r>
        </a:p>
      </dgm:t>
    </dgm:pt>
    <dgm:pt modelId="{990714E3-50BD-4AEA-B738-59C8B9DC7931}" type="parTrans" cxnId="{05887964-D493-437C-AAEA-40F970D493F0}">
      <dgm:prSet/>
      <dgm:spPr/>
      <dgm:t>
        <a:bodyPr/>
        <a:lstStyle/>
        <a:p>
          <a:pPr algn="ctr"/>
          <a:endParaRPr lang="pt-BR" sz="9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903B569-A110-40E4-8282-14B05C09F68D}" type="sibTrans" cxnId="{05887964-D493-437C-AAEA-40F970D493F0}">
      <dgm:prSet/>
      <dgm:spPr/>
      <dgm:t>
        <a:bodyPr/>
        <a:lstStyle/>
        <a:p>
          <a:pPr algn="ctr"/>
          <a:endParaRPr lang="pt-BR" sz="9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3C1F995-7489-4587-BF59-06274B7D8258}">
      <dgm:prSet custT="1"/>
      <dgm:spPr>
        <a:xfrm>
          <a:off x="1005052" y="0"/>
          <a:ext cx="975707" cy="2724150"/>
        </a:xfrm>
        <a:solidFill>
          <a:srgbClr val="93978A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pt-BR" sz="14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Classificação dos Indicadores pelas Normas de Serviços do DNIT</a:t>
          </a:r>
        </a:p>
      </dgm:t>
    </dgm:pt>
    <dgm:pt modelId="{09CCF706-4AF0-426E-8AC2-AB17E7684B29}" type="parTrans" cxnId="{1B821F3B-95FC-4F49-A912-7E4CDFA04673}">
      <dgm:prSet/>
      <dgm:spPr/>
      <dgm:t>
        <a:bodyPr/>
        <a:lstStyle/>
        <a:p>
          <a:pPr algn="ctr"/>
          <a:endParaRPr lang="pt-BR" sz="9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83DB8F8-7FFD-4217-A6CF-65D47339B59F}" type="sibTrans" cxnId="{1B821F3B-95FC-4F49-A912-7E4CDFA04673}">
      <dgm:prSet/>
      <dgm:spPr/>
      <dgm:t>
        <a:bodyPr/>
        <a:lstStyle/>
        <a:p>
          <a:pPr algn="ctr"/>
          <a:endParaRPr lang="pt-BR" sz="9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FCA32C4-8664-4EDE-9E25-1D57963EE670}">
      <dgm:prSet custT="1"/>
      <dgm:spPr>
        <a:xfrm>
          <a:off x="2010031" y="0"/>
          <a:ext cx="975707" cy="2724150"/>
        </a:xfr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pt-BR" sz="14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Matriz de composições e quantidades por Índice</a:t>
          </a:r>
        </a:p>
      </dgm:t>
    </dgm:pt>
    <dgm:pt modelId="{66E70A62-2266-433D-BFB4-B8DACB572F85}" type="parTrans" cxnId="{7B88CBF0-4721-4D90-B791-06A01F272FBC}">
      <dgm:prSet/>
      <dgm:spPr/>
      <dgm:t>
        <a:bodyPr/>
        <a:lstStyle/>
        <a:p>
          <a:pPr algn="ctr"/>
          <a:endParaRPr lang="pt-BR" sz="9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60B8DFC-CD12-4DF7-8FD7-68336D03C538}" type="sibTrans" cxnId="{7B88CBF0-4721-4D90-B791-06A01F272FBC}">
      <dgm:prSet/>
      <dgm:spPr/>
      <dgm:t>
        <a:bodyPr/>
        <a:lstStyle/>
        <a:p>
          <a:pPr algn="ctr"/>
          <a:endParaRPr lang="pt-BR" sz="9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D78F3E5-2B61-4D85-B770-7235BC2BE891}">
      <dgm:prSet custT="1"/>
      <dgm:spPr>
        <a:xfrm>
          <a:off x="3015010" y="0"/>
          <a:ext cx="975707" cy="2724150"/>
        </a:xfrm>
        <a:solidFill>
          <a:srgbClr val="17AF95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pt-BR" sz="14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Valoração por São Paulo e explosão das composições</a:t>
          </a:r>
        </a:p>
      </dgm:t>
    </dgm:pt>
    <dgm:pt modelId="{3A17EC03-EC0B-472D-BE37-66FFEF2E1799}" type="parTrans" cxnId="{4C18E6D2-A1C1-4EFC-AAA2-F8EAC2762757}">
      <dgm:prSet/>
      <dgm:spPr/>
      <dgm:t>
        <a:bodyPr/>
        <a:lstStyle/>
        <a:p>
          <a:pPr algn="ctr"/>
          <a:endParaRPr lang="pt-BR" sz="9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EB5DC90-F420-4DA0-9902-BEEB3EE0866A}" type="sibTrans" cxnId="{4C18E6D2-A1C1-4EFC-AAA2-F8EAC2762757}">
      <dgm:prSet/>
      <dgm:spPr/>
      <dgm:t>
        <a:bodyPr/>
        <a:lstStyle/>
        <a:p>
          <a:pPr algn="ctr"/>
          <a:endParaRPr lang="pt-BR" sz="9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BE6C3D2-DB76-4E45-BAD2-13093352DF28}">
      <dgm:prSet custT="1"/>
      <dgm:spPr>
        <a:xfrm>
          <a:off x="4019989" y="0"/>
          <a:ext cx="975707" cy="2724150"/>
        </a:xfrm>
        <a:solidFill>
          <a:srgbClr val="097E83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pt-BR" sz="14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Estruturação dos índices</a:t>
          </a:r>
        </a:p>
      </dgm:t>
    </dgm:pt>
    <dgm:pt modelId="{D56A76CD-0851-4D2A-9DA8-92F4BD49C5D8}" type="parTrans" cxnId="{6A1A70AA-5A66-4222-AE3E-2D12CDD551F1}">
      <dgm:prSet/>
      <dgm:spPr/>
      <dgm:t>
        <a:bodyPr/>
        <a:lstStyle/>
        <a:p>
          <a:pPr algn="ctr"/>
          <a:endParaRPr lang="pt-BR" sz="9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41311F0-E809-4506-A255-B71B82AA67B9}" type="sibTrans" cxnId="{6A1A70AA-5A66-4222-AE3E-2D12CDD551F1}">
      <dgm:prSet/>
      <dgm:spPr/>
      <dgm:t>
        <a:bodyPr/>
        <a:lstStyle/>
        <a:p>
          <a:pPr algn="ctr"/>
          <a:endParaRPr lang="pt-BR" sz="9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C591C19-CBE5-4BB8-A031-6F8418100133}">
      <dgm:prSet custT="1"/>
      <dgm:spPr>
        <a:xfrm>
          <a:off x="4019989" y="0"/>
          <a:ext cx="975707" cy="2724150"/>
        </a:xfrm>
        <a:solidFill>
          <a:srgbClr val="09506A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pt-BR" sz="14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Implantação</a:t>
          </a:r>
        </a:p>
      </dgm:t>
    </dgm:pt>
    <dgm:pt modelId="{BA775C44-63F3-45DF-A092-309709416AC9}" type="parTrans" cxnId="{985F9349-0796-40BF-BA8D-92083FB4FFC0}">
      <dgm:prSet/>
      <dgm:spPr/>
      <dgm:t>
        <a:bodyPr/>
        <a:lstStyle/>
        <a:p>
          <a:endParaRPr lang="pt-BR"/>
        </a:p>
      </dgm:t>
    </dgm:pt>
    <dgm:pt modelId="{C96AE105-715A-4EC8-829E-07E800E5146F}" type="sibTrans" cxnId="{985F9349-0796-40BF-BA8D-92083FB4FFC0}">
      <dgm:prSet/>
      <dgm:spPr/>
      <dgm:t>
        <a:bodyPr/>
        <a:lstStyle/>
        <a:p>
          <a:endParaRPr lang="pt-BR"/>
        </a:p>
      </dgm:t>
    </dgm:pt>
    <dgm:pt modelId="{B3F8D232-68A5-46C8-B69B-759CADC66E4E}">
      <dgm:prSet custT="1"/>
      <dgm:spPr>
        <a:xfrm>
          <a:off x="4019989" y="0"/>
          <a:ext cx="975707" cy="2724150"/>
        </a:xfrm>
        <a:solidFill>
          <a:schemeClr val="tx1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pt-BR" sz="14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Manutenção</a:t>
          </a:r>
        </a:p>
      </dgm:t>
    </dgm:pt>
    <dgm:pt modelId="{B13DE80F-DD2E-4C22-938C-D43371F376B8}" type="parTrans" cxnId="{FED013D5-204A-4F4E-9639-DBA623FE9164}">
      <dgm:prSet/>
      <dgm:spPr/>
      <dgm:t>
        <a:bodyPr/>
        <a:lstStyle/>
        <a:p>
          <a:endParaRPr lang="pt-BR"/>
        </a:p>
      </dgm:t>
    </dgm:pt>
    <dgm:pt modelId="{E5A3DBE8-774C-48F8-B9C4-29DFA494D785}" type="sibTrans" cxnId="{FED013D5-204A-4F4E-9639-DBA623FE9164}">
      <dgm:prSet/>
      <dgm:spPr/>
      <dgm:t>
        <a:bodyPr/>
        <a:lstStyle/>
        <a:p>
          <a:endParaRPr lang="pt-BR"/>
        </a:p>
      </dgm:t>
    </dgm:pt>
    <dgm:pt modelId="{97FA6A8E-EE5C-4B91-93CB-D01306242464}" type="pres">
      <dgm:prSet presAssocID="{F2028E37-076D-486F-8FB5-DD2E0B3D6BE4}" presName="Name0" presStyleCnt="0">
        <dgm:presLayoutVars>
          <dgm:dir/>
          <dgm:resizeHandles val="exact"/>
        </dgm:presLayoutVars>
      </dgm:prSet>
      <dgm:spPr/>
    </dgm:pt>
    <dgm:pt modelId="{D7148195-F029-4B48-9C2C-66FDED57BD47}" type="pres">
      <dgm:prSet presAssocID="{F2028E37-076D-486F-8FB5-DD2E0B3D6BE4}" presName="fgShape" presStyleLbl="fgShp" presStyleIdx="0" presStyleCnt="1"/>
      <dgm:spPr>
        <a:xfrm>
          <a:off x="240029" y="2179320"/>
          <a:ext cx="5520690" cy="408622"/>
        </a:xfrm>
        <a:prstGeom prst="rightArrow">
          <a:avLst/>
        </a:prstGeom>
        <a:solidFill>
          <a:sysClr val="window" lastClr="FFFFFF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" action="ppaction://noaction"/>
          </dgm14:cNvPr>
        </a:ext>
      </dgm:extLst>
    </dgm:pt>
    <dgm:pt modelId="{976BCB30-1671-42E3-9803-9CB10BB5CC46}" type="pres">
      <dgm:prSet presAssocID="{F2028E37-076D-486F-8FB5-DD2E0B3D6BE4}" presName="linComp" presStyleCnt="0"/>
      <dgm:spPr/>
    </dgm:pt>
    <dgm:pt modelId="{AD810C79-DF50-4BD8-B038-772239CC6158}" type="pres">
      <dgm:prSet presAssocID="{8AD21959-DCA6-4463-AAAA-A12BC09CAF6B}" presName="compNode" presStyleCnt="0"/>
      <dgm:spPr/>
    </dgm:pt>
    <dgm:pt modelId="{0CED482F-AF80-4296-8DB7-1056F34136F5}" type="pres">
      <dgm:prSet presAssocID="{8AD21959-DCA6-4463-AAAA-A12BC09CAF6B}" presName="bkgdShape" presStyleLbl="node1" presStyleIdx="0" presStyleCnt="7"/>
      <dgm:spPr>
        <a:prstGeom prst="roundRect">
          <a:avLst>
            <a:gd name="adj" fmla="val 10000"/>
          </a:avLst>
        </a:prstGeom>
      </dgm:spPr>
    </dgm:pt>
    <dgm:pt modelId="{2943B92E-9B34-4848-965B-ACB3C901F732}" type="pres">
      <dgm:prSet presAssocID="{8AD21959-DCA6-4463-AAAA-A12BC09CAF6B}" presName="nodeTx" presStyleLbl="node1" presStyleIdx="0" presStyleCnt="7">
        <dgm:presLayoutVars>
          <dgm:bulletEnabled val="1"/>
        </dgm:presLayoutVars>
      </dgm:prSet>
      <dgm:spPr/>
    </dgm:pt>
    <dgm:pt modelId="{B6B590A7-D5C0-4988-ADA1-70C9CF0ABCB7}" type="pres">
      <dgm:prSet presAssocID="{8AD21959-DCA6-4463-AAAA-A12BC09CAF6B}" presName="invisiNode" presStyleLbl="node1" presStyleIdx="0" presStyleCnt="7"/>
      <dgm:spPr/>
    </dgm:pt>
    <dgm:pt modelId="{125E1510-3B28-4613-956B-B43A41ED734B}" type="pres">
      <dgm:prSet presAssocID="{8AD21959-DCA6-4463-AAAA-A12BC09CAF6B}" presName="imagNode" presStyleLbl="fgImgPlace1" presStyleIdx="0" presStyleCnt="7"/>
      <dgm:spPr>
        <a:xfrm>
          <a:off x="34356" y="163449"/>
          <a:ext cx="907141" cy="907141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</dgm:pt>
    <dgm:pt modelId="{C1FC3541-4498-44B6-A684-0517C4A35F6D}" type="pres">
      <dgm:prSet presAssocID="{7903B569-A110-40E4-8282-14B05C09F68D}" presName="sibTrans" presStyleLbl="sibTrans2D1" presStyleIdx="0" presStyleCnt="0"/>
      <dgm:spPr/>
    </dgm:pt>
    <dgm:pt modelId="{53153D36-D379-43D1-A454-2EA47D1125FA}" type="pres">
      <dgm:prSet presAssocID="{E3C1F995-7489-4587-BF59-06274B7D8258}" presName="compNode" presStyleCnt="0"/>
      <dgm:spPr/>
    </dgm:pt>
    <dgm:pt modelId="{33B221BA-0425-4767-B65D-ECD17D60F231}" type="pres">
      <dgm:prSet presAssocID="{E3C1F995-7489-4587-BF59-06274B7D8258}" presName="bkgdShape" presStyleLbl="node1" presStyleIdx="1" presStyleCnt="7"/>
      <dgm:spPr>
        <a:prstGeom prst="roundRect">
          <a:avLst>
            <a:gd name="adj" fmla="val 10000"/>
          </a:avLst>
        </a:prstGeom>
      </dgm:spPr>
    </dgm:pt>
    <dgm:pt modelId="{3360F342-82E8-4E97-96DB-9278800B1226}" type="pres">
      <dgm:prSet presAssocID="{E3C1F995-7489-4587-BF59-06274B7D8258}" presName="nodeTx" presStyleLbl="node1" presStyleIdx="1" presStyleCnt="7">
        <dgm:presLayoutVars>
          <dgm:bulletEnabled val="1"/>
        </dgm:presLayoutVars>
      </dgm:prSet>
      <dgm:spPr/>
    </dgm:pt>
    <dgm:pt modelId="{542A8931-1851-4643-A921-E78808AD7231}" type="pres">
      <dgm:prSet presAssocID="{E3C1F995-7489-4587-BF59-06274B7D8258}" presName="invisiNode" presStyleLbl="node1" presStyleIdx="1" presStyleCnt="7"/>
      <dgm:spPr/>
    </dgm:pt>
    <dgm:pt modelId="{4878CB6B-9B32-4FF6-9293-35FC1F0DB450}" type="pres">
      <dgm:prSet presAssocID="{E3C1F995-7489-4587-BF59-06274B7D8258}" presName="imagNode" presStyleLbl="fgImgPlace1" presStyleIdx="1" presStyleCnt="7"/>
      <dgm:spPr>
        <a:xfrm>
          <a:off x="1039335" y="163449"/>
          <a:ext cx="907141" cy="907141"/>
        </a:xfrm>
        <a:prstGeom prst="ellipse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</dgm:pt>
    <dgm:pt modelId="{25FC59AF-8DF5-4800-9D4A-FB44F44FAD41}" type="pres">
      <dgm:prSet presAssocID="{883DB8F8-7FFD-4217-A6CF-65D47339B59F}" presName="sibTrans" presStyleLbl="sibTrans2D1" presStyleIdx="0" presStyleCnt="0"/>
      <dgm:spPr/>
    </dgm:pt>
    <dgm:pt modelId="{B6859079-97B3-445F-8F13-C2F98D34B5C5}" type="pres">
      <dgm:prSet presAssocID="{1FCA32C4-8664-4EDE-9E25-1D57963EE670}" presName="compNode" presStyleCnt="0"/>
      <dgm:spPr/>
    </dgm:pt>
    <dgm:pt modelId="{BA6E9981-177D-47C8-B8B7-22EC30535F2E}" type="pres">
      <dgm:prSet presAssocID="{1FCA32C4-8664-4EDE-9E25-1D57963EE670}" presName="bkgdShape" presStyleLbl="node1" presStyleIdx="2" presStyleCnt="7"/>
      <dgm:spPr>
        <a:prstGeom prst="roundRect">
          <a:avLst>
            <a:gd name="adj" fmla="val 10000"/>
          </a:avLst>
        </a:prstGeom>
      </dgm:spPr>
    </dgm:pt>
    <dgm:pt modelId="{670F08E4-4ECE-4608-8E40-5DD6D3A4BA86}" type="pres">
      <dgm:prSet presAssocID="{1FCA32C4-8664-4EDE-9E25-1D57963EE670}" presName="nodeTx" presStyleLbl="node1" presStyleIdx="2" presStyleCnt="7">
        <dgm:presLayoutVars>
          <dgm:bulletEnabled val="1"/>
        </dgm:presLayoutVars>
      </dgm:prSet>
      <dgm:spPr/>
    </dgm:pt>
    <dgm:pt modelId="{48EB3EBC-4C97-4E56-9FD8-1AEBB6D7002E}" type="pres">
      <dgm:prSet presAssocID="{1FCA32C4-8664-4EDE-9E25-1D57963EE670}" presName="invisiNode" presStyleLbl="node1" presStyleIdx="2" presStyleCnt="7"/>
      <dgm:spPr/>
    </dgm:pt>
    <dgm:pt modelId="{DDA1322F-BECB-429F-88E7-816FAB159D64}" type="pres">
      <dgm:prSet presAssocID="{1FCA32C4-8664-4EDE-9E25-1D57963EE670}" presName="imagNode" presStyleLbl="fgImgPlace1" presStyleIdx="2" presStyleCnt="7"/>
      <dgm:spPr>
        <a:xfrm>
          <a:off x="2044314" y="163449"/>
          <a:ext cx="907141" cy="907141"/>
        </a:xfrm>
        <a:prstGeom prst="ellipse">
          <a:avLst/>
        </a:prstGeom>
        <a:blipFill dpi="0" rotWithShape="1"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</dgm:pt>
    <dgm:pt modelId="{2839ADB3-F979-45A3-867A-375B58A14945}" type="pres">
      <dgm:prSet presAssocID="{560B8DFC-CD12-4DF7-8FD7-68336D03C538}" presName="sibTrans" presStyleLbl="sibTrans2D1" presStyleIdx="0" presStyleCnt="0"/>
      <dgm:spPr/>
    </dgm:pt>
    <dgm:pt modelId="{464AB6CE-1363-49C5-8040-74C601F65758}" type="pres">
      <dgm:prSet presAssocID="{2D78F3E5-2B61-4D85-B770-7235BC2BE891}" presName="compNode" presStyleCnt="0"/>
      <dgm:spPr/>
    </dgm:pt>
    <dgm:pt modelId="{C103DD29-7CA4-4643-9FB5-812C8723E8FA}" type="pres">
      <dgm:prSet presAssocID="{2D78F3E5-2B61-4D85-B770-7235BC2BE891}" presName="bkgdShape" presStyleLbl="node1" presStyleIdx="3" presStyleCnt="7"/>
      <dgm:spPr>
        <a:prstGeom prst="roundRect">
          <a:avLst>
            <a:gd name="adj" fmla="val 10000"/>
          </a:avLst>
        </a:prstGeom>
      </dgm:spPr>
    </dgm:pt>
    <dgm:pt modelId="{EB6F08AC-5877-4C51-9DD0-DC4FB24667F9}" type="pres">
      <dgm:prSet presAssocID="{2D78F3E5-2B61-4D85-B770-7235BC2BE891}" presName="nodeTx" presStyleLbl="node1" presStyleIdx="3" presStyleCnt="7">
        <dgm:presLayoutVars>
          <dgm:bulletEnabled val="1"/>
        </dgm:presLayoutVars>
      </dgm:prSet>
      <dgm:spPr/>
    </dgm:pt>
    <dgm:pt modelId="{5E552CE8-FBEF-494E-859B-C70025A14371}" type="pres">
      <dgm:prSet presAssocID="{2D78F3E5-2B61-4D85-B770-7235BC2BE891}" presName="invisiNode" presStyleLbl="node1" presStyleIdx="3" presStyleCnt="7"/>
      <dgm:spPr/>
    </dgm:pt>
    <dgm:pt modelId="{FA0728ED-BDD1-4BB9-9CFB-28EB6CB0D270}" type="pres">
      <dgm:prSet presAssocID="{2D78F3E5-2B61-4D85-B770-7235BC2BE891}" presName="imagNode" presStyleLbl="fgImgPlace1" presStyleIdx="3" presStyleCnt="7"/>
      <dgm:spPr>
        <a:xfrm>
          <a:off x="3049293" y="163449"/>
          <a:ext cx="907141" cy="907141"/>
        </a:xfrm>
        <a:prstGeom prst="ellipse">
          <a:avLst/>
        </a:prstGeom>
        <a:blipFill rotWithShape="1">
          <a:blip xmlns:r="http://schemas.openxmlformats.org/officeDocument/2006/relationships" r:embed="rId4"/>
          <a:stretch>
            <a:fillRect/>
          </a:stretch>
        </a:blip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</dgm:pt>
    <dgm:pt modelId="{D7D1BF15-98CC-407F-B627-F86B3E40AF4B}" type="pres">
      <dgm:prSet presAssocID="{EEB5DC90-F420-4DA0-9902-BEEB3EE0866A}" presName="sibTrans" presStyleLbl="sibTrans2D1" presStyleIdx="0" presStyleCnt="0"/>
      <dgm:spPr/>
    </dgm:pt>
    <dgm:pt modelId="{603AAED0-4D55-463A-B27F-7C07619CB66D}" type="pres">
      <dgm:prSet presAssocID="{DBE6C3D2-DB76-4E45-BAD2-13093352DF28}" presName="compNode" presStyleCnt="0"/>
      <dgm:spPr/>
    </dgm:pt>
    <dgm:pt modelId="{BBF496DD-B3B4-41B2-ABFA-0DEEA62ECAD2}" type="pres">
      <dgm:prSet presAssocID="{DBE6C3D2-DB76-4E45-BAD2-13093352DF28}" presName="bkgdShape" presStyleLbl="node1" presStyleIdx="4" presStyleCnt="7"/>
      <dgm:spPr>
        <a:prstGeom prst="roundRect">
          <a:avLst>
            <a:gd name="adj" fmla="val 10000"/>
          </a:avLst>
        </a:prstGeom>
      </dgm:spPr>
    </dgm:pt>
    <dgm:pt modelId="{B5E59624-E18D-4473-BA61-12A7ABC538C9}" type="pres">
      <dgm:prSet presAssocID="{DBE6C3D2-DB76-4E45-BAD2-13093352DF28}" presName="nodeTx" presStyleLbl="node1" presStyleIdx="4" presStyleCnt="7">
        <dgm:presLayoutVars>
          <dgm:bulletEnabled val="1"/>
        </dgm:presLayoutVars>
      </dgm:prSet>
      <dgm:spPr/>
    </dgm:pt>
    <dgm:pt modelId="{9D1B26F6-E0D8-4FE4-9DB5-9122666B56BB}" type="pres">
      <dgm:prSet presAssocID="{DBE6C3D2-DB76-4E45-BAD2-13093352DF28}" presName="invisiNode" presStyleLbl="node1" presStyleIdx="4" presStyleCnt="7"/>
      <dgm:spPr/>
    </dgm:pt>
    <dgm:pt modelId="{25D44ACC-2C70-4180-BA9B-383EB418AA58}" type="pres">
      <dgm:prSet presAssocID="{DBE6C3D2-DB76-4E45-BAD2-13093352DF28}" presName="imagNode" presStyleLbl="fgImgPlace1" presStyleIdx="4" presStyleCnt="7"/>
      <dgm:spPr>
        <a:xfrm>
          <a:off x="4054272" y="163449"/>
          <a:ext cx="907141" cy="907141"/>
        </a:xfrm>
        <a:prstGeom prst="ellipse">
          <a:avLst/>
        </a:prstGeom>
        <a:blipFill dpi="0" rotWithShape="1"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</dgm:pt>
    <dgm:pt modelId="{6D245E89-A996-4547-B3EA-C13E94421D06}" type="pres">
      <dgm:prSet presAssocID="{C41311F0-E809-4506-A255-B71B82AA67B9}" presName="sibTrans" presStyleLbl="sibTrans2D1" presStyleIdx="0" presStyleCnt="0"/>
      <dgm:spPr/>
    </dgm:pt>
    <dgm:pt modelId="{4B2AEF4B-ACFE-450E-9DA6-B99CB01FA489}" type="pres">
      <dgm:prSet presAssocID="{AC591C19-CBE5-4BB8-A031-6F8418100133}" presName="compNode" presStyleCnt="0"/>
      <dgm:spPr/>
    </dgm:pt>
    <dgm:pt modelId="{E37E0390-B54A-4775-9642-12D67E12C960}" type="pres">
      <dgm:prSet presAssocID="{AC591C19-CBE5-4BB8-A031-6F8418100133}" presName="bkgdShape" presStyleLbl="node1" presStyleIdx="5" presStyleCnt="7"/>
      <dgm:spPr/>
    </dgm:pt>
    <dgm:pt modelId="{216E7EA8-B152-4BC8-8A95-DD2A78109F9F}" type="pres">
      <dgm:prSet presAssocID="{AC591C19-CBE5-4BB8-A031-6F8418100133}" presName="nodeTx" presStyleLbl="node1" presStyleIdx="5" presStyleCnt="7">
        <dgm:presLayoutVars>
          <dgm:bulletEnabled val="1"/>
        </dgm:presLayoutVars>
      </dgm:prSet>
      <dgm:spPr/>
    </dgm:pt>
    <dgm:pt modelId="{DA680FE7-03C9-4CEB-B6B0-901D57FABA21}" type="pres">
      <dgm:prSet presAssocID="{AC591C19-CBE5-4BB8-A031-6F8418100133}" presName="invisiNode" presStyleLbl="node1" presStyleIdx="5" presStyleCnt="7"/>
      <dgm:spPr/>
    </dgm:pt>
    <dgm:pt modelId="{5658A654-0CCD-48A1-AE93-A3D2FB8C2A1B}" type="pres">
      <dgm:prSet presAssocID="{AC591C19-CBE5-4BB8-A031-6F8418100133}" presName="imagNode" presStyleLbl="fgImgPlace1" presStyleIdx="5" presStyleCnt="7"/>
      <dgm:spPr>
        <a:blipFill rotWithShape="1">
          <a:blip xmlns:r="http://schemas.openxmlformats.org/officeDocument/2006/relationships" r:embed="rId6"/>
          <a:stretch>
            <a:fillRect/>
          </a:stretch>
        </a:blipFill>
      </dgm:spPr>
    </dgm:pt>
    <dgm:pt modelId="{7F9DE46B-1E75-48F9-9298-655EC978A6BB}" type="pres">
      <dgm:prSet presAssocID="{C96AE105-715A-4EC8-829E-07E800E5146F}" presName="sibTrans" presStyleLbl="sibTrans2D1" presStyleIdx="0" presStyleCnt="0"/>
      <dgm:spPr/>
    </dgm:pt>
    <dgm:pt modelId="{6D8C2027-02BE-4BD9-9298-ACAFF22EB611}" type="pres">
      <dgm:prSet presAssocID="{B3F8D232-68A5-46C8-B69B-759CADC66E4E}" presName="compNode" presStyleCnt="0"/>
      <dgm:spPr/>
    </dgm:pt>
    <dgm:pt modelId="{C342A2CF-2C4A-4980-A8B5-1D8118022E51}" type="pres">
      <dgm:prSet presAssocID="{B3F8D232-68A5-46C8-B69B-759CADC66E4E}" presName="bkgdShape" presStyleLbl="node1" presStyleIdx="6" presStyleCnt="7"/>
      <dgm:spPr/>
    </dgm:pt>
    <dgm:pt modelId="{71093321-3BCD-4C72-9F4E-5E70B96C0E8B}" type="pres">
      <dgm:prSet presAssocID="{B3F8D232-68A5-46C8-B69B-759CADC66E4E}" presName="nodeTx" presStyleLbl="node1" presStyleIdx="6" presStyleCnt="7">
        <dgm:presLayoutVars>
          <dgm:bulletEnabled val="1"/>
        </dgm:presLayoutVars>
      </dgm:prSet>
      <dgm:spPr/>
    </dgm:pt>
    <dgm:pt modelId="{69E305CD-86AA-4925-9289-CA85255BC38E}" type="pres">
      <dgm:prSet presAssocID="{B3F8D232-68A5-46C8-B69B-759CADC66E4E}" presName="invisiNode" presStyleLbl="node1" presStyleIdx="6" presStyleCnt="7"/>
      <dgm:spPr/>
    </dgm:pt>
    <dgm:pt modelId="{29E86A16-3F58-465D-BC8F-B666DCAADE82}" type="pres">
      <dgm:prSet presAssocID="{B3F8D232-68A5-46C8-B69B-759CADC66E4E}" presName="imagNode" presStyleLbl="fgImgPlace1" presStyleIdx="6" presStyleCnt="7"/>
      <dgm:spPr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</dgm:ptLst>
  <dgm:cxnLst>
    <dgm:cxn modelId="{D1DEA908-CF58-4577-A50B-F63CA9B0524D}" type="presOf" srcId="{B3F8D232-68A5-46C8-B69B-759CADC66E4E}" destId="{71093321-3BCD-4C72-9F4E-5E70B96C0E8B}" srcOrd="1" destOrd="0" presId="urn:microsoft.com/office/officeart/2005/8/layout/hList7"/>
    <dgm:cxn modelId="{7917A110-A743-445B-ADE9-7FFFC41E15DC}" type="presOf" srcId="{F2028E37-076D-486F-8FB5-DD2E0B3D6BE4}" destId="{97FA6A8E-EE5C-4B91-93CB-D01306242464}" srcOrd="0" destOrd="0" presId="urn:microsoft.com/office/officeart/2005/8/layout/hList7"/>
    <dgm:cxn modelId="{05A66228-9B4C-4250-9808-4D66990F100B}" type="presOf" srcId="{2D78F3E5-2B61-4D85-B770-7235BC2BE891}" destId="{EB6F08AC-5877-4C51-9DD0-DC4FB24667F9}" srcOrd="1" destOrd="0" presId="urn:microsoft.com/office/officeart/2005/8/layout/hList7"/>
    <dgm:cxn modelId="{DA814B3A-4C29-4177-8025-85A6C0A9864B}" type="presOf" srcId="{883DB8F8-7FFD-4217-A6CF-65D47339B59F}" destId="{25FC59AF-8DF5-4800-9D4A-FB44F44FAD41}" srcOrd="0" destOrd="0" presId="urn:microsoft.com/office/officeart/2005/8/layout/hList7"/>
    <dgm:cxn modelId="{1B821F3B-95FC-4F49-A912-7E4CDFA04673}" srcId="{F2028E37-076D-486F-8FB5-DD2E0B3D6BE4}" destId="{E3C1F995-7489-4587-BF59-06274B7D8258}" srcOrd="1" destOrd="0" parTransId="{09CCF706-4AF0-426E-8AC2-AB17E7684B29}" sibTransId="{883DB8F8-7FFD-4217-A6CF-65D47339B59F}"/>
    <dgm:cxn modelId="{05887964-D493-437C-AAEA-40F970D493F0}" srcId="{F2028E37-076D-486F-8FB5-DD2E0B3D6BE4}" destId="{8AD21959-DCA6-4463-AAAA-A12BC09CAF6B}" srcOrd="0" destOrd="0" parTransId="{990714E3-50BD-4AEA-B738-59C8B9DC7931}" sibTransId="{7903B569-A110-40E4-8282-14B05C09F68D}"/>
    <dgm:cxn modelId="{985F9349-0796-40BF-BA8D-92083FB4FFC0}" srcId="{F2028E37-076D-486F-8FB5-DD2E0B3D6BE4}" destId="{AC591C19-CBE5-4BB8-A031-6F8418100133}" srcOrd="5" destOrd="0" parTransId="{BA775C44-63F3-45DF-A092-309709416AC9}" sibTransId="{C96AE105-715A-4EC8-829E-07E800E5146F}"/>
    <dgm:cxn modelId="{C069004A-CBA6-4C22-9B21-2A0EF3BCDF50}" type="presOf" srcId="{EEB5DC90-F420-4DA0-9902-BEEB3EE0866A}" destId="{D7D1BF15-98CC-407F-B627-F86B3E40AF4B}" srcOrd="0" destOrd="0" presId="urn:microsoft.com/office/officeart/2005/8/layout/hList7"/>
    <dgm:cxn modelId="{EC069B70-1D19-4317-A8AC-33815A9C86F8}" type="presOf" srcId="{AC591C19-CBE5-4BB8-A031-6F8418100133}" destId="{E37E0390-B54A-4775-9642-12D67E12C960}" srcOrd="0" destOrd="0" presId="urn:microsoft.com/office/officeart/2005/8/layout/hList7"/>
    <dgm:cxn modelId="{17794D73-29FC-4525-8BF4-170660BB3C54}" type="presOf" srcId="{AC591C19-CBE5-4BB8-A031-6F8418100133}" destId="{216E7EA8-B152-4BC8-8A95-DD2A78109F9F}" srcOrd="1" destOrd="0" presId="urn:microsoft.com/office/officeart/2005/8/layout/hList7"/>
    <dgm:cxn modelId="{AF60E95A-BA50-4AA5-A5D6-D6C26252E3F9}" type="presOf" srcId="{C41311F0-E809-4506-A255-B71B82AA67B9}" destId="{6D245E89-A996-4547-B3EA-C13E94421D06}" srcOrd="0" destOrd="0" presId="urn:microsoft.com/office/officeart/2005/8/layout/hList7"/>
    <dgm:cxn modelId="{E9375F88-839D-47A7-B176-AB30B612765B}" type="presOf" srcId="{B3F8D232-68A5-46C8-B69B-759CADC66E4E}" destId="{C342A2CF-2C4A-4980-A8B5-1D8118022E51}" srcOrd="0" destOrd="0" presId="urn:microsoft.com/office/officeart/2005/8/layout/hList7"/>
    <dgm:cxn modelId="{23D1D288-B578-4EB3-A796-6390815C1F66}" type="presOf" srcId="{2D78F3E5-2B61-4D85-B770-7235BC2BE891}" destId="{C103DD29-7CA4-4643-9FB5-812C8723E8FA}" srcOrd="0" destOrd="0" presId="urn:microsoft.com/office/officeart/2005/8/layout/hList7"/>
    <dgm:cxn modelId="{5E62F588-CCBC-403D-A13E-A11CFA2BF43D}" type="presOf" srcId="{E3C1F995-7489-4587-BF59-06274B7D8258}" destId="{3360F342-82E8-4E97-96DB-9278800B1226}" srcOrd="1" destOrd="0" presId="urn:microsoft.com/office/officeart/2005/8/layout/hList7"/>
    <dgm:cxn modelId="{9666048C-4B9D-44DE-9BFC-C819F5C61412}" type="presOf" srcId="{C96AE105-715A-4EC8-829E-07E800E5146F}" destId="{7F9DE46B-1E75-48F9-9298-655EC978A6BB}" srcOrd="0" destOrd="0" presId="urn:microsoft.com/office/officeart/2005/8/layout/hList7"/>
    <dgm:cxn modelId="{CC5D529B-3CF0-4C8B-9F65-893CF0216C65}" type="presOf" srcId="{DBE6C3D2-DB76-4E45-BAD2-13093352DF28}" destId="{B5E59624-E18D-4473-BA61-12A7ABC538C9}" srcOrd="1" destOrd="0" presId="urn:microsoft.com/office/officeart/2005/8/layout/hList7"/>
    <dgm:cxn modelId="{A3AC57A0-E858-47D7-8781-0EB2F27E11A7}" type="presOf" srcId="{1FCA32C4-8664-4EDE-9E25-1D57963EE670}" destId="{670F08E4-4ECE-4608-8E40-5DD6D3A4BA86}" srcOrd="1" destOrd="0" presId="urn:microsoft.com/office/officeart/2005/8/layout/hList7"/>
    <dgm:cxn modelId="{7C5AF9A3-3FF7-4260-B7AE-E283ABBAF8E8}" type="presOf" srcId="{8AD21959-DCA6-4463-AAAA-A12BC09CAF6B}" destId="{2943B92E-9B34-4848-965B-ACB3C901F732}" srcOrd="1" destOrd="0" presId="urn:microsoft.com/office/officeart/2005/8/layout/hList7"/>
    <dgm:cxn modelId="{6A1A70AA-5A66-4222-AE3E-2D12CDD551F1}" srcId="{F2028E37-076D-486F-8FB5-DD2E0B3D6BE4}" destId="{DBE6C3D2-DB76-4E45-BAD2-13093352DF28}" srcOrd="4" destOrd="0" parTransId="{D56A76CD-0851-4D2A-9DA8-92F4BD49C5D8}" sibTransId="{C41311F0-E809-4506-A255-B71B82AA67B9}"/>
    <dgm:cxn modelId="{81183EAE-552F-440B-9EA7-479C303C31FD}" type="presOf" srcId="{1FCA32C4-8664-4EDE-9E25-1D57963EE670}" destId="{BA6E9981-177D-47C8-B8B7-22EC30535F2E}" srcOrd="0" destOrd="0" presId="urn:microsoft.com/office/officeart/2005/8/layout/hList7"/>
    <dgm:cxn modelId="{D6C3DEBA-5D98-4645-9430-CBAB4BE88EB1}" type="presOf" srcId="{E3C1F995-7489-4587-BF59-06274B7D8258}" destId="{33B221BA-0425-4767-B65D-ECD17D60F231}" srcOrd="0" destOrd="0" presId="urn:microsoft.com/office/officeart/2005/8/layout/hList7"/>
    <dgm:cxn modelId="{854DDDD1-56E1-4F02-935B-3E605B255D57}" type="presOf" srcId="{8AD21959-DCA6-4463-AAAA-A12BC09CAF6B}" destId="{0CED482F-AF80-4296-8DB7-1056F34136F5}" srcOrd="0" destOrd="0" presId="urn:microsoft.com/office/officeart/2005/8/layout/hList7"/>
    <dgm:cxn modelId="{4C18E6D2-A1C1-4EFC-AAA2-F8EAC2762757}" srcId="{F2028E37-076D-486F-8FB5-DD2E0B3D6BE4}" destId="{2D78F3E5-2B61-4D85-B770-7235BC2BE891}" srcOrd="3" destOrd="0" parTransId="{3A17EC03-EC0B-472D-BE37-66FFEF2E1799}" sibTransId="{EEB5DC90-F420-4DA0-9902-BEEB3EE0866A}"/>
    <dgm:cxn modelId="{FED013D5-204A-4F4E-9639-DBA623FE9164}" srcId="{F2028E37-076D-486F-8FB5-DD2E0B3D6BE4}" destId="{B3F8D232-68A5-46C8-B69B-759CADC66E4E}" srcOrd="6" destOrd="0" parTransId="{B13DE80F-DD2E-4C22-938C-D43371F376B8}" sibTransId="{E5A3DBE8-774C-48F8-B9C4-29DFA494D785}"/>
    <dgm:cxn modelId="{777858DE-9AFD-4DC8-BD00-619D22579E83}" type="presOf" srcId="{560B8DFC-CD12-4DF7-8FD7-68336D03C538}" destId="{2839ADB3-F979-45A3-867A-375B58A14945}" srcOrd="0" destOrd="0" presId="urn:microsoft.com/office/officeart/2005/8/layout/hList7"/>
    <dgm:cxn modelId="{A1344EE2-E39F-4248-8B78-2FDE1E4A2D33}" type="presOf" srcId="{7903B569-A110-40E4-8282-14B05C09F68D}" destId="{C1FC3541-4498-44B6-A684-0517C4A35F6D}" srcOrd="0" destOrd="0" presId="urn:microsoft.com/office/officeart/2005/8/layout/hList7"/>
    <dgm:cxn modelId="{7B88CBF0-4721-4D90-B791-06A01F272FBC}" srcId="{F2028E37-076D-486F-8FB5-DD2E0B3D6BE4}" destId="{1FCA32C4-8664-4EDE-9E25-1D57963EE670}" srcOrd="2" destOrd="0" parTransId="{66E70A62-2266-433D-BFB4-B8DACB572F85}" sibTransId="{560B8DFC-CD12-4DF7-8FD7-68336D03C538}"/>
    <dgm:cxn modelId="{6003BBF7-6398-480F-A289-3BA8478CCC98}" type="presOf" srcId="{DBE6C3D2-DB76-4E45-BAD2-13093352DF28}" destId="{BBF496DD-B3B4-41B2-ABFA-0DEEA62ECAD2}" srcOrd="0" destOrd="0" presId="urn:microsoft.com/office/officeart/2005/8/layout/hList7"/>
    <dgm:cxn modelId="{3D8CB747-07AC-4409-A3FB-A043E505F022}" type="presParOf" srcId="{97FA6A8E-EE5C-4B91-93CB-D01306242464}" destId="{D7148195-F029-4B48-9C2C-66FDED57BD47}" srcOrd="0" destOrd="0" presId="urn:microsoft.com/office/officeart/2005/8/layout/hList7"/>
    <dgm:cxn modelId="{23286441-DB06-4ECA-83BE-6C406DB4BFFD}" type="presParOf" srcId="{97FA6A8E-EE5C-4B91-93CB-D01306242464}" destId="{976BCB30-1671-42E3-9803-9CB10BB5CC46}" srcOrd="1" destOrd="0" presId="urn:microsoft.com/office/officeart/2005/8/layout/hList7"/>
    <dgm:cxn modelId="{214F16A2-467B-42F1-AEA6-305A90BD8170}" type="presParOf" srcId="{976BCB30-1671-42E3-9803-9CB10BB5CC46}" destId="{AD810C79-DF50-4BD8-B038-772239CC6158}" srcOrd="0" destOrd="0" presId="urn:microsoft.com/office/officeart/2005/8/layout/hList7"/>
    <dgm:cxn modelId="{E8CEE360-6B31-41CB-B2BF-8CC3EFD7D7AE}" type="presParOf" srcId="{AD810C79-DF50-4BD8-B038-772239CC6158}" destId="{0CED482F-AF80-4296-8DB7-1056F34136F5}" srcOrd="0" destOrd="0" presId="urn:microsoft.com/office/officeart/2005/8/layout/hList7"/>
    <dgm:cxn modelId="{654DA9D2-E56E-4BEB-9F1B-66EBA629053C}" type="presParOf" srcId="{AD810C79-DF50-4BD8-B038-772239CC6158}" destId="{2943B92E-9B34-4848-965B-ACB3C901F732}" srcOrd="1" destOrd="0" presId="urn:microsoft.com/office/officeart/2005/8/layout/hList7"/>
    <dgm:cxn modelId="{CA2E0AAB-F876-4F0B-9595-229ACF845C2D}" type="presParOf" srcId="{AD810C79-DF50-4BD8-B038-772239CC6158}" destId="{B6B590A7-D5C0-4988-ADA1-70C9CF0ABCB7}" srcOrd="2" destOrd="0" presId="urn:microsoft.com/office/officeart/2005/8/layout/hList7"/>
    <dgm:cxn modelId="{332EC62C-A0C7-48D4-8B50-A5EA14D25CD4}" type="presParOf" srcId="{AD810C79-DF50-4BD8-B038-772239CC6158}" destId="{125E1510-3B28-4613-956B-B43A41ED734B}" srcOrd="3" destOrd="0" presId="urn:microsoft.com/office/officeart/2005/8/layout/hList7"/>
    <dgm:cxn modelId="{D0402DF3-3FDD-4BB0-AC3D-F5CB545E25A4}" type="presParOf" srcId="{976BCB30-1671-42E3-9803-9CB10BB5CC46}" destId="{C1FC3541-4498-44B6-A684-0517C4A35F6D}" srcOrd="1" destOrd="0" presId="urn:microsoft.com/office/officeart/2005/8/layout/hList7"/>
    <dgm:cxn modelId="{94852575-96D7-4513-9865-E412D6589402}" type="presParOf" srcId="{976BCB30-1671-42E3-9803-9CB10BB5CC46}" destId="{53153D36-D379-43D1-A454-2EA47D1125FA}" srcOrd="2" destOrd="0" presId="urn:microsoft.com/office/officeart/2005/8/layout/hList7"/>
    <dgm:cxn modelId="{398E3EFC-96AF-460E-A060-5ABBC6449A5A}" type="presParOf" srcId="{53153D36-D379-43D1-A454-2EA47D1125FA}" destId="{33B221BA-0425-4767-B65D-ECD17D60F231}" srcOrd="0" destOrd="0" presId="urn:microsoft.com/office/officeart/2005/8/layout/hList7"/>
    <dgm:cxn modelId="{96C9F5FC-D449-41ED-B393-63C2471DCAA6}" type="presParOf" srcId="{53153D36-D379-43D1-A454-2EA47D1125FA}" destId="{3360F342-82E8-4E97-96DB-9278800B1226}" srcOrd="1" destOrd="0" presId="urn:microsoft.com/office/officeart/2005/8/layout/hList7"/>
    <dgm:cxn modelId="{B54A324F-9423-4DBB-A14C-58DDE9A7DA5D}" type="presParOf" srcId="{53153D36-D379-43D1-A454-2EA47D1125FA}" destId="{542A8931-1851-4643-A921-E78808AD7231}" srcOrd="2" destOrd="0" presId="urn:microsoft.com/office/officeart/2005/8/layout/hList7"/>
    <dgm:cxn modelId="{51FAA42B-B740-4BD8-B6A4-106DB11FA1E4}" type="presParOf" srcId="{53153D36-D379-43D1-A454-2EA47D1125FA}" destId="{4878CB6B-9B32-4FF6-9293-35FC1F0DB450}" srcOrd="3" destOrd="0" presId="urn:microsoft.com/office/officeart/2005/8/layout/hList7"/>
    <dgm:cxn modelId="{05D098EE-2614-4F15-A012-071F88B58BDD}" type="presParOf" srcId="{976BCB30-1671-42E3-9803-9CB10BB5CC46}" destId="{25FC59AF-8DF5-4800-9D4A-FB44F44FAD41}" srcOrd="3" destOrd="0" presId="urn:microsoft.com/office/officeart/2005/8/layout/hList7"/>
    <dgm:cxn modelId="{D44C2A4E-E28A-4EE1-A2B2-CA5F6E80BD9D}" type="presParOf" srcId="{976BCB30-1671-42E3-9803-9CB10BB5CC46}" destId="{B6859079-97B3-445F-8F13-C2F98D34B5C5}" srcOrd="4" destOrd="0" presId="urn:microsoft.com/office/officeart/2005/8/layout/hList7"/>
    <dgm:cxn modelId="{8FBB2335-A70A-409B-806E-A0E27CF9B344}" type="presParOf" srcId="{B6859079-97B3-445F-8F13-C2F98D34B5C5}" destId="{BA6E9981-177D-47C8-B8B7-22EC30535F2E}" srcOrd="0" destOrd="0" presId="urn:microsoft.com/office/officeart/2005/8/layout/hList7"/>
    <dgm:cxn modelId="{315C1D79-E16C-4368-BC65-56ADA82BD657}" type="presParOf" srcId="{B6859079-97B3-445F-8F13-C2F98D34B5C5}" destId="{670F08E4-4ECE-4608-8E40-5DD6D3A4BA86}" srcOrd="1" destOrd="0" presId="urn:microsoft.com/office/officeart/2005/8/layout/hList7"/>
    <dgm:cxn modelId="{95A95AA3-2A53-43FF-924A-8CC567441D16}" type="presParOf" srcId="{B6859079-97B3-445F-8F13-C2F98D34B5C5}" destId="{48EB3EBC-4C97-4E56-9FD8-1AEBB6D7002E}" srcOrd="2" destOrd="0" presId="urn:microsoft.com/office/officeart/2005/8/layout/hList7"/>
    <dgm:cxn modelId="{B5662B33-FA9F-45A5-AF10-E8B52954D988}" type="presParOf" srcId="{B6859079-97B3-445F-8F13-C2F98D34B5C5}" destId="{DDA1322F-BECB-429F-88E7-816FAB159D64}" srcOrd="3" destOrd="0" presId="urn:microsoft.com/office/officeart/2005/8/layout/hList7"/>
    <dgm:cxn modelId="{6D143115-EDC4-44A9-A7A7-3A535CEAE06B}" type="presParOf" srcId="{976BCB30-1671-42E3-9803-9CB10BB5CC46}" destId="{2839ADB3-F979-45A3-867A-375B58A14945}" srcOrd="5" destOrd="0" presId="urn:microsoft.com/office/officeart/2005/8/layout/hList7"/>
    <dgm:cxn modelId="{1D100D4D-76F2-4883-863B-D6BB62E961DE}" type="presParOf" srcId="{976BCB30-1671-42E3-9803-9CB10BB5CC46}" destId="{464AB6CE-1363-49C5-8040-74C601F65758}" srcOrd="6" destOrd="0" presId="urn:microsoft.com/office/officeart/2005/8/layout/hList7"/>
    <dgm:cxn modelId="{E75D29AA-839E-4647-BFE0-8089C8B8C6E7}" type="presParOf" srcId="{464AB6CE-1363-49C5-8040-74C601F65758}" destId="{C103DD29-7CA4-4643-9FB5-812C8723E8FA}" srcOrd="0" destOrd="0" presId="urn:microsoft.com/office/officeart/2005/8/layout/hList7"/>
    <dgm:cxn modelId="{1EF5351C-7AFF-4F95-BB19-EE24F3F369CA}" type="presParOf" srcId="{464AB6CE-1363-49C5-8040-74C601F65758}" destId="{EB6F08AC-5877-4C51-9DD0-DC4FB24667F9}" srcOrd="1" destOrd="0" presId="urn:microsoft.com/office/officeart/2005/8/layout/hList7"/>
    <dgm:cxn modelId="{EFB5E0A8-D283-4B3F-BCE9-E523747F10C3}" type="presParOf" srcId="{464AB6CE-1363-49C5-8040-74C601F65758}" destId="{5E552CE8-FBEF-494E-859B-C70025A14371}" srcOrd="2" destOrd="0" presId="urn:microsoft.com/office/officeart/2005/8/layout/hList7"/>
    <dgm:cxn modelId="{A34B3C5A-DC08-488E-96F6-D068484C04DB}" type="presParOf" srcId="{464AB6CE-1363-49C5-8040-74C601F65758}" destId="{FA0728ED-BDD1-4BB9-9CFB-28EB6CB0D270}" srcOrd="3" destOrd="0" presId="urn:microsoft.com/office/officeart/2005/8/layout/hList7"/>
    <dgm:cxn modelId="{A20B973C-4150-43B2-9479-93F82F64C7E2}" type="presParOf" srcId="{976BCB30-1671-42E3-9803-9CB10BB5CC46}" destId="{D7D1BF15-98CC-407F-B627-F86B3E40AF4B}" srcOrd="7" destOrd="0" presId="urn:microsoft.com/office/officeart/2005/8/layout/hList7"/>
    <dgm:cxn modelId="{FC689489-6822-46DE-AC92-04D6941292B6}" type="presParOf" srcId="{976BCB30-1671-42E3-9803-9CB10BB5CC46}" destId="{603AAED0-4D55-463A-B27F-7C07619CB66D}" srcOrd="8" destOrd="0" presId="urn:microsoft.com/office/officeart/2005/8/layout/hList7"/>
    <dgm:cxn modelId="{C9C27799-E476-4C40-91E7-DF89AB069F8A}" type="presParOf" srcId="{603AAED0-4D55-463A-B27F-7C07619CB66D}" destId="{BBF496DD-B3B4-41B2-ABFA-0DEEA62ECAD2}" srcOrd="0" destOrd="0" presId="urn:microsoft.com/office/officeart/2005/8/layout/hList7"/>
    <dgm:cxn modelId="{2F24180F-01E1-4C89-B199-9DEE0436D620}" type="presParOf" srcId="{603AAED0-4D55-463A-B27F-7C07619CB66D}" destId="{B5E59624-E18D-4473-BA61-12A7ABC538C9}" srcOrd="1" destOrd="0" presId="urn:microsoft.com/office/officeart/2005/8/layout/hList7"/>
    <dgm:cxn modelId="{41AEF743-759E-4FC3-8590-D9BA1CE51E9E}" type="presParOf" srcId="{603AAED0-4D55-463A-B27F-7C07619CB66D}" destId="{9D1B26F6-E0D8-4FE4-9DB5-9122666B56BB}" srcOrd="2" destOrd="0" presId="urn:microsoft.com/office/officeart/2005/8/layout/hList7"/>
    <dgm:cxn modelId="{A5C080C8-D997-4130-A81F-D552EAA093F9}" type="presParOf" srcId="{603AAED0-4D55-463A-B27F-7C07619CB66D}" destId="{25D44ACC-2C70-4180-BA9B-383EB418AA58}" srcOrd="3" destOrd="0" presId="urn:microsoft.com/office/officeart/2005/8/layout/hList7"/>
    <dgm:cxn modelId="{5BB1262B-2225-4121-B619-6CF6CDA0EBEB}" type="presParOf" srcId="{976BCB30-1671-42E3-9803-9CB10BB5CC46}" destId="{6D245E89-A996-4547-B3EA-C13E94421D06}" srcOrd="9" destOrd="0" presId="urn:microsoft.com/office/officeart/2005/8/layout/hList7"/>
    <dgm:cxn modelId="{C8B195EC-4648-4DA2-8242-777F5A8E8B7E}" type="presParOf" srcId="{976BCB30-1671-42E3-9803-9CB10BB5CC46}" destId="{4B2AEF4B-ACFE-450E-9DA6-B99CB01FA489}" srcOrd="10" destOrd="0" presId="urn:microsoft.com/office/officeart/2005/8/layout/hList7"/>
    <dgm:cxn modelId="{0E35B283-782F-4471-A75F-15FDB158086C}" type="presParOf" srcId="{4B2AEF4B-ACFE-450E-9DA6-B99CB01FA489}" destId="{E37E0390-B54A-4775-9642-12D67E12C960}" srcOrd="0" destOrd="0" presId="urn:microsoft.com/office/officeart/2005/8/layout/hList7"/>
    <dgm:cxn modelId="{7CE8521D-8253-4394-9CCE-3788C5E35893}" type="presParOf" srcId="{4B2AEF4B-ACFE-450E-9DA6-B99CB01FA489}" destId="{216E7EA8-B152-4BC8-8A95-DD2A78109F9F}" srcOrd="1" destOrd="0" presId="urn:microsoft.com/office/officeart/2005/8/layout/hList7"/>
    <dgm:cxn modelId="{B4013CFF-E93A-429F-B2F1-6B163839D1DA}" type="presParOf" srcId="{4B2AEF4B-ACFE-450E-9DA6-B99CB01FA489}" destId="{DA680FE7-03C9-4CEB-B6B0-901D57FABA21}" srcOrd="2" destOrd="0" presId="urn:microsoft.com/office/officeart/2005/8/layout/hList7"/>
    <dgm:cxn modelId="{52B94797-C1E4-421D-B8F5-6558AFD88EE7}" type="presParOf" srcId="{4B2AEF4B-ACFE-450E-9DA6-B99CB01FA489}" destId="{5658A654-0CCD-48A1-AE93-A3D2FB8C2A1B}" srcOrd="3" destOrd="0" presId="urn:microsoft.com/office/officeart/2005/8/layout/hList7"/>
    <dgm:cxn modelId="{1142BDA9-1DFE-4A54-9CC0-09A18FE2C3C2}" type="presParOf" srcId="{976BCB30-1671-42E3-9803-9CB10BB5CC46}" destId="{7F9DE46B-1E75-48F9-9298-655EC978A6BB}" srcOrd="11" destOrd="0" presId="urn:microsoft.com/office/officeart/2005/8/layout/hList7"/>
    <dgm:cxn modelId="{259BACE2-6E22-4B9E-9992-7A9932734D41}" type="presParOf" srcId="{976BCB30-1671-42E3-9803-9CB10BB5CC46}" destId="{6D8C2027-02BE-4BD9-9298-ACAFF22EB611}" srcOrd="12" destOrd="0" presId="urn:microsoft.com/office/officeart/2005/8/layout/hList7"/>
    <dgm:cxn modelId="{46434701-7831-428F-A6EA-6AE103D19761}" type="presParOf" srcId="{6D8C2027-02BE-4BD9-9298-ACAFF22EB611}" destId="{C342A2CF-2C4A-4980-A8B5-1D8118022E51}" srcOrd="0" destOrd="0" presId="urn:microsoft.com/office/officeart/2005/8/layout/hList7"/>
    <dgm:cxn modelId="{23F4A734-61E7-46C0-AB50-C301BE96D63C}" type="presParOf" srcId="{6D8C2027-02BE-4BD9-9298-ACAFF22EB611}" destId="{71093321-3BCD-4C72-9F4E-5E70B96C0E8B}" srcOrd="1" destOrd="0" presId="urn:microsoft.com/office/officeart/2005/8/layout/hList7"/>
    <dgm:cxn modelId="{E51DAA32-77BD-4795-A249-9F5CD32C8444}" type="presParOf" srcId="{6D8C2027-02BE-4BD9-9298-ACAFF22EB611}" destId="{69E305CD-86AA-4925-9289-CA85255BC38E}" srcOrd="2" destOrd="0" presId="urn:microsoft.com/office/officeart/2005/8/layout/hList7"/>
    <dgm:cxn modelId="{DBCC47AE-C550-4701-B47C-26E319F0C72C}" type="presParOf" srcId="{6D8C2027-02BE-4BD9-9298-ACAFF22EB611}" destId="{29E86A16-3F58-465D-BC8F-B666DCAADE82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ED482F-AF80-4296-8DB7-1056F34136F5}">
      <dsp:nvSpPr>
        <dsp:cNvPr id="0" name=""/>
        <dsp:cNvSpPr/>
      </dsp:nvSpPr>
      <dsp:spPr>
        <a:xfrm>
          <a:off x="4090" y="0"/>
          <a:ext cx="1371485" cy="3160817"/>
        </a:xfrm>
        <a:prstGeom prst="roundRect">
          <a:avLst>
            <a:gd name="adj" fmla="val 10000"/>
          </a:avLst>
        </a:prstGeom>
        <a:solidFill>
          <a:srgbClr val="C4C6BE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Tratamento da Base de Dados de Contratos do DNIT</a:t>
          </a:r>
        </a:p>
      </dsp:txBody>
      <dsp:txXfrm>
        <a:off x="4090" y="1264326"/>
        <a:ext cx="1371485" cy="1264326"/>
      </dsp:txXfrm>
    </dsp:sp>
    <dsp:sp modelId="{125E1510-3B28-4613-956B-B43A41ED734B}">
      <dsp:nvSpPr>
        <dsp:cNvPr id="0" name=""/>
        <dsp:cNvSpPr/>
      </dsp:nvSpPr>
      <dsp:spPr>
        <a:xfrm>
          <a:off x="163556" y="189649"/>
          <a:ext cx="1052552" cy="1052552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B221BA-0425-4767-B65D-ECD17D60F231}">
      <dsp:nvSpPr>
        <dsp:cNvPr id="0" name=""/>
        <dsp:cNvSpPr/>
      </dsp:nvSpPr>
      <dsp:spPr>
        <a:xfrm>
          <a:off x="1416720" y="0"/>
          <a:ext cx="1371485" cy="3160817"/>
        </a:xfrm>
        <a:prstGeom prst="roundRect">
          <a:avLst>
            <a:gd name="adj" fmla="val 10000"/>
          </a:avLst>
        </a:prstGeom>
        <a:solidFill>
          <a:srgbClr val="93978A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Classificação dos Indicadores pelas Normas de Serviços do DNIT</a:t>
          </a:r>
        </a:p>
      </dsp:txBody>
      <dsp:txXfrm>
        <a:off x="1416720" y="1264326"/>
        <a:ext cx="1371485" cy="1264326"/>
      </dsp:txXfrm>
    </dsp:sp>
    <dsp:sp modelId="{4878CB6B-9B32-4FF6-9293-35FC1F0DB450}">
      <dsp:nvSpPr>
        <dsp:cNvPr id="0" name=""/>
        <dsp:cNvSpPr/>
      </dsp:nvSpPr>
      <dsp:spPr>
        <a:xfrm>
          <a:off x="1576186" y="189649"/>
          <a:ext cx="1052552" cy="1052552"/>
        </a:xfrm>
        <a:prstGeom prst="ellipse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6E9981-177D-47C8-B8B7-22EC30535F2E}">
      <dsp:nvSpPr>
        <dsp:cNvPr id="0" name=""/>
        <dsp:cNvSpPr/>
      </dsp:nvSpPr>
      <dsp:spPr>
        <a:xfrm>
          <a:off x="2829350" y="0"/>
          <a:ext cx="1371485" cy="3160817"/>
        </a:xfrm>
        <a:prstGeom prst="roundRect">
          <a:avLst>
            <a:gd name="adj" fmla="val 10000"/>
          </a:avLst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Matriz de composições e quantidades por Índice</a:t>
          </a:r>
        </a:p>
      </dsp:txBody>
      <dsp:txXfrm>
        <a:off x="2829350" y="1264326"/>
        <a:ext cx="1371485" cy="1264326"/>
      </dsp:txXfrm>
    </dsp:sp>
    <dsp:sp modelId="{DDA1322F-BECB-429F-88E7-816FAB159D64}">
      <dsp:nvSpPr>
        <dsp:cNvPr id="0" name=""/>
        <dsp:cNvSpPr/>
      </dsp:nvSpPr>
      <dsp:spPr>
        <a:xfrm>
          <a:off x="2988816" y="189649"/>
          <a:ext cx="1052552" cy="1052552"/>
        </a:xfrm>
        <a:prstGeom prst="ellipse">
          <a:avLst/>
        </a:prstGeom>
        <a:blipFill dpi="0" rotWithShape="1"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03DD29-7CA4-4643-9FB5-812C8723E8FA}">
      <dsp:nvSpPr>
        <dsp:cNvPr id="0" name=""/>
        <dsp:cNvSpPr/>
      </dsp:nvSpPr>
      <dsp:spPr>
        <a:xfrm>
          <a:off x="4241979" y="0"/>
          <a:ext cx="1371485" cy="3160817"/>
        </a:xfrm>
        <a:prstGeom prst="roundRect">
          <a:avLst>
            <a:gd name="adj" fmla="val 10000"/>
          </a:avLst>
        </a:prstGeom>
        <a:solidFill>
          <a:srgbClr val="17AF95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Valoração por São Paulo e explosão das composições</a:t>
          </a:r>
        </a:p>
      </dsp:txBody>
      <dsp:txXfrm>
        <a:off x="4241979" y="1264326"/>
        <a:ext cx="1371485" cy="1264326"/>
      </dsp:txXfrm>
    </dsp:sp>
    <dsp:sp modelId="{FA0728ED-BDD1-4BB9-9CFB-28EB6CB0D270}">
      <dsp:nvSpPr>
        <dsp:cNvPr id="0" name=""/>
        <dsp:cNvSpPr/>
      </dsp:nvSpPr>
      <dsp:spPr>
        <a:xfrm>
          <a:off x="4401446" y="189649"/>
          <a:ext cx="1052552" cy="1052552"/>
        </a:xfrm>
        <a:prstGeom prst="ellipse">
          <a:avLst/>
        </a:prstGeom>
        <a:blipFill rotWithShape="1">
          <a:blip xmlns:r="http://schemas.openxmlformats.org/officeDocument/2006/relationships" r:embed="rId4"/>
          <a:stretch>
            <a:fillRect/>
          </a:stretch>
        </a:blip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F496DD-B3B4-41B2-ABFA-0DEEA62ECAD2}">
      <dsp:nvSpPr>
        <dsp:cNvPr id="0" name=""/>
        <dsp:cNvSpPr/>
      </dsp:nvSpPr>
      <dsp:spPr>
        <a:xfrm>
          <a:off x="5654609" y="0"/>
          <a:ext cx="1371485" cy="3160817"/>
        </a:xfrm>
        <a:prstGeom prst="roundRect">
          <a:avLst>
            <a:gd name="adj" fmla="val 10000"/>
          </a:avLst>
        </a:prstGeom>
        <a:solidFill>
          <a:srgbClr val="097E83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Estruturação dos índices</a:t>
          </a:r>
        </a:p>
      </dsp:txBody>
      <dsp:txXfrm>
        <a:off x="5654609" y="1264326"/>
        <a:ext cx="1371485" cy="1264326"/>
      </dsp:txXfrm>
    </dsp:sp>
    <dsp:sp modelId="{25D44ACC-2C70-4180-BA9B-383EB418AA58}">
      <dsp:nvSpPr>
        <dsp:cNvPr id="0" name=""/>
        <dsp:cNvSpPr/>
      </dsp:nvSpPr>
      <dsp:spPr>
        <a:xfrm>
          <a:off x="5814076" y="189649"/>
          <a:ext cx="1052552" cy="1052552"/>
        </a:xfrm>
        <a:prstGeom prst="ellipse">
          <a:avLst/>
        </a:prstGeom>
        <a:blipFill dpi="0" rotWithShape="1"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7E0390-B54A-4775-9642-12D67E12C960}">
      <dsp:nvSpPr>
        <dsp:cNvPr id="0" name=""/>
        <dsp:cNvSpPr/>
      </dsp:nvSpPr>
      <dsp:spPr>
        <a:xfrm>
          <a:off x="7067239" y="0"/>
          <a:ext cx="1371485" cy="3160817"/>
        </a:xfrm>
        <a:prstGeom prst="roundRect">
          <a:avLst>
            <a:gd name="adj" fmla="val 10000"/>
          </a:avLst>
        </a:prstGeom>
        <a:solidFill>
          <a:srgbClr val="09506A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Implantação</a:t>
          </a:r>
        </a:p>
      </dsp:txBody>
      <dsp:txXfrm>
        <a:off x="7067239" y="1264326"/>
        <a:ext cx="1371485" cy="1264326"/>
      </dsp:txXfrm>
    </dsp:sp>
    <dsp:sp modelId="{5658A654-0CCD-48A1-AE93-A3D2FB8C2A1B}">
      <dsp:nvSpPr>
        <dsp:cNvPr id="0" name=""/>
        <dsp:cNvSpPr/>
      </dsp:nvSpPr>
      <dsp:spPr>
        <a:xfrm>
          <a:off x="7226706" y="189649"/>
          <a:ext cx="1052552" cy="1052552"/>
        </a:xfrm>
        <a:prstGeom prst="ellipse">
          <a:avLst/>
        </a:prstGeom>
        <a:blipFill rotWithShape="1">
          <a:blip xmlns:r="http://schemas.openxmlformats.org/officeDocument/2006/relationships" r:embed="rId6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42A2CF-2C4A-4980-A8B5-1D8118022E51}">
      <dsp:nvSpPr>
        <dsp:cNvPr id="0" name=""/>
        <dsp:cNvSpPr/>
      </dsp:nvSpPr>
      <dsp:spPr>
        <a:xfrm>
          <a:off x="8479869" y="0"/>
          <a:ext cx="1371485" cy="3160817"/>
        </a:xfrm>
        <a:prstGeom prst="roundRect">
          <a:avLst>
            <a:gd name="adj" fmla="val 10000"/>
          </a:avLst>
        </a:prstGeom>
        <a:solidFill>
          <a:schemeClr val="tx1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Manutenção</a:t>
          </a:r>
        </a:p>
      </dsp:txBody>
      <dsp:txXfrm>
        <a:off x="8479869" y="1264326"/>
        <a:ext cx="1371485" cy="1264326"/>
      </dsp:txXfrm>
    </dsp:sp>
    <dsp:sp modelId="{29E86A16-3F58-465D-BC8F-B666DCAADE82}">
      <dsp:nvSpPr>
        <dsp:cNvPr id="0" name=""/>
        <dsp:cNvSpPr/>
      </dsp:nvSpPr>
      <dsp:spPr>
        <a:xfrm>
          <a:off x="8639335" y="189649"/>
          <a:ext cx="1052552" cy="1052552"/>
        </a:xfrm>
        <a:prstGeom prst="ellipse">
          <a:avLst/>
        </a:prstGeom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148195-F029-4B48-9C2C-66FDED57BD47}">
      <dsp:nvSpPr>
        <dsp:cNvPr id="0" name=""/>
        <dsp:cNvSpPr/>
      </dsp:nvSpPr>
      <dsp:spPr>
        <a:xfrm>
          <a:off x="394217" y="2528653"/>
          <a:ext cx="9067009" cy="474122"/>
        </a:xfrm>
        <a:prstGeom prst="rightArrow">
          <a:avLst/>
        </a:prstGeom>
        <a:solidFill>
          <a:sysClr val="window" lastClr="FFFFFF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D2C60B-7598-4828-A4EA-F676CF2C9B5E}" type="datetimeFigureOut">
              <a:rPr lang="pt-BR" smtClean="0"/>
              <a:t>29/03/2022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41D719-E771-46DE-8783-6D5CD039A1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1290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38B213-1FE0-48D6-9BA9-127AC14C5810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1477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6E77D7-1632-43DC-8285-82BF9A4111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37253EC-64BF-424F-ADEC-5B5DB91AD3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5411894-4E72-425A-8246-BC135A4FE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29/03/2022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FF8A17E-FB54-4FBD-8D1B-8A41D3AAC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4CD0172-6152-412F-AD1A-57EC78CB7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6311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A93400-C558-43E1-BAC4-A12EFE5AA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EE0B996-E885-474D-8D9A-65363A1400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EAADAE3-A843-441B-8A62-730F778F2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29/03/2022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4FA384-2A9F-4384-B0D5-5B63AEC7C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03CC029-ECE6-4EAC-BF18-87163A88E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7482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BAE1E56-B353-4E99-BD02-89963933D5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E8E0182-44FC-4E16-9CBB-B098403CC0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0D1E96B-46DB-4965-AB5A-D3735014F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29/03/2022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0D9AAC7-C3AC-4282-819B-C7D48EF3E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04EA375-8F8B-486E-96F6-C2F8280C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1198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B703E5-2A29-47AE-85D5-7850D2117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D3E0798-C12E-47C5-AB55-8542634F8C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61296DE-6511-40F3-A2B6-E9BDC4C08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29/03/2022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9FC4522-B445-4368-B34C-BD261CE75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4BFE492-306F-4052-B72C-9B06D9DEB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5720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536169-2F47-4A3B-8170-A48FDEB72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C0D26BD-2FCA-4969-BD06-53CB29FA4A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4D0070B-B926-426A-B477-5C4C7FB13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29/03/2022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55D83DE-194C-499C-8842-61B4DDF03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A65B098-C182-4501-847C-F11D2C7A5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3334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8F56E1-E8C1-4B36-AA90-B881BC3A5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EE6EA4-FD3F-4B90-9022-F43F7AF2F2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6F44919-FEBD-4B92-B8D4-E6D3E8C786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7E8CD96-70E6-490A-B62A-9551E52B2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29/03/2022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0B7E887-53DA-4498-B891-7A50191F8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539AA22-3DEB-435F-8706-856AE147A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0766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87A9E1-3D66-42FA-9CE6-5C3480C4F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7B7BACD-9851-4E73-AC98-9C83E643F0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ABF0582-DE7C-47BE-B8F0-3C364E7235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B1542C2-CA34-48E4-95A7-0F790F9088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1F2789AB-739D-4221-B5F1-267EE89DC7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0AB6852-1B4A-450C-BA16-B82F64750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29/03/2022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B65EED2F-F1F5-4602-B7B5-37D7A2CE3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FD25586-3474-4730-A463-2F2FD37D2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5726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32F841-88C9-4F41-A1C6-97C7AA813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FA66904-B528-4F9A-8E75-53B6D59A1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29/03/2022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9E1677D-2A73-4B5D-BF58-9C9B514AD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4D83D8C-1F03-49DC-A055-56C2AF649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2561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984D2C5F-4406-4E46-92EF-542EC9F60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29/03/2022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6924C0B-AA71-40BD-AA4B-94402E3BC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0F7416D-F206-4495-9969-C67E178B1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6159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37FE45-8843-4A2F-A352-E59A6A902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6A71197-B7D9-4363-A1FB-6005238549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B315C35-B351-44B5-8E01-5820B392AD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BCBC8FF-20E6-4EAE-A3D7-1557E2838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29/03/2022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59B1DF8-7A0C-4DE7-976F-685189155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96C49BB-7989-4EAC-B2AC-B3AD84023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978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3BC473-23EA-45E2-8AFB-F217DBB59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2A544C9-8CD5-471B-B4EE-B82D6ECAFF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4E99241-AC02-4564-91F8-6362D98296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52278FC-3B56-4D85-BA2C-59413BC46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29/03/2022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B370DD1-4D89-4BF2-83B3-FBCCDD364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E80DDAE-472A-4C53-9630-EC142DF86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2469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2E4566A-041C-4F4D-AFD2-1B94AD043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6584696-6805-4494-B6F3-DAC76CBE3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3CAE9A5-EE82-47CC-9CEC-0E91994417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57FD1-8873-467D-BE5E-3B3757E9FB3E}" type="datetimeFigureOut">
              <a:rPr lang="pt-BR" smtClean="0"/>
              <a:t>29/03/2022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583374E-5746-48AB-B13E-C9D61286EC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A5F1ED6-5EE3-4D3E-AF6C-D3F7076500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2003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E3F021-2230-4609-A362-0CC7F74CA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ÍNDICES DE PREÇOS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A971F86-490B-425D-B4EE-D2824A2D14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CONCEITOS, ESTRUTURAÇÃO E CÁLCULO</a:t>
            </a:r>
          </a:p>
        </p:txBody>
      </p:sp>
    </p:spTree>
    <p:extLst>
      <p:ext uri="{BB962C8B-B14F-4D97-AF65-F5344CB8AC3E}">
        <p14:creationId xmlns:p14="http://schemas.microsoft.com/office/powerpoint/2010/main" val="619407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2762A0-CCAA-4262-9983-4BABC10B3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72615"/>
            <a:ext cx="10515600" cy="1325563"/>
          </a:xfrm>
        </p:spPr>
        <p:txBody>
          <a:bodyPr/>
          <a:lstStyle/>
          <a:p>
            <a:pPr algn="ctr"/>
            <a:r>
              <a:rPr lang="pt-BR" dirty="0"/>
              <a:t>OBRIGADO!</a:t>
            </a:r>
          </a:p>
        </p:txBody>
      </p:sp>
    </p:spTree>
    <p:extLst>
      <p:ext uri="{BB962C8B-B14F-4D97-AF65-F5344CB8AC3E}">
        <p14:creationId xmlns:p14="http://schemas.microsoft.com/office/powerpoint/2010/main" val="3594315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53E529-B8CA-4C7A-B9FA-2A0E060F3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ÍNDICES DE PREÇOS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F7800E-C520-4D8E-B8BD-CC6B0D89D2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b="1" i="1" dirty="0">
                <a:latin typeface="Calibri" charset="0"/>
              </a:rPr>
              <a:t>É</a:t>
            </a:r>
            <a:r>
              <a:rPr lang="pt-BR" b="1" i="1" dirty="0">
                <a:solidFill>
                  <a:schemeClr val="tx1"/>
                </a:solidFill>
                <a:latin typeface="Calibri" charset="0"/>
              </a:rPr>
              <a:t> a medida síntese (resultado de extenso processo de agregação) do movimento de preços de determinada cesta de itens, </a:t>
            </a:r>
            <a:r>
              <a:rPr lang="pt-BR" b="1" i="1" dirty="0">
                <a:latin typeface="Calibri" charset="0"/>
              </a:rPr>
              <a:t>em uma moeda corrente, para uma região e </a:t>
            </a:r>
            <a:r>
              <a:rPr lang="pt-BR" b="1" i="1" dirty="0">
                <a:solidFill>
                  <a:schemeClr val="tx1"/>
                </a:solidFill>
                <a:latin typeface="Calibri" charset="0"/>
              </a:rPr>
              <a:t>periodicidade predefinida.</a:t>
            </a:r>
          </a:p>
          <a:p>
            <a:pPr marL="0" indent="0">
              <a:buNone/>
            </a:pPr>
            <a:endParaRPr lang="pt-BR" b="1" i="1" dirty="0">
              <a:latin typeface="Calibri" charset="0"/>
            </a:endParaRPr>
          </a:p>
          <a:p>
            <a:pPr marL="0" indent="0">
              <a:buNone/>
            </a:pPr>
            <a:endParaRPr lang="pt-BR" b="1" i="1" dirty="0">
              <a:solidFill>
                <a:schemeClr val="tx1"/>
              </a:solidFill>
              <a:latin typeface="Calibri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64182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53E529-B8CA-4C7A-B9FA-2A0E060F3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7662" y="655682"/>
            <a:ext cx="10515600" cy="1325563"/>
          </a:xfrm>
        </p:spPr>
        <p:txBody>
          <a:bodyPr/>
          <a:lstStyle/>
          <a:p>
            <a:pPr algn="ctr"/>
            <a:r>
              <a:rPr lang="pt-BR" dirty="0"/>
              <a:t>QUAL A FUNÇÃO DOS ÍNDICES?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ADE0DBF-BAD2-40FA-8AFC-4D97F87DFD4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0145356"/>
              </p:ext>
            </p:extLst>
          </p:nvPr>
        </p:nvGraphicFramePr>
        <p:xfrm>
          <a:off x="3121891" y="1909617"/>
          <a:ext cx="5666509" cy="39739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03874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4B18FC-1F27-442E-BD91-628D0BE3A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BENEFÍCIOS</a:t>
            </a:r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3ADF4B5F-FCD8-4CA7-BAE0-79C51D3FFFA1}"/>
              </a:ext>
            </a:extLst>
          </p:cNvPr>
          <p:cNvGrpSpPr/>
          <p:nvPr/>
        </p:nvGrpSpPr>
        <p:grpSpPr>
          <a:xfrm>
            <a:off x="970205" y="1392837"/>
            <a:ext cx="9040630" cy="5011245"/>
            <a:chOff x="372000" y="1204829"/>
            <a:chExt cx="9040630" cy="5011245"/>
          </a:xfrm>
        </p:grpSpPr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C18D8EFF-7FAE-4860-925F-5D7821C52167}"/>
                </a:ext>
              </a:extLst>
            </p:cNvPr>
            <p:cNvSpPr/>
            <p:nvPr/>
          </p:nvSpPr>
          <p:spPr>
            <a:xfrm>
              <a:off x="372000" y="1283855"/>
              <a:ext cx="1992509" cy="4932218"/>
            </a:xfrm>
            <a:prstGeom prst="rect">
              <a:avLst/>
            </a:prstGeom>
            <a:solidFill>
              <a:srgbClr val="115A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" name="Triângulo isósceles 5">
              <a:extLst>
                <a:ext uri="{FF2B5EF4-FFF2-40B4-BE49-F238E27FC236}">
                  <a16:creationId xmlns:a16="http://schemas.microsoft.com/office/drawing/2014/main" id="{73114DDF-2976-49DD-A095-45E76654AC56}"/>
                </a:ext>
              </a:extLst>
            </p:cNvPr>
            <p:cNvSpPr/>
            <p:nvPr/>
          </p:nvSpPr>
          <p:spPr>
            <a:xfrm rot="5400000">
              <a:off x="337406" y="3431590"/>
              <a:ext cx="4932219" cy="636749"/>
            </a:xfrm>
            <a:prstGeom prst="triangle">
              <a:avLst/>
            </a:prstGeom>
            <a:solidFill>
              <a:srgbClr val="115A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7" name="Gráfico 6" descr="Lista de Verificação com preenchimento sólido">
              <a:extLst>
                <a:ext uri="{FF2B5EF4-FFF2-40B4-BE49-F238E27FC236}">
                  <a16:creationId xmlns:a16="http://schemas.microsoft.com/office/drawing/2014/main" id="{00910D52-B9F5-4607-878B-0AD35D27179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726872" y="1204829"/>
              <a:ext cx="914400" cy="914400"/>
            </a:xfrm>
            <a:prstGeom prst="rect">
              <a:avLst/>
            </a:prstGeom>
          </p:spPr>
        </p:pic>
        <p:cxnSp>
          <p:nvCxnSpPr>
            <p:cNvPr id="8" name="Conector reto 7">
              <a:extLst>
                <a:ext uri="{FF2B5EF4-FFF2-40B4-BE49-F238E27FC236}">
                  <a16:creationId xmlns:a16="http://schemas.microsoft.com/office/drawing/2014/main" id="{AAE2B382-FDD4-40B4-9C39-15DF281CE97F}"/>
                </a:ext>
              </a:extLst>
            </p:cNvPr>
            <p:cNvCxnSpPr>
              <a:cxnSpLocks/>
            </p:cNvCxnSpPr>
            <p:nvPr/>
          </p:nvCxnSpPr>
          <p:spPr>
            <a:xfrm>
              <a:off x="3833091" y="2253675"/>
              <a:ext cx="5541818" cy="0"/>
            </a:xfrm>
            <a:prstGeom prst="line">
              <a:avLst/>
            </a:prstGeom>
            <a:ln w="28575">
              <a:solidFill>
                <a:srgbClr val="115A7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ector reto 8">
              <a:extLst>
                <a:ext uri="{FF2B5EF4-FFF2-40B4-BE49-F238E27FC236}">
                  <a16:creationId xmlns:a16="http://schemas.microsoft.com/office/drawing/2014/main" id="{79F4E56E-92E7-499C-B586-DEF04EFEDAD7}"/>
                </a:ext>
              </a:extLst>
            </p:cNvPr>
            <p:cNvCxnSpPr>
              <a:cxnSpLocks/>
            </p:cNvCxnSpPr>
            <p:nvPr/>
          </p:nvCxnSpPr>
          <p:spPr>
            <a:xfrm>
              <a:off x="3870812" y="3505204"/>
              <a:ext cx="5541818" cy="0"/>
            </a:xfrm>
            <a:prstGeom prst="line">
              <a:avLst/>
            </a:prstGeom>
            <a:ln w="28575">
              <a:solidFill>
                <a:srgbClr val="115A7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ector reto 9">
              <a:extLst>
                <a:ext uri="{FF2B5EF4-FFF2-40B4-BE49-F238E27FC236}">
                  <a16:creationId xmlns:a16="http://schemas.microsoft.com/office/drawing/2014/main" id="{105D3E38-1BA7-4431-B6F1-2173FEDCADCD}"/>
                </a:ext>
              </a:extLst>
            </p:cNvPr>
            <p:cNvCxnSpPr>
              <a:cxnSpLocks/>
            </p:cNvCxnSpPr>
            <p:nvPr/>
          </p:nvCxnSpPr>
          <p:spPr>
            <a:xfrm>
              <a:off x="3870812" y="6197602"/>
              <a:ext cx="5541818" cy="0"/>
            </a:xfrm>
            <a:prstGeom prst="line">
              <a:avLst/>
            </a:prstGeom>
            <a:ln w="28575">
              <a:solidFill>
                <a:srgbClr val="115A7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ector reto 10">
              <a:extLst>
                <a:ext uri="{FF2B5EF4-FFF2-40B4-BE49-F238E27FC236}">
                  <a16:creationId xmlns:a16="http://schemas.microsoft.com/office/drawing/2014/main" id="{72DAAF98-51CE-4A38-834B-71122F0D3E00}"/>
                </a:ext>
              </a:extLst>
            </p:cNvPr>
            <p:cNvCxnSpPr>
              <a:cxnSpLocks/>
            </p:cNvCxnSpPr>
            <p:nvPr/>
          </p:nvCxnSpPr>
          <p:spPr>
            <a:xfrm>
              <a:off x="3870812" y="4775204"/>
              <a:ext cx="5541818" cy="0"/>
            </a:xfrm>
            <a:prstGeom prst="line">
              <a:avLst/>
            </a:prstGeom>
            <a:ln w="28575">
              <a:solidFill>
                <a:srgbClr val="115A7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2" name="Gráfico 11" descr="Gráfico de barras com tendência ascendente com preenchimento sólido">
              <a:extLst>
                <a:ext uri="{FF2B5EF4-FFF2-40B4-BE49-F238E27FC236}">
                  <a16:creationId xmlns:a16="http://schemas.microsoft.com/office/drawing/2014/main" id="{E28EF0DF-3C82-45BA-BE7D-90B6506A894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flipH="1">
              <a:off x="3774538" y="2522262"/>
              <a:ext cx="821551" cy="914400"/>
            </a:xfrm>
            <a:prstGeom prst="rect">
              <a:avLst/>
            </a:prstGeom>
          </p:spPr>
        </p:pic>
        <p:pic>
          <p:nvPicPr>
            <p:cNvPr id="13" name="Gráfico 12" descr="Gráfico de tendência descendente com preenchimento sólido">
              <a:extLst>
                <a:ext uri="{FF2B5EF4-FFF2-40B4-BE49-F238E27FC236}">
                  <a16:creationId xmlns:a16="http://schemas.microsoft.com/office/drawing/2014/main" id="{CED6162C-AAA6-49B1-A218-4BFE3ED4DEA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3774539" y="3792261"/>
              <a:ext cx="866733" cy="914400"/>
            </a:xfrm>
            <a:prstGeom prst="rect">
              <a:avLst/>
            </a:prstGeom>
          </p:spPr>
        </p:pic>
        <p:pic>
          <p:nvPicPr>
            <p:cNvPr id="14" name="Gráfico 13" descr="Matemática de aprendizagem remota com preenchimento sólido">
              <a:extLst>
                <a:ext uri="{FF2B5EF4-FFF2-40B4-BE49-F238E27FC236}">
                  <a16:creationId xmlns:a16="http://schemas.microsoft.com/office/drawing/2014/main" id="{3C85A0A9-FA59-4424-861A-4C3B494C1261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3833091" y="5238484"/>
              <a:ext cx="762998" cy="914400"/>
            </a:xfrm>
            <a:prstGeom prst="rect">
              <a:avLst/>
            </a:prstGeom>
          </p:spPr>
        </p:pic>
        <p:sp>
          <p:nvSpPr>
            <p:cNvPr id="15" name="CaixaDeTexto 14">
              <a:extLst>
                <a:ext uri="{FF2B5EF4-FFF2-40B4-BE49-F238E27FC236}">
                  <a16:creationId xmlns:a16="http://schemas.microsoft.com/office/drawing/2014/main" id="{4D5F49B7-D20D-4FE8-AD4A-75DDBFF86AD2}"/>
                </a:ext>
              </a:extLst>
            </p:cNvPr>
            <p:cNvSpPr txBox="1"/>
            <p:nvPr/>
          </p:nvSpPr>
          <p:spPr>
            <a:xfrm>
              <a:off x="4738681" y="1478510"/>
              <a:ext cx="44334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>
                  <a:solidFill>
                    <a:srgbClr val="115A72"/>
                  </a:solidFill>
                </a:rPr>
                <a:t>Favorece gerenciamento de contratos</a:t>
              </a:r>
            </a:p>
          </p:txBody>
        </p:sp>
        <p:sp>
          <p:nvSpPr>
            <p:cNvPr id="16" name="CaixaDeTexto 15">
              <a:extLst>
                <a:ext uri="{FF2B5EF4-FFF2-40B4-BE49-F238E27FC236}">
                  <a16:creationId xmlns:a16="http://schemas.microsoft.com/office/drawing/2014/main" id="{91D35C80-5477-4AD2-B17B-6906E1E54F99}"/>
                </a:ext>
              </a:extLst>
            </p:cNvPr>
            <p:cNvSpPr txBox="1"/>
            <p:nvPr/>
          </p:nvSpPr>
          <p:spPr>
            <a:xfrm>
              <a:off x="4738681" y="2730038"/>
              <a:ext cx="44334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>
                  <a:solidFill>
                    <a:srgbClr val="115A72"/>
                  </a:solidFill>
                </a:rPr>
                <a:t>Acompanha evolução de custos e orçamentos</a:t>
              </a:r>
            </a:p>
          </p:txBody>
        </p:sp>
        <p:sp>
          <p:nvSpPr>
            <p:cNvPr id="17" name="CaixaDeTexto 16">
              <a:extLst>
                <a:ext uri="{FF2B5EF4-FFF2-40B4-BE49-F238E27FC236}">
                  <a16:creationId xmlns:a16="http://schemas.microsoft.com/office/drawing/2014/main" id="{6B7E5457-ADBA-43A8-915B-585D05DE8631}"/>
                </a:ext>
              </a:extLst>
            </p:cNvPr>
            <p:cNvSpPr txBox="1"/>
            <p:nvPr/>
          </p:nvSpPr>
          <p:spPr>
            <a:xfrm>
              <a:off x="4772067" y="4064795"/>
              <a:ext cx="44334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>
                  <a:solidFill>
                    <a:srgbClr val="115A72"/>
                  </a:solidFill>
                </a:rPr>
                <a:t>Reduz riscos</a:t>
              </a:r>
            </a:p>
          </p:txBody>
        </p:sp>
        <p:sp>
          <p:nvSpPr>
            <p:cNvPr id="18" name="CaixaDeTexto 17">
              <a:extLst>
                <a:ext uri="{FF2B5EF4-FFF2-40B4-BE49-F238E27FC236}">
                  <a16:creationId xmlns:a16="http://schemas.microsoft.com/office/drawing/2014/main" id="{DF57A4CF-8D9A-4119-96E8-281C2095BC23}"/>
                </a:ext>
              </a:extLst>
            </p:cNvPr>
            <p:cNvSpPr txBox="1"/>
            <p:nvPr/>
          </p:nvSpPr>
          <p:spPr>
            <a:xfrm>
              <a:off x="4772067" y="5483666"/>
              <a:ext cx="44334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>
                  <a:solidFill>
                    <a:srgbClr val="115A72"/>
                  </a:solidFill>
                </a:rPr>
                <a:t>Fórmulas paramétricas mais eficazes</a:t>
              </a:r>
            </a:p>
          </p:txBody>
        </p:sp>
        <p:sp>
          <p:nvSpPr>
            <p:cNvPr id="19" name="CaixaDeTexto 18">
              <a:extLst>
                <a:ext uri="{FF2B5EF4-FFF2-40B4-BE49-F238E27FC236}">
                  <a16:creationId xmlns:a16="http://schemas.microsoft.com/office/drawing/2014/main" id="{33F5F5B3-0395-4F1D-AD1A-C0F894713F3D}"/>
                </a:ext>
              </a:extLst>
            </p:cNvPr>
            <p:cNvSpPr txBox="1"/>
            <p:nvPr/>
          </p:nvSpPr>
          <p:spPr>
            <a:xfrm>
              <a:off x="512791" y="3376762"/>
              <a:ext cx="159789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400" dirty="0">
                  <a:solidFill>
                    <a:schemeClr val="bg1"/>
                  </a:solidFill>
                </a:rPr>
                <a:t>ÍNDICES</a:t>
              </a:r>
            </a:p>
            <a:p>
              <a:pPr algn="ctr"/>
              <a:r>
                <a:rPr lang="pt-BR" sz="2400" dirty="0">
                  <a:solidFill>
                    <a:schemeClr val="bg1"/>
                  </a:solidFill>
                </a:rPr>
                <a:t>SETORIAIS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43707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154A44-CFC5-48AA-8507-5DDA55671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CONCEITOS</a:t>
            </a:r>
          </a:p>
        </p:txBody>
      </p:sp>
      <p:grpSp>
        <p:nvGrpSpPr>
          <p:cNvPr id="30" name="Grupo 5">
            <a:extLst>
              <a:ext uri="{FF2B5EF4-FFF2-40B4-BE49-F238E27FC236}">
                <a16:creationId xmlns:a16="http://schemas.microsoft.com/office/drawing/2014/main" id="{4F30881D-BEF4-47E5-912D-A6163B75E79A}"/>
              </a:ext>
            </a:extLst>
          </p:cNvPr>
          <p:cNvGrpSpPr/>
          <p:nvPr/>
        </p:nvGrpSpPr>
        <p:grpSpPr>
          <a:xfrm>
            <a:off x="1375774" y="1881192"/>
            <a:ext cx="8026843" cy="3824109"/>
            <a:chOff x="1260456" y="1276779"/>
            <a:chExt cx="7416000" cy="3452878"/>
          </a:xfrm>
        </p:grpSpPr>
        <p:grpSp>
          <p:nvGrpSpPr>
            <p:cNvPr id="31" name="Grupo 6">
              <a:extLst>
                <a:ext uri="{FF2B5EF4-FFF2-40B4-BE49-F238E27FC236}">
                  <a16:creationId xmlns:a16="http://schemas.microsoft.com/office/drawing/2014/main" id="{DBC136DC-5207-4A40-B568-6463403D4EB7}"/>
                </a:ext>
              </a:extLst>
            </p:cNvPr>
            <p:cNvGrpSpPr/>
            <p:nvPr/>
          </p:nvGrpSpPr>
          <p:grpSpPr>
            <a:xfrm>
              <a:off x="1746329" y="2140875"/>
              <a:ext cx="1440000" cy="1260000"/>
              <a:chOff x="1197667" y="1797011"/>
              <a:chExt cx="1304446" cy="944104"/>
            </a:xfrm>
            <a:solidFill>
              <a:schemeClr val="tx2">
                <a:lumMod val="60000"/>
                <a:lumOff val="40000"/>
              </a:schemeClr>
            </a:solidFill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flat" dir="t"/>
            </a:scene3d>
          </p:grpSpPr>
          <p:sp>
            <p:nvSpPr>
              <p:cNvPr id="43" name="Elipse 42">
                <a:extLst>
                  <a:ext uri="{FF2B5EF4-FFF2-40B4-BE49-F238E27FC236}">
                    <a16:creationId xmlns:a16="http://schemas.microsoft.com/office/drawing/2014/main" id="{1B38654A-C34F-4BBF-B3D6-C6EDE8D7F595}"/>
                  </a:ext>
                </a:extLst>
              </p:cNvPr>
              <p:cNvSpPr/>
              <p:nvPr/>
            </p:nvSpPr>
            <p:spPr>
              <a:xfrm>
                <a:off x="1197667" y="1797011"/>
                <a:ext cx="1304446" cy="944104"/>
              </a:xfrm>
              <a:prstGeom prst="ellipse">
                <a:avLst/>
              </a:prstGeom>
              <a:solidFill>
                <a:srgbClr val="096275"/>
              </a:solidFill>
              <a:sp3d prstMaterial="plastic">
                <a:bevelT/>
                <a:bevelB/>
              </a:sp3d>
            </p:spPr>
            <p:style>
              <a:lnRef idx="0">
                <a:schemeClr val="lt2">
                  <a:hueOff val="0"/>
                  <a:satOff val="0"/>
                  <a:lumOff val="0"/>
                  <a:alphaOff val="0"/>
                </a:schemeClr>
              </a:lnRef>
              <a:fillRef idx="3">
                <a:scrgbClr r="0" g="0" b="0"/>
              </a:fillRef>
              <a:effectRef idx="2">
                <a:schemeClr val="dk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44" name="Elipse 4">
                <a:extLst>
                  <a:ext uri="{FF2B5EF4-FFF2-40B4-BE49-F238E27FC236}">
                    <a16:creationId xmlns:a16="http://schemas.microsoft.com/office/drawing/2014/main" id="{0D81EB00-7726-40F9-B0B1-ECE3356D7219}"/>
                  </a:ext>
                </a:extLst>
              </p:cNvPr>
              <p:cNvSpPr/>
              <p:nvPr/>
            </p:nvSpPr>
            <p:spPr>
              <a:xfrm>
                <a:off x="1388699" y="1935272"/>
                <a:ext cx="922382" cy="667582"/>
              </a:xfrm>
              <a:prstGeom prst="rect">
                <a:avLst/>
              </a:prstGeom>
              <a:noFill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7780" tIns="17780" rIns="17780" bIns="17780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pt-BR" sz="1600" b="1" kern="1200" dirty="0">
                    <a:latin typeface="+mj-lt"/>
                  </a:rPr>
                  <a:t>Sistema de Pesos</a:t>
                </a:r>
                <a:endParaRPr lang="pt-BR" sz="1600" kern="1200" dirty="0">
                  <a:latin typeface="+mj-lt"/>
                </a:endParaRPr>
              </a:p>
            </p:txBody>
          </p:sp>
        </p:grpSp>
        <p:grpSp>
          <p:nvGrpSpPr>
            <p:cNvPr id="32" name="Grupo 8">
              <a:extLst>
                <a:ext uri="{FF2B5EF4-FFF2-40B4-BE49-F238E27FC236}">
                  <a16:creationId xmlns:a16="http://schemas.microsoft.com/office/drawing/2014/main" id="{72FEFFFC-CD29-44A3-9529-CB4B57E8BF6C}"/>
                </a:ext>
              </a:extLst>
            </p:cNvPr>
            <p:cNvGrpSpPr/>
            <p:nvPr/>
          </p:nvGrpSpPr>
          <p:grpSpPr>
            <a:xfrm>
              <a:off x="4241372" y="2140875"/>
              <a:ext cx="1440000" cy="1260000"/>
              <a:chOff x="1197667" y="1797011"/>
              <a:chExt cx="1304446" cy="944104"/>
            </a:xfrm>
            <a:solidFill>
              <a:schemeClr val="tx2">
                <a:lumMod val="60000"/>
                <a:lumOff val="40000"/>
              </a:schemeClr>
            </a:solidFill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flat" dir="t"/>
            </a:scene3d>
          </p:grpSpPr>
          <p:sp>
            <p:nvSpPr>
              <p:cNvPr id="41" name="Elipse 40">
                <a:extLst>
                  <a:ext uri="{FF2B5EF4-FFF2-40B4-BE49-F238E27FC236}">
                    <a16:creationId xmlns:a16="http://schemas.microsoft.com/office/drawing/2014/main" id="{C2D726B5-16CA-4D01-BC26-8E21E70B7B38}"/>
                  </a:ext>
                </a:extLst>
              </p:cNvPr>
              <p:cNvSpPr/>
              <p:nvPr/>
            </p:nvSpPr>
            <p:spPr>
              <a:xfrm>
                <a:off x="1197667" y="1797011"/>
                <a:ext cx="1304446" cy="944104"/>
              </a:xfrm>
              <a:prstGeom prst="ellipse">
                <a:avLst/>
              </a:prstGeom>
              <a:solidFill>
                <a:srgbClr val="096275"/>
              </a:solidFill>
              <a:sp3d prstMaterial="plastic">
                <a:bevelT/>
                <a:bevelB/>
              </a:sp3d>
            </p:spPr>
            <p:style>
              <a:lnRef idx="0">
                <a:schemeClr val="lt2">
                  <a:hueOff val="0"/>
                  <a:satOff val="0"/>
                  <a:lumOff val="0"/>
                  <a:alphaOff val="0"/>
                </a:schemeClr>
              </a:lnRef>
              <a:fillRef idx="3">
                <a:scrgbClr r="0" g="0" b="0"/>
              </a:fillRef>
              <a:effectRef idx="2">
                <a:schemeClr val="dk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42" name="Elipse 4">
                <a:extLst>
                  <a:ext uri="{FF2B5EF4-FFF2-40B4-BE49-F238E27FC236}">
                    <a16:creationId xmlns:a16="http://schemas.microsoft.com/office/drawing/2014/main" id="{6321451B-CA20-4131-8916-1545BACBFE42}"/>
                  </a:ext>
                </a:extLst>
              </p:cNvPr>
              <p:cNvSpPr/>
              <p:nvPr/>
            </p:nvSpPr>
            <p:spPr>
              <a:xfrm>
                <a:off x="1388699" y="1935272"/>
                <a:ext cx="922382" cy="667582"/>
              </a:xfrm>
              <a:prstGeom prst="rect">
                <a:avLst/>
              </a:prstGeom>
              <a:noFill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7780" tIns="17780" rIns="17780" bIns="17780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pt-BR" sz="1600" b="1" kern="1200" dirty="0">
                    <a:latin typeface="+mj-lt"/>
                  </a:rPr>
                  <a:t>Sistema de Preços</a:t>
                </a:r>
                <a:endParaRPr lang="pt-BR" sz="1600" kern="1200" dirty="0">
                  <a:latin typeface="+mj-lt"/>
                </a:endParaRPr>
              </a:p>
            </p:txBody>
          </p:sp>
        </p:grpSp>
        <p:grpSp>
          <p:nvGrpSpPr>
            <p:cNvPr id="33" name="Grupo 9">
              <a:extLst>
                <a:ext uri="{FF2B5EF4-FFF2-40B4-BE49-F238E27FC236}">
                  <a16:creationId xmlns:a16="http://schemas.microsoft.com/office/drawing/2014/main" id="{9262A7E7-7BC2-43B0-B5C8-DC37213A1282}"/>
                </a:ext>
              </a:extLst>
            </p:cNvPr>
            <p:cNvGrpSpPr/>
            <p:nvPr/>
          </p:nvGrpSpPr>
          <p:grpSpPr>
            <a:xfrm>
              <a:off x="6813626" y="2169000"/>
              <a:ext cx="1440000" cy="1260000"/>
              <a:chOff x="1197667" y="1797011"/>
              <a:chExt cx="1304446" cy="944104"/>
            </a:xfrm>
            <a:solidFill>
              <a:schemeClr val="tx2">
                <a:lumMod val="60000"/>
                <a:lumOff val="40000"/>
              </a:schemeClr>
            </a:solidFill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flat" dir="t"/>
            </a:scene3d>
          </p:grpSpPr>
          <p:sp>
            <p:nvSpPr>
              <p:cNvPr id="39" name="Elipse 38">
                <a:extLst>
                  <a:ext uri="{FF2B5EF4-FFF2-40B4-BE49-F238E27FC236}">
                    <a16:creationId xmlns:a16="http://schemas.microsoft.com/office/drawing/2014/main" id="{2CB42728-1862-4EF9-B655-C7752A43BC4E}"/>
                  </a:ext>
                </a:extLst>
              </p:cNvPr>
              <p:cNvSpPr/>
              <p:nvPr/>
            </p:nvSpPr>
            <p:spPr>
              <a:xfrm>
                <a:off x="1197667" y="1797011"/>
                <a:ext cx="1304446" cy="944104"/>
              </a:xfrm>
              <a:prstGeom prst="ellipse">
                <a:avLst/>
              </a:prstGeom>
              <a:solidFill>
                <a:srgbClr val="096275"/>
              </a:solidFill>
              <a:sp3d prstMaterial="plastic">
                <a:bevelT/>
                <a:bevelB/>
              </a:sp3d>
            </p:spPr>
            <p:style>
              <a:lnRef idx="0">
                <a:schemeClr val="lt2">
                  <a:hueOff val="0"/>
                  <a:satOff val="0"/>
                  <a:lumOff val="0"/>
                  <a:alphaOff val="0"/>
                </a:schemeClr>
              </a:lnRef>
              <a:fillRef idx="3">
                <a:scrgbClr r="0" g="0" b="0"/>
              </a:fillRef>
              <a:effectRef idx="2">
                <a:schemeClr val="dk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40" name="Elipse 4">
                <a:extLst>
                  <a:ext uri="{FF2B5EF4-FFF2-40B4-BE49-F238E27FC236}">
                    <a16:creationId xmlns:a16="http://schemas.microsoft.com/office/drawing/2014/main" id="{E967C39F-086C-4AE9-836C-1835F6ACCAD6}"/>
                  </a:ext>
                </a:extLst>
              </p:cNvPr>
              <p:cNvSpPr/>
              <p:nvPr/>
            </p:nvSpPr>
            <p:spPr>
              <a:xfrm>
                <a:off x="1388699" y="1935272"/>
                <a:ext cx="922382" cy="667582"/>
              </a:xfrm>
              <a:prstGeom prst="rect">
                <a:avLst/>
              </a:prstGeom>
              <a:noFill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7780" tIns="17780" rIns="17780" bIns="17780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pt-BR" sz="1600" b="1" kern="1200" dirty="0">
                    <a:latin typeface="+mj-lt"/>
                  </a:rPr>
                  <a:t>Sistema de Cálculo</a:t>
                </a:r>
                <a:endParaRPr lang="pt-BR" sz="1600" kern="1200" dirty="0">
                  <a:latin typeface="+mj-lt"/>
                </a:endParaRPr>
              </a:p>
            </p:txBody>
          </p:sp>
        </p:grpSp>
        <p:sp>
          <p:nvSpPr>
            <p:cNvPr id="34" name="CaixaDeTexto 33">
              <a:extLst>
                <a:ext uri="{FF2B5EF4-FFF2-40B4-BE49-F238E27FC236}">
                  <a16:creationId xmlns:a16="http://schemas.microsoft.com/office/drawing/2014/main" id="{E341E80C-1E88-4B87-97AE-041D992C978A}"/>
                </a:ext>
              </a:extLst>
            </p:cNvPr>
            <p:cNvSpPr txBox="1"/>
            <p:nvPr/>
          </p:nvSpPr>
          <p:spPr>
            <a:xfrm>
              <a:off x="1260456" y="1276779"/>
              <a:ext cx="7416000" cy="40011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000" b="1" dirty="0">
                  <a:solidFill>
                    <a:schemeClr val="bg1"/>
                  </a:solidFill>
                  <a:latin typeface="+mj-lt"/>
                </a:rPr>
                <a:t>Índice de Preços</a:t>
              </a:r>
            </a:p>
          </p:txBody>
        </p:sp>
        <p:sp>
          <p:nvSpPr>
            <p:cNvPr id="35" name="Chave esquerda 11">
              <a:extLst>
                <a:ext uri="{FF2B5EF4-FFF2-40B4-BE49-F238E27FC236}">
                  <a16:creationId xmlns:a16="http://schemas.microsoft.com/office/drawing/2014/main" id="{28331376-B02C-4A69-9110-73739A91EFD9}"/>
                </a:ext>
              </a:extLst>
            </p:cNvPr>
            <p:cNvSpPr/>
            <p:nvPr/>
          </p:nvSpPr>
          <p:spPr>
            <a:xfrm rot="5400000">
              <a:off x="4776174" y="-1567133"/>
              <a:ext cx="324000" cy="6948000"/>
            </a:xfrm>
            <a:prstGeom prst="leftBrace">
              <a:avLst/>
            </a:prstGeom>
            <a:ln>
              <a:solidFill>
                <a:srgbClr val="086274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6" name="CaixaDeTexto 35">
              <a:extLst>
                <a:ext uri="{FF2B5EF4-FFF2-40B4-BE49-F238E27FC236}">
                  <a16:creationId xmlns:a16="http://schemas.microsoft.com/office/drawing/2014/main" id="{D8A61BA1-526B-4AF9-923E-71FE6C878186}"/>
                </a:ext>
              </a:extLst>
            </p:cNvPr>
            <p:cNvSpPr txBox="1"/>
            <p:nvPr/>
          </p:nvSpPr>
          <p:spPr>
            <a:xfrm>
              <a:off x="1310197" y="3529328"/>
              <a:ext cx="216024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>
                  <a:latin typeface="+mj-lt"/>
                </a:rPr>
                <a:t>Baseado em custos do objeto</a:t>
              </a:r>
            </a:p>
          </p:txBody>
        </p:sp>
        <p:sp>
          <p:nvSpPr>
            <p:cNvPr id="37" name="CaixaDeTexto 36">
              <a:extLst>
                <a:ext uri="{FF2B5EF4-FFF2-40B4-BE49-F238E27FC236}">
                  <a16:creationId xmlns:a16="http://schemas.microsoft.com/office/drawing/2014/main" id="{292EFDAF-3A98-489D-988D-BF35857BE8F5}"/>
                </a:ext>
              </a:extLst>
            </p:cNvPr>
            <p:cNvSpPr txBox="1"/>
            <p:nvPr/>
          </p:nvSpPr>
          <p:spPr>
            <a:xfrm>
              <a:off x="3857160" y="3529328"/>
              <a:ext cx="216024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>
                  <a:latin typeface="+mj-lt"/>
                </a:rPr>
                <a:t>Baseado em pesquisa de preços dos principais insumos </a:t>
              </a:r>
            </a:p>
          </p:txBody>
        </p:sp>
        <p:sp>
          <p:nvSpPr>
            <p:cNvPr id="38" name="CaixaDeTexto 37">
              <a:extLst>
                <a:ext uri="{FF2B5EF4-FFF2-40B4-BE49-F238E27FC236}">
                  <a16:creationId xmlns:a16="http://schemas.microsoft.com/office/drawing/2014/main" id="{C9A37BE7-0C06-4146-9C23-D0F88431FD35}"/>
                </a:ext>
              </a:extLst>
            </p:cNvPr>
            <p:cNvSpPr txBox="1"/>
            <p:nvPr/>
          </p:nvSpPr>
          <p:spPr>
            <a:xfrm>
              <a:off x="6467958" y="3581770"/>
              <a:ext cx="216024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>
                  <a:latin typeface="+mj-lt"/>
                </a:rPr>
                <a:t>Cálculo dos relativos e  Fórmula de </a:t>
              </a:r>
              <a:r>
                <a:rPr lang="pt-BR" b="1" i="1" dirty="0" err="1">
                  <a:latin typeface="+mj-lt"/>
                </a:rPr>
                <a:t>Laspeyres</a:t>
              </a:r>
              <a:endParaRPr lang="pt-BR" dirty="0">
                <a:latin typeface="+mj-lt"/>
              </a:endParaRPr>
            </a:p>
          </p:txBody>
        </p:sp>
      </p:grpSp>
      <p:sp>
        <p:nvSpPr>
          <p:cNvPr id="45" name="CaixaDeTexto 44">
            <a:extLst>
              <a:ext uri="{FF2B5EF4-FFF2-40B4-BE49-F238E27FC236}">
                <a16:creationId xmlns:a16="http://schemas.microsoft.com/office/drawing/2014/main" id="{C9654666-5D18-4684-A858-49EC22B6E0BA}"/>
              </a:ext>
            </a:extLst>
          </p:cNvPr>
          <p:cNvSpPr txBox="1"/>
          <p:nvPr/>
        </p:nvSpPr>
        <p:spPr>
          <a:xfrm>
            <a:off x="1375773" y="5974378"/>
            <a:ext cx="8026843" cy="400110"/>
          </a:xfrm>
          <a:prstGeom prst="rect">
            <a:avLst/>
          </a:prstGeom>
          <a:solidFill>
            <a:srgbClr val="F39220"/>
          </a:solidFill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2000" b="1" dirty="0">
                <a:solidFill>
                  <a:schemeClr val="bg1"/>
                </a:solidFill>
                <a:latin typeface="+mj-lt"/>
              </a:rPr>
              <a:t>Compromisso de Confidencialidade FGV</a:t>
            </a:r>
          </a:p>
        </p:txBody>
      </p:sp>
    </p:spTree>
    <p:extLst>
      <p:ext uri="{BB962C8B-B14F-4D97-AF65-F5344CB8AC3E}">
        <p14:creationId xmlns:p14="http://schemas.microsoft.com/office/powerpoint/2010/main" val="775368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D558D6-D7CD-4D55-B564-9D729A07E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ÍNDICES DNIT INFRAESTRUTURA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134B7D90-7743-4E97-85A5-FC2582D45EBF}"/>
              </a:ext>
            </a:extLst>
          </p:cNvPr>
          <p:cNvSpPr txBox="1"/>
          <p:nvPr/>
        </p:nvSpPr>
        <p:spPr>
          <a:xfrm>
            <a:off x="5349489" y="1398626"/>
            <a:ext cx="208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solidFill>
                  <a:schemeClr val="bg1"/>
                </a:solidFill>
                <a:latin typeface="Arial Narrow" panose="020B0606020202030204" pitchFamily="34" charset="0"/>
              </a:rPr>
              <a:t>ÍNDICES DE OBRAS FEROVIÁRIAS</a:t>
            </a:r>
          </a:p>
        </p:txBody>
      </p:sp>
      <p:grpSp>
        <p:nvGrpSpPr>
          <p:cNvPr id="24" name="Agrupar 23">
            <a:extLst>
              <a:ext uri="{FF2B5EF4-FFF2-40B4-BE49-F238E27FC236}">
                <a16:creationId xmlns:a16="http://schemas.microsoft.com/office/drawing/2014/main" id="{0D4938FF-738A-4E8B-BC1D-5CBD3572C725}"/>
              </a:ext>
            </a:extLst>
          </p:cNvPr>
          <p:cNvGrpSpPr/>
          <p:nvPr/>
        </p:nvGrpSpPr>
        <p:grpSpPr>
          <a:xfrm>
            <a:off x="610774" y="1570989"/>
            <a:ext cx="3213070" cy="5143479"/>
            <a:chOff x="610774" y="1321609"/>
            <a:chExt cx="3213070" cy="5143479"/>
          </a:xfrm>
        </p:grpSpPr>
        <p:grpSp>
          <p:nvGrpSpPr>
            <p:cNvPr id="4" name="Agrupar 3">
              <a:extLst>
                <a:ext uri="{FF2B5EF4-FFF2-40B4-BE49-F238E27FC236}">
                  <a16:creationId xmlns:a16="http://schemas.microsoft.com/office/drawing/2014/main" id="{028F4DA5-A465-4E60-95A1-CCFADE11AE37}"/>
                </a:ext>
              </a:extLst>
            </p:cNvPr>
            <p:cNvGrpSpPr/>
            <p:nvPr/>
          </p:nvGrpSpPr>
          <p:grpSpPr>
            <a:xfrm>
              <a:off x="610774" y="1321609"/>
              <a:ext cx="3213070" cy="5067033"/>
              <a:chOff x="1676400" y="1371600"/>
              <a:chExt cx="3454400" cy="3371177"/>
            </a:xfrm>
          </p:grpSpPr>
          <p:sp>
            <p:nvSpPr>
              <p:cNvPr id="5" name="Retângulo 4">
                <a:extLst>
                  <a:ext uri="{FF2B5EF4-FFF2-40B4-BE49-F238E27FC236}">
                    <a16:creationId xmlns:a16="http://schemas.microsoft.com/office/drawing/2014/main" id="{01D15D66-C077-4BC9-BCA5-851E050E9EB2}"/>
                  </a:ext>
                </a:extLst>
              </p:cNvPr>
              <p:cNvSpPr/>
              <p:nvPr/>
            </p:nvSpPr>
            <p:spPr>
              <a:xfrm>
                <a:off x="1676400" y="1371600"/>
                <a:ext cx="3444240" cy="3371177"/>
              </a:xfrm>
              <a:prstGeom prst="rect">
                <a:avLst/>
              </a:prstGeom>
              <a:solidFill>
                <a:srgbClr val="F3922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cxnSp>
            <p:nvCxnSpPr>
              <p:cNvPr id="6" name="Conector reto 5">
                <a:extLst>
                  <a:ext uri="{FF2B5EF4-FFF2-40B4-BE49-F238E27FC236}">
                    <a16:creationId xmlns:a16="http://schemas.microsoft.com/office/drawing/2014/main" id="{35E3D646-594B-41B5-BD37-589C1224CAEB}"/>
                  </a:ext>
                </a:extLst>
              </p:cNvPr>
              <p:cNvCxnSpPr/>
              <p:nvPr/>
            </p:nvCxnSpPr>
            <p:spPr>
              <a:xfrm>
                <a:off x="1676400" y="1739971"/>
                <a:ext cx="3454400" cy="2032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" name="CaixaDeTexto 6">
              <a:extLst>
                <a:ext uri="{FF2B5EF4-FFF2-40B4-BE49-F238E27FC236}">
                  <a16:creationId xmlns:a16="http://schemas.microsoft.com/office/drawing/2014/main" id="{046EAC3D-159C-4155-8C0B-C1CC6D1BD5F9}"/>
                </a:ext>
              </a:extLst>
            </p:cNvPr>
            <p:cNvSpPr txBox="1"/>
            <p:nvPr/>
          </p:nvSpPr>
          <p:spPr>
            <a:xfrm>
              <a:off x="1455309" y="1355998"/>
              <a:ext cx="2082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600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ÍNDICES DE OBRAS RODOVIÁRIA (21)</a:t>
              </a:r>
            </a:p>
          </p:txBody>
        </p:sp>
        <p:pic>
          <p:nvPicPr>
            <p:cNvPr id="8" name="Imagem 7" descr="Asphalt Drive Road · Free vector graphic on Pixabay">
              <a:extLst>
                <a:ext uri="{FF2B5EF4-FFF2-40B4-BE49-F238E27FC236}">
                  <a16:creationId xmlns:a16="http://schemas.microsoft.com/office/drawing/2014/main" id="{32F49AA6-7BC1-40CA-9DC6-A43DEF11C43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5984" y="1401427"/>
              <a:ext cx="894080" cy="447040"/>
            </a:xfrm>
            <a:prstGeom prst="rect">
              <a:avLst/>
            </a:prstGeom>
          </p:spPr>
        </p:pic>
        <p:sp>
          <p:nvSpPr>
            <p:cNvPr id="10" name="CaixaDeTexto 9">
              <a:extLst>
                <a:ext uri="{FF2B5EF4-FFF2-40B4-BE49-F238E27FC236}">
                  <a16:creationId xmlns:a16="http://schemas.microsoft.com/office/drawing/2014/main" id="{79B4D54E-02E1-4EAB-B7C7-98BBBE41F88D}"/>
                </a:ext>
              </a:extLst>
            </p:cNvPr>
            <p:cNvSpPr txBox="1"/>
            <p:nvPr/>
          </p:nvSpPr>
          <p:spPr>
            <a:xfrm>
              <a:off x="626013" y="1940773"/>
              <a:ext cx="3188381" cy="45243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28600" indent="-228600">
                <a:buFont typeface="+mj-lt"/>
                <a:buAutoNum type="arabicPeriod"/>
              </a:pPr>
              <a:r>
                <a:rPr lang="pt-BR" sz="1200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Índice de Terraplenagem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pt-BR" sz="1200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Índice de Drenagem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pt-BR" sz="1200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Índice de Pavimentação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pt-BR" sz="1200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Índice de Pavimentação  de Concreto de Cimento Portland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pt-BR" sz="1200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Índice de Sinalização Horizontal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pt-BR" sz="1200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Índice de Sinalização Vertical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pt-BR" sz="1200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Índice de Obras de Arte Especiais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pt-BR" sz="1200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Índice de Obras de Arte Especiais – Sem Aço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pt-BR" sz="1200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Índice de Conservação Rodoviária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pt-BR" sz="1200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Índice de Consultoria, Supervisão e Projetos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pt-BR" sz="1200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Índice de Administração Local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pt-BR" sz="1200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Índice de Mobilização e Desmobilização de Obras Rodoviárias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pt-BR" sz="1200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Índice de Obras Complementares e Meio Ambiente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pt-BR" sz="1200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Índice de Ligantes Betuminosos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pt-BR" sz="1200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Índice de Asfalto Diluído de Petróleo (ADP)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pt-BR" sz="1200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Índice de Cimento Asfáltico Petróleo  (CAP)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pt-BR" sz="1200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Índice de Emulsão Asfáltica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pt-BR" sz="1200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Índice de Emulsão Asfáltica Modificado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pt-BR" sz="1200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Índice de Asfalto Modificado por Polímero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pt-BR" sz="1200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Índice de Emulsão Asfáltica de Imprimação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pt-BR" sz="1200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Índice de Asfalto Borracha</a:t>
              </a:r>
            </a:p>
          </p:txBody>
        </p:sp>
      </p:grp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1B7F85E9-6AC1-4B16-86EE-E521770DB593}"/>
              </a:ext>
            </a:extLst>
          </p:cNvPr>
          <p:cNvSpPr txBox="1"/>
          <p:nvPr/>
        </p:nvSpPr>
        <p:spPr>
          <a:xfrm>
            <a:off x="4456557" y="1964207"/>
            <a:ext cx="3188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8000" indent="-108000">
              <a:buFont typeface="Arial" panose="020B0604020202020204" pitchFamily="34" charset="0"/>
              <a:buChar char="•"/>
            </a:pPr>
            <a:r>
              <a:rPr lang="pt-BR" sz="1400" dirty="0">
                <a:solidFill>
                  <a:schemeClr val="bg1"/>
                </a:solidFill>
                <a:latin typeface="Arial Narrow" panose="020B0606020202030204" pitchFamily="34" charset="0"/>
              </a:rPr>
              <a:t>Índice de Superestrutura de Via Permanente Com Material</a:t>
            </a:r>
          </a:p>
        </p:txBody>
      </p:sp>
      <p:grpSp>
        <p:nvGrpSpPr>
          <p:cNvPr id="26" name="Agrupar 25">
            <a:extLst>
              <a:ext uri="{FF2B5EF4-FFF2-40B4-BE49-F238E27FC236}">
                <a16:creationId xmlns:a16="http://schemas.microsoft.com/office/drawing/2014/main" id="{6CECB92D-C8D8-49F4-AD30-DD0F02161646}"/>
              </a:ext>
            </a:extLst>
          </p:cNvPr>
          <p:cNvGrpSpPr/>
          <p:nvPr/>
        </p:nvGrpSpPr>
        <p:grpSpPr>
          <a:xfrm>
            <a:off x="4414936" y="1518732"/>
            <a:ext cx="3237759" cy="2315313"/>
            <a:chOff x="4608898" y="1324765"/>
            <a:chExt cx="3237759" cy="2315313"/>
          </a:xfrm>
        </p:grpSpPr>
        <p:sp>
          <p:nvSpPr>
            <p:cNvPr id="12" name="Retângulo 11">
              <a:extLst>
                <a:ext uri="{FF2B5EF4-FFF2-40B4-BE49-F238E27FC236}">
                  <a16:creationId xmlns:a16="http://schemas.microsoft.com/office/drawing/2014/main" id="{5AE4A66D-CFB3-4CD0-96CC-920FCCD8DBD6}"/>
                </a:ext>
              </a:extLst>
            </p:cNvPr>
            <p:cNvSpPr/>
            <p:nvPr/>
          </p:nvSpPr>
          <p:spPr>
            <a:xfrm>
              <a:off x="4643037" y="1364238"/>
              <a:ext cx="3203620" cy="2275840"/>
            </a:xfrm>
            <a:prstGeom prst="rect">
              <a:avLst/>
            </a:prstGeom>
            <a:solidFill>
              <a:srgbClr val="16AF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3" name="Conector reto 12">
              <a:extLst>
                <a:ext uri="{FF2B5EF4-FFF2-40B4-BE49-F238E27FC236}">
                  <a16:creationId xmlns:a16="http://schemas.microsoft.com/office/drawing/2014/main" id="{3A9C5493-EE50-4525-A13E-606B3960F1B9}"/>
                </a:ext>
              </a:extLst>
            </p:cNvPr>
            <p:cNvCxnSpPr/>
            <p:nvPr/>
          </p:nvCxnSpPr>
          <p:spPr>
            <a:xfrm>
              <a:off x="4608898" y="1957902"/>
              <a:ext cx="3213070" cy="12609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CaixaDeTexto 13">
              <a:extLst>
                <a:ext uri="{FF2B5EF4-FFF2-40B4-BE49-F238E27FC236}">
                  <a16:creationId xmlns:a16="http://schemas.microsoft.com/office/drawing/2014/main" id="{18E3B8ED-6D96-4D8F-BE4F-E2ABCE03488B}"/>
                </a:ext>
              </a:extLst>
            </p:cNvPr>
            <p:cNvSpPr txBox="1"/>
            <p:nvPr/>
          </p:nvSpPr>
          <p:spPr>
            <a:xfrm>
              <a:off x="5487572" y="1398627"/>
              <a:ext cx="2082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600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ÍNDICES DE OBRAS FERROVIÁRIA (2)</a:t>
              </a:r>
            </a:p>
          </p:txBody>
        </p:sp>
        <p:sp>
          <p:nvSpPr>
            <p:cNvPr id="15" name="CaixaDeTexto 14">
              <a:extLst>
                <a:ext uri="{FF2B5EF4-FFF2-40B4-BE49-F238E27FC236}">
                  <a16:creationId xmlns:a16="http://schemas.microsoft.com/office/drawing/2014/main" id="{51839749-577C-4EEE-BAFB-AEB645C06DF0}"/>
                </a:ext>
              </a:extLst>
            </p:cNvPr>
            <p:cNvSpPr txBox="1"/>
            <p:nvPr/>
          </p:nvSpPr>
          <p:spPr>
            <a:xfrm>
              <a:off x="4633587" y="2299569"/>
              <a:ext cx="3188381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+mj-lt"/>
                <a:buAutoNum type="arabicPeriod"/>
              </a:pPr>
              <a:r>
                <a:rPr lang="pt-BR" sz="1400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Índice de Superestrutura de Via Permanente Com Material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pt-BR" sz="1400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Índice de Superestrutura de Via Permanente Sem Material</a:t>
              </a:r>
            </a:p>
          </p:txBody>
        </p:sp>
        <p:pic>
          <p:nvPicPr>
            <p:cNvPr id="16" name="Imagem 15" descr="Railway icon, SVG and PNG | Game-icons.net">
              <a:extLst>
                <a:ext uri="{FF2B5EF4-FFF2-40B4-BE49-F238E27FC236}">
                  <a16:creationId xmlns:a16="http://schemas.microsoft.com/office/drawing/2014/main" id="{BEF5540A-2184-4915-A6ED-45ED3FF3CE7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1522" y="1324765"/>
              <a:ext cx="681361" cy="681361"/>
            </a:xfrm>
            <a:prstGeom prst="rect">
              <a:avLst/>
            </a:prstGeom>
          </p:spPr>
        </p:pic>
      </p:grp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DAFA3B04-A702-46B7-A990-5B748977ACAE}"/>
              </a:ext>
            </a:extLst>
          </p:cNvPr>
          <p:cNvSpPr txBox="1"/>
          <p:nvPr/>
        </p:nvSpPr>
        <p:spPr>
          <a:xfrm>
            <a:off x="9084060" y="1786660"/>
            <a:ext cx="208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solidFill>
                  <a:schemeClr val="bg1"/>
                </a:solidFill>
                <a:latin typeface="Arial Narrow" panose="020B0606020202030204" pitchFamily="34" charset="0"/>
              </a:rPr>
              <a:t>ÍNDICES DE OBRAS FEROVIÁRIAS</a:t>
            </a:r>
          </a:p>
        </p:txBody>
      </p:sp>
      <p:grpSp>
        <p:nvGrpSpPr>
          <p:cNvPr id="27" name="Agrupar 26">
            <a:extLst>
              <a:ext uri="{FF2B5EF4-FFF2-40B4-BE49-F238E27FC236}">
                <a16:creationId xmlns:a16="http://schemas.microsoft.com/office/drawing/2014/main" id="{C0B5545F-B486-459F-8F93-3C9A7BC0E990}"/>
              </a:ext>
            </a:extLst>
          </p:cNvPr>
          <p:cNvGrpSpPr/>
          <p:nvPr/>
        </p:nvGrpSpPr>
        <p:grpSpPr>
          <a:xfrm>
            <a:off x="8149722" y="1586020"/>
            <a:ext cx="3228309" cy="3775612"/>
            <a:chOff x="8352919" y="1752272"/>
            <a:chExt cx="3228309" cy="3775612"/>
          </a:xfrm>
        </p:grpSpPr>
        <p:sp>
          <p:nvSpPr>
            <p:cNvPr id="18" name="Retângulo 17">
              <a:extLst>
                <a:ext uri="{FF2B5EF4-FFF2-40B4-BE49-F238E27FC236}">
                  <a16:creationId xmlns:a16="http://schemas.microsoft.com/office/drawing/2014/main" id="{5C3409AA-0D7E-4C41-A286-2BE992DA5AEB}"/>
                </a:ext>
              </a:extLst>
            </p:cNvPr>
            <p:cNvSpPr/>
            <p:nvPr/>
          </p:nvSpPr>
          <p:spPr>
            <a:xfrm>
              <a:off x="8377608" y="1752272"/>
              <a:ext cx="3203620" cy="3775612"/>
            </a:xfrm>
            <a:prstGeom prst="rect">
              <a:avLst/>
            </a:prstGeom>
            <a:solidFill>
              <a:srgbClr val="DADA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cxnSp>
          <p:nvCxnSpPr>
            <p:cNvPr id="19" name="Conector reto 18">
              <a:extLst>
                <a:ext uri="{FF2B5EF4-FFF2-40B4-BE49-F238E27FC236}">
                  <a16:creationId xmlns:a16="http://schemas.microsoft.com/office/drawing/2014/main" id="{2EB81CCD-189E-4275-97E5-1AEC13166386}"/>
                </a:ext>
              </a:extLst>
            </p:cNvPr>
            <p:cNvCxnSpPr/>
            <p:nvPr/>
          </p:nvCxnSpPr>
          <p:spPr>
            <a:xfrm>
              <a:off x="8352919" y="2305626"/>
              <a:ext cx="3213070" cy="12609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CaixaDeTexto 19">
              <a:extLst>
                <a:ext uri="{FF2B5EF4-FFF2-40B4-BE49-F238E27FC236}">
                  <a16:creationId xmlns:a16="http://schemas.microsoft.com/office/drawing/2014/main" id="{2334525E-1008-445C-B945-65855F4F97CC}"/>
                </a:ext>
              </a:extLst>
            </p:cNvPr>
            <p:cNvSpPr txBox="1"/>
            <p:nvPr/>
          </p:nvSpPr>
          <p:spPr>
            <a:xfrm>
              <a:off x="9222143" y="1786661"/>
              <a:ext cx="2082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600" dirty="0">
                  <a:latin typeface="Arial Narrow" panose="020B0606020202030204" pitchFamily="34" charset="0"/>
                </a:rPr>
                <a:t>ÍNDICES DE OBRAS PORTUÁRIAS (8)</a:t>
              </a:r>
            </a:p>
          </p:txBody>
        </p:sp>
        <p:sp>
          <p:nvSpPr>
            <p:cNvPr id="21" name="CaixaDeTexto 20">
              <a:extLst>
                <a:ext uri="{FF2B5EF4-FFF2-40B4-BE49-F238E27FC236}">
                  <a16:creationId xmlns:a16="http://schemas.microsoft.com/office/drawing/2014/main" id="{FE80B59B-122A-488E-8110-C1DD2FF11817}"/>
                </a:ext>
              </a:extLst>
            </p:cNvPr>
            <p:cNvSpPr txBox="1"/>
            <p:nvPr/>
          </p:nvSpPr>
          <p:spPr>
            <a:xfrm>
              <a:off x="8377608" y="3010226"/>
              <a:ext cx="3188381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+mj-lt"/>
                <a:buAutoNum type="arabicPeriod"/>
              </a:pPr>
              <a:r>
                <a:rPr lang="pt-BR" sz="1400" dirty="0">
                  <a:latin typeface="Arial Narrow" panose="020B0606020202030204" pitchFamily="34" charset="0"/>
                </a:rPr>
                <a:t>Estruturas em Concreto Armado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pt-BR" sz="1400" dirty="0">
                  <a:latin typeface="Arial Narrow" panose="020B0606020202030204" pitchFamily="34" charset="0"/>
                </a:rPr>
                <a:t>Estruturas e Fundações Metálicas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pt-BR" sz="1400" dirty="0">
                  <a:latin typeface="Arial Narrow" panose="020B0606020202030204" pitchFamily="34" charset="0"/>
                </a:rPr>
                <a:t>Dragagem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pt-BR" sz="1400" dirty="0">
                  <a:latin typeface="Arial Narrow" panose="020B0606020202030204" pitchFamily="34" charset="0"/>
                </a:rPr>
                <a:t>Enrocamento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pt-BR" sz="1400" dirty="0">
                  <a:latin typeface="Arial Narrow" panose="020B0606020202030204" pitchFamily="34" charset="0"/>
                </a:rPr>
                <a:t>Rede de Energia Elétrica e Sinalização Ferroviária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pt-BR" sz="1400" dirty="0">
                  <a:latin typeface="Arial Narrow" panose="020B0606020202030204" pitchFamily="34" charset="0"/>
                </a:rPr>
                <a:t>Linhas Férreas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pt-BR" sz="1400" dirty="0">
                  <a:latin typeface="Arial Narrow" panose="020B0606020202030204" pitchFamily="34" charset="0"/>
                </a:rPr>
                <a:t>Máquinas e Equipamentos Industriais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pt-BR" sz="1400" dirty="0" err="1">
                  <a:latin typeface="Arial Narrow" panose="020B0606020202030204" pitchFamily="34" charset="0"/>
                </a:rPr>
                <a:t>Derrocagem</a:t>
              </a:r>
              <a:endParaRPr lang="pt-BR" sz="1400" dirty="0">
                <a:latin typeface="Arial Narrow" panose="020B0606020202030204" pitchFamily="34" charset="0"/>
              </a:endParaRPr>
            </a:p>
          </p:txBody>
        </p:sp>
        <p:pic>
          <p:nvPicPr>
            <p:cNvPr id="22" name="Imagem 21" descr="File:Aiga watertransportation.svg - Wikimedia Commons">
              <a:extLst>
                <a:ext uri="{FF2B5EF4-FFF2-40B4-BE49-F238E27FC236}">
                  <a16:creationId xmlns:a16="http://schemas.microsoft.com/office/drawing/2014/main" id="{7E6D1BEC-3172-401C-B926-D452A4E9F12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06476" y="1785168"/>
              <a:ext cx="446626" cy="467846"/>
            </a:xfrm>
            <a:prstGeom prst="rect">
              <a:avLst/>
            </a:prstGeom>
          </p:spPr>
        </p:pic>
      </p:grpSp>
      <p:pic>
        <p:nvPicPr>
          <p:cNvPr id="23" name="Imagem 22">
            <a:extLst>
              <a:ext uri="{FF2B5EF4-FFF2-40B4-BE49-F238E27FC236}">
                <a16:creationId xmlns:a16="http://schemas.microsoft.com/office/drawing/2014/main" id="{8C552956-7DD0-4437-BD8A-18DC77572A1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522" y="4315157"/>
            <a:ext cx="3007360" cy="969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5161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D558D6-D7CD-4D55-B564-9D729A07E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PROCESSO DESENVOLVIMENTO</a:t>
            </a:r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10991222-FE02-4003-8A20-9D1EDCA30B46}"/>
              </a:ext>
            </a:extLst>
          </p:cNvPr>
          <p:cNvSpPr/>
          <p:nvPr/>
        </p:nvSpPr>
        <p:spPr>
          <a:xfrm>
            <a:off x="7363158" y="5638034"/>
            <a:ext cx="701336" cy="70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8358AF9D-2B86-4E70-AE7A-00195CF7ADEC}"/>
              </a:ext>
            </a:extLst>
          </p:cNvPr>
          <p:cNvSpPr/>
          <p:nvPr/>
        </p:nvSpPr>
        <p:spPr>
          <a:xfrm>
            <a:off x="3800001" y="5643966"/>
            <a:ext cx="701336" cy="70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C317D831-FA0F-4331-9BA5-64BCF2314F6D}"/>
              </a:ext>
            </a:extLst>
          </p:cNvPr>
          <p:cNvSpPr/>
          <p:nvPr/>
        </p:nvSpPr>
        <p:spPr>
          <a:xfrm>
            <a:off x="4357610" y="5649385"/>
            <a:ext cx="701336" cy="70602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4BAFF5CE-D357-4C27-8807-E8FE5AF7EB6F}"/>
              </a:ext>
            </a:extLst>
          </p:cNvPr>
          <p:cNvSpPr/>
          <p:nvPr/>
        </p:nvSpPr>
        <p:spPr>
          <a:xfrm>
            <a:off x="1982437" y="1366367"/>
            <a:ext cx="8405446" cy="4555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 algn="r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pt-BR" dirty="0">
                <a:latin typeface="Verdana" panose="020B060403050404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Abrangência Geográfica Nacional e periodicidade mensal</a:t>
            </a:r>
            <a:endParaRPr lang="pt-BR" sz="28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Diagrama 7">
            <a:extLst>
              <a:ext uri="{FF2B5EF4-FFF2-40B4-BE49-F238E27FC236}">
                <a16:creationId xmlns:a16="http://schemas.microsoft.com/office/drawing/2014/main" id="{C11FEE92-5F3E-494B-904B-F9AEC4E0047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55490819"/>
              </p:ext>
            </p:extLst>
          </p:nvPr>
        </p:nvGraphicFramePr>
        <p:xfrm>
          <a:off x="552830" y="1832012"/>
          <a:ext cx="9855445" cy="31608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Colchete Esquerdo 8">
            <a:extLst>
              <a:ext uri="{FF2B5EF4-FFF2-40B4-BE49-F238E27FC236}">
                <a16:creationId xmlns:a16="http://schemas.microsoft.com/office/drawing/2014/main" id="{A550BF53-CEA1-4806-A9F7-D1A4F76F186E}"/>
              </a:ext>
            </a:extLst>
          </p:cNvPr>
          <p:cNvSpPr/>
          <p:nvPr/>
        </p:nvSpPr>
        <p:spPr>
          <a:xfrm rot="16200000">
            <a:off x="4005407" y="1655414"/>
            <a:ext cx="77784" cy="6982936"/>
          </a:xfrm>
          <a:prstGeom prst="leftBracket">
            <a:avLst/>
          </a:prstGeom>
          <a:noFill/>
          <a:ln w="28575">
            <a:solidFill>
              <a:srgbClr val="0F5C7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olchete Esquerdo 9">
            <a:extLst>
              <a:ext uri="{FF2B5EF4-FFF2-40B4-BE49-F238E27FC236}">
                <a16:creationId xmlns:a16="http://schemas.microsoft.com/office/drawing/2014/main" id="{9D769368-49EC-41F1-9AE9-27A914A22D21}"/>
              </a:ext>
            </a:extLst>
          </p:cNvPr>
          <p:cNvSpPr/>
          <p:nvPr/>
        </p:nvSpPr>
        <p:spPr>
          <a:xfrm rot="16200000">
            <a:off x="8977859" y="3749561"/>
            <a:ext cx="98913" cy="2775137"/>
          </a:xfrm>
          <a:prstGeom prst="leftBracket">
            <a:avLst/>
          </a:prstGeom>
          <a:noFill/>
          <a:ln w="28575">
            <a:solidFill>
              <a:srgbClr val="0F5C7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1" name="Grupo 16">
            <a:extLst>
              <a:ext uri="{FF2B5EF4-FFF2-40B4-BE49-F238E27FC236}">
                <a16:creationId xmlns:a16="http://schemas.microsoft.com/office/drawing/2014/main" id="{86107FCC-3F67-424B-90DD-6F314B60F64E}"/>
              </a:ext>
            </a:extLst>
          </p:cNvPr>
          <p:cNvGrpSpPr/>
          <p:nvPr/>
        </p:nvGrpSpPr>
        <p:grpSpPr>
          <a:xfrm>
            <a:off x="4012708" y="5299801"/>
            <a:ext cx="893224" cy="932371"/>
            <a:chOff x="2035495" y="1735173"/>
            <a:chExt cx="1620000" cy="1620000"/>
          </a:xfrm>
          <a:solidFill>
            <a:schemeClr val="accent1">
              <a:lumMod val="50000"/>
            </a:schemeClr>
          </a:solidFill>
        </p:grpSpPr>
        <p:sp>
          <p:nvSpPr>
            <p:cNvPr id="12" name="Fluxograma: Conector 11">
              <a:extLst>
                <a:ext uri="{FF2B5EF4-FFF2-40B4-BE49-F238E27FC236}">
                  <a16:creationId xmlns:a16="http://schemas.microsoft.com/office/drawing/2014/main" id="{75EC0D33-1AD1-4EAA-A40D-2F710DAB2310}"/>
                </a:ext>
              </a:extLst>
            </p:cNvPr>
            <p:cNvSpPr/>
            <p:nvPr/>
          </p:nvSpPr>
          <p:spPr>
            <a:xfrm>
              <a:off x="2035495" y="1735173"/>
              <a:ext cx="1620000" cy="1620000"/>
            </a:xfrm>
            <a:prstGeom prst="flowChartConnector">
              <a:avLst/>
            </a:prstGeom>
            <a:solidFill>
              <a:srgbClr val="09506A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3" name="Picture 2" descr="https://d30y9cdsu7xlg0.cloudfront.net/png/60161-200.png">
              <a:extLst>
                <a:ext uri="{FF2B5EF4-FFF2-40B4-BE49-F238E27FC236}">
                  <a16:creationId xmlns:a16="http://schemas.microsoft.com/office/drawing/2014/main" id="{37D10AEB-7410-4781-A34E-38474324956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11760" y="1857069"/>
              <a:ext cx="792088" cy="792088"/>
            </a:xfrm>
            <a:prstGeom prst="rect">
              <a:avLst/>
            </a:prstGeom>
            <a:solidFill>
              <a:srgbClr val="09506A"/>
            </a:solidFill>
          </p:spPr>
        </p:pic>
        <p:sp>
          <p:nvSpPr>
            <p:cNvPr id="14" name="Elipse 4">
              <a:extLst>
                <a:ext uri="{FF2B5EF4-FFF2-40B4-BE49-F238E27FC236}">
                  <a16:creationId xmlns:a16="http://schemas.microsoft.com/office/drawing/2014/main" id="{8970E3E0-7A66-4E1D-9236-A357CB2E1100}"/>
                </a:ext>
              </a:extLst>
            </p:cNvPr>
            <p:cNvSpPr/>
            <p:nvPr/>
          </p:nvSpPr>
          <p:spPr>
            <a:xfrm>
              <a:off x="2218715" y="2541115"/>
              <a:ext cx="1273165" cy="671861"/>
            </a:xfrm>
            <a:prstGeom prst="rect">
              <a:avLst/>
            </a:prstGeom>
            <a:noFill/>
            <a:scene3d>
              <a:camera prst="orthographicFront"/>
              <a:lightRig rig="flat" dir="t"/>
            </a:scene3d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100" b="1" kern="1200" dirty="0">
                  <a:solidFill>
                    <a:schemeClr val="bg1"/>
                  </a:solidFill>
                  <a:latin typeface="+mj-lt"/>
                </a:rPr>
                <a:t>Sistema de pesos</a:t>
              </a:r>
              <a:endParaRPr lang="pt-BR" sz="1100" kern="1200" dirty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15" name="Grupo 16">
            <a:extLst>
              <a:ext uri="{FF2B5EF4-FFF2-40B4-BE49-F238E27FC236}">
                <a16:creationId xmlns:a16="http://schemas.microsoft.com/office/drawing/2014/main" id="{DE4BDA00-AC39-4A1A-98F7-8A88BC41CD4A}"/>
              </a:ext>
            </a:extLst>
          </p:cNvPr>
          <p:cNvGrpSpPr/>
          <p:nvPr/>
        </p:nvGrpSpPr>
        <p:grpSpPr>
          <a:xfrm>
            <a:off x="7535768" y="5299801"/>
            <a:ext cx="893224" cy="932371"/>
            <a:chOff x="2035495" y="1735173"/>
            <a:chExt cx="1620000" cy="1620000"/>
          </a:xfrm>
          <a:solidFill>
            <a:schemeClr val="accent1">
              <a:lumMod val="50000"/>
            </a:schemeClr>
          </a:solidFill>
        </p:grpSpPr>
        <p:sp>
          <p:nvSpPr>
            <p:cNvPr id="16" name="Fluxograma: Conector 15">
              <a:extLst>
                <a:ext uri="{FF2B5EF4-FFF2-40B4-BE49-F238E27FC236}">
                  <a16:creationId xmlns:a16="http://schemas.microsoft.com/office/drawing/2014/main" id="{8FB74FB7-A7F0-4639-8027-545A2A286F88}"/>
                </a:ext>
              </a:extLst>
            </p:cNvPr>
            <p:cNvSpPr/>
            <p:nvPr/>
          </p:nvSpPr>
          <p:spPr>
            <a:xfrm>
              <a:off x="2035495" y="1735173"/>
              <a:ext cx="1620000" cy="1620000"/>
            </a:xfrm>
            <a:prstGeom prst="flowChartConnector">
              <a:avLst/>
            </a:prstGeom>
            <a:solidFill>
              <a:srgbClr val="09506A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7" name="Picture 2" descr="https://d30y9cdsu7xlg0.cloudfront.net/png/60161-200.png">
              <a:extLst>
                <a:ext uri="{FF2B5EF4-FFF2-40B4-BE49-F238E27FC236}">
                  <a16:creationId xmlns:a16="http://schemas.microsoft.com/office/drawing/2014/main" id="{A3B470E0-88A1-4514-BFA6-6827D6AE89B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11760" y="1857069"/>
              <a:ext cx="792088" cy="792088"/>
            </a:xfrm>
            <a:prstGeom prst="rect">
              <a:avLst/>
            </a:prstGeom>
            <a:solidFill>
              <a:srgbClr val="09506A"/>
            </a:solidFill>
          </p:spPr>
        </p:pic>
        <p:sp>
          <p:nvSpPr>
            <p:cNvPr id="18" name="Elipse 4">
              <a:extLst>
                <a:ext uri="{FF2B5EF4-FFF2-40B4-BE49-F238E27FC236}">
                  <a16:creationId xmlns:a16="http://schemas.microsoft.com/office/drawing/2014/main" id="{6AF9AB52-9B27-4016-9281-2305231A6675}"/>
                </a:ext>
              </a:extLst>
            </p:cNvPr>
            <p:cNvSpPr/>
            <p:nvPr/>
          </p:nvSpPr>
          <p:spPr>
            <a:xfrm>
              <a:off x="2218715" y="2541115"/>
              <a:ext cx="1273165" cy="671861"/>
            </a:xfrm>
            <a:prstGeom prst="rect">
              <a:avLst/>
            </a:prstGeom>
            <a:noFill/>
            <a:scene3d>
              <a:camera prst="orthographicFront"/>
              <a:lightRig rig="flat" dir="t"/>
            </a:scene3d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100" b="1" kern="1200" dirty="0">
                  <a:solidFill>
                    <a:schemeClr val="bg1"/>
                  </a:solidFill>
                  <a:latin typeface="+mj-lt"/>
                </a:rPr>
                <a:t>Sistema de pesos</a:t>
              </a:r>
              <a:endParaRPr lang="pt-BR" sz="1100" kern="1200" dirty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19" name="Agrupar 18">
            <a:extLst>
              <a:ext uri="{FF2B5EF4-FFF2-40B4-BE49-F238E27FC236}">
                <a16:creationId xmlns:a16="http://schemas.microsoft.com/office/drawing/2014/main" id="{01144C63-F8B2-4AE0-849C-33B3FF6EF96B}"/>
              </a:ext>
            </a:extLst>
          </p:cNvPr>
          <p:cNvGrpSpPr/>
          <p:nvPr/>
        </p:nvGrpSpPr>
        <p:grpSpPr>
          <a:xfrm>
            <a:off x="8559318" y="5295651"/>
            <a:ext cx="936000" cy="936000"/>
            <a:chOff x="5358033" y="1623037"/>
            <a:chExt cx="1620000" cy="1620000"/>
          </a:xfrm>
          <a:solidFill>
            <a:schemeClr val="accent1">
              <a:lumMod val="50000"/>
            </a:schemeClr>
          </a:solidFill>
        </p:grpSpPr>
        <p:grpSp>
          <p:nvGrpSpPr>
            <p:cNvPr id="20" name="Grupo 20">
              <a:extLst>
                <a:ext uri="{FF2B5EF4-FFF2-40B4-BE49-F238E27FC236}">
                  <a16:creationId xmlns:a16="http://schemas.microsoft.com/office/drawing/2014/main" id="{B0AC906C-79AE-45C8-8B9B-15D880F352F7}"/>
                </a:ext>
              </a:extLst>
            </p:cNvPr>
            <p:cNvGrpSpPr/>
            <p:nvPr/>
          </p:nvGrpSpPr>
          <p:grpSpPr>
            <a:xfrm>
              <a:off x="5358033" y="1623037"/>
              <a:ext cx="1620000" cy="1620000"/>
              <a:chOff x="2035495" y="1735173"/>
              <a:chExt cx="1620000" cy="1620000"/>
            </a:xfrm>
            <a:grpFill/>
          </p:grpSpPr>
          <p:sp>
            <p:nvSpPr>
              <p:cNvPr id="22" name="Fluxograma: Conector 21">
                <a:extLst>
                  <a:ext uri="{FF2B5EF4-FFF2-40B4-BE49-F238E27FC236}">
                    <a16:creationId xmlns:a16="http://schemas.microsoft.com/office/drawing/2014/main" id="{13D364C5-76C8-4741-8525-EDD72C58C515}"/>
                  </a:ext>
                </a:extLst>
              </p:cNvPr>
              <p:cNvSpPr/>
              <p:nvPr/>
            </p:nvSpPr>
            <p:spPr>
              <a:xfrm>
                <a:off x="2035495" y="1735173"/>
                <a:ext cx="1620000" cy="1620000"/>
              </a:xfrm>
              <a:prstGeom prst="flowChartConnector">
                <a:avLst/>
              </a:prstGeom>
              <a:solidFill>
                <a:srgbClr val="09506A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3" name="Elipse 4">
                <a:extLst>
                  <a:ext uri="{FF2B5EF4-FFF2-40B4-BE49-F238E27FC236}">
                    <a16:creationId xmlns:a16="http://schemas.microsoft.com/office/drawing/2014/main" id="{129FBB05-CA26-4A32-8523-64FBA3BD2792}"/>
                  </a:ext>
                </a:extLst>
              </p:cNvPr>
              <p:cNvSpPr/>
              <p:nvPr/>
            </p:nvSpPr>
            <p:spPr>
              <a:xfrm>
                <a:off x="2218715" y="2541115"/>
                <a:ext cx="1273165" cy="671861"/>
              </a:xfrm>
              <a:prstGeom prst="rect">
                <a:avLst/>
              </a:prstGeom>
              <a:noFill/>
              <a:scene3d>
                <a:camera prst="orthographicFront"/>
                <a:lightRig rig="flat" dir="t"/>
              </a:scene3d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7780" tIns="17780" rIns="17780" bIns="17780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pt-BR" sz="1050" b="1" kern="1200" dirty="0">
                    <a:solidFill>
                      <a:schemeClr val="bg1"/>
                    </a:solidFill>
                    <a:latin typeface="+mj-lt"/>
                  </a:rPr>
                  <a:t>Sistema de preço</a:t>
                </a:r>
                <a:endParaRPr lang="pt-BR" sz="1050" kern="1200" dirty="0">
                  <a:solidFill>
                    <a:schemeClr val="bg1"/>
                  </a:solidFill>
                  <a:latin typeface="+mj-lt"/>
                </a:endParaRPr>
              </a:p>
            </p:txBody>
          </p:sp>
        </p:grpSp>
        <p:pic>
          <p:nvPicPr>
            <p:cNvPr id="21" name="Picture 2" descr="https://d30y9cdsu7xlg0.cloudfront.net/png/71340-200.png">
              <a:extLst>
                <a:ext uri="{FF2B5EF4-FFF2-40B4-BE49-F238E27FC236}">
                  <a16:creationId xmlns:a16="http://schemas.microsoft.com/office/drawing/2014/main" id="{E628886D-59A7-4113-A854-0C77754F29E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81835" y="1739071"/>
              <a:ext cx="792000" cy="792000"/>
            </a:xfrm>
            <a:prstGeom prst="rect">
              <a:avLst/>
            </a:prstGeom>
            <a:solidFill>
              <a:srgbClr val="09506A"/>
            </a:solidFill>
          </p:spPr>
        </p:pic>
      </p:grpSp>
      <p:grpSp>
        <p:nvGrpSpPr>
          <p:cNvPr id="24" name="Agrupar 23">
            <a:extLst>
              <a:ext uri="{FF2B5EF4-FFF2-40B4-BE49-F238E27FC236}">
                <a16:creationId xmlns:a16="http://schemas.microsoft.com/office/drawing/2014/main" id="{9D77793C-D1FC-4678-9403-1A5B16585B4E}"/>
              </a:ext>
            </a:extLst>
          </p:cNvPr>
          <p:cNvGrpSpPr/>
          <p:nvPr/>
        </p:nvGrpSpPr>
        <p:grpSpPr>
          <a:xfrm>
            <a:off x="9546417" y="5309572"/>
            <a:ext cx="936000" cy="936000"/>
            <a:chOff x="8034022" y="1629821"/>
            <a:chExt cx="1620000" cy="1620000"/>
          </a:xfrm>
          <a:solidFill>
            <a:schemeClr val="accent1">
              <a:lumMod val="50000"/>
            </a:schemeClr>
          </a:solidFill>
        </p:grpSpPr>
        <p:grpSp>
          <p:nvGrpSpPr>
            <p:cNvPr id="25" name="Grupo 23">
              <a:extLst>
                <a:ext uri="{FF2B5EF4-FFF2-40B4-BE49-F238E27FC236}">
                  <a16:creationId xmlns:a16="http://schemas.microsoft.com/office/drawing/2014/main" id="{C51FAC76-A4F8-4EBC-8EB6-38AA285342E7}"/>
                </a:ext>
              </a:extLst>
            </p:cNvPr>
            <p:cNvGrpSpPr/>
            <p:nvPr/>
          </p:nvGrpSpPr>
          <p:grpSpPr>
            <a:xfrm>
              <a:off x="8034022" y="1629821"/>
              <a:ext cx="1620000" cy="1620000"/>
              <a:chOff x="2035495" y="1735173"/>
              <a:chExt cx="1620000" cy="1620000"/>
            </a:xfrm>
            <a:grpFill/>
          </p:grpSpPr>
          <p:sp>
            <p:nvSpPr>
              <p:cNvPr id="27" name="Fluxograma: Conector 26">
                <a:extLst>
                  <a:ext uri="{FF2B5EF4-FFF2-40B4-BE49-F238E27FC236}">
                    <a16:creationId xmlns:a16="http://schemas.microsoft.com/office/drawing/2014/main" id="{951BAE69-53F0-4D3E-B487-F4C448DCFC37}"/>
                  </a:ext>
                </a:extLst>
              </p:cNvPr>
              <p:cNvSpPr/>
              <p:nvPr/>
            </p:nvSpPr>
            <p:spPr>
              <a:xfrm>
                <a:off x="2035495" y="1735173"/>
                <a:ext cx="1620000" cy="1620000"/>
              </a:xfrm>
              <a:prstGeom prst="flowChartConnector">
                <a:avLst/>
              </a:prstGeom>
              <a:solidFill>
                <a:srgbClr val="09506A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8" name="Elipse 4">
                <a:extLst>
                  <a:ext uri="{FF2B5EF4-FFF2-40B4-BE49-F238E27FC236}">
                    <a16:creationId xmlns:a16="http://schemas.microsoft.com/office/drawing/2014/main" id="{689B65D5-8F75-4675-83C5-8FA33390B9BC}"/>
                  </a:ext>
                </a:extLst>
              </p:cNvPr>
              <p:cNvSpPr/>
              <p:nvPr/>
            </p:nvSpPr>
            <p:spPr>
              <a:xfrm>
                <a:off x="2218715" y="2541115"/>
                <a:ext cx="1273165" cy="671861"/>
              </a:xfrm>
              <a:prstGeom prst="rect">
                <a:avLst/>
              </a:prstGeom>
              <a:noFill/>
              <a:scene3d>
                <a:camera prst="orthographicFront"/>
                <a:lightRig rig="flat" dir="t"/>
              </a:scene3d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7780" tIns="17780" rIns="17780" bIns="17780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pt-BR" sz="1100" b="1" kern="1200" dirty="0">
                    <a:solidFill>
                      <a:schemeClr val="bg1"/>
                    </a:solidFill>
                    <a:latin typeface="+mj-lt"/>
                  </a:rPr>
                  <a:t>Sistema de cálculo</a:t>
                </a:r>
                <a:endParaRPr lang="pt-BR" sz="1100" kern="1200" dirty="0">
                  <a:solidFill>
                    <a:schemeClr val="bg1"/>
                  </a:solidFill>
                  <a:latin typeface="+mj-lt"/>
                </a:endParaRPr>
              </a:p>
            </p:txBody>
          </p:sp>
        </p:grpSp>
        <p:pic>
          <p:nvPicPr>
            <p:cNvPr id="26" name="Picture 8" descr="https://d30y9cdsu7xlg0.cloudfront.net/png/127250-200.png">
              <a:extLst>
                <a:ext uri="{FF2B5EF4-FFF2-40B4-BE49-F238E27FC236}">
                  <a16:creationId xmlns:a16="http://schemas.microsoft.com/office/drawing/2014/main" id="{9A9730B0-572E-41AC-98E6-DD13C8683D4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57824" y="1749079"/>
              <a:ext cx="792000" cy="792000"/>
            </a:xfrm>
            <a:prstGeom prst="rect">
              <a:avLst/>
            </a:prstGeom>
            <a:solidFill>
              <a:srgbClr val="09506A"/>
            </a:solidFill>
          </p:spPr>
        </p:pic>
      </p:grpSp>
    </p:spTree>
    <p:extLst>
      <p:ext uri="{BB962C8B-B14F-4D97-AF65-F5344CB8AC3E}">
        <p14:creationId xmlns:p14="http://schemas.microsoft.com/office/powerpoint/2010/main" val="12071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ângulo 18">
            <a:extLst>
              <a:ext uri="{FF2B5EF4-FFF2-40B4-BE49-F238E27FC236}">
                <a16:creationId xmlns:a16="http://schemas.microsoft.com/office/drawing/2014/main" id="{DB76EE95-A94A-495F-8E11-10E7FF3D59B3}"/>
              </a:ext>
            </a:extLst>
          </p:cNvPr>
          <p:cNvSpPr/>
          <p:nvPr/>
        </p:nvSpPr>
        <p:spPr>
          <a:xfrm>
            <a:off x="1695932" y="111571"/>
            <a:ext cx="8800135" cy="7998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4400" dirty="0">
                <a:latin typeface="+mj-lt"/>
                <a:ea typeface="+mj-ea"/>
                <a:cs typeface="+mj-cs"/>
              </a:rPr>
              <a:t>DIFERENÇAS METODOLÓGICAS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84CED430-F979-42CB-B88C-DDF62BB6B0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3565898"/>
              </p:ext>
            </p:extLst>
          </p:nvPr>
        </p:nvGraphicFramePr>
        <p:xfrm>
          <a:off x="324740" y="911470"/>
          <a:ext cx="10400231" cy="5443224"/>
        </p:xfrm>
        <a:graphic>
          <a:graphicData uri="http://schemas.openxmlformats.org/drawingml/2006/table">
            <a:tbl>
              <a:tblPr/>
              <a:tblGrid>
                <a:gridCol w="214192">
                  <a:extLst>
                    <a:ext uri="{9D8B030D-6E8A-4147-A177-3AD203B41FA5}">
                      <a16:colId xmlns:a16="http://schemas.microsoft.com/office/drawing/2014/main" val="729928329"/>
                    </a:ext>
                  </a:extLst>
                </a:gridCol>
                <a:gridCol w="1935664">
                  <a:extLst>
                    <a:ext uri="{9D8B030D-6E8A-4147-A177-3AD203B41FA5}">
                      <a16:colId xmlns:a16="http://schemas.microsoft.com/office/drawing/2014/main" val="1301470210"/>
                    </a:ext>
                  </a:extLst>
                </a:gridCol>
                <a:gridCol w="3871330">
                  <a:extLst>
                    <a:ext uri="{9D8B030D-6E8A-4147-A177-3AD203B41FA5}">
                      <a16:colId xmlns:a16="http://schemas.microsoft.com/office/drawing/2014/main" val="1882113063"/>
                    </a:ext>
                  </a:extLst>
                </a:gridCol>
                <a:gridCol w="3871330">
                  <a:extLst>
                    <a:ext uri="{9D8B030D-6E8A-4147-A177-3AD203B41FA5}">
                      <a16:colId xmlns:a16="http://schemas.microsoft.com/office/drawing/2014/main" val="542435285"/>
                    </a:ext>
                  </a:extLst>
                </a:gridCol>
                <a:gridCol w="507715">
                  <a:extLst>
                    <a:ext uri="{9D8B030D-6E8A-4147-A177-3AD203B41FA5}">
                      <a16:colId xmlns:a16="http://schemas.microsoft.com/office/drawing/2014/main" val="3985764033"/>
                    </a:ext>
                  </a:extLst>
                </a:gridCol>
              </a:tblGrid>
              <a:tr h="148216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9263487"/>
                  </a:ext>
                </a:extLst>
              </a:tr>
              <a:tr h="318667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PREÇO</a:t>
                      </a:r>
                    </a:p>
                  </a:txBody>
                  <a:tcPr marL="7087" marR="7087" marT="70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AF9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ÍNDICES</a:t>
                      </a:r>
                    </a:p>
                  </a:txBody>
                  <a:tcPr marL="7087" marR="7087" marT="70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AF9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780849"/>
                  </a:ext>
                </a:extLst>
              </a:tr>
              <a:tr h="148216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3241352"/>
                  </a:ext>
                </a:extLst>
              </a:tr>
              <a:tr h="363131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OBJETIVO</a:t>
                      </a:r>
                    </a:p>
                  </a:txBody>
                  <a:tcPr marL="7087" marR="7087" marT="70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AF9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Visa a apuração de nível de preços</a:t>
                      </a:r>
                    </a:p>
                  </a:txBody>
                  <a:tcPr marL="7087" marR="7087" marT="70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Visa medir a inflação</a:t>
                      </a:r>
                    </a:p>
                  </a:txBody>
                  <a:tcPr marL="7087" marR="7087" marT="70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7522415"/>
                  </a:ext>
                </a:extLst>
              </a:tr>
              <a:tr h="194149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4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3574865"/>
                  </a:ext>
                </a:extLst>
              </a:tr>
              <a:tr h="363131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METODOLOGIA</a:t>
                      </a:r>
                    </a:p>
                  </a:txBody>
                  <a:tcPr marL="7087" marR="7087" marT="70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AF9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Demanda padronização da especificação.</a:t>
                      </a:r>
                    </a:p>
                  </a:txBody>
                  <a:tcPr marL="7087" marR="7087" marT="70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Não demanda padronização especificação</a:t>
                      </a:r>
                    </a:p>
                  </a:txBody>
                  <a:tcPr marL="7087" marR="7087" marT="70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8248107"/>
                  </a:ext>
                </a:extLst>
              </a:tr>
              <a:tr h="569963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Cálculo da média dos preços da amostra com tratamentos por diversas metodologias estatísticas</a:t>
                      </a:r>
                    </a:p>
                  </a:txBody>
                  <a:tcPr marL="7087" marR="7087" marT="70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Média geométrica dos relativos da amostra do item elementar e agregações por média ponderada dos grupos e </a:t>
                      </a:r>
                      <a:r>
                        <a:rPr lang="pt-BR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sub-grupos</a:t>
                      </a:r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7087" marR="7087" marT="70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3416020"/>
                  </a:ext>
                </a:extLst>
              </a:tr>
              <a:tr h="363131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Não demanda pareamento temporal</a:t>
                      </a:r>
                    </a:p>
                  </a:txBody>
                  <a:tcPr marL="7087" marR="7087" marT="70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Demanda pareamento temporal (binário)</a:t>
                      </a:r>
                    </a:p>
                  </a:txBody>
                  <a:tcPr marL="7087" marR="7087" marT="70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1128682"/>
                  </a:ext>
                </a:extLst>
              </a:tr>
              <a:tr h="469240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MDO | Origem RAIS e CAGED -</a:t>
                      </a:r>
                    </a:p>
                  </a:txBody>
                  <a:tcPr marL="7087" marR="7087" marT="70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MDO | Origem– Pesquisa salarial em empresas de obras de infraestrutura (CNAE 42)</a:t>
                      </a:r>
                    </a:p>
                  </a:txBody>
                  <a:tcPr marL="7087" marR="7087" marT="70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7424797"/>
                  </a:ext>
                </a:extLst>
              </a:tr>
              <a:tr h="194149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1834106"/>
                  </a:ext>
                </a:extLst>
              </a:tr>
              <a:tr h="382056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ORIGEM DA INFORMAÇÃO</a:t>
                      </a:r>
                    </a:p>
                  </a:txBody>
                  <a:tcPr marL="7087" marR="7087" marT="70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AF95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Fabricantes, grandes distribuidores e atacadistas, com as incidências de impostos</a:t>
                      </a:r>
                    </a:p>
                  </a:txBody>
                  <a:tcPr marL="7087" marR="7087" marT="70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Fabricantes e grandes distribuidores e atacadistas, com as incidências de impostos</a:t>
                      </a:r>
                    </a:p>
                  </a:txBody>
                  <a:tcPr marL="7087" marR="7087" marT="70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237470"/>
                  </a:ext>
                </a:extLst>
              </a:tr>
              <a:tr h="194149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pt-BR" sz="14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8665180"/>
                  </a:ext>
                </a:extLst>
              </a:tr>
              <a:tr h="569963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AMOSTRA</a:t>
                      </a:r>
                    </a:p>
                  </a:txBody>
                  <a:tcPr marL="7087" marR="7087" marT="70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AF95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Amostras por Unidade da Federação, com preço na capital</a:t>
                      </a:r>
                    </a:p>
                  </a:txBody>
                  <a:tcPr marL="7087" marR="7087" marT="70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Amostra nacional, sendo, portando, um subconjunto da amostra utilizada no PREÇO SICRO para insumos, exclusive mão de obra</a:t>
                      </a:r>
                    </a:p>
                  </a:txBody>
                  <a:tcPr marL="7087" marR="7087" marT="70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2665721"/>
                  </a:ext>
                </a:extLst>
              </a:tr>
              <a:tr h="194149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0780953"/>
                  </a:ext>
                </a:extLst>
              </a:tr>
              <a:tr h="363131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PERIODICIDADE</a:t>
                      </a:r>
                    </a:p>
                  </a:txBody>
                  <a:tcPr marL="7087" marR="7087" marT="70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AF9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Trimestral</a:t>
                      </a:r>
                    </a:p>
                  </a:txBody>
                  <a:tcPr marL="7087" marR="7087" marT="70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Mensal</a:t>
                      </a:r>
                    </a:p>
                  </a:txBody>
                  <a:tcPr marL="7087" marR="7087" marT="70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112510"/>
                  </a:ext>
                </a:extLst>
              </a:tr>
              <a:tr h="148216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888655"/>
                  </a:ext>
                </a:extLst>
              </a:tr>
              <a:tr h="148216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87" marR="7087" marT="7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25698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47041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19A797-B953-4769-911F-AE24CCED3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378" y="748079"/>
            <a:ext cx="11237229" cy="1325563"/>
          </a:xfrm>
        </p:spPr>
        <p:txBody>
          <a:bodyPr>
            <a:normAutofit/>
          </a:bodyPr>
          <a:lstStyle/>
          <a:p>
            <a:r>
              <a:rPr lang="pt-BR" sz="3200" dirty="0"/>
              <a:t>VARIAÇÃO DO PREÇO MÉDIO X MÉDIA DAS VARIAÇÕES DE PREÇOS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B87CA3D-254F-4067-B5C7-067126ED5995}"/>
              </a:ext>
            </a:extLst>
          </p:cNvPr>
          <p:cNvSpPr txBox="1">
            <a:spLocks/>
          </p:cNvSpPr>
          <p:nvPr/>
        </p:nvSpPr>
        <p:spPr>
          <a:xfrm>
            <a:off x="576222" y="1861608"/>
            <a:ext cx="5157787" cy="8239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/>
              <a:t>EXEMPLO 1: </a:t>
            </a:r>
            <a:r>
              <a:rPr lang="pt-BR" sz="18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Considerando pareamento temporal (mantendo a amostra entre as datas)</a:t>
            </a:r>
            <a:endParaRPr lang="pt-BR" dirty="0"/>
          </a:p>
        </p:txBody>
      </p:sp>
      <p:sp>
        <p:nvSpPr>
          <p:cNvPr id="5" name="Espaço Reservado para Texto 5">
            <a:extLst>
              <a:ext uri="{FF2B5EF4-FFF2-40B4-BE49-F238E27FC236}">
                <a16:creationId xmlns:a16="http://schemas.microsoft.com/office/drawing/2014/main" id="{591D102C-4D0A-4C82-A0E3-5865859A85F5}"/>
              </a:ext>
            </a:extLst>
          </p:cNvPr>
          <p:cNvSpPr txBox="1">
            <a:spLocks/>
          </p:cNvSpPr>
          <p:nvPr/>
        </p:nvSpPr>
        <p:spPr>
          <a:xfrm>
            <a:off x="5908634" y="1861608"/>
            <a:ext cx="5183188" cy="8239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/>
              <a:t>EXEMPLO 2: </a:t>
            </a:r>
            <a:r>
              <a:rPr lang="pt-BR" sz="18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Considerando sem pareamento temporal (diferentes amostras entre as datas)</a:t>
            </a:r>
            <a:endParaRPr lang="pt-BR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D3063E57-4C2E-4474-9B37-8D29D9BE25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3567083"/>
              </p:ext>
            </p:extLst>
          </p:nvPr>
        </p:nvGraphicFramePr>
        <p:xfrm>
          <a:off x="6360278" y="2685519"/>
          <a:ext cx="4279899" cy="2748915"/>
        </p:xfrm>
        <a:graphic>
          <a:graphicData uri="http://schemas.openxmlformats.org/drawingml/2006/table">
            <a:tbl>
              <a:tblPr/>
              <a:tblGrid>
                <a:gridCol w="126624">
                  <a:extLst>
                    <a:ext uri="{9D8B030D-6E8A-4147-A177-3AD203B41FA5}">
                      <a16:colId xmlns:a16="http://schemas.microsoft.com/office/drawing/2014/main" val="2239710126"/>
                    </a:ext>
                  </a:extLst>
                </a:gridCol>
                <a:gridCol w="66478">
                  <a:extLst>
                    <a:ext uri="{9D8B030D-6E8A-4147-A177-3AD203B41FA5}">
                      <a16:colId xmlns:a16="http://schemas.microsoft.com/office/drawing/2014/main" val="2285469146"/>
                    </a:ext>
                  </a:extLst>
                </a:gridCol>
                <a:gridCol w="2003829">
                  <a:extLst>
                    <a:ext uri="{9D8B030D-6E8A-4147-A177-3AD203B41FA5}">
                      <a16:colId xmlns:a16="http://schemas.microsoft.com/office/drawing/2014/main" val="1084563898"/>
                    </a:ext>
                  </a:extLst>
                </a:gridCol>
                <a:gridCol w="607796">
                  <a:extLst>
                    <a:ext uri="{9D8B030D-6E8A-4147-A177-3AD203B41FA5}">
                      <a16:colId xmlns:a16="http://schemas.microsoft.com/office/drawing/2014/main" val="3662219632"/>
                    </a:ext>
                  </a:extLst>
                </a:gridCol>
                <a:gridCol w="607796">
                  <a:extLst>
                    <a:ext uri="{9D8B030D-6E8A-4147-A177-3AD203B41FA5}">
                      <a16:colId xmlns:a16="http://schemas.microsoft.com/office/drawing/2014/main" val="609600351"/>
                    </a:ext>
                  </a:extLst>
                </a:gridCol>
                <a:gridCol w="674274">
                  <a:extLst>
                    <a:ext uri="{9D8B030D-6E8A-4147-A177-3AD203B41FA5}">
                      <a16:colId xmlns:a16="http://schemas.microsoft.com/office/drawing/2014/main" val="1940222928"/>
                    </a:ext>
                  </a:extLst>
                </a:gridCol>
                <a:gridCol w="66478">
                  <a:extLst>
                    <a:ext uri="{9D8B030D-6E8A-4147-A177-3AD203B41FA5}">
                      <a16:colId xmlns:a16="http://schemas.microsoft.com/office/drawing/2014/main" val="4106311763"/>
                    </a:ext>
                  </a:extLst>
                </a:gridCol>
                <a:gridCol w="126624">
                  <a:extLst>
                    <a:ext uri="{9D8B030D-6E8A-4147-A177-3AD203B41FA5}">
                      <a16:colId xmlns:a16="http://schemas.microsoft.com/office/drawing/2014/main" val="2630400533"/>
                    </a:ext>
                  </a:extLst>
                </a:gridCol>
              </a:tblGrid>
              <a:tr h="76200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4275037"/>
                  </a:ext>
                </a:extLst>
              </a:tr>
              <a:tr h="57150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813249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ctr" fontAlgn="ctr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 PAREAMENTO TEMPORAL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 + 1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RELATIVO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7521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FORNECEDOR 1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051589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FORNECEDOR 2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911734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FORNECEDOR 3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321088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FORNECEDOR 4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8350535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933199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PREÇO MÉDIO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6458842"/>
                  </a:ext>
                </a:extLst>
              </a:tr>
              <a:tr h="66675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944409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VARIAÇÃO DO PREÇO MÉDIO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565513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ÍNDICE (MEDIA DAS VARIAÇÕES)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1466918"/>
                  </a:ext>
                </a:extLst>
              </a:tr>
              <a:tr h="57150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6791583"/>
                  </a:ext>
                </a:extLst>
              </a:tr>
              <a:tr h="76200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5640171"/>
                  </a:ext>
                </a:extLst>
              </a:tr>
            </a:tbl>
          </a:graphicData>
        </a:graphic>
      </p:graphicFrame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D63143CA-16B8-42DB-9404-D35410410D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5767558"/>
              </p:ext>
            </p:extLst>
          </p:nvPr>
        </p:nvGraphicFramePr>
        <p:xfrm>
          <a:off x="839378" y="2685519"/>
          <a:ext cx="4279899" cy="2748915"/>
        </p:xfrm>
        <a:graphic>
          <a:graphicData uri="http://schemas.openxmlformats.org/drawingml/2006/table">
            <a:tbl>
              <a:tblPr/>
              <a:tblGrid>
                <a:gridCol w="126624">
                  <a:extLst>
                    <a:ext uri="{9D8B030D-6E8A-4147-A177-3AD203B41FA5}">
                      <a16:colId xmlns:a16="http://schemas.microsoft.com/office/drawing/2014/main" val="1377103436"/>
                    </a:ext>
                  </a:extLst>
                </a:gridCol>
                <a:gridCol w="66478">
                  <a:extLst>
                    <a:ext uri="{9D8B030D-6E8A-4147-A177-3AD203B41FA5}">
                      <a16:colId xmlns:a16="http://schemas.microsoft.com/office/drawing/2014/main" val="2848766863"/>
                    </a:ext>
                  </a:extLst>
                </a:gridCol>
                <a:gridCol w="2003829">
                  <a:extLst>
                    <a:ext uri="{9D8B030D-6E8A-4147-A177-3AD203B41FA5}">
                      <a16:colId xmlns:a16="http://schemas.microsoft.com/office/drawing/2014/main" val="3170183000"/>
                    </a:ext>
                  </a:extLst>
                </a:gridCol>
                <a:gridCol w="607796">
                  <a:extLst>
                    <a:ext uri="{9D8B030D-6E8A-4147-A177-3AD203B41FA5}">
                      <a16:colId xmlns:a16="http://schemas.microsoft.com/office/drawing/2014/main" val="132491347"/>
                    </a:ext>
                  </a:extLst>
                </a:gridCol>
                <a:gridCol w="607796">
                  <a:extLst>
                    <a:ext uri="{9D8B030D-6E8A-4147-A177-3AD203B41FA5}">
                      <a16:colId xmlns:a16="http://schemas.microsoft.com/office/drawing/2014/main" val="2234419940"/>
                    </a:ext>
                  </a:extLst>
                </a:gridCol>
                <a:gridCol w="674274">
                  <a:extLst>
                    <a:ext uri="{9D8B030D-6E8A-4147-A177-3AD203B41FA5}">
                      <a16:colId xmlns:a16="http://schemas.microsoft.com/office/drawing/2014/main" val="1119003386"/>
                    </a:ext>
                  </a:extLst>
                </a:gridCol>
                <a:gridCol w="66478">
                  <a:extLst>
                    <a:ext uri="{9D8B030D-6E8A-4147-A177-3AD203B41FA5}">
                      <a16:colId xmlns:a16="http://schemas.microsoft.com/office/drawing/2014/main" val="3908170065"/>
                    </a:ext>
                  </a:extLst>
                </a:gridCol>
                <a:gridCol w="126624">
                  <a:extLst>
                    <a:ext uri="{9D8B030D-6E8A-4147-A177-3AD203B41FA5}">
                      <a16:colId xmlns:a16="http://schemas.microsoft.com/office/drawing/2014/main" val="3363324425"/>
                    </a:ext>
                  </a:extLst>
                </a:gridCol>
              </a:tblGrid>
              <a:tr h="76200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8104355"/>
                  </a:ext>
                </a:extLst>
              </a:tr>
              <a:tr h="57150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5061982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ctr" fontAlgn="ctr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 PAREAMENTO TEMPORAL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 + 1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RELATIVO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080735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FORNECEDOR 1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76297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FORNECEDOR 2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78313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FORNECEDOR 3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041376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FORNECEDOR 4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4288451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9579557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PREÇO MÉDIO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7184457"/>
                  </a:ext>
                </a:extLst>
              </a:tr>
              <a:tr h="66675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246241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VARIAÇÃO DO PREÇO MÉDIO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7,77%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400670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ÍNDICE (MEDIA DAS VARIAÇÕES)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7,41%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235683"/>
                  </a:ext>
                </a:extLst>
              </a:tr>
              <a:tr h="57150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6619490"/>
                  </a:ext>
                </a:extLst>
              </a:tr>
              <a:tr h="76200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69044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72755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576</TotalTime>
  <Words>722</Words>
  <Application>Microsoft Office PowerPoint</Application>
  <PresentationFormat>Widescreen</PresentationFormat>
  <Paragraphs>232</Paragraphs>
  <Slides>10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7" baseType="lpstr">
      <vt:lpstr>Arial</vt:lpstr>
      <vt:lpstr>Arial Narrow</vt:lpstr>
      <vt:lpstr>Calibri</vt:lpstr>
      <vt:lpstr>Calibri Light</vt:lpstr>
      <vt:lpstr>Cambria</vt:lpstr>
      <vt:lpstr>Verdana</vt:lpstr>
      <vt:lpstr>Tema do Office</vt:lpstr>
      <vt:lpstr>ÍNDICES DE PREÇOS</vt:lpstr>
      <vt:lpstr>ÍNDICES DE PREÇOS</vt:lpstr>
      <vt:lpstr>QUAL A FUNÇÃO DOS ÍNDICES?</vt:lpstr>
      <vt:lpstr>BENEFÍCIOS</vt:lpstr>
      <vt:lpstr>CONCEITOS</vt:lpstr>
      <vt:lpstr>ÍNDICES DNIT INFRAESTRUTURA</vt:lpstr>
      <vt:lpstr>PROCESSO DESENVOLVIMENTO</vt:lpstr>
      <vt:lpstr>Apresentação do PowerPoint</vt:lpstr>
      <vt:lpstr>VARIAÇÃO DO PREÇO MÉDIO X MÉDIA DAS VARIAÇÕES DE PREÇOS</vt:lpstr>
      <vt:lpstr>OBRIGADO!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Marilia Borges</dc:creator>
  <cp:lastModifiedBy>Gabriella Lima</cp:lastModifiedBy>
  <cp:revision>19</cp:revision>
  <dcterms:created xsi:type="dcterms:W3CDTF">2022-03-04T12:39:06Z</dcterms:created>
  <dcterms:modified xsi:type="dcterms:W3CDTF">2022-03-29T11:08:44Z</dcterms:modified>
</cp:coreProperties>
</file>