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15" r:id="rId3"/>
    <p:sldId id="316" r:id="rId4"/>
    <p:sldId id="317" r:id="rId5"/>
    <p:sldId id="441" r:id="rId6"/>
    <p:sldId id="307" r:id="rId7"/>
    <p:sldId id="291" r:id="rId8"/>
    <p:sldId id="292" r:id="rId9"/>
    <p:sldId id="258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4" r:id="rId19"/>
    <p:sldId id="1169" r:id="rId20"/>
    <p:sldId id="1161" r:id="rId21"/>
    <p:sldId id="1167" r:id="rId22"/>
    <p:sldId id="313" r:id="rId23"/>
    <p:sldId id="1168" r:id="rId24"/>
    <p:sldId id="1164" r:id="rId25"/>
    <p:sldId id="1163" r:id="rId26"/>
    <p:sldId id="1166" r:id="rId27"/>
    <p:sldId id="116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030A0"/>
    <a:srgbClr val="D4B9F9"/>
    <a:srgbClr val="EDA5DF"/>
    <a:srgbClr val="DA74CE"/>
    <a:srgbClr val="002060"/>
    <a:srgbClr val="59072C"/>
    <a:srgbClr val="34CC63"/>
    <a:srgbClr val="5FD784"/>
    <a:srgbClr val="ACE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62742-94AC-4CE3-A21D-0A4E93D77085}" v="864" dt="2022-03-28T04:50:02.176"/>
    <p1510:client id="{3956695D-6228-4A9C-931A-572C58D6B7C2}" v="49" dt="2022-03-28T16:27:34.869"/>
    <p1510:client id="{890B0DCA-C1B0-4646-B1F2-21F72098001E}" v="2" dt="2022-03-28T04:57:29.040"/>
    <p1510:client id="{BF2579CC-8267-43F0-9FB1-DA9B97705E26}" v="19" dt="2022-03-28T12:38:50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589F2-4D31-485A-A334-E1D7D5CCC0E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8A90E0-E182-44A2-AF9B-7C820127BF41}">
      <dgm:prSet phldrT="[Texto]" phldr="0"/>
      <dgm:spPr>
        <a:solidFill>
          <a:srgbClr val="00B050"/>
        </a:solidFill>
      </dgm:spPr>
      <dgm:t>
        <a:bodyPr/>
        <a:lstStyle/>
        <a:p>
          <a:pPr rtl="0"/>
          <a:r>
            <a:rPr lang="pt-BR" b="1" dirty="0">
              <a:latin typeface="Century Gothic"/>
            </a:rPr>
            <a:t> 3D  Modelagem </a:t>
          </a:r>
        </a:p>
      </dgm:t>
    </dgm:pt>
    <dgm:pt modelId="{10F875C2-9F16-4DBF-9B73-80ED25D2C5F0}" type="parTrans" cxnId="{E3A9FEF1-EA36-428A-849B-89B5412C8BF2}">
      <dgm:prSet/>
      <dgm:spPr/>
      <dgm:t>
        <a:bodyPr/>
        <a:lstStyle/>
        <a:p>
          <a:endParaRPr lang="pt-BR"/>
        </a:p>
      </dgm:t>
    </dgm:pt>
    <dgm:pt modelId="{D9EF225F-AA4C-4933-8B57-02D6DA516775}" type="sibTrans" cxnId="{E3A9FEF1-EA36-428A-849B-89B5412C8BF2}">
      <dgm:prSet/>
      <dgm:spPr/>
      <dgm:t>
        <a:bodyPr/>
        <a:lstStyle/>
        <a:p>
          <a:endParaRPr lang="pt-BR"/>
        </a:p>
      </dgm:t>
    </dgm:pt>
    <dgm:pt modelId="{085965BA-23E9-4DDE-B0B5-1F9208C05838}">
      <dgm:prSet phldrT="[Texto]"/>
      <dgm:spPr>
        <a:solidFill>
          <a:srgbClr val="2F5597"/>
        </a:solidFill>
      </dgm:spPr>
      <dgm:t>
        <a:bodyPr/>
        <a:lstStyle/>
        <a:p>
          <a:pPr rtl="0"/>
          <a:r>
            <a:rPr lang="pt-BR" b="1">
              <a:latin typeface="Century Gothic"/>
            </a:rPr>
            <a:t> 4D Planejamento</a:t>
          </a:r>
        </a:p>
      </dgm:t>
    </dgm:pt>
    <dgm:pt modelId="{455B37C3-7149-4D19-AD7B-6C1E983DFDE7}" type="parTrans" cxnId="{31900361-7FC1-4332-9E14-7CC80AAFFE17}">
      <dgm:prSet/>
      <dgm:spPr/>
      <dgm:t>
        <a:bodyPr/>
        <a:lstStyle/>
        <a:p>
          <a:endParaRPr lang="pt-BR"/>
        </a:p>
      </dgm:t>
    </dgm:pt>
    <dgm:pt modelId="{DB02F8F7-8C78-4BA6-94EB-6B1E131BC92A}" type="sibTrans" cxnId="{31900361-7FC1-4332-9E14-7CC80AAFFE17}">
      <dgm:prSet/>
      <dgm:spPr/>
      <dgm:t>
        <a:bodyPr/>
        <a:lstStyle/>
        <a:p>
          <a:endParaRPr lang="pt-BR"/>
        </a:p>
      </dgm:t>
    </dgm:pt>
    <dgm:pt modelId="{E9C62AE5-59CA-4142-9AB9-B293C44C5757}">
      <dgm:prSet phldrT="[Texto]" phldr="0"/>
      <dgm:spPr>
        <a:solidFill>
          <a:srgbClr val="7030A0"/>
        </a:solidFill>
      </dgm:spPr>
      <dgm:t>
        <a:bodyPr/>
        <a:lstStyle/>
        <a:p>
          <a:pPr rtl="0"/>
          <a:r>
            <a:rPr lang="pt-BR" b="1" dirty="0">
              <a:latin typeface="Century Gothic"/>
            </a:rPr>
            <a:t> 5D Orçamento</a:t>
          </a:r>
        </a:p>
      </dgm:t>
    </dgm:pt>
    <dgm:pt modelId="{D78E30E5-6EB3-4681-8768-E2598FEA0317}" type="parTrans" cxnId="{06115676-9681-4EC9-B805-642D607AC50D}">
      <dgm:prSet/>
      <dgm:spPr/>
      <dgm:t>
        <a:bodyPr/>
        <a:lstStyle/>
        <a:p>
          <a:endParaRPr lang="pt-BR"/>
        </a:p>
      </dgm:t>
    </dgm:pt>
    <dgm:pt modelId="{41A9D932-CD78-4637-BC38-668EAE638C34}" type="sibTrans" cxnId="{06115676-9681-4EC9-B805-642D607AC50D}">
      <dgm:prSet/>
      <dgm:spPr>
        <a:solidFill>
          <a:srgbClr val="2F5597"/>
        </a:solidFill>
      </dgm:spPr>
      <dgm:t>
        <a:bodyPr/>
        <a:lstStyle/>
        <a:p>
          <a:endParaRPr lang="pt-BR"/>
        </a:p>
      </dgm:t>
    </dgm:pt>
    <dgm:pt modelId="{7A82D6A7-42DB-4E35-B186-AA4D0FB12293}" type="pres">
      <dgm:prSet presAssocID="{596589F2-4D31-485A-A334-E1D7D5CCC0E5}" presName="cycle" presStyleCnt="0">
        <dgm:presLayoutVars>
          <dgm:dir/>
          <dgm:resizeHandles val="exact"/>
        </dgm:presLayoutVars>
      </dgm:prSet>
      <dgm:spPr/>
    </dgm:pt>
    <dgm:pt modelId="{BCE8064C-6C53-4E4E-9BC5-A76996ACEA1C}" type="pres">
      <dgm:prSet presAssocID="{C28A90E0-E182-44A2-AF9B-7C820127BF41}" presName="node" presStyleLbl="node1" presStyleIdx="0" presStyleCnt="3">
        <dgm:presLayoutVars>
          <dgm:bulletEnabled val="1"/>
        </dgm:presLayoutVars>
      </dgm:prSet>
      <dgm:spPr/>
    </dgm:pt>
    <dgm:pt modelId="{E4632038-A11C-4D4E-BD3E-528F4E64223A}" type="pres">
      <dgm:prSet presAssocID="{C28A90E0-E182-44A2-AF9B-7C820127BF41}" presName="spNode" presStyleCnt="0"/>
      <dgm:spPr/>
    </dgm:pt>
    <dgm:pt modelId="{6E451F79-1A6B-4CFB-BB3D-0DA7CB6D3326}" type="pres">
      <dgm:prSet presAssocID="{D9EF225F-AA4C-4933-8B57-02D6DA516775}" presName="sibTrans" presStyleLbl="sibTrans1D1" presStyleIdx="0" presStyleCnt="3"/>
      <dgm:spPr/>
    </dgm:pt>
    <dgm:pt modelId="{59EF158D-1228-4EA0-987A-813C21DFA890}" type="pres">
      <dgm:prSet presAssocID="{085965BA-23E9-4DDE-B0B5-1F9208C05838}" presName="node" presStyleLbl="node1" presStyleIdx="1" presStyleCnt="3" custRadScaleRad="96794" custRadScaleInc="3947">
        <dgm:presLayoutVars>
          <dgm:bulletEnabled val="1"/>
        </dgm:presLayoutVars>
      </dgm:prSet>
      <dgm:spPr/>
    </dgm:pt>
    <dgm:pt modelId="{2F9656A0-BE92-40FE-B569-42360E465734}" type="pres">
      <dgm:prSet presAssocID="{085965BA-23E9-4DDE-B0B5-1F9208C05838}" presName="spNode" presStyleCnt="0"/>
      <dgm:spPr/>
    </dgm:pt>
    <dgm:pt modelId="{FDF412C5-412E-42B4-91D9-A334E97621FA}" type="pres">
      <dgm:prSet presAssocID="{DB02F8F7-8C78-4BA6-94EB-6B1E131BC92A}" presName="sibTrans" presStyleLbl="sibTrans1D1" presStyleIdx="1" presStyleCnt="3"/>
      <dgm:spPr/>
    </dgm:pt>
    <dgm:pt modelId="{22C61089-A7D0-4203-BC1F-778EBACAA62B}" type="pres">
      <dgm:prSet presAssocID="{E9C62AE5-59CA-4142-9AB9-B293C44C5757}" presName="node" presStyleLbl="node1" presStyleIdx="2" presStyleCnt="3" custRadScaleRad="93270" custRadScaleInc="-11498">
        <dgm:presLayoutVars>
          <dgm:bulletEnabled val="1"/>
        </dgm:presLayoutVars>
      </dgm:prSet>
      <dgm:spPr/>
    </dgm:pt>
    <dgm:pt modelId="{FC8059AB-C51C-4476-ACF5-1D65BBEFEFDE}" type="pres">
      <dgm:prSet presAssocID="{E9C62AE5-59CA-4142-9AB9-B293C44C5757}" presName="spNode" presStyleCnt="0"/>
      <dgm:spPr/>
    </dgm:pt>
    <dgm:pt modelId="{676E3AE7-A3B0-40F1-B215-B277ED9726FD}" type="pres">
      <dgm:prSet presAssocID="{41A9D932-CD78-4637-BC38-668EAE638C34}" presName="sibTrans" presStyleLbl="sibTrans1D1" presStyleIdx="2" presStyleCnt="3"/>
      <dgm:spPr/>
    </dgm:pt>
  </dgm:ptLst>
  <dgm:cxnLst>
    <dgm:cxn modelId="{4CC4C91C-EB54-4D9B-A215-B8222A879D0F}" type="presOf" srcId="{085965BA-23E9-4DDE-B0B5-1F9208C05838}" destId="{59EF158D-1228-4EA0-987A-813C21DFA890}" srcOrd="0" destOrd="0" presId="urn:microsoft.com/office/officeart/2005/8/layout/cycle6"/>
    <dgm:cxn modelId="{8E90DB2A-10EF-4B19-90EB-3B5B7B60C147}" type="presOf" srcId="{41A9D932-CD78-4637-BC38-668EAE638C34}" destId="{676E3AE7-A3B0-40F1-B215-B277ED9726FD}" srcOrd="0" destOrd="0" presId="urn:microsoft.com/office/officeart/2005/8/layout/cycle6"/>
    <dgm:cxn modelId="{31900361-7FC1-4332-9E14-7CC80AAFFE17}" srcId="{596589F2-4D31-485A-A334-E1D7D5CCC0E5}" destId="{085965BA-23E9-4DDE-B0B5-1F9208C05838}" srcOrd="1" destOrd="0" parTransId="{455B37C3-7149-4D19-AD7B-6C1E983DFDE7}" sibTransId="{DB02F8F7-8C78-4BA6-94EB-6B1E131BC92A}"/>
    <dgm:cxn modelId="{06115676-9681-4EC9-B805-642D607AC50D}" srcId="{596589F2-4D31-485A-A334-E1D7D5CCC0E5}" destId="{E9C62AE5-59CA-4142-9AB9-B293C44C5757}" srcOrd="2" destOrd="0" parTransId="{D78E30E5-6EB3-4681-8768-E2598FEA0317}" sibTransId="{41A9D932-CD78-4637-BC38-668EAE638C34}"/>
    <dgm:cxn modelId="{94FFE178-36E6-4787-BA7D-B12AA4A40D22}" type="presOf" srcId="{DB02F8F7-8C78-4BA6-94EB-6B1E131BC92A}" destId="{FDF412C5-412E-42B4-91D9-A334E97621FA}" srcOrd="0" destOrd="0" presId="urn:microsoft.com/office/officeart/2005/8/layout/cycle6"/>
    <dgm:cxn modelId="{C38EAD8B-9771-421E-A573-AB4EE65E3DBF}" type="presOf" srcId="{D9EF225F-AA4C-4933-8B57-02D6DA516775}" destId="{6E451F79-1A6B-4CFB-BB3D-0DA7CB6D3326}" srcOrd="0" destOrd="0" presId="urn:microsoft.com/office/officeart/2005/8/layout/cycle6"/>
    <dgm:cxn modelId="{5E5B09D7-B102-4CDE-9A20-9BA4B85BA430}" type="presOf" srcId="{596589F2-4D31-485A-A334-E1D7D5CCC0E5}" destId="{7A82D6A7-42DB-4E35-B186-AA4D0FB12293}" srcOrd="0" destOrd="0" presId="urn:microsoft.com/office/officeart/2005/8/layout/cycle6"/>
    <dgm:cxn modelId="{B00B70DF-D054-494F-AD7D-ECB2C8F36655}" type="presOf" srcId="{E9C62AE5-59CA-4142-9AB9-B293C44C5757}" destId="{22C61089-A7D0-4203-BC1F-778EBACAA62B}" srcOrd="0" destOrd="0" presId="urn:microsoft.com/office/officeart/2005/8/layout/cycle6"/>
    <dgm:cxn modelId="{E3A9FEF1-EA36-428A-849B-89B5412C8BF2}" srcId="{596589F2-4D31-485A-A334-E1D7D5CCC0E5}" destId="{C28A90E0-E182-44A2-AF9B-7C820127BF41}" srcOrd="0" destOrd="0" parTransId="{10F875C2-9F16-4DBF-9B73-80ED25D2C5F0}" sibTransId="{D9EF225F-AA4C-4933-8B57-02D6DA516775}"/>
    <dgm:cxn modelId="{3652A6FC-5CB5-4881-A347-AE37BBAFB9A9}" type="presOf" srcId="{C28A90E0-E182-44A2-AF9B-7C820127BF41}" destId="{BCE8064C-6C53-4E4E-9BC5-A76996ACEA1C}" srcOrd="0" destOrd="0" presId="urn:microsoft.com/office/officeart/2005/8/layout/cycle6"/>
    <dgm:cxn modelId="{C7253BBC-E74C-48F6-9237-EDCBE28FC8F1}" type="presParOf" srcId="{7A82D6A7-42DB-4E35-B186-AA4D0FB12293}" destId="{BCE8064C-6C53-4E4E-9BC5-A76996ACEA1C}" srcOrd="0" destOrd="0" presId="urn:microsoft.com/office/officeart/2005/8/layout/cycle6"/>
    <dgm:cxn modelId="{9DC58359-2F6D-4593-99D8-3B182569CEF3}" type="presParOf" srcId="{7A82D6A7-42DB-4E35-B186-AA4D0FB12293}" destId="{E4632038-A11C-4D4E-BD3E-528F4E64223A}" srcOrd="1" destOrd="0" presId="urn:microsoft.com/office/officeart/2005/8/layout/cycle6"/>
    <dgm:cxn modelId="{3BC510DC-AF1B-43C6-8C8D-857ACEB4D65B}" type="presParOf" srcId="{7A82D6A7-42DB-4E35-B186-AA4D0FB12293}" destId="{6E451F79-1A6B-4CFB-BB3D-0DA7CB6D3326}" srcOrd="2" destOrd="0" presId="urn:microsoft.com/office/officeart/2005/8/layout/cycle6"/>
    <dgm:cxn modelId="{F1299ED2-25DD-4824-8A31-A14576450D50}" type="presParOf" srcId="{7A82D6A7-42DB-4E35-B186-AA4D0FB12293}" destId="{59EF158D-1228-4EA0-987A-813C21DFA890}" srcOrd="3" destOrd="0" presId="urn:microsoft.com/office/officeart/2005/8/layout/cycle6"/>
    <dgm:cxn modelId="{8ED75C16-6D35-4F73-BDCF-ADEE40CC5D8B}" type="presParOf" srcId="{7A82D6A7-42DB-4E35-B186-AA4D0FB12293}" destId="{2F9656A0-BE92-40FE-B569-42360E465734}" srcOrd="4" destOrd="0" presId="urn:microsoft.com/office/officeart/2005/8/layout/cycle6"/>
    <dgm:cxn modelId="{8E145C29-4219-4423-9BEF-A74FEED3912B}" type="presParOf" srcId="{7A82D6A7-42DB-4E35-B186-AA4D0FB12293}" destId="{FDF412C5-412E-42B4-91D9-A334E97621FA}" srcOrd="5" destOrd="0" presId="urn:microsoft.com/office/officeart/2005/8/layout/cycle6"/>
    <dgm:cxn modelId="{A9955927-1BF0-4E7C-9566-EB8C359A2E1B}" type="presParOf" srcId="{7A82D6A7-42DB-4E35-B186-AA4D0FB12293}" destId="{22C61089-A7D0-4203-BC1F-778EBACAA62B}" srcOrd="6" destOrd="0" presId="urn:microsoft.com/office/officeart/2005/8/layout/cycle6"/>
    <dgm:cxn modelId="{3953E512-9654-43E6-85C0-32BBBCFB3F49}" type="presParOf" srcId="{7A82D6A7-42DB-4E35-B186-AA4D0FB12293}" destId="{FC8059AB-C51C-4476-ACF5-1D65BBEFEFDE}" srcOrd="7" destOrd="0" presId="urn:microsoft.com/office/officeart/2005/8/layout/cycle6"/>
    <dgm:cxn modelId="{8D9E312D-2F91-4176-9DB6-94428B684F78}" type="presParOf" srcId="{7A82D6A7-42DB-4E35-B186-AA4D0FB12293}" destId="{676E3AE7-A3B0-40F1-B215-B277ED9726FD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8064C-6C53-4E4E-9BC5-A76996ACEA1C}">
      <dsp:nvSpPr>
        <dsp:cNvPr id="0" name=""/>
        <dsp:cNvSpPr/>
      </dsp:nvSpPr>
      <dsp:spPr>
        <a:xfrm>
          <a:off x="1885673" y="1850"/>
          <a:ext cx="2124621" cy="1381004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latin typeface="Century Gothic"/>
            </a:rPr>
            <a:t> 3D  Modelagem </a:t>
          </a:r>
        </a:p>
      </dsp:txBody>
      <dsp:txXfrm>
        <a:off x="1953088" y="69265"/>
        <a:ext cx="1989791" cy="1246174"/>
      </dsp:txXfrm>
    </dsp:sp>
    <dsp:sp modelId="{6E451F79-1A6B-4CFB-BB3D-0DA7CB6D3326}">
      <dsp:nvSpPr>
        <dsp:cNvPr id="0" name=""/>
        <dsp:cNvSpPr/>
      </dsp:nvSpPr>
      <dsp:spPr>
        <a:xfrm>
          <a:off x="1050636" y="652840"/>
          <a:ext cx="3686832" cy="3686832"/>
        </a:xfrm>
        <a:custGeom>
          <a:avLst/>
          <a:gdLst/>
          <a:ahLst/>
          <a:cxnLst/>
          <a:rect l="0" t="0" r="0" b="0"/>
          <a:pathLst>
            <a:path>
              <a:moveTo>
                <a:pt x="2974618" y="387887"/>
              </a:moveTo>
              <a:arcTo wR="1843416" hR="1843416" stAng="18471209" swAng="36242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F158D-1228-4EA0-987A-813C21DFA890}">
      <dsp:nvSpPr>
        <dsp:cNvPr id="0" name=""/>
        <dsp:cNvSpPr/>
      </dsp:nvSpPr>
      <dsp:spPr>
        <a:xfrm>
          <a:off x="3405769" y="2779660"/>
          <a:ext cx="2124621" cy="1381004"/>
        </a:xfrm>
        <a:prstGeom prst="roundRect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>
              <a:latin typeface="Century Gothic"/>
            </a:rPr>
            <a:t> 4D Planejamento</a:t>
          </a:r>
        </a:p>
      </dsp:txBody>
      <dsp:txXfrm>
        <a:off x="3473184" y="2847075"/>
        <a:ext cx="1989791" cy="1246174"/>
      </dsp:txXfrm>
    </dsp:sp>
    <dsp:sp modelId="{FDF412C5-412E-42B4-91D9-A334E97621FA}">
      <dsp:nvSpPr>
        <dsp:cNvPr id="0" name=""/>
        <dsp:cNvSpPr/>
      </dsp:nvSpPr>
      <dsp:spPr>
        <a:xfrm>
          <a:off x="1199036" y="589518"/>
          <a:ext cx="3686832" cy="3686832"/>
        </a:xfrm>
        <a:custGeom>
          <a:avLst/>
          <a:gdLst/>
          <a:ahLst/>
          <a:cxnLst/>
          <a:rect l="0" t="0" r="0" b="0"/>
          <a:pathLst>
            <a:path>
              <a:moveTo>
                <a:pt x="2475287" y="3575155"/>
              </a:moveTo>
              <a:arcTo wR="1843416" hR="1843416" stAng="4197249" swAng="21569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61089-A7D0-4203-BC1F-778EBACAA62B}">
      <dsp:nvSpPr>
        <dsp:cNvPr id="0" name=""/>
        <dsp:cNvSpPr/>
      </dsp:nvSpPr>
      <dsp:spPr>
        <a:xfrm>
          <a:off x="470397" y="2821571"/>
          <a:ext cx="2124621" cy="1381004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latin typeface="Century Gothic"/>
            </a:rPr>
            <a:t> 5D Orçamento</a:t>
          </a:r>
        </a:p>
      </dsp:txBody>
      <dsp:txXfrm>
        <a:off x="537812" y="2888986"/>
        <a:ext cx="1989791" cy="1246174"/>
      </dsp:txXfrm>
    </dsp:sp>
    <dsp:sp modelId="{676E3AE7-A3B0-40F1-B215-B277ED9726FD}">
      <dsp:nvSpPr>
        <dsp:cNvPr id="0" name=""/>
        <dsp:cNvSpPr/>
      </dsp:nvSpPr>
      <dsp:spPr>
        <a:xfrm>
          <a:off x="1215018" y="608064"/>
          <a:ext cx="3686832" cy="3686832"/>
        </a:xfrm>
        <a:custGeom>
          <a:avLst/>
          <a:gdLst/>
          <a:ahLst/>
          <a:cxnLst/>
          <a:rect l="0" t="0" r="0" b="0"/>
          <a:pathLst>
            <a:path>
              <a:moveTo>
                <a:pt x="33812" y="2194865"/>
              </a:moveTo>
              <a:arcTo wR="1843416" hR="1843416" stAng="10140552" swAng="36535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CF568-4E9C-4E25-87D1-566E6DE1B415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2C998-13CE-40DF-962F-77C045BF1B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46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54122-AFD7-4B72-B0CE-06DB3353E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145" y="2074460"/>
            <a:ext cx="10965986" cy="1965277"/>
          </a:xfrm>
        </p:spPr>
        <p:txBody>
          <a:bodyPr>
            <a:normAutofit/>
          </a:bodyPr>
          <a:lstStyle/>
          <a:p>
            <a:pPr algn="l"/>
            <a:r>
              <a:rPr lang="pt-BR" sz="5400" b="1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da Construção Rodoviária</a:t>
            </a:r>
            <a:endParaRPr lang="pt-BR" sz="5400" i="1" dirty="0"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6452F8-CBE7-4690-8626-10C6CE387584}"/>
              </a:ext>
            </a:extLst>
          </p:cNvPr>
          <p:cNvSpPr txBox="1">
            <a:spLocks/>
          </p:cNvSpPr>
          <p:nvPr/>
        </p:nvSpPr>
        <p:spPr>
          <a:xfrm>
            <a:off x="730145" y="4185413"/>
            <a:ext cx="9526327" cy="5926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i="1" dirty="0">
                <a:solidFill>
                  <a:srgbClr val="1E3766"/>
                </a:solidFill>
                <a:latin typeface="Century Gothic"/>
                <a:cs typeface="Calibri Light"/>
              </a:rPr>
              <a:t>COPLAN/CGPLAN - Consórcio STE-SIMEMP</a:t>
            </a:r>
            <a:endParaRPr lang="pt-BR" sz="3600" i="1" dirty="0">
              <a:latin typeface="Century Gothic" panose="020B050202020202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24D424E9-0805-4675-B420-4E3AE63CDAB4}"/>
              </a:ext>
            </a:extLst>
          </p:cNvPr>
          <p:cNvSpPr/>
          <p:nvPr/>
        </p:nvSpPr>
        <p:spPr>
          <a:xfrm>
            <a:off x="0" y="4039943"/>
            <a:ext cx="12192000" cy="281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61AF998-CC79-4253-9FDA-C87D4C037E8B}"/>
              </a:ext>
            </a:extLst>
          </p:cNvPr>
          <p:cNvSpPr txBox="1">
            <a:spLocks/>
          </p:cNvSpPr>
          <p:nvPr/>
        </p:nvSpPr>
        <p:spPr>
          <a:xfrm>
            <a:off x="34774" y="1511776"/>
            <a:ext cx="6272039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CARACTERIZAÇÃO GEOLÓGICA/GEOTÉCNICA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506F0D-0380-428B-A994-6A943AB25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" y="2019387"/>
            <a:ext cx="6272039" cy="45301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D38C31-3901-4326-8E1C-21C0BA711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13" y="2036805"/>
            <a:ext cx="5885187" cy="4504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1167534-15F0-4591-82AC-E6B81B86E79C}"/>
              </a:ext>
            </a:extLst>
          </p:cNvPr>
          <p:cNvSpPr txBox="1">
            <a:spLocks/>
          </p:cNvSpPr>
          <p:nvPr/>
        </p:nvSpPr>
        <p:spPr>
          <a:xfrm>
            <a:off x="7638177" y="1511777"/>
            <a:ext cx="3222457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RESTRIÇÕES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AMBIENTAIS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F799DF-3A30-4DB4-8EE1-41485D9706D9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25FE9008-1BFF-4567-B6F3-626C1BEB654A}"/>
              </a:ext>
            </a:extLst>
          </p:cNvPr>
          <p:cNvSpPr/>
          <p:nvPr/>
        </p:nvSpPr>
        <p:spPr>
          <a:xfrm>
            <a:off x="6376694" y="854877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BR-242/TO</a:t>
            </a:r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DC2D3C28-16D5-4AAE-B584-55EA8A2532EC}"/>
              </a:ext>
            </a:extLst>
          </p:cNvPr>
          <p:cNvSpPr/>
          <p:nvPr/>
        </p:nvSpPr>
        <p:spPr>
          <a:xfrm>
            <a:off x="0" y="845635"/>
            <a:ext cx="6798365" cy="389827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QUANTM</a:t>
            </a:r>
          </a:p>
        </p:txBody>
      </p:sp>
    </p:spTree>
    <p:extLst>
      <p:ext uri="{BB962C8B-B14F-4D97-AF65-F5344CB8AC3E}">
        <p14:creationId xmlns:p14="http://schemas.microsoft.com/office/powerpoint/2010/main" val="3291762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AF78B7-95E7-4749-B566-A7556872BDFE}"/>
              </a:ext>
            </a:extLst>
          </p:cNvPr>
          <p:cNvSpPr txBox="1">
            <a:spLocks/>
          </p:cNvSpPr>
          <p:nvPr/>
        </p:nvSpPr>
        <p:spPr>
          <a:xfrm>
            <a:off x="4277131" y="1539506"/>
            <a:ext cx="3648892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 DO CORREDOR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98605B-B416-4648-B732-DBA5A05B50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91960" y="2155107"/>
            <a:ext cx="5400040" cy="36410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C4C49C-851E-4923-BC47-E97556F50575}"/>
              </a:ext>
            </a:extLst>
          </p:cNvPr>
          <p:cNvPicPr/>
          <p:nvPr/>
        </p:nvPicPr>
        <p:blipFill rotWithShape="1">
          <a:blip r:embed="rId3"/>
          <a:srcRect r="880"/>
          <a:stretch/>
        </p:blipFill>
        <p:spPr>
          <a:xfrm>
            <a:off x="0" y="2155107"/>
            <a:ext cx="7297783" cy="3987970"/>
          </a:xfrm>
          <a:prstGeom prst="rect">
            <a:avLst/>
          </a:prstGeom>
        </p:spPr>
      </p:pic>
      <p:sp>
        <p:nvSpPr>
          <p:cNvPr id="9" name="Seta: Pentágono 8">
            <a:extLst>
              <a:ext uri="{FF2B5EF4-FFF2-40B4-BE49-F238E27FC236}">
                <a16:creationId xmlns:a16="http://schemas.microsoft.com/office/drawing/2014/main" id="{722D1969-9C0C-44A5-8B19-27AEA24C476E}"/>
              </a:ext>
            </a:extLst>
          </p:cNvPr>
          <p:cNvSpPr/>
          <p:nvPr/>
        </p:nvSpPr>
        <p:spPr>
          <a:xfrm>
            <a:off x="6376694" y="854877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BR-242/TO</a:t>
            </a:r>
          </a:p>
        </p:txBody>
      </p:sp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782E708E-2515-4FF0-96C0-AAF1D5D6BE09}"/>
              </a:ext>
            </a:extLst>
          </p:cNvPr>
          <p:cNvSpPr/>
          <p:nvPr/>
        </p:nvSpPr>
        <p:spPr>
          <a:xfrm>
            <a:off x="0" y="845635"/>
            <a:ext cx="6798365" cy="389827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QUANTM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7A6FBE-0669-430F-984D-5DCEB1D6ED62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9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D063E06-57EA-4CD8-86E9-42DA2589C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3937" r="833" b="4001"/>
          <a:stretch/>
        </p:blipFill>
        <p:spPr>
          <a:xfrm>
            <a:off x="1476431" y="1706745"/>
            <a:ext cx="8441773" cy="4871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4D30C9F-85AE-4962-AD91-763C19736A1E}"/>
              </a:ext>
            </a:extLst>
          </p:cNvPr>
          <p:cNvSpPr/>
          <p:nvPr/>
        </p:nvSpPr>
        <p:spPr>
          <a:xfrm>
            <a:off x="9885905" y="1248711"/>
            <a:ext cx="2011680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Restrições Ambientais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2364186-E740-44C6-A285-EBE6560D664A}"/>
              </a:ext>
            </a:extLst>
          </p:cNvPr>
          <p:cNvSpPr/>
          <p:nvPr/>
        </p:nvSpPr>
        <p:spPr>
          <a:xfrm>
            <a:off x="9948290" y="4646826"/>
            <a:ext cx="2011680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Alinhamento Horizontal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BE001D02-D226-4641-875E-AAE2F13A78B4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9344061" y="4843222"/>
            <a:ext cx="604229" cy="39143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D539E2BF-59A5-473E-BC4A-20AAFBE8B8BD}"/>
              </a:ext>
            </a:extLst>
          </p:cNvPr>
          <p:cNvCxnSpPr>
            <a:stCxn id="7" idx="2"/>
          </p:cNvCxnSpPr>
          <p:nvPr/>
        </p:nvCxnSpPr>
        <p:spPr>
          <a:xfrm flipH="1">
            <a:off x="9344061" y="1836540"/>
            <a:ext cx="541844" cy="58782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6101E41A-8349-41F0-B8FC-B309BDBB0E1A}"/>
              </a:ext>
            </a:extLst>
          </p:cNvPr>
          <p:cNvSpPr/>
          <p:nvPr/>
        </p:nvSpPr>
        <p:spPr>
          <a:xfrm>
            <a:off x="104547" y="5480299"/>
            <a:ext cx="1968093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Alinhamento Vertical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4822581-7CA8-465D-A71B-97AE8B938F30}"/>
              </a:ext>
            </a:extLst>
          </p:cNvPr>
          <p:cNvCxnSpPr>
            <a:stCxn id="11" idx="6"/>
          </p:cNvCxnSpPr>
          <p:nvPr/>
        </p:nvCxnSpPr>
        <p:spPr>
          <a:xfrm flipV="1">
            <a:off x="2072640" y="5959553"/>
            <a:ext cx="1454332" cy="1085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841D163C-5E12-4587-B8D8-D2655F148156}"/>
              </a:ext>
            </a:extLst>
          </p:cNvPr>
          <p:cNvSpPr/>
          <p:nvPr/>
        </p:nvSpPr>
        <p:spPr>
          <a:xfrm>
            <a:off x="232030" y="3558485"/>
            <a:ext cx="1968093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Orçamento Estimativo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2255A3F-C9BE-45E7-853E-A5A7C952F059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2200123" y="4146314"/>
            <a:ext cx="884271" cy="133398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5E0EFA51-DF62-42A4-BAE3-A3EB68FD4321}"/>
              </a:ext>
            </a:extLst>
          </p:cNvPr>
          <p:cNvSpPr/>
          <p:nvPr/>
        </p:nvSpPr>
        <p:spPr>
          <a:xfrm>
            <a:off x="151213" y="2251171"/>
            <a:ext cx="1968093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Volume de Massas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EFF4C5C5-F85B-4308-9F27-6AF422DDCDED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2119306" y="2839000"/>
            <a:ext cx="1032968" cy="18493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35862D7-01A3-4D30-A5A3-BB88D5719708}"/>
              </a:ext>
            </a:extLst>
          </p:cNvPr>
          <p:cNvSpPr/>
          <p:nvPr/>
        </p:nvSpPr>
        <p:spPr>
          <a:xfrm>
            <a:off x="9918204" y="2934009"/>
            <a:ext cx="2011680" cy="11756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Modelo Digital de Terreno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2AC1548-5B19-4856-89D0-861641CE49A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670042" y="3521838"/>
            <a:ext cx="2248162" cy="415657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5978199-8813-4D1D-9E8D-0C0B168421DD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21" name="Seta: Pentágono 20">
            <a:extLst>
              <a:ext uri="{FF2B5EF4-FFF2-40B4-BE49-F238E27FC236}">
                <a16:creationId xmlns:a16="http://schemas.microsoft.com/office/drawing/2014/main" id="{B2FF71CD-174D-43E0-9F45-2E524931FF07}"/>
              </a:ext>
            </a:extLst>
          </p:cNvPr>
          <p:cNvSpPr/>
          <p:nvPr/>
        </p:nvSpPr>
        <p:spPr>
          <a:xfrm>
            <a:off x="6376694" y="854877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BR-242/TO</a:t>
            </a:r>
          </a:p>
        </p:txBody>
      </p:sp>
      <p:sp>
        <p:nvSpPr>
          <p:cNvPr id="22" name="Seta: Pentágono 21">
            <a:extLst>
              <a:ext uri="{FF2B5EF4-FFF2-40B4-BE49-F238E27FC236}">
                <a16:creationId xmlns:a16="http://schemas.microsoft.com/office/drawing/2014/main" id="{4B251793-E864-4320-A1E6-5F57C4C48190}"/>
              </a:ext>
            </a:extLst>
          </p:cNvPr>
          <p:cNvSpPr/>
          <p:nvPr/>
        </p:nvSpPr>
        <p:spPr>
          <a:xfrm>
            <a:off x="0" y="845635"/>
            <a:ext cx="6798365" cy="389827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QUANTM</a:t>
            </a:r>
          </a:p>
        </p:txBody>
      </p:sp>
    </p:spTree>
    <p:extLst>
      <p:ext uri="{BB962C8B-B14F-4D97-AF65-F5344CB8AC3E}">
        <p14:creationId xmlns:p14="http://schemas.microsoft.com/office/powerpoint/2010/main" val="37130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C2BC464-40AD-479B-A1BC-1B309B2D9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13" y="4101935"/>
            <a:ext cx="828110" cy="82811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49164EB-889B-48A2-8349-32F3D687EAD2}"/>
              </a:ext>
            </a:extLst>
          </p:cNvPr>
          <p:cNvSpPr/>
          <p:nvPr/>
        </p:nvSpPr>
        <p:spPr>
          <a:xfrm>
            <a:off x="3521083" y="2721395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Alinhamento Horizontal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05F457A-3B46-41AA-BBD0-0AA736AB90D9}"/>
              </a:ext>
            </a:extLst>
          </p:cNvPr>
          <p:cNvSpPr/>
          <p:nvPr/>
        </p:nvSpPr>
        <p:spPr>
          <a:xfrm>
            <a:off x="3521083" y="3448943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Alinhamento Vertical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36C46E8-2F58-49EA-B451-5A08841AB64E}"/>
              </a:ext>
            </a:extLst>
          </p:cNvPr>
          <p:cNvSpPr/>
          <p:nvPr/>
        </p:nvSpPr>
        <p:spPr>
          <a:xfrm>
            <a:off x="3521083" y="4125431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Seção Tipo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BC1BF63-F1EF-46D1-8308-2F7C4163D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199" y="2884401"/>
            <a:ext cx="1042971" cy="1042971"/>
          </a:xfrm>
          <a:prstGeom prst="rect">
            <a:avLst/>
          </a:prstGeom>
        </p:spPr>
      </p:pic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250F896B-ADEC-4975-9AFC-27F6474C3356}"/>
              </a:ext>
            </a:extLst>
          </p:cNvPr>
          <p:cNvSpPr/>
          <p:nvPr/>
        </p:nvSpPr>
        <p:spPr>
          <a:xfrm>
            <a:off x="12896" y="910281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E542FA-6F2D-48B7-834D-27E697DF72CD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B910C43-17AD-428B-8152-46436C2CCEF2}"/>
              </a:ext>
            </a:extLst>
          </p:cNvPr>
          <p:cNvSpPr/>
          <p:nvPr/>
        </p:nvSpPr>
        <p:spPr>
          <a:xfrm>
            <a:off x="640203" y="3122870"/>
            <a:ext cx="1942529" cy="194252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QUANTM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3" name="Picture 4" descr="Soluções para Transporte Multimodal – Engemap">
            <a:extLst>
              <a:ext uri="{FF2B5EF4-FFF2-40B4-BE49-F238E27FC236}">
                <a16:creationId xmlns:a16="http://schemas.microsoft.com/office/drawing/2014/main" id="{737BFBBD-AABB-433B-8844-9B32AC60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6" y="3664791"/>
            <a:ext cx="2137099" cy="970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have Direita 24">
            <a:extLst>
              <a:ext uri="{FF2B5EF4-FFF2-40B4-BE49-F238E27FC236}">
                <a16:creationId xmlns:a16="http://schemas.microsoft.com/office/drawing/2014/main" id="{197F8523-1B69-4C49-8644-0C2E8084504B}"/>
              </a:ext>
            </a:extLst>
          </p:cNvPr>
          <p:cNvSpPr/>
          <p:nvPr/>
        </p:nvSpPr>
        <p:spPr>
          <a:xfrm rot="10800000">
            <a:off x="8209275" y="2180616"/>
            <a:ext cx="699708" cy="4088548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have Direita 25">
            <a:extLst>
              <a:ext uri="{FF2B5EF4-FFF2-40B4-BE49-F238E27FC236}">
                <a16:creationId xmlns:a16="http://schemas.microsoft.com/office/drawing/2014/main" id="{6AC7236C-3397-46CA-9A96-192F198DDF58}"/>
              </a:ext>
            </a:extLst>
          </p:cNvPr>
          <p:cNvSpPr/>
          <p:nvPr/>
        </p:nvSpPr>
        <p:spPr>
          <a:xfrm>
            <a:off x="5699941" y="2112376"/>
            <a:ext cx="699708" cy="4088548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250AB06-79C2-4588-8A0D-29DB9D85C72D}"/>
              </a:ext>
            </a:extLst>
          </p:cNvPr>
          <p:cNvSpPr/>
          <p:nvPr/>
        </p:nvSpPr>
        <p:spPr>
          <a:xfrm>
            <a:off x="6346731" y="3122870"/>
            <a:ext cx="1942529" cy="1942529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CIVIL 3D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7" name="Chave Direita 26">
            <a:extLst>
              <a:ext uri="{FF2B5EF4-FFF2-40B4-BE49-F238E27FC236}">
                <a16:creationId xmlns:a16="http://schemas.microsoft.com/office/drawing/2014/main" id="{E99C9989-F00F-4A26-9071-6AFA327C50AF}"/>
              </a:ext>
            </a:extLst>
          </p:cNvPr>
          <p:cNvSpPr/>
          <p:nvPr/>
        </p:nvSpPr>
        <p:spPr>
          <a:xfrm>
            <a:off x="2690494" y="2049860"/>
            <a:ext cx="699708" cy="4088548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7FAE903-1311-4B79-A1C8-533109DA18EC}"/>
              </a:ext>
            </a:extLst>
          </p:cNvPr>
          <p:cNvGrpSpPr/>
          <p:nvPr/>
        </p:nvGrpSpPr>
        <p:grpSpPr>
          <a:xfrm>
            <a:off x="6289237" y="3863559"/>
            <a:ext cx="2157628" cy="461150"/>
            <a:chOff x="6193639" y="5613090"/>
            <a:chExt cx="2157628" cy="46115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E9FC47F-C174-4879-86BF-234B534ABA2F}"/>
                </a:ext>
              </a:extLst>
            </p:cNvPr>
            <p:cNvSpPr/>
            <p:nvPr/>
          </p:nvSpPr>
          <p:spPr>
            <a:xfrm>
              <a:off x="6193639" y="5613090"/>
              <a:ext cx="2157628" cy="4611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8" name="Picture 6" descr="▷ Autodesk Civil 3D | O software de projeto de engenharia civil">
              <a:extLst>
                <a:ext uri="{FF2B5EF4-FFF2-40B4-BE49-F238E27FC236}">
                  <a16:creationId xmlns:a16="http://schemas.microsoft.com/office/drawing/2014/main" id="{489C05FD-0A4F-4D1E-80B5-11543A76F7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51" b="27739"/>
            <a:stretch/>
          </p:blipFill>
          <p:spPr bwMode="auto">
            <a:xfrm>
              <a:off x="6193639" y="5613091"/>
              <a:ext cx="2157628" cy="4611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BC0AB151-1107-4359-AA6E-35848C722969}"/>
              </a:ext>
            </a:extLst>
          </p:cNvPr>
          <p:cNvSpPr/>
          <p:nvPr/>
        </p:nvSpPr>
        <p:spPr>
          <a:xfrm>
            <a:off x="3550998" y="4806859"/>
            <a:ext cx="1972213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9421C82-F692-48E0-A855-100A5E6ACFDD}"/>
              </a:ext>
            </a:extLst>
          </p:cNvPr>
          <p:cNvSpPr/>
          <p:nvPr/>
        </p:nvSpPr>
        <p:spPr>
          <a:xfrm>
            <a:off x="8871285" y="3142636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kern="0" dirty="0">
                <a:solidFill>
                  <a:prstClr val="black"/>
                </a:solidFill>
                <a:latin typeface="Calibri" panose="020F0502020204030204"/>
              </a:rPr>
              <a:t>Modelagem Integrada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580810E-F458-41D6-AF08-A4D92B1AA40D}"/>
              </a:ext>
            </a:extLst>
          </p:cNvPr>
          <p:cNvSpPr/>
          <p:nvPr/>
        </p:nvSpPr>
        <p:spPr>
          <a:xfrm>
            <a:off x="8842416" y="4216488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Quantidades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eta: Pentágono 34">
            <a:extLst>
              <a:ext uri="{FF2B5EF4-FFF2-40B4-BE49-F238E27FC236}">
                <a16:creationId xmlns:a16="http://schemas.microsoft.com/office/drawing/2014/main" id="{42274827-4184-46CA-8BB5-591421A2B1AB}"/>
              </a:ext>
            </a:extLst>
          </p:cNvPr>
          <p:cNvSpPr/>
          <p:nvPr/>
        </p:nvSpPr>
        <p:spPr>
          <a:xfrm>
            <a:off x="6367713" y="1399673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CIVIL 3D</a:t>
            </a:r>
          </a:p>
        </p:txBody>
      </p:sp>
      <p:sp>
        <p:nvSpPr>
          <p:cNvPr id="36" name="Seta: Pentágono 35">
            <a:extLst>
              <a:ext uri="{FF2B5EF4-FFF2-40B4-BE49-F238E27FC236}">
                <a16:creationId xmlns:a16="http://schemas.microsoft.com/office/drawing/2014/main" id="{300A169C-7C15-4CA2-AB64-263EDEB5248E}"/>
              </a:ext>
            </a:extLst>
          </p:cNvPr>
          <p:cNvSpPr/>
          <p:nvPr/>
        </p:nvSpPr>
        <p:spPr>
          <a:xfrm>
            <a:off x="-8981" y="1390431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QUANTM</a:t>
            </a:r>
          </a:p>
        </p:txBody>
      </p:sp>
    </p:spTree>
    <p:extLst>
      <p:ext uri="{BB962C8B-B14F-4D97-AF65-F5344CB8AC3E}">
        <p14:creationId xmlns:p14="http://schemas.microsoft.com/office/powerpoint/2010/main" val="23439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25" grpId="0" animBg="1"/>
      <p:bldP spid="26" grpId="0" animBg="1"/>
      <p:bldP spid="7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738B2FB-F9E4-4C83-9403-C854A266EB47}"/>
              </a:ext>
            </a:extLst>
          </p:cNvPr>
          <p:cNvSpPr/>
          <p:nvPr/>
        </p:nvSpPr>
        <p:spPr>
          <a:xfrm>
            <a:off x="0" y="4039943"/>
            <a:ext cx="12192000" cy="281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3F3021C-2520-45EE-AEFC-4CCB0D508D0D}"/>
              </a:ext>
            </a:extLst>
          </p:cNvPr>
          <p:cNvGrpSpPr/>
          <p:nvPr/>
        </p:nvGrpSpPr>
        <p:grpSpPr>
          <a:xfrm>
            <a:off x="3834705" y="1835358"/>
            <a:ext cx="7595181" cy="4761994"/>
            <a:chOff x="3549636" y="1757239"/>
            <a:chExt cx="7595181" cy="476199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BB36EFC0-C11F-41DA-A2A3-CCC04869D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" r="9269"/>
            <a:stretch/>
          </p:blipFill>
          <p:spPr>
            <a:xfrm>
              <a:off x="3883937" y="1757239"/>
              <a:ext cx="7260880" cy="4761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5CDAA9CC-D420-4314-87E6-467A1B93A698}"/>
                </a:ext>
              </a:extLst>
            </p:cNvPr>
            <p:cNvCxnSpPr>
              <a:stCxn id="8" idx="7"/>
            </p:cNvCxnSpPr>
            <p:nvPr/>
          </p:nvCxnSpPr>
          <p:spPr>
            <a:xfrm>
              <a:off x="6869785" y="2275614"/>
              <a:ext cx="1971493" cy="803242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9232D3AF-E9DB-4B3F-B2A4-F3D8C73706C8}"/>
                </a:ext>
              </a:extLst>
            </p:cNvPr>
            <p:cNvCxnSpPr/>
            <p:nvPr/>
          </p:nvCxnSpPr>
          <p:spPr>
            <a:xfrm flipV="1">
              <a:off x="6690497" y="3223034"/>
              <a:ext cx="2150781" cy="778931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1B642FF-F69A-4415-8E63-7932A2214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36" y="1943750"/>
              <a:ext cx="3889797" cy="226611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6" name="Seta: Pentágono 15">
            <a:extLst>
              <a:ext uri="{FF2B5EF4-FFF2-40B4-BE49-F238E27FC236}">
                <a16:creationId xmlns:a16="http://schemas.microsoft.com/office/drawing/2014/main" id="{175AF8B0-0C3B-4858-AD6E-F4117067201F}"/>
              </a:ext>
            </a:extLst>
          </p:cNvPr>
          <p:cNvSpPr/>
          <p:nvPr/>
        </p:nvSpPr>
        <p:spPr>
          <a:xfrm>
            <a:off x="6376694" y="854877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BR-242/TO</a:t>
            </a:r>
          </a:p>
        </p:txBody>
      </p:sp>
      <p:sp>
        <p:nvSpPr>
          <p:cNvPr id="17" name="Seta: Pentágono 16">
            <a:extLst>
              <a:ext uri="{FF2B5EF4-FFF2-40B4-BE49-F238E27FC236}">
                <a16:creationId xmlns:a16="http://schemas.microsoft.com/office/drawing/2014/main" id="{AA992E76-A093-4CFF-B8E2-FAFDDD544E14}"/>
              </a:ext>
            </a:extLst>
          </p:cNvPr>
          <p:cNvSpPr/>
          <p:nvPr/>
        </p:nvSpPr>
        <p:spPr>
          <a:xfrm>
            <a:off x="0" y="845635"/>
            <a:ext cx="6798365" cy="389827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CIVIL 3D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30F2E6-AD52-4054-A318-42F7F3B38DAD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9" name="Chave Direita 18">
            <a:extLst>
              <a:ext uri="{FF2B5EF4-FFF2-40B4-BE49-F238E27FC236}">
                <a16:creationId xmlns:a16="http://schemas.microsoft.com/office/drawing/2014/main" id="{D28231B8-870D-43FC-B5B2-7AF00BBCC2B5}"/>
              </a:ext>
            </a:extLst>
          </p:cNvPr>
          <p:cNvSpPr/>
          <p:nvPr/>
        </p:nvSpPr>
        <p:spPr>
          <a:xfrm>
            <a:off x="2690494" y="2049860"/>
            <a:ext cx="699708" cy="4547492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1AAF4CB-5618-406F-AC02-96186ED2DF2F}"/>
              </a:ext>
            </a:extLst>
          </p:cNvPr>
          <p:cNvSpPr/>
          <p:nvPr/>
        </p:nvSpPr>
        <p:spPr>
          <a:xfrm>
            <a:off x="661111" y="2398013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Alinhamento Horizontal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E2BDFB8-0BBF-49ED-A66F-6C149AD2B90F}"/>
              </a:ext>
            </a:extLst>
          </p:cNvPr>
          <p:cNvSpPr/>
          <p:nvPr/>
        </p:nvSpPr>
        <p:spPr>
          <a:xfrm>
            <a:off x="676365" y="3445223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Alinhamento Vertical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C102D6B-179A-4B13-8198-137FE2D6953B}"/>
              </a:ext>
            </a:extLst>
          </p:cNvPr>
          <p:cNvSpPr/>
          <p:nvPr/>
        </p:nvSpPr>
        <p:spPr>
          <a:xfrm>
            <a:off x="661111" y="4554262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Seção Tipo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47C2220-6AF4-4995-9A52-396863E5A07D}"/>
              </a:ext>
            </a:extLst>
          </p:cNvPr>
          <p:cNvSpPr/>
          <p:nvPr/>
        </p:nvSpPr>
        <p:spPr>
          <a:xfrm>
            <a:off x="663771" y="5605475"/>
            <a:ext cx="1972213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33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605CC0D-578D-4B1D-BC8B-1E138293E749}"/>
              </a:ext>
            </a:extLst>
          </p:cNvPr>
          <p:cNvSpPr/>
          <p:nvPr/>
        </p:nvSpPr>
        <p:spPr>
          <a:xfrm>
            <a:off x="3419515" y="3951869"/>
            <a:ext cx="1541600" cy="6976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Modelagem Integrado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D9D452A-67A3-4705-9B56-3F4045D84B09}"/>
              </a:ext>
            </a:extLst>
          </p:cNvPr>
          <p:cNvSpPr/>
          <p:nvPr/>
        </p:nvSpPr>
        <p:spPr>
          <a:xfrm>
            <a:off x="5780571" y="3329743"/>
            <a:ext cx="1940517" cy="1942529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INFRAWORKS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1A77F57D-20AC-4266-BE25-AFA2FB4E7318}"/>
              </a:ext>
            </a:extLst>
          </p:cNvPr>
          <p:cNvCxnSpPr>
            <a:cxnSpLocks/>
            <a:stCxn id="28" idx="3"/>
            <a:endCxn id="5" idx="1"/>
          </p:cNvCxnSpPr>
          <p:nvPr/>
        </p:nvCxnSpPr>
        <p:spPr>
          <a:xfrm flipV="1">
            <a:off x="2811366" y="4300712"/>
            <a:ext cx="608149" cy="463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6FD017D6-1DA7-46DC-9DA5-4432EBE8DCB1}"/>
              </a:ext>
            </a:extLst>
          </p:cNvPr>
          <p:cNvCxnSpPr>
            <a:cxnSpLocks/>
            <a:stCxn id="5" idx="3"/>
            <a:endCxn id="6" idx="2"/>
          </p:cNvCxnSpPr>
          <p:nvPr/>
        </p:nvCxnSpPr>
        <p:spPr>
          <a:xfrm>
            <a:off x="4961115" y="4300712"/>
            <a:ext cx="819456" cy="296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393F1936-FE2D-4C7F-A152-D77B0D3A213E}"/>
              </a:ext>
            </a:extLst>
          </p:cNvPr>
          <p:cNvSpPr/>
          <p:nvPr/>
        </p:nvSpPr>
        <p:spPr>
          <a:xfrm>
            <a:off x="12896" y="910281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</a:t>
            </a:r>
          </a:p>
        </p:txBody>
      </p:sp>
      <p:sp>
        <p:nvSpPr>
          <p:cNvPr id="20" name="Seta: Pentágono 19">
            <a:extLst>
              <a:ext uri="{FF2B5EF4-FFF2-40B4-BE49-F238E27FC236}">
                <a16:creationId xmlns:a16="http://schemas.microsoft.com/office/drawing/2014/main" id="{AF38CED3-EB96-4314-908D-5DA167B1B830}"/>
              </a:ext>
            </a:extLst>
          </p:cNvPr>
          <p:cNvSpPr/>
          <p:nvPr/>
        </p:nvSpPr>
        <p:spPr>
          <a:xfrm>
            <a:off x="6367713" y="1399673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INFRAWORKS</a:t>
            </a:r>
          </a:p>
        </p:txBody>
      </p:sp>
      <p:sp>
        <p:nvSpPr>
          <p:cNvPr id="21" name="Seta: Pentágono 20">
            <a:extLst>
              <a:ext uri="{FF2B5EF4-FFF2-40B4-BE49-F238E27FC236}">
                <a16:creationId xmlns:a16="http://schemas.microsoft.com/office/drawing/2014/main" id="{49B42ABD-A6D0-4008-8937-BC05828BAACB}"/>
              </a:ext>
            </a:extLst>
          </p:cNvPr>
          <p:cNvSpPr/>
          <p:nvPr/>
        </p:nvSpPr>
        <p:spPr>
          <a:xfrm>
            <a:off x="-8981" y="1390431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CIVIL 3D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EDF429A-FC56-4D90-A7DC-9F11043E84A9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23" name="Chave Direita 22">
            <a:extLst>
              <a:ext uri="{FF2B5EF4-FFF2-40B4-BE49-F238E27FC236}">
                <a16:creationId xmlns:a16="http://schemas.microsoft.com/office/drawing/2014/main" id="{19FC0DC2-74AB-46F5-AB61-5394EFEDAEFB}"/>
              </a:ext>
            </a:extLst>
          </p:cNvPr>
          <p:cNvSpPr/>
          <p:nvPr/>
        </p:nvSpPr>
        <p:spPr>
          <a:xfrm>
            <a:off x="7879232" y="2087914"/>
            <a:ext cx="699708" cy="4425596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4422C400-AC26-4C85-B35A-0F7C016694BD}"/>
              </a:ext>
            </a:extLst>
          </p:cNvPr>
          <p:cNvSpPr/>
          <p:nvPr/>
        </p:nvSpPr>
        <p:spPr>
          <a:xfrm>
            <a:off x="739564" y="3260063"/>
            <a:ext cx="1942529" cy="1942529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CIVIL 3D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14F4C5D-95B7-449E-873D-FA8C43DAA475}"/>
              </a:ext>
            </a:extLst>
          </p:cNvPr>
          <p:cNvGrpSpPr/>
          <p:nvPr/>
        </p:nvGrpSpPr>
        <p:grpSpPr>
          <a:xfrm>
            <a:off x="653738" y="4070599"/>
            <a:ext cx="2157628" cy="461150"/>
            <a:chOff x="6193639" y="5613090"/>
            <a:chExt cx="2157628" cy="461150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CA10A94-9D69-4586-B156-89FF5C034CF5}"/>
                </a:ext>
              </a:extLst>
            </p:cNvPr>
            <p:cNvSpPr/>
            <p:nvPr/>
          </p:nvSpPr>
          <p:spPr>
            <a:xfrm>
              <a:off x="6193639" y="5613090"/>
              <a:ext cx="2157628" cy="4611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8" name="Picture 6" descr="▷ Autodesk Civil 3D | O software de projeto de engenharia civil">
              <a:extLst>
                <a:ext uri="{FF2B5EF4-FFF2-40B4-BE49-F238E27FC236}">
                  <a16:creationId xmlns:a16="http://schemas.microsoft.com/office/drawing/2014/main" id="{97008CB6-C756-4160-A66F-C61AE9E91B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51" b="27739"/>
            <a:stretch/>
          </p:blipFill>
          <p:spPr bwMode="auto">
            <a:xfrm>
              <a:off x="6193639" y="5613091"/>
              <a:ext cx="2157628" cy="4611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tângulo 38">
            <a:extLst>
              <a:ext uri="{FF2B5EF4-FFF2-40B4-BE49-F238E27FC236}">
                <a16:creationId xmlns:a16="http://schemas.microsoft.com/office/drawing/2014/main" id="{28D748A2-680F-4207-8EF4-886BF8C65E39}"/>
              </a:ext>
            </a:extLst>
          </p:cNvPr>
          <p:cNvSpPr/>
          <p:nvPr/>
        </p:nvSpPr>
        <p:spPr>
          <a:xfrm>
            <a:off x="8895227" y="3622858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kern="0" dirty="0">
                <a:solidFill>
                  <a:prstClr val="black"/>
                </a:solidFill>
                <a:latin typeface="Calibri" panose="020F0502020204030204"/>
              </a:rPr>
              <a:t>Modelo Federado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5FADE54-4328-4512-8EBC-49603AB71CD2}"/>
              </a:ext>
            </a:extLst>
          </p:cNvPr>
          <p:cNvSpPr/>
          <p:nvPr/>
        </p:nvSpPr>
        <p:spPr>
          <a:xfrm>
            <a:off x="8895227" y="4531748"/>
            <a:ext cx="200212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kern="0" noProof="0" dirty="0">
                <a:solidFill>
                  <a:prstClr val="black"/>
                </a:solidFill>
                <a:latin typeface="Calibri" panose="020F0502020204030204"/>
              </a:rPr>
              <a:t>Empreendimento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28703C69-3155-4621-9EF2-9BE79DD62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37" y="4681106"/>
            <a:ext cx="1042971" cy="1042971"/>
          </a:xfrm>
          <a:prstGeom prst="rect">
            <a:avLst/>
          </a:prstGeom>
        </p:spPr>
      </p:pic>
      <p:pic>
        <p:nvPicPr>
          <p:cNvPr id="46" name="Picture 10" descr="Novidades do InfraWorks 2020 | Mundo AEC - Autodesk">
            <a:extLst>
              <a:ext uri="{FF2B5EF4-FFF2-40B4-BE49-F238E27FC236}">
                <a16:creationId xmlns:a16="http://schemas.microsoft.com/office/drawing/2014/main" id="{809A8A6A-2083-4AF1-98A3-D3B726BBF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23513" r="9578" b="30484"/>
          <a:stretch/>
        </p:blipFill>
        <p:spPr bwMode="auto">
          <a:xfrm>
            <a:off x="5779134" y="4044859"/>
            <a:ext cx="2020500" cy="511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3" grpId="0" animBg="1"/>
      <p:bldP spid="3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68CF98C-92E9-425D-9814-0DB81234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22" y="1399400"/>
            <a:ext cx="6691851" cy="5377381"/>
          </a:xfrm>
          <a:prstGeom prst="rect">
            <a:avLst/>
          </a:prstGeom>
        </p:spPr>
      </p:pic>
      <p:sp>
        <p:nvSpPr>
          <p:cNvPr id="7" name="Seta: Pentágono 6">
            <a:extLst>
              <a:ext uri="{FF2B5EF4-FFF2-40B4-BE49-F238E27FC236}">
                <a16:creationId xmlns:a16="http://schemas.microsoft.com/office/drawing/2014/main" id="{68FA18AE-A58F-4689-83EE-83B9AD6AFD62}"/>
              </a:ext>
            </a:extLst>
          </p:cNvPr>
          <p:cNvSpPr/>
          <p:nvPr/>
        </p:nvSpPr>
        <p:spPr>
          <a:xfrm>
            <a:off x="12896" y="910281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52BD49-6C34-41F1-B5D1-FB896096AD40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285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4D1264-C498-459D-A36D-49121EB50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32" y="1779527"/>
            <a:ext cx="6794808" cy="3822079"/>
          </a:xfrm>
          <a:prstGeom prst="rect">
            <a:avLst/>
          </a:prstGeom>
          <a:ln w="12700"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D9A094-CC37-4AA1-9839-636107088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712" y="1779528"/>
            <a:ext cx="6576946" cy="3822079"/>
          </a:xfrm>
          <a:prstGeom prst="rect">
            <a:avLst/>
          </a:prstGeom>
          <a:ln w="28575">
            <a:noFill/>
          </a:ln>
        </p:spPr>
      </p:pic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B6D673A5-6288-41E7-AF25-60DEB75D06FD}"/>
              </a:ext>
            </a:extLst>
          </p:cNvPr>
          <p:cNvSpPr/>
          <p:nvPr/>
        </p:nvSpPr>
        <p:spPr>
          <a:xfrm>
            <a:off x="12896" y="910281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0AB43A-ADAD-4B5A-8D4B-845500368610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EC0E32A-E1BF-4D3F-91B7-5D2279BAE364}"/>
              </a:ext>
            </a:extLst>
          </p:cNvPr>
          <p:cNvSpPr/>
          <p:nvPr/>
        </p:nvSpPr>
        <p:spPr>
          <a:xfrm>
            <a:off x="7800187" y="4915471"/>
            <a:ext cx="1940517" cy="1942529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INFRAWORKS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D3756D5-E762-4793-95AF-B2991F83BF1C}"/>
              </a:ext>
            </a:extLst>
          </p:cNvPr>
          <p:cNvSpPr/>
          <p:nvPr/>
        </p:nvSpPr>
        <p:spPr>
          <a:xfrm>
            <a:off x="1734631" y="4915471"/>
            <a:ext cx="1942529" cy="1942529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CIVIL 3D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780621B-FEE7-48FB-907B-D15577A08C12}"/>
              </a:ext>
            </a:extLst>
          </p:cNvPr>
          <p:cNvGrpSpPr/>
          <p:nvPr/>
        </p:nvGrpSpPr>
        <p:grpSpPr>
          <a:xfrm>
            <a:off x="1648805" y="5726007"/>
            <a:ext cx="2157628" cy="461150"/>
            <a:chOff x="6193639" y="5613090"/>
            <a:chExt cx="2157628" cy="461150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8177228-7B64-4845-8386-AE9BCC11EBE9}"/>
                </a:ext>
              </a:extLst>
            </p:cNvPr>
            <p:cNvSpPr/>
            <p:nvPr/>
          </p:nvSpPr>
          <p:spPr>
            <a:xfrm>
              <a:off x="6193639" y="5613090"/>
              <a:ext cx="2157628" cy="4611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6" name="Picture 6" descr="▷ Autodesk Civil 3D | O software de projeto de engenharia civil">
              <a:extLst>
                <a:ext uri="{FF2B5EF4-FFF2-40B4-BE49-F238E27FC236}">
                  <a16:creationId xmlns:a16="http://schemas.microsoft.com/office/drawing/2014/main" id="{E1924000-7A6B-491D-96C7-60B17AF2C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51" b="27739"/>
            <a:stretch/>
          </p:blipFill>
          <p:spPr bwMode="auto">
            <a:xfrm>
              <a:off x="6193639" y="5613091"/>
              <a:ext cx="2157628" cy="4611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0" descr="Novidades do InfraWorks 2020 | Mundo AEC - Autodesk">
            <a:extLst>
              <a:ext uri="{FF2B5EF4-FFF2-40B4-BE49-F238E27FC236}">
                <a16:creationId xmlns:a16="http://schemas.microsoft.com/office/drawing/2014/main" id="{C62663E4-FEA9-477A-8A61-80EBB546D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23513" r="9578" b="30484"/>
          <a:stretch/>
        </p:blipFill>
        <p:spPr bwMode="auto">
          <a:xfrm>
            <a:off x="7782494" y="5674161"/>
            <a:ext cx="1958210" cy="495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eta: Pentágono 17">
            <a:extLst>
              <a:ext uri="{FF2B5EF4-FFF2-40B4-BE49-F238E27FC236}">
                <a16:creationId xmlns:a16="http://schemas.microsoft.com/office/drawing/2014/main" id="{7504A0B1-E3CD-4040-A280-3892D1231BD8}"/>
              </a:ext>
            </a:extLst>
          </p:cNvPr>
          <p:cNvSpPr/>
          <p:nvPr/>
        </p:nvSpPr>
        <p:spPr>
          <a:xfrm>
            <a:off x="6367713" y="1399673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INFRAWORKS</a:t>
            </a:r>
          </a:p>
        </p:txBody>
      </p:sp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2C66244B-ED96-4E85-8CFC-A5C87EED0766}"/>
              </a:ext>
            </a:extLst>
          </p:cNvPr>
          <p:cNvSpPr/>
          <p:nvPr/>
        </p:nvSpPr>
        <p:spPr>
          <a:xfrm>
            <a:off x="-8981" y="1390431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CIVIL 3D</a:t>
            </a:r>
          </a:p>
        </p:txBody>
      </p:sp>
    </p:spTree>
    <p:extLst>
      <p:ext uri="{BB962C8B-B14F-4D97-AF65-F5344CB8AC3E}">
        <p14:creationId xmlns:p14="http://schemas.microsoft.com/office/powerpoint/2010/main" val="25794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D6798F-FC6C-4353-8CC0-FA1D4647B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3148" r="16014"/>
          <a:stretch/>
        </p:blipFill>
        <p:spPr>
          <a:xfrm>
            <a:off x="0" y="1829539"/>
            <a:ext cx="6861771" cy="4182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34FD0C-274E-4AF1-A7B1-770DF5AF89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r="16061"/>
          <a:stretch/>
        </p:blipFill>
        <p:spPr>
          <a:xfrm>
            <a:off x="6096000" y="1829539"/>
            <a:ext cx="6096000" cy="3594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rredondar Retângulo em um Canto Diagonal 39">
            <a:extLst>
              <a:ext uri="{FF2B5EF4-FFF2-40B4-BE49-F238E27FC236}">
                <a16:creationId xmlns:a16="http://schemas.microsoft.com/office/drawing/2014/main" id="{85B3721B-ECD5-418C-A041-8A138E21D3A8}"/>
              </a:ext>
            </a:extLst>
          </p:cNvPr>
          <p:cNvSpPr/>
          <p:nvPr/>
        </p:nvSpPr>
        <p:spPr>
          <a:xfrm>
            <a:off x="-8986" y="5472038"/>
            <a:ext cx="2460567" cy="540327"/>
          </a:xfrm>
          <a:prstGeom prst="round2Diag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Traçado QUANTM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Arredondar Retângulo em um Canto Diagonal 40">
            <a:extLst>
              <a:ext uri="{FF2B5EF4-FFF2-40B4-BE49-F238E27FC236}">
                <a16:creationId xmlns:a16="http://schemas.microsoft.com/office/drawing/2014/main" id="{B024A1C1-E1AF-4162-BD21-624336893304}"/>
              </a:ext>
            </a:extLst>
          </p:cNvPr>
          <p:cNvSpPr/>
          <p:nvPr/>
        </p:nvSpPr>
        <p:spPr>
          <a:xfrm>
            <a:off x="9731433" y="1506182"/>
            <a:ext cx="2460567" cy="323357"/>
          </a:xfrm>
          <a:prstGeom prst="round2Diag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Parâmetros Horizontais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Arredondar Retângulo em um Canto Diagonal 41">
            <a:extLst>
              <a:ext uri="{FF2B5EF4-FFF2-40B4-BE49-F238E27FC236}">
                <a16:creationId xmlns:a16="http://schemas.microsoft.com/office/drawing/2014/main" id="{CEA7D55E-6B57-40CF-9026-D8D74641BC4D}"/>
              </a:ext>
            </a:extLst>
          </p:cNvPr>
          <p:cNvSpPr/>
          <p:nvPr/>
        </p:nvSpPr>
        <p:spPr>
          <a:xfrm>
            <a:off x="6096000" y="5400455"/>
            <a:ext cx="2460567" cy="323357"/>
          </a:xfrm>
          <a:prstGeom prst="round2Diag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Parâmetros Verticais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9299B2D4-FCC1-417C-ADF4-A8ACF6C25E27}"/>
              </a:ext>
            </a:extLst>
          </p:cNvPr>
          <p:cNvSpPr/>
          <p:nvPr/>
        </p:nvSpPr>
        <p:spPr>
          <a:xfrm>
            <a:off x="6376694" y="854877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BR-242/TO</a:t>
            </a:r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2D897026-06E1-48AC-951C-C3D50FCCE564}"/>
              </a:ext>
            </a:extLst>
          </p:cNvPr>
          <p:cNvSpPr/>
          <p:nvPr/>
        </p:nvSpPr>
        <p:spPr>
          <a:xfrm>
            <a:off x="0" y="845635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INFRAWORKS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515DC01-EE99-402F-B9AE-FD59752273A5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71F7192-9801-4AF5-8B90-4BC9B248268F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RESULTADO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FAB344AE-F01C-431A-849A-64C68BD68112}"/>
              </a:ext>
            </a:extLst>
          </p:cNvPr>
          <p:cNvSpPr/>
          <p:nvPr/>
        </p:nvSpPr>
        <p:spPr>
          <a:xfrm>
            <a:off x="6376694" y="1050390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CADERNO DE EMPREENDIMENTOS</a:t>
            </a:r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320298D6-8ADF-45E8-A70C-027A7D9B24AB}"/>
              </a:ext>
            </a:extLst>
          </p:cNvPr>
          <p:cNvSpPr/>
          <p:nvPr/>
        </p:nvSpPr>
        <p:spPr>
          <a:xfrm>
            <a:off x="0" y="1041148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MODELO FEDERADO</a:t>
            </a:r>
          </a:p>
        </p:txBody>
      </p:sp>
      <p:pic>
        <p:nvPicPr>
          <p:cNvPr id="7" name="Modelo BIM - EVTEA BR-251-MG_1_2">
            <a:hlinkClick r:id="" action="ppaction://media"/>
            <a:extLst>
              <a:ext uri="{FF2B5EF4-FFF2-40B4-BE49-F238E27FC236}">
                <a16:creationId xmlns:a16="http://schemas.microsoft.com/office/drawing/2014/main" id="{0887E928-16C3-4DAA-B904-4595C1B34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5" t="25255" r="834" b="26173"/>
          <a:stretch/>
        </p:blipFill>
        <p:spPr>
          <a:xfrm>
            <a:off x="88900" y="2214582"/>
            <a:ext cx="12014200" cy="333108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D195895-231E-4EBC-82B9-6F82C7597505}"/>
              </a:ext>
            </a:extLst>
          </p:cNvPr>
          <p:cNvSpPr/>
          <p:nvPr/>
        </p:nvSpPr>
        <p:spPr>
          <a:xfrm>
            <a:off x="6011333" y="1482552"/>
            <a:ext cx="135467" cy="4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56A4D47-BCD9-40EE-81A8-8BB5156BDBFE}"/>
              </a:ext>
            </a:extLst>
          </p:cNvPr>
          <p:cNvSpPr txBox="1">
            <a:spLocks/>
          </p:cNvSpPr>
          <p:nvPr/>
        </p:nvSpPr>
        <p:spPr>
          <a:xfrm>
            <a:off x="1223143" y="1122438"/>
            <a:ext cx="6713513" cy="587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AGENDA</a:t>
            </a:r>
            <a:endParaRPr lang="pt-BR" sz="3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DADB5-989B-46CC-81F1-138282DAC150}"/>
              </a:ext>
            </a:extLst>
          </p:cNvPr>
          <p:cNvSpPr>
            <a:spLocks noGrp="1"/>
          </p:cNvSpPr>
          <p:nvPr/>
        </p:nvSpPr>
        <p:spPr>
          <a:xfrm>
            <a:off x="1223143" y="2114416"/>
            <a:ext cx="8016391" cy="3262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Dimensões BIM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Ciclo do Empreendimento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Metodologia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Aplicação e Resultado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Próximos Passos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pt-BR" sz="2800" dirty="0">
                <a:latin typeface="Century Gothic"/>
                <a:cs typeface="Arial"/>
              </a:rPr>
              <a:t>Considerações</a:t>
            </a: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</a:pPr>
            <a:endParaRPr lang="pt-BR" dirty="0">
              <a:latin typeface="Century Gothic"/>
              <a:cs typeface="Arial"/>
            </a:endParaRPr>
          </a:p>
          <a:p>
            <a:pPr marL="342900" indent="-342900" algn="l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pt-BR" dirty="0">
              <a:latin typeface="Century Gothic"/>
              <a:cs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20A59F-20B1-46BF-B491-E93B8A94A219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353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screenshot, computador&#10;&#10;Descrição gerada automaticamente">
            <a:extLst>
              <a:ext uri="{FF2B5EF4-FFF2-40B4-BE49-F238E27FC236}">
                <a16:creationId xmlns:a16="http://schemas.microsoft.com/office/drawing/2014/main" id="{857EA384-D2E5-4697-B3D6-1E6240617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35" y="1731983"/>
            <a:ext cx="9071765" cy="4412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0DED47-55FE-4B37-8E03-A851EE67ED60}"/>
              </a:ext>
            </a:extLst>
          </p:cNvPr>
          <p:cNvSpPr txBox="1">
            <a:spLocks/>
          </p:cNvSpPr>
          <p:nvPr/>
        </p:nvSpPr>
        <p:spPr>
          <a:xfrm>
            <a:off x="2461616" y="192088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RESULTADOS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id="{50A9D686-B36E-47F0-8D52-0CACC4645D7D}"/>
              </a:ext>
            </a:extLst>
          </p:cNvPr>
          <p:cNvSpPr/>
          <p:nvPr/>
        </p:nvSpPr>
        <p:spPr>
          <a:xfrm>
            <a:off x="6376694" y="1050390"/>
            <a:ext cx="5815306" cy="389827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CATÁLOGO DE INTERVENÇÕES DE CONSTRUÇÃO</a:t>
            </a:r>
          </a:p>
        </p:txBody>
      </p:sp>
      <p:sp>
        <p:nvSpPr>
          <p:cNvPr id="13" name="Seta: Pentágono 12">
            <a:extLst>
              <a:ext uri="{FF2B5EF4-FFF2-40B4-BE49-F238E27FC236}">
                <a16:creationId xmlns:a16="http://schemas.microsoft.com/office/drawing/2014/main" id="{DACECEB2-E527-457D-BACA-061F98861531}"/>
              </a:ext>
            </a:extLst>
          </p:cNvPr>
          <p:cNvSpPr/>
          <p:nvPr/>
        </p:nvSpPr>
        <p:spPr>
          <a:xfrm>
            <a:off x="0" y="1041148"/>
            <a:ext cx="6798365" cy="399069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MODELO FEDERADO</a:t>
            </a:r>
          </a:p>
        </p:txBody>
      </p:sp>
    </p:spTree>
    <p:extLst>
      <p:ext uri="{BB962C8B-B14F-4D97-AF65-F5344CB8AC3E}">
        <p14:creationId xmlns:p14="http://schemas.microsoft.com/office/powerpoint/2010/main" val="1900517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C39274-243E-4F02-B333-DFFC03CD602C}"/>
              </a:ext>
            </a:extLst>
          </p:cNvPr>
          <p:cNvSpPr txBox="1">
            <a:spLocks/>
          </p:cNvSpPr>
          <p:nvPr/>
        </p:nvSpPr>
        <p:spPr>
          <a:xfrm>
            <a:off x="2287710" y="241237"/>
            <a:ext cx="761657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E3766"/>
                </a:solidFill>
                <a:latin typeface="Century Gothic"/>
                <a:ea typeface="+mj-lt"/>
                <a:cs typeface="Arial"/>
              </a:rPr>
              <a:t>PRÓXIMOS PASSOS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7020CFB6-3007-4E30-8B0A-D6612BFD310F}"/>
              </a:ext>
            </a:extLst>
          </p:cNvPr>
          <p:cNvSpPr/>
          <p:nvPr/>
        </p:nvSpPr>
        <p:spPr>
          <a:xfrm>
            <a:off x="592430" y="2913459"/>
            <a:ext cx="1942529" cy="194252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QUANTM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9" name="Picture 4" descr="Soluções para Transporte Multimodal – Engemap">
            <a:extLst>
              <a:ext uri="{FF2B5EF4-FFF2-40B4-BE49-F238E27FC236}">
                <a16:creationId xmlns:a16="http://schemas.microsoft.com/office/drawing/2014/main" id="{17617690-A29B-44AD-9575-28A8238F0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3" y="3455380"/>
            <a:ext cx="2137099" cy="970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ipse 59">
            <a:extLst>
              <a:ext uri="{FF2B5EF4-FFF2-40B4-BE49-F238E27FC236}">
                <a16:creationId xmlns:a16="http://schemas.microsoft.com/office/drawing/2014/main" id="{D391AE1E-C7F8-44CE-8A24-319EE407FAD9}"/>
              </a:ext>
            </a:extLst>
          </p:cNvPr>
          <p:cNvSpPr/>
          <p:nvPr/>
        </p:nvSpPr>
        <p:spPr>
          <a:xfrm>
            <a:off x="8134033" y="1367316"/>
            <a:ext cx="1771694" cy="1773531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INFRAWORKS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6E1A8DB3-F209-402E-BB99-F12CC12F1AED}"/>
              </a:ext>
            </a:extLst>
          </p:cNvPr>
          <p:cNvSpPr/>
          <p:nvPr/>
        </p:nvSpPr>
        <p:spPr>
          <a:xfrm>
            <a:off x="4019414" y="2969368"/>
            <a:ext cx="1942529" cy="1942529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CIVIL 3D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63CE859C-7F7E-4BFE-82A0-5EF789C426BD}"/>
              </a:ext>
            </a:extLst>
          </p:cNvPr>
          <p:cNvGrpSpPr/>
          <p:nvPr/>
        </p:nvGrpSpPr>
        <p:grpSpPr>
          <a:xfrm>
            <a:off x="3918313" y="3706769"/>
            <a:ext cx="2157628" cy="461150"/>
            <a:chOff x="6193639" y="5613090"/>
            <a:chExt cx="2157628" cy="461150"/>
          </a:xfrm>
        </p:grpSpPr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EE31EDAE-C47B-4C99-A07D-BF7FCF1CBB8A}"/>
                </a:ext>
              </a:extLst>
            </p:cNvPr>
            <p:cNvSpPr/>
            <p:nvPr/>
          </p:nvSpPr>
          <p:spPr>
            <a:xfrm>
              <a:off x="6193639" y="5613090"/>
              <a:ext cx="2157628" cy="4611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64" name="Picture 6" descr="▷ Autodesk Civil 3D | O software de projeto de engenharia civil">
              <a:extLst>
                <a:ext uri="{FF2B5EF4-FFF2-40B4-BE49-F238E27FC236}">
                  <a16:creationId xmlns:a16="http://schemas.microsoft.com/office/drawing/2014/main" id="{46B6EB73-93EC-4C48-8801-3C1F51AF05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51" b="27739"/>
            <a:stretch/>
          </p:blipFill>
          <p:spPr bwMode="auto">
            <a:xfrm>
              <a:off x="6193639" y="5613091"/>
              <a:ext cx="2157628" cy="4611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10" descr="Novidades do InfraWorks 2020 | Mundo AEC - Autodesk">
            <a:extLst>
              <a:ext uri="{FF2B5EF4-FFF2-40B4-BE49-F238E27FC236}">
                <a16:creationId xmlns:a16="http://schemas.microsoft.com/office/drawing/2014/main" id="{F7F7C95D-9932-45B6-992B-9CE92C159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t="23513" r="9578" b="30484"/>
          <a:stretch/>
        </p:blipFill>
        <p:spPr bwMode="auto">
          <a:xfrm>
            <a:off x="8132596" y="2020680"/>
            <a:ext cx="1804643" cy="457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Elipse 65">
            <a:extLst>
              <a:ext uri="{FF2B5EF4-FFF2-40B4-BE49-F238E27FC236}">
                <a16:creationId xmlns:a16="http://schemas.microsoft.com/office/drawing/2014/main" id="{7B1937ED-F982-4E94-87C1-BCD393E27AAA}"/>
              </a:ext>
            </a:extLst>
          </p:cNvPr>
          <p:cNvSpPr/>
          <p:nvPr/>
        </p:nvSpPr>
        <p:spPr>
          <a:xfrm>
            <a:off x="8132596" y="3219060"/>
            <a:ext cx="1771694" cy="1773531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B75950-2BC8-498D-9848-2FFF4DCBEC5E}"/>
              </a:ext>
            </a:extLst>
          </p:cNvPr>
          <p:cNvSpPr/>
          <p:nvPr/>
        </p:nvSpPr>
        <p:spPr>
          <a:xfrm>
            <a:off x="8132596" y="5070805"/>
            <a:ext cx="1771694" cy="1773531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INFRAWORKS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Seta: Pentágono 68">
            <a:extLst>
              <a:ext uri="{FF2B5EF4-FFF2-40B4-BE49-F238E27FC236}">
                <a16:creationId xmlns:a16="http://schemas.microsoft.com/office/drawing/2014/main" id="{CE0641A2-3522-4BEB-BBD0-26799505CDC1}"/>
              </a:ext>
            </a:extLst>
          </p:cNvPr>
          <p:cNvSpPr/>
          <p:nvPr/>
        </p:nvSpPr>
        <p:spPr>
          <a:xfrm>
            <a:off x="12896" y="910281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INTEROPERABILIDADE, SISTEMATIZAÇÃO E MONITORAMENTO</a:t>
            </a:r>
          </a:p>
        </p:txBody>
      </p: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114A4847-1F3B-4BF4-9F6D-C1AE27F30F69}"/>
              </a:ext>
            </a:extLst>
          </p:cNvPr>
          <p:cNvCxnSpPr>
            <a:cxnSpLocks/>
            <a:stCxn id="59" idx="3"/>
            <a:endCxn id="64" idx="1"/>
          </p:cNvCxnSpPr>
          <p:nvPr/>
        </p:nvCxnSpPr>
        <p:spPr>
          <a:xfrm flipV="1">
            <a:off x="2642422" y="3937345"/>
            <a:ext cx="1275891" cy="3288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A2CF0AA3-DCA9-459E-BE3B-F099EC71E6FC}"/>
              </a:ext>
            </a:extLst>
          </p:cNvPr>
          <p:cNvCxnSpPr>
            <a:cxnSpLocks/>
            <a:stCxn id="64" idx="3"/>
            <a:endCxn id="65" idx="1"/>
          </p:cNvCxnSpPr>
          <p:nvPr/>
        </p:nvCxnSpPr>
        <p:spPr>
          <a:xfrm flipV="1">
            <a:off x="6075941" y="2249198"/>
            <a:ext cx="2056655" cy="1688147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7C53A018-915E-4E25-8DAB-79559335852C}"/>
              </a:ext>
            </a:extLst>
          </p:cNvPr>
          <p:cNvCxnSpPr>
            <a:cxnSpLocks/>
            <a:stCxn id="64" idx="3"/>
            <a:endCxn id="75" idx="1"/>
          </p:cNvCxnSpPr>
          <p:nvPr/>
        </p:nvCxnSpPr>
        <p:spPr>
          <a:xfrm>
            <a:off x="6075941" y="3937345"/>
            <a:ext cx="2056655" cy="150305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A0BB8DEC-5F18-4100-96CC-73E5E22FCC9D}"/>
              </a:ext>
            </a:extLst>
          </p:cNvPr>
          <p:cNvCxnSpPr>
            <a:cxnSpLocks/>
            <a:stCxn id="64" idx="3"/>
            <a:endCxn id="67" idx="2"/>
          </p:cNvCxnSpPr>
          <p:nvPr/>
        </p:nvCxnSpPr>
        <p:spPr>
          <a:xfrm>
            <a:off x="6075941" y="3937345"/>
            <a:ext cx="2056655" cy="2020226"/>
          </a:xfrm>
          <a:prstGeom prst="straightConnector1">
            <a:avLst/>
          </a:prstGeom>
          <a:noFill/>
          <a:ln w="19050" cap="flat" cmpd="sng" algn="ctr">
            <a:solidFill>
              <a:srgbClr val="E7E6E6">
                <a:lumMod val="25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74" name="Picture 6" descr="Trimble TILOS v10.1 - ShareAppsCrack">
            <a:extLst>
              <a:ext uri="{FF2B5EF4-FFF2-40B4-BE49-F238E27FC236}">
                <a16:creationId xmlns:a16="http://schemas.microsoft.com/office/drawing/2014/main" id="{FC27AE83-D67E-486F-B797-4C4651B78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21131" r="14286" b="28075"/>
          <a:stretch/>
        </p:blipFill>
        <p:spPr bwMode="auto">
          <a:xfrm>
            <a:off x="8132596" y="5451452"/>
            <a:ext cx="1808267" cy="886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Navisworks Logo - LogoDix">
            <a:extLst>
              <a:ext uri="{FF2B5EF4-FFF2-40B4-BE49-F238E27FC236}">
                <a16:creationId xmlns:a16="http://schemas.microsoft.com/office/drawing/2014/main" id="{362BC478-8BD7-4F45-81CA-F604815A2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96" y="3859132"/>
            <a:ext cx="1863296" cy="457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33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AFC9AD-2CB5-46D7-8DBF-1A8ED89EAA05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8ECF5F-2B5C-47CC-8569-5B29B3A24FBE}"/>
              </a:ext>
            </a:extLst>
          </p:cNvPr>
          <p:cNvSpPr txBox="1"/>
          <p:nvPr/>
        </p:nvSpPr>
        <p:spPr>
          <a:xfrm>
            <a:off x="4928123" y="2940039"/>
            <a:ext cx="16268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BIM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A30028-5129-4692-8D89-03044AA2E36B}"/>
              </a:ext>
            </a:extLst>
          </p:cNvPr>
          <p:cNvSpPr txBox="1"/>
          <p:nvPr/>
        </p:nvSpPr>
        <p:spPr>
          <a:xfrm>
            <a:off x="1286836" y="2041053"/>
            <a:ext cx="43929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/>
              </a:rPr>
              <a:t>dimensões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9CECBC-4433-4A78-BAFD-2DAEEFC0235C}"/>
              </a:ext>
            </a:extLst>
          </p:cNvPr>
          <p:cNvSpPr txBox="1"/>
          <p:nvPr/>
        </p:nvSpPr>
        <p:spPr>
          <a:xfrm>
            <a:off x="4928123" y="2273607"/>
            <a:ext cx="555949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interoperabilidade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DF7B99E-4CE9-4EA3-9077-C9684F4216BA}"/>
              </a:ext>
            </a:extLst>
          </p:cNvPr>
          <p:cNvSpPr txBox="1"/>
          <p:nvPr/>
        </p:nvSpPr>
        <p:spPr>
          <a:xfrm>
            <a:off x="361062" y="2641942"/>
            <a:ext cx="52569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/>
              </a:rPr>
              <a:t>nível de detalhamento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CA7046-89A5-4CD7-9D63-9C09D2F7183D}"/>
              </a:ext>
            </a:extLst>
          </p:cNvPr>
          <p:cNvSpPr txBox="1"/>
          <p:nvPr/>
        </p:nvSpPr>
        <p:spPr>
          <a:xfrm>
            <a:off x="5551687" y="3690751"/>
            <a:ext cx="43929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/>
              </a:rPr>
              <a:t>nível da informação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5519229-43AD-4A60-BE37-64BFD263D42C}"/>
              </a:ext>
            </a:extLst>
          </p:cNvPr>
          <p:cNvSpPr txBox="1"/>
          <p:nvPr/>
        </p:nvSpPr>
        <p:spPr>
          <a:xfrm>
            <a:off x="3534200" y="3027062"/>
            <a:ext cx="21525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3D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9989E-F86C-4FD1-924F-0AAF49097560}"/>
              </a:ext>
            </a:extLst>
          </p:cNvPr>
          <p:cNvSpPr txBox="1"/>
          <p:nvPr/>
        </p:nvSpPr>
        <p:spPr>
          <a:xfrm>
            <a:off x="4286585" y="1758961"/>
            <a:ext cx="21525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</a:rPr>
              <a:t>4D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6608DF-463E-44C2-92D2-5FFF524F800C}"/>
              </a:ext>
            </a:extLst>
          </p:cNvPr>
          <p:cNvSpPr txBox="1"/>
          <p:nvPr/>
        </p:nvSpPr>
        <p:spPr>
          <a:xfrm>
            <a:off x="9120770" y="3659972"/>
            <a:ext cx="21525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5D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FE8641-E100-45DA-BE20-0CAE1FC8C0C9}"/>
              </a:ext>
            </a:extLst>
          </p:cNvPr>
          <p:cNvSpPr txBox="1"/>
          <p:nvPr/>
        </p:nvSpPr>
        <p:spPr>
          <a:xfrm>
            <a:off x="2407037" y="4192904"/>
            <a:ext cx="21525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bg2">
                    <a:lumMod val="90000"/>
                  </a:schemeClr>
                </a:solidFill>
                <a:latin typeface="Century Gothic"/>
              </a:rPr>
              <a:t>6D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01238FF-6390-4B40-A19A-8340C8487D0A}"/>
              </a:ext>
            </a:extLst>
          </p:cNvPr>
          <p:cNvSpPr txBox="1"/>
          <p:nvPr/>
        </p:nvSpPr>
        <p:spPr>
          <a:xfrm>
            <a:off x="4283240" y="4900790"/>
            <a:ext cx="21525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7D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032977-E16C-46D5-BE3F-6773EF2B6DFD}"/>
              </a:ext>
            </a:extLst>
          </p:cNvPr>
          <p:cNvSpPr txBox="1"/>
          <p:nvPr/>
        </p:nvSpPr>
        <p:spPr>
          <a:xfrm>
            <a:off x="6398465" y="2969146"/>
            <a:ext cx="45470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bg2">
                    <a:lumMod val="75000"/>
                  </a:schemeClr>
                </a:solidFill>
                <a:latin typeface="Century Gothic"/>
              </a:rPr>
              <a:t>modelo federado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7020950-0870-446A-833B-0CEA9D30D8AB}"/>
              </a:ext>
            </a:extLst>
          </p:cNvPr>
          <p:cNvSpPr txBox="1"/>
          <p:nvPr/>
        </p:nvSpPr>
        <p:spPr>
          <a:xfrm>
            <a:off x="1233555" y="3611062"/>
            <a:ext cx="464536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parametrização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A8E5BF2-5827-4D35-93F0-87A7C3E33C54}"/>
              </a:ext>
            </a:extLst>
          </p:cNvPr>
          <p:cNvSpPr txBox="1"/>
          <p:nvPr/>
        </p:nvSpPr>
        <p:spPr>
          <a:xfrm>
            <a:off x="3582133" y="4180848"/>
            <a:ext cx="30440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elemento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7B2073E-46E7-4001-AC4D-2B695078FA7F}"/>
              </a:ext>
            </a:extLst>
          </p:cNvPr>
          <p:cNvSpPr txBox="1"/>
          <p:nvPr/>
        </p:nvSpPr>
        <p:spPr>
          <a:xfrm>
            <a:off x="2877499" y="3065492"/>
            <a:ext cx="16604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 b="1" dirty="0">
                <a:solidFill>
                  <a:srgbClr val="EDA5DF"/>
                </a:solidFill>
                <a:latin typeface="Century Gothic"/>
              </a:rPr>
              <a:t>IFC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2C48002-C03B-400F-A858-838F98EB97BC}"/>
              </a:ext>
            </a:extLst>
          </p:cNvPr>
          <p:cNvSpPr txBox="1"/>
          <p:nvPr/>
        </p:nvSpPr>
        <p:spPr>
          <a:xfrm>
            <a:off x="5545356" y="4820066"/>
            <a:ext cx="2140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/>
              </a:rPr>
              <a:t>atributo</a:t>
            </a:r>
            <a:endParaRPr lang="pt-BR" sz="4000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70901B-441D-425F-A907-DE0B0513DFCF}"/>
              </a:ext>
            </a:extLst>
          </p:cNvPr>
          <p:cNvSpPr txBox="1"/>
          <p:nvPr/>
        </p:nvSpPr>
        <p:spPr>
          <a:xfrm>
            <a:off x="6398465" y="4191869"/>
            <a:ext cx="163886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</a:rPr>
              <a:t>MDT</a:t>
            </a:r>
          </a:p>
        </p:txBody>
      </p:sp>
    </p:spTree>
    <p:extLst>
      <p:ext uri="{BB962C8B-B14F-4D97-AF65-F5344CB8AC3E}">
        <p14:creationId xmlns:p14="http://schemas.microsoft.com/office/powerpoint/2010/main" val="405323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AFC9AD-2CB5-46D7-8DBF-1A8ED89EAA05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A75ABD-6D86-495B-99CE-37C6033319E7}"/>
              </a:ext>
            </a:extLst>
          </p:cNvPr>
          <p:cNvSpPr txBox="1"/>
          <p:nvPr/>
        </p:nvSpPr>
        <p:spPr>
          <a:xfrm>
            <a:off x="3007385" y="3076517"/>
            <a:ext cx="61772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BIM = REVISAR</a:t>
            </a:r>
          </a:p>
        </p:txBody>
      </p:sp>
    </p:spTree>
    <p:extLst>
      <p:ext uri="{BB962C8B-B14F-4D97-AF65-F5344CB8AC3E}">
        <p14:creationId xmlns:p14="http://schemas.microsoft.com/office/powerpoint/2010/main" val="3309700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AFC9AD-2CB5-46D7-8DBF-1A8ED89EAA05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A75ABD-6D86-495B-99CE-37C6033319E7}"/>
              </a:ext>
            </a:extLst>
          </p:cNvPr>
          <p:cNvSpPr txBox="1"/>
          <p:nvPr/>
        </p:nvSpPr>
        <p:spPr>
          <a:xfrm>
            <a:off x="3007385" y="3076517"/>
            <a:ext cx="61772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BIM = INOVAR</a:t>
            </a:r>
          </a:p>
        </p:txBody>
      </p:sp>
    </p:spTree>
    <p:extLst>
      <p:ext uri="{BB962C8B-B14F-4D97-AF65-F5344CB8AC3E}">
        <p14:creationId xmlns:p14="http://schemas.microsoft.com/office/powerpoint/2010/main" val="309333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AFC9AD-2CB5-46D7-8DBF-1A8ED89EAA05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8ECF5F-2B5C-47CC-8569-5B29B3A24FBE}"/>
              </a:ext>
            </a:extLst>
          </p:cNvPr>
          <p:cNvSpPr txBox="1"/>
          <p:nvPr/>
        </p:nvSpPr>
        <p:spPr>
          <a:xfrm>
            <a:off x="3007385" y="3076517"/>
            <a:ext cx="61772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BIM = REEDUCAR</a:t>
            </a:r>
          </a:p>
        </p:txBody>
      </p:sp>
    </p:spTree>
    <p:extLst>
      <p:ext uri="{BB962C8B-B14F-4D97-AF65-F5344CB8AC3E}">
        <p14:creationId xmlns:p14="http://schemas.microsoft.com/office/powerpoint/2010/main" val="3843471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AFC9AD-2CB5-46D7-8DBF-1A8ED89EAA05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8ECF5F-2B5C-47CC-8569-5B29B3A24FBE}"/>
              </a:ext>
            </a:extLst>
          </p:cNvPr>
          <p:cNvSpPr txBox="1"/>
          <p:nvPr/>
        </p:nvSpPr>
        <p:spPr>
          <a:xfrm>
            <a:off x="1132764" y="3044279"/>
            <a:ext cx="992647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4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APRENDER ENGENHARIA DE NOVO</a:t>
            </a:r>
          </a:p>
        </p:txBody>
      </p:sp>
    </p:spTree>
    <p:extLst>
      <p:ext uri="{BB962C8B-B14F-4D97-AF65-F5344CB8AC3E}">
        <p14:creationId xmlns:p14="http://schemas.microsoft.com/office/powerpoint/2010/main" val="22507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68B53C-2425-49B1-A1D2-E90C4AA4D4D7}"/>
              </a:ext>
            </a:extLst>
          </p:cNvPr>
          <p:cNvSpPr txBox="1">
            <a:spLocks/>
          </p:cNvSpPr>
          <p:nvPr/>
        </p:nvSpPr>
        <p:spPr>
          <a:xfrm>
            <a:off x="3944268" y="1796042"/>
            <a:ext cx="3866704" cy="809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OBRIGADO!</a:t>
            </a:r>
            <a:endParaRPr lang="pt-BR" sz="4800" i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8AD2A6-F196-4BB9-8301-D57798CDD8FF}"/>
              </a:ext>
            </a:extLst>
          </p:cNvPr>
          <p:cNvSpPr txBox="1">
            <a:spLocks/>
          </p:cNvSpPr>
          <p:nvPr/>
        </p:nvSpPr>
        <p:spPr>
          <a:xfrm>
            <a:off x="2347109" y="232643"/>
            <a:ext cx="706102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Interoperabilidade BIM de Construção Rodoviária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F2445C-D87C-4A20-B305-FD0CC7AA89B6}"/>
              </a:ext>
            </a:extLst>
          </p:cNvPr>
          <p:cNvSpPr txBox="1">
            <a:spLocks/>
          </p:cNvSpPr>
          <p:nvPr/>
        </p:nvSpPr>
        <p:spPr>
          <a:xfrm>
            <a:off x="3434689" y="2605359"/>
            <a:ext cx="5322622" cy="3756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t-BR" sz="1800" b="1" i="1" dirty="0">
                <a:latin typeface="Century Gothic" panose="020B0502020202020204" pitchFamily="34" charset="0"/>
                <a:cs typeface="Calibri Light"/>
              </a:rPr>
              <a:t>Contrato STE-SIMEMP 0325/2020</a:t>
            </a:r>
          </a:p>
          <a:p>
            <a:pPr algn="ctr">
              <a:lnSpc>
                <a:spcPct val="150000"/>
              </a:lnSpc>
            </a:pPr>
            <a:r>
              <a:rPr lang="pt-BR" sz="1800" b="1" i="1" dirty="0">
                <a:latin typeface="Century Gothic" panose="020B0502020202020204" pitchFamily="34" charset="0"/>
                <a:cs typeface="Calibri Light"/>
              </a:rPr>
              <a:t>Produto 3  (Ações 7 e 9 – COPLAN/CGPLAN)</a:t>
            </a:r>
          </a:p>
          <a:p>
            <a:pPr algn="ctr">
              <a:lnSpc>
                <a:spcPct val="150000"/>
              </a:lnSpc>
            </a:pPr>
            <a:r>
              <a:rPr lang="pt-BR" sz="1800" i="1" dirty="0">
                <a:latin typeface="Century Gothic" panose="020B0502020202020204" pitchFamily="34" charset="0"/>
                <a:cs typeface="Calibri Light"/>
              </a:rPr>
              <a:t>janainatatto@ste-simemp.com.br</a:t>
            </a:r>
          </a:p>
          <a:p>
            <a:pPr algn="ctr">
              <a:lnSpc>
                <a:spcPct val="150000"/>
              </a:lnSpc>
            </a:pPr>
            <a:r>
              <a:rPr lang="pt-BR" sz="1800" i="1" dirty="0">
                <a:latin typeface="Century Gothic" panose="020B0502020202020204" pitchFamily="34" charset="0"/>
                <a:cs typeface="Calibri Light"/>
              </a:rPr>
              <a:t>leticiaoliveira@ste-simemp.com.br</a:t>
            </a:r>
          </a:p>
          <a:p>
            <a:pPr algn="ctr">
              <a:lnSpc>
                <a:spcPct val="150000"/>
              </a:lnSpc>
            </a:pPr>
            <a:r>
              <a:rPr lang="pt-BR" sz="1800" i="1" dirty="0">
                <a:latin typeface="Century Gothic" panose="020B0502020202020204" pitchFamily="34" charset="0"/>
                <a:cs typeface="Calibri Light"/>
              </a:rPr>
              <a:t>paulosantos@ste-simemp.com.br</a:t>
            </a:r>
          </a:p>
          <a:p>
            <a:pPr algn="ctr">
              <a:lnSpc>
                <a:spcPct val="150000"/>
              </a:lnSpc>
            </a:pPr>
            <a:r>
              <a:rPr lang="pt-BR" sz="1800" i="1" dirty="0">
                <a:latin typeface="Century Gothic" panose="020B0502020202020204" pitchFamily="34" charset="0"/>
                <a:cs typeface="Calibri Light"/>
              </a:rPr>
              <a:t>rodrigoparanhos@ste-simemp.com.br</a:t>
            </a:r>
          </a:p>
          <a:p>
            <a:pPr algn="ctr">
              <a:lnSpc>
                <a:spcPct val="150000"/>
              </a:lnSpc>
            </a:pPr>
            <a:r>
              <a:rPr lang="pt-BR" sz="1800" i="1" dirty="0">
                <a:latin typeface="Century Gothic" panose="020B0502020202020204" pitchFamily="34" charset="0"/>
                <a:cs typeface="Calibri Light"/>
              </a:rPr>
              <a:t>thaisvieira@ste-simemp.com.br</a:t>
            </a:r>
          </a:p>
        </p:txBody>
      </p:sp>
    </p:spTree>
    <p:extLst>
      <p:ext uri="{BB962C8B-B14F-4D97-AF65-F5344CB8AC3E}">
        <p14:creationId xmlns:p14="http://schemas.microsoft.com/office/powerpoint/2010/main" val="286830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ta: Divisa 36">
            <a:extLst>
              <a:ext uri="{FF2B5EF4-FFF2-40B4-BE49-F238E27FC236}">
                <a16:creationId xmlns:a16="http://schemas.microsoft.com/office/drawing/2014/main" id="{91863293-18F8-4F0C-8661-CCB2167CCBDF}"/>
              </a:ext>
            </a:extLst>
          </p:cNvPr>
          <p:cNvSpPr/>
          <p:nvPr/>
        </p:nvSpPr>
        <p:spPr>
          <a:xfrm>
            <a:off x="7803550" y="2508034"/>
            <a:ext cx="2063383" cy="1072735"/>
          </a:xfrm>
          <a:prstGeom prst="chevron">
            <a:avLst/>
          </a:prstGeom>
          <a:solidFill>
            <a:srgbClr val="590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OBRA</a:t>
            </a:r>
          </a:p>
        </p:txBody>
      </p:sp>
      <p:sp>
        <p:nvSpPr>
          <p:cNvPr id="40" name="Seta: Divisa 39">
            <a:extLst>
              <a:ext uri="{FF2B5EF4-FFF2-40B4-BE49-F238E27FC236}">
                <a16:creationId xmlns:a16="http://schemas.microsoft.com/office/drawing/2014/main" id="{0F5648F9-4355-44E0-B013-5B7DC6153F56}"/>
              </a:ext>
            </a:extLst>
          </p:cNvPr>
          <p:cNvSpPr/>
          <p:nvPr/>
        </p:nvSpPr>
        <p:spPr>
          <a:xfrm>
            <a:off x="2325067" y="2508034"/>
            <a:ext cx="2922167" cy="1078000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CONTRATAÇÃO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2698956-CBF3-4BB0-8C3B-9C72A334739A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727995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CICLO DO EMPREENDIMENTO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3E49105-7FEB-47C6-8749-2D5F5D5CFCE5}"/>
              </a:ext>
            </a:extLst>
          </p:cNvPr>
          <p:cNvSpPr/>
          <p:nvPr/>
        </p:nvSpPr>
        <p:spPr>
          <a:xfrm>
            <a:off x="4779042" y="2501453"/>
            <a:ext cx="3518868" cy="1079316"/>
          </a:xfrm>
          <a:prstGeom prst="chevr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PROJETO</a:t>
            </a:r>
          </a:p>
        </p:txBody>
      </p:sp>
      <p:sp>
        <p:nvSpPr>
          <p:cNvPr id="22" name="Seta: Divisa 21">
            <a:extLst>
              <a:ext uri="{FF2B5EF4-FFF2-40B4-BE49-F238E27FC236}">
                <a16:creationId xmlns:a16="http://schemas.microsoft.com/office/drawing/2014/main" id="{90C8929C-CF12-4A31-B78C-12E35813414E}"/>
              </a:ext>
            </a:extLst>
          </p:cNvPr>
          <p:cNvSpPr/>
          <p:nvPr/>
        </p:nvSpPr>
        <p:spPr>
          <a:xfrm>
            <a:off x="9478346" y="2502769"/>
            <a:ext cx="2722194" cy="1072735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MANUTENÇÃO E OPERAÇÃO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AD0176-C05D-416A-90DB-611D684BC2B7}"/>
              </a:ext>
            </a:extLst>
          </p:cNvPr>
          <p:cNvSpPr txBox="1"/>
          <p:nvPr/>
        </p:nvSpPr>
        <p:spPr>
          <a:xfrm>
            <a:off x="973175" y="1456643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F28700D-C85C-4CDC-A694-82E379B71515}"/>
              </a:ext>
            </a:extLst>
          </p:cNvPr>
          <p:cNvSpPr txBox="1"/>
          <p:nvPr/>
        </p:nvSpPr>
        <p:spPr>
          <a:xfrm>
            <a:off x="3316790" y="1456643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204F69B-4149-4AA5-8A49-6C7B6261AF88}"/>
              </a:ext>
            </a:extLst>
          </p:cNvPr>
          <p:cNvSpPr txBox="1"/>
          <p:nvPr/>
        </p:nvSpPr>
        <p:spPr>
          <a:xfrm>
            <a:off x="5160561" y="1456645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D02148A-0BA3-494D-892C-12F87F18C63C}"/>
              </a:ext>
            </a:extLst>
          </p:cNvPr>
          <p:cNvSpPr txBox="1"/>
          <p:nvPr/>
        </p:nvSpPr>
        <p:spPr>
          <a:xfrm>
            <a:off x="8297910" y="1456643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59072C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3DC5EDE-6D0A-43D9-8CDC-30CDD4C02D54}"/>
              </a:ext>
            </a:extLst>
          </p:cNvPr>
          <p:cNvSpPr txBox="1"/>
          <p:nvPr/>
        </p:nvSpPr>
        <p:spPr>
          <a:xfrm>
            <a:off x="10368497" y="1456646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011F215-151F-44FB-9F8A-BAA38EE25AAB}"/>
              </a:ext>
            </a:extLst>
          </p:cNvPr>
          <p:cNvSpPr txBox="1"/>
          <p:nvPr/>
        </p:nvSpPr>
        <p:spPr>
          <a:xfrm>
            <a:off x="6680955" y="1456644"/>
            <a:ext cx="87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" name="Seta: Pentágono 4">
            <a:extLst>
              <a:ext uri="{FF2B5EF4-FFF2-40B4-BE49-F238E27FC236}">
                <a16:creationId xmlns:a16="http://schemas.microsoft.com/office/drawing/2014/main" id="{64E1A425-8AF6-480C-B366-ABA442C813C6}"/>
              </a:ext>
            </a:extLst>
          </p:cNvPr>
          <p:cNvSpPr/>
          <p:nvPr/>
        </p:nvSpPr>
        <p:spPr>
          <a:xfrm>
            <a:off x="-1" y="2501453"/>
            <a:ext cx="2784143" cy="1074051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PLANEJAMENTO INTEGRADO</a:t>
            </a:r>
          </a:p>
        </p:txBody>
      </p:sp>
      <p:sp>
        <p:nvSpPr>
          <p:cNvPr id="28" name="Seta: Pentágono 27">
            <a:extLst>
              <a:ext uri="{FF2B5EF4-FFF2-40B4-BE49-F238E27FC236}">
                <a16:creationId xmlns:a16="http://schemas.microsoft.com/office/drawing/2014/main" id="{A75888B4-8FE4-4217-9F42-6E426E5559CB}"/>
              </a:ext>
            </a:extLst>
          </p:cNvPr>
          <p:cNvSpPr/>
          <p:nvPr/>
        </p:nvSpPr>
        <p:spPr>
          <a:xfrm>
            <a:off x="1" y="4387228"/>
            <a:ext cx="9805735" cy="725361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pt-BR" b="1" dirty="0"/>
              <a:t>IMPLANTAÇÃO </a:t>
            </a:r>
          </a:p>
          <a:p>
            <a:pPr marL="342900" indent="-342900" algn="ctr">
              <a:buAutoNum type="arabicPeriod"/>
            </a:pPr>
            <a:r>
              <a:rPr lang="pt-BR" b="1" dirty="0"/>
              <a:t>ADEQUAÇÃO</a:t>
            </a:r>
          </a:p>
        </p:txBody>
      </p:sp>
      <p:sp>
        <p:nvSpPr>
          <p:cNvPr id="29" name="Seta: Pentágono 28">
            <a:extLst>
              <a:ext uri="{FF2B5EF4-FFF2-40B4-BE49-F238E27FC236}">
                <a16:creationId xmlns:a16="http://schemas.microsoft.com/office/drawing/2014/main" id="{65920062-6360-418D-B926-1DCBDCAB6F8E}"/>
              </a:ext>
            </a:extLst>
          </p:cNvPr>
          <p:cNvSpPr/>
          <p:nvPr/>
        </p:nvSpPr>
        <p:spPr>
          <a:xfrm>
            <a:off x="0" y="3754165"/>
            <a:ext cx="2659411" cy="457035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CGPLAN</a:t>
            </a:r>
          </a:p>
        </p:txBody>
      </p:sp>
      <p:sp>
        <p:nvSpPr>
          <p:cNvPr id="30" name="Seta: Divisa 29">
            <a:extLst>
              <a:ext uri="{FF2B5EF4-FFF2-40B4-BE49-F238E27FC236}">
                <a16:creationId xmlns:a16="http://schemas.microsoft.com/office/drawing/2014/main" id="{12F9CA27-64FC-4004-A52C-0DDEFD24632D}"/>
              </a:ext>
            </a:extLst>
          </p:cNvPr>
          <p:cNvSpPr/>
          <p:nvPr/>
        </p:nvSpPr>
        <p:spPr>
          <a:xfrm>
            <a:off x="2525784" y="3748898"/>
            <a:ext cx="2565542" cy="457035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CGCL</a:t>
            </a:r>
          </a:p>
        </p:txBody>
      </p:sp>
      <p:sp>
        <p:nvSpPr>
          <p:cNvPr id="31" name="Seta: Divisa 30">
            <a:extLst>
              <a:ext uri="{FF2B5EF4-FFF2-40B4-BE49-F238E27FC236}">
                <a16:creationId xmlns:a16="http://schemas.microsoft.com/office/drawing/2014/main" id="{437F1772-730D-4237-8BCC-BC8CA1029520}"/>
              </a:ext>
            </a:extLst>
          </p:cNvPr>
          <p:cNvSpPr/>
          <p:nvPr/>
        </p:nvSpPr>
        <p:spPr>
          <a:xfrm>
            <a:off x="4906346" y="3755977"/>
            <a:ext cx="3159480" cy="457035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CGDESP/CGMAB/CGDR</a:t>
            </a:r>
          </a:p>
        </p:txBody>
      </p:sp>
      <p:sp>
        <p:nvSpPr>
          <p:cNvPr id="32" name="Seta: Divisa 31">
            <a:extLst>
              <a:ext uri="{FF2B5EF4-FFF2-40B4-BE49-F238E27FC236}">
                <a16:creationId xmlns:a16="http://schemas.microsoft.com/office/drawing/2014/main" id="{9E532E75-DD3E-4001-9460-56FEA68BF845}"/>
              </a:ext>
            </a:extLst>
          </p:cNvPr>
          <p:cNvSpPr/>
          <p:nvPr/>
        </p:nvSpPr>
        <p:spPr>
          <a:xfrm>
            <a:off x="9643165" y="3748899"/>
            <a:ext cx="2502180" cy="457035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CGMRR</a:t>
            </a:r>
          </a:p>
        </p:txBody>
      </p:sp>
      <p:sp>
        <p:nvSpPr>
          <p:cNvPr id="33" name="Seta: Divisa 32">
            <a:extLst>
              <a:ext uri="{FF2B5EF4-FFF2-40B4-BE49-F238E27FC236}">
                <a16:creationId xmlns:a16="http://schemas.microsoft.com/office/drawing/2014/main" id="{7975E86C-8939-487E-8FC2-946919BC4FA7}"/>
              </a:ext>
            </a:extLst>
          </p:cNvPr>
          <p:cNvSpPr/>
          <p:nvPr/>
        </p:nvSpPr>
        <p:spPr>
          <a:xfrm>
            <a:off x="7930854" y="3748898"/>
            <a:ext cx="1874882" cy="457035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CGCONT</a:t>
            </a:r>
          </a:p>
        </p:txBody>
      </p:sp>
    </p:spTree>
    <p:extLst>
      <p:ext uri="{BB962C8B-B14F-4D97-AF65-F5344CB8AC3E}">
        <p14:creationId xmlns:p14="http://schemas.microsoft.com/office/powerpoint/2010/main" val="25844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19" grpId="0" animBg="1"/>
      <p:bldP spid="22" grpId="0" animBg="1"/>
      <p:bldP spid="3" grpId="0"/>
      <p:bldP spid="23" grpId="0"/>
      <p:bldP spid="24" grpId="0"/>
      <p:bldP spid="25" grpId="0"/>
      <p:bldP spid="26" grpId="0"/>
      <p:bldP spid="27" grpId="0"/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Agrupar 1227">
            <a:extLst>
              <a:ext uri="{FF2B5EF4-FFF2-40B4-BE49-F238E27FC236}">
                <a16:creationId xmlns:a16="http://schemas.microsoft.com/office/drawing/2014/main" id="{709DEDC4-3D25-F0B2-B64C-44EA6F5B2E95}"/>
              </a:ext>
            </a:extLst>
          </p:cNvPr>
          <p:cNvGrpSpPr/>
          <p:nvPr/>
        </p:nvGrpSpPr>
        <p:grpSpPr>
          <a:xfrm>
            <a:off x="2592556" y="1898202"/>
            <a:ext cx="5895969" cy="4635990"/>
            <a:chOff x="2744822" y="1412563"/>
            <a:chExt cx="5895969" cy="4635990"/>
          </a:xfrm>
        </p:grpSpPr>
        <p:graphicFrame>
          <p:nvGraphicFramePr>
            <p:cNvPr id="3" name="Diagrama 5">
              <a:extLst>
                <a:ext uri="{FF2B5EF4-FFF2-40B4-BE49-F238E27FC236}">
                  <a16:creationId xmlns:a16="http://schemas.microsoft.com/office/drawing/2014/main" id="{59E67A25-35D6-AAEF-4099-2C1F55E8415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2517895"/>
                </p:ext>
              </p:extLst>
            </p:nvPr>
          </p:nvGraphicFramePr>
          <p:xfrm>
            <a:off x="2744822" y="1412563"/>
            <a:ext cx="5895969" cy="46359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46" name="CaixaDeTexto 1045">
              <a:extLst>
                <a:ext uri="{FF2B5EF4-FFF2-40B4-BE49-F238E27FC236}">
                  <a16:creationId xmlns:a16="http://schemas.microsoft.com/office/drawing/2014/main" id="{54CB3BB3-CAC3-D6D4-F26F-CD7A459AA7DD}"/>
                </a:ext>
              </a:extLst>
            </p:cNvPr>
            <p:cNvSpPr txBox="1"/>
            <p:nvPr/>
          </p:nvSpPr>
          <p:spPr>
            <a:xfrm>
              <a:off x="3496327" y="3268893"/>
              <a:ext cx="4392957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5400" b="1" dirty="0">
                  <a:solidFill>
                    <a:schemeClr val="accent1">
                      <a:lumMod val="50000"/>
                    </a:schemeClr>
                  </a:solidFill>
                  <a:latin typeface="Century Gothic"/>
                </a:rPr>
                <a:t>BIM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27C834C5-B71F-444A-AADC-E719DC66A535}"/>
              </a:ext>
            </a:extLst>
          </p:cNvPr>
          <p:cNvSpPr txBox="1">
            <a:spLocks/>
          </p:cNvSpPr>
          <p:nvPr/>
        </p:nvSpPr>
        <p:spPr>
          <a:xfrm>
            <a:off x="2012861" y="1097037"/>
            <a:ext cx="7279952" cy="651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Building </a:t>
            </a:r>
            <a:r>
              <a:rPr lang="pt-BR" sz="2400" b="1" i="1" dirty="0" err="1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Information</a:t>
            </a:r>
            <a:r>
              <a:rPr lang="pt-BR" sz="2400" b="1" i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 </a:t>
            </a:r>
            <a:r>
              <a:rPr lang="pt-BR" sz="2400" b="1" i="1" dirty="0" err="1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Modeling</a:t>
            </a:r>
            <a:endParaRPr lang="en-US" sz="2400" b="1" i="1" dirty="0">
              <a:solidFill>
                <a:srgbClr val="1E3766"/>
              </a:solidFill>
              <a:latin typeface="Century Gothic" panose="020B0502020202020204" pitchFamily="34" charset="0"/>
              <a:cs typeface="Calibri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25B601-A5E3-4B54-B548-CF8EA18FEC4B}"/>
              </a:ext>
            </a:extLst>
          </p:cNvPr>
          <p:cNvSpPr txBox="1">
            <a:spLocks/>
          </p:cNvSpPr>
          <p:nvPr/>
        </p:nvSpPr>
        <p:spPr>
          <a:xfrm>
            <a:off x="2592556" y="223520"/>
            <a:ext cx="7279952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DIMENSÕES BIM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47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9257067" y="1424348"/>
            <a:ext cx="2973587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-16682" y="1498990"/>
            <a:ext cx="2937216" cy="534899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3007232" y="1412385"/>
            <a:ext cx="3076230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6185164" y="1412386"/>
            <a:ext cx="2979410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r="9932" b="3685"/>
          <a:stretch/>
        </p:blipFill>
        <p:spPr>
          <a:xfrm>
            <a:off x="5562533" y="1403376"/>
            <a:ext cx="3968777" cy="3161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CaixaDeTexto 40"/>
          <p:cNvSpPr txBox="1"/>
          <p:nvPr/>
        </p:nvSpPr>
        <p:spPr>
          <a:xfrm>
            <a:off x="5950717" y="5717403"/>
            <a:ext cx="327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Construção geométrica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Quantificação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2820452" y="5723817"/>
            <a:ext cx="336340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600" i="1" dirty="0">
                <a:latin typeface="Century Gothic"/>
              </a:rPr>
              <a:t>Simulação de alternativas</a:t>
            </a:r>
            <a:endParaRPr lang="pt-BR" sz="1600" i="1" dirty="0"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Construção de Traçados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9282146" y="5084252"/>
            <a:ext cx="29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INFRAWORKS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159274" y="5092091"/>
            <a:ext cx="297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CIVIL 3D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947591" y="5064320"/>
            <a:ext cx="316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QUANTM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7962500-BF26-4904-9F87-7E7C6862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8"/>
          <a:stretch/>
        </p:blipFill>
        <p:spPr>
          <a:xfrm>
            <a:off x="-1" y="1480999"/>
            <a:ext cx="3040193" cy="3145784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AF89E5C-3891-44B3-993C-662E264FB926}"/>
              </a:ext>
            </a:extLst>
          </p:cNvPr>
          <p:cNvSpPr txBox="1"/>
          <p:nvPr/>
        </p:nvSpPr>
        <p:spPr>
          <a:xfrm>
            <a:off x="-130250" y="5780116"/>
            <a:ext cx="292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Captura da realidade</a:t>
            </a:r>
            <a:endParaRPr lang="en-US" sz="1600" i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86A6F866-C821-45FD-A5BB-29E8AF11AF8E}"/>
              </a:ext>
            </a:extLst>
          </p:cNvPr>
          <p:cNvSpPr txBox="1"/>
          <p:nvPr/>
        </p:nvSpPr>
        <p:spPr>
          <a:xfrm>
            <a:off x="9067186" y="5533895"/>
            <a:ext cx="3062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Construção e compatibilização multidisciplinar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Gerenciamento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B393D8F6-2B28-4234-9E26-A17E563AD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r="29911" b="14527"/>
          <a:stretch/>
        </p:blipFill>
        <p:spPr>
          <a:xfrm>
            <a:off x="9214134" y="1278353"/>
            <a:ext cx="2964970" cy="3286406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C32B0C33-DDEA-41D1-964C-FAEE8AB88158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62" name="Seta: Pentágono 61">
            <a:extLst>
              <a:ext uri="{FF2B5EF4-FFF2-40B4-BE49-F238E27FC236}">
                <a16:creationId xmlns:a16="http://schemas.microsoft.com/office/drawing/2014/main" id="{E6983BA5-AF6A-4C38-B12F-E31631214D7D}"/>
              </a:ext>
            </a:extLst>
          </p:cNvPr>
          <p:cNvSpPr/>
          <p:nvPr/>
        </p:nvSpPr>
        <p:spPr>
          <a:xfrm>
            <a:off x="-16683" y="4366020"/>
            <a:ext cx="3160949" cy="58477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LEVANTAMENTO</a:t>
            </a:r>
          </a:p>
        </p:txBody>
      </p:sp>
      <p:sp>
        <p:nvSpPr>
          <p:cNvPr id="60" name="Seta: Pentágono 59">
            <a:extLst>
              <a:ext uri="{FF2B5EF4-FFF2-40B4-BE49-F238E27FC236}">
                <a16:creationId xmlns:a16="http://schemas.microsoft.com/office/drawing/2014/main" id="{30DF65EA-B539-41CD-AD48-B498E1D10DE7}"/>
              </a:ext>
            </a:extLst>
          </p:cNvPr>
          <p:cNvSpPr/>
          <p:nvPr/>
        </p:nvSpPr>
        <p:spPr>
          <a:xfrm>
            <a:off x="12896" y="1080082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1. IMPLANTAÇÃO</a:t>
            </a:r>
          </a:p>
        </p:txBody>
      </p:sp>
      <p:sp>
        <p:nvSpPr>
          <p:cNvPr id="30" name="Seta: Divisa 29">
            <a:extLst>
              <a:ext uri="{FF2B5EF4-FFF2-40B4-BE49-F238E27FC236}">
                <a16:creationId xmlns:a16="http://schemas.microsoft.com/office/drawing/2014/main" id="{059B3C8A-2680-43A7-BB32-411AB8D227ED}"/>
              </a:ext>
            </a:extLst>
          </p:cNvPr>
          <p:cNvSpPr/>
          <p:nvPr/>
        </p:nvSpPr>
        <p:spPr>
          <a:xfrm>
            <a:off x="9230011" y="4299360"/>
            <a:ext cx="2973587" cy="641889"/>
          </a:xfrm>
          <a:prstGeom prst="chevron">
            <a:avLst/>
          </a:prstGeom>
          <a:solidFill>
            <a:srgbClr val="DA7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MODELO FEDERADO</a:t>
            </a: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50589B77-8620-4B0F-BBCA-301532FAE7AD}"/>
              </a:ext>
            </a:extLst>
          </p:cNvPr>
          <p:cNvSpPr/>
          <p:nvPr/>
        </p:nvSpPr>
        <p:spPr>
          <a:xfrm>
            <a:off x="6093403" y="4299360"/>
            <a:ext cx="3432202" cy="638639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PROJETO PRELIMINAR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27" y="1137366"/>
            <a:ext cx="5725231" cy="3412512"/>
          </a:xfrm>
          <a:prstGeom prst="rect">
            <a:avLst/>
          </a:prstGeom>
        </p:spPr>
      </p:pic>
      <p:sp>
        <p:nvSpPr>
          <p:cNvPr id="27" name="Seta: Divisa 26">
            <a:extLst>
              <a:ext uri="{FF2B5EF4-FFF2-40B4-BE49-F238E27FC236}">
                <a16:creationId xmlns:a16="http://schemas.microsoft.com/office/drawing/2014/main" id="{412269B4-6395-4F22-9AD0-B246D8BFED79}"/>
              </a:ext>
            </a:extLst>
          </p:cNvPr>
          <p:cNvSpPr/>
          <p:nvPr/>
        </p:nvSpPr>
        <p:spPr>
          <a:xfrm>
            <a:off x="2917227" y="4309569"/>
            <a:ext cx="3445166" cy="634428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ESTUDO DE TRAÇADO</a:t>
            </a:r>
          </a:p>
        </p:txBody>
      </p:sp>
    </p:spTree>
    <p:extLst>
      <p:ext uri="{BB962C8B-B14F-4D97-AF65-F5344CB8AC3E}">
        <p14:creationId xmlns:p14="http://schemas.microsoft.com/office/powerpoint/2010/main" val="21677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6" grpId="0"/>
      <p:bldP spid="47" grpId="0"/>
      <p:bldP spid="48" grpId="0"/>
      <p:bldP spid="34" grpId="0"/>
      <p:bldP spid="59" grpId="0"/>
      <p:bldP spid="62" grpId="0" animBg="1"/>
      <p:bldP spid="30" grpId="0" animBg="1"/>
      <p:bldP spid="29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78C3929-D7FA-4B04-8EDE-429FCFFCF328}"/>
              </a:ext>
            </a:extLst>
          </p:cNvPr>
          <p:cNvSpPr/>
          <p:nvPr/>
        </p:nvSpPr>
        <p:spPr>
          <a:xfrm>
            <a:off x="4209571" y="1422401"/>
            <a:ext cx="4098231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AAE64C-8943-4CF9-92A5-F28A6ED5F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56" y="1483865"/>
            <a:ext cx="5634113" cy="3282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5904155-0E4E-4872-AB09-73F8883906E3}"/>
              </a:ext>
            </a:extLst>
          </p:cNvPr>
          <p:cNvSpPr/>
          <p:nvPr/>
        </p:nvSpPr>
        <p:spPr>
          <a:xfrm>
            <a:off x="8313" y="1422400"/>
            <a:ext cx="4096779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2F52DEB-EC6C-459E-B4D0-592360C0C007}"/>
              </a:ext>
            </a:extLst>
          </p:cNvPr>
          <p:cNvSpPr/>
          <p:nvPr/>
        </p:nvSpPr>
        <p:spPr>
          <a:xfrm>
            <a:off x="8410831" y="1422400"/>
            <a:ext cx="3789482" cy="54355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EB64429-721B-442D-A6BE-2DD548E16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r="15043"/>
          <a:stretch/>
        </p:blipFill>
        <p:spPr>
          <a:xfrm>
            <a:off x="8388295" y="1457807"/>
            <a:ext cx="3836628" cy="2961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763D1B9-B45C-43B5-A0E5-E3AFC1778B68}"/>
              </a:ext>
            </a:extLst>
          </p:cNvPr>
          <p:cNvSpPr txBox="1"/>
          <p:nvPr/>
        </p:nvSpPr>
        <p:spPr>
          <a:xfrm>
            <a:off x="4432568" y="5749541"/>
            <a:ext cx="327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Construção geométrica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Quantificação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84ADB43-0EFE-4976-AC97-189C83737AC4}"/>
              </a:ext>
            </a:extLst>
          </p:cNvPr>
          <p:cNvSpPr txBox="1"/>
          <p:nvPr/>
        </p:nvSpPr>
        <p:spPr>
          <a:xfrm>
            <a:off x="9560432" y="5097731"/>
            <a:ext cx="177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INFRAWORKS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CBD483D-5B67-46DC-BC4E-8340FFF7E14A}"/>
              </a:ext>
            </a:extLst>
          </p:cNvPr>
          <p:cNvSpPr txBox="1"/>
          <p:nvPr/>
        </p:nvSpPr>
        <p:spPr>
          <a:xfrm>
            <a:off x="5573589" y="5151452"/>
            <a:ext cx="133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CIVIL 3D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CFCEEB7-8C33-4C72-BF02-FCDF5DB04703}"/>
              </a:ext>
            </a:extLst>
          </p:cNvPr>
          <p:cNvSpPr txBox="1"/>
          <p:nvPr/>
        </p:nvSpPr>
        <p:spPr>
          <a:xfrm>
            <a:off x="8810481" y="5520784"/>
            <a:ext cx="3062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Construção e compatibilização multidisciplinar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Gerenciamento</a:t>
            </a: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AEF39EE-FDCF-4BD0-B59E-7580B9EFC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8" t="9600"/>
          <a:stretch/>
        </p:blipFill>
        <p:spPr>
          <a:xfrm>
            <a:off x="13352" y="1422400"/>
            <a:ext cx="4086700" cy="2912231"/>
          </a:xfrm>
          <a:prstGeom prst="rect">
            <a:avLst/>
          </a:prstGeom>
        </p:spPr>
      </p:pic>
      <p:sp>
        <p:nvSpPr>
          <p:cNvPr id="24" name="Seta: Divisa 23">
            <a:extLst>
              <a:ext uri="{FF2B5EF4-FFF2-40B4-BE49-F238E27FC236}">
                <a16:creationId xmlns:a16="http://schemas.microsoft.com/office/drawing/2014/main" id="{9FDD4E2C-9417-4A6D-AD55-65567CAF4430}"/>
              </a:ext>
            </a:extLst>
          </p:cNvPr>
          <p:cNvSpPr/>
          <p:nvPr/>
        </p:nvSpPr>
        <p:spPr>
          <a:xfrm>
            <a:off x="3930317" y="4299360"/>
            <a:ext cx="4668252" cy="638639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PROJETO GEOMÉTRICO</a:t>
            </a:r>
          </a:p>
        </p:txBody>
      </p:sp>
      <p:sp>
        <p:nvSpPr>
          <p:cNvPr id="25" name="Seta: Divisa 24">
            <a:extLst>
              <a:ext uri="{FF2B5EF4-FFF2-40B4-BE49-F238E27FC236}">
                <a16:creationId xmlns:a16="http://schemas.microsoft.com/office/drawing/2014/main" id="{306C02A5-7426-478D-B7C8-D5F9A8219BDB}"/>
              </a:ext>
            </a:extLst>
          </p:cNvPr>
          <p:cNvSpPr/>
          <p:nvPr/>
        </p:nvSpPr>
        <p:spPr>
          <a:xfrm>
            <a:off x="8402515" y="4299360"/>
            <a:ext cx="3878291" cy="641889"/>
          </a:xfrm>
          <a:prstGeom prst="chevron">
            <a:avLst/>
          </a:prstGeom>
          <a:solidFill>
            <a:srgbClr val="DA74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/>
              </a:rPr>
              <a:t>MODELO FEDERADO</a:t>
            </a:r>
          </a:p>
        </p:txBody>
      </p:sp>
      <p:sp>
        <p:nvSpPr>
          <p:cNvPr id="32" name="Seta: Pentágono 31">
            <a:extLst>
              <a:ext uri="{FF2B5EF4-FFF2-40B4-BE49-F238E27FC236}">
                <a16:creationId xmlns:a16="http://schemas.microsoft.com/office/drawing/2014/main" id="{6B6011B5-3867-44D2-BAA3-BB3FE5CD5206}"/>
              </a:ext>
            </a:extLst>
          </p:cNvPr>
          <p:cNvSpPr/>
          <p:nvPr/>
        </p:nvSpPr>
        <p:spPr>
          <a:xfrm>
            <a:off x="12896" y="1080082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2. ADEQUAÇÃO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3FC9070-ABAC-4F38-9C1A-365C2A1985AE}"/>
              </a:ext>
            </a:extLst>
          </p:cNvPr>
          <p:cNvSpPr txBox="1"/>
          <p:nvPr/>
        </p:nvSpPr>
        <p:spPr>
          <a:xfrm>
            <a:off x="351012" y="5777918"/>
            <a:ext cx="292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Captura da realidade</a:t>
            </a:r>
            <a:endParaRPr lang="en-US" sz="1600" i="1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68A42D8-930A-4A9D-A1AD-584170836BF7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35" name="Seta: Pentágono 34">
            <a:extLst>
              <a:ext uri="{FF2B5EF4-FFF2-40B4-BE49-F238E27FC236}">
                <a16:creationId xmlns:a16="http://schemas.microsoft.com/office/drawing/2014/main" id="{2A9026A7-A15F-4243-95C8-BB3DF64C7E5C}"/>
              </a:ext>
            </a:extLst>
          </p:cNvPr>
          <p:cNvSpPr/>
          <p:nvPr/>
        </p:nvSpPr>
        <p:spPr>
          <a:xfrm>
            <a:off x="-16683" y="4320261"/>
            <a:ext cx="4226254" cy="58477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LEVANTAMENTO</a:t>
            </a:r>
          </a:p>
        </p:txBody>
      </p:sp>
    </p:spTree>
    <p:extLst>
      <p:ext uri="{BB962C8B-B14F-4D97-AF65-F5344CB8AC3E}">
        <p14:creationId xmlns:p14="http://schemas.microsoft.com/office/powerpoint/2010/main" val="22405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24" grpId="0" animBg="1"/>
      <p:bldP spid="25" grpId="0" animBg="1"/>
      <p:bldP spid="33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48C8775-2549-43B7-B312-C1512FAAD2DF}"/>
              </a:ext>
            </a:extLst>
          </p:cNvPr>
          <p:cNvSpPr/>
          <p:nvPr/>
        </p:nvSpPr>
        <p:spPr>
          <a:xfrm>
            <a:off x="0" y="4039943"/>
            <a:ext cx="12192000" cy="281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A5A4418-FBB8-4C40-BF9A-46C510AEC31F}"/>
              </a:ext>
            </a:extLst>
          </p:cNvPr>
          <p:cNvSpPr/>
          <p:nvPr/>
        </p:nvSpPr>
        <p:spPr>
          <a:xfrm>
            <a:off x="9789894" y="2129989"/>
            <a:ext cx="2065221" cy="1923290"/>
          </a:xfrm>
          <a:prstGeom prst="ellipse">
            <a:avLst/>
          </a:prstGeom>
          <a:solidFill>
            <a:srgbClr val="7030A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INFRAWORKS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ta para a Direita 25">
            <a:extLst>
              <a:ext uri="{FF2B5EF4-FFF2-40B4-BE49-F238E27FC236}">
                <a16:creationId xmlns:a16="http://schemas.microsoft.com/office/drawing/2014/main" id="{8A82D3FE-2883-4F02-9ED1-51F7AFEFFE43}"/>
              </a:ext>
            </a:extLst>
          </p:cNvPr>
          <p:cNvSpPr/>
          <p:nvPr/>
        </p:nvSpPr>
        <p:spPr>
          <a:xfrm>
            <a:off x="8278448" y="2677050"/>
            <a:ext cx="1735563" cy="878788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MODELAGEM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19C022B-3D13-4F16-BE09-7D786A4DEEFE}"/>
              </a:ext>
            </a:extLst>
          </p:cNvPr>
          <p:cNvSpPr/>
          <p:nvPr/>
        </p:nvSpPr>
        <p:spPr>
          <a:xfrm>
            <a:off x="6518556" y="2108413"/>
            <a:ext cx="1887528" cy="1909954"/>
          </a:xfrm>
          <a:prstGeom prst="ellipse">
            <a:avLst/>
          </a:prstGeom>
          <a:solidFill>
            <a:srgbClr val="5B9BD5">
              <a:lumMod val="75000"/>
            </a:srgbClr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CIVIL 3D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ta para a Direita 27">
            <a:extLst>
              <a:ext uri="{FF2B5EF4-FFF2-40B4-BE49-F238E27FC236}">
                <a16:creationId xmlns:a16="http://schemas.microsoft.com/office/drawing/2014/main" id="{3EEB5999-AFC2-4B2E-840E-642446A8751C}"/>
              </a:ext>
            </a:extLst>
          </p:cNvPr>
          <p:cNvSpPr/>
          <p:nvPr/>
        </p:nvSpPr>
        <p:spPr>
          <a:xfrm>
            <a:off x="5333524" y="2625261"/>
            <a:ext cx="1507142" cy="87878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GEOMETRIA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62AE439-11EE-44E2-8397-61C9ADBE5E47}"/>
              </a:ext>
            </a:extLst>
          </p:cNvPr>
          <p:cNvSpPr/>
          <p:nvPr/>
        </p:nvSpPr>
        <p:spPr>
          <a:xfrm>
            <a:off x="3399195" y="2040400"/>
            <a:ext cx="1989244" cy="2012879"/>
          </a:xfrm>
          <a:prstGeom prst="ellipse">
            <a:avLst/>
          </a:prstGeom>
          <a:solidFill>
            <a:srgbClr val="00B05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QUANTM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 Explicativo em Seta para Cima 30">
            <a:extLst>
              <a:ext uri="{FF2B5EF4-FFF2-40B4-BE49-F238E27FC236}">
                <a16:creationId xmlns:a16="http://schemas.microsoft.com/office/drawing/2014/main" id="{E509CE52-0CFC-4BE6-A594-2F8BC86264F3}"/>
              </a:ext>
            </a:extLst>
          </p:cNvPr>
          <p:cNvSpPr/>
          <p:nvPr/>
        </p:nvSpPr>
        <p:spPr>
          <a:xfrm>
            <a:off x="5909021" y="4248145"/>
            <a:ext cx="3283106" cy="2308268"/>
          </a:xfrm>
          <a:prstGeom prst="upArrowCallout">
            <a:avLst/>
          </a:prstGeom>
          <a:solidFill>
            <a:schemeClr val="accent5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Modelagem e Tratamento dos Dados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 Explicativo em Seta para Cima 33">
            <a:extLst>
              <a:ext uri="{FF2B5EF4-FFF2-40B4-BE49-F238E27FC236}">
                <a16:creationId xmlns:a16="http://schemas.microsoft.com/office/drawing/2014/main" id="{D17D3555-C0F3-425E-B15C-1C3526A37A53}"/>
              </a:ext>
            </a:extLst>
          </p:cNvPr>
          <p:cNvSpPr/>
          <p:nvPr/>
        </p:nvSpPr>
        <p:spPr>
          <a:xfrm>
            <a:off x="9397364" y="4217741"/>
            <a:ext cx="2687438" cy="2338672"/>
          </a:xfrm>
          <a:prstGeom prst="upArrowCallout">
            <a:avLst/>
          </a:prstGeom>
          <a:solidFill>
            <a:srgbClr val="D4B9F9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Integração, análise, revisão e gerenciamento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 Explicativo em Seta para Cima 39">
            <a:extLst>
              <a:ext uri="{FF2B5EF4-FFF2-40B4-BE49-F238E27FC236}">
                <a16:creationId xmlns:a16="http://schemas.microsoft.com/office/drawing/2014/main" id="{051FD199-11A3-45C6-B1C3-7468D413AA6F}"/>
              </a:ext>
            </a:extLst>
          </p:cNvPr>
          <p:cNvSpPr/>
          <p:nvPr/>
        </p:nvSpPr>
        <p:spPr>
          <a:xfrm>
            <a:off x="2801297" y="4232943"/>
            <a:ext cx="3034292" cy="2338672"/>
          </a:xfrm>
          <a:prstGeom prst="upArrowCallou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Simulação de Traçados Rodoviários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244B6F-0F0D-41EF-913E-E1A51191CC13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18" name="Texto Explicativo em Seta para Cima 16">
            <a:extLst>
              <a:ext uri="{FF2B5EF4-FFF2-40B4-BE49-F238E27FC236}">
                <a16:creationId xmlns:a16="http://schemas.microsoft.com/office/drawing/2014/main" id="{4844EC80-0A2B-4B43-BF48-EFE893410FFD}"/>
              </a:ext>
            </a:extLst>
          </p:cNvPr>
          <p:cNvSpPr/>
          <p:nvPr/>
        </p:nvSpPr>
        <p:spPr>
          <a:xfrm>
            <a:off x="186426" y="4185999"/>
            <a:ext cx="2409633" cy="2385615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Caracterização topográfica, geológica e geotécnica</a:t>
            </a:r>
          </a:p>
        </p:txBody>
      </p:sp>
      <p:sp>
        <p:nvSpPr>
          <p:cNvPr id="21" name="Seta para a Direita 27">
            <a:extLst>
              <a:ext uri="{FF2B5EF4-FFF2-40B4-BE49-F238E27FC236}">
                <a16:creationId xmlns:a16="http://schemas.microsoft.com/office/drawing/2014/main" id="{BD9E76EC-ABBC-4D74-8E73-30C743276109}"/>
              </a:ext>
            </a:extLst>
          </p:cNvPr>
          <p:cNvSpPr/>
          <p:nvPr/>
        </p:nvSpPr>
        <p:spPr>
          <a:xfrm>
            <a:off x="1744200" y="2108413"/>
            <a:ext cx="1887528" cy="8787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MDT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eta para a Direita 27">
            <a:extLst>
              <a:ext uri="{FF2B5EF4-FFF2-40B4-BE49-F238E27FC236}">
                <a16:creationId xmlns:a16="http://schemas.microsoft.com/office/drawing/2014/main" id="{0086112C-F404-4600-9809-164F1D0EEA19}"/>
              </a:ext>
            </a:extLst>
          </p:cNvPr>
          <p:cNvSpPr/>
          <p:nvPr/>
        </p:nvSpPr>
        <p:spPr>
          <a:xfrm>
            <a:off x="2057751" y="2587124"/>
            <a:ext cx="1612064" cy="8787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IMAGENS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eta para a Direita 27">
            <a:extLst>
              <a:ext uri="{FF2B5EF4-FFF2-40B4-BE49-F238E27FC236}">
                <a16:creationId xmlns:a16="http://schemas.microsoft.com/office/drawing/2014/main" id="{4088BAB5-677F-4658-B517-14F0FA1578AD}"/>
              </a:ext>
            </a:extLst>
          </p:cNvPr>
          <p:cNvSpPr/>
          <p:nvPr/>
        </p:nvSpPr>
        <p:spPr>
          <a:xfrm>
            <a:off x="1884624" y="3081468"/>
            <a:ext cx="1743923" cy="8787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GEOLOGIA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9392462-170F-4811-9707-0E38272D95A9}"/>
              </a:ext>
            </a:extLst>
          </p:cNvPr>
          <p:cNvSpPr/>
          <p:nvPr/>
        </p:nvSpPr>
        <p:spPr>
          <a:xfrm>
            <a:off x="352774" y="2108413"/>
            <a:ext cx="1887528" cy="19099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LEVANTAMENTOS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Seta: Pentágono 23">
            <a:extLst>
              <a:ext uri="{FF2B5EF4-FFF2-40B4-BE49-F238E27FC236}">
                <a16:creationId xmlns:a16="http://schemas.microsoft.com/office/drawing/2014/main" id="{8A84B701-EBDD-4276-8DD2-A6FCF4E8CFA6}"/>
              </a:ext>
            </a:extLst>
          </p:cNvPr>
          <p:cNvSpPr/>
          <p:nvPr/>
        </p:nvSpPr>
        <p:spPr>
          <a:xfrm>
            <a:off x="12896" y="1080082"/>
            <a:ext cx="12179104" cy="457035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INTEROPERABILIDADE 3D MACRO</a:t>
            </a:r>
          </a:p>
        </p:txBody>
      </p:sp>
    </p:spTree>
    <p:extLst>
      <p:ext uri="{BB962C8B-B14F-4D97-AF65-F5344CB8AC3E}">
        <p14:creationId xmlns:p14="http://schemas.microsoft.com/office/powerpoint/2010/main" val="6906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8" grpId="0" animBg="1"/>
      <p:bldP spid="21" grpId="0" animBg="1"/>
      <p:bldP spid="22" grpId="0" animBg="1"/>
      <p:bldP spid="2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31104D5-17FB-476D-A5A9-9578DA938AC9}"/>
              </a:ext>
            </a:extLst>
          </p:cNvPr>
          <p:cNvSpPr/>
          <p:nvPr/>
        </p:nvSpPr>
        <p:spPr>
          <a:xfrm>
            <a:off x="0" y="4039943"/>
            <a:ext cx="12192000" cy="281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41F0539-0CA6-4996-9D7F-7577728CA002}"/>
              </a:ext>
            </a:extLst>
          </p:cNvPr>
          <p:cNvSpPr/>
          <p:nvPr/>
        </p:nvSpPr>
        <p:spPr>
          <a:xfrm>
            <a:off x="8531500" y="1281836"/>
            <a:ext cx="2006260" cy="111310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Alternativas de Traçado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E633D9B-90C6-48C7-BB71-FE69C48FD3C2}"/>
              </a:ext>
            </a:extLst>
          </p:cNvPr>
          <p:cNvSpPr/>
          <p:nvPr/>
        </p:nvSpPr>
        <p:spPr>
          <a:xfrm>
            <a:off x="5124735" y="3013819"/>
            <a:ext cx="1942529" cy="194252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QUANTM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6B4914B-795C-4C8E-B2E9-6CB95B46F7A1}"/>
              </a:ext>
            </a:extLst>
          </p:cNvPr>
          <p:cNvSpPr/>
          <p:nvPr/>
        </p:nvSpPr>
        <p:spPr>
          <a:xfrm>
            <a:off x="8589887" y="3803254"/>
            <a:ext cx="2006260" cy="121285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Orçamento Estimativo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F6660D6-D0A1-4F01-B0D1-0BBA87524B19}"/>
              </a:ext>
            </a:extLst>
          </p:cNvPr>
          <p:cNvSpPr/>
          <p:nvPr/>
        </p:nvSpPr>
        <p:spPr>
          <a:xfrm>
            <a:off x="8531500" y="5313783"/>
            <a:ext cx="2093662" cy="112455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Quantidades Preliminares</a:t>
            </a:r>
            <a:endParaRPr kumimoji="0" lang="en-US" sz="14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2AB49CC-999E-41F5-92AC-CDD87405BD9B}"/>
              </a:ext>
            </a:extLst>
          </p:cNvPr>
          <p:cNvSpPr/>
          <p:nvPr/>
        </p:nvSpPr>
        <p:spPr>
          <a:xfrm>
            <a:off x="1199498" y="1281393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Pontos de Partida e de Destino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7F6BC4B-6854-42A0-89D2-9CFF8DB104EF}"/>
              </a:ext>
            </a:extLst>
          </p:cNvPr>
          <p:cNvSpPr/>
          <p:nvPr/>
        </p:nvSpPr>
        <p:spPr>
          <a:xfrm>
            <a:off x="1210314" y="2210616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Pontos de Passagem Obrigatória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F29D36-B6FE-422E-8573-8C930DF40748}"/>
              </a:ext>
            </a:extLst>
          </p:cNvPr>
          <p:cNvSpPr/>
          <p:nvPr/>
        </p:nvSpPr>
        <p:spPr>
          <a:xfrm>
            <a:off x="1199399" y="3139839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Restrições Ambientais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60F4F6-5A4E-498B-AC32-6DFD26E8C001}"/>
              </a:ext>
            </a:extLst>
          </p:cNvPr>
          <p:cNvSpPr/>
          <p:nvPr/>
        </p:nvSpPr>
        <p:spPr>
          <a:xfrm>
            <a:off x="1199399" y="4016367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Parâmetros de Custo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3E7912B-169A-4747-9660-C342C7CAB985}"/>
              </a:ext>
            </a:extLst>
          </p:cNvPr>
          <p:cNvSpPr/>
          <p:nvPr/>
        </p:nvSpPr>
        <p:spPr>
          <a:xfrm>
            <a:off x="1220089" y="4892895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Parâmetros Técnicos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94C5420-76BD-4408-91BC-F6A11E73F15C}"/>
              </a:ext>
            </a:extLst>
          </p:cNvPr>
          <p:cNvSpPr/>
          <p:nvPr/>
        </p:nvSpPr>
        <p:spPr>
          <a:xfrm>
            <a:off x="1220089" y="5823128"/>
            <a:ext cx="2402378" cy="5907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Parâmetros Geológicos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7AD8A6D-2156-4C39-9197-DDC04AC5B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" y="3139839"/>
            <a:ext cx="586778" cy="58677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8FBD3A3-218D-4168-BF5A-535DB0E9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9" y="5880773"/>
            <a:ext cx="572563" cy="5725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BA56213-3659-4041-ADE8-34816D546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3" y="1333638"/>
            <a:ext cx="528021" cy="52802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4216652-6940-4393-9BEA-69118F39D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2" y="2225006"/>
            <a:ext cx="522860" cy="52286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94D5A9C-5E62-4D6C-A86A-760101B8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680" y="5491993"/>
            <a:ext cx="828110" cy="82811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20B596B-C861-4BFE-8940-1C3B7F2312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64" y="1398581"/>
            <a:ext cx="806069" cy="80606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FE9D7F4-0B32-4268-927C-82A3C7C0C2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64" y="3987109"/>
            <a:ext cx="846103" cy="84610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5104832-D32A-4493-9B1E-4D0FA5CB25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3" y="4026046"/>
            <a:ext cx="529561" cy="529561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7A94EEA2-D780-4D69-9E06-3FBF4F0427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2" y="4956348"/>
            <a:ext cx="527264" cy="527264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CA55776-67C6-4B48-BDCE-DFF7AA1B6DD2}"/>
              </a:ext>
            </a:extLst>
          </p:cNvPr>
          <p:cNvSpPr txBox="1">
            <a:spLocks/>
          </p:cNvSpPr>
          <p:nvPr/>
        </p:nvSpPr>
        <p:spPr>
          <a:xfrm>
            <a:off x="4799856" y="2272830"/>
            <a:ext cx="2817506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SOFTWARE QUANTM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E7833D5-D3C1-4163-A3B7-370ED10D6085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5289C4D-A5F6-418E-A569-9D0E5A92156D}"/>
              </a:ext>
            </a:extLst>
          </p:cNvPr>
          <p:cNvSpPr/>
          <p:nvPr/>
        </p:nvSpPr>
        <p:spPr>
          <a:xfrm>
            <a:off x="8531500" y="2556311"/>
            <a:ext cx="2006260" cy="111310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Geometria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D273CD5-2623-4456-A18C-9BEA4BFA5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63" y="2707717"/>
            <a:ext cx="806069" cy="806069"/>
          </a:xfrm>
          <a:prstGeom prst="rect">
            <a:avLst/>
          </a:prstGeom>
        </p:spPr>
      </p:pic>
      <p:pic>
        <p:nvPicPr>
          <p:cNvPr id="30" name="Picture 4" descr="Soluções para Transporte Multimodal – Engemap">
            <a:extLst>
              <a:ext uri="{FF2B5EF4-FFF2-40B4-BE49-F238E27FC236}">
                <a16:creationId xmlns:a16="http://schemas.microsoft.com/office/drawing/2014/main" id="{33AD36F5-15EA-413E-BA3D-ABB25F73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28" y="3555740"/>
            <a:ext cx="2137099" cy="970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ave Direita 30">
            <a:extLst>
              <a:ext uri="{FF2B5EF4-FFF2-40B4-BE49-F238E27FC236}">
                <a16:creationId xmlns:a16="http://schemas.microsoft.com/office/drawing/2014/main" id="{6EA990B6-106A-4B0D-965B-44D12F461771}"/>
              </a:ext>
            </a:extLst>
          </p:cNvPr>
          <p:cNvSpPr/>
          <p:nvPr/>
        </p:nvSpPr>
        <p:spPr>
          <a:xfrm>
            <a:off x="3712661" y="1519282"/>
            <a:ext cx="966011" cy="4719549"/>
          </a:xfrm>
          <a:prstGeom prst="rightBrace">
            <a:avLst>
              <a:gd name="adj1" fmla="val 0"/>
              <a:gd name="adj2" fmla="val 50885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ave Direita 31">
            <a:extLst>
              <a:ext uri="{FF2B5EF4-FFF2-40B4-BE49-F238E27FC236}">
                <a16:creationId xmlns:a16="http://schemas.microsoft.com/office/drawing/2014/main" id="{FFC753FE-1F5A-442A-9FE9-F844196D46EA}"/>
              </a:ext>
            </a:extLst>
          </p:cNvPr>
          <p:cNvSpPr/>
          <p:nvPr/>
        </p:nvSpPr>
        <p:spPr>
          <a:xfrm rot="10800000">
            <a:off x="7295327" y="1494906"/>
            <a:ext cx="930842" cy="4719549"/>
          </a:xfrm>
          <a:prstGeom prst="rightBrace">
            <a:avLst>
              <a:gd name="adj1" fmla="val 0"/>
              <a:gd name="adj2" fmla="val 47826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1FDB680D-B864-4735-B77B-C8B0E9C76C4C}"/>
              </a:ext>
            </a:extLst>
          </p:cNvPr>
          <p:cNvSpPr/>
          <p:nvPr/>
        </p:nvSpPr>
        <p:spPr>
          <a:xfrm>
            <a:off x="0" y="4039943"/>
            <a:ext cx="12192000" cy="281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Arredondar Retângulo em um Canto Diagonal 19">
            <a:extLst>
              <a:ext uri="{FF2B5EF4-FFF2-40B4-BE49-F238E27FC236}">
                <a16:creationId xmlns:a16="http://schemas.microsoft.com/office/drawing/2014/main" id="{91289BB2-17F1-47B9-8515-0890FC733B57}"/>
              </a:ext>
            </a:extLst>
          </p:cNvPr>
          <p:cNvSpPr/>
          <p:nvPr/>
        </p:nvSpPr>
        <p:spPr>
          <a:xfrm>
            <a:off x="6702179" y="2026340"/>
            <a:ext cx="2205408" cy="619098"/>
          </a:xfrm>
          <a:prstGeom prst="round2Diag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TERRAPLENAGEM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Arredondar Retângulo em um Canto Diagonal 19">
            <a:extLst>
              <a:ext uri="{FF2B5EF4-FFF2-40B4-BE49-F238E27FC236}">
                <a16:creationId xmlns:a16="http://schemas.microsoft.com/office/drawing/2014/main" id="{983BAE29-DF2E-4849-95A9-4139DB098420}"/>
              </a:ext>
            </a:extLst>
          </p:cNvPr>
          <p:cNvSpPr/>
          <p:nvPr/>
        </p:nvSpPr>
        <p:spPr>
          <a:xfrm>
            <a:off x="6670721" y="2858494"/>
            <a:ext cx="2205408" cy="619098"/>
          </a:xfrm>
          <a:prstGeom prst="round2Diag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PAVIMENTAÇÃO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Arredondar Retângulo em um Canto Diagonal 19">
            <a:extLst>
              <a:ext uri="{FF2B5EF4-FFF2-40B4-BE49-F238E27FC236}">
                <a16:creationId xmlns:a16="http://schemas.microsoft.com/office/drawing/2014/main" id="{8BCBCC66-3B79-4346-B4AC-8B5B722A79DA}"/>
              </a:ext>
            </a:extLst>
          </p:cNvPr>
          <p:cNvSpPr/>
          <p:nvPr/>
        </p:nvSpPr>
        <p:spPr>
          <a:xfrm>
            <a:off x="6670463" y="3658181"/>
            <a:ext cx="2205408" cy="619098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PONTES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7" name="Arredondar Retângulo em um Canto Diagonal 19">
            <a:extLst>
              <a:ext uri="{FF2B5EF4-FFF2-40B4-BE49-F238E27FC236}">
                <a16:creationId xmlns:a16="http://schemas.microsoft.com/office/drawing/2014/main" id="{27AA9F63-D464-4740-9F00-69E3F284DBA6}"/>
              </a:ext>
            </a:extLst>
          </p:cNvPr>
          <p:cNvSpPr/>
          <p:nvPr/>
        </p:nvSpPr>
        <p:spPr>
          <a:xfrm>
            <a:off x="6670210" y="4387028"/>
            <a:ext cx="2205408" cy="619098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TÚNEIS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8" name="Arredondar Retângulo em um Canto Diagonal 19">
            <a:extLst>
              <a:ext uri="{FF2B5EF4-FFF2-40B4-BE49-F238E27FC236}">
                <a16:creationId xmlns:a16="http://schemas.microsoft.com/office/drawing/2014/main" id="{4948AB98-052D-44F8-AC26-9F50B0EA902C}"/>
              </a:ext>
            </a:extLst>
          </p:cNvPr>
          <p:cNvSpPr/>
          <p:nvPr/>
        </p:nvSpPr>
        <p:spPr>
          <a:xfrm>
            <a:off x="6643090" y="5149096"/>
            <a:ext cx="2232528" cy="619098"/>
          </a:xfrm>
          <a:prstGeom prst="round2Diag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CONTENÇÕES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9" name="Arredondar Retângulo em um Canto Diagonal 19">
            <a:extLst>
              <a:ext uri="{FF2B5EF4-FFF2-40B4-BE49-F238E27FC236}">
                <a16:creationId xmlns:a16="http://schemas.microsoft.com/office/drawing/2014/main" id="{3065554E-6ACD-44FE-8C79-B3AABC4B4D76}"/>
              </a:ext>
            </a:extLst>
          </p:cNvPr>
          <p:cNvSpPr/>
          <p:nvPr/>
        </p:nvSpPr>
        <p:spPr>
          <a:xfrm>
            <a:off x="9134311" y="2322241"/>
            <a:ext cx="2232527" cy="619098"/>
          </a:xfrm>
          <a:prstGeom prst="round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DRENAGEM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0" name="Arredondar Retângulo em um Canto Diagonal 19">
            <a:extLst>
              <a:ext uri="{FF2B5EF4-FFF2-40B4-BE49-F238E27FC236}">
                <a16:creationId xmlns:a16="http://schemas.microsoft.com/office/drawing/2014/main" id="{1DABA4B7-40A4-417C-BA66-E571756F4E69}"/>
              </a:ext>
            </a:extLst>
          </p:cNvPr>
          <p:cNvSpPr/>
          <p:nvPr/>
        </p:nvSpPr>
        <p:spPr>
          <a:xfrm>
            <a:off x="9153248" y="3116672"/>
            <a:ext cx="2213589" cy="619098"/>
          </a:xfrm>
          <a:prstGeom prst="round2Diag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ÁREA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1" name="Arredondar Retângulo em um Canto Diagonal 19">
            <a:extLst>
              <a:ext uri="{FF2B5EF4-FFF2-40B4-BE49-F238E27FC236}">
                <a16:creationId xmlns:a16="http://schemas.microsoft.com/office/drawing/2014/main" id="{7408F0CB-8343-4732-B864-CCD50E9028F0}"/>
              </a:ext>
            </a:extLst>
          </p:cNvPr>
          <p:cNvSpPr/>
          <p:nvPr/>
        </p:nvSpPr>
        <p:spPr>
          <a:xfrm>
            <a:off x="9152991" y="3873934"/>
            <a:ext cx="2205408" cy="619098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LINEAR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Arredondar Retângulo em um Canto Diagonal 19">
            <a:extLst>
              <a:ext uri="{FF2B5EF4-FFF2-40B4-BE49-F238E27FC236}">
                <a16:creationId xmlns:a16="http://schemas.microsoft.com/office/drawing/2014/main" id="{6C66DABC-6D6D-4609-ACD7-84E33922481B}"/>
              </a:ext>
            </a:extLst>
          </p:cNvPr>
          <p:cNvSpPr/>
          <p:nvPr/>
        </p:nvSpPr>
        <p:spPr>
          <a:xfrm>
            <a:off x="9134311" y="4664758"/>
            <a:ext cx="2232526" cy="619098"/>
          </a:xfrm>
          <a:prstGeom prst="round2Diag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FIXOS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Colchete Duplo 32">
            <a:extLst>
              <a:ext uri="{FF2B5EF4-FFF2-40B4-BE49-F238E27FC236}">
                <a16:creationId xmlns:a16="http://schemas.microsoft.com/office/drawing/2014/main" id="{F44728E7-28EF-4276-95EC-73AC754EE6ED}"/>
              </a:ext>
            </a:extLst>
          </p:cNvPr>
          <p:cNvSpPr/>
          <p:nvPr/>
        </p:nvSpPr>
        <p:spPr>
          <a:xfrm>
            <a:off x="6190169" y="1312946"/>
            <a:ext cx="5490568" cy="5134228"/>
          </a:xfrm>
          <a:prstGeom prst="bracketPair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D97B4729-38F1-47D1-83FF-ADE4B06711EE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753441" y="3877789"/>
            <a:ext cx="436728" cy="227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>
            <a:extLst>
              <a:ext uri="{FF2B5EF4-FFF2-40B4-BE49-F238E27FC236}">
                <a16:creationId xmlns:a16="http://schemas.microsoft.com/office/drawing/2014/main" id="{F5B89E46-B05F-4379-8BB8-EAC492710B09}"/>
              </a:ext>
            </a:extLst>
          </p:cNvPr>
          <p:cNvSpPr txBox="1">
            <a:spLocks/>
          </p:cNvSpPr>
          <p:nvPr/>
        </p:nvSpPr>
        <p:spPr>
          <a:xfrm>
            <a:off x="7312894" y="1186990"/>
            <a:ext cx="3245118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PARÂMETROS DE CUSTO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have Direita 41">
            <a:extLst>
              <a:ext uri="{FF2B5EF4-FFF2-40B4-BE49-F238E27FC236}">
                <a16:creationId xmlns:a16="http://schemas.microsoft.com/office/drawing/2014/main" id="{443390E0-4447-4792-A39C-39C64D922338}"/>
              </a:ext>
            </a:extLst>
          </p:cNvPr>
          <p:cNvSpPr/>
          <p:nvPr/>
        </p:nvSpPr>
        <p:spPr>
          <a:xfrm>
            <a:off x="2552891" y="1794941"/>
            <a:ext cx="930842" cy="4345577"/>
          </a:xfrm>
          <a:prstGeom prst="rightBrace">
            <a:avLst>
              <a:gd name="adj1" fmla="val 0"/>
              <a:gd name="adj2" fmla="val 47826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B8CF0B7D-9F97-4D56-949D-65F7A442D1A1}"/>
              </a:ext>
            </a:extLst>
          </p:cNvPr>
          <p:cNvSpPr/>
          <p:nvPr/>
        </p:nvSpPr>
        <p:spPr>
          <a:xfrm>
            <a:off x="757420" y="1895938"/>
            <a:ext cx="1842378" cy="1842378"/>
          </a:xfrm>
          <a:prstGeom prst="ellipse">
            <a:avLst/>
          </a:prstGeom>
          <a:solidFill>
            <a:schemeClr val="tx2">
              <a:lumMod val="75000"/>
            </a:schemeClr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NOVO SICRO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38C6824B-6889-4CF7-9FDC-17B3E8CD54C0}"/>
              </a:ext>
            </a:extLst>
          </p:cNvPr>
          <p:cNvSpPr/>
          <p:nvPr/>
        </p:nvSpPr>
        <p:spPr>
          <a:xfrm>
            <a:off x="757420" y="4015829"/>
            <a:ext cx="1842378" cy="1842378"/>
          </a:xfrm>
          <a:prstGeom prst="ellipse">
            <a:avLst/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Custos Médios Gerenciais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B374363-A875-4B5C-95E7-A99633E22F57}"/>
              </a:ext>
            </a:extLst>
          </p:cNvPr>
          <p:cNvSpPr txBox="1">
            <a:spLocks/>
          </p:cNvSpPr>
          <p:nvPr/>
        </p:nvSpPr>
        <p:spPr>
          <a:xfrm>
            <a:off x="2525784" y="200560"/>
            <a:ext cx="6409669" cy="5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1E3766"/>
                </a:solidFill>
                <a:latin typeface="Century Gothic" panose="020B0502020202020204" pitchFamily="34" charset="0"/>
                <a:cs typeface="Calibri Light"/>
              </a:rPr>
              <a:t>METODOLOGIA</a:t>
            </a:r>
            <a:endParaRPr lang="en-US" sz="2400" b="1" dirty="0">
              <a:solidFill>
                <a:srgbClr val="1E3766"/>
              </a:solidFill>
              <a:latin typeface="Century Gothic"/>
              <a:cs typeface="Arial"/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58D73FEB-D4BE-4473-A79B-D0E6FC6BC4A1}"/>
              </a:ext>
            </a:extLst>
          </p:cNvPr>
          <p:cNvSpPr/>
          <p:nvPr/>
        </p:nvSpPr>
        <p:spPr>
          <a:xfrm>
            <a:off x="3626292" y="2858494"/>
            <a:ext cx="1942529" cy="194252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QUANTM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870ECAA7-7993-4ACF-8629-27F8B460B965}"/>
              </a:ext>
            </a:extLst>
          </p:cNvPr>
          <p:cNvSpPr txBox="1">
            <a:spLocks/>
          </p:cNvSpPr>
          <p:nvPr/>
        </p:nvSpPr>
        <p:spPr>
          <a:xfrm>
            <a:off x="3301413" y="2117505"/>
            <a:ext cx="2817506" cy="399631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rgbClr val="0066A8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SOFTWARE QUANTM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Picture 4" descr="Soluções para Transporte Multimodal – Engemap">
            <a:extLst>
              <a:ext uri="{FF2B5EF4-FFF2-40B4-BE49-F238E27FC236}">
                <a16:creationId xmlns:a16="http://schemas.microsoft.com/office/drawing/2014/main" id="{80C27ABA-EB4E-4EF7-A058-AA8562B1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85" y="3400415"/>
            <a:ext cx="2137099" cy="970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3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463</Words>
  <Application>Microsoft Office PowerPoint</Application>
  <PresentationFormat>Widescreen</PresentationFormat>
  <Paragraphs>217</Paragraphs>
  <Slides>27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Tema do Office</vt:lpstr>
      <vt:lpstr>Interoperabilidade BIM da Construção Rodoviária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9</cp:revision>
  <dcterms:created xsi:type="dcterms:W3CDTF">2022-03-04T12:39:06Z</dcterms:created>
  <dcterms:modified xsi:type="dcterms:W3CDTF">2022-03-28T16:56:34Z</dcterms:modified>
</cp:coreProperties>
</file>