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7" r:id="rId4"/>
    <p:sldId id="275" r:id="rId5"/>
    <p:sldId id="279" r:id="rId6"/>
    <p:sldId id="273" r:id="rId7"/>
    <p:sldId id="280" r:id="rId8"/>
    <p:sldId id="278" r:id="rId9"/>
    <p:sldId id="272" r:id="rId10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9221"/>
    <a:srgbClr val="096276"/>
    <a:srgbClr val="142C39"/>
    <a:srgbClr val="E5EAF0"/>
    <a:srgbClr val="0C6075"/>
    <a:srgbClr val="17323F"/>
    <a:srgbClr val="DADADB"/>
    <a:srgbClr val="0F59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6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6E77D7-1632-43DC-8285-82BF9A4111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37253EC-64BF-424F-ADEC-5B5DB91AD3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5411894-4E72-425A-8246-BC135A4FE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FF8A17E-FB54-4FBD-8D1B-8A41D3AAC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CD0172-6152-412F-AD1A-57EC78CB7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6311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A93400-C558-43E1-BAC4-A12EFE5AA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EE0B996-E885-474D-8D9A-65363A1400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EAADAE3-A843-441B-8A62-730F778F2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84FA384-2A9F-4384-B0D5-5B63AEC7C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03CC029-ECE6-4EAC-BF18-87163A88E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7482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BAE1E56-B353-4E99-BD02-89963933D5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E8E0182-44FC-4E16-9CBB-B098403CC0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0D1E96B-46DB-4965-AB5A-D3735014F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0D9AAC7-C3AC-4282-819B-C7D48EF3E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04EA375-8F8B-486E-96F6-C2F8280C0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1198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B703E5-2A29-47AE-85D5-7850D2117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D3E0798-C12E-47C5-AB55-8542634F8C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61296DE-6511-40F3-A2B6-E9BDC4C08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9FC4522-B445-4368-B34C-BD261CE75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BFE492-306F-4052-B72C-9B06D9DEB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5720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536169-2F47-4A3B-8170-A48FDEB72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C0D26BD-2FCA-4969-BD06-53CB29FA4A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4D0070B-B926-426A-B477-5C4C7FB13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55D83DE-194C-499C-8842-61B4DDF03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A65B098-C182-4501-847C-F11D2C7A5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3334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8F56E1-E8C1-4B36-AA90-B881BC3A5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CEE6EA4-FD3F-4B90-9022-F43F7AF2F2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6F44919-FEBD-4B92-B8D4-E6D3E8C786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7E8CD96-70E6-490A-B62A-9551E52B2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0B7E887-53DA-4498-B891-7A50191F8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539AA22-3DEB-435F-8706-856AE147A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0766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87A9E1-3D66-42FA-9CE6-5C3480C4F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7B7BACD-9851-4E73-AC98-9C83E643F0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ABF0582-DE7C-47BE-B8F0-3C364E7235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EB1542C2-CA34-48E4-95A7-0F790F9088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1F2789AB-739D-4221-B5F1-267EE89DC7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40AB6852-1B4A-450C-BA16-B82F64750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B65EED2F-F1F5-4602-B7B5-37D7A2CE3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2FD25586-3474-4730-A463-2F2FD37D2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5726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32F841-88C9-4F41-A1C6-97C7AA813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FA66904-B528-4F9A-8E75-53B6D59A1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9E1677D-2A73-4B5D-BF58-9C9B514AD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4D83D8C-1F03-49DC-A055-56C2AF649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2561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984D2C5F-4406-4E46-92EF-542EC9F60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B6924C0B-AA71-40BD-AA4B-94402E3BC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0F7416D-F206-4495-9969-C67E178B1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6159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37FE45-8843-4A2F-A352-E59A6A902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A71197-B7D9-4363-A1FB-600523854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B315C35-B351-44B5-8E01-5820B392AD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BCBC8FF-20E6-4EAE-A3D7-1557E2838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59B1DF8-7A0C-4DE7-976F-685189155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96C49BB-7989-4EAC-B2AC-B3AD84023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6978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3BC473-23EA-45E2-8AFB-F217DBB59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2A544C9-8CD5-471B-B4EE-B82D6ECAFF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4E99241-AC02-4564-91F8-6362D98296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52278FC-3B56-4D85-BA2C-59413BC46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B370DD1-4D89-4BF2-83B3-FBCCDD364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E80DDAE-472A-4C53-9630-EC142DF86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2469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52E4566A-041C-4F4D-AFD2-1B94AD043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6584696-6805-4494-B6F3-DAC76CBE3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3CAE9A5-EE82-47CC-9CEC-0E91994417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583374E-5746-48AB-B13E-C9D61286EC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A5F1ED6-5EE3-4D3E-AF6C-D3F7076500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2003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media" Target="../media/media2.mp4"/><Relationship Id="rId7" Type="http://schemas.openxmlformats.org/officeDocument/2006/relationships/image" Target="../media/image11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0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p4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12.jpeg"/><Relationship Id="rId7" Type="http://schemas.openxmlformats.org/officeDocument/2006/relationships/image" Target="../media/image8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E3F021-2230-4609-A362-0CC7F74CA8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486708"/>
            <a:ext cx="9144000" cy="1792509"/>
          </a:xfrm>
        </p:spPr>
        <p:txBody>
          <a:bodyPr>
            <a:noAutofit/>
          </a:bodyPr>
          <a:lstStyle/>
          <a:p>
            <a:r>
              <a:rPr lang="pt-BR" dirty="0"/>
              <a:t>MODELAGEM </a:t>
            </a:r>
            <a:br>
              <a:rPr lang="pt-BR" dirty="0"/>
            </a:br>
            <a:r>
              <a:rPr lang="pt-BR" dirty="0"/>
              <a:t>ALBUM DE PASSARELAS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A971F86-490B-425D-B4EE-D2824A2D14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371292"/>
            <a:ext cx="9144000" cy="1655762"/>
          </a:xfrm>
        </p:spPr>
        <p:txBody>
          <a:bodyPr/>
          <a:lstStyle/>
          <a:p>
            <a:r>
              <a:rPr lang="pt-BR" dirty="0"/>
              <a:t>ÁLBUM DE PROJETOS-TIPO DE PASSARELAS PARA PEDESTRES – IPR-748</a:t>
            </a:r>
          </a:p>
        </p:txBody>
      </p:sp>
    </p:spTree>
    <p:extLst>
      <p:ext uri="{BB962C8B-B14F-4D97-AF65-F5344CB8AC3E}">
        <p14:creationId xmlns:p14="http://schemas.microsoft.com/office/powerpoint/2010/main" val="6194077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">
            <a:extLst>
              <a:ext uri="{FF2B5EF4-FFF2-40B4-BE49-F238E27FC236}">
                <a16:creationId xmlns:a16="http://schemas.microsoft.com/office/drawing/2014/main" id="{32DF131E-4ECC-42E8-94AD-3159B6F152D0}"/>
              </a:ext>
            </a:extLst>
          </p:cNvPr>
          <p:cNvSpPr txBox="1"/>
          <p:nvPr/>
        </p:nvSpPr>
        <p:spPr>
          <a:xfrm>
            <a:off x="1397636" y="1729577"/>
            <a:ext cx="2348770" cy="1938992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0" b="1" dirty="0">
                <a:solidFill>
                  <a:srgbClr val="0C6075"/>
                </a:solidFill>
                <a:latin typeface="Open Sans Extrabold" pitchFamily="34" charset="0"/>
                <a:ea typeface="Open Sans Extrabold" pitchFamily="34" charset="0"/>
                <a:cs typeface="Open Sans Extrabold" pitchFamily="34" charset="0"/>
              </a:rPr>
              <a:t>01</a:t>
            </a:r>
            <a:endParaRPr lang="ko-KR" altLang="en-US" sz="12000" b="1" dirty="0">
              <a:solidFill>
                <a:srgbClr val="0C6075"/>
              </a:solidFill>
              <a:latin typeface="Open Sans Extrabold" pitchFamily="34" charset="0"/>
              <a:cs typeface="Open Sans Extrabold" pitchFamily="34" charset="0"/>
            </a:endParaRPr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7FD2DEFC-B66D-4080-AA8B-97413BFD1FF5}"/>
              </a:ext>
            </a:extLst>
          </p:cNvPr>
          <p:cNvGrpSpPr/>
          <p:nvPr/>
        </p:nvGrpSpPr>
        <p:grpSpPr>
          <a:xfrm>
            <a:off x="1611831" y="3456022"/>
            <a:ext cx="3610313" cy="924500"/>
            <a:chOff x="2676932" y="3377547"/>
            <a:chExt cx="2853337" cy="924500"/>
          </a:xfrm>
        </p:grpSpPr>
        <p:sp>
          <p:nvSpPr>
            <p:cNvPr id="6" name="TextBox 9">
              <a:extLst>
                <a:ext uri="{FF2B5EF4-FFF2-40B4-BE49-F238E27FC236}">
                  <a16:creationId xmlns:a16="http://schemas.microsoft.com/office/drawing/2014/main" id="{20DFA88A-0D6E-4D47-AB16-4C35A8DDCBF7}"/>
                </a:ext>
              </a:extLst>
            </p:cNvPr>
            <p:cNvSpPr txBox="1"/>
            <p:nvPr/>
          </p:nvSpPr>
          <p:spPr>
            <a:xfrm>
              <a:off x="2676932" y="3377547"/>
              <a:ext cx="2611921" cy="70788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000" b="1" dirty="0">
                  <a:solidFill>
                    <a:srgbClr val="096276"/>
                  </a:solidFill>
                  <a:latin typeface="Open Sans Semibold" pitchFamily="34" charset="0"/>
                  <a:ea typeface="Open Sans Semibold" pitchFamily="34" charset="0"/>
                  <a:cs typeface="Open Sans Semibold" pitchFamily="34" charset="0"/>
                </a:rPr>
                <a:t>CONTEXTUALIZAÇÃO</a:t>
              </a:r>
              <a:endParaRPr lang="ko-KR" altLang="en-US" sz="2000" b="1" dirty="0">
                <a:solidFill>
                  <a:srgbClr val="096276"/>
                </a:solidFill>
                <a:latin typeface="Open Sans Semibold" pitchFamily="34" charset="0"/>
                <a:cs typeface="Open Sans Semibold" pitchFamily="34" charset="0"/>
              </a:endParaRPr>
            </a:p>
            <a:p>
              <a:endParaRPr lang="ko-KR" altLang="en-US" sz="2000" b="1" dirty="0">
                <a:solidFill>
                  <a:srgbClr val="0C6075"/>
                </a:solidFill>
                <a:latin typeface="Open Sans Semibold" pitchFamily="34" charset="0"/>
                <a:cs typeface="Open Sans Semibold" pitchFamily="34" charset="0"/>
              </a:endParaRPr>
            </a:p>
          </p:txBody>
        </p:sp>
        <p:sp>
          <p:nvSpPr>
            <p:cNvPr id="7" name="TextBox 10">
              <a:extLst>
                <a:ext uri="{FF2B5EF4-FFF2-40B4-BE49-F238E27FC236}">
                  <a16:creationId xmlns:a16="http://schemas.microsoft.com/office/drawing/2014/main" id="{FA9D6F1C-FF2A-4D4D-8BB7-D0302CADDC9D}"/>
                </a:ext>
              </a:extLst>
            </p:cNvPr>
            <p:cNvSpPr txBox="1"/>
            <p:nvPr/>
          </p:nvSpPr>
          <p:spPr>
            <a:xfrm>
              <a:off x="2676932" y="3840382"/>
              <a:ext cx="28533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rgbClr val="0C6075"/>
                  </a:solidFill>
                  <a:latin typeface="Open Sans Semibold" pitchFamily="34" charset="0"/>
                  <a:ea typeface="Open Sans Semibold" pitchFamily="34" charset="0"/>
                  <a:cs typeface="Open Sans Semibold" pitchFamily="34" charset="0"/>
                </a:rPr>
                <a:t>1.1 BIBILIOTECA BIM DO DNIT</a:t>
              </a:r>
            </a:p>
            <a:p>
              <a:endParaRPr lang="en-US" altLang="ko-KR" sz="1000" dirty="0">
                <a:solidFill>
                  <a:srgbClr val="0C6075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endParaRPr>
            </a:p>
          </p:txBody>
        </p:sp>
      </p:grpSp>
      <p:sp>
        <p:nvSpPr>
          <p:cNvPr id="8" name="TextBox 2">
            <a:extLst>
              <a:ext uri="{FF2B5EF4-FFF2-40B4-BE49-F238E27FC236}">
                <a16:creationId xmlns:a16="http://schemas.microsoft.com/office/drawing/2014/main" id="{0BBCA17E-E271-4907-940D-7C8E0C8CECF4}"/>
              </a:ext>
            </a:extLst>
          </p:cNvPr>
          <p:cNvSpPr txBox="1"/>
          <p:nvPr/>
        </p:nvSpPr>
        <p:spPr>
          <a:xfrm>
            <a:off x="6055462" y="1687521"/>
            <a:ext cx="2348770" cy="1938992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0" b="1" dirty="0">
                <a:solidFill>
                  <a:srgbClr val="F39221"/>
                </a:solidFill>
                <a:latin typeface="Open Sans Extrabold" pitchFamily="34" charset="0"/>
                <a:ea typeface="Open Sans Extrabold" pitchFamily="34" charset="0"/>
                <a:cs typeface="Open Sans Extrabold" pitchFamily="34" charset="0"/>
              </a:rPr>
              <a:t>02</a:t>
            </a:r>
            <a:endParaRPr lang="ko-KR" altLang="en-US" sz="12000" b="1" dirty="0">
              <a:solidFill>
                <a:srgbClr val="F39221"/>
              </a:solidFill>
              <a:latin typeface="Open Sans Extrabold" pitchFamily="34" charset="0"/>
              <a:cs typeface="Open Sans Extrabold" pitchFamily="34" charset="0"/>
            </a:endParaRPr>
          </a:p>
        </p:txBody>
      </p:sp>
      <p:grpSp>
        <p:nvGrpSpPr>
          <p:cNvPr id="9" name="Group 5">
            <a:extLst>
              <a:ext uri="{FF2B5EF4-FFF2-40B4-BE49-F238E27FC236}">
                <a16:creationId xmlns:a16="http://schemas.microsoft.com/office/drawing/2014/main" id="{F1289714-0DCF-4617-92F5-9AFB9EE34FAF}"/>
              </a:ext>
            </a:extLst>
          </p:cNvPr>
          <p:cNvGrpSpPr/>
          <p:nvPr/>
        </p:nvGrpSpPr>
        <p:grpSpPr>
          <a:xfrm>
            <a:off x="6303257" y="3472039"/>
            <a:ext cx="4509284" cy="1139943"/>
            <a:chOff x="2676933" y="3377547"/>
            <a:chExt cx="2907220" cy="1139943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22B920F-EC18-4008-A757-81D4F3445D65}"/>
                </a:ext>
              </a:extLst>
            </p:cNvPr>
            <p:cNvSpPr txBox="1"/>
            <p:nvPr/>
          </p:nvSpPr>
          <p:spPr>
            <a:xfrm>
              <a:off x="2676933" y="3377547"/>
              <a:ext cx="2709076" cy="70788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000" b="1" dirty="0">
                  <a:solidFill>
                    <a:srgbClr val="0C6075"/>
                  </a:solidFill>
                  <a:latin typeface="Open Sans Semibold" pitchFamily="34" charset="0"/>
                  <a:ea typeface="Open Sans Semibold" pitchFamily="34" charset="0"/>
                  <a:cs typeface="Open Sans Semibold" pitchFamily="34" charset="0"/>
                </a:rPr>
                <a:t>ÁLBUM DE PASSARELAS</a:t>
              </a:r>
            </a:p>
            <a:p>
              <a:endParaRPr lang="ko-KR" altLang="en-US" sz="2000" b="1" dirty="0">
                <a:solidFill>
                  <a:srgbClr val="0C6075"/>
                </a:solidFill>
                <a:latin typeface="Open Sans Semibold" pitchFamily="34" charset="0"/>
                <a:cs typeface="Open Sans Semibold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9A79867-4906-4E84-888A-0EFF340539A3}"/>
                </a:ext>
              </a:extLst>
            </p:cNvPr>
            <p:cNvSpPr txBox="1"/>
            <p:nvPr/>
          </p:nvSpPr>
          <p:spPr>
            <a:xfrm>
              <a:off x="2730815" y="3840382"/>
              <a:ext cx="2853338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rgbClr val="0C6075"/>
                  </a:solidFill>
                  <a:latin typeface="Open Sans Semibold" pitchFamily="34" charset="0"/>
                  <a:ea typeface="Open Sans Semibold" pitchFamily="34" charset="0"/>
                  <a:cs typeface="Open Sans Semibold" pitchFamily="34" charset="0"/>
                </a:rPr>
                <a:t>2.1 </a:t>
              </a:r>
              <a:r>
                <a:rPr lang="en-US" altLang="ko-KR" sz="1400" b="1" dirty="0">
                  <a:solidFill>
                    <a:srgbClr val="096276"/>
                  </a:solidFill>
                  <a:latin typeface="Open Sans Semibold" pitchFamily="34" charset="0"/>
                  <a:ea typeface="Open Sans Semibold" pitchFamily="34" charset="0"/>
                  <a:cs typeface="Open Sans Semibold" pitchFamily="34" charset="0"/>
                </a:rPr>
                <a:t>ESCOPO INICIAL</a:t>
              </a:r>
            </a:p>
            <a:p>
              <a:endParaRPr lang="en-US" altLang="ko-KR" sz="1000" dirty="0">
                <a:solidFill>
                  <a:srgbClr val="096276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endParaRPr>
            </a:p>
            <a:p>
              <a:r>
                <a:rPr lang="en-US" altLang="ko-KR" sz="1400" dirty="0">
                  <a:solidFill>
                    <a:srgbClr val="096276"/>
                  </a:solidFill>
                  <a:latin typeface="Open Sans Semibold" pitchFamily="34" charset="0"/>
                  <a:ea typeface="Open Sans Semibold" pitchFamily="34" charset="0"/>
                  <a:cs typeface="Open Sans Semibold" pitchFamily="34" charset="0"/>
                </a:rPr>
                <a:t>2.2 </a:t>
              </a:r>
              <a:r>
                <a:rPr lang="en-US" altLang="ko-KR" sz="1400" b="1" dirty="0">
                  <a:solidFill>
                    <a:srgbClr val="096276"/>
                  </a:solidFill>
                  <a:latin typeface="Open Sans Semibold" pitchFamily="34" charset="0"/>
                  <a:ea typeface="Open Sans Semibold" pitchFamily="34" charset="0"/>
                  <a:cs typeface="Open Sans Semibold" pitchFamily="34" charset="0"/>
                </a:rPr>
                <a:t>TEMPLATE DO ÁLBUM DE PASSARELAS</a:t>
              </a:r>
              <a:endParaRPr lang="en-US" altLang="ko-KR" sz="1100" dirty="0">
                <a:solidFill>
                  <a:srgbClr val="096276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endParaRPr>
            </a:p>
          </p:txBody>
        </p:sp>
      </p:grpSp>
      <p:sp>
        <p:nvSpPr>
          <p:cNvPr id="12" name="Title 1">
            <a:extLst>
              <a:ext uri="{FF2B5EF4-FFF2-40B4-BE49-F238E27FC236}">
                <a16:creationId xmlns:a16="http://schemas.microsoft.com/office/drawing/2014/main" id="{414FAE54-32AC-4587-9729-D2FB0F616B1B}"/>
              </a:ext>
            </a:extLst>
          </p:cNvPr>
          <p:cNvSpPr txBox="1">
            <a:spLocks/>
          </p:cNvSpPr>
          <p:nvPr/>
        </p:nvSpPr>
        <p:spPr>
          <a:xfrm>
            <a:off x="2555410" y="321328"/>
            <a:ext cx="7684145" cy="4794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0F5971"/>
                </a:solidFill>
                <a:latin typeface="Calibri"/>
                <a:ea typeface="+mj-lt"/>
                <a:cs typeface="+mj-lt"/>
              </a:rPr>
              <a:t>AGENDA</a:t>
            </a:r>
            <a:endParaRPr lang="en-US" sz="3200" b="1" dirty="0">
              <a:solidFill>
                <a:srgbClr val="0F5971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726080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>
            <a:extLst>
              <a:ext uri="{FF2B5EF4-FFF2-40B4-BE49-F238E27FC236}">
                <a16:creationId xmlns:a16="http://schemas.microsoft.com/office/drawing/2014/main" id="{519C5EB3-9033-48BD-9183-9238031EE327}"/>
              </a:ext>
            </a:extLst>
          </p:cNvPr>
          <p:cNvSpPr/>
          <p:nvPr/>
        </p:nvSpPr>
        <p:spPr>
          <a:xfrm>
            <a:off x="3657929" y="1610306"/>
            <a:ext cx="4412512" cy="88808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333D9F5-522E-448C-9FF9-88FFFF296BB8}"/>
              </a:ext>
            </a:extLst>
          </p:cNvPr>
          <p:cNvSpPr txBox="1">
            <a:spLocks/>
          </p:cNvSpPr>
          <p:nvPr/>
        </p:nvSpPr>
        <p:spPr>
          <a:xfrm>
            <a:off x="2555410" y="824692"/>
            <a:ext cx="59665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1" i="0" u="none" strike="noStrike" cap="none" spc="0" normalizeH="0" baseline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맑은 고딕" panose="020B0503020000020004" pitchFamily="34" charset="-127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17323F"/>
                </a:solidFill>
                <a:effectLst/>
                <a:uLnTx/>
                <a:uFillTx/>
                <a:latin typeface="Arial"/>
                <a:ea typeface="맑은 고딕" panose="020B0503020000020004" pitchFamily="34" charset="-127"/>
                <a:cs typeface="Arial" pitchFamily="34" charset="0"/>
              </a:rPr>
              <a:t>BIBLIOTECA BIM DO DNIT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A0B32B5-08C6-41BE-AC9A-BC71CCFDCF20}"/>
              </a:ext>
            </a:extLst>
          </p:cNvPr>
          <p:cNvSpPr txBox="1">
            <a:spLocks/>
          </p:cNvSpPr>
          <p:nvPr/>
        </p:nvSpPr>
        <p:spPr>
          <a:xfrm>
            <a:off x="2555410" y="321328"/>
            <a:ext cx="7684145" cy="4794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err="1">
                <a:solidFill>
                  <a:srgbClr val="0F5971"/>
                </a:solidFill>
                <a:latin typeface="Calibri"/>
                <a:ea typeface="+mj-lt"/>
                <a:cs typeface="+mj-lt"/>
              </a:rPr>
              <a:t>Contextualização</a:t>
            </a:r>
            <a:endParaRPr lang="en-US" sz="3200" b="1" dirty="0">
              <a:solidFill>
                <a:srgbClr val="0F5971"/>
              </a:solidFill>
              <a:latin typeface="Calibri"/>
              <a:cs typeface="Calibri"/>
            </a:endParaRPr>
          </a:p>
        </p:txBody>
      </p:sp>
      <p:cxnSp>
        <p:nvCxnSpPr>
          <p:cNvPr id="6" name="Straight Arrow Connector 3">
            <a:extLst>
              <a:ext uri="{FF2B5EF4-FFF2-40B4-BE49-F238E27FC236}">
                <a16:creationId xmlns:a16="http://schemas.microsoft.com/office/drawing/2014/main" id="{7AA2ECE7-DE46-4365-A6DB-9EE98A8DE837}"/>
              </a:ext>
            </a:extLst>
          </p:cNvPr>
          <p:cNvCxnSpPr>
            <a:cxnSpLocks/>
          </p:cNvCxnSpPr>
          <p:nvPr/>
        </p:nvCxnSpPr>
        <p:spPr>
          <a:xfrm>
            <a:off x="2657385" y="786282"/>
            <a:ext cx="3206801" cy="8793"/>
          </a:xfrm>
          <a:prstGeom prst="straightConnector1">
            <a:avLst/>
          </a:prstGeom>
          <a:ln w="28575">
            <a:solidFill>
              <a:srgbClr val="F7B962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BB4A0A59-C810-4FB6-8CED-49020657B82F}"/>
              </a:ext>
            </a:extLst>
          </p:cNvPr>
          <p:cNvSpPr txBox="1"/>
          <p:nvPr/>
        </p:nvSpPr>
        <p:spPr>
          <a:xfrm>
            <a:off x="1391574" y="2484077"/>
            <a:ext cx="894522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rgbClr val="F39221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OBJETIVO</a:t>
            </a:r>
          </a:p>
          <a:p>
            <a:pPr algn="ctr"/>
            <a:endParaRPr lang="en-US" altLang="ko-KR" b="1" dirty="0">
              <a:solidFill>
                <a:srgbClr val="142C39"/>
              </a:solidFill>
              <a:latin typeface="Open Sans Semibold" pitchFamily="34" charset="0"/>
              <a:ea typeface="Open Sans Semibold" pitchFamily="34" charset="0"/>
              <a:cs typeface="Open Sans Semibold" pitchFamily="34" charset="0"/>
            </a:endParaRPr>
          </a:p>
          <a:p>
            <a:pPr algn="ctr"/>
            <a:r>
              <a:rPr lang="en-US" altLang="ko-KR" b="1" dirty="0">
                <a:solidFill>
                  <a:srgbClr val="096276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COLABORAR NA DISSEMINAÇÃO DO BIM E SUBSIDIAR AS EMPRESAS</a:t>
            </a:r>
          </a:p>
          <a:p>
            <a:pPr algn="ctr"/>
            <a:endParaRPr lang="en-US" altLang="ko-KR" b="1" dirty="0">
              <a:solidFill>
                <a:srgbClr val="096276"/>
              </a:solidFill>
              <a:latin typeface="Open Sans Semibold" pitchFamily="34" charset="0"/>
              <a:ea typeface="Open Sans Semibold" pitchFamily="34" charset="0"/>
              <a:cs typeface="Open Sans Semibold" pitchFamily="34" charset="0"/>
            </a:endParaRPr>
          </a:p>
          <a:p>
            <a:pPr algn="ctr"/>
            <a:r>
              <a:rPr lang="en-US" altLang="ko-KR" b="1" dirty="0">
                <a:solidFill>
                  <a:srgbClr val="096276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CONTRATADAS E SOCIEDADE GERAL COM ELEMENTOS MODELADOS EM BIM</a:t>
            </a:r>
            <a:endParaRPr lang="en-US" altLang="ko-KR" sz="1800" b="1" dirty="0">
              <a:solidFill>
                <a:srgbClr val="096276"/>
              </a:solidFill>
              <a:latin typeface="Open Sans Semibold" pitchFamily="34" charset="0"/>
              <a:ea typeface="Open Sans Semibold" pitchFamily="34" charset="0"/>
              <a:cs typeface="Open Sans Semibold" pitchFamily="34" charset="0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6702CAEE-803B-4B0A-9202-DA2458CA1472}"/>
              </a:ext>
            </a:extLst>
          </p:cNvPr>
          <p:cNvSpPr txBox="1"/>
          <p:nvPr/>
        </p:nvSpPr>
        <p:spPr>
          <a:xfrm>
            <a:off x="3898148" y="1816359"/>
            <a:ext cx="39320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solidFill>
                  <a:srgbClr val="096276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BIBLIOTECA BIM DO DNIT   </a:t>
            </a: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418A636A-2AC9-40DD-9D71-9E451324611C}"/>
              </a:ext>
            </a:extLst>
          </p:cNvPr>
          <p:cNvSpPr/>
          <p:nvPr/>
        </p:nvSpPr>
        <p:spPr>
          <a:xfrm>
            <a:off x="1937326" y="4600463"/>
            <a:ext cx="8172536" cy="88808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07B8FFFA-FA81-404D-B8D3-CEEA5322169A}"/>
              </a:ext>
            </a:extLst>
          </p:cNvPr>
          <p:cNvSpPr txBox="1"/>
          <p:nvPr/>
        </p:nvSpPr>
        <p:spPr>
          <a:xfrm>
            <a:off x="2681055" y="4629007"/>
            <a:ext cx="63662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solidFill>
                  <a:srgbClr val="F39221"/>
                </a:solidFill>
              </a:rPr>
              <a:t>ÁLBUM DE PROJETOS-TIPO </a:t>
            </a:r>
          </a:p>
          <a:p>
            <a:pPr algn="ctr"/>
            <a:r>
              <a:rPr lang="pt-BR" sz="2400" b="1" dirty="0">
                <a:solidFill>
                  <a:srgbClr val="F39221"/>
                </a:solidFill>
              </a:rPr>
              <a:t>DE PASSARELAS PARA PEDESTRES – IPR-748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732336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>
            <a:extLst>
              <a:ext uri="{FF2B5EF4-FFF2-40B4-BE49-F238E27FC236}">
                <a16:creationId xmlns:a16="http://schemas.microsoft.com/office/drawing/2014/main" id="{F2BC3D8D-E6BA-4514-A54F-921A204880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1476" y="3994599"/>
            <a:ext cx="3211611" cy="1899196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D43B1E5F-037E-4ECF-AA48-7D6EEEBC99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160" y="4185001"/>
            <a:ext cx="3786947" cy="2154189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75E1BFA1-3FE5-453E-95EA-9059EF1203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9963" y="1299653"/>
            <a:ext cx="2246684" cy="2722145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5B814FD3-E9EB-40DE-BA62-CB25F0171CB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3087" y="3967514"/>
            <a:ext cx="812040" cy="1882072"/>
          </a:xfrm>
          <a:prstGeom prst="rect">
            <a:avLst/>
          </a:prstGeom>
        </p:spPr>
      </p:pic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333D9F5-522E-448C-9FF9-88FFFF296BB8}"/>
              </a:ext>
            </a:extLst>
          </p:cNvPr>
          <p:cNvSpPr txBox="1">
            <a:spLocks/>
          </p:cNvSpPr>
          <p:nvPr/>
        </p:nvSpPr>
        <p:spPr>
          <a:xfrm>
            <a:off x="2555410" y="824692"/>
            <a:ext cx="59665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1" i="0" u="none" strike="noStrike" cap="none" spc="0" normalizeH="0" baseline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맑은 고딕" panose="020B0503020000020004" pitchFamily="34" charset="-127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17323F"/>
                </a:solidFill>
                <a:effectLst/>
                <a:uLnTx/>
                <a:uFillTx/>
                <a:latin typeface="Arial"/>
                <a:ea typeface="맑은 고딕" panose="020B0503020000020004" pitchFamily="34" charset="-127"/>
                <a:cs typeface="Arial" pitchFamily="34" charset="0"/>
              </a:rPr>
              <a:t>ESCOPO INICIAL</a:t>
            </a:r>
          </a:p>
        </p:txBody>
      </p:sp>
      <p:cxnSp>
        <p:nvCxnSpPr>
          <p:cNvPr id="6" name="Straight Arrow Connector 3">
            <a:extLst>
              <a:ext uri="{FF2B5EF4-FFF2-40B4-BE49-F238E27FC236}">
                <a16:creationId xmlns:a16="http://schemas.microsoft.com/office/drawing/2014/main" id="{7AA2ECE7-DE46-4365-A6DB-9EE98A8DE837}"/>
              </a:ext>
            </a:extLst>
          </p:cNvPr>
          <p:cNvCxnSpPr>
            <a:cxnSpLocks/>
          </p:cNvCxnSpPr>
          <p:nvPr/>
        </p:nvCxnSpPr>
        <p:spPr>
          <a:xfrm>
            <a:off x="2657385" y="786282"/>
            <a:ext cx="3206801" cy="8793"/>
          </a:xfrm>
          <a:prstGeom prst="straightConnector1">
            <a:avLst/>
          </a:prstGeom>
          <a:ln w="28575">
            <a:solidFill>
              <a:srgbClr val="F7B962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7" name="CaixaDeTexto 6">
            <a:extLst>
              <a:ext uri="{FF2B5EF4-FFF2-40B4-BE49-F238E27FC236}">
                <a16:creationId xmlns:a16="http://schemas.microsoft.com/office/drawing/2014/main" id="{CDF87D1F-1BDC-4C6F-B264-408526285BD3}"/>
              </a:ext>
            </a:extLst>
          </p:cNvPr>
          <p:cNvSpPr txBox="1"/>
          <p:nvPr/>
        </p:nvSpPr>
        <p:spPr>
          <a:xfrm>
            <a:off x="1361724" y="1616438"/>
            <a:ext cx="9226939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altLang="ko-KR" b="1" dirty="0">
              <a:solidFill>
                <a:srgbClr val="002D69"/>
              </a:solidFill>
              <a:latin typeface="Open Sans Semibold" pitchFamily="34" charset="0"/>
              <a:ea typeface="Open Sans Semibold" pitchFamily="34" charset="0"/>
              <a:cs typeface="Open Sans Semibold" pitchFamily="34" charset="0"/>
            </a:endParaRPr>
          </a:p>
          <a:p>
            <a:r>
              <a:rPr lang="en-US" altLang="ko-KR" b="1" dirty="0">
                <a:solidFill>
                  <a:srgbClr val="002D69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DISPONIBILIZAR OS ELEMENTOS, “FAMÍLIAS” MODELADAS, DA PASSARELA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b="1" dirty="0">
              <a:solidFill>
                <a:srgbClr val="002D69"/>
              </a:solidFill>
              <a:latin typeface="Open Sans Semibold" pitchFamily="34" charset="0"/>
              <a:ea typeface="Open Sans Semibold" pitchFamily="34" charset="0"/>
              <a:cs typeface="Open Sans Semibold" pitchFamily="34" charset="0"/>
            </a:endParaRPr>
          </a:p>
          <a:p>
            <a:r>
              <a:rPr lang="en-US" altLang="ko-KR" b="1" dirty="0">
                <a:solidFill>
                  <a:srgbClr val="002D69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DISPONIBILIZAR O TEMPLATE DA PASSARELA</a:t>
            </a:r>
          </a:p>
          <a:p>
            <a:endParaRPr lang="en-US" altLang="ko-KR" b="1" dirty="0">
              <a:solidFill>
                <a:srgbClr val="002D69"/>
              </a:solidFill>
              <a:latin typeface="Open Sans Semibold" pitchFamily="34" charset="0"/>
              <a:ea typeface="Open Sans Semibold" pitchFamily="34" charset="0"/>
              <a:cs typeface="Open Sans Semibold" pitchFamily="34" charset="0"/>
            </a:endParaRPr>
          </a:p>
          <a:p>
            <a:r>
              <a:rPr lang="en-US" altLang="ko-KR" b="1" dirty="0">
                <a:solidFill>
                  <a:srgbClr val="002D69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TESTAR O MODELO EM UM PROJETO PILOTO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1800" b="1" dirty="0">
              <a:solidFill>
                <a:srgbClr val="002D69"/>
              </a:solidFill>
              <a:latin typeface="Open Sans Semibold" pitchFamily="34" charset="0"/>
              <a:ea typeface="Open Sans Semibold" pitchFamily="34" charset="0"/>
              <a:cs typeface="Open Sans Semibold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05310D2-37BF-4114-A472-20E382BF58C3}"/>
              </a:ext>
            </a:extLst>
          </p:cNvPr>
          <p:cNvSpPr txBox="1">
            <a:spLocks/>
          </p:cNvSpPr>
          <p:nvPr/>
        </p:nvSpPr>
        <p:spPr>
          <a:xfrm>
            <a:off x="2555410" y="321328"/>
            <a:ext cx="7684145" cy="4794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err="1">
                <a:solidFill>
                  <a:srgbClr val="0F5971"/>
                </a:solidFill>
                <a:latin typeface="Calibri"/>
                <a:ea typeface="+mj-lt"/>
                <a:cs typeface="+mj-lt"/>
              </a:rPr>
              <a:t>Álbum</a:t>
            </a:r>
            <a:r>
              <a:rPr lang="en-US" sz="3200" b="1" dirty="0">
                <a:solidFill>
                  <a:srgbClr val="0F5971"/>
                </a:solidFill>
                <a:latin typeface="Calibri"/>
                <a:ea typeface="+mj-lt"/>
                <a:cs typeface="+mj-lt"/>
              </a:rPr>
              <a:t> de </a:t>
            </a:r>
            <a:r>
              <a:rPr lang="en-US" sz="3200" b="1" dirty="0" err="1">
                <a:solidFill>
                  <a:srgbClr val="0F5971"/>
                </a:solidFill>
                <a:latin typeface="Calibri"/>
                <a:ea typeface="+mj-lt"/>
                <a:cs typeface="+mj-lt"/>
              </a:rPr>
              <a:t>Passarelas</a:t>
            </a:r>
            <a:r>
              <a:rPr lang="en-US" sz="3200" b="1" dirty="0">
                <a:solidFill>
                  <a:srgbClr val="0F5971"/>
                </a:solidFill>
                <a:latin typeface="Calibri"/>
                <a:ea typeface="+mj-lt"/>
                <a:cs typeface="+mj-lt"/>
              </a:rPr>
              <a:t> </a:t>
            </a:r>
            <a:r>
              <a:rPr lang="en-US" sz="3200" b="1" dirty="0" err="1">
                <a:solidFill>
                  <a:srgbClr val="0F5971"/>
                </a:solidFill>
                <a:latin typeface="Calibri"/>
                <a:ea typeface="+mj-lt"/>
                <a:cs typeface="+mj-lt"/>
              </a:rPr>
              <a:t>Modulares</a:t>
            </a:r>
            <a:endParaRPr lang="en-US" sz="3200" b="1" dirty="0">
              <a:solidFill>
                <a:srgbClr val="0F5971"/>
              </a:solidFill>
              <a:latin typeface="Calibri"/>
              <a:cs typeface="Calibri"/>
            </a:endParaRP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6968698D-47FD-447A-8E34-6B7DCDFBD6D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5152" y="4225899"/>
            <a:ext cx="1687655" cy="1490861"/>
          </a:xfrm>
          <a:prstGeom prst="rect">
            <a:avLst/>
          </a:prstGeom>
        </p:spPr>
      </p:pic>
      <p:pic>
        <p:nvPicPr>
          <p:cNvPr id="18" name="Gráfico 17" descr="Marca de seleção">
            <a:extLst>
              <a:ext uri="{FF2B5EF4-FFF2-40B4-BE49-F238E27FC236}">
                <a16:creationId xmlns:a16="http://schemas.microsoft.com/office/drawing/2014/main" id="{BEAF1CE2-BE33-4676-A0AC-2AF8CD114D8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12811" y="1820508"/>
            <a:ext cx="526312" cy="526312"/>
          </a:xfrm>
          <a:prstGeom prst="rect">
            <a:avLst/>
          </a:prstGeom>
        </p:spPr>
      </p:pic>
      <p:pic>
        <p:nvPicPr>
          <p:cNvPr id="19" name="Gráfico 18" descr="Marca de seleção">
            <a:extLst>
              <a:ext uri="{FF2B5EF4-FFF2-40B4-BE49-F238E27FC236}">
                <a16:creationId xmlns:a16="http://schemas.microsoft.com/office/drawing/2014/main" id="{9DDE42F2-516B-46B6-9A91-3D83E5D3C3F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82552" y="2346820"/>
            <a:ext cx="526312" cy="526312"/>
          </a:xfrm>
          <a:prstGeom prst="rect">
            <a:avLst/>
          </a:prstGeom>
        </p:spPr>
      </p:pic>
      <p:pic>
        <p:nvPicPr>
          <p:cNvPr id="22" name="Gráfico 21" descr="Marca de seleção">
            <a:extLst>
              <a:ext uri="{FF2B5EF4-FFF2-40B4-BE49-F238E27FC236}">
                <a16:creationId xmlns:a16="http://schemas.microsoft.com/office/drawing/2014/main" id="{4408AFDB-22F9-4102-9936-96292956A3B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82552" y="2873132"/>
            <a:ext cx="526312" cy="526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9850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333D9F5-522E-448C-9FF9-88FFFF296BB8}"/>
              </a:ext>
            </a:extLst>
          </p:cNvPr>
          <p:cNvSpPr txBox="1">
            <a:spLocks/>
          </p:cNvSpPr>
          <p:nvPr/>
        </p:nvSpPr>
        <p:spPr>
          <a:xfrm>
            <a:off x="2555410" y="824692"/>
            <a:ext cx="59665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1" i="0" u="none" strike="noStrike" cap="none" spc="0" normalizeH="0" baseline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맑은 고딕" panose="020B0503020000020004" pitchFamily="34" charset="-127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0" dirty="0">
                <a:solidFill>
                  <a:srgbClr val="17323F"/>
                </a:solidFill>
              </a:rPr>
              <a:t>TEMPLATE DE PASSARELA-TIPO</a:t>
            </a:r>
            <a:endParaRPr kumimoji="0" lang="pt-BR" sz="2000" b="0" i="0" u="none" strike="noStrike" kern="1200" cap="none" spc="0" normalizeH="0" baseline="0" noProof="0" dirty="0">
              <a:ln>
                <a:noFill/>
              </a:ln>
              <a:solidFill>
                <a:srgbClr val="17323F"/>
              </a:solidFill>
              <a:effectLst/>
              <a:uLnTx/>
              <a:uFillTx/>
              <a:latin typeface="Arial"/>
              <a:ea typeface="맑은 고딕" panose="020B0503020000020004" pitchFamily="34" charset="-127"/>
              <a:cs typeface="Arial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A0B32B5-08C6-41BE-AC9A-BC71CCFDCF20}"/>
              </a:ext>
            </a:extLst>
          </p:cNvPr>
          <p:cNvSpPr txBox="1">
            <a:spLocks/>
          </p:cNvSpPr>
          <p:nvPr/>
        </p:nvSpPr>
        <p:spPr>
          <a:xfrm>
            <a:off x="2555410" y="321328"/>
            <a:ext cx="7684145" cy="4794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0F5971"/>
                </a:solidFill>
                <a:latin typeface="Calibri"/>
                <a:ea typeface="+mj-lt"/>
                <a:cs typeface="+mj-lt"/>
              </a:rPr>
              <a:t>Album de </a:t>
            </a:r>
            <a:r>
              <a:rPr lang="en-US" sz="3200" b="1" dirty="0" err="1">
                <a:solidFill>
                  <a:srgbClr val="0F5971"/>
                </a:solidFill>
                <a:latin typeface="Calibri"/>
                <a:ea typeface="+mj-lt"/>
                <a:cs typeface="+mj-lt"/>
              </a:rPr>
              <a:t>Passarelas</a:t>
            </a:r>
            <a:endParaRPr lang="en-US" sz="3200" b="1" dirty="0">
              <a:solidFill>
                <a:srgbClr val="0F5971"/>
              </a:solidFill>
              <a:latin typeface="Calibri"/>
              <a:cs typeface="Calibri"/>
            </a:endParaRPr>
          </a:p>
        </p:txBody>
      </p:sp>
      <p:cxnSp>
        <p:nvCxnSpPr>
          <p:cNvPr id="6" name="Straight Arrow Connector 3">
            <a:extLst>
              <a:ext uri="{FF2B5EF4-FFF2-40B4-BE49-F238E27FC236}">
                <a16:creationId xmlns:a16="http://schemas.microsoft.com/office/drawing/2014/main" id="{7AA2ECE7-DE46-4365-A6DB-9EE98A8DE837}"/>
              </a:ext>
            </a:extLst>
          </p:cNvPr>
          <p:cNvCxnSpPr>
            <a:cxnSpLocks/>
          </p:cNvCxnSpPr>
          <p:nvPr/>
        </p:nvCxnSpPr>
        <p:spPr>
          <a:xfrm>
            <a:off x="2657385" y="786282"/>
            <a:ext cx="3206801" cy="8793"/>
          </a:xfrm>
          <a:prstGeom prst="straightConnector1">
            <a:avLst/>
          </a:prstGeom>
          <a:ln w="28575">
            <a:solidFill>
              <a:srgbClr val="F7B962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9" name="TOPOGRAFIA 2_Grande.mp4">
            <a:hlinkClick r:id="" action="ppaction://media"/>
            <a:extLst>
              <a:ext uri="{FF2B5EF4-FFF2-40B4-BE49-F238E27FC236}">
                <a16:creationId xmlns:a16="http://schemas.microsoft.com/office/drawing/2014/main" id="{07C53694-BAE1-4968-B1DC-C92AC1C5CBC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6"/>
          <a:srcRect l="18038" t="10436" r="16536" b="12762"/>
          <a:stretch/>
        </p:blipFill>
        <p:spPr>
          <a:xfrm>
            <a:off x="1189992" y="1866065"/>
            <a:ext cx="4260203" cy="2813035"/>
          </a:xfrm>
          <a:prstGeom prst="rect">
            <a:avLst/>
          </a:prstGeom>
        </p:spPr>
      </p:pic>
      <p:pic>
        <p:nvPicPr>
          <p:cNvPr id="10" name="TOPOGRAFIA - A800, A320_Grande.mp4">
            <a:hlinkClick r:id="" action="ppaction://media"/>
            <a:extLst>
              <a:ext uri="{FF2B5EF4-FFF2-40B4-BE49-F238E27FC236}">
                <a16:creationId xmlns:a16="http://schemas.microsoft.com/office/drawing/2014/main" id="{AE195373-29D8-469F-8CFA-1E8DA12CA42B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7"/>
          <a:srcRect l="14523" t="8359" r="16345" b="12473"/>
          <a:stretch/>
        </p:blipFill>
        <p:spPr>
          <a:xfrm>
            <a:off x="6337968" y="1906204"/>
            <a:ext cx="4367952" cy="2813616"/>
          </a:xfrm>
          <a:prstGeom prst="rect">
            <a:avLst/>
          </a:prstGeom>
        </p:spPr>
      </p:pic>
      <p:sp>
        <p:nvSpPr>
          <p:cNvPr id="11" name="Google Shape;261;p28">
            <a:extLst>
              <a:ext uri="{FF2B5EF4-FFF2-40B4-BE49-F238E27FC236}">
                <a16:creationId xmlns:a16="http://schemas.microsoft.com/office/drawing/2014/main" id="{2B1EA44C-4ED1-4BF2-B678-3272663DB892}"/>
              </a:ext>
            </a:extLst>
          </p:cNvPr>
          <p:cNvSpPr txBox="1">
            <a:spLocks/>
          </p:cNvSpPr>
          <p:nvPr/>
        </p:nvSpPr>
        <p:spPr>
          <a:xfrm flipH="1">
            <a:off x="1849071" y="5159557"/>
            <a:ext cx="2722928" cy="584791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200" b="0" i="0" u="none" strike="noStrike" cap="none">
                <a:solidFill>
                  <a:srgbClr val="000000"/>
                </a:solidFill>
                <a:latin typeface="Assistant Light" panose="00000400000000000000" charset="-79"/>
                <a:ea typeface="Arial"/>
                <a:cs typeface="Assistant Light" panose="00000400000000000000" charset="-79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algn="ctr"/>
            <a:r>
              <a:rPr lang="pt-BR" sz="1600" b="1" dirty="0">
                <a:solidFill>
                  <a:srgbClr val="096276"/>
                </a:solidFill>
                <a:latin typeface="Nunito Sans" pitchFamily="2" charset="0"/>
                <a:sym typeface="Arial"/>
              </a:rPr>
              <a:t>PASSARELA METÁLICA  5 MÓDULOS</a:t>
            </a:r>
          </a:p>
          <a:p>
            <a:pPr algn="ctr"/>
            <a:r>
              <a:rPr lang="pt-BR" sz="1600" b="1" dirty="0">
                <a:solidFill>
                  <a:srgbClr val="096276"/>
                </a:solidFill>
              </a:rPr>
              <a:t>35m – 30m - 25m - 20m – 15m</a:t>
            </a:r>
          </a:p>
        </p:txBody>
      </p:sp>
      <p:sp>
        <p:nvSpPr>
          <p:cNvPr id="12" name="Google Shape;261;p28">
            <a:extLst>
              <a:ext uri="{FF2B5EF4-FFF2-40B4-BE49-F238E27FC236}">
                <a16:creationId xmlns:a16="http://schemas.microsoft.com/office/drawing/2014/main" id="{3B3812C2-FD04-483B-A93E-F02EDC76F773}"/>
              </a:ext>
            </a:extLst>
          </p:cNvPr>
          <p:cNvSpPr txBox="1">
            <a:spLocks/>
          </p:cNvSpPr>
          <p:nvPr/>
        </p:nvSpPr>
        <p:spPr>
          <a:xfrm flipH="1">
            <a:off x="6794608" y="5112923"/>
            <a:ext cx="3911311" cy="1234714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200" b="0" i="0" u="none" strike="noStrike" cap="none">
                <a:solidFill>
                  <a:srgbClr val="000000"/>
                </a:solidFill>
                <a:latin typeface="Assistant Light" panose="00000400000000000000" charset="-79"/>
                <a:ea typeface="Arial"/>
                <a:cs typeface="Assistant Light" panose="00000400000000000000" charset="-79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algn="ctr"/>
            <a:r>
              <a:rPr lang="pt-BR" sz="1600" b="1" dirty="0">
                <a:solidFill>
                  <a:srgbClr val="096276"/>
                </a:solidFill>
                <a:latin typeface="Nunito Sans" pitchFamily="2" charset="0"/>
                <a:sym typeface="Arial"/>
              </a:rPr>
              <a:t>ACESSOS - 7 MÓDULOS</a:t>
            </a:r>
          </a:p>
          <a:p>
            <a:pPr algn="ctr"/>
            <a:r>
              <a:rPr lang="pt-BR" sz="1600" b="1" dirty="0">
                <a:solidFill>
                  <a:srgbClr val="096276"/>
                </a:solidFill>
                <a:latin typeface="Nunito Sans" pitchFamily="2" charset="0"/>
                <a:sym typeface="Arial"/>
              </a:rPr>
              <a:t>A800 – A720 –A640 – A560 – A480 – A400 – A320</a:t>
            </a:r>
            <a:endParaRPr lang="pt-BR" sz="1600" b="1" dirty="0">
              <a:solidFill>
                <a:srgbClr val="096276"/>
              </a:solidFill>
            </a:endParaRPr>
          </a:p>
        </p:txBody>
      </p:sp>
      <p:sp>
        <p:nvSpPr>
          <p:cNvPr id="8" name="Google Shape;261;p28">
            <a:extLst>
              <a:ext uri="{FF2B5EF4-FFF2-40B4-BE49-F238E27FC236}">
                <a16:creationId xmlns:a16="http://schemas.microsoft.com/office/drawing/2014/main" id="{813DCE63-97E1-4CB4-B2CA-0F314EDB4B84}"/>
              </a:ext>
            </a:extLst>
          </p:cNvPr>
          <p:cNvSpPr txBox="1">
            <a:spLocks/>
          </p:cNvSpPr>
          <p:nvPr/>
        </p:nvSpPr>
        <p:spPr>
          <a:xfrm flipH="1">
            <a:off x="4772600" y="3865843"/>
            <a:ext cx="2646800" cy="954919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200" b="0" i="0" u="none" strike="noStrike" cap="none">
                <a:solidFill>
                  <a:srgbClr val="000000"/>
                </a:solidFill>
                <a:latin typeface="Assistant Light" panose="00000400000000000000" charset="-79"/>
                <a:ea typeface="Arial"/>
                <a:cs typeface="Assistant Light" panose="00000400000000000000" charset="-79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algn="ctr"/>
            <a:r>
              <a:rPr lang="pt-BR" sz="1600" b="1" dirty="0">
                <a:solidFill>
                  <a:srgbClr val="096276"/>
                </a:solidFill>
                <a:latin typeface="Nunito Sans" pitchFamily="2" charset="0"/>
                <a:sym typeface="Arial"/>
              </a:rPr>
              <a:t>PARAMETRIZAÇÃO DOS ELEMENTOS TIPO DO PROJETO</a:t>
            </a:r>
            <a:endParaRPr lang="pt-BR" sz="1600" b="1" dirty="0">
              <a:solidFill>
                <a:srgbClr val="09627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5403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5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56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706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9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 mute="1">
                <p:cTn id="20" repeatCount="indefinite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video>
              <p:cMediaNode vol="80000" mute="1">
                <p:cTn id="21" repeatCount="indefinite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tângulo 24">
            <a:extLst>
              <a:ext uri="{FF2B5EF4-FFF2-40B4-BE49-F238E27FC236}">
                <a16:creationId xmlns:a16="http://schemas.microsoft.com/office/drawing/2014/main" id="{914EC73A-DF04-438B-BE79-B14AF61BB580}"/>
              </a:ext>
            </a:extLst>
          </p:cNvPr>
          <p:cNvSpPr/>
          <p:nvPr/>
        </p:nvSpPr>
        <p:spPr>
          <a:xfrm>
            <a:off x="824567" y="1686280"/>
            <a:ext cx="10542866" cy="103478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333D9F5-522E-448C-9FF9-88FFFF296BB8}"/>
              </a:ext>
            </a:extLst>
          </p:cNvPr>
          <p:cNvSpPr txBox="1">
            <a:spLocks/>
          </p:cNvSpPr>
          <p:nvPr/>
        </p:nvSpPr>
        <p:spPr>
          <a:xfrm>
            <a:off x="2555410" y="824692"/>
            <a:ext cx="59665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1" i="0" u="none" strike="noStrike" cap="none" spc="0" normalizeH="0" baseline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맑은 고딕" panose="020B0503020000020004" pitchFamily="34" charset="-127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17323F"/>
                </a:solidFill>
                <a:effectLst/>
                <a:uLnTx/>
                <a:uFillTx/>
                <a:latin typeface="Arial"/>
                <a:ea typeface="맑은 고딕" panose="020B0503020000020004" pitchFamily="34" charset="-127"/>
                <a:cs typeface="Arial" pitchFamily="34" charset="0"/>
              </a:rPr>
              <a:t>EVOLUÇÃO DO TRABALHO</a:t>
            </a:r>
          </a:p>
        </p:txBody>
      </p:sp>
      <p:cxnSp>
        <p:nvCxnSpPr>
          <p:cNvPr id="6" name="Straight Arrow Connector 3">
            <a:extLst>
              <a:ext uri="{FF2B5EF4-FFF2-40B4-BE49-F238E27FC236}">
                <a16:creationId xmlns:a16="http://schemas.microsoft.com/office/drawing/2014/main" id="{7AA2ECE7-DE46-4365-A6DB-9EE98A8DE837}"/>
              </a:ext>
            </a:extLst>
          </p:cNvPr>
          <p:cNvCxnSpPr>
            <a:cxnSpLocks/>
          </p:cNvCxnSpPr>
          <p:nvPr/>
        </p:nvCxnSpPr>
        <p:spPr>
          <a:xfrm>
            <a:off x="2657385" y="786282"/>
            <a:ext cx="3206801" cy="8793"/>
          </a:xfrm>
          <a:prstGeom prst="straightConnector1">
            <a:avLst/>
          </a:prstGeom>
          <a:ln w="28575">
            <a:solidFill>
              <a:srgbClr val="F7B962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96C070B1-91F6-4E67-B0B1-559F7F1359FF}"/>
              </a:ext>
            </a:extLst>
          </p:cNvPr>
          <p:cNvSpPr txBox="1"/>
          <p:nvPr/>
        </p:nvSpPr>
        <p:spPr>
          <a:xfrm>
            <a:off x="1232434" y="1813450"/>
            <a:ext cx="378544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solidFill>
                  <a:srgbClr val="F39221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TEMPLATE PROJETO CONVENCIONAL EM BIM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54192D8A-A8AE-4040-B657-DDBAB637A905}"/>
              </a:ext>
            </a:extLst>
          </p:cNvPr>
          <p:cNvSpPr txBox="1"/>
          <p:nvPr/>
        </p:nvSpPr>
        <p:spPr>
          <a:xfrm>
            <a:off x="6744289" y="1961393"/>
            <a:ext cx="459559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solidFill>
                  <a:srgbClr val="F39221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TEMPLATE PROJETO-TIPO BIM</a:t>
            </a:r>
          </a:p>
        </p:txBody>
      </p:sp>
      <p:sp>
        <p:nvSpPr>
          <p:cNvPr id="15" name="Diferente de 14">
            <a:extLst>
              <a:ext uri="{FF2B5EF4-FFF2-40B4-BE49-F238E27FC236}">
                <a16:creationId xmlns:a16="http://schemas.microsoft.com/office/drawing/2014/main" id="{2C79CE8C-5280-473F-9558-D1C21952AEFA}"/>
              </a:ext>
            </a:extLst>
          </p:cNvPr>
          <p:cNvSpPr/>
          <p:nvPr/>
        </p:nvSpPr>
        <p:spPr>
          <a:xfrm>
            <a:off x="5168257" y="1746473"/>
            <a:ext cx="1658679" cy="914400"/>
          </a:xfrm>
          <a:prstGeom prst="mathNotEqual">
            <a:avLst/>
          </a:prstGeom>
          <a:solidFill>
            <a:srgbClr val="142C39"/>
          </a:solidFill>
          <a:ln>
            <a:solidFill>
              <a:srgbClr val="002D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142C39"/>
              </a:solidFill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416BC0B9-B255-42A0-B981-F0659D2A4ADB}"/>
              </a:ext>
            </a:extLst>
          </p:cNvPr>
          <p:cNvSpPr txBox="1">
            <a:spLocks/>
          </p:cNvSpPr>
          <p:nvPr/>
        </p:nvSpPr>
        <p:spPr>
          <a:xfrm>
            <a:off x="2555410" y="321328"/>
            <a:ext cx="7684145" cy="4794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err="1">
                <a:solidFill>
                  <a:srgbClr val="0F5971"/>
                </a:solidFill>
                <a:latin typeface="Calibri"/>
                <a:ea typeface="+mj-lt"/>
                <a:cs typeface="+mj-lt"/>
              </a:rPr>
              <a:t>Álbum</a:t>
            </a:r>
            <a:r>
              <a:rPr lang="en-US" sz="3200" b="1" dirty="0">
                <a:solidFill>
                  <a:srgbClr val="0F5971"/>
                </a:solidFill>
                <a:latin typeface="Calibri"/>
                <a:ea typeface="+mj-lt"/>
                <a:cs typeface="+mj-lt"/>
              </a:rPr>
              <a:t> de </a:t>
            </a:r>
            <a:r>
              <a:rPr lang="en-US" sz="3200" b="1" dirty="0" err="1">
                <a:solidFill>
                  <a:srgbClr val="0F5971"/>
                </a:solidFill>
                <a:latin typeface="Calibri"/>
                <a:ea typeface="+mj-lt"/>
                <a:cs typeface="+mj-lt"/>
              </a:rPr>
              <a:t>Passarelas</a:t>
            </a:r>
            <a:r>
              <a:rPr lang="en-US" sz="3200" b="1" dirty="0">
                <a:solidFill>
                  <a:srgbClr val="0F5971"/>
                </a:solidFill>
                <a:latin typeface="Calibri"/>
                <a:ea typeface="+mj-lt"/>
                <a:cs typeface="+mj-lt"/>
              </a:rPr>
              <a:t> </a:t>
            </a:r>
            <a:r>
              <a:rPr lang="en-US" sz="3200" b="1" dirty="0" err="1">
                <a:solidFill>
                  <a:srgbClr val="0F5971"/>
                </a:solidFill>
                <a:latin typeface="Calibri"/>
                <a:ea typeface="+mj-lt"/>
                <a:cs typeface="+mj-lt"/>
              </a:rPr>
              <a:t>Modulares</a:t>
            </a:r>
            <a:endParaRPr lang="en-US" sz="3200" b="1" dirty="0">
              <a:solidFill>
                <a:srgbClr val="0F5971"/>
              </a:solidFill>
              <a:latin typeface="Calibri"/>
              <a:cs typeface="Calibri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0100ABC6-C5B0-4654-8E0D-A992523A54E3}"/>
              </a:ext>
            </a:extLst>
          </p:cNvPr>
          <p:cNvSpPr txBox="1"/>
          <p:nvPr/>
        </p:nvSpPr>
        <p:spPr>
          <a:xfrm>
            <a:off x="1276486" y="3077297"/>
            <a:ext cx="472111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600" b="1" dirty="0">
                <a:solidFill>
                  <a:srgbClr val="096276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ARQUIVO CONTÉM CONFIGURAÇÕES E ELEMENTOS PARA REALIZAR UM PROJETO INCIAL;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4B89CF78-79D1-424B-B826-CD7E83CED413}"/>
              </a:ext>
            </a:extLst>
          </p:cNvPr>
          <p:cNvSpPr txBox="1"/>
          <p:nvPr/>
        </p:nvSpPr>
        <p:spPr>
          <a:xfrm>
            <a:off x="1286283" y="4149198"/>
            <a:ext cx="480971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600" b="1" dirty="0">
                <a:solidFill>
                  <a:srgbClr val="096276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O PROJETISTA REALIZA O PROJETO CONFORME SUA INTERPRETAÇÃO DA NECESSIDADE;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1E9D0D20-6F4C-4189-B096-244FD69D978C}"/>
              </a:ext>
            </a:extLst>
          </p:cNvPr>
          <p:cNvSpPr txBox="1"/>
          <p:nvPr/>
        </p:nvSpPr>
        <p:spPr>
          <a:xfrm>
            <a:off x="1276486" y="5221099"/>
            <a:ext cx="522167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600" b="1" dirty="0">
                <a:solidFill>
                  <a:srgbClr val="096276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CADA PROJETO É UM PROJETO ESPECÍFICO.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E20BBF68-CA7B-4AD3-A785-452D4C7FE79C}"/>
              </a:ext>
            </a:extLst>
          </p:cNvPr>
          <p:cNvSpPr txBox="1"/>
          <p:nvPr/>
        </p:nvSpPr>
        <p:spPr>
          <a:xfrm>
            <a:off x="6799645" y="3040637"/>
            <a:ext cx="489191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600" b="1" dirty="0">
                <a:solidFill>
                  <a:srgbClr val="096276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ARQUIVO CONTÉM CONFIGURAÇÕES E ELEMENTOS PARA REALIZAR UM PROJETO INCIAL;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4D8EEB60-0963-45E4-AF2C-2ADA48A1B294}"/>
              </a:ext>
            </a:extLst>
          </p:cNvPr>
          <p:cNvSpPr txBox="1"/>
          <p:nvPr/>
        </p:nvSpPr>
        <p:spPr>
          <a:xfrm>
            <a:off x="6799645" y="4120069"/>
            <a:ext cx="489191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600" b="1" dirty="0">
                <a:solidFill>
                  <a:srgbClr val="096276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O PROJETO É FIXO, O PROJETISTA NÃO TEM AUTONOMIA PARA ALTERÁ-LO.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F135EC21-6693-4EC8-9B43-0469B2B5F37D}"/>
              </a:ext>
            </a:extLst>
          </p:cNvPr>
          <p:cNvSpPr txBox="1"/>
          <p:nvPr/>
        </p:nvSpPr>
        <p:spPr>
          <a:xfrm>
            <a:off x="6799645" y="5009156"/>
            <a:ext cx="4891911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600" b="1" dirty="0">
                <a:solidFill>
                  <a:srgbClr val="096276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TODOS OS PROJETOS (NA PARTE “TIPO”) SÃO SEMPRE IGUAIS.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1800" b="1" dirty="0">
              <a:solidFill>
                <a:srgbClr val="002D69"/>
              </a:solidFill>
              <a:latin typeface="Open Sans Semibold" pitchFamily="34" charset="0"/>
              <a:ea typeface="Open Sans Semibold" pitchFamily="34" charset="0"/>
              <a:cs typeface="Open Sans Semibold" pitchFamily="34" charset="0"/>
            </a:endParaRPr>
          </a:p>
        </p:txBody>
      </p:sp>
      <p:pic>
        <p:nvPicPr>
          <p:cNvPr id="19" name="Gráfico 18" descr="Marca de seleção">
            <a:extLst>
              <a:ext uri="{FF2B5EF4-FFF2-40B4-BE49-F238E27FC236}">
                <a16:creationId xmlns:a16="http://schemas.microsoft.com/office/drawing/2014/main" id="{5E278765-D5BD-4992-B2BB-AEBD799F7F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4097" y="3239278"/>
            <a:ext cx="526312" cy="526312"/>
          </a:xfrm>
          <a:prstGeom prst="rect">
            <a:avLst/>
          </a:prstGeom>
        </p:spPr>
      </p:pic>
      <p:pic>
        <p:nvPicPr>
          <p:cNvPr id="20" name="Gráfico 19" descr="Marca de seleção">
            <a:extLst>
              <a:ext uri="{FF2B5EF4-FFF2-40B4-BE49-F238E27FC236}">
                <a16:creationId xmlns:a16="http://schemas.microsoft.com/office/drawing/2014/main" id="{E7C3EE3D-9E14-4C66-8657-55020D6654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6122" y="4178429"/>
            <a:ext cx="526312" cy="526312"/>
          </a:xfrm>
          <a:prstGeom prst="rect">
            <a:avLst/>
          </a:prstGeom>
        </p:spPr>
      </p:pic>
      <p:pic>
        <p:nvPicPr>
          <p:cNvPr id="21" name="Gráfico 20" descr="Marca de seleção">
            <a:extLst>
              <a:ext uri="{FF2B5EF4-FFF2-40B4-BE49-F238E27FC236}">
                <a16:creationId xmlns:a16="http://schemas.microsoft.com/office/drawing/2014/main" id="{239ECAB4-ECE5-4CAC-ADC0-06D78C48D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4097" y="5117580"/>
            <a:ext cx="526312" cy="526312"/>
          </a:xfrm>
          <a:prstGeom prst="rect">
            <a:avLst/>
          </a:prstGeom>
        </p:spPr>
      </p:pic>
      <p:pic>
        <p:nvPicPr>
          <p:cNvPr id="22" name="Gráfico 21" descr="Marca de seleção">
            <a:extLst>
              <a:ext uri="{FF2B5EF4-FFF2-40B4-BE49-F238E27FC236}">
                <a16:creationId xmlns:a16="http://schemas.microsoft.com/office/drawing/2014/main" id="{2F286FD8-68F6-46A3-BFE8-6F9578A5D4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88856" y="3201466"/>
            <a:ext cx="526312" cy="526312"/>
          </a:xfrm>
          <a:prstGeom prst="rect">
            <a:avLst/>
          </a:prstGeom>
        </p:spPr>
      </p:pic>
      <p:pic>
        <p:nvPicPr>
          <p:cNvPr id="23" name="Gráfico 22" descr="Marca de seleção">
            <a:extLst>
              <a:ext uri="{FF2B5EF4-FFF2-40B4-BE49-F238E27FC236}">
                <a16:creationId xmlns:a16="http://schemas.microsoft.com/office/drawing/2014/main" id="{EE0D8868-2105-4423-BEB7-186CA76C7D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50881" y="4140617"/>
            <a:ext cx="526312" cy="526312"/>
          </a:xfrm>
          <a:prstGeom prst="rect">
            <a:avLst/>
          </a:prstGeom>
        </p:spPr>
      </p:pic>
      <p:pic>
        <p:nvPicPr>
          <p:cNvPr id="24" name="Gráfico 23" descr="Marca de seleção">
            <a:extLst>
              <a:ext uri="{FF2B5EF4-FFF2-40B4-BE49-F238E27FC236}">
                <a16:creationId xmlns:a16="http://schemas.microsoft.com/office/drawing/2014/main" id="{6C3643B0-3029-4C67-ADCF-21BCA15FB1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88856" y="5079768"/>
            <a:ext cx="526312" cy="526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33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7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333D9F5-522E-448C-9FF9-88FFFF296BB8}"/>
              </a:ext>
            </a:extLst>
          </p:cNvPr>
          <p:cNvSpPr txBox="1">
            <a:spLocks/>
          </p:cNvSpPr>
          <p:nvPr/>
        </p:nvSpPr>
        <p:spPr>
          <a:xfrm>
            <a:off x="2555410" y="824692"/>
            <a:ext cx="59665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1" i="0" u="none" strike="noStrike" cap="none" spc="0" normalizeH="0" baseline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맑은 고딕" panose="020B0503020000020004" pitchFamily="34" charset="-127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0" dirty="0">
                <a:solidFill>
                  <a:srgbClr val="17323F"/>
                </a:solidFill>
              </a:rPr>
              <a:t>TEMPLATE DE PASSARELA-TIPO</a:t>
            </a:r>
            <a:endParaRPr kumimoji="0" lang="pt-BR" sz="2000" b="0" i="0" u="none" strike="noStrike" kern="1200" cap="none" spc="0" normalizeH="0" baseline="0" noProof="0" dirty="0">
              <a:ln>
                <a:noFill/>
              </a:ln>
              <a:solidFill>
                <a:srgbClr val="17323F"/>
              </a:solidFill>
              <a:effectLst/>
              <a:uLnTx/>
              <a:uFillTx/>
              <a:latin typeface="Arial"/>
              <a:ea typeface="맑은 고딕" panose="020B0503020000020004" pitchFamily="34" charset="-127"/>
              <a:cs typeface="Arial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A0B32B5-08C6-41BE-AC9A-BC71CCFDCF20}"/>
              </a:ext>
            </a:extLst>
          </p:cNvPr>
          <p:cNvSpPr txBox="1">
            <a:spLocks/>
          </p:cNvSpPr>
          <p:nvPr/>
        </p:nvSpPr>
        <p:spPr>
          <a:xfrm>
            <a:off x="2555410" y="321328"/>
            <a:ext cx="7684145" cy="4794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0F5971"/>
                </a:solidFill>
                <a:latin typeface="Calibri"/>
                <a:ea typeface="+mj-lt"/>
                <a:cs typeface="+mj-lt"/>
              </a:rPr>
              <a:t>Album de </a:t>
            </a:r>
            <a:r>
              <a:rPr lang="en-US" sz="3200" b="1" dirty="0" err="1">
                <a:solidFill>
                  <a:srgbClr val="0F5971"/>
                </a:solidFill>
                <a:latin typeface="Calibri"/>
                <a:ea typeface="+mj-lt"/>
                <a:cs typeface="+mj-lt"/>
              </a:rPr>
              <a:t>Passarelas</a:t>
            </a:r>
            <a:endParaRPr lang="en-US" sz="3200" b="1" dirty="0">
              <a:solidFill>
                <a:srgbClr val="0F5971"/>
              </a:solidFill>
              <a:latin typeface="Calibri"/>
              <a:cs typeface="Calibri"/>
            </a:endParaRPr>
          </a:p>
        </p:txBody>
      </p:sp>
      <p:cxnSp>
        <p:nvCxnSpPr>
          <p:cNvPr id="6" name="Straight Arrow Connector 3">
            <a:extLst>
              <a:ext uri="{FF2B5EF4-FFF2-40B4-BE49-F238E27FC236}">
                <a16:creationId xmlns:a16="http://schemas.microsoft.com/office/drawing/2014/main" id="{7AA2ECE7-DE46-4365-A6DB-9EE98A8DE837}"/>
              </a:ext>
            </a:extLst>
          </p:cNvPr>
          <p:cNvCxnSpPr>
            <a:cxnSpLocks/>
          </p:cNvCxnSpPr>
          <p:nvPr/>
        </p:nvCxnSpPr>
        <p:spPr>
          <a:xfrm>
            <a:off x="2657385" y="786282"/>
            <a:ext cx="3206801" cy="8793"/>
          </a:xfrm>
          <a:prstGeom prst="straightConnector1">
            <a:avLst/>
          </a:prstGeom>
          <a:ln w="28575">
            <a:solidFill>
              <a:srgbClr val="F7B962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3" name="Imagem 12">
            <a:extLst>
              <a:ext uri="{FF2B5EF4-FFF2-40B4-BE49-F238E27FC236}">
                <a16:creationId xmlns:a16="http://schemas.microsoft.com/office/drawing/2014/main" id="{0FC0CF58-3AAC-4B24-A1DC-AE6C223CCF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0201" y="1538605"/>
            <a:ext cx="5260910" cy="3660716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C77076D6-8D34-40FE-AA1F-68CE9CF023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7824" y="3429000"/>
            <a:ext cx="4882263" cy="3387384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1F6B3C1B-D971-43C3-B09E-38D43FA428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13" y="1538605"/>
            <a:ext cx="5407211" cy="3756410"/>
          </a:xfrm>
          <a:prstGeom prst="rect">
            <a:avLst/>
          </a:prstGeom>
        </p:spPr>
      </p:pic>
      <p:sp>
        <p:nvSpPr>
          <p:cNvPr id="16" name="CaixaDeTexto 15">
            <a:extLst>
              <a:ext uri="{FF2B5EF4-FFF2-40B4-BE49-F238E27FC236}">
                <a16:creationId xmlns:a16="http://schemas.microsoft.com/office/drawing/2014/main" id="{DCF64752-700F-4532-A004-3960E45FF06D}"/>
              </a:ext>
            </a:extLst>
          </p:cNvPr>
          <p:cNvSpPr txBox="1"/>
          <p:nvPr/>
        </p:nvSpPr>
        <p:spPr>
          <a:xfrm>
            <a:off x="272414" y="1248677"/>
            <a:ext cx="518001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600" b="1" dirty="0">
                <a:solidFill>
                  <a:srgbClr val="096276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DOCUMENTAÇÃO: PRANCHAS E DETALHAMENTOS </a:t>
            </a:r>
          </a:p>
        </p:txBody>
      </p:sp>
    </p:spTree>
    <p:extLst>
      <p:ext uri="{BB962C8B-B14F-4D97-AF65-F5344CB8AC3E}">
        <p14:creationId xmlns:p14="http://schemas.microsoft.com/office/powerpoint/2010/main" val="5672801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333D9F5-522E-448C-9FF9-88FFFF296BB8}"/>
              </a:ext>
            </a:extLst>
          </p:cNvPr>
          <p:cNvSpPr txBox="1">
            <a:spLocks/>
          </p:cNvSpPr>
          <p:nvPr/>
        </p:nvSpPr>
        <p:spPr>
          <a:xfrm>
            <a:off x="2555410" y="824692"/>
            <a:ext cx="59665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1" i="0" u="none" strike="noStrike" cap="none" spc="0" normalizeH="0" baseline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맑은 고딕" panose="020B0503020000020004" pitchFamily="34" charset="-127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0" dirty="0">
                <a:solidFill>
                  <a:srgbClr val="17323F"/>
                </a:solidFill>
              </a:rPr>
              <a:t>TEMPLATE DE PASSARELA-TIPO</a:t>
            </a:r>
            <a:endParaRPr kumimoji="0" lang="pt-BR" sz="2000" b="0" i="0" u="none" strike="noStrike" kern="1200" cap="none" spc="0" normalizeH="0" baseline="0" noProof="0" dirty="0">
              <a:ln>
                <a:noFill/>
              </a:ln>
              <a:solidFill>
                <a:srgbClr val="17323F"/>
              </a:solidFill>
              <a:effectLst/>
              <a:uLnTx/>
              <a:uFillTx/>
              <a:latin typeface="Arial"/>
              <a:ea typeface="맑은 고딕" panose="020B0503020000020004" pitchFamily="34" charset="-127"/>
              <a:cs typeface="Arial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A0B32B5-08C6-41BE-AC9A-BC71CCFDCF20}"/>
              </a:ext>
            </a:extLst>
          </p:cNvPr>
          <p:cNvSpPr txBox="1">
            <a:spLocks/>
          </p:cNvSpPr>
          <p:nvPr/>
        </p:nvSpPr>
        <p:spPr>
          <a:xfrm>
            <a:off x="2555410" y="321328"/>
            <a:ext cx="7684145" cy="4794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0F5971"/>
                </a:solidFill>
                <a:latin typeface="Calibri"/>
                <a:ea typeface="+mj-lt"/>
                <a:cs typeface="+mj-lt"/>
              </a:rPr>
              <a:t>Album de </a:t>
            </a:r>
            <a:r>
              <a:rPr lang="en-US" sz="3200" b="1" dirty="0" err="1">
                <a:solidFill>
                  <a:srgbClr val="0F5971"/>
                </a:solidFill>
                <a:latin typeface="Calibri"/>
                <a:ea typeface="+mj-lt"/>
                <a:cs typeface="+mj-lt"/>
              </a:rPr>
              <a:t>Passarelas</a:t>
            </a:r>
            <a:endParaRPr lang="en-US" sz="3200" b="1" dirty="0">
              <a:solidFill>
                <a:srgbClr val="0F5971"/>
              </a:solidFill>
              <a:latin typeface="Calibri"/>
              <a:cs typeface="Calibri"/>
            </a:endParaRPr>
          </a:p>
        </p:txBody>
      </p:sp>
      <p:cxnSp>
        <p:nvCxnSpPr>
          <p:cNvPr id="6" name="Straight Arrow Connector 3">
            <a:extLst>
              <a:ext uri="{FF2B5EF4-FFF2-40B4-BE49-F238E27FC236}">
                <a16:creationId xmlns:a16="http://schemas.microsoft.com/office/drawing/2014/main" id="{7AA2ECE7-DE46-4365-A6DB-9EE98A8DE837}"/>
              </a:ext>
            </a:extLst>
          </p:cNvPr>
          <p:cNvCxnSpPr>
            <a:cxnSpLocks/>
          </p:cNvCxnSpPr>
          <p:nvPr/>
        </p:nvCxnSpPr>
        <p:spPr>
          <a:xfrm>
            <a:off x="2657385" y="786282"/>
            <a:ext cx="3206801" cy="8793"/>
          </a:xfrm>
          <a:prstGeom prst="straightConnector1">
            <a:avLst/>
          </a:prstGeom>
          <a:ln w="28575">
            <a:solidFill>
              <a:srgbClr val="F7B962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9" name="CaixaDeTexto 8">
            <a:extLst>
              <a:ext uri="{FF2B5EF4-FFF2-40B4-BE49-F238E27FC236}">
                <a16:creationId xmlns:a16="http://schemas.microsoft.com/office/drawing/2014/main" id="{B776CBDA-4F24-47C5-9684-7515E2FC2FC8}"/>
              </a:ext>
            </a:extLst>
          </p:cNvPr>
          <p:cNvSpPr txBox="1"/>
          <p:nvPr/>
        </p:nvSpPr>
        <p:spPr>
          <a:xfrm>
            <a:off x="1279853" y="4160844"/>
            <a:ext cx="595081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600" b="1" dirty="0">
                <a:solidFill>
                  <a:srgbClr val="096276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CONFIGURAÇÕES E ELEMENTOS PARA REALIZAR UM PROJETO INCIAL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D52A4287-5C53-4B08-ADC3-4BDCD598EE6B}"/>
              </a:ext>
            </a:extLst>
          </p:cNvPr>
          <p:cNvSpPr txBox="1"/>
          <p:nvPr/>
        </p:nvSpPr>
        <p:spPr>
          <a:xfrm>
            <a:off x="1258052" y="4864388"/>
            <a:ext cx="753309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600" b="1" dirty="0">
                <a:solidFill>
                  <a:srgbClr val="096276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PARAMETRIZAÇÃO DOS ELEMENTOS “TIPO” </a:t>
            </a:r>
          </a:p>
          <a:p>
            <a:r>
              <a:rPr lang="en-US" altLang="ko-KR" sz="1600" b="1" dirty="0">
                <a:solidFill>
                  <a:srgbClr val="096276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PASSARELA METÁLICA E ACESSOS EM CONCRETO ARMADO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A732FC25-7FA8-4F4A-B022-E39685C01113}"/>
              </a:ext>
            </a:extLst>
          </p:cNvPr>
          <p:cNvSpPr txBox="1"/>
          <p:nvPr/>
        </p:nvSpPr>
        <p:spPr>
          <a:xfrm>
            <a:off x="1258054" y="5567932"/>
            <a:ext cx="595081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600" b="1" dirty="0">
                <a:solidFill>
                  <a:srgbClr val="096276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DOCUMENTAÇÃO EXTRAÍDA AUTOMATICAMENTE DOS ELEMENTOS “TIPO” 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FCC5286D-4870-4AF7-A15A-6100D016CC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364" y="1371004"/>
            <a:ext cx="2538819" cy="1769722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0FC0CF58-3AAC-4B24-A1DC-AE6C223CCF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1365" y="2015265"/>
            <a:ext cx="2787868" cy="1939891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C77076D6-8D34-40FE-AA1F-68CE9CF023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9720" y="1343571"/>
            <a:ext cx="2565802" cy="1780190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1F6B3C1B-D971-43C3-B09E-38D43FA428B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4204" y="2218560"/>
            <a:ext cx="2538820" cy="1763728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ACC077EE-15A2-4393-92E1-04979BCF3B1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43" t="1348" r="4328"/>
          <a:stretch/>
        </p:blipFill>
        <p:spPr>
          <a:xfrm flipH="1">
            <a:off x="6654669" y="2630810"/>
            <a:ext cx="5044820" cy="3218929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/>
          </a:scene3d>
        </p:spPr>
      </p:pic>
      <p:pic>
        <p:nvPicPr>
          <p:cNvPr id="18" name="Gráfico 17" descr="Marca de seleção">
            <a:extLst>
              <a:ext uri="{FF2B5EF4-FFF2-40B4-BE49-F238E27FC236}">
                <a16:creationId xmlns:a16="http://schemas.microsoft.com/office/drawing/2014/main" id="{3F5F8557-A5D0-40F1-8A8C-EC8F82AAFF8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80662" y="4159065"/>
            <a:ext cx="526312" cy="526312"/>
          </a:xfrm>
          <a:prstGeom prst="rect">
            <a:avLst/>
          </a:prstGeom>
        </p:spPr>
      </p:pic>
      <p:pic>
        <p:nvPicPr>
          <p:cNvPr id="19" name="Gráfico 18" descr="Marca de seleção">
            <a:extLst>
              <a:ext uri="{FF2B5EF4-FFF2-40B4-BE49-F238E27FC236}">
                <a16:creationId xmlns:a16="http://schemas.microsoft.com/office/drawing/2014/main" id="{D503FCC8-A48C-4C97-A52C-AA1CDF76C3B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67372" y="4864388"/>
            <a:ext cx="526312" cy="526312"/>
          </a:xfrm>
          <a:prstGeom prst="rect">
            <a:avLst/>
          </a:prstGeom>
        </p:spPr>
      </p:pic>
      <p:pic>
        <p:nvPicPr>
          <p:cNvPr id="20" name="Gráfico 19" descr="Marca de seleção">
            <a:extLst>
              <a:ext uri="{FF2B5EF4-FFF2-40B4-BE49-F238E27FC236}">
                <a16:creationId xmlns:a16="http://schemas.microsoft.com/office/drawing/2014/main" id="{ACDEF069-4C30-4F72-A5AC-66F77DF8AD7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80662" y="5569711"/>
            <a:ext cx="526312" cy="526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2991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ço Reservado para Conteúdo 2">
            <a:extLst>
              <a:ext uri="{FF2B5EF4-FFF2-40B4-BE49-F238E27FC236}">
                <a16:creationId xmlns:a16="http://schemas.microsoft.com/office/drawing/2014/main" id="{4953DFBD-952A-437F-B99D-706041DFB1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04360" y="2497861"/>
            <a:ext cx="3882390" cy="1809115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pt-BR" dirty="0">
                <a:solidFill>
                  <a:srgbClr val="00377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Obrigada!</a:t>
            </a:r>
          </a:p>
          <a:p>
            <a:pPr marL="0" indent="0">
              <a:buNone/>
            </a:pPr>
            <a:endParaRPr lang="pt-BR" dirty="0">
              <a:solidFill>
                <a:srgbClr val="003770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  <a:p>
            <a:pPr marL="0" indent="0">
              <a:buNone/>
            </a:pPr>
            <a:r>
              <a:rPr lang="pt-BR" dirty="0">
                <a:solidFill>
                  <a:srgbClr val="00377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Núcleo BIM/DNIT</a:t>
            </a:r>
          </a:p>
          <a:p>
            <a:pPr marL="0" indent="0">
              <a:buNone/>
            </a:pPr>
            <a:r>
              <a:rPr lang="pt-BR" dirty="0">
                <a:solidFill>
                  <a:srgbClr val="00377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E-mail: bim@dnit.gov.br</a:t>
            </a: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8128D65F-FF52-4F74-90C6-A3F093DA2A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2416" y="2295292"/>
            <a:ext cx="2005588" cy="2011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67779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3893</TotalTime>
  <Words>285</Words>
  <Application>Microsoft Office PowerPoint</Application>
  <PresentationFormat>Widescreen</PresentationFormat>
  <Paragraphs>59</Paragraphs>
  <Slides>9</Slides>
  <Notes>0</Notes>
  <HiddenSlides>0</HiddenSlides>
  <MMClips>2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8" baseType="lpstr">
      <vt:lpstr>Arial</vt:lpstr>
      <vt:lpstr>Assistant Light</vt:lpstr>
      <vt:lpstr>Calibri</vt:lpstr>
      <vt:lpstr>Calibri Light</vt:lpstr>
      <vt:lpstr>Nunito Sans</vt:lpstr>
      <vt:lpstr>Open Sans Extrabold</vt:lpstr>
      <vt:lpstr>Open Sans SemiBold</vt:lpstr>
      <vt:lpstr>Open Sans SemiBold</vt:lpstr>
      <vt:lpstr>Tema do Office</vt:lpstr>
      <vt:lpstr>MODELAGEM  ALBUM DE PASSARELAS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Marilia Borges</dc:creator>
  <cp:lastModifiedBy>Gabriella Lima</cp:lastModifiedBy>
  <cp:revision>10</cp:revision>
  <dcterms:created xsi:type="dcterms:W3CDTF">2022-03-04T12:39:06Z</dcterms:created>
  <dcterms:modified xsi:type="dcterms:W3CDTF">2022-03-25T13:34:26Z</dcterms:modified>
</cp:coreProperties>
</file>