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45"/>
  </p:notesMasterIdLst>
  <p:sldIdLst>
    <p:sldId id="563" r:id="rId3"/>
    <p:sldId id="261" r:id="rId4"/>
    <p:sldId id="260" r:id="rId5"/>
    <p:sldId id="556" r:id="rId6"/>
    <p:sldId id="454" r:id="rId7"/>
    <p:sldId id="455" r:id="rId8"/>
    <p:sldId id="379" r:id="rId9"/>
    <p:sldId id="380" r:id="rId10"/>
    <p:sldId id="457" r:id="rId11"/>
    <p:sldId id="461" r:id="rId12"/>
    <p:sldId id="460" r:id="rId13"/>
    <p:sldId id="458" r:id="rId14"/>
    <p:sldId id="459" r:id="rId15"/>
    <p:sldId id="463" r:id="rId16"/>
    <p:sldId id="555" r:id="rId17"/>
    <p:sldId id="264" r:id="rId18"/>
    <p:sldId id="265" r:id="rId19"/>
    <p:sldId id="342" r:id="rId20"/>
    <p:sldId id="464" r:id="rId21"/>
    <p:sldId id="262" r:id="rId22"/>
    <p:sldId id="263" r:id="rId23"/>
    <p:sldId id="266" r:id="rId24"/>
    <p:sldId id="277" r:id="rId25"/>
    <p:sldId id="259" r:id="rId26"/>
    <p:sldId id="465" r:id="rId27"/>
    <p:sldId id="278" r:id="rId28"/>
    <p:sldId id="562" r:id="rId29"/>
    <p:sldId id="466" r:id="rId30"/>
    <p:sldId id="558" r:id="rId31"/>
    <p:sldId id="559" r:id="rId32"/>
    <p:sldId id="560" r:id="rId33"/>
    <p:sldId id="561" r:id="rId34"/>
    <p:sldId id="472" r:id="rId35"/>
    <p:sldId id="473" r:id="rId36"/>
    <p:sldId id="474" r:id="rId37"/>
    <p:sldId id="475" r:id="rId38"/>
    <p:sldId id="557" r:id="rId39"/>
    <p:sldId id="476" r:id="rId40"/>
    <p:sldId id="452" r:id="rId41"/>
    <p:sldId id="477" r:id="rId42"/>
    <p:sldId id="359" r:id="rId43"/>
    <p:sldId id="478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B3424-F395-4A86-B3BB-0B9B851AF87B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AB7B-FDBA-4E6C-9F9B-A181B07BBC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22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860A-AAB1-41E8-B891-E490FD3C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05B4-5665-484D-BF3A-C19352EF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BA274-9BF5-4C6F-B66F-E2D1637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61325-CAAA-4A24-B531-1E433A83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1B3A9B-3ACD-4750-8B96-EB22E5187598}"/>
              </a:ext>
            </a:extLst>
          </p:cNvPr>
          <p:cNvGrpSpPr/>
          <p:nvPr userDrawn="1"/>
        </p:nvGrpSpPr>
        <p:grpSpPr>
          <a:xfrm>
            <a:off x="9612430" y="6153150"/>
            <a:ext cx="2579570" cy="568326"/>
            <a:chOff x="9160933" y="6053677"/>
            <a:chExt cx="3031067" cy="667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1C5153-E873-4C24-BA90-07A2B868C9AF}"/>
                </a:ext>
              </a:extLst>
            </p:cNvPr>
            <p:cNvSpPr/>
            <p:nvPr userDrawn="1"/>
          </p:nvSpPr>
          <p:spPr>
            <a:xfrm>
              <a:off x="9160933" y="6056848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8BE36B-CC26-4630-AFB9-D65312BCE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6066" y="6053677"/>
              <a:ext cx="2349483" cy="66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BB40-357A-4BC9-9318-55A59DE7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9087D-F27A-4F8E-A2DD-1CD55E96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873CD-738A-4B54-B811-802E4886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0581-738E-4262-986D-EFB6ADFD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BD8BA-FA4E-4BA6-862C-7140317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C2B79-36E3-4D85-BC5D-B375ED9F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9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79B19-7967-4F27-9109-A9BA8B30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4295775" cy="211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F153C-4BD6-417A-9A2A-11A3DA92B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A1DA-89DF-44AD-AA56-6ED057488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86A5B8-44B0-4CA8-A87B-96CFA8DB77B9}"/>
              </a:ext>
            </a:extLst>
          </p:cNvPr>
          <p:cNvGrpSpPr/>
          <p:nvPr userDrawn="1"/>
        </p:nvGrpSpPr>
        <p:grpSpPr>
          <a:xfrm>
            <a:off x="9498130" y="5848262"/>
            <a:ext cx="2579570" cy="644607"/>
            <a:chOff x="9160932" y="5964044"/>
            <a:chExt cx="3031067" cy="757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309634-BE6A-4FCA-AC8C-61825EDF37BE}"/>
                </a:ext>
              </a:extLst>
            </p:cNvPr>
            <p:cNvSpPr/>
            <p:nvPr userDrawn="1"/>
          </p:nvSpPr>
          <p:spPr>
            <a:xfrm>
              <a:off x="9160932" y="6056847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58DD7D-4074-4E89-AFDA-1BAB5FC05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453" y="5964044"/>
              <a:ext cx="2677546" cy="75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0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F8DEC-EC2C-424E-95D8-01B421F8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pPr algn="ctr"/>
            <a:r>
              <a:rPr lang="pt-BR" dirty="0"/>
              <a:t>Problemas adicionais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DCFAA7-5AFA-41E9-A25C-55F3C780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749"/>
            <a:ext cx="10515600" cy="3127375"/>
          </a:xfrm>
        </p:spPr>
        <p:txBody>
          <a:bodyPr/>
          <a:lstStyle/>
          <a:p>
            <a:r>
              <a:rPr lang="pt-BR" sz="3200" dirty="0">
                <a:latin typeface="+mj-lt"/>
              </a:rPr>
              <a:t>  Fixação das espessuras de revestimento somente em função do N de projeto.</a:t>
            </a:r>
          </a:p>
          <a:p>
            <a:r>
              <a:rPr lang="pt-BR" sz="3200" dirty="0">
                <a:latin typeface="+mj-lt"/>
              </a:rPr>
              <a:t>  Não há critério de fadiga associado.</a:t>
            </a:r>
          </a:p>
          <a:p>
            <a:r>
              <a:rPr lang="pt-BR" sz="3200" dirty="0">
                <a:latin typeface="+mj-lt"/>
              </a:rPr>
              <a:t>  Não tem correlação com o projeto da mistura asfáltica.</a:t>
            </a:r>
          </a:p>
          <a:p>
            <a:r>
              <a:rPr lang="pt-BR" sz="3200" dirty="0">
                <a:latin typeface="+mj-lt"/>
              </a:rPr>
              <a:t>  Não há como considerar o uso de modificadores (polímeros, borracha, </a:t>
            </a:r>
            <a:r>
              <a:rPr lang="pt-BR" sz="3200" dirty="0" err="1">
                <a:latin typeface="+mj-lt"/>
              </a:rPr>
              <a:t>etc</a:t>
            </a:r>
            <a:r>
              <a:rPr lang="pt-BR" sz="3200" dirty="0">
                <a:latin typeface="+mj-lt"/>
              </a:rPr>
              <a:t>) para variação da espessura do revestimento.</a:t>
            </a: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2F4F24F4-3379-4E7F-BF75-80AE72E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11214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0132-4156-4E4B-A167-AEC8C13B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950"/>
            <a:ext cx="12192000" cy="911225"/>
          </a:xfrm>
        </p:spPr>
        <p:txBody>
          <a:bodyPr/>
          <a:lstStyle/>
          <a:p>
            <a:pPr algn="ctr"/>
            <a:r>
              <a:rPr lang="pt-BR" dirty="0"/>
              <a:t>Métodos de projeto de reforço DNIT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84F61EC-FEC2-4AD4-9344-21DD7D88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E9B61F-5C23-4594-B493-6B08B0745602}"/>
              </a:ext>
            </a:extLst>
          </p:cNvPr>
          <p:cNvSpPr/>
          <p:nvPr/>
        </p:nvSpPr>
        <p:spPr>
          <a:xfrm>
            <a:off x="875394" y="1517793"/>
            <a:ext cx="104412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+mj-lt"/>
              </a:rPr>
              <a:t>Tem-se 4 métodos: </a:t>
            </a:r>
          </a:p>
          <a:p>
            <a:endParaRPr lang="pt-BR" sz="3200" b="1" dirty="0">
              <a:latin typeface="+mj-lt"/>
            </a:endParaRPr>
          </a:p>
          <a:p>
            <a:r>
              <a:rPr lang="pt-BR" sz="3200" b="1" dirty="0">
                <a:latin typeface="+mj-lt"/>
              </a:rPr>
              <a:t>PRO 10         PRO 11               PRO 159                   PRO 269</a:t>
            </a:r>
            <a:endParaRPr lang="pt-BR" sz="3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3200" dirty="0">
                <a:latin typeface="+mj-lt"/>
              </a:rPr>
              <a:t>Uso do conceito de deformabilidade elástica foi o critério escolhido: DEFLEXÃO  MAX. (</a:t>
            </a:r>
            <a:r>
              <a:rPr lang="pt-BR" sz="2400" dirty="0">
                <a:latin typeface="+mj-lt"/>
              </a:rPr>
              <a:t>desde 1966 com a Viga </a:t>
            </a:r>
            <a:r>
              <a:rPr lang="pt-BR" sz="2400" dirty="0" err="1">
                <a:latin typeface="+mj-lt"/>
              </a:rPr>
              <a:t>Benkelman</a:t>
            </a:r>
            <a:r>
              <a:rPr lang="pt-BR" sz="2400" dirty="0">
                <a:latin typeface="+mj-lt"/>
              </a:rPr>
              <a:t>!</a:t>
            </a:r>
            <a:r>
              <a:rPr lang="pt-BR" sz="3200" dirty="0">
                <a:latin typeface="+mj-lt"/>
              </a:rPr>
              <a:t>)</a:t>
            </a:r>
          </a:p>
          <a:p>
            <a:r>
              <a:rPr lang="pt-BR" sz="3200" b="1" dirty="0">
                <a:solidFill>
                  <a:srgbClr val="FF0000"/>
                </a:solidFill>
                <a:latin typeface="+mj-lt"/>
              </a:rPr>
              <a:t>E vale perguntar</a:t>
            </a:r>
            <a:r>
              <a:rPr lang="pt-BR" sz="3200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pt-BR" sz="3200" dirty="0">
                <a:solidFill>
                  <a:srgbClr val="FF0000"/>
                </a:solidFill>
                <a:latin typeface="+mj-lt"/>
              </a:rPr>
              <a:t>Quando o pavimento já está deteriorado considera-se a deflexão importante parâmetro. Mas para o pavimento novo o critério é somente ATR porque (?)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76FB4F7-EEF2-4389-BDC1-E0A724257736}"/>
              </a:ext>
            </a:extLst>
          </p:cNvPr>
          <p:cNvSpPr/>
          <p:nvPr/>
        </p:nvSpPr>
        <p:spPr>
          <a:xfrm>
            <a:off x="2793534" y="2558642"/>
            <a:ext cx="1560352" cy="5033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1C2CACB-825B-414A-A4CE-33F80F63089F}"/>
              </a:ext>
            </a:extLst>
          </p:cNvPr>
          <p:cNvSpPr/>
          <p:nvPr/>
        </p:nvSpPr>
        <p:spPr>
          <a:xfrm>
            <a:off x="8422546" y="2483142"/>
            <a:ext cx="1677799" cy="57884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3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39"/>
            <a:ext cx="12192000" cy="74622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Condições 1966 x 2018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034" y="1207257"/>
            <a:ext cx="10536815" cy="5331655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+mj-lt"/>
              </a:rPr>
              <a:t>  O tráfego é muitíssimo diferente: </a:t>
            </a:r>
            <a:r>
              <a:rPr lang="pt-BR" sz="3200" dirty="0">
                <a:latin typeface="+mj-lt"/>
              </a:rPr>
              <a:t>volume, tipos de veículos, tipos de pneus, velocidade, pesos, etc.</a:t>
            </a:r>
          </a:p>
          <a:p>
            <a:r>
              <a:rPr lang="pt-BR" sz="3200" dirty="0">
                <a:latin typeface="+mj-lt"/>
              </a:rPr>
              <a:t>  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Evoluíram também</a:t>
            </a:r>
            <a:r>
              <a:rPr lang="pt-BR" sz="3200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dirty="0">
                <a:latin typeface="+mj-lt"/>
              </a:rPr>
              <a:t>  O conhecimento das formas de avaliar os materiais (novos ensaios);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dirty="0">
                <a:latin typeface="+mj-lt"/>
              </a:rPr>
              <a:t>  A Mecânica dos Pavimentos </a:t>
            </a:r>
          </a:p>
          <a:p>
            <a:pPr lvl="2"/>
            <a:r>
              <a:rPr lang="pt-BR" sz="3200" dirty="0">
                <a:latin typeface="+mj-lt"/>
              </a:rPr>
              <a:t>  (por </a:t>
            </a:r>
            <a:r>
              <a:rPr lang="pt-BR" sz="3200" dirty="0" err="1">
                <a:latin typeface="+mj-lt"/>
              </a:rPr>
              <a:t>ex</a:t>
            </a:r>
            <a:r>
              <a:rPr lang="pt-BR" sz="3200" dirty="0">
                <a:latin typeface="+mj-lt"/>
              </a:rPr>
              <a:t>: considerar semirrígido ≠ flexível)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dirty="0">
                <a:latin typeface="+mj-lt"/>
              </a:rPr>
              <a:t>  Os processos construtivos;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dirty="0">
                <a:latin typeface="+mj-lt"/>
              </a:rPr>
              <a:t>  Os materiais asfálticos;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dirty="0">
                <a:latin typeface="+mj-lt"/>
              </a:rPr>
              <a:t>  As exigências de sustentabilidade;</a:t>
            </a:r>
          </a:p>
          <a:p>
            <a:pPr marL="457200" lvl="1" indent="0">
              <a:buNone/>
            </a:pPr>
            <a:r>
              <a:rPr lang="pt-BR" sz="3200" dirty="0">
                <a:latin typeface="+mj-lt"/>
              </a:rPr>
              <a:t>... </a:t>
            </a:r>
            <a:r>
              <a:rPr lang="pt-BR" sz="3200" dirty="0" err="1">
                <a:latin typeface="+mj-lt"/>
              </a:rPr>
              <a:t>Etc</a:t>
            </a:r>
            <a:r>
              <a:rPr lang="pt-BR" sz="3200" dirty="0">
                <a:latin typeface="+mj-lt"/>
              </a:rPr>
              <a:t> ...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28538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2026"/>
            <a:ext cx="12192000" cy="777875"/>
          </a:xfrm>
        </p:spPr>
        <p:txBody>
          <a:bodyPr/>
          <a:lstStyle/>
          <a:p>
            <a:pPr algn="ctr"/>
            <a:r>
              <a:rPr lang="pt-BR" dirty="0"/>
              <a:t>Porque mudar os métodos?</a:t>
            </a:r>
          </a:p>
        </p:txBody>
      </p:sp>
      <p:pic>
        <p:nvPicPr>
          <p:cNvPr id="4" name="Picture 2" descr="Imagem3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4" r="5521"/>
          <a:stretch/>
        </p:blipFill>
        <p:spPr bwMode="auto">
          <a:xfrm>
            <a:off x="1271852" y="989901"/>
            <a:ext cx="8872671" cy="56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A308FABE-35FC-4010-88F3-AFF40A53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9042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A308FABE-35FC-4010-88F3-AFF40A53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B8DE9F-AC4E-4567-AD10-EF6E266CB718}"/>
              </a:ext>
            </a:extLst>
          </p:cNvPr>
          <p:cNvSpPr/>
          <p:nvPr/>
        </p:nvSpPr>
        <p:spPr>
          <a:xfrm>
            <a:off x="3028950" y="0"/>
            <a:ext cx="6858000" cy="6858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EB77A1-F686-440D-BDA3-40AC14F7FAEA}"/>
              </a:ext>
            </a:extLst>
          </p:cNvPr>
          <p:cNvSpPr txBox="1"/>
          <p:nvPr/>
        </p:nvSpPr>
        <p:spPr>
          <a:xfrm>
            <a:off x="3294720" y="2038233"/>
            <a:ext cx="63264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prstClr val="black"/>
                </a:solidFill>
              </a:rPr>
              <a:t>   TCU (2014):  11 obras em rodovias com deficiências estruturais média 7 meses após entrega: deformações permanentes, trincas e fissuras. </a:t>
            </a:r>
          </a:p>
          <a:p>
            <a:pPr algn="just"/>
            <a:endParaRPr lang="pt-BR" sz="2800" dirty="0">
              <a:solidFill>
                <a:prstClr val="black"/>
              </a:solidFill>
            </a:endParaRPr>
          </a:p>
          <a:p>
            <a:pPr algn="just"/>
            <a:r>
              <a:rPr lang="pt-BR" sz="2800" dirty="0">
                <a:solidFill>
                  <a:prstClr val="black"/>
                </a:solidFill>
              </a:rPr>
              <a:t>   Excesso de carga, execução deficiente e falhas de supervisão são argumentos comuns.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E97EFBD-718E-4664-90E6-CCB5201E1E49}"/>
              </a:ext>
            </a:extLst>
          </p:cNvPr>
          <p:cNvSpPr txBox="1">
            <a:spLocks/>
          </p:cNvSpPr>
          <p:nvPr/>
        </p:nvSpPr>
        <p:spPr>
          <a:xfrm>
            <a:off x="3119437" y="0"/>
            <a:ext cx="6677025" cy="184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>
              <a:solidFill>
                <a:prstClr val="black"/>
              </a:solidFill>
            </a:endParaRPr>
          </a:p>
          <a:p>
            <a:r>
              <a:rPr lang="pt-BR" sz="3600" dirty="0">
                <a:solidFill>
                  <a:prstClr val="black"/>
                </a:solidFill>
              </a:rPr>
              <a:t>Casos de obras com ruptura precoce</a:t>
            </a:r>
          </a:p>
          <a:p>
            <a:r>
              <a:rPr lang="pt-BR" sz="3600" dirty="0">
                <a:solidFill>
                  <a:srgbClr val="FF0000"/>
                </a:solidFill>
              </a:rPr>
              <a:t>(</a:t>
            </a:r>
            <a:r>
              <a:rPr lang="pt-BR" sz="3600" b="1" dirty="0">
                <a:solidFill>
                  <a:srgbClr val="FF0000"/>
                </a:solidFill>
              </a:rPr>
              <a:t>Vieira et al, 2016</a:t>
            </a:r>
            <a:r>
              <a:rPr lang="pt-BR" sz="3600" dirty="0">
                <a:solidFill>
                  <a:srgbClr val="FF0000"/>
                </a:solidFill>
              </a:rPr>
              <a:t>)</a:t>
            </a:r>
          </a:p>
          <a:p>
            <a:endParaRPr lang="pt-BR" sz="3600" dirty="0">
              <a:solidFill>
                <a:prstClr val="black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6352F29-72A6-461D-9311-14534B9A8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038233"/>
            <a:ext cx="2952925" cy="35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0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7ED32-210D-4E53-8DAF-C6E4D275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793"/>
            <a:ext cx="12192000" cy="1077781"/>
          </a:xfrm>
        </p:spPr>
        <p:txBody>
          <a:bodyPr/>
          <a:lstStyle/>
          <a:p>
            <a:pPr algn="ctr"/>
            <a:r>
              <a:rPr lang="pt-BR" dirty="0"/>
              <a:t>Comparação espessuras revestimento </a:t>
            </a:r>
            <a:br>
              <a:rPr lang="pt-BR" dirty="0"/>
            </a:br>
            <a:r>
              <a:rPr lang="pt-BR" dirty="0"/>
              <a:t>asfáltico – vários países (=N</a:t>
            </a:r>
            <a:r>
              <a:rPr lang="pt-BR" dirty="0" smtClean="0"/>
              <a:t>) </a:t>
            </a:r>
            <a:r>
              <a:rPr lang="pt-BR" sz="2400" dirty="0" smtClean="0"/>
              <a:t>Vieira et al (2016)</a:t>
            </a: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C60173-45D5-4198-9035-86DA30CD5EB4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7147" y="2075022"/>
            <a:ext cx="8637292" cy="4782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D7CCD1-C36B-40B8-AAF2-015B0B1D375A}"/>
              </a:ext>
            </a:extLst>
          </p:cNvPr>
          <p:cNvSpPr txBox="1"/>
          <p:nvPr/>
        </p:nvSpPr>
        <p:spPr>
          <a:xfrm>
            <a:off x="9781940" y="3699545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(Vieira et al 2016)</a:t>
            </a:r>
          </a:p>
        </p:txBody>
      </p:sp>
    </p:spTree>
    <p:extLst>
      <p:ext uri="{BB962C8B-B14F-4D97-AF65-F5344CB8AC3E}">
        <p14:creationId xmlns:p14="http://schemas.microsoft.com/office/powerpoint/2010/main" val="12488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10D12-0CBC-46A7-AABE-4B50B65D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08666"/>
          </a:xfrm>
        </p:spPr>
        <p:txBody>
          <a:bodyPr/>
          <a:lstStyle/>
          <a:p>
            <a:pPr algn="ctr"/>
            <a:r>
              <a:rPr lang="pt-BR" dirty="0"/>
              <a:t>O novo método para o DNIT significa: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BC4FED-0936-45EB-A0F9-57736141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302392"/>
            <a:ext cx="11029949" cy="4831709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  Colocar na mesma base teórica o dimensionamento de pavimentos novos e os projetos de reforço e poder analisar os projetos atuais M-E</a:t>
            </a:r>
          </a:p>
          <a:p>
            <a:r>
              <a:rPr lang="pt-BR" dirty="0"/>
              <a:t>  Aspectos de Métodos usados por consultores na última década: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  Cálculo de tensões – deformações com o programa   ELSYM5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  Uso de módulos de resiliência adotados por correlações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  Curva de fadiga do Instituto de Asfalto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  Fator campo-laboratório:  não calibrado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  Deformação permanente: Tensão admissível no SL, análise de ATR  acumulada de todas as camadas não é feita</a:t>
            </a:r>
          </a:p>
          <a:p>
            <a:r>
              <a:rPr lang="pt-BR" dirty="0">
                <a:solidFill>
                  <a:srgbClr val="7030A0"/>
                </a:solidFill>
              </a:rPr>
              <a:t>  Mais recente: uso de software mais atualizado como </a:t>
            </a:r>
            <a:r>
              <a:rPr lang="pt-BR" dirty="0" err="1">
                <a:solidFill>
                  <a:srgbClr val="7030A0"/>
                </a:solidFill>
              </a:rPr>
              <a:t>Evercalc</a:t>
            </a:r>
            <a:r>
              <a:rPr lang="pt-BR" dirty="0">
                <a:solidFill>
                  <a:srgbClr val="7030A0"/>
                </a:solidFill>
              </a:rPr>
              <a:t>, </a:t>
            </a:r>
            <a:r>
              <a:rPr lang="pt-BR" dirty="0" err="1">
                <a:solidFill>
                  <a:srgbClr val="7030A0"/>
                </a:solidFill>
              </a:rPr>
              <a:t>Everstress</a:t>
            </a:r>
            <a:r>
              <a:rPr lang="pt-BR" dirty="0">
                <a:solidFill>
                  <a:srgbClr val="7030A0"/>
                </a:solidFill>
              </a:rPr>
              <a:t>, MEPDG </a:t>
            </a:r>
            <a:r>
              <a:rPr lang="pt-BR" dirty="0" err="1">
                <a:solidFill>
                  <a:srgbClr val="7030A0"/>
                </a:solidFill>
              </a:rPr>
              <a:t>norteamericano</a:t>
            </a:r>
            <a:r>
              <a:rPr lang="pt-BR" dirty="0">
                <a:solidFill>
                  <a:srgbClr val="7030A0"/>
                </a:solidFill>
              </a:rPr>
              <a:t>, Método da África do Sul, </a:t>
            </a:r>
            <a:r>
              <a:rPr lang="pt-BR" dirty="0" err="1">
                <a:solidFill>
                  <a:srgbClr val="7030A0"/>
                </a:solidFill>
              </a:rPr>
              <a:t>Alisée</a:t>
            </a:r>
            <a:r>
              <a:rPr lang="pt-BR" dirty="0">
                <a:solidFill>
                  <a:srgbClr val="7030A0"/>
                </a:solidFill>
              </a:rPr>
              <a:t> (França), etc. mas sem adaptação para as condições brasileiras</a:t>
            </a:r>
          </a:p>
          <a:p>
            <a:endParaRPr lang="pt-BR" dirty="0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E4387E0A-B1C9-4F3F-BD9A-3C79B7FA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26065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3EA64-1F3D-4C99-A1D1-9BB35B42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40"/>
            <a:ext cx="10515600" cy="587375"/>
          </a:xfrm>
        </p:spPr>
        <p:txBody>
          <a:bodyPr/>
          <a:lstStyle/>
          <a:p>
            <a:pPr algn="ctr"/>
            <a:r>
              <a:rPr lang="pt-BR" dirty="0"/>
              <a:t>TED IPR/COPPE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467D0A-A3B4-456B-B3BD-EF597918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1205917"/>
            <a:ext cx="11229975" cy="4949504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/>
              <a:t>Opções feitas no início:</a:t>
            </a:r>
          </a:p>
          <a:p>
            <a:r>
              <a:rPr lang="pt-BR" sz="3200" dirty="0"/>
              <a:t>  Utilizar os ensaios de carga repetida já estabelecidos e correntes (</a:t>
            </a:r>
            <a:r>
              <a:rPr lang="pt-BR" sz="2400" dirty="0"/>
              <a:t>número de laboratórios que já realizam os ensaios)</a:t>
            </a:r>
          </a:p>
          <a:p>
            <a:r>
              <a:rPr lang="pt-BR" sz="3200" dirty="0"/>
              <a:t>  Adaptar um software nacional (SISPAV 2007)</a:t>
            </a:r>
          </a:p>
          <a:p>
            <a:r>
              <a:rPr lang="pt-BR" sz="3200" dirty="0"/>
              <a:t>  Continuar a utilizar o N do método do Murilo</a:t>
            </a:r>
          </a:p>
          <a:p>
            <a:r>
              <a:rPr lang="es-PE" sz="3200" dirty="0"/>
              <a:t>  “</a:t>
            </a:r>
            <a:r>
              <a:rPr lang="es-PE" sz="3200" dirty="0" err="1"/>
              <a:t>Afundamento</a:t>
            </a:r>
            <a:r>
              <a:rPr lang="es-PE" sz="3200" dirty="0"/>
              <a:t>” do </a:t>
            </a:r>
            <a:r>
              <a:rPr lang="es-PE" sz="3200" dirty="0" err="1"/>
              <a:t>revestimento</a:t>
            </a:r>
            <a:r>
              <a:rPr lang="es-PE" sz="3200" dirty="0"/>
              <a:t>: P</a:t>
            </a:r>
            <a:r>
              <a:rPr lang="es-PE" sz="3200" dirty="0">
                <a:solidFill>
                  <a:prstClr val="black"/>
                </a:solidFill>
              </a:rPr>
              <a:t>roblema de </a:t>
            </a:r>
            <a:r>
              <a:rPr lang="es-PE" sz="3200" dirty="0" err="1">
                <a:solidFill>
                  <a:prstClr val="black"/>
                </a:solidFill>
              </a:rPr>
              <a:t>dosagem</a:t>
            </a:r>
            <a:r>
              <a:rPr lang="es-PE" sz="3200" dirty="0">
                <a:solidFill>
                  <a:prstClr val="black"/>
                </a:solidFill>
              </a:rPr>
              <a:t> da mistura asfáltica:</a:t>
            </a:r>
            <a:r>
              <a:rPr lang="es-PE" sz="3200" b="1" dirty="0">
                <a:solidFill>
                  <a:prstClr val="black"/>
                </a:solidFill>
              </a:rPr>
              <a:t> </a:t>
            </a:r>
            <a:r>
              <a:rPr lang="es-PE" sz="3200" dirty="0">
                <a:solidFill>
                  <a:srgbClr val="FF0000"/>
                </a:solidFill>
              </a:rPr>
              <a:t>No método é definido </a:t>
            </a:r>
            <a:r>
              <a:rPr lang="es-PE" sz="3200" dirty="0" err="1">
                <a:solidFill>
                  <a:srgbClr val="FF0000"/>
                </a:solidFill>
              </a:rPr>
              <a:t>um</a:t>
            </a:r>
            <a:r>
              <a:rPr lang="es-PE" sz="3200" dirty="0">
                <a:solidFill>
                  <a:srgbClr val="FF0000"/>
                </a:solidFill>
              </a:rPr>
              <a:t> </a:t>
            </a:r>
            <a:r>
              <a:rPr lang="es-PE" sz="3200" dirty="0" err="1">
                <a:solidFill>
                  <a:srgbClr val="FF0000"/>
                </a:solidFill>
              </a:rPr>
              <a:t>critério</a:t>
            </a:r>
            <a:r>
              <a:rPr lang="es-PE" sz="3200" dirty="0">
                <a:solidFill>
                  <a:srgbClr val="FF0000"/>
                </a:solidFill>
              </a:rPr>
              <a:t> de </a:t>
            </a:r>
            <a:r>
              <a:rPr lang="es-PE" sz="3200" dirty="0" err="1">
                <a:solidFill>
                  <a:srgbClr val="FF0000"/>
                </a:solidFill>
              </a:rPr>
              <a:t>dosagem</a:t>
            </a:r>
            <a:r>
              <a:rPr lang="es-PE" sz="3200" dirty="0"/>
              <a:t> </a:t>
            </a:r>
            <a:r>
              <a:rPr lang="es-PE" sz="2000" dirty="0"/>
              <a:t>(</a:t>
            </a:r>
            <a:r>
              <a:rPr lang="es-PE" sz="2000" dirty="0" err="1"/>
              <a:t>deslocamento</a:t>
            </a:r>
            <a:r>
              <a:rPr lang="es-PE" sz="2000" dirty="0"/>
              <a:t> de </a:t>
            </a:r>
            <a:r>
              <a:rPr lang="es-PE" sz="2000" dirty="0" err="1"/>
              <a:t>massa</a:t>
            </a:r>
            <a:r>
              <a:rPr lang="es-PE" sz="2000" dirty="0"/>
              <a:t>)</a:t>
            </a:r>
            <a:endParaRPr lang="pt-BR" sz="3200" dirty="0"/>
          </a:p>
          <a:p>
            <a:r>
              <a:rPr lang="pt-BR" sz="3200" dirty="0"/>
              <a:t>  Critério de fadiga fixo (30% de área trincada ao final do período)</a:t>
            </a:r>
          </a:p>
          <a:p>
            <a:r>
              <a:rPr lang="pt-BR" sz="3200" dirty="0"/>
              <a:t>  Uso de nível de confiabilidade (função N)</a:t>
            </a:r>
          </a:p>
        </p:txBody>
      </p:sp>
    </p:spTree>
    <p:extLst>
      <p:ext uri="{BB962C8B-B14F-4D97-AF65-F5344CB8AC3E}">
        <p14:creationId xmlns:p14="http://schemas.microsoft.com/office/powerpoint/2010/main" val="15998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34963"/>
            <a:ext cx="12191999" cy="1036637"/>
          </a:xfrm>
        </p:spPr>
        <p:txBody>
          <a:bodyPr/>
          <a:lstStyle/>
          <a:p>
            <a:pPr algn="ctr"/>
            <a:r>
              <a:rPr lang="pt-BR" altLang="pt-BR" dirty="0"/>
              <a:t>O Pavimento como sistema em camadas: </a:t>
            </a:r>
            <a:br>
              <a:rPr lang="pt-BR" altLang="pt-BR" dirty="0"/>
            </a:br>
            <a:r>
              <a:rPr lang="pt-BR" altLang="pt-BR" dirty="0"/>
              <a:t>Mecânica dos Pavimentos</a:t>
            </a:r>
          </a:p>
        </p:txBody>
      </p:sp>
      <p:pic>
        <p:nvPicPr>
          <p:cNvPr id="119812" name="Picture 4" descr="claudio melho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lum bright="-14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277" y="1905000"/>
            <a:ext cx="7333445" cy="4879776"/>
          </a:xfrm>
          <a:solidFill>
            <a:srgbClr val="C3FFFF"/>
          </a:solidFill>
          <a:ln w="76200">
            <a:solidFill>
              <a:srgbClr val="D1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34963"/>
            <a:ext cx="12191999" cy="1036637"/>
          </a:xfrm>
        </p:spPr>
        <p:txBody>
          <a:bodyPr/>
          <a:lstStyle/>
          <a:p>
            <a:pPr algn="ctr"/>
            <a:r>
              <a:rPr lang="pt-BR" altLang="pt-BR" dirty="0"/>
              <a:t>Danos</a:t>
            </a:r>
          </a:p>
        </p:txBody>
      </p:sp>
      <p:pic>
        <p:nvPicPr>
          <p:cNvPr id="5" name="Picture 2" descr="snap">
            <a:extLst>
              <a:ext uri="{FF2B5EF4-FFF2-40B4-BE49-F238E27FC236}">
                <a16:creationId xmlns:a16="http://schemas.microsoft.com/office/drawing/2014/main" id="{1AD03F8D-BAD7-4F4E-AD72-E9598073E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1" t="3689" r="296" b="3423"/>
          <a:stretch/>
        </p:blipFill>
        <p:spPr bwMode="auto">
          <a:xfrm>
            <a:off x="1110239" y="2575420"/>
            <a:ext cx="4167296" cy="3773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 descr="asphalt">
            <a:extLst>
              <a:ext uri="{FF2B5EF4-FFF2-40B4-BE49-F238E27FC236}">
                <a16:creationId xmlns:a16="http://schemas.microsoft.com/office/drawing/2014/main" id="{C00AD450-7FEC-4226-B2B4-202FA367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31" y="2012133"/>
            <a:ext cx="39946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2400" b="1" dirty="0" err="1">
                <a:solidFill>
                  <a:srgbClr val="FF0000"/>
                </a:solidFill>
                <a:latin typeface="+mj-lt"/>
              </a:rPr>
              <a:t>Afundamento</a:t>
            </a:r>
            <a:r>
              <a:rPr lang="en-US" altLang="pt-BR" sz="2400" b="1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altLang="pt-BR" sz="2400" b="1" dirty="0" err="1">
                <a:solidFill>
                  <a:srgbClr val="FF0000"/>
                </a:solidFill>
                <a:latin typeface="+mj-lt"/>
              </a:rPr>
              <a:t>Trilha</a:t>
            </a:r>
            <a:r>
              <a:rPr lang="en-US" altLang="pt-BR" sz="2400" b="1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altLang="pt-BR" sz="2400" b="1" dirty="0" err="1">
                <a:solidFill>
                  <a:srgbClr val="FF0000"/>
                </a:solidFill>
                <a:latin typeface="+mj-lt"/>
              </a:rPr>
              <a:t>Roda</a:t>
            </a:r>
            <a:endParaRPr lang="en-US" altLang="pt-BR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3" descr="DCP00475">
            <a:extLst>
              <a:ext uri="{FF2B5EF4-FFF2-40B4-BE49-F238E27FC236}">
                <a16:creationId xmlns:a16="http://schemas.microsoft.com/office/drawing/2014/main" id="{D63EDFEF-4340-4B43-9B32-D519B2D44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2675" y="2575420"/>
            <a:ext cx="4167296" cy="3773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3932D23-9AEB-498A-AF9F-E242A9449D93}"/>
              </a:ext>
            </a:extLst>
          </p:cNvPr>
          <p:cNvSpPr/>
          <p:nvPr/>
        </p:nvSpPr>
        <p:spPr>
          <a:xfrm>
            <a:off x="5997870" y="2009838"/>
            <a:ext cx="4973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FF0000"/>
                </a:solidFill>
                <a:latin typeface="+mj-lt"/>
              </a:rPr>
              <a:t>Fadiga do revestimento: carga repetida</a:t>
            </a:r>
            <a:endParaRPr lang="pt-B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BA4EB98B-10F2-4BEE-AEE2-7644C378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14926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2146809"/>
            <a:ext cx="8607716" cy="19889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Método de dimensionamento </a:t>
            </a:r>
            <a:r>
              <a:rPr lang="pt-BR" dirty="0" err="1"/>
              <a:t>mecanístico</a:t>
            </a:r>
            <a:r>
              <a:rPr lang="pt-BR" dirty="0"/>
              <a:t> - empírico – </a:t>
            </a:r>
            <a:r>
              <a:rPr lang="pt-BR" dirty="0" err="1"/>
              <a:t>MeDiNa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2CFE95-AFAE-422A-AF11-F27D79460F2F}"/>
              </a:ext>
            </a:extLst>
          </p:cNvPr>
          <p:cNvSpPr txBox="1"/>
          <p:nvPr/>
        </p:nvSpPr>
        <p:spPr>
          <a:xfrm>
            <a:off x="3926047" y="4362275"/>
            <a:ext cx="444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latin typeface="+mj-lt"/>
              </a:rPr>
              <a:t>Laura</a:t>
            </a:r>
            <a:r>
              <a:rPr lang="pt-BR" sz="2000" b="1" dirty="0">
                <a:latin typeface="+mj-lt"/>
              </a:rPr>
              <a:t> Maria </a:t>
            </a:r>
            <a:r>
              <a:rPr lang="pt-BR" sz="2000" b="1" dirty="0" err="1">
                <a:latin typeface="+mj-lt"/>
              </a:rPr>
              <a:t>Goretti</a:t>
            </a:r>
            <a:r>
              <a:rPr lang="pt-BR" sz="2000" b="1" dirty="0">
                <a:latin typeface="+mj-lt"/>
              </a:rPr>
              <a:t> da Motta</a:t>
            </a:r>
          </a:p>
          <a:p>
            <a:r>
              <a:rPr lang="pt-BR" sz="2000" b="1" dirty="0">
                <a:latin typeface="+mj-lt"/>
              </a:rPr>
              <a:t>Filipe Augusto </a:t>
            </a:r>
            <a:r>
              <a:rPr lang="pt-BR" sz="2000" b="1" dirty="0" err="1">
                <a:latin typeface="+mj-lt"/>
              </a:rPr>
              <a:t>Cinque</a:t>
            </a:r>
            <a:r>
              <a:rPr lang="pt-BR" sz="2000" b="1" dirty="0">
                <a:latin typeface="+mj-lt"/>
              </a:rPr>
              <a:t> de Proença Franco</a:t>
            </a:r>
          </a:p>
          <a:p>
            <a:r>
              <a:rPr lang="pt-BR" sz="2000" b="1" dirty="0">
                <a:latin typeface="+mj-lt"/>
              </a:rPr>
              <a:t>Marcos Antonio Fritzen</a:t>
            </a:r>
          </a:p>
        </p:txBody>
      </p:sp>
      <p:pic>
        <p:nvPicPr>
          <p:cNvPr id="5" name="Picture 13" descr="http://upload.wikimedia.org/wikipedia/pt/1/1e/Logo_COPPE_-_UFRJ.jpg">
            <a:extLst>
              <a:ext uri="{FF2B5EF4-FFF2-40B4-BE49-F238E27FC236}">
                <a16:creationId xmlns:a16="http://schemas.microsoft.com/office/drawing/2014/main" id="{DDB2DFD5-7318-4B16-9A36-486A3C17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75" y="5562604"/>
            <a:ext cx="1274574" cy="53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7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233E6-6CAC-40B0-A1EA-F1128BD5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312"/>
          </a:xfrm>
        </p:spPr>
        <p:txBody>
          <a:bodyPr/>
          <a:lstStyle/>
          <a:p>
            <a:pPr algn="ctr"/>
            <a:r>
              <a:rPr lang="pt-BR" dirty="0"/>
              <a:t>Critérios de seleção dos materiais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16F1D-D486-401D-B13B-C5F243A5D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425126"/>
            <a:ext cx="9286875" cy="4079875"/>
          </a:xfrm>
        </p:spPr>
        <p:txBody>
          <a:bodyPr/>
          <a:lstStyle/>
          <a:p>
            <a:r>
              <a:rPr lang="pt-BR" sz="3200" dirty="0"/>
              <a:t>  Solos e britas</a:t>
            </a:r>
          </a:p>
          <a:p>
            <a:pPr lvl="1">
              <a:buNone/>
            </a:pPr>
            <a:r>
              <a:rPr lang="pt-BR" sz="3200" b="1" dirty="0"/>
              <a:t>Com o ensaio </a:t>
            </a:r>
            <a:r>
              <a:rPr lang="pt-BR" sz="3200" b="1" dirty="0" err="1"/>
              <a:t>triaxial</a:t>
            </a:r>
            <a:r>
              <a:rPr lang="pt-BR" sz="3200" b="1" dirty="0"/>
              <a:t> de carga repetida definem-se: </a:t>
            </a:r>
            <a:endParaRPr lang="pt-BR" sz="1200" b="1" dirty="0"/>
          </a:p>
          <a:p>
            <a:pPr lvl="1">
              <a:buNone/>
            </a:pPr>
            <a:r>
              <a:rPr lang="pt-BR" sz="3200" b="1" dirty="0"/>
              <a:t> </a:t>
            </a:r>
          </a:p>
          <a:p>
            <a:pPr lvl="1"/>
            <a:r>
              <a:rPr lang="pt-BR" sz="3200" dirty="0"/>
              <a:t>  </a:t>
            </a:r>
            <a:r>
              <a:rPr lang="pt-BR" sz="3200" u="sng" dirty="0"/>
              <a:t>Módulo de resiliência </a:t>
            </a:r>
            <a:r>
              <a:rPr lang="pt-BR" sz="3200" dirty="0"/>
              <a:t>(parcela elástica)  </a:t>
            </a:r>
          </a:p>
          <a:p>
            <a:pPr lvl="1">
              <a:buNone/>
            </a:pPr>
            <a:r>
              <a:rPr lang="pt-BR" sz="3200" dirty="0"/>
              <a:t>Banco de dados com cerca de 500 amostras </a:t>
            </a:r>
          </a:p>
          <a:p>
            <a:pPr lvl="1">
              <a:buNone/>
            </a:pPr>
            <a:r>
              <a:rPr lang="pt-BR" sz="3200" dirty="0"/>
              <a:t>foi analisado por </a:t>
            </a:r>
            <a:r>
              <a:rPr lang="pt-BR" sz="3200" dirty="0">
                <a:solidFill>
                  <a:srgbClr val="FF0000"/>
                </a:solidFill>
              </a:rPr>
              <a:t>Ferreira (2007) </a:t>
            </a:r>
            <a:r>
              <a:rPr lang="pt-BR" sz="3200" dirty="0"/>
              <a:t>– Redes neurais</a:t>
            </a:r>
          </a:p>
          <a:p>
            <a:pPr lvl="1">
              <a:buNone/>
            </a:pPr>
            <a:endParaRPr lang="pt-BR" sz="3200" dirty="0"/>
          </a:p>
          <a:p>
            <a:pPr lvl="1"/>
            <a:r>
              <a:rPr lang="pt-BR" sz="3200" dirty="0"/>
              <a:t>  </a:t>
            </a:r>
            <a:r>
              <a:rPr lang="pt-BR" sz="3200" u="sng" dirty="0"/>
              <a:t>Deformação permanente </a:t>
            </a:r>
            <a:r>
              <a:rPr lang="pt-BR" sz="3200" dirty="0"/>
              <a:t>(parcela plástica)</a:t>
            </a:r>
          </a:p>
          <a:p>
            <a:pPr marL="457200" lvl="1" indent="0">
              <a:buNone/>
            </a:pPr>
            <a:r>
              <a:rPr lang="pt-BR" sz="3200" dirty="0"/>
              <a:t> modelo inicial (</a:t>
            </a:r>
            <a:r>
              <a:rPr lang="pt-BR" sz="3200" dirty="0" err="1"/>
              <a:t>Svenson</a:t>
            </a:r>
            <a:r>
              <a:rPr lang="pt-BR" sz="3200" dirty="0"/>
              <a:t>, 1980), </a:t>
            </a:r>
            <a:r>
              <a:rPr lang="pt-BR" sz="3200" b="1" dirty="0">
                <a:solidFill>
                  <a:srgbClr val="FF0000"/>
                </a:solidFill>
              </a:rPr>
              <a:t>Atual (Guimarães, 2009)</a:t>
            </a:r>
          </a:p>
        </p:txBody>
      </p:sp>
      <p:pic>
        <p:nvPicPr>
          <p:cNvPr id="4" name="Picture 3" descr="DCP08972">
            <a:extLst>
              <a:ext uri="{FF2B5EF4-FFF2-40B4-BE49-F238E27FC236}">
                <a16:creationId xmlns:a16="http://schemas.microsoft.com/office/drawing/2014/main" id="{6082E409-D0FE-42D9-974F-D10E6B192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0700" y="1007161"/>
            <a:ext cx="2781300" cy="23148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67AD57F-B797-40F0-9A3D-E41F0D4FC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10700" y="3392936"/>
            <a:ext cx="2781300" cy="346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778A7802-2364-4677-B40C-3972DD66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20741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C5F74-C4AC-4D72-A47C-EF696EE5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24776"/>
          </a:xfrm>
        </p:spPr>
        <p:txBody>
          <a:bodyPr/>
          <a:lstStyle/>
          <a:p>
            <a:pPr algn="ctr"/>
            <a:r>
              <a:rPr lang="pt-BR" dirty="0"/>
              <a:t>Misturas asfálticas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E133528-049A-43D2-85B4-6FBBE4A09593}"/>
              </a:ext>
            </a:extLst>
          </p:cNvPr>
          <p:cNvSpPr/>
          <p:nvPr/>
        </p:nvSpPr>
        <p:spPr>
          <a:xfrm>
            <a:off x="661808" y="1328494"/>
            <a:ext cx="49830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Módulo de resiliência CD</a:t>
            </a:r>
          </a:p>
          <a:p>
            <a:r>
              <a:rPr lang="pt-BR" sz="2800" dirty="0"/>
              <a:t>Deformação permanente – FN </a:t>
            </a:r>
          </a:p>
          <a:p>
            <a:r>
              <a:rPr lang="pt-BR" sz="2800" dirty="0"/>
              <a:t>(Nascimento, 2008)</a:t>
            </a:r>
          </a:p>
          <a:p>
            <a:endParaRPr lang="pt-BR" dirty="0"/>
          </a:p>
        </p:txBody>
      </p:sp>
      <p:pic>
        <p:nvPicPr>
          <p:cNvPr id="6" name="Picture 2" descr="S:\Computador da sala (novo)\livro Mec Pav\livro Mecânica dos Pavimentos - correçoes 1ª Prova final\foto eq  (2).JPG">
            <a:extLst>
              <a:ext uri="{FF2B5EF4-FFF2-40B4-BE49-F238E27FC236}">
                <a16:creationId xmlns:a16="http://schemas.microsoft.com/office/drawing/2014/main" id="{F553C900-9CB8-4DAB-89FE-B64366FF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95" y="2879388"/>
            <a:ext cx="2511000" cy="3348000"/>
          </a:xfrm>
          <a:prstGeom prst="rect">
            <a:avLst/>
          </a:prstGeom>
          <a:noFill/>
        </p:spPr>
      </p:pic>
      <p:pic>
        <p:nvPicPr>
          <p:cNvPr id="7" name="Imagem 6" descr="K:\DCIM\101MSDCF\DSC02717.JPG">
            <a:extLst>
              <a:ext uri="{FF2B5EF4-FFF2-40B4-BE49-F238E27FC236}">
                <a16:creationId xmlns:a16="http://schemas.microsoft.com/office/drawing/2014/main" id="{FA4E4910-6219-4C79-B6C5-10D9DBBFF78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395" y="2879388"/>
            <a:ext cx="2559027" cy="334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foto 1">
            <a:extLst>
              <a:ext uri="{FF2B5EF4-FFF2-40B4-BE49-F238E27FC236}">
                <a16:creationId xmlns:a16="http://schemas.microsoft.com/office/drawing/2014/main" id="{8B2B12EA-0694-4079-B953-FC258EE1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506" y="2879388"/>
            <a:ext cx="2565000" cy="3346314"/>
          </a:xfrm>
          <a:prstGeom prst="rect">
            <a:avLst/>
          </a:prstGeom>
          <a:noFill/>
        </p:spPr>
      </p:pic>
      <p:pic>
        <p:nvPicPr>
          <p:cNvPr id="9" name="Picture 2" descr="foto 6">
            <a:extLst>
              <a:ext uri="{FF2B5EF4-FFF2-40B4-BE49-F238E27FC236}">
                <a16:creationId xmlns:a16="http://schemas.microsoft.com/office/drawing/2014/main" id="{CB7AAD21-D1EB-46FF-9070-7074CC11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5333" y="2873565"/>
            <a:ext cx="2538000" cy="3346315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B78B1BF-64F2-4365-B83D-CCCC3C04881F}"/>
              </a:ext>
            </a:extLst>
          </p:cNvPr>
          <p:cNvSpPr txBox="1"/>
          <p:nvPr/>
        </p:nvSpPr>
        <p:spPr>
          <a:xfrm>
            <a:off x="6547134" y="2003668"/>
            <a:ext cx="526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Fadiga por Compressão diametral</a:t>
            </a:r>
          </a:p>
        </p:txBody>
      </p:sp>
      <p:sp>
        <p:nvSpPr>
          <p:cNvPr id="11" name="Espaço Reservado para Rodapé 2">
            <a:extLst>
              <a:ext uri="{FF2B5EF4-FFF2-40B4-BE49-F238E27FC236}">
                <a16:creationId xmlns:a16="http://schemas.microsoft.com/office/drawing/2014/main" id="{B87CAA85-5AE9-4471-82CD-E7EB1E52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34390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B198F-038B-40E7-ABAA-00DEADBD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Curvas de fadiga</a:t>
            </a:r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A62AA381-4F18-4F6C-9C66-245A69E9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A39E99-E87B-4CB1-82A0-05D03F3261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55797"/>
            <a:ext cx="3648757" cy="22773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731E12-BEDC-492C-9DB2-01C695C295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18" y="1319890"/>
            <a:ext cx="8075215" cy="5039996"/>
          </a:xfrm>
          <a:prstGeom prst="rect">
            <a:avLst/>
          </a:prstGeom>
        </p:spPr>
      </p:pic>
      <p:pic>
        <p:nvPicPr>
          <p:cNvPr id="15" name="Imagem 1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3F3135A-4BEB-42CD-925B-8A15C0FF84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4426"/>
            <a:ext cx="3648756" cy="227730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03AB6C-035C-4EB7-983B-AD360E7B6587}"/>
              </a:ext>
            </a:extLst>
          </p:cNvPr>
          <p:cNvSpPr txBox="1"/>
          <p:nvPr/>
        </p:nvSpPr>
        <p:spPr>
          <a:xfrm>
            <a:off x="792707" y="1086465"/>
            <a:ext cx="19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Misturas Asfálticas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5716A0A-0537-4987-A83F-74520DB369F9}"/>
              </a:ext>
            </a:extLst>
          </p:cNvPr>
          <p:cNvSpPr txBox="1"/>
          <p:nvPr/>
        </p:nvSpPr>
        <p:spPr>
          <a:xfrm>
            <a:off x="792707" y="6119709"/>
            <a:ext cx="223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Materiais Cimentados</a:t>
            </a:r>
          </a:p>
        </p:txBody>
      </p:sp>
    </p:spTree>
    <p:extLst>
      <p:ext uri="{BB962C8B-B14F-4D97-AF65-F5344CB8AC3E}">
        <p14:creationId xmlns:p14="http://schemas.microsoft.com/office/powerpoint/2010/main" val="17289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0A107-5B75-4799-B3D4-568E1500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</p:spPr>
        <p:txBody>
          <a:bodyPr/>
          <a:lstStyle/>
          <a:p>
            <a:pPr algn="ctr"/>
            <a:r>
              <a:rPr lang="pt-BR" dirty="0" err="1"/>
              <a:t>MeDiNa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9126FC-23C7-4F00-8125-280AF3E00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121"/>
            <a:ext cx="10515600" cy="4814930"/>
          </a:xfrm>
        </p:spPr>
        <p:txBody>
          <a:bodyPr/>
          <a:lstStyle/>
          <a:p>
            <a:r>
              <a:rPr lang="pt-BR" sz="3200" dirty="0">
                <a:latin typeface="+mj-lt"/>
              </a:rPr>
              <a:t>  Software de verificação e dimensionamento de pavimentos novos e reforço</a:t>
            </a:r>
          </a:p>
          <a:p>
            <a:r>
              <a:rPr lang="pt-BR" sz="3200" dirty="0">
                <a:latin typeface="+mj-lt"/>
              </a:rPr>
              <a:t>  Composto de três Programas:</a:t>
            </a:r>
          </a:p>
          <a:p>
            <a:pPr marL="0" indent="0">
              <a:buNone/>
            </a:pPr>
            <a:endParaRPr lang="pt-BR" sz="3200" dirty="0">
              <a:latin typeface="+mj-lt"/>
            </a:endParaRPr>
          </a:p>
          <a:p>
            <a:pPr marL="0" indent="0">
              <a:buNone/>
            </a:pPr>
            <a:endParaRPr lang="pt-BR" sz="3200" dirty="0">
              <a:latin typeface="+mj-lt"/>
            </a:endParaRPr>
          </a:p>
          <a:p>
            <a:pPr marL="0" indent="0">
              <a:buNone/>
            </a:pPr>
            <a:r>
              <a:rPr lang="pt-BR" sz="3200" b="1" dirty="0">
                <a:latin typeface="+mj-lt"/>
              </a:rPr>
              <a:t>          </a:t>
            </a:r>
          </a:p>
          <a:p>
            <a:pPr marL="0" indent="0">
              <a:buNone/>
            </a:pPr>
            <a:r>
              <a:rPr lang="pt-BR" sz="3200" b="1" dirty="0">
                <a:latin typeface="+mj-lt"/>
              </a:rPr>
              <a:t>	AEMC </a:t>
            </a:r>
            <a:r>
              <a:rPr lang="pt-BR" sz="3200" dirty="0">
                <a:latin typeface="+mj-lt"/>
              </a:rPr>
              <a:t>               </a:t>
            </a:r>
            <a:r>
              <a:rPr lang="pt-BR" sz="3200" b="1" dirty="0" err="1">
                <a:latin typeface="+mj-lt"/>
              </a:rPr>
              <a:t>BackMeDiNa</a:t>
            </a:r>
            <a:r>
              <a:rPr lang="pt-BR" sz="3200" b="1" dirty="0">
                <a:latin typeface="+mj-lt"/>
              </a:rPr>
              <a:t>              </a:t>
            </a:r>
            <a:r>
              <a:rPr lang="pt-BR" sz="3200" b="1" dirty="0" err="1">
                <a:latin typeface="+mj-lt"/>
              </a:rPr>
              <a:t>MeDiNa</a:t>
            </a:r>
            <a:endParaRPr lang="pt-BR" sz="3200" b="1" dirty="0">
              <a:latin typeface="+mj-lt"/>
            </a:endParaRPr>
          </a:p>
          <a:p>
            <a:pPr marL="0" indent="0">
              <a:buNone/>
            </a:pPr>
            <a:endParaRPr lang="pt-BR" sz="3200" dirty="0">
              <a:latin typeface="+mj-lt"/>
            </a:endParaRPr>
          </a:p>
          <a:p>
            <a:pPr marL="0" indent="0">
              <a:buNone/>
            </a:pPr>
            <a:endParaRPr lang="pt-BR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39908D-A461-44C0-B0A6-03545FFC39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26" y="3319943"/>
            <a:ext cx="1189820" cy="11898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A1C7F6-E3CE-4454-B7DA-80FDAAA347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636" y="3319943"/>
            <a:ext cx="1189820" cy="11898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43E2130-9921-451D-B3B3-102329A26F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946" y="3319943"/>
            <a:ext cx="1503700" cy="1189820"/>
          </a:xfrm>
          <a:prstGeom prst="rect">
            <a:avLst/>
          </a:prstGeom>
        </p:spPr>
      </p:pic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822A503E-84C8-48CC-85B1-48D58763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24758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7075"/>
            <a:ext cx="12192000" cy="1325563"/>
          </a:xfrm>
        </p:spPr>
        <p:txBody>
          <a:bodyPr/>
          <a:lstStyle/>
          <a:p>
            <a:pPr algn="ctr"/>
            <a:r>
              <a:rPr lang="pt-BR" dirty="0"/>
              <a:t>Anúncio do nome do método de dimensionamento Seminário 60 anos IPR (2017)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F6EBD39-6221-450B-8FE3-4411D3F6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366571"/>
            <a:ext cx="6764784" cy="44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E1C4D95-7315-4AF0-B0F6-19E245C55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691" y="1107347"/>
            <a:ext cx="8621470" cy="575065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FD42CCC-9629-40FB-A3EB-F282D7383617}"/>
              </a:ext>
            </a:extLst>
          </p:cNvPr>
          <p:cNvSpPr/>
          <p:nvPr/>
        </p:nvSpPr>
        <p:spPr>
          <a:xfrm>
            <a:off x="3578545" y="108882"/>
            <a:ext cx="4686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+mj-lt"/>
              </a:rPr>
              <a:t>http://ipr.dnit.gov.br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7EB63A6-F123-4DD3-915B-306AB7B6AC6C}"/>
              </a:ext>
            </a:extLst>
          </p:cNvPr>
          <p:cNvSpPr/>
          <p:nvPr/>
        </p:nvSpPr>
        <p:spPr>
          <a:xfrm>
            <a:off x="5519956" y="4697835"/>
            <a:ext cx="2374084" cy="1191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C36AF95-FC2E-4054-8CF6-C866D0A1FA09}"/>
              </a:ext>
            </a:extLst>
          </p:cNvPr>
          <p:cNvSpPr/>
          <p:nvPr/>
        </p:nvSpPr>
        <p:spPr>
          <a:xfrm>
            <a:off x="7894040" y="2979490"/>
            <a:ext cx="2256640" cy="7178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5288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E420C-EBA1-415D-B339-EE559003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346"/>
            <a:ext cx="12192000" cy="708666"/>
          </a:xfrm>
        </p:spPr>
        <p:txBody>
          <a:bodyPr/>
          <a:lstStyle/>
          <a:p>
            <a:pPr algn="ctr"/>
            <a:r>
              <a:rPr lang="pt-BR" dirty="0"/>
              <a:t>Tela inicial - </a:t>
            </a:r>
            <a:r>
              <a:rPr lang="pt-BR" dirty="0" err="1"/>
              <a:t>MeDiNa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AC83C1-3B47-4536-9BE5-B1B9A685F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796" y="822121"/>
            <a:ext cx="8454672" cy="60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E420C-EBA1-415D-B339-EE559003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346"/>
            <a:ext cx="12192000" cy="708666"/>
          </a:xfrm>
        </p:spPr>
        <p:txBody>
          <a:bodyPr/>
          <a:lstStyle/>
          <a:p>
            <a:pPr algn="ctr"/>
            <a:r>
              <a:rPr lang="pt-BR" dirty="0"/>
              <a:t>Tela inicial - </a:t>
            </a:r>
            <a:r>
              <a:rPr lang="pt-BR" dirty="0" err="1"/>
              <a:t>MeDiNa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27FECA-0684-4842-B333-BE24F3187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040" y="840325"/>
            <a:ext cx="7980840" cy="60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F97CAE9-AE12-47DA-94C4-935899A05DB3}"/>
              </a:ext>
            </a:extLst>
          </p:cNvPr>
          <p:cNvGrpSpPr>
            <a:grpSpLocks noChangeAspect="1"/>
          </p:cNvGrpSpPr>
          <p:nvPr/>
        </p:nvGrpSpPr>
        <p:grpSpPr>
          <a:xfrm>
            <a:off x="3450210" y="0"/>
            <a:ext cx="8741790" cy="6858000"/>
            <a:chOff x="3096693" y="0"/>
            <a:chExt cx="9095307" cy="68580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1B6DD861-984A-4774-9B06-0C3831B9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6693" y="0"/>
              <a:ext cx="9095307" cy="6858000"/>
            </a:xfrm>
            <a:prstGeom prst="rect">
              <a:avLst/>
            </a:prstGeom>
          </p:spPr>
        </p:pic>
        <p:sp>
          <p:nvSpPr>
            <p:cNvPr id="8" name="Shape 128">
              <a:extLst>
                <a:ext uri="{FF2B5EF4-FFF2-40B4-BE49-F238E27FC236}">
                  <a16:creationId xmlns:a16="http://schemas.microsoft.com/office/drawing/2014/main" id="{6438DDBD-02E0-43E4-8E4F-B1D6E1903CC1}"/>
                </a:ext>
              </a:extLst>
            </p:cNvPr>
            <p:cNvSpPr/>
            <p:nvPr/>
          </p:nvSpPr>
          <p:spPr>
            <a:xfrm>
              <a:off x="7207215" y="3907819"/>
              <a:ext cx="4791418" cy="2483649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29">
              <a:extLst>
                <a:ext uri="{FF2B5EF4-FFF2-40B4-BE49-F238E27FC236}">
                  <a16:creationId xmlns:a16="http://schemas.microsoft.com/office/drawing/2014/main" id="{004AE7FE-C79F-495D-826C-753A6D76A9AB}"/>
                </a:ext>
              </a:extLst>
            </p:cNvPr>
            <p:cNvSpPr/>
            <p:nvPr/>
          </p:nvSpPr>
          <p:spPr>
            <a:xfrm>
              <a:off x="8354130" y="2025465"/>
              <a:ext cx="1078584" cy="260535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Shape 130">
              <a:extLst>
                <a:ext uri="{FF2B5EF4-FFF2-40B4-BE49-F238E27FC236}">
                  <a16:creationId xmlns:a16="http://schemas.microsoft.com/office/drawing/2014/main" id="{BD000C41-8924-475A-BC8A-EB7ABE473601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1431" y="5417680"/>
              <a:ext cx="896190" cy="2499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2AE4CEF-A204-469C-8B32-1E171C38B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1" y="2247281"/>
            <a:ext cx="3250690" cy="225328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9C6980F-6FA5-4049-AA0A-12B371C7F02C}"/>
              </a:ext>
            </a:extLst>
          </p:cNvPr>
          <p:cNvSpPr/>
          <p:nvPr/>
        </p:nvSpPr>
        <p:spPr>
          <a:xfrm>
            <a:off x="115910" y="2861372"/>
            <a:ext cx="3164771" cy="6548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6B9E548-B105-4B69-9BEE-C2AFC2A55FF3}"/>
              </a:ext>
            </a:extLst>
          </p:cNvPr>
          <p:cNvGrpSpPr/>
          <p:nvPr/>
        </p:nvGrpSpPr>
        <p:grpSpPr>
          <a:xfrm>
            <a:off x="3475424" y="0"/>
            <a:ext cx="8716576" cy="6858000"/>
            <a:chOff x="3275045" y="185736"/>
            <a:chExt cx="8716576" cy="657243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DF10C5A-1602-419D-AC0C-596C47943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045" y="185736"/>
              <a:ext cx="8716576" cy="6572431"/>
            </a:xfrm>
            <a:prstGeom prst="rect">
              <a:avLst/>
            </a:prstGeom>
          </p:spPr>
        </p:pic>
        <p:sp>
          <p:nvSpPr>
            <p:cNvPr id="8" name="Shape 128">
              <a:extLst>
                <a:ext uri="{FF2B5EF4-FFF2-40B4-BE49-F238E27FC236}">
                  <a16:creationId xmlns:a16="http://schemas.microsoft.com/office/drawing/2014/main" id="{6438DDBD-02E0-43E4-8E4F-B1D6E1903CC1}"/>
                </a:ext>
              </a:extLst>
            </p:cNvPr>
            <p:cNvSpPr/>
            <p:nvPr/>
          </p:nvSpPr>
          <p:spPr>
            <a:xfrm>
              <a:off x="7205971" y="3914891"/>
              <a:ext cx="4582071" cy="2375133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29">
              <a:extLst>
                <a:ext uri="{FF2B5EF4-FFF2-40B4-BE49-F238E27FC236}">
                  <a16:creationId xmlns:a16="http://schemas.microsoft.com/office/drawing/2014/main" id="{004AE7FE-C79F-495D-826C-753A6D76A9AB}"/>
                </a:ext>
              </a:extLst>
            </p:cNvPr>
            <p:cNvSpPr/>
            <p:nvPr/>
          </p:nvSpPr>
          <p:spPr>
            <a:xfrm>
              <a:off x="8302775" y="2133443"/>
              <a:ext cx="1031458" cy="249152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Shape 130">
              <a:extLst>
                <a:ext uri="{FF2B5EF4-FFF2-40B4-BE49-F238E27FC236}">
                  <a16:creationId xmlns:a16="http://schemas.microsoft.com/office/drawing/2014/main" id="{BD000C41-8924-475A-BC8A-EB7ABE473601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76407" y="5377443"/>
              <a:ext cx="857034" cy="2390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2AE4CEF-A204-469C-8B32-1E171C38B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1" y="2247281"/>
            <a:ext cx="3250690" cy="225328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9C6980F-6FA5-4049-AA0A-12B371C7F02C}"/>
              </a:ext>
            </a:extLst>
          </p:cNvPr>
          <p:cNvSpPr/>
          <p:nvPr/>
        </p:nvSpPr>
        <p:spPr>
          <a:xfrm>
            <a:off x="115910" y="3186260"/>
            <a:ext cx="3164771" cy="3299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7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1920-2AAC-4216-B895-EC13EA9A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430"/>
            <a:ext cx="10515600" cy="587375"/>
          </a:xfrm>
        </p:spPr>
        <p:txBody>
          <a:bodyPr/>
          <a:lstStyle/>
          <a:p>
            <a:pPr algn="ctr"/>
            <a:r>
              <a:rPr lang="pt-BR" dirty="0"/>
              <a:t>Breve histórico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D8EF0C-B0DB-4822-A399-2C04632DF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2302" y="1836699"/>
            <a:ext cx="7647395" cy="491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D0EB227-90ED-4EAE-944F-84FCE430CD7A}"/>
              </a:ext>
            </a:extLst>
          </p:cNvPr>
          <p:cNvSpPr txBox="1"/>
          <p:nvPr/>
        </p:nvSpPr>
        <p:spPr>
          <a:xfrm>
            <a:off x="2272302" y="1071434"/>
            <a:ext cx="764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</a:rPr>
              <a:t>Reunião no Ministério dos Transportes em 12 de junho de 2013: </a:t>
            </a:r>
          </a:p>
          <a:p>
            <a:r>
              <a:rPr lang="pt-BR" sz="2000" b="1" dirty="0">
                <a:latin typeface="+mj-lt"/>
              </a:rPr>
              <a:t>necessidade de mudança do Método e proposta TED  DNIT/COPPE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41FB05B-9618-4A54-8472-51EA3D034AFB}"/>
              </a:ext>
            </a:extLst>
          </p:cNvPr>
          <p:cNvSpPr/>
          <p:nvPr/>
        </p:nvSpPr>
        <p:spPr>
          <a:xfrm>
            <a:off x="4077050" y="4051883"/>
            <a:ext cx="5452844" cy="1199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DD4438B-CAC2-4208-BBC5-A43C69B2C344}"/>
              </a:ext>
            </a:extLst>
          </p:cNvPr>
          <p:cNvGrpSpPr/>
          <p:nvPr/>
        </p:nvGrpSpPr>
        <p:grpSpPr>
          <a:xfrm>
            <a:off x="3475424" y="0"/>
            <a:ext cx="8716576" cy="6858000"/>
            <a:chOff x="3383811" y="142784"/>
            <a:chExt cx="8716576" cy="657243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A1038ED-365D-45D3-B622-D7C1AC719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811" y="142784"/>
              <a:ext cx="8716576" cy="6572431"/>
            </a:xfrm>
            <a:prstGeom prst="rect">
              <a:avLst/>
            </a:prstGeom>
          </p:spPr>
        </p:pic>
        <p:sp>
          <p:nvSpPr>
            <p:cNvPr id="8" name="Shape 128">
              <a:extLst>
                <a:ext uri="{FF2B5EF4-FFF2-40B4-BE49-F238E27FC236}">
                  <a16:creationId xmlns:a16="http://schemas.microsoft.com/office/drawing/2014/main" id="{6438DDBD-02E0-43E4-8E4F-B1D6E1903CC1}"/>
                </a:ext>
              </a:extLst>
            </p:cNvPr>
            <p:cNvSpPr/>
            <p:nvPr/>
          </p:nvSpPr>
          <p:spPr>
            <a:xfrm>
              <a:off x="7314737" y="3875620"/>
              <a:ext cx="4582071" cy="2375133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29">
              <a:extLst>
                <a:ext uri="{FF2B5EF4-FFF2-40B4-BE49-F238E27FC236}">
                  <a16:creationId xmlns:a16="http://schemas.microsoft.com/office/drawing/2014/main" id="{004AE7FE-C79F-495D-826C-753A6D76A9AB}"/>
                </a:ext>
              </a:extLst>
            </p:cNvPr>
            <p:cNvSpPr/>
            <p:nvPr/>
          </p:nvSpPr>
          <p:spPr>
            <a:xfrm>
              <a:off x="8411541" y="2094172"/>
              <a:ext cx="1031458" cy="249152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Shape 130">
              <a:extLst>
                <a:ext uri="{FF2B5EF4-FFF2-40B4-BE49-F238E27FC236}">
                  <a16:creationId xmlns:a16="http://schemas.microsoft.com/office/drawing/2014/main" id="{BD000C41-8924-475A-BC8A-EB7ABE473601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5173" y="5338172"/>
              <a:ext cx="857034" cy="2390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2AE4CEF-A204-469C-8B32-1E171C38B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1" y="2247281"/>
            <a:ext cx="3250690" cy="225328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D5AB07A-1FE3-4892-951A-920977C14214}"/>
              </a:ext>
            </a:extLst>
          </p:cNvPr>
          <p:cNvSpPr/>
          <p:nvPr/>
        </p:nvSpPr>
        <p:spPr>
          <a:xfrm>
            <a:off x="115910" y="3497344"/>
            <a:ext cx="3164771" cy="3016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5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60969C68-9710-4049-A136-5C0D2E5E215A}"/>
              </a:ext>
            </a:extLst>
          </p:cNvPr>
          <p:cNvGrpSpPr/>
          <p:nvPr/>
        </p:nvGrpSpPr>
        <p:grpSpPr>
          <a:xfrm>
            <a:off x="3475424" y="0"/>
            <a:ext cx="8716576" cy="6858000"/>
            <a:chOff x="3383811" y="142784"/>
            <a:chExt cx="8716576" cy="657243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8DDBB50-12D3-4576-9910-24202FA33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811" y="142784"/>
              <a:ext cx="8716576" cy="6572431"/>
            </a:xfrm>
            <a:prstGeom prst="rect">
              <a:avLst/>
            </a:prstGeom>
          </p:spPr>
        </p:pic>
        <p:sp>
          <p:nvSpPr>
            <p:cNvPr id="8" name="Shape 128">
              <a:extLst>
                <a:ext uri="{FF2B5EF4-FFF2-40B4-BE49-F238E27FC236}">
                  <a16:creationId xmlns:a16="http://schemas.microsoft.com/office/drawing/2014/main" id="{6438DDBD-02E0-43E4-8E4F-B1D6E1903CC1}"/>
                </a:ext>
              </a:extLst>
            </p:cNvPr>
            <p:cNvSpPr/>
            <p:nvPr/>
          </p:nvSpPr>
          <p:spPr>
            <a:xfrm>
              <a:off x="7314737" y="3875620"/>
              <a:ext cx="4582071" cy="2375133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29">
              <a:extLst>
                <a:ext uri="{FF2B5EF4-FFF2-40B4-BE49-F238E27FC236}">
                  <a16:creationId xmlns:a16="http://schemas.microsoft.com/office/drawing/2014/main" id="{004AE7FE-C79F-495D-826C-753A6D76A9AB}"/>
                </a:ext>
              </a:extLst>
            </p:cNvPr>
            <p:cNvSpPr/>
            <p:nvPr/>
          </p:nvSpPr>
          <p:spPr>
            <a:xfrm>
              <a:off x="8411541" y="2094172"/>
              <a:ext cx="1031458" cy="249152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Shape 130">
              <a:extLst>
                <a:ext uri="{FF2B5EF4-FFF2-40B4-BE49-F238E27FC236}">
                  <a16:creationId xmlns:a16="http://schemas.microsoft.com/office/drawing/2014/main" id="{BD000C41-8924-475A-BC8A-EB7ABE473601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5173" y="5338172"/>
              <a:ext cx="857034" cy="2390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2AE4CEF-A204-469C-8B32-1E171C38B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1" y="2247281"/>
            <a:ext cx="3250690" cy="225328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9C6980F-6FA5-4049-AA0A-12B371C7F02C}"/>
              </a:ext>
            </a:extLst>
          </p:cNvPr>
          <p:cNvSpPr/>
          <p:nvPr/>
        </p:nvSpPr>
        <p:spPr>
          <a:xfrm>
            <a:off x="115910" y="3761296"/>
            <a:ext cx="3164771" cy="3349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5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AE4CEF-A204-469C-8B32-1E171C38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60"/>
          <a:stretch/>
        </p:blipFill>
        <p:spPr>
          <a:xfrm>
            <a:off x="72951" y="2247280"/>
            <a:ext cx="3250690" cy="211733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9C6980F-6FA5-4049-AA0A-12B371C7F02C}"/>
              </a:ext>
            </a:extLst>
          </p:cNvPr>
          <p:cNvSpPr/>
          <p:nvPr/>
        </p:nvSpPr>
        <p:spPr>
          <a:xfrm>
            <a:off x="115910" y="4049491"/>
            <a:ext cx="3164771" cy="3151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F889CBE-C542-4250-9846-30EBA2C89F51}"/>
              </a:ext>
            </a:extLst>
          </p:cNvPr>
          <p:cNvGrpSpPr/>
          <p:nvPr/>
        </p:nvGrpSpPr>
        <p:grpSpPr>
          <a:xfrm>
            <a:off x="3475424" y="0"/>
            <a:ext cx="8716576" cy="6858000"/>
            <a:chOff x="3383811" y="142784"/>
            <a:chExt cx="8716576" cy="657243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F87EF52-62B8-4E88-9B6C-301FE5753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811" y="142784"/>
              <a:ext cx="8716576" cy="6572431"/>
            </a:xfrm>
            <a:prstGeom prst="rect">
              <a:avLst/>
            </a:prstGeom>
          </p:spPr>
        </p:pic>
        <p:sp>
          <p:nvSpPr>
            <p:cNvPr id="8" name="Shape 128">
              <a:extLst>
                <a:ext uri="{FF2B5EF4-FFF2-40B4-BE49-F238E27FC236}">
                  <a16:creationId xmlns:a16="http://schemas.microsoft.com/office/drawing/2014/main" id="{6438DDBD-02E0-43E4-8E4F-B1D6E1903CC1}"/>
                </a:ext>
              </a:extLst>
            </p:cNvPr>
            <p:cNvSpPr/>
            <p:nvPr/>
          </p:nvSpPr>
          <p:spPr>
            <a:xfrm>
              <a:off x="7314737" y="3875620"/>
              <a:ext cx="4582071" cy="2375133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29">
              <a:extLst>
                <a:ext uri="{FF2B5EF4-FFF2-40B4-BE49-F238E27FC236}">
                  <a16:creationId xmlns:a16="http://schemas.microsoft.com/office/drawing/2014/main" id="{004AE7FE-C79F-495D-826C-753A6D76A9AB}"/>
                </a:ext>
              </a:extLst>
            </p:cNvPr>
            <p:cNvSpPr/>
            <p:nvPr/>
          </p:nvSpPr>
          <p:spPr>
            <a:xfrm>
              <a:off x="8411541" y="2094172"/>
              <a:ext cx="1031458" cy="387771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Shape 130">
              <a:extLst>
                <a:ext uri="{FF2B5EF4-FFF2-40B4-BE49-F238E27FC236}">
                  <a16:creationId xmlns:a16="http://schemas.microsoft.com/office/drawing/2014/main" id="{BD000C41-8924-475A-BC8A-EB7ABE473601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5173" y="5338172"/>
              <a:ext cx="857034" cy="239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129">
              <a:extLst>
                <a:ext uri="{FF2B5EF4-FFF2-40B4-BE49-F238E27FC236}">
                  <a16:creationId xmlns:a16="http://schemas.microsoft.com/office/drawing/2014/main" id="{9D2A5B97-1FB2-4586-BF3A-4E43BA95A158}"/>
                </a:ext>
              </a:extLst>
            </p:cNvPr>
            <p:cNvSpPr/>
            <p:nvPr/>
          </p:nvSpPr>
          <p:spPr>
            <a:xfrm>
              <a:off x="4180114" y="2135313"/>
              <a:ext cx="2397966" cy="387771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8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3">
            <a:extLst>
              <a:ext uri="{FF2B5EF4-FFF2-40B4-BE49-F238E27FC236}">
                <a16:creationId xmlns:a16="http://schemas.microsoft.com/office/drawing/2014/main" id="{D27FF9E7-B8FC-48AD-8B0C-9B1721BFCC8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66856" y="0"/>
            <a:ext cx="92310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228">
            <a:extLst>
              <a:ext uri="{FF2B5EF4-FFF2-40B4-BE49-F238E27FC236}">
                <a16:creationId xmlns:a16="http://schemas.microsoft.com/office/drawing/2014/main" id="{A8AA55BB-8606-40EA-A7AD-9BC3373B36A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43849" y="0"/>
            <a:ext cx="880267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0A2D00-E5B9-4639-80CB-B07D1316CB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346" y="0"/>
            <a:ext cx="909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AAC0BC9-FECF-4513-B307-75D5BB2EA6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346" y="0"/>
            <a:ext cx="909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B0DF7B-79B4-4E44-B53D-B263EE0A3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346" y="0"/>
            <a:ext cx="909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17">
            <a:extLst>
              <a:ext uri="{FF2B5EF4-FFF2-40B4-BE49-F238E27FC236}">
                <a16:creationId xmlns:a16="http://schemas.microsoft.com/office/drawing/2014/main" id="{E640B487-D76C-4FF4-9C47-B42AA58B8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980" y="11"/>
            <a:ext cx="5235019" cy="685798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Espaço Reservado para Conteúdo 18">
            <a:extLst>
              <a:ext uri="{FF2B5EF4-FFF2-40B4-BE49-F238E27FC236}">
                <a16:creationId xmlns:a16="http://schemas.microsoft.com/office/drawing/2014/main" id="{2A9008CF-5CEB-4975-B307-183E9470A24F}"/>
              </a:ext>
            </a:extLst>
          </p:cNvPr>
          <p:cNvSpPr txBox="1">
            <a:spLocks/>
          </p:cNvSpPr>
          <p:nvPr/>
        </p:nvSpPr>
        <p:spPr>
          <a:xfrm>
            <a:off x="436612" y="987565"/>
            <a:ext cx="6520367" cy="5550701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+mj-lt"/>
              </a:rPr>
              <a:t>O </a:t>
            </a:r>
            <a:r>
              <a:rPr lang="en-US" sz="3200" b="1" dirty="0" err="1">
                <a:latin typeface="+mj-lt"/>
              </a:rPr>
              <a:t>uso</a:t>
            </a:r>
            <a:r>
              <a:rPr lang="en-US" sz="3200" b="1" dirty="0">
                <a:latin typeface="+mj-lt"/>
              </a:rPr>
              <a:t> de </a:t>
            </a:r>
            <a:r>
              <a:rPr lang="en-US" sz="3200" b="1" dirty="0" err="1">
                <a:latin typeface="+mj-lt"/>
              </a:rPr>
              <a:t>método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mecanístico-empírico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permite</a:t>
            </a:r>
            <a:r>
              <a:rPr lang="en-US" sz="3200" b="1" dirty="0">
                <a:latin typeface="+mj-lt"/>
              </a:rPr>
              <a:t>:</a:t>
            </a:r>
          </a:p>
          <a:p>
            <a:r>
              <a:rPr lang="en-US" sz="3200" dirty="0">
                <a:latin typeface="+mj-lt"/>
              </a:rPr>
              <a:t>  </a:t>
            </a:r>
            <a:r>
              <a:rPr lang="en-US" sz="3200" dirty="0" err="1">
                <a:latin typeface="+mj-lt"/>
              </a:rPr>
              <a:t>Aproveitar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melhor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os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materiais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disponíveis</a:t>
            </a:r>
            <a:r>
              <a:rPr lang="en-US" sz="3200" dirty="0">
                <a:latin typeface="+mj-lt"/>
              </a:rPr>
              <a:t> para a </a:t>
            </a:r>
            <a:r>
              <a:rPr lang="en-US" sz="3200" dirty="0" err="1">
                <a:latin typeface="+mj-lt"/>
              </a:rPr>
              <a:t>pavimentação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  </a:t>
            </a:r>
            <a:r>
              <a:rPr lang="en-US" sz="3200" dirty="0" err="1">
                <a:latin typeface="+mj-lt"/>
              </a:rPr>
              <a:t>Redução</a:t>
            </a:r>
            <a:r>
              <a:rPr lang="en-US" sz="3200" dirty="0">
                <a:latin typeface="+mj-lt"/>
              </a:rPr>
              <a:t> de custos para </a:t>
            </a:r>
            <a:r>
              <a:rPr lang="en-US" sz="3200" dirty="0" err="1">
                <a:latin typeface="+mj-lt"/>
              </a:rPr>
              <a:t>implantação</a:t>
            </a:r>
            <a:r>
              <a:rPr lang="en-US" sz="3200" dirty="0">
                <a:latin typeface="+mj-lt"/>
              </a:rPr>
              <a:t> de </a:t>
            </a:r>
            <a:r>
              <a:rPr lang="en-US" sz="3200" dirty="0" err="1">
                <a:latin typeface="+mj-lt"/>
              </a:rPr>
              <a:t>pavimento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durável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  </a:t>
            </a:r>
            <a:r>
              <a:rPr lang="en-US" sz="3200" dirty="0" err="1">
                <a:latin typeface="+mj-lt"/>
              </a:rPr>
              <a:t>Verificação</a:t>
            </a:r>
            <a:r>
              <a:rPr lang="en-US" sz="3200" dirty="0">
                <a:latin typeface="+mj-lt"/>
              </a:rPr>
              <a:t> de que as </a:t>
            </a:r>
            <a:r>
              <a:rPr lang="en-US" sz="3200" dirty="0" err="1">
                <a:latin typeface="+mj-lt"/>
              </a:rPr>
              <a:t>misturas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asfálticas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iguais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  </a:t>
            </a:r>
            <a:r>
              <a:rPr lang="en-US" sz="3200" dirty="0" err="1">
                <a:latin typeface="+mj-lt"/>
              </a:rPr>
              <a:t>Projeto</a:t>
            </a:r>
            <a:r>
              <a:rPr lang="en-US" sz="3200" dirty="0">
                <a:latin typeface="+mj-lt"/>
              </a:rPr>
              <a:t> de </a:t>
            </a:r>
            <a:r>
              <a:rPr lang="en-US" sz="3200" dirty="0" err="1">
                <a:latin typeface="+mj-lt"/>
              </a:rPr>
              <a:t>reforço</a:t>
            </a:r>
            <a:r>
              <a:rPr lang="en-US" sz="3200" dirty="0">
                <a:latin typeface="+mj-lt"/>
              </a:rPr>
              <a:t> com </a:t>
            </a:r>
            <a:r>
              <a:rPr lang="en-US" sz="3200" dirty="0" err="1">
                <a:latin typeface="+mj-lt"/>
              </a:rPr>
              <a:t>diagnóstico</a:t>
            </a:r>
            <a:r>
              <a:rPr lang="en-US" sz="3200" dirty="0">
                <a:latin typeface="+mj-lt"/>
              </a:rPr>
              <a:t> da </a:t>
            </a:r>
            <a:r>
              <a:rPr lang="en-US" sz="3200" dirty="0" err="1">
                <a:latin typeface="+mj-lt"/>
              </a:rPr>
              <a:t>condição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estrutural</a:t>
            </a:r>
            <a:r>
              <a:rPr lang="en-US" sz="3200" dirty="0">
                <a:latin typeface="+mj-lt"/>
              </a:rPr>
              <a:t> das </a:t>
            </a:r>
            <a:r>
              <a:rPr lang="en-US" sz="3200" dirty="0" err="1">
                <a:latin typeface="+mj-lt"/>
              </a:rPr>
              <a:t>várias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camadas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6" name="Espaço Reservado para Rodapé 3">
            <a:extLst>
              <a:ext uri="{FF2B5EF4-FFF2-40B4-BE49-F238E27FC236}">
                <a16:creationId xmlns:a16="http://schemas.microsoft.com/office/drawing/2014/main" id="{91D75AFC-F7EA-466B-8664-B7F1670D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9522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1" y="302004"/>
            <a:ext cx="12192001" cy="85725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Mé</a:t>
            </a:r>
            <a:r>
              <a:rPr lang="pt-BR" sz="4000" dirty="0"/>
              <a:t>todo de </a:t>
            </a:r>
            <a:r>
              <a:rPr lang="pt-BR" sz="4000" b="1" dirty="0"/>
              <a:t>Di</a:t>
            </a:r>
            <a:r>
              <a:rPr lang="pt-BR" sz="4000" dirty="0"/>
              <a:t>mensionamento </a:t>
            </a:r>
            <a:r>
              <a:rPr lang="pt-BR" sz="4000" b="1" dirty="0"/>
              <a:t>Na</a:t>
            </a:r>
            <a:r>
              <a:rPr lang="pt-BR" sz="4000" dirty="0"/>
              <a:t>cional</a:t>
            </a:r>
            <a:br>
              <a:rPr lang="pt-BR" sz="4000" dirty="0"/>
            </a:br>
            <a:r>
              <a:rPr lang="pt-BR" sz="4000" dirty="0" err="1"/>
              <a:t>MeDiNa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A0D487-91F5-46D0-84C7-3E437F8FE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590560"/>
            <a:ext cx="11852635" cy="4471480"/>
          </a:xfrm>
        </p:spPr>
        <p:txBody>
          <a:bodyPr/>
          <a:lstStyle/>
          <a:p>
            <a:r>
              <a:rPr lang="pt-BR" sz="3200" dirty="0">
                <a:latin typeface="+mj-lt"/>
              </a:rPr>
              <a:t>TED finalizado em outubro 2018</a:t>
            </a:r>
          </a:p>
          <a:p>
            <a:r>
              <a:rPr lang="pt-BR" sz="3200" dirty="0">
                <a:latin typeface="+mj-lt"/>
              </a:rPr>
              <a:t>Vários cursos e treinamentos realizados - 133 engenheiros(DNIT), 20 engenheiros (</a:t>
            </a:r>
            <a:r>
              <a:rPr lang="pt-BR" sz="3200" dirty="0" err="1">
                <a:latin typeface="+mj-lt"/>
              </a:rPr>
              <a:t>ABPv</a:t>
            </a:r>
            <a:r>
              <a:rPr lang="pt-BR" sz="3200" dirty="0">
                <a:latin typeface="+mj-lt"/>
              </a:rPr>
              <a:t>), 23 auditores TCU e 38 engenheiros no Ministério dos Transportes</a:t>
            </a:r>
          </a:p>
          <a:p>
            <a:r>
              <a:rPr lang="pt-BR" sz="3200" dirty="0">
                <a:latin typeface="+mj-lt"/>
              </a:rPr>
              <a:t>40 normas e procedimentos </a:t>
            </a:r>
          </a:p>
          <a:p>
            <a:r>
              <a:rPr lang="pt-BR" sz="3200" dirty="0">
                <a:latin typeface="+mj-lt"/>
              </a:rPr>
              <a:t>Seminário de apresentação à comunidade (2017) – 350 participantes</a:t>
            </a:r>
          </a:p>
          <a:p>
            <a:r>
              <a:rPr lang="pt-BR" sz="3200" dirty="0">
                <a:latin typeface="+mj-lt"/>
              </a:rPr>
              <a:t>Consulta pública (novembro 2018) – 700 pessoas baixaram o programa </a:t>
            </a:r>
          </a:p>
          <a:p>
            <a:r>
              <a:rPr lang="pt-BR" sz="3200" dirty="0">
                <a:latin typeface="+mj-lt"/>
              </a:rPr>
              <a:t>Atualmente: disponível na página do IPR uma versão com </a:t>
            </a:r>
            <a:br>
              <a:rPr lang="pt-BR" sz="3200" dirty="0">
                <a:latin typeface="+mj-lt"/>
              </a:rPr>
            </a:br>
            <a:r>
              <a:rPr lang="pt-BR" sz="3200" dirty="0">
                <a:latin typeface="+mj-lt"/>
              </a:rPr>
              <a:t>validade até setembro de 2019.</a:t>
            </a:r>
            <a:endParaRPr lang="pt-BR" sz="32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69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4FD0E-9422-4714-872B-DC73BD18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624"/>
            <a:ext cx="12192000" cy="1325563"/>
          </a:xfrm>
        </p:spPr>
        <p:txBody>
          <a:bodyPr/>
          <a:lstStyle/>
          <a:p>
            <a:pPr algn="ctr"/>
            <a:r>
              <a:rPr lang="pt-BR" dirty="0"/>
              <a:t>Nota Técnica Nº 123/2014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463E80-9641-40D5-AEC9-F8B00609E375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282" y="1417045"/>
            <a:ext cx="3075964" cy="4919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8BB0E57-916C-49B8-BC90-742B9D3C3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332" y="1237682"/>
            <a:ext cx="3188104" cy="50991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9463659-702D-40B4-AA10-5045C556E6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137" y="1237682"/>
            <a:ext cx="3276569" cy="445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2134"/>
            <a:ext cx="12192000" cy="83261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Participantes deste desenvolvimento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06B0B87-1928-41AA-8C86-3C00E2A38261}"/>
              </a:ext>
            </a:extLst>
          </p:cNvPr>
          <p:cNvSpPr txBox="1">
            <a:spLocks/>
          </p:cNvSpPr>
          <p:nvPr/>
        </p:nvSpPr>
        <p:spPr>
          <a:xfrm>
            <a:off x="348160" y="1376414"/>
            <a:ext cx="5384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+mj-lt"/>
              </a:rPr>
              <a:t>Equipe IPR/DNIT</a:t>
            </a: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pPr lvl="1"/>
            <a:r>
              <a:rPr lang="pt-BR" sz="2800" dirty="0">
                <a:latin typeface="+mj-lt"/>
              </a:rPr>
              <a:t>Luciana M. </a:t>
            </a:r>
            <a:r>
              <a:rPr lang="pt-BR" sz="2800" dirty="0" err="1">
                <a:latin typeface="+mj-lt"/>
              </a:rPr>
              <a:t>Dellabianca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Araujo</a:t>
            </a:r>
            <a:endParaRPr lang="pt-BR" sz="2800" dirty="0">
              <a:latin typeface="+mj-lt"/>
            </a:endParaRPr>
          </a:p>
          <a:p>
            <a:pPr lvl="1"/>
            <a:r>
              <a:rPr lang="pt-BR" sz="2800" dirty="0">
                <a:latin typeface="+mj-lt"/>
              </a:rPr>
              <a:t>Luciana Nogueira Dantas</a:t>
            </a:r>
          </a:p>
          <a:p>
            <a:pPr lvl="1"/>
            <a:r>
              <a:rPr lang="pt-BR" sz="2800" dirty="0" err="1">
                <a:latin typeface="+mj-lt"/>
              </a:rPr>
              <a:t>Prepredigna</a:t>
            </a:r>
            <a:r>
              <a:rPr lang="pt-BR" sz="2800" dirty="0">
                <a:latin typeface="+mj-lt"/>
              </a:rPr>
              <a:t> Almeida da Silva</a:t>
            </a:r>
          </a:p>
          <a:p>
            <a:pPr lvl="1"/>
            <a:r>
              <a:rPr lang="pt-BR" sz="2800" dirty="0">
                <a:latin typeface="+mj-lt"/>
              </a:rPr>
              <a:t>Jeffrey Rodrigues de Carvalho</a:t>
            </a:r>
          </a:p>
          <a:p>
            <a:pPr lvl="1"/>
            <a:r>
              <a:rPr lang="pt-BR" sz="2800" dirty="0">
                <a:latin typeface="+mj-lt"/>
              </a:rPr>
              <a:t>Nelson </a:t>
            </a:r>
            <a:r>
              <a:rPr lang="pt-BR" sz="2800" dirty="0" err="1">
                <a:latin typeface="+mj-lt"/>
              </a:rPr>
              <a:t>Wargha</a:t>
            </a:r>
            <a:r>
              <a:rPr lang="pt-BR" sz="2800" dirty="0">
                <a:latin typeface="+mj-lt"/>
              </a:rPr>
              <a:t> Filho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latin typeface="+mj-lt"/>
              </a:rPr>
              <a:t> 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657DFF6A-2942-413E-92B2-24444A43B6B4}"/>
              </a:ext>
            </a:extLst>
          </p:cNvPr>
          <p:cNvSpPr txBox="1">
            <a:spLocks/>
          </p:cNvSpPr>
          <p:nvPr/>
        </p:nvSpPr>
        <p:spPr>
          <a:xfrm>
            <a:off x="5846645" y="1376414"/>
            <a:ext cx="5384800" cy="309434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+mj-lt"/>
              </a:rPr>
              <a:t>Equipe COPPE</a:t>
            </a:r>
          </a:p>
          <a:p>
            <a:pPr lvl="1"/>
            <a:r>
              <a:rPr lang="pt-BR" sz="2800" dirty="0">
                <a:latin typeface="+mj-lt"/>
              </a:rPr>
              <a:t>Jacques de Medina</a:t>
            </a:r>
          </a:p>
          <a:p>
            <a:pPr lvl="1"/>
            <a:r>
              <a:rPr lang="pt-BR" sz="2800" dirty="0">
                <a:latin typeface="+mj-lt"/>
              </a:rPr>
              <a:t>Laura Maria </a:t>
            </a:r>
            <a:r>
              <a:rPr lang="pt-BR" sz="2800" dirty="0" err="1">
                <a:latin typeface="+mj-lt"/>
              </a:rPr>
              <a:t>Goretti</a:t>
            </a:r>
            <a:r>
              <a:rPr lang="pt-BR" sz="2800" dirty="0">
                <a:latin typeface="+mj-lt"/>
              </a:rPr>
              <a:t> da Motta </a:t>
            </a:r>
          </a:p>
          <a:p>
            <a:pPr lvl="1"/>
            <a:r>
              <a:rPr lang="pt-BR" sz="2800" dirty="0">
                <a:latin typeface="+mj-lt"/>
              </a:rPr>
              <a:t>Francisco Thiago Aragão</a:t>
            </a:r>
          </a:p>
          <a:p>
            <a:pPr lvl="1"/>
            <a:r>
              <a:rPr lang="pt-BR" sz="2800" dirty="0">
                <a:latin typeface="+mj-lt"/>
              </a:rPr>
              <a:t>Filipe Augusto Franco</a:t>
            </a:r>
          </a:p>
          <a:p>
            <a:pPr lvl="1"/>
            <a:r>
              <a:rPr lang="pt-BR" sz="2800" dirty="0" err="1">
                <a:latin typeface="+mj-lt"/>
              </a:rPr>
              <a:t>Mariluce</a:t>
            </a:r>
            <a:r>
              <a:rPr lang="pt-BR" sz="2800" dirty="0">
                <a:latin typeface="+mj-lt"/>
              </a:rPr>
              <a:t> Ubaldo</a:t>
            </a:r>
          </a:p>
          <a:p>
            <a:pPr lvl="1"/>
            <a:r>
              <a:rPr lang="pt-BR" sz="2800" dirty="0">
                <a:latin typeface="+mj-lt"/>
              </a:rPr>
              <a:t>Álvaro Augusto </a:t>
            </a:r>
            <a:r>
              <a:rPr lang="pt-BR" sz="2800" dirty="0" err="1">
                <a:latin typeface="+mj-lt"/>
              </a:rPr>
              <a:t>Dellê</a:t>
            </a:r>
            <a:r>
              <a:rPr lang="pt-BR" sz="2800" dirty="0">
                <a:latin typeface="+mj-lt"/>
              </a:rPr>
              <a:t> Vianna</a:t>
            </a:r>
          </a:p>
          <a:p>
            <a:pPr lvl="1"/>
            <a:r>
              <a:rPr lang="pt-BR" sz="2800" dirty="0">
                <a:latin typeface="+mj-lt"/>
              </a:rPr>
              <a:t>Marcos Antonio Fritzen</a:t>
            </a:r>
          </a:p>
          <a:p>
            <a:pPr lvl="1"/>
            <a:r>
              <a:rPr lang="pt-BR" sz="2800" dirty="0">
                <a:latin typeface="+mj-lt"/>
              </a:rPr>
              <a:t>Carlos Santos Correia e Silva</a:t>
            </a:r>
          </a:p>
          <a:p>
            <a:pPr lvl="1"/>
            <a:r>
              <a:rPr lang="pt-BR" sz="2800" dirty="0">
                <a:latin typeface="+mj-lt"/>
              </a:rPr>
              <a:t>Leni Figueiredo Mathias Leite</a:t>
            </a: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15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2134"/>
            <a:ext cx="12192000" cy="83261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Participantes deste desenvolvimento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6701" y="1124744"/>
            <a:ext cx="8154185" cy="5733256"/>
          </a:xfrm>
        </p:spPr>
        <p:txBody>
          <a:bodyPr>
            <a:normAutofit fontScale="40000" lnSpcReduction="20000"/>
          </a:bodyPr>
          <a:lstStyle/>
          <a:p>
            <a:endParaRPr lang="pt-BR" sz="3600" b="1" dirty="0">
              <a:latin typeface="+mj-lt"/>
            </a:endParaRPr>
          </a:p>
          <a:p>
            <a:r>
              <a:rPr lang="pt-BR" sz="5000" b="1" dirty="0">
                <a:latin typeface="+mj-lt"/>
              </a:rPr>
              <a:t>Equipe Rede Temática Asfalto (CENPES/PETROBRAS) – coordenadores locais</a:t>
            </a:r>
            <a:endParaRPr lang="pt-BR" sz="5000" dirty="0">
              <a:latin typeface="+mj-lt"/>
            </a:endParaRPr>
          </a:p>
          <a:p>
            <a:pPr marL="0" indent="0">
              <a:buNone/>
            </a:pPr>
            <a:r>
              <a:rPr lang="pt-BR" sz="3600" dirty="0">
                <a:latin typeface="+mj-lt"/>
              </a:rPr>
              <a:t> </a:t>
            </a:r>
          </a:p>
          <a:p>
            <a:r>
              <a:rPr lang="pt-BR" sz="5000" dirty="0" err="1">
                <a:latin typeface="+mj-lt"/>
              </a:rPr>
              <a:t>Luis</a:t>
            </a:r>
            <a:r>
              <a:rPr lang="pt-BR" sz="5000" dirty="0">
                <a:latin typeface="+mj-lt"/>
              </a:rPr>
              <a:t> Alberto </a:t>
            </a:r>
            <a:r>
              <a:rPr lang="pt-BR" sz="5000" dirty="0" err="1">
                <a:latin typeface="+mj-lt"/>
              </a:rPr>
              <a:t>Hermmann</a:t>
            </a:r>
            <a:r>
              <a:rPr lang="pt-BR" sz="5000" dirty="0">
                <a:latin typeface="+mj-lt"/>
              </a:rPr>
              <a:t> do Nascimento (CENPES/PETROBRAS)</a:t>
            </a:r>
          </a:p>
          <a:p>
            <a:r>
              <a:rPr lang="pt-BR" sz="5000" dirty="0" err="1">
                <a:latin typeface="+mj-lt"/>
              </a:rPr>
              <a:t>Ilonir</a:t>
            </a:r>
            <a:r>
              <a:rPr lang="pt-BR" sz="5000" dirty="0">
                <a:latin typeface="+mj-lt"/>
              </a:rPr>
              <a:t> Antônio </a:t>
            </a:r>
            <a:r>
              <a:rPr lang="pt-BR" sz="5000" dirty="0" err="1">
                <a:latin typeface="+mj-lt"/>
              </a:rPr>
              <a:t>Tonial</a:t>
            </a:r>
            <a:r>
              <a:rPr lang="pt-BR" sz="5000" dirty="0">
                <a:latin typeface="+mj-lt"/>
              </a:rPr>
              <a:t> (Consultor)</a:t>
            </a:r>
          </a:p>
          <a:p>
            <a:r>
              <a:rPr lang="pt-BR" sz="5000" dirty="0">
                <a:latin typeface="+mj-lt"/>
              </a:rPr>
              <a:t>Antônio Carlos Rodrigues Guimarães (IME)</a:t>
            </a:r>
          </a:p>
          <a:p>
            <a:r>
              <a:rPr lang="pt-BR" sz="5000" dirty="0" err="1">
                <a:latin typeface="+mj-lt"/>
              </a:rPr>
              <a:t>Liedi</a:t>
            </a:r>
            <a:r>
              <a:rPr lang="pt-BR" sz="5000" dirty="0">
                <a:latin typeface="+mj-lt"/>
              </a:rPr>
              <a:t> </a:t>
            </a:r>
            <a:r>
              <a:rPr lang="pt-BR" sz="5000" dirty="0" err="1">
                <a:latin typeface="+mj-lt"/>
              </a:rPr>
              <a:t>Barianni</a:t>
            </a:r>
            <a:r>
              <a:rPr lang="pt-BR" sz="5000" dirty="0">
                <a:latin typeface="+mj-lt"/>
              </a:rPr>
              <a:t> </a:t>
            </a:r>
            <a:r>
              <a:rPr lang="pt-BR" sz="5000" dirty="0" err="1">
                <a:latin typeface="+mj-lt"/>
              </a:rPr>
              <a:t>Bernucci</a:t>
            </a:r>
            <a:r>
              <a:rPr lang="pt-BR" sz="5000" dirty="0">
                <a:latin typeface="+mj-lt"/>
              </a:rPr>
              <a:t> (USP)</a:t>
            </a:r>
          </a:p>
          <a:p>
            <a:r>
              <a:rPr lang="pt-BR" sz="5000" dirty="0">
                <a:latin typeface="+mj-lt"/>
              </a:rPr>
              <a:t>Jorge Augusto Pereira </a:t>
            </a:r>
            <a:r>
              <a:rPr lang="pt-BR" sz="5000" dirty="0" err="1">
                <a:latin typeface="+mj-lt"/>
              </a:rPr>
              <a:t>Ceratti</a:t>
            </a:r>
            <a:r>
              <a:rPr lang="pt-BR" sz="5000" dirty="0">
                <a:latin typeface="+mj-lt"/>
              </a:rPr>
              <a:t> (UFRGS)</a:t>
            </a:r>
          </a:p>
          <a:p>
            <a:r>
              <a:rPr lang="pt-BR" sz="5000" dirty="0">
                <a:latin typeface="+mj-lt"/>
              </a:rPr>
              <a:t>Jorge Barbosa Soares (UFC)</a:t>
            </a:r>
          </a:p>
          <a:p>
            <a:r>
              <a:rPr lang="pt-BR" sz="5000" dirty="0">
                <a:latin typeface="+mj-lt"/>
              </a:rPr>
              <a:t>Luciano </a:t>
            </a:r>
            <a:r>
              <a:rPr lang="pt-BR" sz="5000" dirty="0" err="1">
                <a:latin typeface="+mj-lt"/>
              </a:rPr>
              <a:t>Pivoto</a:t>
            </a:r>
            <a:r>
              <a:rPr lang="pt-BR" sz="5000" dirty="0">
                <a:latin typeface="+mj-lt"/>
              </a:rPr>
              <a:t> </a:t>
            </a:r>
            <a:r>
              <a:rPr lang="pt-BR" sz="5000" dirty="0" err="1">
                <a:latin typeface="+mj-lt"/>
              </a:rPr>
              <a:t>Specht</a:t>
            </a:r>
            <a:r>
              <a:rPr lang="pt-BR" sz="5000" dirty="0">
                <a:latin typeface="+mj-lt"/>
              </a:rPr>
              <a:t> (UFSM)</a:t>
            </a:r>
          </a:p>
          <a:p>
            <a:r>
              <a:rPr lang="pt-BR" sz="5000" dirty="0">
                <a:latin typeface="+mj-lt"/>
              </a:rPr>
              <a:t>Geraldo Luciano Marques (UFJF)</a:t>
            </a:r>
          </a:p>
          <a:p>
            <a:r>
              <a:rPr lang="pt-BR" sz="5000" dirty="0">
                <a:latin typeface="+mj-lt"/>
              </a:rPr>
              <a:t>Glicério </a:t>
            </a:r>
            <a:r>
              <a:rPr lang="pt-BR" sz="5000" dirty="0" err="1">
                <a:latin typeface="+mj-lt"/>
              </a:rPr>
              <a:t>Trichês</a:t>
            </a:r>
            <a:r>
              <a:rPr lang="pt-BR" sz="5000" dirty="0">
                <a:latin typeface="+mj-lt"/>
              </a:rPr>
              <a:t> (UFSC)</a:t>
            </a:r>
          </a:p>
          <a:p>
            <a:r>
              <a:rPr lang="pt-BR" sz="5000" dirty="0">
                <a:latin typeface="+mj-lt"/>
              </a:rPr>
              <a:t>Adalberto Leandro Faxina (USP / SC)</a:t>
            </a:r>
          </a:p>
          <a:p>
            <a:r>
              <a:rPr lang="pt-BR" sz="5000" dirty="0">
                <a:latin typeface="+mj-lt"/>
              </a:rPr>
              <a:t>Mário Henrique Furtado de Andrade (UFPR) </a:t>
            </a:r>
          </a:p>
          <a:p>
            <a:r>
              <a:rPr lang="pt-BR" sz="5000" dirty="0">
                <a:latin typeface="+mj-lt"/>
              </a:rPr>
              <a:t>Lílian Rezende (UFG)</a:t>
            </a:r>
          </a:p>
          <a:p>
            <a:r>
              <a:rPr lang="pt-BR" sz="5000" dirty="0">
                <a:latin typeface="+mj-lt"/>
              </a:rPr>
              <a:t>John Kennedy (UFCG)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D491C1-866B-41F6-A7C5-20041FB6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26947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2146809"/>
            <a:ext cx="8607716" cy="19889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Método de dimensionamento </a:t>
            </a:r>
            <a:r>
              <a:rPr lang="pt-BR" dirty="0" err="1"/>
              <a:t>mecanístico</a:t>
            </a:r>
            <a:r>
              <a:rPr lang="pt-BR" dirty="0"/>
              <a:t> - empírico – </a:t>
            </a:r>
            <a:r>
              <a:rPr lang="pt-BR" dirty="0" err="1"/>
              <a:t>MeDiNa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2CFE95-AFAE-422A-AF11-F27D79460F2F}"/>
              </a:ext>
            </a:extLst>
          </p:cNvPr>
          <p:cNvSpPr txBox="1"/>
          <p:nvPr/>
        </p:nvSpPr>
        <p:spPr>
          <a:xfrm>
            <a:off x="3926047" y="4362275"/>
            <a:ext cx="444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latin typeface="+mj-lt"/>
              </a:rPr>
              <a:t>Laura</a:t>
            </a:r>
            <a:r>
              <a:rPr lang="pt-BR" sz="2000" b="1" dirty="0">
                <a:latin typeface="+mj-lt"/>
              </a:rPr>
              <a:t> Maria </a:t>
            </a:r>
            <a:r>
              <a:rPr lang="pt-BR" sz="2000" b="1" dirty="0" err="1">
                <a:latin typeface="+mj-lt"/>
              </a:rPr>
              <a:t>Goretti</a:t>
            </a:r>
            <a:r>
              <a:rPr lang="pt-BR" sz="2000" b="1" dirty="0">
                <a:latin typeface="+mj-lt"/>
              </a:rPr>
              <a:t> da Motta</a:t>
            </a:r>
          </a:p>
          <a:p>
            <a:r>
              <a:rPr lang="pt-BR" sz="2000" b="1" dirty="0">
                <a:latin typeface="+mj-lt"/>
              </a:rPr>
              <a:t>Filipe Augusto </a:t>
            </a:r>
            <a:r>
              <a:rPr lang="pt-BR" sz="2000" b="1" dirty="0" err="1">
                <a:latin typeface="+mj-lt"/>
              </a:rPr>
              <a:t>Cinque</a:t>
            </a:r>
            <a:r>
              <a:rPr lang="pt-BR" sz="2000" b="1" dirty="0">
                <a:latin typeface="+mj-lt"/>
              </a:rPr>
              <a:t> de Proença Franco</a:t>
            </a:r>
          </a:p>
          <a:p>
            <a:r>
              <a:rPr lang="pt-BR" sz="2000" b="1" dirty="0">
                <a:latin typeface="+mj-lt"/>
              </a:rPr>
              <a:t>Marcos Antonio Fritzen</a:t>
            </a:r>
          </a:p>
        </p:txBody>
      </p:sp>
      <p:pic>
        <p:nvPicPr>
          <p:cNvPr id="5" name="Picture 13" descr="http://upload.wikimedia.org/wikipedia/pt/1/1e/Logo_COPPE_-_UFRJ.jpg">
            <a:extLst>
              <a:ext uri="{FF2B5EF4-FFF2-40B4-BE49-F238E27FC236}">
                <a16:creationId xmlns:a16="http://schemas.microsoft.com/office/drawing/2014/main" id="{DDB2DFD5-7318-4B16-9A36-486A3C17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75" y="5562604"/>
            <a:ext cx="1274574" cy="53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9625"/>
            <a:ext cx="12192000" cy="90487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Novo método dimensionamento DNIT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714500"/>
            <a:ext cx="10972800" cy="425132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</a:rPr>
              <a:t>  Rede Temática de Asfalto da Petrobras – 20  universidades (desde 2006) – trechos monitorados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</a:rPr>
              <a:t>  DNIT (IPR) e COPPE  - TED início abril 2015, mas parceria antiga. Exemplo: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FF0000"/>
                </a:solidFill>
                <a:latin typeface="+mj-lt"/>
              </a:rPr>
              <a:t>  Ensaio de carga repetida de solos implantados desde 1978 (</a:t>
            </a:r>
            <a:r>
              <a:rPr lang="pt-BR" sz="3200" b="1" dirty="0" err="1">
                <a:solidFill>
                  <a:srgbClr val="FF0000"/>
                </a:solidFill>
                <a:latin typeface="+mj-lt"/>
              </a:rPr>
              <a:t>Preussler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, 1978)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FF0000"/>
                </a:solidFill>
                <a:latin typeface="+mj-lt"/>
              </a:rPr>
              <a:t>  Ensaio de carga repetida de concreto asfáltico desde 1980 (Pinto e </a:t>
            </a:r>
            <a:r>
              <a:rPr lang="pt-BR" sz="3200" b="1" dirty="0" err="1">
                <a:solidFill>
                  <a:srgbClr val="FF0000"/>
                </a:solidFill>
                <a:latin typeface="+mj-lt"/>
              </a:rPr>
              <a:t>Preussler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, 1980)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FF0000"/>
                </a:solidFill>
                <a:latin typeface="+mj-lt"/>
              </a:rPr>
              <a:t>  Ensaio de fadiga desde 1985 (Pinto, 1991)</a:t>
            </a:r>
          </a:p>
          <a:p>
            <a:pPr marL="0" indent="0">
              <a:buNone/>
            </a:pPr>
            <a:endParaRPr lang="pt-BR" sz="3200" dirty="0">
              <a:latin typeface="+mj-lt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443537" y="6492875"/>
            <a:ext cx="1304925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  <a:latin typeface="+mj-lt"/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5664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5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>Breve Histórico Método Usual Pavimentos Novos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673" y="1825625"/>
            <a:ext cx="11459360" cy="4441825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+mj-lt"/>
              </a:rPr>
              <a:t>  Método </a:t>
            </a:r>
            <a:r>
              <a:rPr lang="pt-BR" sz="3200" dirty="0" err="1">
                <a:solidFill>
                  <a:srgbClr val="FF0000"/>
                </a:solidFill>
                <a:latin typeface="+mj-lt"/>
              </a:rPr>
              <a:t>Murillo</a:t>
            </a:r>
            <a:r>
              <a:rPr lang="pt-BR" sz="3200" dirty="0">
                <a:solidFill>
                  <a:srgbClr val="FF0000"/>
                </a:solidFill>
                <a:latin typeface="+mj-lt"/>
              </a:rPr>
              <a:t> Lopes de Souza: 53 anos!!!</a:t>
            </a:r>
          </a:p>
          <a:p>
            <a:r>
              <a:rPr lang="pt-BR" sz="3200" dirty="0">
                <a:latin typeface="+mj-lt"/>
              </a:rPr>
              <a:t>  Grande importância para o Brasil: inegável!</a:t>
            </a:r>
          </a:p>
          <a:p>
            <a:r>
              <a:rPr lang="pt-BR" sz="3200" dirty="0">
                <a:latin typeface="+mj-lt"/>
              </a:rPr>
              <a:t>  Apesar de se basear em dois métodos americanos de 1962 – A VERSÃO que usamos foi adaptada (fortemente) pelo Eng. MURILLO.</a:t>
            </a:r>
          </a:p>
          <a:p>
            <a:r>
              <a:rPr lang="pt-BR" sz="3200" dirty="0">
                <a:latin typeface="+mj-lt"/>
              </a:rPr>
              <a:t>  Muitos quilômetros foram dimensionados com muito sucesso. </a:t>
            </a:r>
          </a:p>
          <a:p>
            <a:r>
              <a:rPr lang="pt-BR" sz="3200" dirty="0">
                <a:solidFill>
                  <a:srgbClr val="FF0000"/>
                </a:solidFill>
                <a:latin typeface="+mj-lt"/>
              </a:rPr>
              <a:t>  VIVA! </a:t>
            </a:r>
          </a:p>
          <a:p>
            <a:r>
              <a:rPr lang="pt-BR" sz="3200" dirty="0">
                <a:solidFill>
                  <a:srgbClr val="FF0000"/>
                </a:solidFill>
                <a:latin typeface="+mj-lt"/>
              </a:rPr>
              <a:t>  Merecidas homenagens e reconhecimento!</a:t>
            </a:r>
          </a:p>
          <a:p>
            <a:endParaRPr lang="pt-BR" sz="3200" dirty="0">
              <a:latin typeface="+mj-lt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424487" y="6492875"/>
            <a:ext cx="1343025" cy="365125"/>
          </a:xfrm>
        </p:spPr>
        <p:txBody>
          <a:bodyPr/>
          <a:lstStyle/>
          <a:p>
            <a:pPr algn="ctr"/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13119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7436"/>
            <a:ext cx="12192000" cy="1023938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Ábaco original de </a:t>
            </a:r>
            <a:r>
              <a:rPr lang="pt-BR" dirty="0" err="1"/>
              <a:t>Tunrbull</a:t>
            </a:r>
            <a:r>
              <a:rPr lang="pt-BR" dirty="0"/>
              <a:t> et al (1962)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249" y="1591491"/>
            <a:ext cx="6231499" cy="4733925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6587304" y="1768721"/>
            <a:ext cx="2516811" cy="7252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CaixaDeTexto 7"/>
          <p:cNvSpPr txBox="1"/>
          <p:nvPr/>
        </p:nvSpPr>
        <p:spPr>
          <a:xfrm>
            <a:off x="390076" y="5142212"/>
            <a:ext cx="23822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/>
              <a:t>CBR = 2 até N = 10</a:t>
            </a:r>
            <a:r>
              <a:rPr lang="pt-BR" sz="2100" b="1" baseline="30000" dirty="0"/>
              <a:t>6</a:t>
            </a:r>
            <a:endParaRPr lang="pt-BR" sz="21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9689074" y="1723668"/>
            <a:ext cx="172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CBR = 40 e 50 </a:t>
            </a:r>
          </a:p>
          <a:p>
            <a:pPr algn="ctr"/>
            <a:r>
              <a:rPr lang="pt-BR" b="1" dirty="0"/>
              <a:t>(a mais) </a:t>
            </a:r>
          </a:p>
        </p:txBody>
      </p:sp>
      <p:sp>
        <p:nvSpPr>
          <p:cNvPr id="10" name="Espaço Reservado para Rodapé 2">
            <a:extLst>
              <a:ext uri="{FF2B5EF4-FFF2-40B4-BE49-F238E27FC236}">
                <a16:creationId xmlns:a16="http://schemas.microsoft.com/office/drawing/2014/main" id="{34F7EB73-9368-4311-8656-847606E1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492875"/>
            <a:ext cx="1343025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2B713DC-600F-4998-98A6-128E616C57F3}"/>
              </a:ext>
            </a:extLst>
          </p:cNvPr>
          <p:cNvSpPr/>
          <p:nvPr/>
        </p:nvSpPr>
        <p:spPr>
          <a:xfrm>
            <a:off x="4387028" y="5266509"/>
            <a:ext cx="2516811" cy="725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0392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4277"/>
            <a:ext cx="12192000" cy="80299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Ábaco </a:t>
            </a:r>
            <a:r>
              <a:rPr lang="pt-BR" dirty="0" err="1"/>
              <a:t>Murillo</a:t>
            </a:r>
            <a:r>
              <a:rPr lang="pt-BR" dirty="0"/>
              <a:t> (1966)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1301" y="1371836"/>
            <a:ext cx="6027870" cy="4333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95999" y="4464312"/>
            <a:ext cx="2596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CBR = 2 até N = 10</a:t>
            </a:r>
            <a:r>
              <a:rPr lang="pt-BR" sz="2400" b="1" baseline="30000" dirty="0">
                <a:solidFill>
                  <a:srgbClr val="FF0000"/>
                </a:solidFill>
              </a:rPr>
              <a:t>9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1118" y="1686161"/>
            <a:ext cx="17838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rgbClr val="FF0000"/>
                </a:solidFill>
              </a:rPr>
              <a:t>CBR até 20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A9C15E-1B34-4BCD-9712-63162E33E7EF}"/>
              </a:ext>
            </a:extLst>
          </p:cNvPr>
          <p:cNvSpPr txBox="1"/>
          <p:nvPr/>
        </p:nvSpPr>
        <p:spPr>
          <a:xfrm>
            <a:off x="8809171" y="2613396"/>
            <a:ext cx="33161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Critério:  </a:t>
            </a:r>
          </a:p>
          <a:p>
            <a:r>
              <a:rPr lang="pt-BR" sz="2800" dirty="0"/>
              <a:t>Previne ATR </a:t>
            </a:r>
          </a:p>
          <a:p>
            <a:r>
              <a:rPr lang="pt-BR" sz="2400" dirty="0"/>
              <a:t>(Afundamento de trilha de Roda)</a:t>
            </a: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DC4E8E92-AC63-411A-99C8-B8136B30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492875"/>
            <a:ext cx="1343025" cy="365125"/>
          </a:xfrm>
        </p:spPr>
        <p:txBody>
          <a:bodyPr/>
          <a:lstStyle/>
          <a:p>
            <a:r>
              <a:rPr lang="pt-BR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7B07903-71EE-46AA-8715-AFF3419C8B19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4312"/>
            <a:ext cx="2754701" cy="23936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20FC30-58B6-4918-A1E7-1202BFBC0F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25" y="947271"/>
            <a:ext cx="1775426" cy="34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5376"/>
            <a:ext cx="12191999" cy="948520"/>
          </a:xfrm>
        </p:spPr>
        <p:txBody>
          <a:bodyPr>
            <a:noAutofit/>
          </a:bodyPr>
          <a:lstStyle/>
          <a:p>
            <a:pPr algn="ctr"/>
            <a:r>
              <a:rPr lang="es-PE" dirty="0"/>
              <a:t>Pavimentos asfálticos: </a:t>
            </a:r>
            <a:r>
              <a:rPr lang="es-PE" dirty="0" err="1"/>
              <a:t>várias</a:t>
            </a:r>
            <a:r>
              <a:rPr lang="es-PE" dirty="0"/>
              <a:t> </a:t>
            </a:r>
            <a:r>
              <a:rPr lang="es-PE" dirty="0" err="1"/>
              <a:t>configurações</a:t>
            </a:r>
            <a:r>
              <a:rPr lang="es-PE" dirty="0"/>
              <a:t/>
            </a:r>
            <a:br>
              <a:rPr lang="es-PE" dirty="0"/>
            </a:br>
            <a:r>
              <a:rPr lang="es-PE" dirty="0" err="1"/>
              <a:t>foram</a:t>
            </a:r>
            <a:r>
              <a:rPr lang="es-PE" dirty="0"/>
              <a:t> agrupadas no Método do DNER  </a:t>
            </a:r>
            <a:endParaRPr lang="pt-BR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76" t="21873" r="25563" b="8481"/>
          <a:stretch>
            <a:fillRect/>
          </a:stretch>
        </p:blipFill>
        <p:spPr bwMode="auto">
          <a:xfrm>
            <a:off x="971346" y="2432177"/>
            <a:ext cx="2766795" cy="2776595"/>
          </a:xfrm>
          <a:prstGeom prst="rect">
            <a:avLst/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5418" y="5415657"/>
            <a:ext cx="4588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dirty="0">
                <a:solidFill>
                  <a:prstClr val="black"/>
                </a:solidFill>
                <a:latin typeface="+mj-lt"/>
              </a:rPr>
              <a:t>“</a:t>
            </a:r>
            <a:r>
              <a:rPr lang="es-PE" sz="3200" dirty="0" err="1">
                <a:solidFill>
                  <a:srgbClr val="FF0000"/>
                </a:solidFill>
                <a:latin typeface="+mj-lt"/>
              </a:rPr>
              <a:t>Flexível</a:t>
            </a:r>
            <a:r>
              <a:rPr lang="es-PE" sz="3200" dirty="0">
                <a:solidFill>
                  <a:prstClr val="black"/>
                </a:solidFill>
                <a:latin typeface="+mj-lt"/>
              </a:rPr>
              <a:t>”  ( TS </a:t>
            </a:r>
            <a:r>
              <a:rPr lang="es-PE" sz="3200" dirty="0" err="1">
                <a:solidFill>
                  <a:prstClr val="black"/>
                </a:solidFill>
                <a:latin typeface="+mj-lt"/>
              </a:rPr>
              <a:t>ou</a:t>
            </a:r>
            <a:r>
              <a:rPr lang="es-PE" sz="3200" dirty="0">
                <a:solidFill>
                  <a:prstClr val="black"/>
                </a:solidFill>
                <a:latin typeface="+mj-lt"/>
              </a:rPr>
              <a:t> CA sobre base e sub-base granular)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83" t="33853" r="19649" b="12611"/>
          <a:stretch/>
        </p:blipFill>
        <p:spPr bwMode="auto">
          <a:xfrm>
            <a:off x="5429250" y="2449455"/>
            <a:ext cx="5210174" cy="2313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262687" y="4873395"/>
            <a:ext cx="4014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dirty="0">
                <a:solidFill>
                  <a:prstClr val="black"/>
                </a:solidFill>
                <a:latin typeface="+mj-lt"/>
              </a:rPr>
              <a:t>“</a:t>
            </a:r>
            <a:r>
              <a:rPr lang="es-PE" sz="3200" dirty="0">
                <a:solidFill>
                  <a:srgbClr val="FF0000"/>
                </a:solidFill>
                <a:latin typeface="+mj-lt"/>
              </a:rPr>
              <a:t>Semirrígido</a:t>
            </a:r>
            <a:r>
              <a:rPr lang="es-PE" sz="3200" dirty="0">
                <a:solidFill>
                  <a:prstClr val="black"/>
                </a:solidFill>
                <a:latin typeface="+mj-lt"/>
              </a:rPr>
              <a:t>”</a:t>
            </a:r>
          </a:p>
          <a:p>
            <a:r>
              <a:rPr lang="es-PE" sz="3200" dirty="0">
                <a:solidFill>
                  <a:prstClr val="black"/>
                </a:solidFill>
                <a:latin typeface="+mj-lt"/>
              </a:rPr>
              <a:t>(CA sobre base rígida </a:t>
            </a:r>
            <a:r>
              <a:rPr lang="es-PE" sz="3200" dirty="0" err="1">
                <a:solidFill>
                  <a:prstClr val="black"/>
                </a:solidFill>
                <a:latin typeface="+mj-lt"/>
              </a:rPr>
              <a:t>ou</a:t>
            </a:r>
            <a:r>
              <a:rPr lang="es-PE" sz="3200" dirty="0">
                <a:solidFill>
                  <a:prstClr val="black"/>
                </a:solidFill>
                <a:latin typeface="+mj-lt"/>
              </a:rPr>
              <a:t> invertido (</a:t>
            </a:r>
            <a:r>
              <a:rPr lang="es-PE" sz="3200" dirty="0" err="1">
                <a:solidFill>
                  <a:prstClr val="black"/>
                </a:solidFill>
                <a:latin typeface="+mj-lt"/>
              </a:rPr>
              <a:t>sb</a:t>
            </a:r>
            <a:r>
              <a:rPr lang="es-PE" sz="3200" dirty="0">
                <a:solidFill>
                  <a:prstClr val="black"/>
                </a:solidFill>
                <a:latin typeface="+mj-lt"/>
              </a:rPr>
              <a:t> rígida)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429250" y="6492875"/>
            <a:ext cx="1333500" cy="365125"/>
          </a:xfrm>
        </p:spPr>
        <p:txBody>
          <a:bodyPr/>
          <a:lstStyle/>
          <a:p>
            <a:r>
              <a:rPr lang="pt-BR" dirty="0">
                <a:solidFill>
                  <a:prstClr val="black">
                    <a:tint val="75000"/>
                  </a:prstClr>
                </a:solidFill>
              </a:rPr>
              <a:t>Laura Motta </a:t>
            </a:r>
          </a:p>
        </p:txBody>
      </p:sp>
    </p:spTree>
    <p:extLst>
      <p:ext uri="{BB962C8B-B14F-4D97-AF65-F5344CB8AC3E}">
        <p14:creationId xmlns:p14="http://schemas.microsoft.com/office/powerpoint/2010/main" val="3493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1183</Words>
  <Application>Microsoft Office PowerPoint</Application>
  <PresentationFormat>Widescreen</PresentationFormat>
  <Paragraphs>186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1_Office Theme</vt:lpstr>
      <vt:lpstr>Apresentação do PowerPoint</vt:lpstr>
      <vt:lpstr>Método de dimensionamento mecanístico - empírico – MeDiNa </vt:lpstr>
      <vt:lpstr>Breve histórico</vt:lpstr>
      <vt:lpstr>Nota Técnica Nº 123/2014</vt:lpstr>
      <vt:lpstr>Novo método dimensionamento DNIT</vt:lpstr>
      <vt:lpstr> Breve Histórico Método Usual Pavimentos Novos</vt:lpstr>
      <vt:lpstr>Ábaco original de Tunrbull et al (1962)</vt:lpstr>
      <vt:lpstr>Ábaco Murillo (1966)</vt:lpstr>
      <vt:lpstr>Pavimentos asfálticos: várias configurações foram agrupadas no Método do DNER  </vt:lpstr>
      <vt:lpstr>Problemas adicionais</vt:lpstr>
      <vt:lpstr>Métodos de projeto de reforço DNIT</vt:lpstr>
      <vt:lpstr>Condições 1966 x 2018</vt:lpstr>
      <vt:lpstr>Porque mudar os métodos?</vt:lpstr>
      <vt:lpstr>Apresentação do PowerPoint</vt:lpstr>
      <vt:lpstr>Comparação espessuras revestimento  asfáltico – vários países (=N) Vieira et al (2016)</vt:lpstr>
      <vt:lpstr>O novo método para o DNIT significa:</vt:lpstr>
      <vt:lpstr>TED IPR/COPPE</vt:lpstr>
      <vt:lpstr>O Pavimento como sistema em camadas:  Mecânica dos Pavimentos</vt:lpstr>
      <vt:lpstr>Danos</vt:lpstr>
      <vt:lpstr>Critérios de seleção dos materiais</vt:lpstr>
      <vt:lpstr>Misturas asfálticas</vt:lpstr>
      <vt:lpstr>Curvas de fadiga</vt:lpstr>
      <vt:lpstr>MeDiNa</vt:lpstr>
      <vt:lpstr>Anúncio do nome do método de dimensionamento Seminário 60 anos IPR (2017) </vt:lpstr>
      <vt:lpstr>Apresentação do PowerPoint</vt:lpstr>
      <vt:lpstr>Tela inicial - MeDiNa</vt:lpstr>
      <vt:lpstr>Tela inicial - MeDiNa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Método de Dimensionamento Nacional MeDiNa</vt:lpstr>
      <vt:lpstr>Participantes deste desenvolvimento</vt:lpstr>
      <vt:lpstr>Participantes deste desenvolvimento</vt:lpstr>
      <vt:lpstr>Método de dimensionamento mecanístico - empírico – MeDiNa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Nery, Marilia Borges</dc:creator>
  <cp:lastModifiedBy>Telecom</cp:lastModifiedBy>
  <cp:revision>68</cp:revision>
  <dcterms:created xsi:type="dcterms:W3CDTF">2019-05-09T21:10:21Z</dcterms:created>
  <dcterms:modified xsi:type="dcterms:W3CDTF">2019-06-13T17:13:47Z</dcterms:modified>
</cp:coreProperties>
</file>