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sldIdLst>
    <p:sldId id="261" r:id="rId3"/>
    <p:sldId id="259" r:id="rId4"/>
    <p:sldId id="260" r:id="rId5"/>
    <p:sldId id="270" r:id="rId6"/>
    <p:sldId id="262" r:id="rId7"/>
    <p:sldId id="285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69" r:id="rId20"/>
    <p:sldId id="280" r:id="rId21"/>
    <p:sldId id="276" r:id="rId22"/>
    <p:sldId id="277" r:id="rId23"/>
    <p:sldId id="278" r:id="rId24"/>
    <p:sldId id="284" r:id="rId25"/>
    <p:sldId id="279" r:id="rId26"/>
    <p:sldId id="281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2860A-AAB1-41E8-B891-E490FD3C2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B605B4-5665-484D-BF3A-C19352EFD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798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FBA274-9BF5-4C6F-B66F-E2D1637D8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CE699-C547-452F-AA01-B339486A213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61325-CAAA-4A24-B531-1E433A83B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C1B3A9B-3ACD-4750-8B96-EB22E5187598}"/>
              </a:ext>
            </a:extLst>
          </p:cNvPr>
          <p:cNvGrpSpPr/>
          <p:nvPr userDrawn="1"/>
        </p:nvGrpSpPr>
        <p:grpSpPr>
          <a:xfrm>
            <a:off x="9612430" y="6153150"/>
            <a:ext cx="2579570" cy="568326"/>
            <a:chOff x="9160933" y="6053677"/>
            <a:chExt cx="3031067" cy="6677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71C5153-E873-4C24-BA90-07A2B868C9AF}"/>
                </a:ext>
              </a:extLst>
            </p:cNvPr>
            <p:cNvSpPr/>
            <p:nvPr userDrawn="1"/>
          </p:nvSpPr>
          <p:spPr>
            <a:xfrm>
              <a:off x="9160933" y="6056848"/>
              <a:ext cx="3031067" cy="664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48BE36B-CC26-4630-AFB9-D65312BCE0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6066" y="6053677"/>
              <a:ext cx="2349483" cy="6646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808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FFBB40-357A-4BC9-9318-55A59DE7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289087D-F27A-4F8E-A2DD-1CD55E96F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BCE699-C547-452F-AA01-B339486A213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15873CD-738A-4B54-B811-802E4886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61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3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DA0581-738E-4262-986D-EFB6ADFD9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CBD8BA-FA4E-4BA6-862C-71403173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CE699-C547-452F-AA01-B339486A213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AC2B79-36E3-4D85-BC5D-B375ED9F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013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9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4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779B19-7967-4F27-9109-A9BA8B30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2373312"/>
            <a:ext cx="4295775" cy="211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CF153C-4BD6-417A-9A2A-11A3DA92B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CE699-C547-452F-AA01-B339486A213D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78A1DA-89DF-44AD-AA56-6ED057488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86A5B8-44B0-4CA8-A87B-96CFA8DB77B9}"/>
              </a:ext>
            </a:extLst>
          </p:cNvPr>
          <p:cNvGrpSpPr/>
          <p:nvPr userDrawn="1"/>
        </p:nvGrpSpPr>
        <p:grpSpPr>
          <a:xfrm>
            <a:off x="9498130" y="5848262"/>
            <a:ext cx="2579570" cy="644607"/>
            <a:chOff x="9160932" y="5964044"/>
            <a:chExt cx="3031067" cy="7574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74309634-BE6A-4FCA-AC8C-61825EDF37BE}"/>
                </a:ext>
              </a:extLst>
            </p:cNvPr>
            <p:cNvSpPr/>
            <p:nvPr userDrawn="1"/>
          </p:nvSpPr>
          <p:spPr>
            <a:xfrm>
              <a:off x="9160932" y="6056847"/>
              <a:ext cx="3031067" cy="6646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958DD7D-4074-4E89-AFDA-1BAB5FC050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453" y="5964044"/>
              <a:ext cx="2677546" cy="757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2010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082425CC-B018-4267-80D3-B1537EC9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2373312"/>
            <a:ext cx="8606963" cy="2111375"/>
          </a:xfrm>
        </p:spPr>
        <p:txBody>
          <a:bodyPr>
            <a:normAutofit/>
          </a:bodyPr>
          <a:lstStyle/>
          <a:p>
            <a:pPr algn="ctr"/>
            <a:r>
              <a:rPr lang="pt-BR" dirty="0" err="1"/>
              <a:t>Aplicación</a:t>
            </a:r>
            <a:r>
              <a:rPr lang="pt-BR" dirty="0"/>
              <a:t> de </a:t>
            </a:r>
            <a:r>
              <a:rPr lang="pt-BR" dirty="0" err="1"/>
              <a:t>las</a:t>
            </a:r>
            <a:r>
              <a:rPr lang="pt-BR" dirty="0"/>
              <a:t> </a:t>
            </a:r>
            <a:r>
              <a:rPr lang="pt-BR" dirty="0" err="1"/>
              <a:t>nuevas</a:t>
            </a:r>
            <a:r>
              <a:rPr lang="pt-BR" dirty="0"/>
              <a:t> </a:t>
            </a:r>
            <a:r>
              <a:rPr lang="pt-BR" dirty="0" err="1"/>
              <a:t>tecnolgías</a:t>
            </a:r>
            <a:r>
              <a:rPr lang="pt-BR" dirty="0"/>
              <a:t> a la </a:t>
            </a:r>
            <a:r>
              <a:rPr lang="pt-BR" dirty="0" err="1"/>
              <a:t>gestión</a:t>
            </a:r>
            <a:r>
              <a:rPr lang="pt-BR" dirty="0"/>
              <a:t> de pavimentos</a:t>
            </a:r>
          </a:p>
        </p:txBody>
      </p:sp>
    </p:spTree>
    <p:extLst>
      <p:ext uri="{BB962C8B-B14F-4D97-AF65-F5344CB8AC3E}">
        <p14:creationId xmlns:p14="http://schemas.microsoft.com/office/powerpoint/2010/main" val="4266751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446-BCCE-4F1C-9AD9-9F0798B6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9 Imagen">
            <a:extLst>
              <a:ext uri="{FF2B5EF4-FFF2-40B4-BE49-F238E27FC236}">
                <a16:creationId xmlns:a16="http://schemas.microsoft.com/office/drawing/2014/main" xmlns="" id="{24FB920B-0324-4714-8860-47789951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40" y="1225500"/>
            <a:ext cx="9874499" cy="468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3404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446-BCCE-4F1C-9AD9-9F0798B6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8 Imagen">
            <a:extLst>
              <a:ext uri="{FF2B5EF4-FFF2-40B4-BE49-F238E27FC236}">
                <a16:creationId xmlns:a16="http://schemas.microsoft.com/office/drawing/2014/main" xmlns="" id="{656BF9A3-F69E-49DA-8ABC-1E58A3BBA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225500"/>
            <a:ext cx="9889503" cy="4680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84331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446-BCCE-4F1C-9AD9-9F0798B6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8 Imagen">
            <a:extLst>
              <a:ext uri="{FF2B5EF4-FFF2-40B4-BE49-F238E27FC236}">
                <a16:creationId xmlns:a16="http://schemas.microsoft.com/office/drawing/2014/main" xmlns="" id="{DBA6E845-9D15-430A-AB25-255826A56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89000"/>
            <a:ext cx="10030905" cy="4680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0323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>
            <a:extLst>
              <a:ext uri="{FF2B5EF4-FFF2-40B4-BE49-F238E27FC236}">
                <a16:creationId xmlns:a16="http://schemas.microsoft.com/office/drawing/2014/main" xmlns="" id="{5D36CA9C-85CE-41ED-8003-5F332F4A65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89062"/>
            <a:ext cx="10106320" cy="407987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71155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446-BCCE-4F1C-9AD9-9F0798B6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8 Imagen">
            <a:extLst>
              <a:ext uri="{FF2B5EF4-FFF2-40B4-BE49-F238E27FC236}">
                <a16:creationId xmlns:a16="http://schemas.microsoft.com/office/drawing/2014/main" xmlns="" id="{E21592D3-CEC7-442A-9C77-0A3DC583E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89000"/>
            <a:ext cx="10096893" cy="4680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77388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446-BCCE-4F1C-9AD9-9F0798B6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8 Imagen">
            <a:extLst>
              <a:ext uri="{FF2B5EF4-FFF2-40B4-BE49-F238E27FC236}">
                <a16:creationId xmlns:a16="http://schemas.microsoft.com/office/drawing/2014/main" xmlns="" id="{49B405DE-82EB-4028-A103-A6899815E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89000"/>
            <a:ext cx="10125173" cy="4680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17585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446-BCCE-4F1C-9AD9-9F0798B6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8 Imagen">
            <a:extLst>
              <a:ext uri="{FF2B5EF4-FFF2-40B4-BE49-F238E27FC236}">
                <a16:creationId xmlns:a16="http://schemas.microsoft.com/office/drawing/2014/main" xmlns="" id="{60F09584-A278-4494-94D5-5B9F4AE57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089000"/>
            <a:ext cx="10049759" cy="4680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6268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446-BCCE-4F1C-9AD9-9F0798B6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8 Imagen">
            <a:extLst>
              <a:ext uri="{FF2B5EF4-FFF2-40B4-BE49-F238E27FC236}">
                <a16:creationId xmlns:a16="http://schemas.microsoft.com/office/drawing/2014/main" xmlns="" id="{2497516F-C19C-410C-951C-5B19C9D5C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89000"/>
            <a:ext cx="10068612" cy="4680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70110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446-BCCE-4F1C-9AD9-9F0798B6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3 Grupo">
            <a:extLst>
              <a:ext uri="{FF2B5EF4-FFF2-40B4-BE49-F238E27FC236}">
                <a16:creationId xmlns:a16="http://schemas.microsoft.com/office/drawing/2014/main" xmlns="" id="{22BCA8DC-FBC7-4A05-ACA2-5E54ADFF3C0F}"/>
              </a:ext>
            </a:extLst>
          </p:cNvPr>
          <p:cNvGrpSpPr/>
          <p:nvPr/>
        </p:nvGrpSpPr>
        <p:grpSpPr>
          <a:xfrm>
            <a:off x="838200" y="1225500"/>
            <a:ext cx="9951720" cy="4680000"/>
            <a:chOff x="179512" y="1124744"/>
            <a:chExt cx="8781712" cy="4680000"/>
          </a:xfrm>
        </p:grpSpPr>
        <p:pic>
          <p:nvPicPr>
            <p:cNvPr id="5" name="8 Imagen">
              <a:extLst>
                <a:ext uri="{FF2B5EF4-FFF2-40B4-BE49-F238E27FC236}">
                  <a16:creationId xmlns:a16="http://schemas.microsoft.com/office/drawing/2014/main" xmlns="" id="{AEE69A77-6955-4B0D-9FD8-372453523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124744"/>
              <a:ext cx="8781712" cy="468000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pic>
          <p:nvPicPr>
            <p:cNvPr id="6" name="11 Imagen">
              <a:extLst>
                <a:ext uri="{FF2B5EF4-FFF2-40B4-BE49-F238E27FC236}">
                  <a16:creationId xmlns:a16="http://schemas.microsoft.com/office/drawing/2014/main" xmlns="" id="{63D71B68-4D73-4BED-9369-F0F1AF8F5E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3789" t="50262" r="18020" b="7985"/>
            <a:stretch/>
          </p:blipFill>
          <p:spPr>
            <a:xfrm>
              <a:off x="7171469" y="3477600"/>
              <a:ext cx="719262" cy="1954018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2 Rectángulo">
              <a:extLst>
                <a:ext uri="{FF2B5EF4-FFF2-40B4-BE49-F238E27FC236}">
                  <a16:creationId xmlns:a16="http://schemas.microsoft.com/office/drawing/2014/main" xmlns="" id="{67F3DB2C-EB66-4536-8AD4-6E69E7545D08}"/>
                </a:ext>
              </a:extLst>
            </p:cNvPr>
            <p:cNvSpPr/>
            <p:nvPr/>
          </p:nvSpPr>
          <p:spPr>
            <a:xfrm>
              <a:off x="7427168" y="3441884"/>
              <a:ext cx="45720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64636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446-BCCE-4F1C-9AD9-9F0798B6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8 Imagen">
            <a:extLst>
              <a:ext uri="{FF2B5EF4-FFF2-40B4-BE49-F238E27FC236}">
                <a16:creationId xmlns:a16="http://schemas.microsoft.com/office/drawing/2014/main" xmlns="" id="{6582C44B-B07D-4E23-B4A0-6327A610E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5500"/>
            <a:ext cx="9974344" cy="4680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9410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820B2-4ABE-4730-A560-177E1A085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INDICE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4FEDBF-B6F7-4820-904C-611E9F26C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628" y="1825625"/>
            <a:ext cx="11198629" cy="40798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t-BR" dirty="0"/>
              <a:t>Historia</a:t>
            </a:r>
          </a:p>
          <a:p>
            <a:pPr marL="0" indent="0">
              <a:buNone/>
            </a:pPr>
            <a:endParaRPr lang="pt-BR" dirty="0"/>
          </a:p>
          <a:p>
            <a:pPr marL="514350" indent="-514350">
              <a:buAutoNum type="arabicPeriod" startAt="2"/>
            </a:pPr>
            <a:r>
              <a:rPr lang="pt-BR" dirty="0" err="1"/>
              <a:t>Equipos</a:t>
            </a:r>
            <a:r>
              <a:rPr lang="pt-BR" dirty="0"/>
              <a:t> de Alto </a:t>
            </a:r>
            <a:r>
              <a:rPr lang="pt-BR" dirty="0" err="1"/>
              <a:t>Rendimiento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/>
              <a:t>3.   </a:t>
            </a:r>
            <a:r>
              <a:rPr lang="pt-BR" dirty="0" err="1"/>
              <a:t>Aprovechamiento</a:t>
            </a:r>
            <a:r>
              <a:rPr lang="pt-BR" dirty="0"/>
              <a:t> de </a:t>
            </a:r>
            <a:r>
              <a:rPr lang="pt-BR" dirty="0" err="1"/>
              <a:t>las</a:t>
            </a:r>
            <a:r>
              <a:rPr lang="pt-BR" dirty="0"/>
              <a:t> NNTT a la </a:t>
            </a:r>
            <a:r>
              <a:rPr lang="pt-BR" dirty="0" err="1"/>
              <a:t>gestión</a:t>
            </a:r>
            <a:r>
              <a:rPr lang="pt-BR" dirty="0"/>
              <a:t> </a:t>
            </a:r>
            <a:r>
              <a:rPr lang="pt-BR" dirty="0" err="1"/>
              <a:t>del</a:t>
            </a:r>
            <a:r>
              <a:rPr lang="pt-BR" dirty="0"/>
              <a:t> </a:t>
            </a:r>
            <a:r>
              <a:rPr lang="pt-BR" dirty="0" err="1"/>
              <a:t>Patrimonio</a:t>
            </a:r>
            <a:r>
              <a:rPr lang="pt-BR" dirty="0"/>
              <a:t> </a:t>
            </a:r>
            <a:r>
              <a:rPr lang="pt-BR" dirty="0" err="1"/>
              <a:t>Rodoviario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4.   Software </a:t>
            </a:r>
            <a:r>
              <a:rPr lang="pt-BR" dirty="0" err="1"/>
              <a:t>gestión</a:t>
            </a:r>
            <a:r>
              <a:rPr lang="pt-BR" dirty="0"/>
              <a:t> PMS</a:t>
            </a:r>
          </a:p>
        </p:txBody>
      </p:sp>
    </p:spTree>
    <p:extLst>
      <p:ext uri="{BB962C8B-B14F-4D97-AF65-F5344CB8AC3E}">
        <p14:creationId xmlns:p14="http://schemas.microsoft.com/office/powerpoint/2010/main" val="1159476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446-BCCE-4F1C-9AD9-9F0798B6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pSp>
        <p:nvGrpSpPr>
          <p:cNvPr id="4" name="1 Grupo">
            <a:extLst>
              <a:ext uri="{FF2B5EF4-FFF2-40B4-BE49-F238E27FC236}">
                <a16:creationId xmlns:a16="http://schemas.microsoft.com/office/drawing/2014/main" xmlns="" id="{E7C6D2C9-0CAD-478A-BA87-A8325F52142A}"/>
              </a:ext>
            </a:extLst>
          </p:cNvPr>
          <p:cNvGrpSpPr/>
          <p:nvPr/>
        </p:nvGrpSpPr>
        <p:grpSpPr>
          <a:xfrm>
            <a:off x="838200" y="1089000"/>
            <a:ext cx="10292542" cy="4680000"/>
            <a:chOff x="182776" y="1125264"/>
            <a:chExt cx="8781712" cy="4680000"/>
          </a:xfrm>
        </p:grpSpPr>
        <p:pic>
          <p:nvPicPr>
            <p:cNvPr id="5" name="8 Imagen">
              <a:extLst>
                <a:ext uri="{FF2B5EF4-FFF2-40B4-BE49-F238E27FC236}">
                  <a16:creationId xmlns:a16="http://schemas.microsoft.com/office/drawing/2014/main" xmlns="" id="{F98AAE06-B03F-4391-B6CC-8A902AE26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776" y="1125264"/>
              <a:ext cx="8781712" cy="468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AEFCA4F5-CEF5-4351-9EAB-A18D2D4B78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72"/>
            <a:stretch/>
          </p:blipFill>
          <p:spPr bwMode="auto">
            <a:xfrm>
              <a:off x="183059" y="2078182"/>
              <a:ext cx="8781429" cy="372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8694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D1920-2AAC-4216-B895-EC13EA9A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446-BCCE-4F1C-9AD9-9F0798B6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1 Grupo">
            <a:extLst>
              <a:ext uri="{FF2B5EF4-FFF2-40B4-BE49-F238E27FC236}">
                <a16:creationId xmlns:a16="http://schemas.microsoft.com/office/drawing/2014/main" xmlns="" id="{D8AFB659-210D-45D1-AA94-447B90AC1371}"/>
              </a:ext>
            </a:extLst>
          </p:cNvPr>
          <p:cNvGrpSpPr/>
          <p:nvPr/>
        </p:nvGrpSpPr>
        <p:grpSpPr>
          <a:xfrm>
            <a:off x="838199" y="1225500"/>
            <a:ext cx="10034847" cy="4680000"/>
            <a:chOff x="179512" y="1124744"/>
            <a:chExt cx="8784976" cy="4680000"/>
          </a:xfrm>
        </p:grpSpPr>
        <p:pic>
          <p:nvPicPr>
            <p:cNvPr id="5" name="9 Imagen">
              <a:extLst>
                <a:ext uri="{FF2B5EF4-FFF2-40B4-BE49-F238E27FC236}">
                  <a16:creationId xmlns:a16="http://schemas.microsoft.com/office/drawing/2014/main" xmlns="" id="{46F4AD67-9BA9-4A1B-A0A4-BBBF4561C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124744"/>
              <a:ext cx="8781712" cy="468000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63C4221E-2443-49F1-B79C-A6CD76DA1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571" b="41450"/>
            <a:stretch/>
          </p:blipFill>
          <p:spPr bwMode="auto">
            <a:xfrm>
              <a:off x="183059" y="2743200"/>
              <a:ext cx="8781429" cy="1122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8231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446-BCCE-4F1C-9AD9-9F0798B6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9 Imagen">
            <a:extLst>
              <a:ext uri="{FF2B5EF4-FFF2-40B4-BE49-F238E27FC236}">
                <a16:creationId xmlns:a16="http://schemas.microsoft.com/office/drawing/2014/main" xmlns="" id="{A86A1578-F724-4B80-809C-EF3FE39B0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8488"/>
            <a:ext cx="10304282" cy="4680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47758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446-BCCE-4F1C-9AD9-9F0798B6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9 Imagen">
            <a:extLst>
              <a:ext uri="{FF2B5EF4-FFF2-40B4-BE49-F238E27FC236}">
                <a16:creationId xmlns:a16="http://schemas.microsoft.com/office/drawing/2014/main" xmlns="" id="{DE776BD6-8D7D-43A8-80E4-A24DC9EF3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5500"/>
            <a:ext cx="9927210" cy="4680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21570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446-BCCE-4F1C-9AD9-9F0798B6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1 Grupo">
            <a:extLst>
              <a:ext uri="{FF2B5EF4-FFF2-40B4-BE49-F238E27FC236}">
                <a16:creationId xmlns:a16="http://schemas.microsoft.com/office/drawing/2014/main" xmlns="" id="{0D4A3A8F-6578-4B74-92CF-5C31BDCC3C66}"/>
              </a:ext>
            </a:extLst>
          </p:cNvPr>
          <p:cNvGrpSpPr/>
          <p:nvPr/>
        </p:nvGrpSpPr>
        <p:grpSpPr>
          <a:xfrm>
            <a:off x="838199" y="1224981"/>
            <a:ext cx="9984971" cy="4680519"/>
            <a:chOff x="179512" y="1124744"/>
            <a:chExt cx="8784976" cy="4680519"/>
          </a:xfrm>
        </p:grpSpPr>
        <p:pic>
          <p:nvPicPr>
            <p:cNvPr id="5" name="9 Imagen">
              <a:extLst>
                <a:ext uri="{FF2B5EF4-FFF2-40B4-BE49-F238E27FC236}">
                  <a16:creationId xmlns:a16="http://schemas.microsoft.com/office/drawing/2014/main" xmlns="" id="{9900587F-B1CC-4701-8EC1-71B47A48D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124744"/>
              <a:ext cx="8781712" cy="468000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pic>
          <p:nvPicPr>
            <p:cNvPr id="6" name="11 Imagen">
              <a:extLst>
                <a:ext uri="{FF2B5EF4-FFF2-40B4-BE49-F238E27FC236}">
                  <a16:creationId xmlns:a16="http://schemas.microsoft.com/office/drawing/2014/main" xmlns="" id="{8D7125DC-887C-4334-9BA7-4E3CE847C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124744"/>
              <a:ext cx="8781712" cy="4680000"/>
            </a:xfrm>
            <a:prstGeom prst="rect">
              <a:avLst/>
            </a:prstGeom>
            <a:ln>
              <a:solidFill>
                <a:schemeClr val="accent1">
                  <a:shade val="50000"/>
                </a:schemeClr>
              </a:solidFill>
            </a:ln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xmlns="" id="{DA467BFD-C589-46D4-B75F-F01918E2CD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634" b="1"/>
            <a:stretch/>
          </p:blipFill>
          <p:spPr bwMode="auto">
            <a:xfrm>
              <a:off x="183059" y="5320144"/>
              <a:ext cx="8781429" cy="48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79360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446-BCCE-4F1C-9AD9-9F0798B63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6776"/>
            <a:ext cx="10515600" cy="2821190"/>
          </a:xfrm>
        </p:spPr>
        <p:txBody>
          <a:bodyPr/>
          <a:lstStyle/>
          <a:p>
            <a:pPr marL="0" indent="0" algn="ctr">
              <a:buNone/>
            </a:pPr>
            <a:r>
              <a:rPr lang="pt-BR" sz="4800" dirty="0"/>
              <a:t>Muito obrigado!</a:t>
            </a:r>
          </a:p>
        </p:txBody>
      </p:sp>
    </p:spTree>
    <p:extLst>
      <p:ext uri="{BB962C8B-B14F-4D97-AF65-F5344CB8AC3E}">
        <p14:creationId xmlns:p14="http://schemas.microsoft.com/office/powerpoint/2010/main" val="156162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D1920-2AAC-4216-B895-EC13EA9A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	Breve </a:t>
            </a:r>
            <a:r>
              <a:rPr lang="pt-BR" dirty="0" err="1"/>
              <a:t>reseña</a:t>
            </a:r>
            <a:r>
              <a:rPr lang="pt-BR" dirty="0"/>
              <a:t> histórica</a:t>
            </a:r>
          </a:p>
        </p:txBody>
      </p:sp>
      <p:pic>
        <p:nvPicPr>
          <p:cNvPr id="1026" name="Picture 2" descr="Resultado de imagen para viga de benkelman">
            <a:extLst>
              <a:ext uri="{FF2B5EF4-FFF2-40B4-BE49-F238E27FC236}">
                <a16:creationId xmlns:a16="http://schemas.microsoft.com/office/drawing/2014/main" xmlns="" id="{BEA7915D-F6A9-4EC0-AEC1-5CFC988E35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3" b="16083"/>
          <a:stretch/>
        </p:blipFill>
        <p:spPr bwMode="auto">
          <a:xfrm>
            <a:off x="7393151" y="1690689"/>
            <a:ext cx="4079875" cy="239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5A8F816-7B06-4552-934C-B3B26A74D7B9}"/>
              </a:ext>
            </a:extLst>
          </p:cNvPr>
          <p:cNvSpPr txBox="1">
            <a:spLocks/>
          </p:cNvSpPr>
          <p:nvPr/>
        </p:nvSpPr>
        <p:spPr>
          <a:xfrm>
            <a:off x="849283" y="24128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/>
              <a:t>Medición</a:t>
            </a:r>
            <a:r>
              <a:rPr lang="pt-BR" dirty="0"/>
              <a:t> </a:t>
            </a:r>
            <a:r>
              <a:rPr lang="pt-BR" dirty="0" err="1"/>
              <a:t>puntual</a:t>
            </a:r>
            <a:endParaRPr lang="pt-BR" dirty="0"/>
          </a:p>
          <a:p>
            <a:r>
              <a:rPr lang="pt-BR" dirty="0" err="1"/>
              <a:t>Medición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parado</a:t>
            </a:r>
          </a:p>
          <a:p>
            <a:r>
              <a:rPr lang="pt-BR" dirty="0"/>
              <a:t>Intervalos de </a:t>
            </a:r>
            <a:r>
              <a:rPr lang="pt-BR" dirty="0" err="1"/>
              <a:t>medición</a:t>
            </a:r>
            <a:r>
              <a:rPr lang="pt-BR" dirty="0"/>
              <a:t> cada 200 </a:t>
            </a:r>
            <a:r>
              <a:rPr lang="pt-BR" dirty="0" err="1"/>
              <a:t>m.l</a:t>
            </a:r>
            <a:r>
              <a:rPr lang="pt-BR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FCDEAF2-F603-401F-AC35-2B83D92A8D2B}"/>
              </a:ext>
            </a:extLst>
          </p:cNvPr>
          <p:cNvSpPr txBox="1">
            <a:spLocks/>
          </p:cNvSpPr>
          <p:nvPr/>
        </p:nvSpPr>
        <p:spPr>
          <a:xfrm>
            <a:off x="968431" y="496760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Resultado: Pobre </a:t>
            </a:r>
            <a:r>
              <a:rPr lang="pt-BR" dirty="0" err="1"/>
              <a:t>conocimiento</a:t>
            </a:r>
            <a:r>
              <a:rPr lang="pt-BR" dirty="0"/>
              <a:t> de la </a:t>
            </a:r>
            <a:r>
              <a:rPr lang="pt-BR" dirty="0" err="1"/>
              <a:t>rodovía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535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D1920-2AAC-4216-B895-EC13EA9A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	</a:t>
            </a:r>
            <a:r>
              <a:rPr lang="pt-BR" dirty="0" err="1"/>
              <a:t>Equipos</a:t>
            </a:r>
            <a:r>
              <a:rPr lang="pt-BR" dirty="0"/>
              <a:t> de alto </a:t>
            </a:r>
            <a:r>
              <a:rPr lang="pt-BR" dirty="0" err="1"/>
              <a:t>rendimiento</a:t>
            </a:r>
            <a:endParaRPr lang="pt-B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E5A8F816-7B06-4552-934C-B3B26A74D7B9}"/>
              </a:ext>
            </a:extLst>
          </p:cNvPr>
          <p:cNvSpPr txBox="1">
            <a:spLocks/>
          </p:cNvSpPr>
          <p:nvPr/>
        </p:nvSpPr>
        <p:spPr>
          <a:xfrm>
            <a:off x="849283" y="24128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err="1"/>
              <a:t>Medición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continuo</a:t>
            </a:r>
          </a:p>
          <a:p>
            <a:r>
              <a:rPr lang="pt-BR" dirty="0" err="1"/>
              <a:t>Medición</a:t>
            </a:r>
            <a:r>
              <a:rPr lang="pt-BR" dirty="0"/>
              <a:t>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movimiento</a:t>
            </a:r>
            <a:endParaRPr lang="pt-BR" dirty="0"/>
          </a:p>
          <a:p>
            <a:r>
              <a:rPr lang="pt-BR" dirty="0"/>
              <a:t>Intervalos de </a:t>
            </a:r>
            <a:r>
              <a:rPr lang="pt-BR" dirty="0" err="1"/>
              <a:t>medición</a:t>
            </a:r>
            <a:r>
              <a:rPr lang="pt-BR" dirty="0"/>
              <a:t> cada 5 </a:t>
            </a:r>
            <a:r>
              <a:rPr lang="pt-BR" dirty="0" err="1"/>
              <a:t>m.l</a:t>
            </a:r>
            <a:r>
              <a:rPr lang="pt-BR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FCDEAF2-F603-401F-AC35-2B83D92A8D2B}"/>
              </a:ext>
            </a:extLst>
          </p:cNvPr>
          <p:cNvSpPr txBox="1">
            <a:spLocks/>
          </p:cNvSpPr>
          <p:nvPr/>
        </p:nvSpPr>
        <p:spPr>
          <a:xfrm>
            <a:off x="968431" y="4967602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/>
              <a:t>Resultado: &gt; </a:t>
            </a:r>
            <a:r>
              <a:rPr lang="pt-BR" dirty="0" err="1"/>
              <a:t>conocimiento</a:t>
            </a:r>
            <a:r>
              <a:rPr lang="pt-BR" dirty="0"/>
              <a:t> de la </a:t>
            </a:r>
            <a:r>
              <a:rPr lang="pt-BR" dirty="0" err="1"/>
              <a:t>rodovía</a:t>
            </a:r>
            <a:endParaRPr lang="pt-BR" dirty="0"/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xmlns="" id="{966C102C-DA49-41F6-8556-B39A6C269E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53" y="1027906"/>
            <a:ext cx="3578898" cy="2684174"/>
          </a:xfrm>
        </p:spPr>
      </p:pic>
    </p:spTree>
    <p:extLst>
      <p:ext uri="{BB962C8B-B14F-4D97-AF65-F5344CB8AC3E}">
        <p14:creationId xmlns:p14="http://schemas.microsoft.com/office/powerpoint/2010/main" val="268943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D1920-2AAC-4216-B895-EC13EA9A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406"/>
            <a:ext cx="10515600" cy="1325563"/>
          </a:xfrm>
        </p:spPr>
        <p:txBody>
          <a:bodyPr/>
          <a:lstStyle/>
          <a:p>
            <a:r>
              <a:rPr lang="pt-BR" dirty="0"/>
              <a:t>3. </a:t>
            </a:r>
            <a:r>
              <a:rPr lang="pt-BR" dirty="0" err="1"/>
              <a:t>Aprovechamiento</a:t>
            </a:r>
            <a:r>
              <a:rPr lang="pt-BR" dirty="0"/>
              <a:t> de NNTT a la </a:t>
            </a:r>
            <a:r>
              <a:rPr lang="pt-BR" dirty="0" err="1"/>
              <a:t>gestión</a:t>
            </a:r>
            <a:r>
              <a:rPr lang="pt-BR" dirty="0"/>
              <a:t> de PATRIMONIO RODOVIARIO</a:t>
            </a:r>
          </a:p>
        </p:txBody>
      </p:sp>
      <p:pic>
        <p:nvPicPr>
          <p:cNvPr id="9" name="8 Imagen">
            <a:extLst>
              <a:ext uri="{FF2B5EF4-FFF2-40B4-BE49-F238E27FC236}">
                <a16:creationId xmlns:a16="http://schemas.microsoft.com/office/drawing/2014/main" xmlns="" id="{D82DF029-C38B-439B-9C56-3AFDD0196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21" y="1685975"/>
            <a:ext cx="8781712" cy="468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Marcador de contenido 4">
            <a:extLst>
              <a:ext uri="{FF2B5EF4-FFF2-40B4-BE49-F238E27FC236}">
                <a16:creationId xmlns:a16="http://schemas.microsoft.com/office/drawing/2014/main" xmlns="" id="{C113627C-DAD8-4C6B-A3E1-6C2A36BCE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6310" y="1955995"/>
            <a:ext cx="4079875" cy="3059906"/>
          </a:xfrm>
          <a:prstGeom prst="rect">
            <a:avLst/>
          </a:prstGeom>
        </p:spPr>
      </p:pic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xmlns="" id="{014938BE-FC77-476A-A540-A6752F43B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 </a:t>
            </a:r>
          </a:p>
        </p:txBody>
      </p:sp>
      <p:pic>
        <p:nvPicPr>
          <p:cNvPr id="13" name="Marcador de contenido 7">
            <a:extLst>
              <a:ext uri="{FF2B5EF4-FFF2-40B4-BE49-F238E27FC236}">
                <a16:creationId xmlns:a16="http://schemas.microsoft.com/office/drawing/2014/main" xmlns="" id="{B1F480E4-B188-42B4-B8AF-DDD23F898C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6" y="1871369"/>
            <a:ext cx="3578898" cy="26841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F0495F6-897B-44CE-8C4D-96556C9EA7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76" y="4969497"/>
            <a:ext cx="2251544" cy="168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D1920-2AAC-4216-B895-EC13EA9A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	Software PMS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3520092E-2188-4CB8-8E25-A5D294784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/>
              <a:t>Qué es?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Donde está?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Qué hace?</a:t>
            </a:r>
          </a:p>
          <a:p>
            <a:pPr marL="0" indent="0">
              <a:buNone/>
            </a:pPr>
            <a:r>
              <a:rPr lang="es-CL" dirty="0"/>
              <a:t>	Permite conocer nuestro PATRIMONIO RODOVIARIO</a:t>
            </a:r>
          </a:p>
          <a:p>
            <a:pPr marL="0" indent="0">
              <a:buNone/>
            </a:pPr>
            <a:r>
              <a:rPr lang="es-CL" dirty="0"/>
              <a:t>GEOMTETRÍA+CLIMATOLOGÍA+AUSCULTACIÓN = </a:t>
            </a:r>
          </a:p>
          <a:p>
            <a:pPr marL="0" indent="0">
              <a:buNone/>
            </a:pPr>
            <a:r>
              <a:rPr lang="es-CL" dirty="0"/>
              <a:t>		Prevención + planificación</a:t>
            </a:r>
          </a:p>
          <a:p>
            <a:pPr marL="0" indent="0">
              <a:buNone/>
            </a:pPr>
            <a:r>
              <a:rPr lang="es-CL" dirty="0"/>
              <a:t>		Ahorro de costes de mantenimiento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5011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D1920-2AAC-4216-B895-EC13EA9A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4.	Software PMS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615A847-7929-4707-BEFD-982471A27C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48"/>
          <a:stretch/>
        </p:blipFill>
        <p:spPr bwMode="auto">
          <a:xfrm>
            <a:off x="663298" y="1017271"/>
            <a:ext cx="10012322" cy="48882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7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446-BCCE-4F1C-9AD9-9F0798B6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grpSp>
        <p:nvGrpSpPr>
          <p:cNvPr id="4" name="1 Grupo">
            <a:extLst>
              <a:ext uri="{FF2B5EF4-FFF2-40B4-BE49-F238E27FC236}">
                <a16:creationId xmlns:a16="http://schemas.microsoft.com/office/drawing/2014/main" xmlns="" id="{6583EBDA-37BD-46C2-A37D-5C3706D7015A}"/>
              </a:ext>
            </a:extLst>
          </p:cNvPr>
          <p:cNvGrpSpPr/>
          <p:nvPr/>
        </p:nvGrpSpPr>
        <p:grpSpPr>
          <a:xfrm>
            <a:off x="763974" y="1088740"/>
            <a:ext cx="10227680" cy="4680520"/>
            <a:chOff x="179512" y="1124744"/>
            <a:chExt cx="8786496" cy="4680520"/>
          </a:xfrm>
        </p:grpSpPr>
        <p:pic>
          <p:nvPicPr>
            <p:cNvPr id="5" name="8 Imagen">
              <a:extLst>
                <a:ext uri="{FF2B5EF4-FFF2-40B4-BE49-F238E27FC236}">
                  <a16:creationId xmlns:a16="http://schemas.microsoft.com/office/drawing/2014/main" xmlns="" id="{8BE92A23-926C-4EAC-B7AE-BC640D1AB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124744"/>
              <a:ext cx="8786496" cy="468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0AC28EA6-130D-48B3-999C-41BA067835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73"/>
            <a:stretch/>
          </p:blipFill>
          <p:spPr bwMode="auto">
            <a:xfrm>
              <a:off x="183059" y="2036618"/>
              <a:ext cx="8781429" cy="3768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9326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2D1920-2AAC-4216-B895-EC13EA9A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E8E4446-BCCE-4F1C-9AD9-9F0798B6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4" name="1 Grupo">
            <a:extLst>
              <a:ext uri="{FF2B5EF4-FFF2-40B4-BE49-F238E27FC236}">
                <a16:creationId xmlns:a16="http://schemas.microsoft.com/office/drawing/2014/main" xmlns="" id="{0C15CF6C-92D6-4C5F-B889-AAC495DFA3E1}"/>
              </a:ext>
            </a:extLst>
          </p:cNvPr>
          <p:cNvGrpSpPr/>
          <p:nvPr/>
        </p:nvGrpSpPr>
        <p:grpSpPr>
          <a:xfrm>
            <a:off x="763974" y="1088740"/>
            <a:ext cx="8786496" cy="4680520"/>
            <a:chOff x="179512" y="1124744"/>
            <a:chExt cx="8786496" cy="4680520"/>
          </a:xfrm>
        </p:grpSpPr>
        <p:pic>
          <p:nvPicPr>
            <p:cNvPr id="5" name="8 Imagen">
              <a:extLst>
                <a:ext uri="{FF2B5EF4-FFF2-40B4-BE49-F238E27FC236}">
                  <a16:creationId xmlns:a16="http://schemas.microsoft.com/office/drawing/2014/main" xmlns="" id="{F34EA8DF-B19C-4D66-AC97-3D152BF22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1124744"/>
              <a:ext cx="8786496" cy="4680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xmlns="" id="{4E39A081-6DF4-4E21-A769-3B8E639745E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178"/>
            <a:stretch/>
          </p:blipFill>
          <p:spPr bwMode="auto">
            <a:xfrm>
              <a:off x="183059" y="2022764"/>
              <a:ext cx="8781429" cy="378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3534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108</Words>
  <Application>Microsoft Office PowerPoint</Application>
  <PresentationFormat>Widescreen</PresentationFormat>
  <Paragraphs>34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1_Office Theme</vt:lpstr>
      <vt:lpstr>Aplicación de las nuevas tecnolgías a la gestión de pavimentos</vt:lpstr>
      <vt:lpstr>1. INDICE</vt:lpstr>
      <vt:lpstr>1. Breve reseña histórica</vt:lpstr>
      <vt:lpstr>2. Equipos de alto rendimiento</vt:lpstr>
      <vt:lpstr>3. Aprovechamiento de NNTT a la gestión de PATRIMONIO RODOVIARIO</vt:lpstr>
      <vt:lpstr>4. Software PMS</vt:lpstr>
      <vt:lpstr>4. Software PMS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Nery, Marilia Borges</dc:creator>
  <cp:lastModifiedBy>Gabriella Lima</cp:lastModifiedBy>
  <cp:revision>18</cp:revision>
  <dcterms:created xsi:type="dcterms:W3CDTF">2019-05-09T21:10:21Z</dcterms:created>
  <dcterms:modified xsi:type="dcterms:W3CDTF">2019-06-13T17:09:54Z</dcterms:modified>
</cp:coreProperties>
</file>