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31" r:id="rId2"/>
    <p:sldId id="2632" r:id="rId3"/>
    <p:sldId id="273" r:id="rId4"/>
    <p:sldId id="264" r:id="rId5"/>
    <p:sldId id="2630" r:id="rId6"/>
    <p:sldId id="260" r:id="rId7"/>
    <p:sldId id="261" r:id="rId8"/>
    <p:sldId id="265" r:id="rId9"/>
    <p:sldId id="266" r:id="rId10"/>
    <p:sldId id="270" r:id="rId11"/>
    <p:sldId id="2622" r:id="rId12"/>
    <p:sldId id="2620" r:id="rId13"/>
    <p:sldId id="2634" r:id="rId14"/>
    <p:sldId id="2635" r:id="rId15"/>
    <p:sldId id="2624" r:id="rId16"/>
    <p:sldId id="2626" r:id="rId17"/>
    <p:sldId id="2627" r:id="rId18"/>
    <p:sldId id="2629" r:id="rId19"/>
    <p:sldId id="2628" r:id="rId20"/>
    <p:sldId id="2618" r:id="rId21"/>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7C3"/>
    <a:srgbClr val="EFF5FB"/>
    <a:srgbClr val="00CCFF"/>
    <a:srgbClr val="000099"/>
    <a:srgbClr val="00C45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Estilo Claro 1 - Ênfas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Estilo Médio 4 - Ênfas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2" autoAdjust="0"/>
    <p:restoredTop sz="91892" autoAdjust="0"/>
  </p:normalViewPr>
  <p:slideViewPr>
    <p:cSldViewPr snapToGrid="0">
      <p:cViewPr varScale="1">
        <p:scale>
          <a:sx n="100" d="100"/>
          <a:sy n="100" d="100"/>
        </p:scale>
        <p:origin x="1272" y="84"/>
      </p:cViewPr>
      <p:guideLst>
        <p:guide orient="horz" pos="2160"/>
        <p:guide pos="3840"/>
      </p:guideLst>
    </p:cSldViewPr>
  </p:slideViewPr>
  <p:notesTextViewPr>
    <p:cViewPr>
      <p:scale>
        <a:sx n="3" d="2"/>
        <a:sy n="3" d="2"/>
      </p:scale>
      <p:origin x="0" y="0"/>
    </p:cViewPr>
  </p:notesTextViewPr>
  <p:sorterViewPr>
    <p:cViewPr>
      <p:scale>
        <a:sx n="190" d="100"/>
        <a:sy n="1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pt-BR"/>
          </a:p>
        </p:txBody>
      </p:sp>
      <p:sp>
        <p:nvSpPr>
          <p:cNvPr id="3" name="Espaço Reservado para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9B91C80F-7D1F-4C1C-91E7-CDB2B22F803F}" type="datetimeFigureOut">
              <a:rPr lang="pt-BR" smtClean="0"/>
              <a:t>27/05/2026</a:t>
            </a:fld>
            <a:endParaRPr lang="pt-BR"/>
          </a:p>
        </p:txBody>
      </p:sp>
      <p:sp>
        <p:nvSpPr>
          <p:cNvPr id="4" name="Espaço Reservado para Imagem de Sli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pt-BR"/>
          </a:p>
        </p:txBody>
      </p:sp>
      <p:sp>
        <p:nvSpPr>
          <p:cNvPr id="5" name="Espaço Reservado para Anotaçõ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815FEC6-41DC-4676-8AD9-CF0FAD77E411}" type="slidenum">
              <a:rPr lang="pt-BR" smtClean="0"/>
              <a:t>‹nº›</a:t>
            </a:fld>
            <a:endParaRPr lang="pt-BR"/>
          </a:p>
        </p:txBody>
      </p:sp>
    </p:spTree>
    <p:extLst>
      <p:ext uri="{BB962C8B-B14F-4D97-AF65-F5344CB8AC3E}">
        <p14:creationId xmlns:p14="http://schemas.microsoft.com/office/powerpoint/2010/main" val="147460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un.org/securitycouncil/sanctions/1718/panel_experts/work_mandate" TargetMode="External"/><Relationship Id="rId13" Type="http://schemas.openxmlformats.org/officeDocument/2006/relationships/hyperlink" Target="https://www.un.org/securitycouncil/sanctions/2374/panel-of-experts/work-mandate" TargetMode="External"/><Relationship Id="rId18" Type="http://schemas.openxmlformats.org/officeDocument/2006/relationships/hyperlink" Target="https://www.un.org/sc/ctc/about-us/executive-director/" TargetMode="External"/><Relationship Id="rId3" Type="http://schemas.openxmlformats.org/officeDocument/2006/relationships/hyperlink" Target="https://dppa.un.org/en/dppa-around-world" TargetMode="External"/><Relationship Id="rId7" Type="http://schemas.openxmlformats.org/officeDocument/2006/relationships/hyperlink" Target="https://www.un.org/securitycouncil/sanctions/1533/work-and-mandate" TargetMode="External"/><Relationship Id="rId12" Type="http://schemas.openxmlformats.org/officeDocument/2006/relationships/hyperlink" Target="https://www.un.org/securitycouncil/sanctions/2206/panel-of-experts/work-mandate" TargetMode="External"/><Relationship Id="rId17" Type="http://schemas.openxmlformats.org/officeDocument/2006/relationships/hyperlink" Target="https://www.un.org/en/sc/1540/" TargetMode="External"/><Relationship Id="rId2" Type="http://schemas.openxmlformats.org/officeDocument/2006/relationships/slide" Target="../slides/slide11.xml"/><Relationship Id="rId16" Type="http://schemas.openxmlformats.org/officeDocument/2006/relationships/hyperlink" Target="https://www.un.org/securitycouncil/content/2231/background" TargetMode="External"/><Relationship Id="rId1" Type="http://schemas.openxmlformats.org/officeDocument/2006/relationships/notesMaster" Target="../notesMasters/notesMaster1.xml"/><Relationship Id="rId6" Type="http://schemas.openxmlformats.org/officeDocument/2006/relationships/hyperlink" Target="https://www.un.org/securitycouncil/sanctions/751/work-and-mandate" TargetMode="External"/><Relationship Id="rId11" Type="http://schemas.openxmlformats.org/officeDocument/2006/relationships/hyperlink" Target="https://www.un.org/securitycouncil/sanctions/2140/panel-of-experts/work-and-mandate" TargetMode="External"/><Relationship Id="rId5" Type="http://schemas.openxmlformats.org/officeDocument/2006/relationships/hyperlink" Target="http://www.un.org/en/genocideprevention/" TargetMode="External"/><Relationship Id="rId15" Type="http://schemas.openxmlformats.org/officeDocument/2006/relationships/hyperlink" Target="https://www.un.org/securitycouncil/ombudsperson" TargetMode="External"/><Relationship Id="rId10" Type="http://schemas.openxmlformats.org/officeDocument/2006/relationships/hyperlink" Target="https://www.un.org/securitycouncil/sanctions/2127/panel-of-experts/work_mandate" TargetMode="External"/><Relationship Id="rId19" Type="http://schemas.openxmlformats.org/officeDocument/2006/relationships/hyperlink" Target="https://news.un.org/en/story/2018/12/1027601" TargetMode="External"/><Relationship Id="rId4" Type="http://schemas.openxmlformats.org/officeDocument/2006/relationships/hyperlink" Target="https://www.un.org/sg/en/global-leadership/home" TargetMode="External"/><Relationship Id="rId9" Type="http://schemas.openxmlformats.org/officeDocument/2006/relationships/hyperlink" Target="https://www.un.org/securitycouncil/sanctions/1970/panel-experts/work_mandate" TargetMode="External"/><Relationship Id="rId14" Type="http://schemas.openxmlformats.org/officeDocument/2006/relationships/hyperlink" Target="https://www.un.org/securitycouncil/sanctions/1988/monitoring-team/work-and-mandat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1" kern="1200" dirty="0">
                <a:solidFill>
                  <a:srgbClr val="242021"/>
                </a:solidFill>
                <a:effectLst/>
                <a:latin typeface="Garamond-Italic"/>
                <a:ea typeface="+mn-ea"/>
                <a:cs typeface="+mn-cs"/>
              </a:rPr>
              <a:t>FOTO 1 – Marinha do Brasil (https://tecnodefesa.com.br/marinha-realiza-</a:t>
            </a:r>
            <a:r>
              <a:rPr lang="pt-BR" sz="1200" b="0" i="1" kern="1200" dirty="0" err="1">
                <a:solidFill>
                  <a:srgbClr val="242021"/>
                </a:solidFill>
                <a:effectLst/>
                <a:latin typeface="Garamond-Italic"/>
                <a:ea typeface="+mn-ea"/>
                <a:cs typeface="+mn-cs"/>
              </a:rPr>
              <a:t>exercicio</a:t>
            </a:r>
            <a:r>
              <a:rPr lang="pt-BR" sz="1200" b="0" i="1" kern="1200" dirty="0">
                <a:solidFill>
                  <a:srgbClr val="242021"/>
                </a:solidFill>
                <a:effectLst/>
                <a:latin typeface="Garamond-Italic"/>
                <a:ea typeface="+mn-ea"/>
                <a:cs typeface="+mn-cs"/>
              </a:rPr>
              <a:t>-visando-</a:t>
            </a:r>
            <a:r>
              <a:rPr lang="pt-BR" sz="1200" b="0" i="1" kern="1200" dirty="0" err="1">
                <a:solidFill>
                  <a:srgbClr val="242021"/>
                </a:solidFill>
                <a:effectLst/>
                <a:latin typeface="Garamond-Italic"/>
                <a:ea typeface="+mn-ea"/>
                <a:cs typeface="+mn-cs"/>
              </a:rPr>
              <a:t>missao</a:t>
            </a:r>
            <a:r>
              <a:rPr lang="pt-BR" sz="1200" b="0" i="1" kern="1200" dirty="0">
                <a:solidFill>
                  <a:srgbClr val="242021"/>
                </a:solidFill>
                <a:effectLst/>
                <a:latin typeface="Garamond-Italic"/>
                <a:ea typeface="+mn-ea"/>
                <a:cs typeface="+mn-cs"/>
              </a:rPr>
              <a:t>-</a:t>
            </a:r>
            <a:r>
              <a:rPr lang="pt-BR" sz="1200" b="0" i="1" kern="1200" dirty="0" err="1">
                <a:solidFill>
                  <a:srgbClr val="242021"/>
                </a:solidFill>
                <a:effectLst/>
                <a:latin typeface="Garamond-Italic"/>
                <a:ea typeface="+mn-ea"/>
                <a:cs typeface="+mn-cs"/>
              </a:rPr>
              <a:t>de-paz</a:t>
            </a:r>
            <a:r>
              <a:rPr lang="pt-BR" sz="1200" b="0" i="1" kern="1200" dirty="0">
                <a:solidFill>
                  <a:srgbClr val="242021"/>
                </a:solidFill>
                <a:effectLst/>
                <a:latin typeface="Garamond-Ital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pt-BR" sz="1200" b="0" i="1" kern="1200" dirty="0">
                <a:solidFill>
                  <a:srgbClr val="242021"/>
                </a:solidFill>
                <a:effectLst/>
                <a:latin typeface="Garamond-Italic"/>
                <a:ea typeface="+mn-ea"/>
                <a:cs typeface="+mn-cs"/>
              </a:rPr>
            </a:br>
            <a:r>
              <a:rPr lang="pt-BR" sz="1200" b="0" i="1" kern="1200" dirty="0">
                <a:solidFill>
                  <a:srgbClr val="242021"/>
                </a:solidFill>
                <a:effectLst/>
                <a:latin typeface="Garamond-Italic"/>
                <a:ea typeface="+mn-ea"/>
                <a:cs typeface="+mn-cs"/>
              </a:rPr>
              <a:t>FOTO 2 - </a:t>
            </a:r>
            <a:r>
              <a:rPr lang="pt-BR" sz="1200" b="0" i="1" dirty="0">
                <a:solidFill>
                  <a:srgbClr val="242021"/>
                </a:solidFill>
                <a:effectLst/>
                <a:latin typeface="Garamond-Italic"/>
              </a:rPr>
              <a:t>Fonte: United </a:t>
            </a:r>
            <a:r>
              <a:rPr lang="pt-BR" sz="1200" b="0" i="1" kern="1200" dirty="0" err="1">
                <a:solidFill>
                  <a:srgbClr val="242021"/>
                </a:solidFill>
                <a:effectLst/>
                <a:latin typeface="Garamond-Italic"/>
                <a:ea typeface="+mn-ea"/>
                <a:cs typeface="+mn-cs"/>
              </a:rPr>
              <a:t>Nations</a:t>
            </a:r>
            <a:r>
              <a:rPr lang="pt-BR" sz="1200" b="0" i="1" kern="1200" dirty="0">
                <a:solidFill>
                  <a:srgbClr val="242021"/>
                </a:solidFill>
                <a:effectLst/>
                <a:latin typeface="Garamond-Italic"/>
                <a:ea typeface="+mn-ea"/>
                <a:cs typeface="+mn-cs"/>
              </a:rPr>
              <a:t> - </a:t>
            </a:r>
            <a:r>
              <a:rPr lang="en-US" sz="1200" b="0" i="1" kern="1200" dirty="0">
                <a:solidFill>
                  <a:srgbClr val="242021"/>
                </a:solidFill>
                <a:effectLst/>
                <a:latin typeface="Garamond-Italic"/>
                <a:ea typeface="+mn-ea"/>
                <a:cs typeface="+mn-cs"/>
              </a:rPr>
              <a:t>Peace, dignity and equality on a healthy planet </a:t>
            </a:r>
            <a:r>
              <a:rPr lang="pt-BR" sz="1200" b="0" i="1" dirty="0">
                <a:solidFill>
                  <a:srgbClr val="242021"/>
                </a:solidFill>
                <a:effectLst/>
                <a:latin typeface="Garamond-Italic"/>
              </a:rPr>
              <a:t>(</a:t>
            </a:r>
            <a:r>
              <a:rPr lang="pt-BR" dirty="0"/>
              <a:t>https://www.un.org/</a:t>
            </a:r>
            <a:r>
              <a:rPr lang="pt-BR" dirty="0" err="1"/>
              <a:t>uk</a:t>
            </a:r>
            <a:r>
              <a:rPr lang="pt-BR" dirty="0"/>
              <a:t>/file/121841)</a:t>
            </a:r>
          </a:p>
          <a:p>
            <a:endParaRPr lang="pt-BR" dirty="0"/>
          </a:p>
          <a:p>
            <a:r>
              <a:rPr lang="pt-BR" sz="1200" b="0" i="1" dirty="0">
                <a:solidFill>
                  <a:srgbClr val="242021"/>
                </a:solidFill>
                <a:effectLst/>
                <a:latin typeface="Garamond-Italic"/>
              </a:rPr>
              <a:t>FOTO 3 - Fonte: Instituto Boina Azul  (</a:t>
            </a:r>
            <a:r>
              <a:rPr lang="pt-BR" dirty="0"/>
              <a:t>https://institutoboinaazul.com.br/copia-copia-copia-home-2-1-1)</a:t>
            </a:r>
          </a:p>
          <a:p>
            <a:endParaRPr lang="pt-BR" sz="1200" b="0" i="1" dirty="0">
              <a:solidFill>
                <a:srgbClr val="242021"/>
              </a:solidFill>
              <a:effectLst/>
              <a:latin typeface="Garamond-Italic"/>
            </a:endParaRPr>
          </a:p>
          <a:p>
            <a:r>
              <a:rPr lang="pt-BR" sz="1200" b="0" i="1" dirty="0">
                <a:solidFill>
                  <a:srgbClr val="242021"/>
                </a:solidFill>
                <a:effectLst/>
                <a:latin typeface="Garamond-Italic"/>
              </a:rPr>
              <a:t>FOTO 4 - Fonte: Facebook da Associação do Batalhão Suez.</a:t>
            </a:r>
            <a:r>
              <a:rPr lang="pt-BR" dirty="0"/>
              <a:t> (</a:t>
            </a:r>
            <a:r>
              <a:rPr lang="pt-BR" sz="1200" b="0" i="1" dirty="0">
                <a:solidFill>
                  <a:srgbClr val="242021"/>
                </a:solidFill>
                <a:effectLst/>
                <a:latin typeface="Garamond-Italic"/>
              </a:rPr>
              <a:t>Militares do 4º Contingente do Batalhão Suez em seus postos de serviço na LDA</a:t>
            </a:r>
            <a:r>
              <a:rPr lang="pt-BR" dirty="0"/>
              <a:t>) - https://www2.fab.mil.br/incaer/images/eventgallery/instituto/Opusculos/Textos/opusculo_SUEZ.pdf</a:t>
            </a:r>
          </a:p>
          <a:p>
            <a:endParaRPr lang="pt-BR" sz="1200" b="0" i="1" dirty="0">
              <a:solidFill>
                <a:srgbClr val="242021"/>
              </a:solidFill>
              <a:effectLst/>
              <a:latin typeface="Garamond-Italic"/>
            </a:endParaRPr>
          </a:p>
          <a:p>
            <a:r>
              <a:rPr lang="pt-BR" sz="1200" b="0" i="1" dirty="0">
                <a:solidFill>
                  <a:srgbClr val="242021"/>
                </a:solidFill>
                <a:effectLst/>
                <a:latin typeface="Garamond-Italic"/>
              </a:rPr>
              <a:t>FOTO 5 - Fonte: Site Diálogo Américas (</a:t>
            </a:r>
            <a:r>
              <a:rPr lang="pt-BR" dirty="0"/>
              <a:t>https://dialogo-americas.com/</a:t>
            </a:r>
            <a:r>
              <a:rPr lang="pt-BR" dirty="0" err="1"/>
              <a:t>pt-br</a:t>
            </a:r>
            <a:r>
              <a:rPr lang="pt-BR" dirty="0"/>
              <a:t>/</a:t>
            </a:r>
            <a:r>
              <a:rPr lang="pt-BR" dirty="0" err="1"/>
              <a:t>articles</a:t>
            </a:r>
            <a:r>
              <a:rPr lang="pt-BR" dirty="0"/>
              <a:t>/brasil-aumenta-</a:t>
            </a:r>
            <a:r>
              <a:rPr lang="pt-BR" dirty="0" err="1"/>
              <a:t>presenca</a:t>
            </a:r>
            <a:r>
              <a:rPr lang="pt-BR" dirty="0"/>
              <a:t>-de-mulheres-em-</a:t>
            </a:r>
            <a:r>
              <a:rPr lang="pt-BR" dirty="0" err="1"/>
              <a:t>missoes</a:t>
            </a:r>
            <a:r>
              <a:rPr lang="pt-BR" dirty="0"/>
              <a:t>-de-paz-da-</a:t>
            </a:r>
            <a:r>
              <a:rPr lang="pt-BR" dirty="0" err="1"/>
              <a:t>onu</a:t>
            </a:r>
            <a:r>
              <a:rPr lang="pt-BR" dirty="0"/>
              <a:t>/)</a:t>
            </a:r>
          </a:p>
          <a:p>
            <a:endParaRPr lang="pt-BR" sz="1200" b="0" i="1" dirty="0">
              <a:solidFill>
                <a:srgbClr val="242021"/>
              </a:solidFill>
              <a:effectLst/>
              <a:latin typeface="Garamond-Italic"/>
            </a:endParaRPr>
          </a:p>
          <a:p>
            <a:endParaRPr lang="pt-BR" sz="1200" b="0" i="1" dirty="0">
              <a:solidFill>
                <a:srgbClr val="242021"/>
              </a:solidFill>
              <a:effectLst/>
              <a:latin typeface="Garamond-Italic"/>
            </a:endParaRPr>
          </a:p>
          <a:p>
            <a:endParaRPr lang="pt-BR" sz="1200" b="0" i="1" dirty="0">
              <a:solidFill>
                <a:srgbClr val="242021"/>
              </a:solidFill>
              <a:effectLst/>
              <a:latin typeface="Garamond-Italic"/>
            </a:endParaRPr>
          </a:p>
          <a:p>
            <a:r>
              <a:rPr lang="pt-BR" sz="1200" b="0" i="1" dirty="0">
                <a:solidFill>
                  <a:srgbClr val="242021"/>
                </a:solidFill>
                <a:effectLst/>
                <a:latin typeface="Garamond-Italic"/>
              </a:rPr>
              <a:t>https://dialogo-americas.com/pt-br/articles/brasil-aumenta-presenca-de-mulheres-em-missoes-de-paz-da-onu/</a:t>
            </a:r>
            <a:endParaRPr lang="pt-BR" dirty="0"/>
          </a:p>
        </p:txBody>
      </p:sp>
      <p:sp>
        <p:nvSpPr>
          <p:cNvPr id="4" name="Espaço Reservado para Número de Slide 3"/>
          <p:cNvSpPr>
            <a:spLocks noGrp="1"/>
          </p:cNvSpPr>
          <p:nvPr>
            <p:ph type="sldNum" sz="quarter" idx="5"/>
          </p:nvPr>
        </p:nvSpPr>
        <p:spPr/>
        <p:txBody>
          <a:bodyPr/>
          <a:lstStyle/>
          <a:p>
            <a:fld id="{5815FEC6-41DC-4676-8AD9-CF0FAD77E411}" type="slidenum">
              <a:rPr lang="pt-BR" smtClean="0"/>
              <a:t>1</a:t>
            </a:fld>
            <a:endParaRPr lang="pt-BR"/>
          </a:p>
        </p:txBody>
      </p:sp>
    </p:spTree>
    <p:extLst>
      <p:ext uri="{BB962C8B-B14F-4D97-AF65-F5344CB8AC3E}">
        <p14:creationId xmlns:p14="http://schemas.microsoft.com/office/powerpoint/2010/main" val="204501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815FEC6-41DC-4676-8AD9-CF0FAD77E411}" type="slidenum">
              <a:rPr lang="pt-BR" smtClean="0"/>
              <a:t>2</a:t>
            </a:fld>
            <a:endParaRPr lang="pt-BR"/>
          </a:p>
        </p:txBody>
      </p:sp>
    </p:spTree>
    <p:extLst>
      <p:ext uri="{BB962C8B-B14F-4D97-AF65-F5344CB8AC3E}">
        <p14:creationId xmlns:p14="http://schemas.microsoft.com/office/powerpoint/2010/main" val="4162448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815FEC6-41DC-4676-8AD9-CF0FAD77E411}" type="slidenum">
              <a:rPr lang="pt-BR" smtClean="0"/>
              <a:t>4</a:t>
            </a:fld>
            <a:endParaRPr lang="pt-BR"/>
          </a:p>
        </p:txBody>
      </p:sp>
    </p:spTree>
    <p:extLst>
      <p:ext uri="{BB962C8B-B14F-4D97-AF65-F5344CB8AC3E}">
        <p14:creationId xmlns:p14="http://schemas.microsoft.com/office/powerpoint/2010/main" val="1225639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815FEC6-41DC-4676-8AD9-CF0FAD77E411}" type="slidenum">
              <a:rPr lang="pt-BR" smtClean="0"/>
              <a:t>5</a:t>
            </a:fld>
            <a:endParaRPr lang="pt-BR"/>
          </a:p>
        </p:txBody>
      </p:sp>
    </p:spTree>
    <p:extLst>
      <p:ext uri="{BB962C8B-B14F-4D97-AF65-F5344CB8AC3E}">
        <p14:creationId xmlns:p14="http://schemas.microsoft.com/office/powerpoint/2010/main" val="2289575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hlinkClick r:id="rId3"/>
              </a:rPr>
              <a:t>DPPA Around the World | Department of Political and Peacebuilding Affairs</a:t>
            </a:r>
            <a:endParaRPr lang="en-US" dirty="0"/>
          </a:p>
          <a:p>
            <a:endParaRPr lang="en-US" dirty="0"/>
          </a:p>
          <a:p>
            <a:pPr algn="l"/>
            <a:r>
              <a:rPr lang="en-US" b="1" i="0" dirty="0">
                <a:solidFill>
                  <a:srgbClr val="4D4D4D"/>
                </a:solidFill>
                <a:effectLst/>
                <a:highlight>
                  <a:srgbClr val="FFFFFF"/>
                </a:highlight>
                <a:latin typeface="Roboto" panose="02000000000000000000" pitchFamily="2" charset="0"/>
              </a:rPr>
              <a:t>Special Political Missions and Good Offices Engagements</a:t>
            </a:r>
          </a:p>
          <a:p>
            <a:pPr algn="l"/>
            <a:r>
              <a:rPr lang="en-US" b="0" i="0" dirty="0">
                <a:solidFill>
                  <a:srgbClr val="4D4D4D"/>
                </a:solidFill>
                <a:effectLst/>
                <a:highlight>
                  <a:srgbClr val="FFFFFF"/>
                </a:highlight>
                <a:latin typeface="Roboto" panose="02000000000000000000" pitchFamily="2" charset="0"/>
              </a:rPr>
              <a:t>The Department of Political and Peacebuilding Affairs (DPPA) manages Special Political Missions (SPMs) engaged in conflict prevention, peacemaking and post-conflict peacebuilding around the world.</a:t>
            </a:r>
          </a:p>
          <a:p>
            <a:pPr algn="l"/>
            <a:r>
              <a:rPr lang="en-US" b="0" i="0" dirty="0">
                <a:solidFill>
                  <a:srgbClr val="4D4D4D"/>
                </a:solidFill>
                <a:effectLst/>
                <a:highlight>
                  <a:srgbClr val="FFFFFF"/>
                </a:highlight>
                <a:latin typeface="Roboto" panose="02000000000000000000" pitchFamily="2" charset="0"/>
              </a:rPr>
              <a:t>These field operations include country-specific missions and regional offices. They are headed by senior representatives of the Secretary-General and provide a forward platform for preventive diplomacy and other activities across a range of disciplines, helping prevent and resolve conflict and supporting complex political transitions, in coordination with national actors and UN development and humanitarian entities on the ground.</a:t>
            </a:r>
          </a:p>
          <a:p>
            <a:pPr algn="l"/>
            <a:r>
              <a:rPr lang="en-US" b="0" i="0" dirty="0">
                <a:solidFill>
                  <a:srgbClr val="4D4D4D"/>
                </a:solidFill>
                <a:effectLst/>
                <a:highlight>
                  <a:srgbClr val="FFFFFF"/>
                </a:highlight>
                <a:latin typeface="Roboto" panose="02000000000000000000" pitchFamily="2" charset="0"/>
              </a:rPr>
              <a:t>DPPA also provides guidance and support to traveling envoys and special advisers of the Secretary-General who bring his “good offices” to bear in the service of conflict resolution or the implementation of other UN mandates. For more information about the UN global leadership team, visit: </a:t>
            </a:r>
            <a:r>
              <a:rPr lang="en-US" b="0" i="0" u="sng" dirty="0">
                <a:solidFill>
                  <a:srgbClr val="000000"/>
                </a:solidFill>
                <a:effectLst/>
                <a:highlight>
                  <a:srgbClr val="FFFFFF"/>
                </a:highlight>
                <a:latin typeface="Roboto" panose="02000000000000000000" pitchFamily="2" charset="0"/>
                <a:hlinkClick r:id="rId4"/>
              </a:rPr>
              <a:t>https://www.un.org/sg/en/global-leadership/home</a:t>
            </a:r>
            <a:r>
              <a:rPr lang="en-US" b="0" i="0" dirty="0">
                <a:solidFill>
                  <a:srgbClr val="4D4D4D"/>
                </a:solidFill>
                <a:effectLst/>
                <a:highlight>
                  <a:srgbClr val="FFFFFF"/>
                </a:highlight>
                <a:latin typeface="Roboto" panose="02000000000000000000" pitchFamily="2" charset="0"/>
              </a:rPr>
              <a:t>  </a:t>
            </a:r>
          </a:p>
          <a:p>
            <a:pPr algn="l"/>
            <a:r>
              <a:rPr lang="en-US" b="0" i="0" dirty="0">
                <a:solidFill>
                  <a:srgbClr val="4D4D4D"/>
                </a:solidFill>
                <a:effectLst/>
                <a:highlight>
                  <a:srgbClr val="FFFFFF"/>
                </a:highlight>
                <a:latin typeface="Roboto" panose="02000000000000000000" pitchFamily="2" charset="0"/>
              </a:rPr>
              <a:t>The term ‘Special Political Mission’ encompasses entities that are not managed or directed by DPPA such as the </a:t>
            </a:r>
            <a:r>
              <a:rPr lang="en-US" b="0" i="0" u="sng" dirty="0">
                <a:solidFill>
                  <a:srgbClr val="000000"/>
                </a:solidFill>
                <a:effectLst/>
                <a:highlight>
                  <a:srgbClr val="FFFFFF"/>
                </a:highlight>
                <a:latin typeface="Roboto" panose="02000000000000000000" pitchFamily="2" charset="0"/>
                <a:hlinkClick r:id="rId5"/>
              </a:rPr>
              <a:t>Office of the Special Adviser on the Prevention of Genocide</a:t>
            </a:r>
            <a:r>
              <a:rPr lang="en-US" b="0" i="0" dirty="0">
                <a:solidFill>
                  <a:srgbClr val="4D4D4D"/>
                </a:solidFill>
                <a:effectLst/>
                <a:highlight>
                  <a:srgbClr val="FFFFFF"/>
                </a:highlight>
                <a:latin typeface="Roboto" panose="02000000000000000000" pitchFamily="2" charset="0"/>
              </a:rPr>
              <a:t>. These SPMs also include panels established by the Security Council, such as the </a:t>
            </a:r>
            <a:r>
              <a:rPr lang="en-US" b="0" i="0" u="sng" dirty="0">
                <a:solidFill>
                  <a:srgbClr val="000000"/>
                </a:solidFill>
                <a:effectLst/>
                <a:highlight>
                  <a:srgbClr val="FFFFFF"/>
                </a:highlight>
                <a:latin typeface="Roboto" panose="02000000000000000000" pitchFamily="2" charset="0"/>
                <a:hlinkClick r:id="rId6"/>
              </a:rPr>
              <a:t>Monitoring Group on Somalia</a:t>
            </a:r>
            <a:r>
              <a:rPr lang="en-US" b="0" i="0" dirty="0">
                <a:solidFill>
                  <a:srgbClr val="4D4D4D"/>
                </a:solidFill>
                <a:effectLst/>
                <a:highlight>
                  <a:srgbClr val="FFFFFF"/>
                </a:highlight>
                <a:latin typeface="Roboto" panose="02000000000000000000" pitchFamily="2" charset="0"/>
              </a:rPr>
              <a:t>; the </a:t>
            </a:r>
            <a:r>
              <a:rPr lang="en-US" b="0" i="0" u="sng" dirty="0">
                <a:solidFill>
                  <a:srgbClr val="000000"/>
                </a:solidFill>
                <a:effectLst/>
                <a:highlight>
                  <a:srgbClr val="FFFFFF"/>
                </a:highlight>
                <a:latin typeface="Roboto" panose="02000000000000000000" pitchFamily="2" charset="0"/>
                <a:hlinkClick r:id="rId7"/>
              </a:rPr>
              <a:t>Group of Experts on the Democratic Republic of the Congo</a:t>
            </a:r>
            <a:r>
              <a:rPr lang="en-US" b="0" i="0" dirty="0">
                <a:solidFill>
                  <a:srgbClr val="4D4D4D"/>
                </a:solidFill>
                <a:effectLst/>
                <a:highlight>
                  <a:srgbClr val="FFFFFF"/>
                </a:highlight>
                <a:latin typeface="Roboto" panose="02000000000000000000" pitchFamily="2" charset="0"/>
              </a:rPr>
              <a:t>; the Panels of Experts on the </a:t>
            </a:r>
            <a:r>
              <a:rPr lang="en-US" b="0" i="0" u="sng" dirty="0">
                <a:solidFill>
                  <a:srgbClr val="000000"/>
                </a:solidFill>
                <a:effectLst/>
                <a:highlight>
                  <a:srgbClr val="FFFFFF"/>
                </a:highlight>
                <a:latin typeface="Roboto" panose="02000000000000000000" pitchFamily="2" charset="0"/>
                <a:hlinkClick r:id="rId8"/>
              </a:rPr>
              <a:t>Democratic People’s Republic of Korea</a:t>
            </a:r>
            <a:r>
              <a:rPr lang="en-US" b="0" i="0" dirty="0">
                <a:solidFill>
                  <a:srgbClr val="4D4D4D"/>
                </a:solidFill>
                <a:effectLst/>
                <a:highlight>
                  <a:srgbClr val="FFFFFF"/>
                </a:highlight>
                <a:latin typeface="Roboto" panose="02000000000000000000" pitchFamily="2" charset="0"/>
              </a:rPr>
              <a:t>, on </a:t>
            </a:r>
            <a:r>
              <a:rPr lang="en-US" b="0" i="0" u="sng" dirty="0">
                <a:solidFill>
                  <a:srgbClr val="000000"/>
                </a:solidFill>
                <a:effectLst/>
                <a:highlight>
                  <a:srgbClr val="FFFFFF"/>
                </a:highlight>
                <a:latin typeface="Roboto" panose="02000000000000000000" pitchFamily="2" charset="0"/>
                <a:hlinkClick r:id="rId9"/>
              </a:rPr>
              <a:t>Libya</a:t>
            </a:r>
            <a:r>
              <a:rPr lang="en-US" b="0" i="0" dirty="0">
                <a:solidFill>
                  <a:srgbClr val="4D4D4D"/>
                </a:solidFill>
                <a:effectLst/>
                <a:highlight>
                  <a:srgbClr val="FFFFFF"/>
                </a:highlight>
                <a:latin typeface="Roboto" panose="02000000000000000000" pitchFamily="2" charset="0"/>
              </a:rPr>
              <a:t>, on the </a:t>
            </a:r>
            <a:r>
              <a:rPr lang="en-US" b="0" i="0" u="sng" dirty="0">
                <a:solidFill>
                  <a:srgbClr val="000000"/>
                </a:solidFill>
                <a:effectLst/>
                <a:highlight>
                  <a:srgbClr val="FFFFFF"/>
                </a:highlight>
                <a:latin typeface="Roboto" panose="02000000000000000000" pitchFamily="2" charset="0"/>
                <a:hlinkClick r:id="rId10"/>
              </a:rPr>
              <a:t>Central African Republic</a:t>
            </a:r>
            <a:r>
              <a:rPr lang="en-US" b="0" i="0" dirty="0">
                <a:solidFill>
                  <a:srgbClr val="4D4D4D"/>
                </a:solidFill>
                <a:effectLst/>
                <a:highlight>
                  <a:srgbClr val="FFFFFF"/>
                </a:highlight>
                <a:latin typeface="Roboto" panose="02000000000000000000" pitchFamily="2" charset="0"/>
              </a:rPr>
              <a:t>, on </a:t>
            </a:r>
            <a:r>
              <a:rPr lang="en-US" b="0" i="0" u="sng" dirty="0">
                <a:solidFill>
                  <a:srgbClr val="000000"/>
                </a:solidFill>
                <a:effectLst/>
                <a:highlight>
                  <a:srgbClr val="FFFFFF"/>
                </a:highlight>
                <a:latin typeface="Roboto" panose="02000000000000000000" pitchFamily="2" charset="0"/>
                <a:hlinkClick r:id="rId11"/>
              </a:rPr>
              <a:t>Yemen</a:t>
            </a:r>
            <a:r>
              <a:rPr lang="en-US" b="0" i="0" dirty="0">
                <a:solidFill>
                  <a:srgbClr val="4D4D4D"/>
                </a:solidFill>
                <a:effectLst/>
                <a:highlight>
                  <a:srgbClr val="FFFFFF"/>
                </a:highlight>
                <a:latin typeface="Roboto" panose="02000000000000000000" pitchFamily="2" charset="0"/>
              </a:rPr>
              <a:t>, on </a:t>
            </a:r>
            <a:r>
              <a:rPr lang="en-US" b="0" i="0" u="sng" dirty="0">
                <a:solidFill>
                  <a:srgbClr val="000000"/>
                </a:solidFill>
                <a:effectLst/>
                <a:highlight>
                  <a:srgbClr val="FFFFFF"/>
                </a:highlight>
                <a:latin typeface="Roboto" panose="02000000000000000000" pitchFamily="2" charset="0"/>
                <a:hlinkClick r:id="rId12"/>
              </a:rPr>
              <a:t>South Sudan</a:t>
            </a:r>
            <a:r>
              <a:rPr lang="en-US" b="0" i="0" dirty="0">
                <a:solidFill>
                  <a:srgbClr val="4D4D4D"/>
                </a:solidFill>
                <a:effectLst/>
                <a:highlight>
                  <a:srgbClr val="FFFFFF"/>
                </a:highlight>
                <a:latin typeface="Roboto" panose="02000000000000000000" pitchFamily="2" charset="0"/>
              </a:rPr>
              <a:t> and on </a:t>
            </a:r>
            <a:r>
              <a:rPr lang="en-US" b="0" i="0" u="sng" dirty="0">
                <a:solidFill>
                  <a:srgbClr val="000000"/>
                </a:solidFill>
                <a:effectLst/>
                <a:highlight>
                  <a:srgbClr val="FFFFFF"/>
                </a:highlight>
                <a:latin typeface="Roboto" panose="02000000000000000000" pitchFamily="2" charset="0"/>
                <a:hlinkClick r:id="rId13"/>
              </a:rPr>
              <a:t>Mali</a:t>
            </a:r>
            <a:r>
              <a:rPr lang="en-US" b="0" i="0" dirty="0">
                <a:solidFill>
                  <a:srgbClr val="4D4D4D"/>
                </a:solidFill>
                <a:effectLst/>
                <a:highlight>
                  <a:srgbClr val="FFFFFF"/>
                </a:highlight>
                <a:latin typeface="Roboto" panose="02000000000000000000" pitchFamily="2" charset="0"/>
              </a:rPr>
              <a:t>; the </a:t>
            </a:r>
            <a:r>
              <a:rPr lang="en-US" b="0" i="0" u="sng" dirty="0">
                <a:solidFill>
                  <a:srgbClr val="000000"/>
                </a:solidFill>
                <a:effectLst/>
                <a:highlight>
                  <a:srgbClr val="FFFFFF"/>
                </a:highlight>
                <a:latin typeface="Roboto" panose="02000000000000000000" pitchFamily="2" charset="0"/>
                <a:hlinkClick r:id="rId14"/>
              </a:rPr>
              <a:t>Analytical Support and Sanctions Monitoring Team</a:t>
            </a:r>
            <a:r>
              <a:rPr lang="en-US" b="0" i="0" dirty="0">
                <a:solidFill>
                  <a:srgbClr val="4D4D4D"/>
                </a:solidFill>
                <a:effectLst/>
                <a:highlight>
                  <a:srgbClr val="FFFFFF"/>
                </a:highlight>
                <a:latin typeface="Roboto" panose="02000000000000000000" pitchFamily="2" charset="0"/>
              </a:rPr>
              <a:t> established pursuant to Security Council resolution 1526 (2004) concerning Al-Qaida and the Taliban and associated individuals and entities; the </a:t>
            </a:r>
            <a:r>
              <a:rPr lang="en-US" b="0" i="0" u="sng" dirty="0">
                <a:solidFill>
                  <a:srgbClr val="000000"/>
                </a:solidFill>
                <a:effectLst/>
                <a:highlight>
                  <a:srgbClr val="FFFFFF"/>
                </a:highlight>
                <a:latin typeface="Roboto" panose="02000000000000000000" pitchFamily="2" charset="0"/>
                <a:hlinkClick r:id="rId15"/>
              </a:rPr>
              <a:t>Office of the Ombudsperson</a:t>
            </a:r>
            <a:r>
              <a:rPr lang="en-US" b="0" i="0" dirty="0">
                <a:solidFill>
                  <a:srgbClr val="4D4D4D"/>
                </a:solidFill>
                <a:effectLst/>
                <a:highlight>
                  <a:srgbClr val="FFFFFF"/>
                </a:highlight>
                <a:latin typeface="Roboto" panose="02000000000000000000" pitchFamily="2" charset="0"/>
              </a:rPr>
              <a:t> established pursuant to resolution 1904 (2009); the </a:t>
            </a:r>
            <a:r>
              <a:rPr lang="en-US" b="0" i="0" u="sng" dirty="0">
                <a:solidFill>
                  <a:srgbClr val="000000"/>
                </a:solidFill>
                <a:effectLst/>
                <a:highlight>
                  <a:srgbClr val="FFFFFF"/>
                </a:highlight>
                <a:latin typeface="Roboto" panose="02000000000000000000" pitchFamily="2" charset="0"/>
                <a:hlinkClick r:id="rId16"/>
              </a:rPr>
              <a:t>Implementation of Security Council Resolution 2231 (2015)</a:t>
            </a:r>
            <a:r>
              <a:rPr lang="en-US" b="0" i="0" dirty="0">
                <a:solidFill>
                  <a:srgbClr val="4D4D4D"/>
                </a:solidFill>
                <a:effectLst/>
                <a:highlight>
                  <a:srgbClr val="FFFFFF"/>
                </a:highlight>
                <a:latin typeface="Roboto" panose="02000000000000000000" pitchFamily="2" charset="0"/>
              </a:rPr>
              <a:t>; the Support for the </a:t>
            </a:r>
            <a:r>
              <a:rPr lang="en-US" b="0" i="0" u="sng" dirty="0">
                <a:solidFill>
                  <a:srgbClr val="000000"/>
                </a:solidFill>
                <a:effectLst/>
                <a:highlight>
                  <a:srgbClr val="FFFFFF"/>
                </a:highlight>
                <a:latin typeface="Roboto" panose="02000000000000000000" pitchFamily="2" charset="0"/>
                <a:hlinkClick r:id="rId17"/>
              </a:rPr>
              <a:t>Security Council Committee established pursuant to resolution 1540 (2004)</a:t>
            </a:r>
            <a:r>
              <a:rPr lang="en-US" b="0" i="0" dirty="0">
                <a:solidFill>
                  <a:srgbClr val="4D4D4D"/>
                </a:solidFill>
                <a:effectLst/>
                <a:highlight>
                  <a:srgbClr val="FFFFFF"/>
                </a:highlight>
                <a:latin typeface="Roboto" panose="02000000000000000000" pitchFamily="2" charset="0"/>
              </a:rPr>
              <a:t> on the non-proliferation of all weapons of mass destruction; the </a:t>
            </a:r>
            <a:r>
              <a:rPr lang="en-US" b="0" i="0" u="sng" dirty="0">
                <a:solidFill>
                  <a:srgbClr val="000000"/>
                </a:solidFill>
                <a:effectLst/>
                <a:highlight>
                  <a:srgbClr val="FFFFFF"/>
                </a:highlight>
                <a:latin typeface="Roboto" panose="02000000000000000000" pitchFamily="2" charset="0"/>
                <a:hlinkClick r:id="rId18"/>
              </a:rPr>
              <a:t>Counter-Terrorism Committee Executive Directorate</a:t>
            </a:r>
            <a:r>
              <a:rPr lang="en-US" b="0" i="0" dirty="0">
                <a:solidFill>
                  <a:srgbClr val="4D4D4D"/>
                </a:solidFill>
                <a:effectLst/>
                <a:highlight>
                  <a:srgbClr val="FFFFFF"/>
                </a:highlight>
                <a:latin typeface="Roboto" panose="02000000000000000000" pitchFamily="2" charset="0"/>
              </a:rPr>
              <a:t> (CTED) and the </a:t>
            </a:r>
            <a:r>
              <a:rPr lang="en-US" b="0" i="0" u="sng" dirty="0">
                <a:solidFill>
                  <a:srgbClr val="000000"/>
                </a:solidFill>
                <a:effectLst/>
                <a:highlight>
                  <a:srgbClr val="FFFFFF"/>
                </a:highlight>
                <a:latin typeface="Roboto" panose="02000000000000000000" pitchFamily="2" charset="0"/>
                <a:hlinkClick r:id="rId19"/>
              </a:rPr>
              <a:t>United Nations Investigative Team for Accountability of Da’esh (ISIL)</a:t>
            </a:r>
            <a:r>
              <a:rPr lang="en-US" b="0" i="0" dirty="0">
                <a:solidFill>
                  <a:srgbClr val="4D4D4D"/>
                </a:solidFill>
                <a:effectLst/>
                <a:highlight>
                  <a:srgbClr val="FFFFFF"/>
                </a:highlight>
                <a:latin typeface="Roboto" panose="02000000000000000000" pitchFamily="2" charset="0"/>
              </a:rPr>
              <a:t>.</a:t>
            </a:r>
          </a:p>
          <a:p>
            <a:pPr algn="l"/>
            <a:endParaRPr lang="en-US" b="0" i="0" dirty="0">
              <a:solidFill>
                <a:srgbClr val="4D4D4D"/>
              </a:solidFill>
              <a:effectLst/>
              <a:highlight>
                <a:srgbClr val="FFFFFF"/>
              </a:highlight>
              <a:latin typeface="Roboto" panose="02000000000000000000" pitchFamily="2" charset="0"/>
            </a:endParaRPr>
          </a:p>
          <a:p>
            <a:pPr algn="just">
              <a:lnSpc>
                <a:spcPct val="107000"/>
              </a:lnSpc>
              <a:spcBef>
                <a:spcPts val="1200"/>
              </a:spcBef>
              <a:spcAft>
                <a:spcPts val="300"/>
              </a:spcAft>
            </a:pPr>
            <a:r>
              <a:rPr lang="en-US" sz="1800" b="1" kern="0" dirty="0">
                <a:solidFill>
                  <a:srgbClr val="000000"/>
                </a:solidFill>
                <a:effectLst/>
                <a:highlight>
                  <a:srgbClr val="FFFFFF"/>
                </a:highlight>
                <a:latin typeface="Aptos Display" panose="020B0004020202020204" pitchFamily="34" charset="0"/>
                <a:ea typeface="Times New Roman" panose="02020603050405020304" pitchFamily="18" charset="0"/>
                <a:cs typeface="Times New Roman" panose="02020603050405020304" pitchFamily="18" charset="0"/>
              </a:rPr>
              <a:t>Typology of </a:t>
            </a:r>
            <a:r>
              <a:rPr lang="en-US" sz="1800" b="1" kern="100" dirty="0">
                <a:solidFill>
                  <a:srgbClr val="202122"/>
                </a:solidFill>
                <a:effectLst/>
                <a:highlight>
                  <a:srgbClr val="FFFFFF"/>
                </a:highlight>
                <a:latin typeface="Aptos Display" panose="020B0004020202020204" pitchFamily="34" charset="0"/>
                <a:ea typeface="Aptos" panose="020B0004020202020204" pitchFamily="34" charset="0"/>
                <a:cs typeface="Arial" panose="020B0604020202020204" pitchFamily="34" charset="0"/>
              </a:rPr>
              <a:t>Special political missions (SPMs</a:t>
            </a:r>
            <a:endParaRPr lang="pt-B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1800" kern="0" dirty="0">
                <a:solidFill>
                  <a:srgbClr val="202122"/>
                </a:solidFill>
                <a:effectLst/>
                <a:highlight>
                  <a:srgbClr val="FFFFFF"/>
                </a:highlight>
                <a:latin typeface="Aptos Display" panose="020B0004020202020204" pitchFamily="34" charset="0"/>
                <a:ea typeface="Times New Roman" panose="02020603050405020304" pitchFamily="18" charset="0"/>
                <a:cs typeface="Arial" panose="020B0604020202020204" pitchFamily="34" charset="0"/>
              </a:rPr>
              <a:t>Because of the wide range of activities described as SPMs, they are commonly grouped into three </a:t>
            </a:r>
            <a:r>
              <a:rPr lang="en-US" sz="1800" b="1" kern="0" dirty="0">
                <a:solidFill>
                  <a:srgbClr val="202122"/>
                </a:solidFill>
                <a:effectLst/>
                <a:highlight>
                  <a:srgbClr val="FFFFFF"/>
                </a:highlight>
                <a:latin typeface="Aptos Display" panose="020B0004020202020204" pitchFamily="34" charset="0"/>
                <a:ea typeface="Times New Roman" panose="02020603050405020304" pitchFamily="18" charset="0"/>
                <a:cs typeface="Arial" panose="020B0604020202020204" pitchFamily="34" charset="0"/>
              </a:rPr>
              <a:t>clusters</a:t>
            </a:r>
            <a:r>
              <a:rPr lang="en-US" sz="1800" kern="0" dirty="0">
                <a:solidFill>
                  <a:srgbClr val="202122"/>
                </a:solidFill>
                <a:effectLst/>
                <a:highlight>
                  <a:srgbClr val="FFFFFF"/>
                </a:highlight>
                <a:latin typeface="Aptos Display" panose="020B0004020202020204" pitchFamily="34" charset="0"/>
                <a:ea typeface="Times New Roman" panose="02020603050405020304" pitchFamily="18" charset="0"/>
                <a:cs typeface="Arial" panose="020B0604020202020204" pitchFamily="34" charset="0"/>
              </a:rPr>
              <a:t>, as follows:</a:t>
            </a:r>
            <a:endParaRPr lang="pt-B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Bef>
                <a:spcPts val="600"/>
              </a:spcBef>
              <a:spcAft>
                <a:spcPts val="600"/>
              </a:spcAft>
              <a:tabLst>
                <a:tab pos="270510" algn="l"/>
              </a:tabLst>
            </a:pPr>
            <a:r>
              <a:rPr lang="en-US" sz="1800" kern="0" dirty="0">
                <a:solidFill>
                  <a:srgbClr val="202122"/>
                </a:solidFill>
                <a:effectLst/>
                <a:highlight>
                  <a:srgbClr val="FFFFFF"/>
                </a:highlight>
                <a:latin typeface="Aptos Display" panose="020B0004020202020204" pitchFamily="34" charset="0"/>
                <a:ea typeface="Times New Roman" panose="02020603050405020304" pitchFamily="18" charset="0"/>
                <a:cs typeface="Arial" panose="020B0604020202020204" pitchFamily="34" charset="0"/>
              </a:rPr>
              <a:t>Cluster I: Special and personal envoys, advisers and representatives of the Secretary-General;</a:t>
            </a:r>
            <a:endParaRPr lang="pt-B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Bef>
                <a:spcPts val="600"/>
              </a:spcBef>
              <a:spcAft>
                <a:spcPts val="600"/>
              </a:spcAft>
              <a:tabLst>
                <a:tab pos="270510" algn="l"/>
              </a:tabLst>
            </a:pPr>
            <a:r>
              <a:rPr lang="en-US" sz="1800" kern="0" dirty="0">
                <a:solidFill>
                  <a:srgbClr val="202122"/>
                </a:solidFill>
                <a:effectLst/>
                <a:highlight>
                  <a:srgbClr val="FFFFFF"/>
                </a:highlight>
                <a:latin typeface="Aptos Display" panose="020B0004020202020204" pitchFamily="34" charset="0"/>
                <a:ea typeface="Times New Roman" panose="02020603050405020304" pitchFamily="18" charset="0"/>
                <a:cs typeface="Arial" panose="020B0604020202020204" pitchFamily="34" charset="0"/>
              </a:rPr>
              <a:t>Cluster II: Sanctions monitoring teams, groups and panels, and other entities and mechanisms; and</a:t>
            </a:r>
            <a:endParaRPr lang="pt-B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Bef>
                <a:spcPts val="600"/>
              </a:spcBef>
              <a:spcAft>
                <a:spcPts val="600"/>
              </a:spcAft>
              <a:tabLst>
                <a:tab pos="270510" algn="l"/>
              </a:tabLst>
            </a:pPr>
            <a:r>
              <a:rPr lang="en-US" sz="1800" kern="0" dirty="0">
                <a:solidFill>
                  <a:srgbClr val="202122"/>
                </a:solidFill>
                <a:effectLst/>
                <a:highlight>
                  <a:srgbClr val="FFFFFF"/>
                </a:highlight>
                <a:latin typeface="Aptos Display" panose="020B0004020202020204" pitchFamily="34" charset="0"/>
                <a:ea typeface="Times New Roman" panose="02020603050405020304" pitchFamily="18" charset="0"/>
                <a:cs typeface="Arial" panose="020B0604020202020204" pitchFamily="34" charset="0"/>
              </a:rPr>
              <a:t>Cluster III: Regional offices, offices in support of political processes and other missions.</a:t>
            </a:r>
            <a:endParaRPr lang="pt-B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1800" kern="0" dirty="0">
                <a:solidFill>
                  <a:srgbClr val="202122"/>
                </a:solidFill>
                <a:effectLst/>
                <a:highlight>
                  <a:srgbClr val="FFFFFF"/>
                </a:highlight>
                <a:latin typeface="Aptos Display" panose="020B0004020202020204" pitchFamily="34" charset="0"/>
                <a:ea typeface="Times New Roman" panose="02020603050405020304" pitchFamily="18" charset="0"/>
                <a:cs typeface="Arial" panose="020B0604020202020204" pitchFamily="34" charset="0"/>
              </a:rPr>
              <a:t>Large missions that would ordinarily be grouped into Cluster III, including the United Nations Assistance Mission in Afghanistan (UNAMA) and the United Nations Assistance Mission in Iraq (UNAMI), are often presented separately given the size of their budgets.</a:t>
            </a:r>
            <a:endParaRPr lang="pt-B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1800" kern="0" dirty="0">
                <a:solidFill>
                  <a:srgbClr val="202122"/>
                </a:solidFill>
                <a:effectLst/>
                <a:highlight>
                  <a:srgbClr val="FFFFFF"/>
                </a:highlight>
                <a:latin typeface="Aptos Display" panose="020B0004020202020204" pitchFamily="34" charset="0"/>
                <a:ea typeface="Times New Roman" panose="02020603050405020304" pitchFamily="18" charset="0"/>
                <a:cs typeface="Arial" panose="020B0604020202020204" pitchFamily="34" charset="0"/>
              </a:rPr>
              <a:t>Note that the cluster system is a budgetary typology. SPMs can be field- or Headquarters-based, and they can be mandated by the General Assembly or Security Council (or established by the Secretary-General following an exchange of letters with the Security Council), but these considerations are not directly linked to the assignment of SPMs into a particular cluster.</a:t>
            </a:r>
            <a:endParaRPr lang="pt-B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gn="l"/>
            <a:endParaRPr lang="en-US" b="0" i="0" dirty="0">
              <a:solidFill>
                <a:srgbClr val="4D4D4D"/>
              </a:solidFill>
              <a:effectLst/>
              <a:highlight>
                <a:srgbClr val="FFFFFF"/>
              </a:highlight>
              <a:latin typeface="Roboto" panose="02000000000000000000" pitchFamily="2" charset="0"/>
            </a:endParaRPr>
          </a:p>
          <a:p>
            <a:endParaRPr lang="pt-BR" dirty="0"/>
          </a:p>
        </p:txBody>
      </p:sp>
      <p:sp>
        <p:nvSpPr>
          <p:cNvPr id="4" name="Espaço Reservado para Número de Slide 3"/>
          <p:cNvSpPr>
            <a:spLocks noGrp="1"/>
          </p:cNvSpPr>
          <p:nvPr>
            <p:ph type="sldNum" sz="quarter" idx="5"/>
          </p:nvPr>
        </p:nvSpPr>
        <p:spPr/>
        <p:txBody>
          <a:bodyPr/>
          <a:lstStyle/>
          <a:p>
            <a:fld id="{5815FEC6-41DC-4676-8AD9-CF0FAD77E411}" type="slidenum">
              <a:rPr lang="pt-BR" smtClean="0"/>
              <a:t>11</a:t>
            </a:fld>
            <a:endParaRPr lang="pt-BR"/>
          </a:p>
        </p:txBody>
      </p:sp>
    </p:spTree>
    <p:extLst>
      <p:ext uri="{BB962C8B-B14F-4D97-AF65-F5344CB8AC3E}">
        <p14:creationId xmlns:p14="http://schemas.microsoft.com/office/powerpoint/2010/main" val="2202735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Roboto" panose="02000000000000000000" pitchFamily="2" charset="0"/>
              </a:rPr>
              <a:t>The Special Representative of the Secretary General for West Africa (UNOWAS) also serves as Chairman of the Cameroon-Nigeria Mixed Commission (CNMC), established in November 2002 by the UN Secretary-General at the request of Presidents Paul </a:t>
            </a:r>
            <a:r>
              <a:rPr lang="en-US" b="0" i="0" dirty="0" err="1">
                <a:solidFill>
                  <a:srgbClr val="333333"/>
                </a:solidFill>
                <a:effectLst/>
                <a:latin typeface="Roboto" panose="02000000000000000000" pitchFamily="2" charset="0"/>
              </a:rPr>
              <a:t>Biya</a:t>
            </a:r>
            <a:r>
              <a:rPr lang="en-US" b="0" i="0" dirty="0">
                <a:solidFill>
                  <a:srgbClr val="333333"/>
                </a:solidFill>
                <a:effectLst/>
                <a:latin typeface="Roboto" panose="02000000000000000000" pitchFamily="2" charset="0"/>
              </a:rPr>
              <a:t> and Olusegun Obasanjo of Cameroon and Nigeria respectively.  The goal of the CNMC is to facilitate the implementation of the 10 October 2002 judgment of the International Court of Justice (ICJ) on the Cameroon-Nigeria boundary dispute.</a:t>
            </a:r>
            <a:endParaRPr lang="pt-BR" dirty="0"/>
          </a:p>
          <a:p>
            <a:endParaRPr lang="pt-BR" dirty="0"/>
          </a:p>
        </p:txBody>
      </p:sp>
      <p:sp>
        <p:nvSpPr>
          <p:cNvPr id="4" name="Espaço Reservado para Número de Slide 3"/>
          <p:cNvSpPr>
            <a:spLocks noGrp="1"/>
          </p:cNvSpPr>
          <p:nvPr>
            <p:ph type="sldNum" sz="quarter" idx="5"/>
          </p:nvPr>
        </p:nvSpPr>
        <p:spPr/>
        <p:txBody>
          <a:bodyPr/>
          <a:lstStyle/>
          <a:p>
            <a:fld id="{5815FEC6-41DC-4676-8AD9-CF0FAD77E411}" type="slidenum">
              <a:rPr lang="pt-BR" smtClean="0"/>
              <a:t>12</a:t>
            </a:fld>
            <a:endParaRPr lang="pt-BR"/>
          </a:p>
        </p:txBody>
      </p:sp>
    </p:spTree>
    <p:extLst>
      <p:ext uri="{BB962C8B-B14F-4D97-AF65-F5344CB8AC3E}">
        <p14:creationId xmlns:p14="http://schemas.microsoft.com/office/powerpoint/2010/main" val="481266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98D4378-695B-4ADA-8BFB-7B122CEC2F45}" type="slidenum">
              <a:rPr lang="pt-BR" smtClean="0"/>
              <a:t>20</a:t>
            </a:fld>
            <a:endParaRPr lang="pt-BR"/>
          </a:p>
        </p:txBody>
      </p:sp>
    </p:spTree>
    <p:extLst>
      <p:ext uri="{BB962C8B-B14F-4D97-AF65-F5344CB8AC3E}">
        <p14:creationId xmlns:p14="http://schemas.microsoft.com/office/powerpoint/2010/main" val="1910140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5/27/2026</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‹nº›</a:t>
            </a:fld>
            <a:endParaRPr lang="en-US"/>
          </a:p>
        </p:txBody>
      </p:sp>
    </p:spTree>
    <p:extLst>
      <p:ext uri="{BB962C8B-B14F-4D97-AF65-F5344CB8AC3E}">
        <p14:creationId xmlns:p14="http://schemas.microsoft.com/office/powerpoint/2010/main" val="896738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36FE-B6CA-4D45-A719-6B51F3FF6D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B9388C-63B0-4DA8-97D0-BEEDCF401C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9BDB0-2A2B-43AC-965A-A9E7E7F741CD}"/>
              </a:ext>
            </a:extLst>
          </p:cNvPr>
          <p:cNvSpPr>
            <a:spLocks noGrp="1"/>
          </p:cNvSpPr>
          <p:nvPr>
            <p:ph type="dt" sz="half" idx="10"/>
          </p:nvPr>
        </p:nvSpPr>
        <p:spPr/>
        <p:txBody>
          <a:bodyPr/>
          <a:lstStyle/>
          <a:p>
            <a:fld id="{EED1C14C-A143-42F5-B247-D0E800131009}" type="datetimeFigureOut">
              <a:rPr lang="en-US" smtClean="0"/>
              <a:t>5/27/2026</a:t>
            </a:fld>
            <a:endParaRPr lang="en-US"/>
          </a:p>
        </p:txBody>
      </p:sp>
      <p:sp>
        <p:nvSpPr>
          <p:cNvPr id="5" name="Footer Placeholder 4">
            <a:extLst>
              <a:ext uri="{FF2B5EF4-FFF2-40B4-BE49-F238E27FC236}">
                <a16:creationId xmlns:a16="http://schemas.microsoft.com/office/drawing/2014/main" id="{B67DA7C3-2A5B-4BED-A540-9136486CC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888E8-31D6-4E51-9228-0D6066FED555}"/>
              </a:ext>
            </a:extLst>
          </p:cNvPr>
          <p:cNvSpPr>
            <a:spLocks noGrp="1"/>
          </p:cNvSpPr>
          <p:nvPr>
            <p:ph type="sldNum" sz="quarter" idx="12"/>
          </p:nvPr>
        </p:nvSpPr>
        <p:spPr/>
        <p:txBody>
          <a:bodyPr/>
          <a:lstStyle/>
          <a:p>
            <a:fld id="{5B03D32D-F1BC-4E9C-97E1-36CFF5B22341}" type="slidenum">
              <a:rPr lang="en-US" smtClean="0"/>
              <a:t>‹nº›</a:t>
            </a:fld>
            <a:endParaRPr lang="en-US"/>
          </a:p>
        </p:txBody>
      </p:sp>
    </p:spTree>
    <p:extLst>
      <p:ext uri="{BB962C8B-B14F-4D97-AF65-F5344CB8AC3E}">
        <p14:creationId xmlns:p14="http://schemas.microsoft.com/office/powerpoint/2010/main" val="3471160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D010CA-6776-433E-8E25-97899E0828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391E6E-3CF5-4535-B37E-E30058EA284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DEE3-AAA7-4846-8EC6-84B1537C1D74}"/>
              </a:ext>
            </a:extLst>
          </p:cNvPr>
          <p:cNvSpPr>
            <a:spLocks noGrp="1"/>
          </p:cNvSpPr>
          <p:nvPr>
            <p:ph type="dt" sz="half" idx="10"/>
          </p:nvPr>
        </p:nvSpPr>
        <p:spPr/>
        <p:txBody>
          <a:bodyPr/>
          <a:lstStyle/>
          <a:p>
            <a:fld id="{EED1C14C-A143-42F5-B247-D0E800131009}" type="datetimeFigureOut">
              <a:rPr lang="en-US" smtClean="0"/>
              <a:t>5/27/2026</a:t>
            </a:fld>
            <a:endParaRPr lang="en-US"/>
          </a:p>
        </p:txBody>
      </p:sp>
      <p:sp>
        <p:nvSpPr>
          <p:cNvPr id="5" name="Footer Placeholder 4">
            <a:extLst>
              <a:ext uri="{FF2B5EF4-FFF2-40B4-BE49-F238E27FC236}">
                <a16:creationId xmlns:a16="http://schemas.microsoft.com/office/drawing/2014/main" id="{001DABD6-6E60-4895-89B1-3604A484D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4D314-6D1C-4A42-A445-B77646B2B295}"/>
              </a:ext>
            </a:extLst>
          </p:cNvPr>
          <p:cNvSpPr>
            <a:spLocks noGrp="1"/>
          </p:cNvSpPr>
          <p:nvPr>
            <p:ph type="sldNum" sz="quarter" idx="12"/>
          </p:nvPr>
        </p:nvSpPr>
        <p:spPr/>
        <p:txBody>
          <a:bodyPr/>
          <a:lstStyle/>
          <a:p>
            <a:fld id="{5B03D32D-F1BC-4E9C-97E1-36CFF5B22341}" type="slidenum">
              <a:rPr lang="en-US" smtClean="0"/>
              <a:t>‹nº›</a:t>
            </a:fld>
            <a:endParaRPr lang="en-US"/>
          </a:p>
        </p:txBody>
      </p:sp>
    </p:spTree>
    <p:extLst>
      <p:ext uri="{BB962C8B-B14F-4D97-AF65-F5344CB8AC3E}">
        <p14:creationId xmlns:p14="http://schemas.microsoft.com/office/powerpoint/2010/main" val="4195526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ítulo e conteúdo">
    <p:spTree>
      <p:nvGrpSpPr>
        <p:cNvPr id="1" name=""/>
        <p:cNvGrpSpPr/>
        <p:nvPr/>
      </p:nvGrpSpPr>
      <p:grpSpPr>
        <a:xfrm>
          <a:off x="0" y="0"/>
          <a:ext cx="0" cy="0"/>
          <a:chOff x="0" y="0"/>
          <a:chExt cx="0" cy="0"/>
        </a:xfrm>
      </p:grpSpPr>
      <p:pic>
        <p:nvPicPr>
          <p:cNvPr id="2" name="Picture 4" descr="apre-MD-modelo2-interna.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s://www.defesa.gov.br/arquivos/lai/institucional/identidade_visual/logo_ministerio_da_defesa_md_positivo.png">
            <a:extLst>
              <a:ext uri="{FF2B5EF4-FFF2-40B4-BE49-F238E27FC236}">
                <a16:creationId xmlns:a16="http://schemas.microsoft.com/office/drawing/2014/main" id="{99A057A8-FBA4-481C-99C9-6BA110E92582}"/>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910" t="8343" r="15448" b="31463"/>
          <a:stretch/>
        </p:blipFill>
        <p:spPr bwMode="auto">
          <a:xfrm>
            <a:off x="297942" y="272567"/>
            <a:ext cx="871115" cy="109652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C7793840-ED92-48AC-9B02-C5CA4691FCB4}"/>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40796" b="80204" l="16286" r="95000">
                        <a14:foregroundMark x1="49286" y1="76596" x2="49286" y2="76596"/>
                        <a14:foregroundMark x1="66286" y1="54764" x2="78429" y2="46161"/>
                        <a14:foregroundMark x1="77000" y1="45883" x2="75714" y2="44218"/>
                        <a14:foregroundMark x1="74143" y1="46531" x2="73143" y2="45883"/>
                        <a14:foregroundMark x1="64571" y1="65772" x2="75429" y2="65772"/>
                        <a14:foregroundMark x1="75429" y1="64570" x2="75429" y2="64292"/>
                        <a14:foregroundMark x1="75429" y1="64292" x2="75429" y2="66420"/>
                        <a14:foregroundMark x1="75143" y1="66883" x2="75143" y2="66883"/>
                        <a14:foregroundMark x1="75143" y1="66883" x2="75143" y2="66883"/>
                        <a14:foregroundMark x1="52143" y1="46531" x2="58000" y2="50046"/>
                        <a14:foregroundMark x1="58000" y1="50139" x2="67857" y2="50786"/>
                        <a14:foregroundMark x1="53000" y1="45606" x2="53286" y2="46438"/>
                        <a14:foregroundMark x1="80143" y1="46994" x2="80143" y2="46994"/>
                        <a14:foregroundMark x1="80286" y1="46253" x2="79286" y2="44958"/>
                        <a14:foregroundMark x1="77571" y1="49306" x2="80714" y2="47271"/>
                        <a14:foregroundMark x1="80429" y1="47919" x2="80429" y2="48011"/>
                        <a14:foregroundMark x1="79000" y1="49121" x2="79000" y2="49121"/>
                        <a14:foregroundMark x1="65571" y1="64107" x2="71714" y2="54394"/>
                        <a14:foregroundMark x1="72857" y1="63830" x2="75000" y2="63830"/>
                        <a14:foregroundMark x1="76286" y1="64477" x2="76571" y2="66420"/>
                        <a14:foregroundMark x1="76429" y1="67068" x2="74429" y2="67808"/>
                        <a14:foregroundMark x1="61857" y1="72710" x2="65286" y2="74006"/>
                        <a14:foregroundMark x1="65286" y1="74006" x2="69857" y2="74838"/>
                        <a14:foregroundMark x1="69857" y1="75856" x2="70143" y2="76781"/>
                        <a14:foregroundMark x1="70857" y1="76411" x2="73000" y2="72988"/>
                        <a14:foregroundMark x1="72429" y1="71693" x2="72857" y2="72525"/>
                        <a14:foregroundMark x1="55571" y1="71508" x2="50857" y2="75856"/>
                        <a14:foregroundMark x1="70000" y1="77521" x2="69571" y2="77336"/>
                        <a14:foregroundMark x1="70714" y1="77706" x2="70714" y2="77706"/>
                        <a14:foregroundMark x1="57571" y1="48936" x2="57571" y2="48936"/>
                        <a14:foregroundMark x1="64286" y1="69195" x2="64286" y2="69195"/>
                        <a14:foregroundMark x1="70571" y1="71693" x2="70571" y2="71693"/>
                        <a14:foregroundMark x1="70571" y1="71508" x2="70571" y2="71508"/>
                        <a14:foregroundMark x1="70571" y1="71230" x2="70571" y2="71230"/>
                        <a14:foregroundMark x1="61429" y1="74561" x2="61429" y2="74561"/>
                        <a14:foregroundMark x1="95000" y1="69195" x2="95000" y2="69195"/>
                        <a14:backgroundMark x1="69286" y1="64570" x2="69286" y2="64570"/>
                        <a14:backgroundMark x1="68571" y1="64662" x2="68571" y2="64662"/>
                        <a14:backgroundMark x1="68000" y1="69658" x2="68000" y2="69658"/>
                        <a14:backgroundMark x1="94571" y1="65125" x2="94571" y2="65125"/>
                      </a14:backgroundRemoval>
                    </a14:imgEffect>
                  </a14:imgLayer>
                </a14:imgProps>
              </a:ext>
              <a:ext uri="{28A0092B-C50C-407E-A947-70E740481C1C}">
                <a14:useLocalDpi xmlns:a14="http://schemas.microsoft.com/office/drawing/2010/main" val="0"/>
              </a:ext>
            </a:extLst>
          </a:blip>
          <a:srcRect t="36727" r="1" b="18701"/>
          <a:stretch/>
        </p:blipFill>
        <p:spPr>
          <a:xfrm>
            <a:off x="10337435" y="106986"/>
            <a:ext cx="1854565" cy="1276624"/>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3248403728"/>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D5D7-9AEB-44F2-8A04-0694BE152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CE933F-693D-4770-8DC4-A5A086AC8A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7849A-1CE6-4F5C-95D7-EA8DA5EE5551}"/>
              </a:ext>
            </a:extLst>
          </p:cNvPr>
          <p:cNvSpPr>
            <a:spLocks noGrp="1"/>
          </p:cNvSpPr>
          <p:nvPr>
            <p:ph type="dt" sz="half" idx="10"/>
          </p:nvPr>
        </p:nvSpPr>
        <p:spPr/>
        <p:txBody>
          <a:bodyPr/>
          <a:lstStyle/>
          <a:p>
            <a:fld id="{EED1C14C-A143-42F5-B247-D0E800131009}" type="datetimeFigureOut">
              <a:rPr lang="en-US" smtClean="0"/>
              <a:t>5/27/2026</a:t>
            </a:fld>
            <a:endParaRPr lang="en-US"/>
          </a:p>
        </p:txBody>
      </p:sp>
      <p:sp>
        <p:nvSpPr>
          <p:cNvPr id="5" name="Footer Placeholder 4">
            <a:extLst>
              <a:ext uri="{FF2B5EF4-FFF2-40B4-BE49-F238E27FC236}">
                <a16:creationId xmlns:a16="http://schemas.microsoft.com/office/drawing/2014/main" id="{39FE1FD0-B95E-4CF6-9A27-0F91F96DA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123BE-5891-49D6-A758-867A98F38D77}"/>
              </a:ext>
            </a:extLst>
          </p:cNvPr>
          <p:cNvSpPr>
            <a:spLocks noGrp="1"/>
          </p:cNvSpPr>
          <p:nvPr>
            <p:ph type="sldNum" sz="quarter" idx="12"/>
          </p:nvPr>
        </p:nvSpPr>
        <p:spPr/>
        <p:txBody>
          <a:bodyPr/>
          <a:lstStyle/>
          <a:p>
            <a:fld id="{5B03D32D-F1BC-4E9C-97E1-36CFF5B22341}" type="slidenum">
              <a:rPr lang="en-US" smtClean="0"/>
              <a:t>‹nº›</a:t>
            </a:fld>
            <a:endParaRPr lang="en-US"/>
          </a:p>
        </p:txBody>
      </p:sp>
    </p:spTree>
    <p:extLst>
      <p:ext uri="{BB962C8B-B14F-4D97-AF65-F5344CB8AC3E}">
        <p14:creationId xmlns:p14="http://schemas.microsoft.com/office/powerpoint/2010/main" val="235972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5FC7-1BEA-438E-A0A7-88FF551122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D5F5C0-417B-4A28-8AE9-A79AC74A6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BC6257-C490-4059-9E97-16E46673C65A}"/>
              </a:ext>
            </a:extLst>
          </p:cNvPr>
          <p:cNvSpPr>
            <a:spLocks noGrp="1"/>
          </p:cNvSpPr>
          <p:nvPr>
            <p:ph type="dt" sz="half" idx="10"/>
          </p:nvPr>
        </p:nvSpPr>
        <p:spPr/>
        <p:txBody>
          <a:bodyPr/>
          <a:lstStyle/>
          <a:p>
            <a:fld id="{EED1C14C-A143-42F5-B247-D0E800131009}" type="datetimeFigureOut">
              <a:rPr lang="en-US" smtClean="0"/>
              <a:t>5/27/2026</a:t>
            </a:fld>
            <a:endParaRPr lang="en-US"/>
          </a:p>
        </p:txBody>
      </p:sp>
      <p:sp>
        <p:nvSpPr>
          <p:cNvPr id="5" name="Footer Placeholder 4">
            <a:extLst>
              <a:ext uri="{FF2B5EF4-FFF2-40B4-BE49-F238E27FC236}">
                <a16:creationId xmlns:a16="http://schemas.microsoft.com/office/drawing/2014/main" id="{7A4051CD-74EC-43C1-9F21-D33BD297F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95141-29DC-41BA-BE25-E899055F3178}"/>
              </a:ext>
            </a:extLst>
          </p:cNvPr>
          <p:cNvSpPr>
            <a:spLocks noGrp="1"/>
          </p:cNvSpPr>
          <p:nvPr>
            <p:ph type="sldNum" sz="quarter" idx="12"/>
          </p:nvPr>
        </p:nvSpPr>
        <p:spPr/>
        <p:txBody>
          <a:bodyPr/>
          <a:lstStyle/>
          <a:p>
            <a:fld id="{5B03D32D-F1BC-4E9C-97E1-36CFF5B22341}" type="slidenum">
              <a:rPr lang="en-US" smtClean="0"/>
              <a:t>‹nº›</a:t>
            </a:fld>
            <a:endParaRPr lang="en-US"/>
          </a:p>
        </p:txBody>
      </p:sp>
    </p:spTree>
    <p:extLst>
      <p:ext uri="{BB962C8B-B14F-4D97-AF65-F5344CB8AC3E}">
        <p14:creationId xmlns:p14="http://schemas.microsoft.com/office/powerpoint/2010/main" val="694532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FC21-AE04-4050-80E6-D9DCA4B50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85F7E-EF45-48F7-9E54-C6806D0E96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24501F-6ED5-4112-B037-D3E9F8CF2C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61E48C-176E-4E60-8CB3-5425169963CD}"/>
              </a:ext>
            </a:extLst>
          </p:cNvPr>
          <p:cNvSpPr>
            <a:spLocks noGrp="1"/>
          </p:cNvSpPr>
          <p:nvPr>
            <p:ph type="dt" sz="half" idx="10"/>
          </p:nvPr>
        </p:nvSpPr>
        <p:spPr/>
        <p:txBody>
          <a:bodyPr/>
          <a:lstStyle/>
          <a:p>
            <a:fld id="{EED1C14C-A143-42F5-B247-D0E800131009}" type="datetimeFigureOut">
              <a:rPr lang="en-US" smtClean="0"/>
              <a:t>5/27/2026</a:t>
            </a:fld>
            <a:endParaRPr lang="en-US"/>
          </a:p>
        </p:txBody>
      </p:sp>
      <p:sp>
        <p:nvSpPr>
          <p:cNvPr id="6" name="Footer Placeholder 5">
            <a:extLst>
              <a:ext uri="{FF2B5EF4-FFF2-40B4-BE49-F238E27FC236}">
                <a16:creationId xmlns:a16="http://schemas.microsoft.com/office/drawing/2014/main" id="{5852202B-C929-4B39-AF47-D17C38F86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EEBF3-930A-4A23-810D-C1880E7A6D29}"/>
              </a:ext>
            </a:extLst>
          </p:cNvPr>
          <p:cNvSpPr>
            <a:spLocks noGrp="1"/>
          </p:cNvSpPr>
          <p:nvPr>
            <p:ph type="sldNum" sz="quarter" idx="12"/>
          </p:nvPr>
        </p:nvSpPr>
        <p:spPr/>
        <p:txBody>
          <a:bodyPr/>
          <a:lstStyle/>
          <a:p>
            <a:fld id="{5B03D32D-F1BC-4E9C-97E1-36CFF5B22341}" type="slidenum">
              <a:rPr lang="en-US" smtClean="0"/>
              <a:t>‹nº›</a:t>
            </a:fld>
            <a:endParaRPr lang="en-US"/>
          </a:p>
        </p:txBody>
      </p:sp>
    </p:spTree>
    <p:extLst>
      <p:ext uri="{BB962C8B-B14F-4D97-AF65-F5344CB8AC3E}">
        <p14:creationId xmlns:p14="http://schemas.microsoft.com/office/powerpoint/2010/main" val="1723384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8E08-A828-430D-B8A6-7302E570AD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FF5402-465C-4E68-BF7E-BFE1177B5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9B917D-5EC9-44FC-B8A7-9ADF4ADC4F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DCF5D4-E55C-42FF-A7E5-2466DE35B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579A7F-77F4-4169-8D51-2123441998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35923-3BB5-4F33-8E76-56665E95B55A}"/>
              </a:ext>
            </a:extLst>
          </p:cNvPr>
          <p:cNvSpPr>
            <a:spLocks noGrp="1"/>
          </p:cNvSpPr>
          <p:nvPr>
            <p:ph type="dt" sz="half" idx="10"/>
          </p:nvPr>
        </p:nvSpPr>
        <p:spPr/>
        <p:txBody>
          <a:bodyPr/>
          <a:lstStyle/>
          <a:p>
            <a:fld id="{EED1C14C-A143-42F5-B247-D0E800131009}" type="datetimeFigureOut">
              <a:rPr lang="en-US" smtClean="0"/>
              <a:t>5/27/2026</a:t>
            </a:fld>
            <a:endParaRPr lang="en-US"/>
          </a:p>
        </p:txBody>
      </p:sp>
      <p:sp>
        <p:nvSpPr>
          <p:cNvPr id="8" name="Footer Placeholder 7">
            <a:extLst>
              <a:ext uri="{FF2B5EF4-FFF2-40B4-BE49-F238E27FC236}">
                <a16:creationId xmlns:a16="http://schemas.microsoft.com/office/drawing/2014/main" id="{FA43FC79-7089-4373-88DC-12501E7820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E0BEB1-B009-47B7-B159-DE05E615E710}"/>
              </a:ext>
            </a:extLst>
          </p:cNvPr>
          <p:cNvSpPr>
            <a:spLocks noGrp="1"/>
          </p:cNvSpPr>
          <p:nvPr>
            <p:ph type="sldNum" sz="quarter" idx="12"/>
          </p:nvPr>
        </p:nvSpPr>
        <p:spPr/>
        <p:txBody>
          <a:bodyPr/>
          <a:lstStyle/>
          <a:p>
            <a:fld id="{5B03D32D-F1BC-4E9C-97E1-36CFF5B22341}" type="slidenum">
              <a:rPr lang="en-US" smtClean="0"/>
              <a:t>‹nº›</a:t>
            </a:fld>
            <a:endParaRPr lang="en-US"/>
          </a:p>
        </p:txBody>
      </p:sp>
    </p:spTree>
    <p:extLst>
      <p:ext uri="{BB962C8B-B14F-4D97-AF65-F5344CB8AC3E}">
        <p14:creationId xmlns:p14="http://schemas.microsoft.com/office/powerpoint/2010/main" val="241972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FFCC-78CC-4E9D-A277-8230F27334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CEFE7-D923-48C1-B2FE-8110829C69E3}"/>
              </a:ext>
            </a:extLst>
          </p:cNvPr>
          <p:cNvSpPr>
            <a:spLocks noGrp="1"/>
          </p:cNvSpPr>
          <p:nvPr>
            <p:ph type="dt" sz="half" idx="10"/>
          </p:nvPr>
        </p:nvSpPr>
        <p:spPr/>
        <p:txBody>
          <a:bodyPr/>
          <a:lstStyle/>
          <a:p>
            <a:fld id="{EED1C14C-A143-42F5-B247-D0E800131009}" type="datetimeFigureOut">
              <a:rPr lang="en-US" smtClean="0"/>
              <a:t>5/27/2026</a:t>
            </a:fld>
            <a:endParaRPr lang="en-US"/>
          </a:p>
        </p:txBody>
      </p:sp>
      <p:sp>
        <p:nvSpPr>
          <p:cNvPr id="4" name="Footer Placeholder 3">
            <a:extLst>
              <a:ext uri="{FF2B5EF4-FFF2-40B4-BE49-F238E27FC236}">
                <a16:creationId xmlns:a16="http://schemas.microsoft.com/office/drawing/2014/main" id="{A68F91C9-7841-4F7B-8F24-B5FF45B5B3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896739-CF17-4867-A5ED-317AD19F5A3B}"/>
              </a:ext>
            </a:extLst>
          </p:cNvPr>
          <p:cNvSpPr>
            <a:spLocks noGrp="1"/>
          </p:cNvSpPr>
          <p:nvPr>
            <p:ph type="sldNum" sz="quarter" idx="12"/>
          </p:nvPr>
        </p:nvSpPr>
        <p:spPr/>
        <p:txBody>
          <a:bodyPr/>
          <a:lstStyle/>
          <a:p>
            <a:fld id="{5B03D32D-F1BC-4E9C-97E1-36CFF5B22341}" type="slidenum">
              <a:rPr lang="en-US" smtClean="0"/>
              <a:t>‹nº›</a:t>
            </a:fld>
            <a:endParaRPr lang="en-US"/>
          </a:p>
        </p:txBody>
      </p:sp>
    </p:spTree>
    <p:extLst>
      <p:ext uri="{BB962C8B-B14F-4D97-AF65-F5344CB8AC3E}">
        <p14:creationId xmlns:p14="http://schemas.microsoft.com/office/powerpoint/2010/main" val="953114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8942B-5ECF-4556-91C2-496E4C52EF8A}"/>
              </a:ext>
            </a:extLst>
          </p:cNvPr>
          <p:cNvSpPr>
            <a:spLocks noGrp="1"/>
          </p:cNvSpPr>
          <p:nvPr>
            <p:ph type="dt" sz="half" idx="10"/>
          </p:nvPr>
        </p:nvSpPr>
        <p:spPr/>
        <p:txBody>
          <a:bodyPr/>
          <a:lstStyle/>
          <a:p>
            <a:fld id="{EED1C14C-A143-42F5-B247-D0E800131009}" type="datetimeFigureOut">
              <a:rPr lang="en-US" smtClean="0"/>
              <a:t>5/27/2026</a:t>
            </a:fld>
            <a:endParaRPr lang="en-US"/>
          </a:p>
        </p:txBody>
      </p:sp>
      <p:sp>
        <p:nvSpPr>
          <p:cNvPr id="3" name="Footer Placeholder 2">
            <a:extLst>
              <a:ext uri="{FF2B5EF4-FFF2-40B4-BE49-F238E27FC236}">
                <a16:creationId xmlns:a16="http://schemas.microsoft.com/office/drawing/2014/main" id="{3E1589EF-E9AD-45F7-BFBE-6F8AD3570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18E0FA-5424-403C-8462-1B7C301C65D8}"/>
              </a:ext>
            </a:extLst>
          </p:cNvPr>
          <p:cNvSpPr>
            <a:spLocks noGrp="1"/>
          </p:cNvSpPr>
          <p:nvPr>
            <p:ph type="sldNum" sz="quarter" idx="12"/>
          </p:nvPr>
        </p:nvSpPr>
        <p:spPr/>
        <p:txBody>
          <a:bodyPr/>
          <a:lstStyle/>
          <a:p>
            <a:fld id="{5B03D32D-F1BC-4E9C-97E1-36CFF5B22341}" type="slidenum">
              <a:rPr lang="en-US" smtClean="0"/>
              <a:t>‹nº›</a:t>
            </a:fld>
            <a:endParaRPr lang="en-US"/>
          </a:p>
        </p:txBody>
      </p:sp>
    </p:spTree>
    <p:extLst>
      <p:ext uri="{BB962C8B-B14F-4D97-AF65-F5344CB8AC3E}">
        <p14:creationId xmlns:p14="http://schemas.microsoft.com/office/powerpoint/2010/main" val="4246240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7A56-C315-441C-9002-DFD599AED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F57D9A-8037-4B31-951B-4675ADA69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3141B-5121-4179-B3F6-529569122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60C32E-3427-4696-A55A-56886EA24AEB}"/>
              </a:ext>
            </a:extLst>
          </p:cNvPr>
          <p:cNvSpPr>
            <a:spLocks noGrp="1"/>
          </p:cNvSpPr>
          <p:nvPr>
            <p:ph type="dt" sz="half" idx="10"/>
          </p:nvPr>
        </p:nvSpPr>
        <p:spPr/>
        <p:txBody>
          <a:bodyPr/>
          <a:lstStyle/>
          <a:p>
            <a:fld id="{EED1C14C-A143-42F5-B247-D0E800131009}" type="datetimeFigureOut">
              <a:rPr lang="en-US" smtClean="0"/>
              <a:t>5/27/2026</a:t>
            </a:fld>
            <a:endParaRPr lang="en-US"/>
          </a:p>
        </p:txBody>
      </p:sp>
      <p:sp>
        <p:nvSpPr>
          <p:cNvPr id="6" name="Footer Placeholder 5">
            <a:extLst>
              <a:ext uri="{FF2B5EF4-FFF2-40B4-BE49-F238E27FC236}">
                <a16:creationId xmlns:a16="http://schemas.microsoft.com/office/drawing/2014/main" id="{7DDFE526-7D20-4EC0-9624-E77981295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A82D7-E462-4060-85D6-85CF55540155}"/>
              </a:ext>
            </a:extLst>
          </p:cNvPr>
          <p:cNvSpPr>
            <a:spLocks noGrp="1"/>
          </p:cNvSpPr>
          <p:nvPr>
            <p:ph type="sldNum" sz="quarter" idx="12"/>
          </p:nvPr>
        </p:nvSpPr>
        <p:spPr/>
        <p:txBody>
          <a:bodyPr/>
          <a:lstStyle/>
          <a:p>
            <a:fld id="{5B03D32D-F1BC-4E9C-97E1-36CFF5B22341}" type="slidenum">
              <a:rPr lang="en-US" smtClean="0"/>
              <a:t>‹nº›</a:t>
            </a:fld>
            <a:endParaRPr lang="en-US"/>
          </a:p>
        </p:txBody>
      </p:sp>
    </p:spTree>
    <p:extLst>
      <p:ext uri="{BB962C8B-B14F-4D97-AF65-F5344CB8AC3E}">
        <p14:creationId xmlns:p14="http://schemas.microsoft.com/office/powerpoint/2010/main" val="3830305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919B-BF68-4590-8CA9-A51BAC0F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4BC1AA-5C68-47DC-BBF0-1E309865E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1A636-7F9C-43EC-B2F2-6FB3323CB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19410E-A050-4AA2-BC89-EF52EB1C34F6}"/>
              </a:ext>
            </a:extLst>
          </p:cNvPr>
          <p:cNvSpPr>
            <a:spLocks noGrp="1"/>
          </p:cNvSpPr>
          <p:nvPr>
            <p:ph type="dt" sz="half" idx="10"/>
          </p:nvPr>
        </p:nvSpPr>
        <p:spPr/>
        <p:txBody>
          <a:bodyPr/>
          <a:lstStyle/>
          <a:p>
            <a:fld id="{EED1C14C-A143-42F5-B247-D0E800131009}" type="datetimeFigureOut">
              <a:rPr lang="en-US" smtClean="0"/>
              <a:t>5/27/2026</a:t>
            </a:fld>
            <a:endParaRPr lang="en-US"/>
          </a:p>
        </p:txBody>
      </p:sp>
      <p:sp>
        <p:nvSpPr>
          <p:cNvPr id="6" name="Footer Placeholder 5">
            <a:extLst>
              <a:ext uri="{FF2B5EF4-FFF2-40B4-BE49-F238E27FC236}">
                <a16:creationId xmlns:a16="http://schemas.microsoft.com/office/drawing/2014/main" id="{B0C23AB0-18A5-4589-926D-C00F68CFE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4EE52-EECA-4C6E-83E9-6382044D356C}"/>
              </a:ext>
            </a:extLst>
          </p:cNvPr>
          <p:cNvSpPr>
            <a:spLocks noGrp="1"/>
          </p:cNvSpPr>
          <p:nvPr>
            <p:ph type="sldNum" sz="quarter" idx="12"/>
          </p:nvPr>
        </p:nvSpPr>
        <p:spPr/>
        <p:txBody>
          <a:bodyPr/>
          <a:lstStyle/>
          <a:p>
            <a:fld id="{5B03D32D-F1BC-4E9C-97E1-36CFF5B22341}" type="slidenum">
              <a:rPr lang="en-US" smtClean="0"/>
              <a:t>‹nº›</a:t>
            </a:fld>
            <a:endParaRPr lang="en-US"/>
          </a:p>
        </p:txBody>
      </p:sp>
    </p:spTree>
    <p:extLst>
      <p:ext uri="{BB962C8B-B14F-4D97-AF65-F5344CB8AC3E}">
        <p14:creationId xmlns:p14="http://schemas.microsoft.com/office/powerpoint/2010/main" val="1609688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6010-77C4-45FE-968C-712199A58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9B1B2C-5D5F-46D9-92F5-ECDF2816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34894-C6F5-46F1-BAA2-AFEA88E681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1C14C-A143-42F5-B247-D0E800131009}" type="datetimeFigureOut">
              <a:rPr lang="en-US" smtClean="0"/>
              <a:t>5/27/2026</a:t>
            </a:fld>
            <a:endParaRPr lang="en-US"/>
          </a:p>
        </p:txBody>
      </p:sp>
      <p:sp>
        <p:nvSpPr>
          <p:cNvPr id="5" name="Footer Placeholder 4">
            <a:extLst>
              <a:ext uri="{FF2B5EF4-FFF2-40B4-BE49-F238E27FC236}">
                <a16:creationId xmlns:a16="http://schemas.microsoft.com/office/drawing/2014/main" id="{975B1C84-4663-4022-BBEA-7667FEBCF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820DA-1F3A-421F-A770-A6347089E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3D32D-F1BC-4E9C-97E1-36CFF5B22341}" type="slidenum">
              <a:rPr lang="en-US" smtClean="0"/>
              <a:t>‹nº›</a:t>
            </a:fld>
            <a:endParaRPr lang="en-US"/>
          </a:p>
        </p:txBody>
      </p:sp>
    </p:spTree>
    <p:extLst>
      <p:ext uri="{BB962C8B-B14F-4D97-AF65-F5344CB8AC3E}">
        <p14:creationId xmlns:p14="http://schemas.microsoft.com/office/powerpoint/2010/main" val="1904852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jpe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jpe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33.jpe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33.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9.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6" descr="Resultado de imagem para UNITED NATION LOGO PNG">
            <a:extLst>
              <a:ext uri="{FF2B5EF4-FFF2-40B4-BE49-F238E27FC236}">
                <a16:creationId xmlns:a16="http://schemas.microsoft.com/office/drawing/2014/main" id="{257CF675-740A-D249-C7DF-BE8F438ABD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53" r="8" b="2012"/>
          <a:stretch/>
        </p:blipFill>
        <p:spPr bwMode="auto">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Foto preta e branca de tanque de guerra&#10;&#10;Descrição gerada automaticamente com confiança média">
            <a:extLst>
              <a:ext uri="{FF2B5EF4-FFF2-40B4-BE49-F238E27FC236}">
                <a16:creationId xmlns:a16="http://schemas.microsoft.com/office/drawing/2014/main" id="{35ABB4DB-7D20-5603-0C8A-F20495240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75" r="-3" b="21509"/>
          <a:stretch/>
        </p:blipFill>
        <p:spPr bwMode="auto">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8" name="Imagem 7" descr="Foto preta e branca de pessoas na frente de um caminhão&#10;&#10;Descrição gerada automaticamente">
            <a:extLst>
              <a:ext uri="{FF2B5EF4-FFF2-40B4-BE49-F238E27FC236}">
                <a16:creationId xmlns:a16="http://schemas.microsoft.com/office/drawing/2014/main" id="{EAE37228-20BB-7D22-F3CA-516CD22BC575}"/>
              </a:ext>
            </a:extLst>
          </p:cNvPr>
          <p:cNvPicPr>
            <a:picLocks noChangeAspect="1"/>
          </p:cNvPicPr>
          <p:nvPr/>
        </p:nvPicPr>
        <p:blipFill>
          <a:blip r:embed="rId5"/>
          <a:srcRect l="9477" r="10838" b="-2"/>
          <a:stretch/>
        </p:blipFill>
        <p:spPr>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p:spPr>
      </p:pic>
      <p:sp>
        <p:nvSpPr>
          <p:cNvPr id="1033"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553A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aixaDeTexto 7">
            <a:extLst>
              <a:ext uri="{FF2B5EF4-FFF2-40B4-BE49-F238E27FC236}">
                <a16:creationId xmlns:a16="http://schemas.microsoft.com/office/drawing/2014/main" id="{B1440A49-AA4D-EBAC-AE93-58FEA845E18D}"/>
              </a:ext>
            </a:extLst>
          </p:cNvPr>
          <p:cNvSpPr txBox="1">
            <a:spLocks noChangeArrowheads="1"/>
          </p:cNvSpPr>
          <p:nvPr/>
        </p:nvSpPr>
        <p:spPr bwMode="auto">
          <a:xfrm>
            <a:off x="6337346" y="3641074"/>
            <a:ext cx="5572816" cy="2163872"/>
          </a:xfrm>
          <a:prstGeom prst="rect">
            <a:avLst/>
          </a:prstGeom>
        </p:spPr>
        <p:txBody>
          <a:bodyPr vert="horz" lIns="91440" tIns="45720" rIns="91440" bIns="45720" rtlCol="0" anchor="t">
            <a:normAutofit fontScale="92500"/>
          </a:bodyPr>
          <a:lstStyle/>
          <a:p>
            <a:pPr algn="r">
              <a:lnSpc>
                <a:spcPct val="90000"/>
              </a:lnSpc>
              <a:spcBef>
                <a:spcPct val="0"/>
              </a:spcBef>
              <a:spcAft>
                <a:spcPts val="600"/>
              </a:spcAft>
              <a:defRPr/>
            </a:pPr>
            <a:r>
              <a:rPr lang="en-US" sz="4700" b="1" i="1" kern="1200" dirty="0">
                <a:solidFill>
                  <a:srgbClr val="FFFFFF"/>
                </a:solidFill>
                <a:latin typeface="+mj-lt"/>
                <a:ea typeface="+mj-ea"/>
                <a:cs typeface="+mj-cs"/>
              </a:rPr>
              <a:t>LINHA DO TEMPO</a:t>
            </a:r>
          </a:p>
          <a:p>
            <a:pPr algn="r">
              <a:lnSpc>
                <a:spcPct val="90000"/>
              </a:lnSpc>
              <a:spcBef>
                <a:spcPct val="0"/>
              </a:spcBef>
              <a:spcAft>
                <a:spcPts val="600"/>
              </a:spcAft>
              <a:defRPr/>
            </a:pPr>
            <a:r>
              <a:rPr lang="en-US" sz="4700" b="1" i="1" kern="1200" dirty="0">
                <a:solidFill>
                  <a:srgbClr val="FFFFFF"/>
                </a:solidFill>
                <a:latin typeface="+mj-lt"/>
                <a:ea typeface="+mj-ea"/>
                <a:cs typeface="+mj-cs"/>
              </a:rPr>
              <a:t>DAS OPERAÇÕES DE PAZ SOB A ÉGIDE DA ONU</a:t>
            </a:r>
          </a:p>
        </p:txBody>
      </p:sp>
      <p:sp>
        <p:nvSpPr>
          <p:cNvPr id="10" name="CaixaDeTexto 9">
            <a:extLst>
              <a:ext uri="{FF2B5EF4-FFF2-40B4-BE49-F238E27FC236}">
                <a16:creationId xmlns:a16="http://schemas.microsoft.com/office/drawing/2014/main" id="{161711B0-6801-F169-55DF-D2EEED6D5A9A}"/>
              </a:ext>
            </a:extLst>
          </p:cNvPr>
          <p:cNvSpPr txBox="1"/>
          <p:nvPr/>
        </p:nvSpPr>
        <p:spPr>
          <a:xfrm>
            <a:off x="7381876" y="3304307"/>
            <a:ext cx="4234642" cy="826661"/>
          </a:xfrm>
          <a:prstGeom prst="rect">
            <a:avLst/>
          </a:prstGeom>
        </p:spPr>
        <p:txBody>
          <a:bodyPr vert="horz" lIns="91440" tIns="45720" rIns="91440" bIns="45720" rtlCol="0" anchor="b">
            <a:normAutofit/>
          </a:bodyPr>
          <a:lstStyle/>
          <a:p>
            <a:pPr algn="r">
              <a:lnSpc>
                <a:spcPct val="90000"/>
              </a:lnSpc>
              <a:spcBef>
                <a:spcPts val="1000"/>
              </a:spcBef>
            </a:pPr>
            <a:endParaRPr lang="en-US" sz="2400" b="1" kern="1200" dirty="0">
              <a:solidFill>
                <a:srgbClr val="FFFFFF"/>
              </a:solidFill>
              <a:latin typeface="+mn-lt"/>
              <a:ea typeface="+mn-ea"/>
              <a:cs typeface="+mn-cs"/>
            </a:endParaRPr>
          </a:p>
        </p:txBody>
      </p:sp>
      <p:pic>
        <p:nvPicPr>
          <p:cNvPr id="3" name="Picture 6" descr="http://www.mar.mil.br/hotsites/operacao_paz/unifil/lightbox/fotos/image19.jpg">
            <a:extLst>
              <a:ext uri="{FF2B5EF4-FFF2-40B4-BE49-F238E27FC236}">
                <a16:creationId xmlns:a16="http://schemas.microsoft.com/office/drawing/2014/main" id="{F007016A-53E5-0266-023E-28AC5DBFD84C}"/>
              </a:ext>
            </a:extLst>
          </p:cNvPr>
          <p:cNvPicPr>
            <a:picLocks noChangeAspect="1" noChangeArrowheads="1"/>
          </p:cNvPicPr>
          <p:nvPr/>
        </p:nvPicPr>
        <p:blipFill rotWithShape="1">
          <a:blip r:embed="rId6" cstate="print"/>
          <a:srcRect t="8300" r="2" b="17957"/>
          <a:stretch/>
        </p:blipFill>
        <p:spPr bwMode="auto">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2" name="CaixaDeTexto 11">
            <a:extLst>
              <a:ext uri="{FF2B5EF4-FFF2-40B4-BE49-F238E27FC236}">
                <a16:creationId xmlns:a16="http://schemas.microsoft.com/office/drawing/2014/main" id="{6A1DC164-0BAD-89C6-FC20-1CF86CAD3F47}"/>
              </a:ext>
            </a:extLst>
          </p:cNvPr>
          <p:cNvSpPr txBox="1"/>
          <p:nvPr/>
        </p:nvSpPr>
        <p:spPr>
          <a:xfrm>
            <a:off x="105121" y="6545954"/>
            <a:ext cx="1902351" cy="369332"/>
          </a:xfrm>
          <a:prstGeom prst="rect">
            <a:avLst/>
          </a:prstGeom>
          <a:noFill/>
        </p:spPr>
        <p:txBody>
          <a:bodyPr wrap="square">
            <a:spAutoFit/>
          </a:bodyPr>
          <a:lstStyle/>
          <a:p>
            <a:pPr>
              <a:lnSpc>
                <a:spcPct val="90000"/>
              </a:lnSpc>
              <a:spcBef>
                <a:spcPts val="1000"/>
              </a:spcBef>
            </a:pPr>
            <a:r>
              <a:rPr lang="en-US" sz="1000" i="1" kern="1200" dirty="0">
                <a:effectLst/>
                <a:latin typeface="+mn-lt"/>
                <a:ea typeface="+mn-ea"/>
                <a:cs typeface="+mn-cs"/>
              </a:rPr>
              <a:t>Fonte: Facebook da </a:t>
            </a:r>
            <a:r>
              <a:rPr lang="en-US" sz="1000" i="1" kern="1200" dirty="0" err="1">
                <a:effectLst/>
                <a:latin typeface="+mn-lt"/>
                <a:ea typeface="+mn-ea"/>
                <a:cs typeface="+mn-cs"/>
              </a:rPr>
              <a:t>Associação</a:t>
            </a:r>
            <a:r>
              <a:rPr lang="en-US" sz="1000" i="1" kern="1200" dirty="0">
                <a:effectLst/>
                <a:latin typeface="+mn-lt"/>
                <a:ea typeface="+mn-ea"/>
                <a:cs typeface="+mn-cs"/>
              </a:rPr>
              <a:t> do </a:t>
            </a:r>
            <a:r>
              <a:rPr lang="en-US" sz="1000" i="1" kern="1200" dirty="0" err="1">
                <a:effectLst/>
                <a:latin typeface="+mn-lt"/>
                <a:ea typeface="+mn-ea"/>
                <a:cs typeface="+mn-cs"/>
              </a:rPr>
              <a:t>Batalhão</a:t>
            </a:r>
            <a:r>
              <a:rPr lang="en-US" sz="1000" i="1" kern="1200" dirty="0">
                <a:effectLst/>
                <a:latin typeface="+mn-lt"/>
                <a:ea typeface="+mn-ea"/>
                <a:cs typeface="+mn-cs"/>
              </a:rPr>
              <a:t> Suez (Foto- UNEFI)</a:t>
            </a:r>
            <a:endParaRPr lang="en-US" sz="1000" kern="1200" dirty="0">
              <a:latin typeface="+mn-lt"/>
              <a:ea typeface="+mn-ea"/>
              <a:cs typeface="+mn-cs"/>
            </a:endParaRPr>
          </a:p>
        </p:txBody>
      </p:sp>
      <p:sp>
        <p:nvSpPr>
          <p:cNvPr id="14" name="CaixaDeTexto 13">
            <a:extLst>
              <a:ext uri="{FF2B5EF4-FFF2-40B4-BE49-F238E27FC236}">
                <a16:creationId xmlns:a16="http://schemas.microsoft.com/office/drawing/2014/main" id="{3AB5D91F-F39F-0B5F-D744-2FA75C0F98CA}"/>
              </a:ext>
            </a:extLst>
          </p:cNvPr>
          <p:cNvSpPr txBox="1"/>
          <p:nvPr/>
        </p:nvSpPr>
        <p:spPr>
          <a:xfrm>
            <a:off x="9366637" y="2271912"/>
            <a:ext cx="2825364" cy="230832"/>
          </a:xfrm>
          <a:prstGeom prst="rect">
            <a:avLst/>
          </a:prstGeom>
          <a:noFill/>
        </p:spPr>
        <p:txBody>
          <a:bodyPr wrap="square">
            <a:spAutoFit/>
          </a:bodyPr>
          <a:lstStyle/>
          <a:p>
            <a:pPr>
              <a:lnSpc>
                <a:spcPct val="90000"/>
              </a:lnSpc>
              <a:spcBef>
                <a:spcPts val="1000"/>
              </a:spcBef>
            </a:pPr>
            <a:r>
              <a:rPr lang="en-US" sz="1000" i="1" kern="1200" dirty="0">
                <a:solidFill>
                  <a:schemeClr val="bg1"/>
                </a:solidFill>
                <a:effectLst>
                  <a:outerShdw blurRad="38100" dist="38100" dir="2700000" algn="tl">
                    <a:srgbClr val="000000">
                      <a:alpha val="43137"/>
                    </a:srgbClr>
                  </a:outerShdw>
                </a:effectLst>
                <a:latin typeface="+mn-lt"/>
                <a:ea typeface="+mn-ea"/>
                <a:cs typeface="+mn-cs"/>
              </a:rPr>
              <a:t>Fonte: Site Instituto </a:t>
            </a:r>
            <a:r>
              <a:rPr lang="en-US" sz="1000" i="1" kern="1200" dirty="0" err="1">
                <a:solidFill>
                  <a:schemeClr val="bg1"/>
                </a:solidFill>
                <a:effectLst>
                  <a:outerShdw blurRad="38100" dist="38100" dir="2700000" algn="tl">
                    <a:srgbClr val="000000">
                      <a:alpha val="43137"/>
                    </a:srgbClr>
                  </a:outerShdw>
                </a:effectLst>
                <a:latin typeface="+mn-lt"/>
                <a:ea typeface="+mn-ea"/>
                <a:cs typeface="+mn-cs"/>
              </a:rPr>
              <a:t>Boina</a:t>
            </a:r>
            <a:r>
              <a:rPr lang="en-US" sz="1000" i="1" kern="1200" dirty="0">
                <a:solidFill>
                  <a:schemeClr val="bg1"/>
                </a:solidFill>
                <a:effectLst>
                  <a:outerShdw blurRad="38100" dist="38100" dir="2700000" algn="tl">
                    <a:srgbClr val="000000">
                      <a:alpha val="43137"/>
                    </a:srgbClr>
                  </a:outerShdw>
                </a:effectLst>
                <a:latin typeface="+mn-lt"/>
                <a:ea typeface="+mn-ea"/>
                <a:cs typeface="+mn-cs"/>
              </a:rPr>
              <a:t> Azul (Foto – UNAVEM III)</a:t>
            </a:r>
            <a:endParaRPr lang="en-US" sz="1000" kern="1200" dirty="0">
              <a:solidFill>
                <a:schemeClr val="bg1"/>
              </a:solidFill>
              <a:effectLst>
                <a:outerShdw blurRad="38100" dist="38100" dir="2700000" algn="tl">
                  <a:srgbClr val="000000">
                    <a:alpha val="43137"/>
                  </a:srgbClr>
                </a:outerShdw>
              </a:effectLst>
              <a:latin typeface="+mn-lt"/>
              <a:ea typeface="+mn-ea"/>
              <a:cs typeface="+mn-cs"/>
            </a:endParaRPr>
          </a:p>
        </p:txBody>
      </p:sp>
      <p:pic>
        <p:nvPicPr>
          <p:cNvPr id="1032" name="Picture 8" descr="Brasil aumenta presença de mulheres em missões de paz da ONU">
            <a:extLst>
              <a:ext uri="{FF2B5EF4-FFF2-40B4-BE49-F238E27FC236}">
                <a16:creationId xmlns:a16="http://schemas.microsoft.com/office/drawing/2014/main" id="{2D03C4FC-8DAF-800F-D1B6-9565844635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8880"/>
          <a:stretch/>
        </p:blipFill>
        <p:spPr bwMode="auto">
          <a:xfrm>
            <a:off x="2007524" y="2654652"/>
            <a:ext cx="5108726" cy="4194388"/>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C2F1B405-31CA-2DFB-8AFD-3463EF60310F}"/>
              </a:ext>
            </a:extLst>
          </p:cNvPr>
          <p:cNvSpPr txBox="1"/>
          <p:nvPr/>
        </p:nvSpPr>
        <p:spPr>
          <a:xfrm>
            <a:off x="2261968" y="6646851"/>
            <a:ext cx="2907909" cy="230832"/>
          </a:xfrm>
          <a:prstGeom prst="rect">
            <a:avLst/>
          </a:prstGeom>
          <a:noFill/>
        </p:spPr>
        <p:txBody>
          <a:bodyPr wrap="square">
            <a:spAutoFit/>
          </a:bodyPr>
          <a:lstStyle/>
          <a:p>
            <a:pPr>
              <a:lnSpc>
                <a:spcPct val="90000"/>
              </a:lnSpc>
              <a:spcBef>
                <a:spcPts val="1000"/>
              </a:spcBef>
            </a:pPr>
            <a:r>
              <a:rPr lang="en-US" sz="1000" i="1" kern="1200" dirty="0">
                <a:solidFill>
                  <a:schemeClr val="bg1"/>
                </a:solidFill>
                <a:effectLst>
                  <a:outerShdw blurRad="38100" dist="38100" dir="2700000" algn="tl">
                    <a:srgbClr val="000000">
                      <a:alpha val="43137"/>
                    </a:srgbClr>
                  </a:outerShdw>
                </a:effectLst>
                <a:latin typeface="+mn-lt"/>
                <a:ea typeface="+mn-ea"/>
                <a:cs typeface="+mn-cs"/>
              </a:rPr>
              <a:t>Fonte: Site </a:t>
            </a:r>
            <a:r>
              <a:rPr lang="en-US" sz="1000" i="1" kern="1200" dirty="0" err="1">
                <a:solidFill>
                  <a:schemeClr val="bg1"/>
                </a:solidFill>
                <a:effectLst>
                  <a:outerShdw blurRad="38100" dist="38100" dir="2700000" algn="tl">
                    <a:srgbClr val="000000">
                      <a:alpha val="43137"/>
                    </a:srgbClr>
                  </a:outerShdw>
                </a:effectLst>
                <a:latin typeface="+mn-lt"/>
                <a:ea typeface="+mn-ea"/>
                <a:cs typeface="+mn-cs"/>
              </a:rPr>
              <a:t>Diálogo</a:t>
            </a:r>
            <a:r>
              <a:rPr lang="en-US" sz="1000" i="1" kern="1200" dirty="0">
                <a:solidFill>
                  <a:schemeClr val="bg1"/>
                </a:solidFill>
                <a:effectLst>
                  <a:outerShdw blurRad="38100" dist="38100" dir="2700000" algn="tl">
                    <a:srgbClr val="000000">
                      <a:alpha val="43137"/>
                    </a:srgbClr>
                  </a:outerShdw>
                </a:effectLst>
                <a:latin typeface="+mn-lt"/>
                <a:ea typeface="+mn-ea"/>
                <a:cs typeface="+mn-cs"/>
              </a:rPr>
              <a:t> </a:t>
            </a:r>
            <a:r>
              <a:rPr lang="en-US" sz="1000" i="1" kern="1200" dirty="0" err="1">
                <a:solidFill>
                  <a:schemeClr val="bg1"/>
                </a:solidFill>
                <a:effectLst>
                  <a:outerShdw blurRad="38100" dist="38100" dir="2700000" algn="tl">
                    <a:srgbClr val="000000">
                      <a:alpha val="43137"/>
                    </a:srgbClr>
                  </a:outerShdw>
                </a:effectLst>
                <a:latin typeface="+mn-lt"/>
                <a:ea typeface="+mn-ea"/>
                <a:cs typeface="+mn-cs"/>
              </a:rPr>
              <a:t>Américas</a:t>
            </a:r>
            <a:r>
              <a:rPr lang="en-US" sz="1000" i="1" kern="1200" dirty="0">
                <a:solidFill>
                  <a:schemeClr val="bg1"/>
                </a:solidFill>
                <a:effectLst>
                  <a:outerShdw blurRad="38100" dist="38100" dir="2700000" algn="tl">
                    <a:srgbClr val="000000">
                      <a:alpha val="43137"/>
                    </a:srgbClr>
                  </a:outerShdw>
                </a:effectLst>
                <a:latin typeface="+mn-lt"/>
                <a:ea typeface="+mn-ea"/>
                <a:cs typeface="+mn-cs"/>
              </a:rPr>
              <a:t> (Foto - MINUSCA)</a:t>
            </a:r>
            <a:endParaRPr lang="en-US" sz="1000" kern="1200" dirty="0">
              <a:solidFill>
                <a:schemeClr val="bg1"/>
              </a:solidFill>
              <a:effectLst>
                <a:outerShdw blurRad="38100" dist="38100" dir="2700000" algn="tl">
                  <a:srgbClr val="000000">
                    <a:alpha val="43137"/>
                  </a:srgbClr>
                </a:outerShdw>
              </a:effectLst>
              <a:latin typeface="+mn-lt"/>
              <a:ea typeface="+mn-ea"/>
              <a:cs typeface="+mn-cs"/>
            </a:endParaRPr>
          </a:p>
        </p:txBody>
      </p:sp>
      <p:pic>
        <p:nvPicPr>
          <p:cNvPr id="1034" name="Picture 10" descr="Brasil encerra na quinta-feira a atividade militar no Haiti, após 13 anos">
            <a:extLst>
              <a:ext uri="{FF2B5EF4-FFF2-40B4-BE49-F238E27FC236}">
                <a16:creationId xmlns:a16="http://schemas.microsoft.com/office/drawing/2014/main" id="{87F2D666-88A1-B166-4AE7-51E94FB601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855" t="3252" r="-221" b="8577"/>
          <a:stretch/>
        </p:blipFill>
        <p:spPr bwMode="auto">
          <a:xfrm>
            <a:off x="4594598" y="-5107"/>
            <a:ext cx="3794803" cy="2499220"/>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66FE04EE-C57A-77C6-F412-E961CDFA5C48}"/>
              </a:ext>
            </a:extLst>
          </p:cNvPr>
          <p:cNvSpPr txBox="1"/>
          <p:nvPr/>
        </p:nvSpPr>
        <p:spPr>
          <a:xfrm>
            <a:off x="5333594" y="2118094"/>
            <a:ext cx="1356165" cy="369332"/>
          </a:xfrm>
          <a:prstGeom prst="rect">
            <a:avLst/>
          </a:prstGeom>
          <a:noFill/>
        </p:spPr>
        <p:txBody>
          <a:bodyPr wrap="square">
            <a:spAutoFit/>
          </a:bodyPr>
          <a:lstStyle/>
          <a:p>
            <a:pPr algn="ctr"/>
            <a:r>
              <a:rPr lang="pt-BR" sz="900" i="1" dirty="0"/>
              <a:t>Fonte: UN </a:t>
            </a:r>
            <a:r>
              <a:rPr lang="pt-BR" sz="900" i="1" dirty="0" err="1"/>
              <a:t>Nations</a:t>
            </a:r>
            <a:endParaRPr lang="pt-BR" sz="900" i="1" dirty="0"/>
          </a:p>
          <a:p>
            <a:pPr algn="ctr"/>
            <a:r>
              <a:rPr lang="en-US" sz="900" i="1" dirty="0"/>
              <a:t>(Foto – MINUSCA)</a:t>
            </a:r>
            <a:endParaRPr lang="pt-BR" sz="900" i="1" dirty="0"/>
          </a:p>
        </p:txBody>
      </p:sp>
      <p:pic>
        <p:nvPicPr>
          <p:cNvPr id="1036" name="Picture 12">
            <a:extLst>
              <a:ext uri="{FF2B5EF4-FFF2-40B4-BE49-F238E27FC236}">
                <a16:creationId xmlns:a16="http://schemas.microsoft.com/office/drawing/2014/main" id="{6C6F36B3-BF6A-6467-2F47-8A75CD6E93D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810" t="3452" r="23619" b="21121"/>
          <a:stretch/>
        </p:blipFill>
        <p:spPr bwMode="auto">
          <a:xfrm>
            <a:off x="2123859" y="-6236"/>
            <a:ext cx="3612734" cy="2514517"/>
          </a:xfrm>
          <a:custGeom>
            <a:avLst/>
            <a:gdLst/>
            <a:ahLst/>
            <a:cxnLst/>
            <a:rect l="l" t="t" r="r" b="b"/>
            <a:pathLst>
              <a:path w="3393943" h="2502843">
                <a:moveTo>
                  <a:pt x="1159715" y="0"/>
                </a:moveTo>
                <a:lnTo>
                  <a:pt x="3393943" y="0"/>
                </a:lnTo>
                <a:lnTo>
                  <a:pt x="2234228" y="2502843"/>
                </a:lnTo>
                <a:lnTo>
                  <a:pt x="0" y="2502843"/>
                </a:lnTo>
                <a:close/>
              </a:path>
            </a:pathLst>
          </a:custGeom>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0B27AFFF-B8B1-53D7-8255-ACED4F7DE1A7}"/>
              </a:ext>
            </a:extLst>
          </p:cNvPr>
          <p:cNvSpPr txBox="1"/>
          <p:nvPr/>
        </p:nvSpPr>
        <p:spPr>
          <a:xfrm>
            <a:off x="2304079" y="2127753"/>
            <a:ext cx="2209837" cy="400110"/>
          </a:xfrm>
          <a:prstGeom prst="rect">
            <a:avLst/>
          </a:prstGeom>
          <a:noFill/>
        </p:spPr>
        <p:txBody>
          <a:bodyPr wrap="square">
            <a:spAutoFit/>
          </a:bodyPr>
          <a:lstStyle/>
          <a:p>
            <a:r>
              <a:rPr lang="pt-BR" sz="1000" i="1" dirty="0">
                <a:solidFill>
                  <a:schemeClr val="bg1"/>
                </a:solidFill>
              </a:rPr>
              <a:t>Fonte: MB</a:t>
            </a:r>
            <a:endParaRPr lang="en-US" sz="1000" i="1" dirty="0">
              <a:solidFill>
                <a:schemeClr val="bg1"/>
              </a:solidFill>
            </a:endParaRPr>
          </a:p>
          <a:p>
            <a:r>
              <a:rPr lang="en-US" sz="1000" i="1" dirty="0">
                <a:solidFill>
                  <a:schemeClr val="bg1"/>
                </a:solidFill>
              </a:rPr>
              <a:t>(Foto – FTM/UNIFIL)</a:t>
            </a:r>
            <a:endParaRPr lang="pt-BR" sz="1000" i="1" dirty="0">
              <a:solidFill>
                <a:schemeClr val="bg1"/>
              </a:solidFill>
            </a:endParaRPr>
          </a:p>
        </p:txBody>
      </p:sp>
      <p:sp>
        <p:nvSpPr>
          <p:cNvPr id="2" name="CaixaDeTexto 1">
            <a:extLst>
              <a:ext uri="{FF2B5EF4-FFF2-40B4-BE49-F238E27FC236}">
                <a16:creationId xmlns:a16="http://schemas.microsoft.com/office/drawing/2014/main" id="{F1723BDF-9D1E-88C8-9053-A6720A8C6337}"/>
              </a:ext>
            </a:extLst>
          </p:cNvPr>
          <p:cNvSpPr txBox="1"/>
          <p:nvPr/>
        </p:nvSpPr>
        <p:spPr>
          <a:xfrm>
            <a:off x="9359861" y="6467196"/>
            <a:ext cx="2832140" cy="369332"/>
          </a:xfrm>
          <a:prstGeom prst="rect">
            <a:avLst/>
          </a:prstGeom>
          <a:noFill/>
        </p:spPr>
        <p:txBody>
          <a:bodyPr wrap="square">
            <a:spAutoFit/>
          </a:bodyPr>
          <a:lstStyle/>
          <a:p>
            <a:r>
              <a:rPr lang="en-US" sz="1800" b="1" i="1" u="none" kern="0" cap="none" spc="0" dirty="0" err="1">
                <a:solidFill>
                  <a:schemeClr val="bg1"/>
                </a:solidFill>
                <a:effectLst>
                  <a:outerShdw blurRad="38100" dist="38100" dir="2700000" algn="tl">
                    <a:srgbClr val="000000">
                      <a:alpha val="43137"/>
                    </a:srgbClr>
                  </a:outerShdw>
                </a:effectLst>
              </a:rPr>
              <a:t>Atualizado</a:t>
            </a:r>
            <a:r>
              <a:rPr lang="en-US" sz="1800" b="1" i="1" u="none" kern="0" cap="none" spc="0" dirty="0">
                <a:solidFill>
                  <a:schemeClr val="bg1"/>
                </a:solidFill>
                <a:effectLst>
                  <a:outerShdw blurRad="38100" dist="38100" dir="2700000" algn="tl">
                    <a:srgbClr val="000000">
                      <a:alpha val="43137"/>
                    </a:srgbClr>
                  </a:outerShdw>
                </a:effectLst>
              </a:rPr>
              <a:t> </a:t>
            </a:r>
            <a:r>
              <a:rPr lang="en-US" sz="1800" b="1" i="1" u="none" kern="0" cap="none" spc="0" dirty="0" err="1">
                <a:solidFill>
                  <a:schemeClr val="bg1"/>
                </a:solidFill>
                <a:effectLst>
                  <a:outerShdw blurRad="38100" dist="38100" dir="2700000" algn="tl">
                    <a:srgbClr val="000000">
                      <a:alpha val="43137"/>
                    </a:srgbClr>
                  </a:outerShdw>
                </a:effectLst>
              </a:rPr>
              <a:t>em</a:t>
            </a:r>
            <a:r>
              <a:rPr lang="en-US" sz="1800" b="1" i="1" u="none" kern="0" cap="none" spc="0">
                <a:solidFill>
                  <a:schemeClr val="bg1"/>
                </a:solidFill>
                <a:effectLst>
                  <a:outerShdw blurRad="38100" dist="38100" dir="2700000" algn="tl">
                    <a:srgbClr val="000000">
                      <a:alpha val="43137"/>
                    </a:srgbClr>
                  </a:outerShdw>
                </a:effectLst>
              </a:rPr>
              <a:t> 27/05/2026</a:t>
            </a:r>
            <a:endParaRPr lang="pt-BR"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5325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ela 3">
            <a:extLst>
              <a:ext uri="{FF2B5EF4-FFF2-40B4-BE49-F238E27FC236}">
                <a16:creationId xmlns:a16="http://schemas.microsoft.com/office/drawing/2014/main" id="{DE23A5AA-F94E-0BF8-05B8-C7A31B15F5B1}"/>
              </a:ext>
            </a:extLst>
          </p:cNvPr>
          <p:cNvGraphicFramePr>
            <a:graphicFrameLocks noGrp="1"/>
          </p:cNvGraphicFramePr>
          <p:nvPr>
            <p:extLst>
              <p:ext uri="{D42A27DB-BD31-4B8C-83A1-F6EECF244321}">
                <p14:modId xmlns:p14="http://schemas.microsoft.com/office/powerpoint/2010/main" val="2716291120"/>
              </p:ext>
            </p:extLst>
          </p:nvPr>
        </p:nvGraphicFramePr>
        <p:xfrm>
          <a:off x="3965291" y="1760364"/>
          <a:ext cx="7964657" cy="3190877"/>
        </p:xfrm>
        <a:graphic>
          <a:graphicData uri="http://schemas.openxmlformats.org/drawingml/2006/table">
            <a:tbl>
              <a:tblPr firstRow="1" firstCol="1" bandRow="1">
                <a:noFill/>
                <a:tableStyleId>{5C22544A-7EE6-4342-B048-85BDC9FD1C3A}</a:tableStyleId>
              </a:tblPr>
              <a:tblGrid>
                <a:gridCol w="5922531">
                  <a:extLst>
                    <a:ext uri="{9D8B030D-6E8A-4147-A177-3AD203B41FA5}">
                      <a16:colId xmlns:a16="http://schemas.microsoft.com/office/drawing/2014/main" val="2905123805"/>
                    </a:ext>
                  </a:extLst>
                </a:gridCol>
                <a:gridCol w="2042126">
                  <a:extLst>
                    <a:ext uri="{9D8B030D-6E8A-4147-A177-3AD203B41FA5}">
                      <a16:colId xmlns:a16="http://schemas.microsoft.com/office/drawing/2014/main" val="2481495169"/>
                    </a:ext>
                  </a:extLst>
                </a:gridCol>
              </a:tblGrid>
              <a:tr h="452044">
                <a:tc>
                  <a:txBody>
                    <a:bodyPr/>
                    <a:lstStyle/>
                    <a:p>
                      <a:pPr>
                        <a:lnSpc>
                          <a:spcPct val="100000"/>
                        </a:lnSpc>
                        <a:spcAft>
                          <a:spcPts val="0"/>
                        </a:spcAft>
                      </a:pPr>
                      <a:r>
                        <a:rPr lang="en-US" sz="1600" b="1" u="none" kern="0" cap="none" spc="0" dirty="0">
                          <a:solidFill>
                            <a:schemeClr val="tx1"/>
                          </a:solidFill>
                          <a:effectLst/>
                        </a:rPr>
                        <a:t>United Nations Supervision Mission in Syria (UNSMIS)</a:t>
                      </a:r>
                      <a:endParaRPr lang="pt-BR" sz="16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pt-BR" sz="1600" b="0" kern="0" cap="none" spc="0" dirty="0" err="1">
                          <a:solidFill>
                            <a:schemeClr val="tx1"/>
                          </a:solidFill>
                          <a:effectLst/>
                        </a:rPr>
                        <a:t>Abr</a:t>
                      </a:r>
                      <a:r>
                        <a:rPr lang="pt-BR" sz="1600" b="0" kern="0" cap="none" spc="0" dirty="0">
                          <a:solidFill>
                            <a:schemeClr val="tx1"/>
                          </a:solidFill>
                          <a:effectLst/>
                        </a:rPr>
                        <a:t> 2012 - </a:t>
                      </a:r>
                      <a:r>
                        <a:rPr lang="pt-BR" sz="1600" b="0" kern="0" cap="none" spc="0" dirty="0" err="1">
                          <a:solidFill>
                            <a:schemeClr val="tx1"/>
                          </a:solidFill>
                          <a:effectLst/>
                        </a:rPr>
                        <a:t>Ago</a:t>
                      </a:r>
                      <a:r>
                        <a:rPr lang="pt-BR" sz="1600" b="0" kern="0" cap="none" spc="0" dirty="0">
                          <a:solidFill>
                            <a:schemeClr val="tx1"/>
                          </a:solidFill>
                          <a:effectLst/>
                        </a:rPr>
                        <a:t> 2012</a:t>
                      </a:r>
                      <a:endParaRPr lang="pt-BR" sz="16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9500492"/>
                  </a:ext>
                </a:extLst>
              </a:tr>
              <a:tr h="452044">
                <a:tc>
                  <a:txBody>
                    <a:bodyPr/>
                    <a:lstStyle/>
                    <a:p>
                      <a:pPr>
                        <a:lnSpc>
                          <a:spcPct val="100000"/>
                        </a:lnSpc>
                        <a:spcAft>
                          <a:spcPts val="0"/>
                        </a:spcAft>
                      </a:pPr>
                      <a:r>
                        <a:rPr lang="en-US" sz="1600" b="1" u="none" kern="0" cap="none" spc="0" dirty="0">
                          <a:solidFill>
                            <a:schemeClr val="tx1"/>
                          </a:solidFill>
                          <a:effectLst/>
                        </a:rPr>
                        <a:t>United Nations Iraq - Kuwait Observation Mission (UNIKOM)</a:t>
                      </a:r>
                      <a:endParaRPr lang="pt-BR" sz="16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pt-BR" sz="1600" b="0" kern="0" cap="none" spc="0" dirty="0" err="1">
                          <a:solidFill>
                            <a:schemeClr val="tx1"/>
                          </a:solidFill>
                          <a:effectLst/>
                        </a:rPr>
                        <a:t>Abr</a:t>
                      </a:r>
                      <a:r>
                        <a:rPr lang="pt-BR" sz="1600" b="0" kern="0" cap="none" spc="0" dirty="0">
                          <a:solidFill>
                            <a:schemeClr val="tx1"/>
                          </a:solidFill>
                          <a:effectLst/>
                        </a:rPr>
                        <a:t> 1991 - Out 2003</a:t>
                      </a:r>
                      <a:endParaRPr lang="pt-BR" sz="16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9565744"/>
                  </a:ext>
                </a:extLst>
              </a:tr>
              <a:tr h="478613">
                <a:tc>
                  <a:txBody>
                    <a:bodyPr/>
                    <a:lstStyle/>
                    <a:p>
                      <a:pPr>
                        <a:lnSpc>
                          <a:spcPct val="100000"/>
                        </a:lnSpc>
                        <a:spcAft>
                          <a:spcPts val="0"/>
                        </a:spcAft>
                      </a:pPr>
                      <a:r>
                        <a:rPr lang="en-US" sz="1600" b="1" u="none" kern="0" cap="none" spc="0" dirty="0">
                          <a:solidFill>
                            <a:schemeClr val="tx1"/>
                          </a:solidFill>
                          <a:effectLst/>
                        </a:rPr>
                        <a:t>United Nations Iran - Iraq Military Observer Group (UNIIMOG)</a:t>
                      </a:r>
                      <a:endParaRPr lang="pt-BR" sz="16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pt-BR" sz="1600" b="0" kern="0" cap="none" spc="0" dirty="0" err="1">
                          <a:solidFill>
                            <a:schemeClr val="tx1"/>
                          </a:solidFill>
                          <a:effectLst/>
                        </a:rPr>
                        <a:t>Ago</a:t>
                      </a:r>
                      <a:r>
                        <a:rPr lang="pt-BR" sz="1600" b="0" kern="0" cap="none" spc="0" dirty="0">
                          <a:solidFill>
                            <a:schemeClr val="tx1"/>
                          </a:solidFill>
                          <a:effectLst/>
                        </a:rPr>
                        <a:t> 1988 - </a:t>
                      </a:r>
                      <a:r>
                        <a:rPr lang="pt-BR" sz="1600" b="0" kern="0" cap="none" spc="0" dirty="0" err="1">
                          <a:solidFill>
                            <a:schemeClr val="tx1"/>
                          </a:solidFill>
                          <a:effectLst/>
                        </a:rPr>
                        <a:t>Fev</a:t>
                      </a:r>
                      <a:r>
                        <a:rPr lang="pt-BR" sz="1600" b="0" kern="0" cap="none" spc="0" dirty="0">
                          <a:solidFill>
                            <a:schemeClr val="tx1"/>
                          </a:solidFill>
                          <a:effectLst/>
                        </a:rPr>
                        <a:t> 1991</a:t>
                      </a:r>
                      <a:endParaRPr lang="pt-BR" sz="16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5805660"/>
                  </a:ext>
                </a:extLst>
              </a:tr>
              <a:tr h="452044">
                <a:tc>
                  <a:txBody>
                    <a:bodyPr/>
                    <a:lstStyle/>
                    <a:p>
                      <a:pPr>
                        <a:lnSpc>
                          <a:spcPct val="100000"/>
                        </a:lnSpc>
                        <a:spcAft>
                          <a:spcPts val="0"/>
                        </a:spcAft>
                      </a:pPr>
                      <a:r>
                        <a:rPr lang="en-US" sz="1600" b="1" u="none" kern="0" cap="none" spc="0" dirty="0">
                          <a:solidFill>
                            <a:schemeClr val="tx1"/>
                          </a:solidFill>
                          <a:effectLst/>
                        </a:rPr>
                        <a:t>United Nations Emergency Force II (UNEF II)</a:t>
                      </a:r>
                      <a:endParaRPr lang="pt-BR" sz="16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pt-BR" sz="1600" b="0" kern="0" cap="none" spc="0" dirty="0">
                          <a:solidFill>
                            <a:schemeClr val="tx1"/>
                          </a:solidFill>
                          <a:effectLst/>
                        </a:rPr>
                        <a:t>Out 1973 - Jul 1979</a:t>
                      </a:r>
                      <a:endParaRPr lang="pt-BR" sz="16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2728117"/>
                  </a:ext>
                </a:extLst>
              </a:tr>
              <a:tr h="452044">
                <a:tc>
                  <a:txBody>
                    <a:bodyPr/>
                    <a:lstStyle/>
                    <a:p>
                      <a:pPr>
                        <a:lnSpc>
                          <a:spcPct val="100000"/>
                        </a:lnSpc>
                        <a:spcAft>
                          <a:spcPts val="0"/>
                        </a:spcAft>
                      </a:pPr>
                      <a:r>
                        <a:rPr lang="en-US" sz="1600" b="1" u="none" kern="0" cap="none" spc="0" dirty="0">
                          <a:solidFill>
                            <a:schemeClr val="tx1"/>
                          </a:solidFill>
                          <a:effectLst/>
                        </a:rPr>
                        <a:t>United Nations Emergency Force I (UNEF I)</a:t>
                      </a:r>
                      <a:endParaRPr lang="pt-BR" sz="16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pt-BR" sz="1600" b="0" kern="0" cap="none" spc="0" dirty="0" err="1">
                          <a:solidFill>
                            <a:schemeClr val="tx1"/>
                          </a:solidFill>
                          <a:effectLst/>
                        </a:rPr>
                        <a:t>Nov</a:t>
                      </a:r>
                      <a:r>
                        <a:rPr lang="pt-BR" sz="1600" b="0" kern="0" cap="none" spc="0" dirty="0">
                          <a:solidFill>
                            <a:schemeClr val="tx1"/>
                          </a:solidFill>
                          <a:effectLst/>
                        </a:rPr>
                        <a:t> 1956 - </a:t>
                      </a:r>
                      <a:r>
                        <a:rPr lang="pt-BR" sz="1600" b="0" kern="0" cap="none" spc="0" dirty="0" err="1">
                          <a:solidFill>
                            <a:schemeClr val="tx1"/>
                          </a:solidFill>
                          <a:effectLst/>
                        </a:rPr>
                        <a:t>Jun</a:t>
                      </a:r>
                      <a:r>
                        <a:rPr lang="pt-BR" sz="1600" b="0" kern="0" cap="none" spc="0" dirty="0">
                          <a:solidFill>
                            <a:schemeClr val="tx1"/>
                          </a:solidFill>
                          <a:effectLst/>
                        </a:rPr>
                        <a:t> 1967</a:t>
                      </a:r>
                      <a:endParaRPr lang="pt-BR" sz="16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54575867"/>
                  </a:ext>
                </a:extLst>
              </a:tr>
              <a:tr h="452044">
                <a:tc>
                  <a:txBody>
                    <a:bodyPr/>
                    <a:lstStyle/>
                    <a:p>
                      <a:pPr>
                        <a:lnSpc>
                          <a:spcPct val="100000"/>
                        </a:lnSpc>
                        <a:spcAft>
                          <a:spcPts val="0"/>
                        </a:spcAft>
                      </a:pPr>
                      <a:r>
                        <a:rPr lang="en-US" sz="1600" b="1" u="none" kern="0" cap="none" spc="0">
                          <a:solidFill>
                            <a:schemeClr val="tx1"/>
                          </a:solidFill>
                          <a:effectLst/>
                        </a:rPr>
                        <a:t>United Nations Yemen Observation Mission (UNYOM)</a:t>
                      </a:r>
                      <a:endParaRPr lang="pt-BR" sz="1600" b="1" u="none"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pt-BR" sz="1600" b="0" kern="0" cap="none" spc="0" dirty="0" err="1">
                          <a:solidFill>
                            <a:schemeClr val="tx1"/>
                          </a:solidFill>
                          <a:effectLst/>
                        </a:rPr>
                        <a:t>Jun</a:t>
                      </a:r>
                      <a:r>
                        <a:rPr lang="pt-BR" sz="1600" b="0" kern="0" cap="none" spc="0" dirty="0">
                          <a:solidFill>
                            <a:schemeClr val="tx1"/>
                          </a:solidFill>
                          <a:effectLst/>
                        </a:rPr>
                        <a:t> 1963 - Set 1964</a:t>
                      </a:r>
                      <a:endParaRPr lang="pt-BR" sz="16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3511226"/>
                  </a:ext>
                </a:extLst>
              </a:tr>
              <a:tr h="452044">
                <a:tc>
                  <a:txBody>
                    <a:bodyPr/>
                    <a:lstStyle/>
                    <a:p>
                      <a:pPr>
                        <a:lnSpc>
                          <a:spcPct val="100000"/>
                        </a:lnSpc>
                        <a:spcAft>
                          <a:spcPts val="0"/>
                        </a:spcAft>
                      </a:pPr>
                      <a:r>
                        <a:rPr lang="en-US" sz="1600" b="1" u="none" kern="0" cap="none" spc="0">
                          <a:solidFill>
                            <a:schemeClr val="tx1"/>
                          </a:solidFill>
                          <a:effectLst/>
                        </a:rPr>
                        <a:t>United Nations Observation Group in Lebanon (UNOGIL)</a:t>
                      </a:r>
                      <a:endParaRPr lang="pt-BR" sz="1600" b="1" u="none"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pt-BR" sz="1600" b="0" kern="0" cap="none" spc="0" dirty="0" err="1">
                          <a:solidFill>
                            <a:schemeClr val="tx1"/>
                          </a:solidFill>
                          <a:effectLst/>
                        </a:rPr>
                        <a:t>Jun</a:t>
                      </a:r>
                      <a:r>
                        <a:rPr lang="pt-BR" sz="1600" b="0" kern="0" cap="none" spc="0" dirty="0">
                          <a:solidFill>
                            <a:schemeClr val="tx1"/>
                          </a:solidFill>
                          <a:effectLst/>
                        </a:rPr>
                        <a:t> 1958 - Dez 1958</a:t>
                      </a:r>
                      <a:endParaRPr lang="pt-BR" sz="16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196" marR="0" marT="23199" marB="173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7972261"/>
                  </a:ext>
                </a:extLst>
              </a:tr>
            </a:tbl>
          </a:graphicData>
        </a:graphic>
      </p:graphicFrame>
      <p:sp>
        <p:nvSpPr>
          <p:cNvPr id="6" name="Retângulo 5">
            <a:extLst>
              <a:ext uri="{FF2B5EF4-FFF2-40B4-BE49-F238E27FC236}">
                <a16:creationId xmlns:a16="http://schemas.microsoft.com/office/drawing/2014/main" id="{2932E6A1-4191-ABFC-AB67-FEF1627200FE}"/>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Picture 16" descr="Resultado de imagem para bandeira do brasil png">
            <a:extLst>
              <a:ext uri="{FF2B5EF4-FFF2-40B4-BE49-F238E27FC236}">
                <a16:creationId xmlns:a16="http://schemas.microsoft.com/office/drawing/2014/main" id="{CA7BB01C-E221-39F4-E1EE-437504A0DDA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5972" y="6201105"/>
            <a:ext cx="624690" cy="437283"/>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786B6F5E-41FB-68A4-BCB7-3A64330590E6}"/>
              </a:ext>
            </a:extLst>
          </p:cNvPr>
          <p:cNvSpPr txBox="1"/>
          <p:nvPr/>
        </p:nvSpPr>
        <p:spPr>
          <a:xfrm>
            <a:off x="952014" y="6235080"/>
            <a:ext cx="981889" cy="369332"/>
          </a:xfrm>
          <a:prstGeom prst="rect">
            <a:avLst/>
          </a:prstGeom>
          <a:noFill/>
        </p:spPr>
        <p:txBody>
          <a:bodyPr wrap="square">
            <a:spAutoFit/>
          </a:bodyPr>
          <a:lstStyle/>
          <a:p>
            <a:pPr algn="ctr"/>
            <a:r>
              <a:rPr kumimoji="0" lang="en-US" altLang="pt-BR" sz="1800" b="1" u="none" strike="noStrike" kern="1200" cap="none" normalizeH="0" baseline="0" dirty="0">
                <a:ln>
                  <a:noFill/>
                </a:ln>
                <a:solidFill>
                  <a:srgbClr val="FFFFFF"/>
                </a:solidFill>
                <a:effectLst>
                  <a:outerShdw blurRad="38100" dist="38100" dir="2700000" algn="tl">
                    <a:srgbClr val="000000">
                      <a:alpha val="43137"/>
                    </a:srgbClr>
                  </a:outerShdw>
                </a:effectLst>
                <a:latin typeface="+mj-lt"/>
                <a:ea typeface="+mj-ea"/>
                <a:cs typeface="+mj-cs"/>
              </a:rPr>
              <a:t>02 OMP</a:t>
            </a:r>
            <a:endParaRPr lang="pt-BR" dirty="0">
              <a:effectLst>
                <a:outerShdw blurRad="38100" dist="38100" dir="2700000" algn="tl">
                  <a:srgbClr val="000000">
                    <a:alpha val="43137"/>
                  </a:srgbClr>
                </a:outerShdw>
              </a:effectLst>
            </a:endParaRPr>
          </a:p>
        </p:txBody>
      </p:sp>
      <p:sp>
        <p:nvSpPr>
          <p:cNvPr id="2" name="CaixaDeTexto 1">
            <a:extLst>
              <a:ext uri="{FF2B5EF4-FFF2-40B4-BE49-F238E27FC236}">
                <a16:creationId xmlns:a16="http://schemas.microsoft.com/office/drawing/2014/main" id="{7BB3608C-FD54-8302-6F64-82B1425975BC}"/>
              </a:ext>
            </a:extLst>
          </p:cNvPr>
          <p:cNvSpPr txBox="1"/>
          <p:nvPr/>
        </p:nvSpPr>
        <p:spPr>
          <a:xfrm>
            <a:off x="8010212" y="6581001"/>
            <a:ext cx="4181788" cy="276999"/>
          </a:xfrm>
          <a:prstGeom prst="rect">
            <a:avLst/>
          </a:prstGeom>
          <a:noFill/>
        </p:spPr>
        <p:txBody>
          <a:bodyPr wrap="square">
            <a:spAutoFit/>
          </a:bodyPr>
          <a:lstStyle/>
          <a:p>
            <a:r>
              <a:rPr lang="pt-BR" sz="1200" i="1" dirty="0"/>
              <a:t>https://peacekeeping.un.org/en/past-peacekeeping-operations</a:t>
            </a:r>
          </a:p>
        </p:txBody>
      </p:sp>
      <p:grpSp>
        <p:nvGrpSpPr>
          <p:cNvPr id="3" name="Ministério da Defesa">
            <a:extLst>
              <a:ext uri="{FF2B5EF4-FFF2-40B4-BE49-F238E27FC236}">
                <a16:creationId xmlns:a16="http://schemas.microsoft.com/office/drawing/2014/main" id="{06BFA002-1762-6C68-D8A2-582104F62E18}"/>
              </a:ext>
            </a:extLst>
          </p:cNvPr>
          <p:cNvGrpSpPr>
            <a:grpSpLocks noChangeAspect="1"/>
          </p:cNvGrpSpPr>
          <p:nvPr/>
        </p:nvGrpSpPr>
        <p:grpSpPr>
          <a:xfrm>
            <a:off x="82672" y="71935"/>
            <a:ext cx="554708" cy="768353"/>
            <a:chOff x="4922553" y="702231"/>
            <a:chExt cx="2346894" cy="3250794"/>
          </a:xfrm>
        </p:grpSpPr>
        <p:pic>
          <p:nvPicPr>
            <p:cNvPr id="5" name="Fundo" descr="Resultado de imagem para ministério da defesa">
              <a:extLst>
                <a:ext uri="{FF2B5EF4-FFF2-40B4-BE49-F238E27FC236}">
                  <a16:creationId xmlns:a16="http://schemas.microsoft.com/office/drawing/2014/main" id="{82C8BE09-E2DD-D61E-E72A-70A41C1B39E1}"/>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11" name="Brasão" descr="Imagem relacionada">
              <a:extLst>
                <a:ext uri="{FF2B5EF4-FFF2-40B4-BE49-F238E27FC236}">
                  <a16:creationId xmlns:a16="http://schemas.microsoft.com/office/drawing/2014/main" id="{A5E16322-E297-1708-8E13-AF42D68BD9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
            <a:extLst>
              <a:ext uri="{FF2B5EF4-FFF2-40B4-BE49-F238E27FC236}">
                <a16:creationId xmlns:a16="http://schemas.microsoft.com/office/drawing/2014/main" id="{B810F943-7061-94DA-5839-B1C69556A3D1}"/>
              </a:ext>
            </a:extLst>
          </p:cNvPr>
          <p:cNvSpPr>
            <a:spLocks noChangeArrowheads="1"/>
          </p:cNvSpPr>
          <p:nvPr/>
        </p:nvSpPr>
        <p:spPr bwMode="auto">
          <a:xfrm>
            <a:off x="640080" y="2074363"/>
            <a:ext cx="2752354" cy="2709275"/>
          </a:xfrm>
          <a:prstGeom prst="ellipse">
            <a:avLst/>
          </a:prstGeom>
          <a:solidFill>
            <a:schemeClr val="bg1"/>
          </a:solidFill>
          <a:ln w="174625" cmpd="thinThick">
            <a:solidFill>
              <a:srgbClr val="262626"/>
            </a:solidFill>
          </a:ln>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kumimoji="0" lang="en-US" altLang="pt-BR" sz="2300" b="1" i="0" u="none" strike="noStrike" kern="1200" cap="none" normalizeH="0" baseline="0" dirty="0">
                <a:ln>
                  <a:noFill/>
                </a:ln>
                <a:effectLst/>
                <a:latin typeface="+mj-lt"/>
                <a:ea typeface="+mj-ea"/>
                <a:cs typeface="+mj-cs"/>
              </a:rPr>
              <a:t>OMP ENCERRADAS</a:t>
            </a:r>
            <a:endParaRPr kumimoji="0" lang="en-US" altLang="pt-BR" sz="2300" b="0" i="0" u="none" strike="noStrike" kern="1200" cap="none" normalizeH="0" baseline="0" dirty="0">
              <a:ln>
                <a:noFill/>
              </a:ln>
              <a:effectLst/>
              <a:latin typeface="+mj-lt"/>
              <a:ea typeface="+mj-ea"/>
              <a:cs typeface="+mj-cs"/>
            </a:endParaRPr>
          </a:p>
          <a:p>
            <a:pPr marL="0" marR="0" lvl="0" indent="0" algn="ctr" fontAlgn="base">
              <a:lnSpc>
                <a:spcPct val="90000"/>
              </a:lnSpc>
              <a:spcBef>
                <a:spcPct val="0"/>
              </a:spcBef>
              <a:spcAft>
                <a:spcPts val="600"/>
              </a:spcAft>
              <a:buClrTx/>
              <a:buSzTx/>
              <a:tabLst/>
            </a:pPr>
            <a:r>
              <a:rPr lang="en-US" altLang="pt-BR" sz="2300" b="1" dirty="0">
                <a:latin typeface="+mj-lt"/>
                <a:ea typeface="+mj-ea"/>
                <a:cs typeface="+mj-cs"/>
              </a:rPr>
              <a:t>Oriente </a:t>
            </a:r>
            <a:r>
              <a:rPr lang="en-US" altLang="pt-BR" sz="2300" b="1" dirty="0" err="1">
                <a:latin typeface="+mj-lt"/>
                <a:ea typeface="+mj-ea"/>
                <a:cs typeface="+mj-cs"/>
              </a:rPr>
              <a:t>Médio</a:t>
            </a:r>
            <a:r>
              <a:rPr lang="en-US" altLang="pt-BR" sz="2300" b="1" dirty="0">
                <a:latin typeface="+mj-lt"/>
                <a:ea typeface="+mj-ea"/>
                <a:cs typeface="+mj-cs"/>
              </a:rPr>
              <a:t> </a:t>
            </a:r>
            <a:r>
              <a:rPr kumimoji="0" lang="en-US" altLang="pt-BR" sz="2300" b="1" i="0" u="none" strike="noStrike" kern="1200" cap="none" normalizeH="0" baseline="0" dirty="0">
                <a:ln>
                  <a:noFill/>
                </a:ln>
                <a:effectLst/>
                <a:latin typeface="+mj-lt"/>
                <a:ea typeface="+mj-ea"/>
                <a:cs typeface="+mj-cs"/>
              </a:rPr>
              <a:t>(07)</a:t>
            </a:r>
          </a:p>
        </p:txBody>
      </p:sp>
      <p:pic>
        <p:nvPicPr>
          <p:cNvPr id="7" name="Picture 2" descr="Bola de Bandeira Brasileira - Bandeira do Brasil na Esfera Isolada — Foto ©  Fredex #107794156">
            <a:extLst>
              <a:ext uri="{FF2B5EF4-FFF2-40B4-BE49-F238E27FC236}">
                <a16:creationId xmlns:a16="http://schemas.microsoft.com/office/drawing/2014/main" id="{C590407C-C778-D2AC-44A5-15925F218D1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753755" y="1877590"/>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ola de Bandeira Brasileira - Bandeira do Brasil na Esfera Isolada — Foto ©  Fredex #107794156">
            <a:extLst>
              <a:ext uri="{FF2B5EF4-FFF2-40B4-BE49-F238E27FC236}">
                <a16:creationId xmlns:a16="http://schemas.microsoft.com/office/drawing/2014/main" id="{EB7D4F9D-4CC3-631E-19D7-EB1B2BA2C13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753755" y="3703538"/>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N Peacekeeping Training iLearn Portal">
            <a:extLst>
              <a:ext uri="{FF2B5EF4-FFF2-40B4-BE49-F238E27FC236}">
                <a16:creationId xmlns:a16="http://schemas.microsoft.com/office/drawing/2014/main" id="{14346873-7476-909B-4D81-B78798DD18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28" r="7621"/>
          <a:stretch/>
        </p:blipFill>
        <p:spPr bwMode="auto">
          <a:xfrm>
            <a:off x="-1" y="1059527"/>
            <a:ext cx="2013558" cy="821722"/>
          </a:xfrm>
          <a:prstGeom prst="rect">
            <a:avLst/>
          </a:prstGeom>
          <a:noFill/>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4B9CF05C-F6A0-325C-680C-984855F97A58}"/>
              </a:ext>
            </a:extLst>
          </p:cNvPr>
          <p:cNvSpPr txBox="1"/>
          <p:nvPr/>
        </p:nvSpPr>
        <p:spPr>
          <a:xfrm>
            <a:off x="2702996" y="6319391"/>
            <a:ext cx="8793680" cy="261610"/>
          </a:xfrm>
          <a:prstGeom prst="rect">
            <a:avLst/>
          </a:prstGeom>
          <a:noFill/>
        </p:spPr>
        <p:txBody>
          <a:bodyPr wrap="square">
            <a:spAutoFit/>
          </a:bodyPr>
          <a:lstStyle/>
          <a:p>
            <a:r>
              <a:rPr lang="en-US" sz="1100" b="1" i="1" dirty="0">
                <a:solidFill>
                  <a:srgbClr val="FF0000"/>
                </a:solidFill>
              </a:rPr>
              <a:t>* </a:t>
            </a:r>
            <a:r>
              <a:rPr lang="en-US" sz="1100" i="1" dirty="0">
                <a:solidFill>
                  <a:srgbClr val="FF0000"/>
                </a:solidFill>
              </a:rPr>
              <a:t>O </a:t>
            </a:r>
            <a:r>
              <a:rPr lang="en-US" sz="1100" i="1" dirty="0" err="1">
                <a:solidFill>
                  <a:srgbClr val="FF0000"/>
                </a:solidFill>
              </a:rPr>
              <a:t>Brasil</a:t>
            </a:r>
            <a:r>
              <a:rPr lang="en-US" sz="1100" i="1" dirty="0">
                <a:solidFill>
                  <a:srgbClr val="FF0000"/>
                </a:solidFill>
              </a:rPr>
              <a:t> </a:t>
            </a:r>
            <a:r>
              <a:rPr lang="en-US" sz="1100" i="1" dirty="0" err="1">
                <a:solidFill>
                  <a:srgbClr val="FF0000"/>
                </a:solidFill>
              </a:rPr>
              <a:t>participou</a:t>
            </a:r>
            <a:r>
              <a:rPr lang="en-US" sz="1100" i="1" dirty="0">
                <a:solidFill>
                  <a:srgbClr val="FF0000"/>
                </a:solidFill>
              </a:rPr>
              <a:t> da UNMOGIP, de Nov 2024 a Nov 2025, com um </a:t>
            </a:r>
            <a:r>
              <a:rPr lang="en-US" sz="1100" i="1" dirty="0" err="1">
                <a:solidFill>
                  <a:srgbClr val="FF0000"/>
                </a:solidFill>
              </a:rPr>
              <a:t>militar</a:t>
            </a:r>
            <a:r>
              <a:rPr lang="en-US" sz="1100" i="1" dirty="0">
                <a:solidFill>
                  <a:srgbClr val="FF0000"/>
                </a:solidFill>
              </a:rPr>
              <a:t> da MB.</a:t>
            </a:r>
            <a:endParaRPr lang="pt-BR" sz="1100" i="1" dirty="0">
              <a:solidFill>
                <a:srgbClr val="FF0000"/>
              </a:solidFill>
            </a:endParaRPr>
          </a:p>
        </p:txBody>
      </p:sp>
    </p:spTree>
    <p:extLst>
      <p:ext uri="{BB962C8B-B14F-4D97-AF65-F5344CB8AC3E}">
        <p14:creationId xmlns:p14="http://schemas.microsoft.com/office/powerpoint/2010/main" val="2627063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2A091B-5FEA-9FEA-3621-144BB9A079A9}"/>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0D503291-DC7B-4CB7-5C40-BEFAF11EB6AA}"/>
              </a:ext>
            </a:extLst>
          </p:cNvPr>
          <p:cNvPicPr>
            <a:picLocks noChangeAspect="1"/>
          </p:cNvPicPr>
          <p:nvPr/>
        </p:nvPicPr>
        <p:blipFill rotWithShape="1">
          <a:blip r:embed="rId3"/>
          <a:srcRect l="3011" t="3272" r="1531" b="27464"/>
          <a:stretch/>
        </p:blipFill>
        <p:spPr>
          <a:xfrm>
            <a:off x="2013557" y="563728"/>
            <a:ext cx="5992360" cy="2746862"/>
          </a:xfrm>
          <a:prstGeom prst="rect">
            <a:avLst/>
          </a:prstGeom>
        </p:spPr>
      </p:pic>
      <p:sp>
        <p:nvSpPr>
          <p:cNvPr id="3" name="CaixaDeTexto 2">
            <a:extLst>
              <a:ext uri="{FF2B5EF4-FFF2-40B4-BE49-F238E27FC236}">
                <a16:creationId xmlns:a16="http://schemas.microsoft.com/office/drawing/2014/main" id="{CCC3347C-B1A3-96C1-9247-2EFA940BCFEF}"/>
              </a:ext>
            </a:extLst>
          </p:cNvPr>
          <p:cNvSpPr txBox="1"/>
          <p:nvPr/>
        </p:nvSpPr>
        <p:spPr>
          <a:xfrm>
            <a:off x="9083710" y="6596618"/>
            <a:ext cx="3108290" cy="276999"/>
          </a:xfrm>
          <a:prstGeom prst="rect">
            <a:avLst/>
          </a:prstGeom>
          <a:noFill/>
        </p:spPr>
        <p:txBody>
          <a:bodyPr wrap="square">
            <a:spAutoFit/>
          </a:bodyPr>
          <a:lstStyle/>
          <a:p>
            <a:r>
              <a:rPr lang="pt-BR" sz="1200" i="1" dirty="0"/>
              <a:t>https://dppa.un.org/en/dppa-around-world</a:t>
            </a:r>
          </a:p>
        </p:txBody>
      </p:sp>
      <p:grpSp>
        <p:nvGrpSpPr>
          <p:cNvPr id="4" name="Ministério da Defesa">
            <a:extLst>
              <a:ext uri="{FF2B5EF4-FFF2-40B4-BE49-F238E27FC236}">
                <a16:creationId xmlns:a16="http://schemas.microsoft.com/office/drawing/2014/main" id="{0D6AE9A4-FC93-5C47-5651-791D4F7CA993}"/>
              </a:ext>
            </a:extLst>
          </p:cNvPr>
          <p:cNvGrpSpPr>
            <a:grpSpLocks noChangeAspect="1"/>
          </p:cNvGrpSpPr>
          <p:nvPr/>
        </p:nvGrpSpPr>
        <p:grpSpPr>
          <a:xfrm>
            <a:off x="153697" y="52078"/>
            <a:ext cx="554708" cy="768353"/>
            <a:chOff x="4922553" y="702231"/>
            <a:chExt cx="2346894" cy="3250794"/>
          </a:xfrm>
          <a:noFill/>
        </p:grpSpPr>
        <p:pic>
          <p:nvPicPr>
            <p:cNvPr id="7" name="Fundo" descr="Resultado de imagem para ministério da defesa">
              <a:extLst>
                <a:ext uri="{FF2B5EF4-FFF2-40B4-BE49-F238E27FC236}">
                  <a16:creationId xmlns:a16="http://schemas.microsoft.com/office/drawing/2014/main" id="{22556DF8-974B-2B71-6740-54BC962F031F}"/>
                </a:ext>
              </a:extLst>
            </p:cNvPr>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grpFill/>
          </p:spPr>
        </p:pic>
        <p:pic>
          <p:nvPicPr>
            <p:cNvPr id="8" name="Brasão" descr="Imagem relacionada">
              <a:extLst>
                <a:ext uri="{FF2B5EF4-FFF2-40B4-BE49-F238E27FC236}">
                  <a16:creationId xmlns:a16="http://schemas.microsoft.com/office/drawing/2014/main" id="{53ACAC89-31F2-16BE-7D64-EF4A931C4B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1192" y="702231"/>
              <a:ext cx="2049612" cy="2055635"/>
            </a:xfrm>
            <a:prstGeom prst="rect">
              <a:avLst/>
            </a:prstGeom>
            <a:grpFill/>
          </p:spPr>
        </p:pic>
      </p:grpSp>
      <p:pic>
        <p:nvPicPr>
          <p:cNvPr id="12" name="Imagem 11">
            <a:extLst>
              <a:ext uri="{FF2B5EF4-FFF2-40B4-BE49-F238E27FC236}">
                <a16:creationId xmlns:a16="http://schemas.microsoft.com/office/drawing/2014/main" id="{13A3CF71-CAE9-FF3A-BDC7-FA9A7E2626C7}"/>
              </a:ext>
            </a:extLst>
          </p:cNvPr>
          <p:cNvPicPr>
            <a:picLocks noChangeAspect="1"/>
          </p:cNvPicPr>
          <p:nvPr/>
        </p:nvPicPr>
        <p:blipFill rotWithShape="1">
          <a:blip r:embed="rId6"/>
          <a:srcRect l="71519"/>
          <a:stretch/>
        </p:blipFill>
        <p:spPr>
          <a:xfrm>
            <a:off x="7704315" y="3774405"/>
            <a:ext cx="4487685" cy="2595634"/>
          </a:xfrm>
          <a:prstGeom prst="rect">
            <a:avLst/>
          </a:prstGeom>
        </p:spPr>
      </p:pic>
      <p:pic>
        <p:nvPicPr>
          <p:cNvPr id="13" name="Imagem 12">
            <a:extLst>
              <a:ext uri="{FF2B5EF4-FFF2-40B4-BE49-F238E27FC236}">
                <a16:creationId xmlns:a16="http://schemas.microsoft.com/office/drawing/2014/main" id="{E1E0FF0F-A6EB-C513-6B28-28E06C86270F}"/>
              </a:ext>
            </a:extLst>
          </p:cNvPr>
          <p:cNvPicPr>
            <a:picLocks noChangeAspect="1"/>
          </p:cNvPicPr>
          <p:nvPr/>
        </p:nvPicPr>
        <p:blipFill rotWithShape="1">
          <a:blip r:embed="rId6"/>
          <a:srcRect l="38733" r="33752" b="13360"/>
          <a:stretch/>
        </p:blipFill>
        <p:spPr>
          <a:xfrm>
            <a:off x="3113243" y="4172897"/>
            <a:ext cx="4335368" cy="2248847"/>
          </a:xfrm>
          <a:prstGeom prst="rect">
            <a:avLst/>
          </a:prstGeom>
        </p:spPr>
      </p:pic>
      <p:pic>
        <p:nvPicPr>
          <p:cNvPr id="14" name="Imagem 13">
            <a:extLst>
              <a:ext uri="{FF2B5EF4-FFF2-40B4-BE49-F238E27FC236}">
                <a16:creationId xmlns:a16="http://schemas.microsoft.com/office/drawing/2014/main" id="{5B5B4B19-CE89-8A4C-1B66-7B86158F377D}"/>
              </a:ext>
            </a:extLst>
          </p:cNvPr>
          <p:cNvPicPr>
            <a:picLocks noChangeAspect="1"/>
          </p:cNvPicPr>
          <p:nvPr/>
        </p:nvPicPr>
        <p:blipFill rotWithShape="1">
          <a:blip r:embed="rId6"/>
          <a:srcRect l="4173" r="74458" b="25184"/>
          <a:stretch/>
        </p:blipFill>
        <p:spPr>
          <a:xfrm>
            <a:off x="8047957" y="742130"/>
            <a:ext cx="4144043" cy="2390058"/>
          </a:xfrm>
          <a:prstGeom prst="rect">
            <a:avLst/>
          </a:prstGeom>
        </p:spPr>
      </p:pic>
      <p:sp>
        <p:nvSpPr>
          <p:cNvPr id="15" name="Rectangle 2">
            <a:extLst>
              <a:ext uri="{FF2B5EF4-FFF2-40B4-BE49-F238E27FC236}">
                <a16:creationId xmlns:a16="http://schemas.microsoft.com/office/drawing/2014/main" id="{F08261C0-7F3A-9457-ED17-1CF20943D8C7}"/>
              </a:ext>
            </a:extLst>
          </p:cNvPr>
          <p:cNvSpPr>
            <a:spLocks noChangeArrowheads="1"/>
          </p:cNvSpPr>
          <p:nvPr/>
        </p:nvSpPr>
        <p:spPr bwMode="auto">
          <a:xfrm>
            <a:off x="595340" y="2074362"/>
            <a:ext cx="2752354" cy="2709275"/>
          </a:xfrm>
          <a:prstGeom prst="ellipse">
            <a:avLst/>
          </a:prstGeom>
          <a:solidFill>
            <a:schemeClr val="accent6">
              <a:lumMod val="40000"/>
              <a:lumOff val="60000"/>
            </a:schemeClr>
          </a:solidFill>
          <a:ln w="174625" cmpd="thinThick">
            <a:solidFill>
              <a:srgbClr val="262626"/>
            </a:solidFill>
          </a:ln>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ts val="1200"/>
              </a:spcBef>
              <a:spcAft>
                <a:spcPts val="600"/>
              </a:spcAft>
              <a:buClrTx/>
              <a:buSzTx/>
              <a:tabLst/>
            </a:pPr>
            <a:r>
              <a:rPr kumimoji="0" lang="en-US" altLang="pt-BR" sz="2300" b="1" i="0" u="none" strike="noStrike" kern="1200" cap="none" normalizeH="0" baseline="0" dirty="0">
                <a:ln>
                  <a:noFill/>
                </a:ln>
                <a:effectLst/>
                <a:latin typeface="+mj-lt"/>
                <a:ea typeface="+mj-ea"/>
                <a:cs typeface="+mj-cs"/>
              </a:rPr>
              <a:t>PRESENÇA POLÍTICA DAS NAÇÕES UNIDAS</a:t>
            </a:r>
          </a:p>
        </p:txBody>
      </p:sp>
      <p:pic>
        <p:nvPicPr>
          <p:cNvPr id="17" name="Imagem 16">
            <a:extLst>
              <a:ext uri="{FF2B5EF4-FFF2-40B4-BE49-F238E27FC236}">
                <a16:creationId xmlns:a16="http://schemas.microsoft.com/office/drawing/2014/main" id="{6FD283FB-DC43-01A8-5AAA-92E07D49CD64}"/>
              </a:ext>
            </a:extLst>
          </p:cNvPr>
          <p:cNvPicPr>
            <a:picLocks noChangeAspect="1"/>
          </p:cNvPicPr>
          <p:nvPr/>
        </p:nvPicPr>
        <p:blipFill>
          <a:blip r:embed="rId7"/>
          <a:stretch>
            <a:fillRect/>
          </a:stretch>
        </p:blipFill>
        <p:spPr>
          <a:xfrm>
            <a:off x="7601011" y="6293157"/>
            <a:ext cx="3829050" cy="257175"/>
          </a:xfrm>
          <a:prstGeom prst="rect">
            <a:avLst/>
          </a:prstGeom>
        </p:spPr>
      </p:pic>
      <p:pic>
        <p:nvPicPr>
          <p:cNvPr id="6" name="Picture 6" descr="POLITICAL AFFAIRS OFFICER | UNDPPA-DPO - United Nations Departments of  Political and Peacebuilding Affairs and Peace Operations">
            <a:extLst>
              <a:ext uri="{FF2B5EF4-FFF2-40B4-BE49-F238E27FC236}">
                <a16:creationId xmlns:a16="http://schemas.microsoft.com/office/drawing/2014/main" id="{A84112CA-5EA5-DC92-7323-AAA3F222DF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 y="959621"/>
            <a:ext cx="2037411" cy="94461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5F3682AC-F0A5-CCBF-F48E-A9242E572F09}"/>
              </a:ext>
            </a:extLst>
          </p:cNvPr>
          <p:cNvPicPr>
            <a:picLocks noChangeAspect="1"/>
          </p:cNvPicPr>
          <p:nvPr/>
        </p:nvPicPr>
        <p:blipFill rotWithShape="1">
          <a:blip r:embed="rId9"/>
          <a:srcRect l="19130" t="39603" r="74838" b="57046"/>
          <a:stretch/>
        </p:blipFill>
        <p:spPr>
          <a:xfrm>
            <a:off x="5728602" y="86387"/>
            <a:ext cx="2155272" cy="431055"/>
          </a:xfrm>
          <a:prstGeom prst="rect">
            <a:avLst/>
          </a:prstGeom>
        </p:spPr>
      </p:pic>
    </p:spTree>
    <p:extLst>
      <p:ext uri="{BB962C8B-B14F-4D97-AF65-F5344CB8AC3E}">
        <p14:creationId xmlns:p14="http://schemas.microsoft.com/office/powerpoint/2010/main" val="211944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C32536CC-38AA-7D84-5486-677ED0AE643A}"/>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Picture 16" descr="Resultado de imagem para bandeira do brasil png">
            <a:extLst>
              <a:ext uri="{FF2B5EF4-FFF2-40B4-BE49-F238E27FC236}">
                <a16:creationId xmlns:a16="http://schemas.microsoft.com/office/drawing/2014/main" id="{92FFA915-227D-C5A4-3EDC-15ABBB88AFE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5972" y="6201105"/>
            <a:ext cx="624690" cy="437283"/>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5F5D7D01-8227-9B5A-AC5D-83769EA23F47}"/>
              </a:ext>
            </a:extLst>
          </p:cNvPr>
          <p:cNvSpPr txBox="1"/>
          <p:nvPr/>
        </p:nvSpPr>
        <p:spPr>
          <a:xfrm>
            <a:off x="952014" y="6235080"/>
            <a:ext cx="981889" cy="369332"/>
          </a:xfrm>
          <a:prstGeom prst="rect">
            <a:avLst/>
          </a:prstGeom>
          <a:noFill/>
        </p:spPr>
        <p:txBody>
          <a:bodyPr wrap="square">
            <a:spAutoFit/>
          </a:bodyPr>
          <a:lstStyle/>
          <a:p>
            <a:pPr algn="ctr"/>
            <a:r>
              <a:rPr lang="en-US" altLang="pt-BR" b="1" dirty="0">
                <a:solidFill>
                  <a:srgbClr val="FFFFFF"/>
                </a:solidFill>
                <a:effectLst>
                  <a:outerShdw blurRad="38100" dist="38100" dir="2700000" algn="tl">
                    <a:srgbClr val="000000">
                      <a:alpha val="43137"/>
                    </a:srgbClr>
                  </a:outerShdw>
                </a:effectLst>
                <a:latin typeface="+mj-lt"/>
                <a:ea typeface="+mj-ea"/>
                <a:cs typeface="+mj-cs"/>
              </a:rPr>
              <a:t>02 MPE</a:t>
            </a:r>
            <a:endParaRPr lang="pt-BR" b="1" dirty="0">
              <a:solidFill>
                <a:srgbClr val="FFFFFF"/>
              </a:solidFill>
              <a:effectLst>
                <a:outerShdw blurRad="38100" dist="38100" dir="2700000" algn="tl">
                  <a:srgbClr val="000000">
                    <a:alpha val="43137"/>
                  </a:srgbClr>
                </a:outerShdw>
              </a:effectLst>
              <a:latin typeface="+mj-lt"/>
              <a:ea typeface="+mj-ea"/>
              <a:cs typeface="+mj-cs"/>
            </a:endParaRPr>
          </a:p>
        </p:txBody>
      </p:sp>
      <p:grpSp>
        <p:nvGrpSpPr>
          <p:cNvPr id="63" name="Agrupar 62">
            <a:extLst>
              <a:ext uri="{FF2B5EF4-FFF2-40B4-BE49-F238E27FC236}">
                <a16:creationId xmlns:a16="http://schemas.microsoft.com/office/drawing/2014/main" id="{AB90FC0F-AF76-EE83-64FF-719A72138F43}"/>
              </a:ext>
            </a:extLst>
          </p:cNvPr>
          <p:cNvGrpSpPr/>
          <p:nvPr/>
        </p:nvGrpSpPr>
        <p:grpSpPr>
          <a:xfrm>
            <a:off x="2239530" y="515340"/>
            <a:ext cx="9863428" cy="6046892"/>
            <a:chOff x="2239530" y="296265"/>
            <a:chExt cx="9863428" cy="6046892"/>
          </a:xfrm>
        </p:grpSpPr>
        <p:pic>
          <p:nvPicPr>
            <p:cNvPr id="2" name="Imagem 1">
              <a:extLst>
                <a:ext uri="{FF2B5EF4-FFF2-40B4-BE49-F238E27FC236}">
                  <a16:creationId xmlns:a16="http://schemas.microsoft.com/office/drawing/2014/main" id="{0BBEC8C3-B93B-B752-0D98-28B7B2A4338B}"/>
                </a:ext>
              </a:extLst>
            </p:cNvPr>
            <p:cNvPicPr>
              <a:picLocks noChangeAspect="1"/>
            </p:cNvPicPr>
            <p:nvPr/>
          </p:nvPicPr>
          <p:blipFill rotWithShape="1">
            <a:blip r:embed="rId4"/>
            <a:srcRect l="53654" t="10626" r="6227" b="26970"/>
            <a:stretch/>
          </p:blipFill>
          <p:spPr>
            <a:xfrm>
              <a:off x="2239530" y="811405"/>
              <a:ext cx="9863428" cy="5531752"/>
            </a:xfrm>
            <a:prstGeom prst="rect">
              <a:avLst/>
            </a:prstGeom>
          </p:spPr>
        </p:pic>
        <p:grpSp>
          <p:nvGrpSpPr>
            <p:cNvPr id="62" name="Agrupar 61">
              <a:extLst>
                <a:ext uri="{FF2B5EF4-FFF2-40B4-BE49-F238E27FC236}">
                  <a16:creationId xmlns:a16="http://schemas.microsoft.com/office/drawing/2014/main" id="{8D7BA44C-3883-C2C9-3B37-D70FE2F51D63}"/>
                </a:ext>
              </a:extLst>
            </p:cNvPr>
            <p:cNvGrpSpPr/>
            <p:nvPr/>
          </p:nvGrpSpPr>
          <p:grpSpPr>
            <a:xfrm>
              <a:off x="2521868" y="296265"/>
              <a:ext cx="9581090" cy="5946066"/>
              <a:chOff x="2521868" y="296265"/>
              <a:chExt cx="9581090" cy="5946066"/>
            </a:xfrm>
          </p:grpSpPr>
          <p:sp>
            <p:nvSpPr>
              <p:cNvPr id="24" name="Elipse 23">
                <a:extLst>
                  <a:ext uri="{FF2B5EF4-FFF2-40B4-BE49-F238E27FC236}">
                    <a16:creationId xmlns:a16="http://schemas.microsoft.com/office/drawing/2014/main" id="{8BA948B2-AA1C-E219-6877-F12BFD8305BD}"/>
                  </a:ext>
                </a:extLst>
              </p:cNvPr>
              <p:cNvSpPr/>
              <p:nvPr/>
            </p:nvSpPr>
            <p:spPr>
              <a:xfrm>
                <a:off x="4063907" y="3098682"/>
                <a:ext cx="89836" cy="10294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a:extLst>
                  <a:ext uri="{FF2B5EF4-FFF2-40B4-BE49-F238E27FC236}">
                    <a16:creationId xmlns:a16="http://schemas.microsoft.com/office/drawing/2014/main" id="{42CC76F1-2B94-EB2B-C9C6-1C89AEE45FBB}"/>
                  </a:ext>
                </a:extLst>
              </p:cNvPr>
              <p:cNvSpPr/>
              <p:nvPr/>
            </p:nvSpPr>
            <p:spPr>
              <a:xfrm>
                <a:off x="3949512" y="3778492"/>
                <a:ext cx="98820" cy="11324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Elipse 29">
                <a:extLst>
                  <a:ext uri="{FF2B5EF4-FFF2-40B4-BE49-F238E27FC236}">
                    <a16:creationId xmlns:a16="http://schemas.microsoft.com/office/drawing/2014/main" id="{56275EA4-A586-AF2C-2A6D-36F7B4A2ACA1}"/>
                  </a:ext>
                </a:extLst>
              </p:cNvPr>
              <p:cNvSpPr/>
              <p:nvPr/>
            </p:nvSpPr>
            <p:spPr>
              <a:xfrm>
                <a:off x="8357472" y="2324964"/>
                <a:ext cx="108702" cy="11324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Elipse 34">
                <a:extLst>
                  <a:ext uri="{FF2B5EF4-FFF2-40B4-BE49-F238E27FC236}">
                    <a16:creationId xmlns:a16="http://schemas.microsoft.com/office/drawing/2014/main" id="{C20F95F4-B9E9-285C-7AF7-18E6C2C786FC}"/>
                  </a:ext>
                </a:extLst>
              </p:cNvPr>
              <p:cNvSpPr/>
              <p:nvPr/>
            </p:nvSpPr>
            <p:spPr>
              <a:xfrm>
                <a:off x="9983706" y="3979641"/>
                <a:ext cx="89836" cy="9358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Elipse 35">
                <a:extLst>
                  <a:ext uri="{FF2B5EF4-FFF2-40B4-BE49-F238E27FC236}">
                    <a16:creationId xmlns:a16="http://schemas.microsoft.com/office/drawing/2014/main" id="{5E91FB31-46A3-A5D0-A087-FA48C9216129}"/>
                  </a:ext>
                </a:extLst>
              </p:cNvPr>
              <p:cNvSpPr/>
              <p:nvPr/>
            </p:nvSpPr>
            <p:spPr>
              <a:xfrm>
                <a:off x="6778810" y="3303866"/>
                <a:ext cx="108702" cy="11324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Elipse 38">
                <a:extLst>
                  <a:ext uri="{FF2B5EF4-FFF2-40B4-BE49-F238E27FC236}">
                    <a16:creationId xmlns:a16="http://schemas.microsoft.com/office/drawing/2014/main" id="{C54A7249-DE7E-ED70-C79D-DE4DFE455981}"/>
                  </a:ext>
                </a:extLst>
              </p:cNvPr>
              <p:cNvSpPr/>
              <p:nvPr/>
            </p:nvSpPr>
            <p:spPr>
              <a:xfrm>
                <a:off x="8185978" y="4036254"/>
                <a:ext cx="81669" cy="850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Elipse 41">
                <a:extLst>
                  <a:ext uri="{FF2B5EF4-FFF2-40B4-BE49-F238E27FC236}">
                    <a16:creationId xmlns:a16="http://schemas.microsoft.com/office/drawing/2014/main" id="{3BB877C8-86A2-5F14-358A-B431917B3446}"/>
                  </a:ext>
                </a:extLst>
              </p:cNvPr>
              <p:cNvSpPr/>
              <p:nvPr/>
            </p:nvSpPr>
            <p:spPr>
              <a:xfrm>
                <a:off x="9469488" y="2224185"/>
                <a:ext cx="108702" cy="10294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Elipse 42">
                <a:extLst>
                  <a:ext uri="{FF2B5EF4-FFF2-40B4-BE49-F238E27FC236}">
                    <a16:creationId xmlns:a16="http://schemas.microsoft.com/office/drawing/2014/main" id="{A2503781-409C-E32B-89F5-17710480FE31}"/>
                  </a:ext>
                </a:extLst>
              </p:cNvPr>
              <p:cNvSpPr/>
              <p:nvPr/>
            </p:nvSpPr>
            <p:spPr>
              <a:xfrm>
                <a:off x="10614996" y="1972974"/>
                <a:ext cx="108702" cy="10294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Elipse 43">
                <a:extLst>
                  <a:ext uri="{FF2B5EF4-FFF2-40B4-BE49-F238E27FC236}">
                    <a16:creationId xmlns:a16="http://schemas.microsoft.com/office/drawing/2014/main" id="{D8D9C229-8226-E1AB-D4E7-4EB3DB1EE2F7}"/>
                  </a:ext>
                </a:extLst>
              </p:cNvPr>
              <p:cNvSpPr/>
              <p:nvPr/>
            </p:nvSpPr>
            <p:spPr>
              <a:xfrm>
                <a:off x="11179379" y="2185662"/>
                <a:ext cx="108702" cy="10294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Texto Explicativo: Linha 46">
                <a:extLst>
                  <a:ext uri="{FF2B5EF4-FFF2-40B4-BE49-F238E27FC236}">
                    <a16:creationId xmlns:a16="http://schemas.microsoft.com/office/drawing/2014/main" id="{F42762BB-6044-A963-ADD0-3FA64CC6425E}"/>
                  </a:ext>
                </a:extLst>
              </p:cNvPr>
              <p:cNvSpPr/>
              <p:nvPr/>
            </p:nvSpPr>
            <p:spPr>
              <a:xfrm>
                <a:off x="5155722" y="296265"/>
                <a:ext cx="2417712" cy="461665"/>
              </a:xfrm>
              <a:prstGeom prst="borderCallout1">
                <a:avLst>
                  <a:gd name="adj1" fmla="val 97105"/>
                  <a:gd name="adj2" fmla="val 48367"/>
                  <a:gd name="adj3" fmla="val 428327"/>
                  <a:gd name="adj4" fmla="val 181084"/>
                </a:avLst>
              </a:prstGeom>
              <a:solidFill>
                <a:schemeClr val="accent5">
                  <a:lumMod val="20000"/>
                  <a:lumOff val="80000"/>
                </a:schemeClr>
              </a:solidFill>
              <a:ln>
                <a:solidFill>
                  <a:schemeClr val="tx1"/>
                </a:solidFill>
              </a:ln>
            </p:spPr>
            <p:txBody>
              <a:bodyPr wrap="square">
                <a:spAutoFit/>
              </a:bodyPr>
              <a:lstStyle/>
              <a:p>
                <a:pPr algn="ctr"/>
                <a:r>
                  <a:rPr lang="en-US" sz="1200" dirty="0"/>
                  <a:t>Office of the United Nations Special Coordinator for Lebanon (UNSCOL)</a:t>
                </a:r>
                <a:endParaRPr lang="pt-BR" sz="1200" b="1" dirty="0">
                  <a:solidFill>
                    <a:schemeClr val="tx1"/>
                  </a:solidFill>
                  <a:latin typeface="+mj-lt"/>
                </a:endParaRPr>
              </a:p>
            </p:txBody>
          </p:sp>
          <p:sp>
            <p:nvSpPr>
              <p:cNvPr id="48" name="Texto Explicativo: Linha 47">
                <a:extLst>
                  <a:ext uri="{FF2B5EF4-FFF2-40B4-BE49-F238E27FC236}">
                    <a16:creationId xmlns:a16="http://schemas.microsoft.com/office/drawing/2014/main" id="{3B7CB3EA-A08C-A55D-8CF0-51F5492120A6}"/>
                  </a:ext>
                </a:extLst>
              </p:cNvPr>
              <p:cNvSpPr/>
              <p:nvPr/>
            </p:nvSpPr>
            <p:spPr>
              <a:xfrm>
                <a:off x="9253664" y="5780666"/>
                <a:ext cx="2712364" cy="461665"/>
              </a:xfrm>
              <a:prstGeom prst="borderCallout1">
                <a:avLst>
                  <a:gd name="adj1" fmla="val -839"/>
                  <a:gd name="adj2" fmla="val 50350"/>
                  <a:gd name="adj3" fmla="val -383003"/>
                  <a:gd name="adj4" fmla="val 28425"/>
                </a:avLst>
              </a:prstGeom>
              <a:solidFill>
                <a:srgbClr val="D1E7C3"/>
              </a:solidFill>
              <a:ln>
                <a:solidFill>
                  <a:schemeClr val="accent6">
                    <a:lumMod val="50000"/>
                  </a:schemeClr>
                </a:solidFill>
              </a:ln>
            </p:spPr>
            <p:txBody>
              <a:bodyPr wrap="square">
                <a:spAutoFit/>
              </a:bodyPr>
              <a:lstStyle/>
              <a:p>
                <a:pPr algn="ctr"/>
                <a:r>
                  <a:rPr lang="en-US" sz="1200"/>
                  <a:t>United </a:t>
                </a:r>
                <a:r>
                  <a:rPr lang="en-US" sz="1200" dirty="0"/>
                  <a:t>Nations Transitional Assistance Mission in Somalia (UNTMIS)</a:t>
                </a:r>
              </a:p>
            </p:txBody>
          </p:sp>
          <p:sp>
            <p:nvSpPr>
              <p:cNvPr id="49" name="Texto Explicativo: Linha 48">
                <a:extLst>
                  <a:ext uri="{FF2B5EF4-FFF2-40B4-BE49-F238E27FC236}">
                    <a16:creationId xmlns:a16="http://schemas.microsoft.com/office/drawing/2014/main" id="{9EA66F1B-FD18-EC03-A211-194767505BA0}"/>
                  </a:ext>
                </a:extLst>
              </p:cNvPr>
              <p:cNvSpPr/>
              <p:nvPr/>
            </p:nvSpPr>
            <p:spPr>
              <a:xfrm>
                <a:off x="6006285" y="5741692"/>
                <a:ext cx="2140776" cy="461665"/>
              </a:xfrm>
              <a:prstGeom prst="borderCallout1">
                <a:avLst>
                  <a:gd name="adj1" fmla="val -839"/>
                  <a:gd name="adj2" fmla="val 50350"/>
                  <a:gd name="adj3" fmla="val -351104"/>
                  <a:gd name="adj4" fmla="val 102869"/>
                </a:avLst>
              </a:prstGeom>
              <a:solidFill>
                <a:schemeClr val="accent5">
                  <a:lumMod val="20000"/>
                  <a:lumOff val="80000"/>
                </a:schemeClr>
              </a:solidFill>
              <a:ln>
                <a:solidFill>
                  <a:schemeClr val="tx1"/>
                </a:solidFill>
              </a:ln>
            </p:spPr>
            <p:txBody>
              <a:bodyPr wrap="square">
                <a:spAutoFit/>
              </a:bodyPr>
              <a:lstStyle/>
              <a:p>
                <a:pPr algn="ctr"/>
                <a:r>
                  <a:rPr lang="en-US" sz="1200" dirty="0"/>
                  <a:t>United Nations Regional Office for Central Africa (UNOCA)</a:t>
                </a:r>
              </a:p>
            </p:txBody>
          </p:sp>
          <p:sp>
            <p:nvSpPr>
              <p:cNvPr id="50" name="Texto Explicativo: Linha 49">
                <a:extLst>
                  <a:ext uri="{FF2B5EF4-FFF2-40B4-BE49-F238E27FC236}">
                    <a16:creationId xmlns:a16="http://schemas.microsoft.com/office/drawing/2014/main" id="{5357DABE-E55B-54AA-2298-67319F7CEA97}"/>
                  </a:ext>
                </a:extLst>
              </p:cNvPr>
              <p:cNvSpPr/>
              <p:nvPr/>
            </p:nvSpPr>
            <p:spPr>
              <a:xfrm>
                <a:off x="4662644" y="2504424"/>
                <a:ext cx="2140776" cy="461665"/>
              </a:xfrm>
              <a:prstGeom prst="borderCallout1">
                <a:avLst>
                  <a:gd name="adj1" fmla="val 101459"/>
                  <a:gd name="adj2" fmla="val 48472"/>
                  <a:gd name="adj3" fmla="val 186503"/>
                  <a:gd name="adj4" fmla="val 101931"/>
                </a:avLst>
              </a:prstGeom>
              <a:solidFill>
                <a:schemeClr val="accent5">
                  <a:lumMod val="20000"/>
                  <a:lumOff val="80000"/>
                </a:schemeClr>
              </a:solidFill>
              <a:ln>
                <a:solidFill>
                  <a:schemeClr val="tx1"/>
                </a:solidFill>
              </a:ln>
            </p:spPr>
            <p:txBody>
              <a:bodyPr wrap="square">
                <a:spAutoFit/>
              </a:bodyPr>
              <a:lstStyle/>
              <a:p>
                <a:pPr algn="ctr"/>
                <a:r>
                  <a:rPr lang="en-US" sz="1200" dirty="0"/>
                  <a:t>United Nations Office for West Africa and the Sahel (UNOWAS)</a:t>
                </a:r>
              </a:p>
            </p:txBody>
          </p:sp>
          <p:sp>
            <p:nvSpPr>
              <p:cNvPr id="51" name="Texto Explicativo: Linha 50">
                <a:extLst>
                  <a:ext uri="{FF2B5EF4-FFF2-40B4-BE49-F238E27FC236}">
                    <a16:creationId xmlns:a16="http://schemas.microsoft.com/office/drawing/2014/main" id="{E0B3B203-FA76-8A4F-9708-01AF039C8D49}"/>
                  </a:ext>
                </a:extLst>
              </p:cNvPr>
              <p:cNvSpPr/>
              <p:nvPr/>
            </p:nvSpPr>
            <p:spPr>
              <a:xfrm>
                <a:off x="2612570" y="1218478"/>
                <a:ext cx="1876217" cy="461665"/>
              </a:xfrm>
              <a:prstGeom prst="borderCallout1">
                <a:avLst>
                  <a:gd name="adj1" fmla="val 101459"/>
                  <a:gd name="adj2" fmla="val 48472"/>
                  <a:gd name="adj3" fmla="val 424895"/>
                  <a:gd name="adj4" fmla="val 78963"/>
                </a:avLst>
              </a:prstGeom>
              <a:solidFill>
                <a:schemeClr val="accent5">
                  <a:lumMod val="20000"/>
                  <a:lumOff val="80000"/>
                </a:schemeClr>
              </a:solidFill>
              <a:ln>
                <a:solidFill>
                  <a:schemeClr val="tx1"/>
                </a:solidFill>
              </a:ln>
            </p:spPr>
            <p:txBody>
              <a:bodyPr wrap="square">
                <a:spAutoFit/>
              </a:bodyPr>
              <a:lstStyle/>
              <a:p>
                <a:pPr algn="ctr"/>
                <a:r>
                  <a:rPr lang="en-US" sz="1200" dirty="0"/>
                  <a:t>United Nations Integrated Office in Haiti (BINUH)</a:t>
                </a:r>
              </a:p>
            </p:txBody>
          </p:sp>
          <p:sp>
            <p:nvSpPr>
              <p:cNvPr id="52" name="Texto Explicativo: Linha 51">
                <a:extLst>
                  <a:ext uri="{FF2B5EF4-FFF2-40B4-BE49-F238E27FC236}">
                    <a16:creationId xmlns:a16="http://schemas.microsoft.com/office/drawing/2014/main" id="{F20199D6-C60D-366F-E39F-7E01A0F0689A}"/>
                  </a:ext>
                </a:extLst>
              </p:cNvPr>
              <p:cNvSpPr/>
              <p:nvPr/>
            </p:nvSpPr>
            <p:spPr>
              <a:xfrm>
                <a:off x="2521868" y="4793577"/>
                <a:ext cx="2140776" cy="461665"/>
              </a:xfrm>
              <a:prstGeom prst="borderCallout1">
                <a:avLst>
                  <a:gd name="adj1" fmla="val -839"/>
                  <a:gd name="adj2" fmla="val 50350"/>
                  <a:gd name="adj3" fmla="val -205275"/>
                  <a:gd name="adj4" fmla="val 69074"/>
                </a:avLst>
              </a:prstGeom>
              <a:solidFill>
                <a:srgbClr val="D1E7C3"/>
              </a:solidFill>
              <a:ln>
                <a:solidFill>
                  <a:schemeClr val="accent6">
                    <a:lumMod val="50000"/>
                  </a:schemeClr>
                </a:solidFill>
              </a:ln>
            </p:spPr>
            <p:txBody>
              <a:bodyPr wrap="square">
                <a:spAutoFit/>
              </a:bodyPr>
              <a:lstStyle/>
              <a:p>
                <a:pPr algn="ctr"/>
                <a:r>
                  <a:rPr lang="en-US" sz="1200" dirty="0"/>
                  <a:t>United Nations Verification Mission in Colombia (UNVMC)</a:t>
                </a:r>
              </a:p>
            </p:txBody>
          </p:sp>
          <p:sp>
            <p:nvSpPr>
              <p:cNvPr id="53" name="Texto Explicativo: Linha 52">
                <a:extLst>
                  <a:ext uri="{FF2B5EF4-FFF2-40B4-BE49-F238E27FC236}">
                    <a16:creationId xmlns:a16="http://schemas.microsoft.com/office/drawing/2014/main" id="{6F615857-15E0-9221-75E3-5D6906D9A611}"/>
                  </a:ext>
                </a:extLst>
              </p:cNvPr>
              <p:cNvSpPr/>
              <p:nvPr/>
            </p:nvSpPr>
            <p:spPr>
              <a:xfrm>
                <a:off x="5307828" y="1218478"/>
                <a:ext cx="1876218" cy="461665"/>
              </a:xfrm>
              <a:prstGeom prst="borderCallout1">
                <a:avLst>
                  <a:gd name="adj1" fmla="val 101459"/>
                  <a:gd name="adj2" fmla="val 48472"/>
                  <a:gd name="adj3" fmla="val 248127"/>
                  <a:gd name="adj4" fmla="val 165088"/>
                </a:avLst>
              </a:prstGeom>
              <a:solidFill>
                <a:schemeClr val="accent5">
                  <a:lumMod val="20000"/>
                  <a:lumOff val="80000"/>
                </a:schemeClr>
              </a:solidFill>
              <a:ln>
                <a:solidFill>
                  <a:schemeClr val="tx1"/>
                </a:solidFill>
              </a:ln>
            </p:spPr>
            <p:txBody>
              <a:bodyPr wrap="square">
                <a:spAutoFit/>
              </a:bodyPr>
              <a:lstStyle/>
              <a:p>
                <a:pPr algn="ctr"/>
                <a:r>
                  <a:rPr lang="en-US" sz="1200" dirty="0"/>
                  <a:t>United Nations Support Mission in Libya (UNSMIL)</a:t>
                </a:r>
              </a:p>
            </p:txBody>
          </p:sp>
          <p:sp>
            <p:nvSpPr>
              <p:cNvPr id="57" name="Texto Explicativo: Linha 56">
                <a:extLst>
                  <a:ext uri="{FF2B5EF4-FFF2-40B4-BE49-F238E27FC236}">
                    <a16:creationId xmlns:a16="http://schemas.microsoft.com/office/drawing/2014/main" id="{B76AFA3A-7AAF-0357-C2A2-2A89C3D70D48}"/>
                  </a:ext>
                </a:extLst>
              </p:cNvPr>
              <p:cNvSpPr/>
              <p:nvPr/>
            </p:nvSpPr>
            <p:spPr>
              <a:xfrm>
                <a:off x="9836133" y="296265"/>
                <a:ext cx="2258883" cy="461665"/>
              </a:xfrm>
              <a:prstGeom prst="borderCallout1">
                <a:avLst>
                  <a:gd name="adj1" fmla="val 101459"/>
                  <a:gd name="adj2" fmla="val 50765"/>
                  <a:gd name="adj3" fmla="val 375863"/>
                  <a:gd name="adj4" fmla="val 36613"/>
                </a:avLst>
              </a:prstGeom>
              <a:solidFill>
                <a:schemeClr val="accent5">
                  <a:lumMod val="20000"/>
                  <a:lumOff val="80000"/>
                </a:schemeClr>
              </a:solidFill>
              <a:ln>
                <a:solidFill>
                  <a:schemeClr val="tx1"/>
                </a:solidFill>
              </a:ln>
            </p:spPr>
            <p:txBody>
              <a:bodyPr wrap="square">
                <a:spAutoFit/>
              </a:bodyPr>
              <a:lstStyle/>
              <a:p>
                <a:pPr algn="ctr"/>
                <a:r>
                  <a:rPr lang="en-US" sz="1200" dirty="0"/>
                  <a:t>United Nations Assistance Mission in Afghanistan (UNAMA)</a:t>
                </a:r>
              </a:p>
            </p:txBody>
          </p:sp>
          <p:sp>
            <p:nvSpPr>
              <p:cNvPr id="61" name="Texto Explicativo: Linha 60">
                <a:extLst>
                  <a:ext uri="{FF2B5EF4-FFF2-40B4-BE49-F238E27FC236}">
                    <a16:creationId xmlns:a16="http://schemas.microsoft.com/office/drawing/2014/main" id="{3ACE1A3B-4809-87C0-E470-3B4A7A3728AD}"/>
                  </a:ext>
                </a:extLst>
              </p:cNvPr>
              <p:cNvSpPr/>
              <p:nvPr/>
            </p:nvSpPr>
            <p:spPr>
              <a:xfrm>
                <a:off x="9975102" y="2609808"/>
                <a:ext cx="2127856" cy="646331"/>
              </a:xfrm>
              <a:prstGeom prst="borderCallout1">
                <a:avLst>
                  <a:gd name="adj1" fmla="val 405"/>
                  <a:gd name="adj2" fmla="val 49626"/>
                  <a:gd name="adj3" fmla="val -60068"/>
                  <a:gd name="adj4" fmla="val 58743"/>
                </a:avLst>
              </a:prstGeom>
              <a:solidFill>
                <a:schemeClr val="accent5">
                  <a:lumMod val="20000"/>
                  <a:lumOff val="80000"/>
                </a:schemeClr>
              </a:solidFill>
              <a:ln>
                <a:solidFill>
                  <a:schemeClr val="tx1"/>
                </a:solidFill>
              </a:ln>
            </p:spPr>
            <p:txBody>
              <a:bodyPr wrap="square">
                <a:spAutoFit/>
              </a:bodyPr>
              <a:lstStyle/>
              <a:p>
                <a:pPr algn="ctr"/>
                <a:r>
                  <a:rPr lang="en-US" sz="1200" dirty="0"/>
                  <a:t>United Nations Regional Centre for Preventive Diplomacy for Central Asia (UNRCCA)</a:t>
                </a:r>
              </a:p>
            </p:txBody>
          </p:sp>
        </p:grpSp>
      </p:grpSp>
      <p:sp>
        <p:nvSpPr>
          <p:cNvPr id="64" name="Rectangle 2">
            <a:extLst>
              <a:ext uri="{FF2B5EF4-FFF2-40B4-BE49-F238E27FC236}">
                <a16:creationId xmlns:a16="http://schemas.microsoft.com/office/drawing/2014/main" id="{F08261C0-7F3A-9457-ED17-1CF20943D8C7}"/>
              </a:ext>
            </a:extLst>
          </p:cNvPr>
          <p:cNvSpPr>
            <a:spLocks noChangeArrowheads="1"/>
          </p:cNvSpPr>
          <p:nvPr/>
        </p:nvSpPr>
        <p:spPr bwMode="auto">
          <a:xfrm>
            <a:off x="637380" y="2074362"/>
            <a:ext cx="2752354" cy="2709275"/>
          </a:xfrm>
          <a:prstGeom prst="ellipse">
            <a:avLst/>
          </a:prstGeom>
          <a:solidFill>
            <a:schemeClr val="accent6">
              <a:lumMod val="40000"/>
              <a:lumOff val="60000"/>
            </a:schemeClr>
          </a:solidFill>
          <a:ln w="174625" cmpd="thinThick">
            <a:solidFill>
              <a:srgbClr val="262626"/>
            </a:solidFill>
          </a:ln>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buClrTx/>
              <a:buSzTx/>
              <a:tabLst/>
            </a:pPr>
            <a:r>
              <a:rPr kumimoji="0" lang="en-US" altLang="pt-BR" sz="3200" b="1" i="0" u="none" strike="noStrike" kern="1200" cap="none" normalizeH="0" baseline="0" dirty="0">
                <a:ln>
                  <a:noFill/>
                </a:ln>
                <a:effectLst/>
                <a:latin typeface="+mj-lt"/>
                <a:ea typeface="+mj-ea"/>
                <a:cs typeface="+mj-cs"/>
              </a:rPr>
              <a:t>MPE</a:t>
            </a:r>
          </a:p>
          <a:p>
            <a:pPr marL="0" marR="0" lvl="0" indent="0" algn="ctr" fontAlgn="base">
              <a:lnSpc>
                <a:spcPct val="90000"/>
              </a:lnSpc>
              <a:buClrTx/>
              <a:buSzTx/>
              <a:tabLst/>
            </a:pPr>
            <a:r>
              <a:rPr lang="en-US" altLang="pt-BR" sz="3200" b="1" dirty="0">
                <a:latin typeface="+mj-lt"/>
                <a:ea typeface="+mj-ea"/>
                <a:cs typeface="+mj-cs"/>
              </a:rPr>
              <a:t>ATUAIS</a:t>
            </a:r>
            <a:endParaRPr kumimoji="0" lang="en-US" altLang="pt-BR" sz="3200" b="1" i="0" u="none" strike="noStrike" kern="1200" cap="none" normalizeH="0" baseline="0" dirty="0">
              <a:ln>
                <a:noFill/>
              </a:ln>
              <a:effectLst/>
              <a:latin typeface="+mj-lt"/>
              <a:ea typeface="+mj-ea"/>
              <a:cs typeface="+mj-cs"/>
            </a:endParaRPr>
          </a:p>
          <a:p>
            <a:pPr marL="0" marR="0" lvl="0" indent="0" algn="ctr" fontAlgn="base">
              <a:lnSpc>
                <a:spcPct val="90000"/>
              </a:lnSpc>
              <a:buClrTx/>
              <a:buSzTx/>
              <a:tabLst/>
            </a:pPr>
            <a:r>
              <a:rPr kumimoji="0" lang="en-US" altLang="pt-BR" sz="3200" b="1" i="0" u="none" strike="noStrike" kern="1200" cap="none" normalizeH="0" baseline="0" dirty="0">
                <a:ln>
                  <a:noFill/>
                </a:ln>
                <a:effectLst/>
                <a:latin typeface="+mj-lt"/>
                <a:ea typeface="+mj-ea"/>
                <a:cs typeface="+mj-cs"/>
              </a:rPr>
              <a:t>TOTAL: 09</a:t>
            </a:r>
            <a:endParaRPr lang="en-US" altLang="pt-BR" sz="3200" b="1" dirty="0">
              <a:latin typeface="+mj-lt"/>
              <a:ea typeface="+mj-ea"/>
              <a:cs typeface="+mj-cs"/>
            </a:endParaRPr>
          </a:p>
        </p:txBody>
      </p:sp>
      <p:grpSp>
        <p:nvGrpSpPr>
          <p:cNvPr id="3" name="Ministério da Defesa">
            <a:extLst>
              <a:ext uri="{FF2B5EF4-FFF2-40B4-BE49-F238E27FC236}">
                <a16:creationId xmlns:a16="http://schemas.microsoft.com/office/drawing/2014/main" id="{2304F8D9-D938-3400-F4C1-7D5AA12CE92D}"/>
              </a:ext>
            </a:extLst>
          </p:cNvPr>
          <p:cNvGrpSpPr>
            <a:grpSpLocks noChangeAspect="1"/>
          </p:cNvGrpSpPr>
          <p:nvPr/>
        </p:nvGrpSpPr>
        <p:grpSpPr>
          <a:xfrm>
            <a:off x="82672" y="71935"/>
            <a:ext cx="554708" cy="768353"/>
            <a:chOff x="4922553" y="702231"/>
            <a:chExt cx="2346894" cy="3250794"/>
          </a:xfrm>
        </p:grpSpPr>
        <p:pic>
          <p:nvPicPr>
            <p:cNvPr id="4" name="Fundo" descr="Resultado de imagem para ministério da defesa">
              <a:extLst>
                <a:ext uri="{FF2B5EF4-FFF2-40B4-BE49-F238E27FC236}">
                  <a16:creationId xmlns:a16="http://schemas.microsoft.com/office/drawing/2014/main" id="{BEF1B364-D956-BB79-74F2-AA5418E4AEB0}"/>
                </a:ext>
              </a:extLst>
            </p:cNvPr>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5" name="Brasão" descr="Imagem relacionada">
              <a:extLst>
                <a:ext uri="{FF2B5EF4-FFF2-40B4-BE49-F238E27FC236}">
                  <a16:creationId xmlns:a16="http://schemas.microsoft.com/office/drawing/2014/main" id="{39BB77F7-C534-588B-7CE6-7E29506027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aixaDeTexto 10">
            <a:extLst>
              <a:ext uri="{FF2B5EF4-FFF2-40B4-BE49-F238E27FC236}">
                <a16:creationId xmlns:a16="http://schemas.microsoft.com/office/drawing/2014/main" id="{AB9179BE-9C6B-0F40-64A2-4354A4DEE70E}"/>
              </a:ext>
            </a:extLst>
          </p:cNvPr>
          <p:cNvSpPr txBox="1"/>
          <p:nvPr/>
        </p:nvSpPr>
        <p:spPr>
          <a:xfrm>
            <a:off x="7573434" y="6532497"/>
            <a:ext cx="4590482" cy="276999"/>
          </a:xfrm>
          <a:prstGeom prst="rect">
            <a:avLst/>
          </a:prstGeom>
          <a:noFill/>
        </p:spPr>
        <p:txBody>
          <a:bodyPr wrap="square">
            <a:spAutoFit/>
          </a:bodyPr>
          <a:lstStyle/>
          <a:p>
            <a:r>
              <a:rPr lang="pt-BR" sz="1200" i="1" dirty="0"/>
              <a:t>https://www.un.org/securitycouncil/content/field-missions-dashboard</a:t>
            </a:r>
          </a:p>
        </p:txBody>
      </p:sp>
      <p:pic>
        <p:nvPicPr>
          <p:cNvPr id="6" name="Picture 6" descr="POLITICAL AFFAIRS OFFICER | UNDPPA-DPO - United Nations Departments of  Political and Peacebuilding Affairs and Peace Operations">
            <a:extLst>
              <a:ext uri="{FF2B5EF4-FFF2-40B4-BE49-F238E27FC236}">
                <a16:creationId xmlns:a16="http://schemas.microsoft.com/office/drawing/2014/main" id="{FD18A4F3-0C53-C0C7-A968-0E5B119B49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 y="959621"/>
            <a:ext cx="2037411" cy="944618"/>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1D85A6FC-62E1-22A5-1A3B-9A4DA9B84E06}"/>
              </a:ext>
            </a:extLst>
          </p:cNvPr>
          <p:cNvSpPr txBox="1"/>
          <p:nvPr/>
        </p:nvSpPr>
        <p:spPr>
          <a:xfrm>
            <a:off x="3952490" y="59773"/>
            <a:ext cx="6100762" cy="424732"/>
          </a:xfrm>
          <a:prstGeom prst="rect">
            <a:avLst/>
          </a:prstGeom>
          <a:noFill/>
        </p:spPr>
        <p:txBody>
          <a:bodyPr wrap="square">
            <a:spAutoFit/>
          </a:bodyPr>
          <a:lstStyle/>
          <a:p>
            <a:pPr marL="0" marR="0" lvl="0" indent="0" algn="ctr" fontAlgn="base">
              <a:lnSpc>
                <a:spcPct val="90000"/>
              </a:lnSpc>
              <a:spcBef>
                <a:spcPts val="1200"/>
              </a:spcBef>
              <a:spcAft>
                <a:spcPts val="600"/>
              </a:spcAft>
              <a:buClrTx/>
              <a:buSzTx/>
              <a:tabLst/>
            </a:pPr>
            <a:r>
              <a:rPr kumimoji="0" lang="en-US" altLang="pt-BR" sz="2400" b="1" i="0" u="none" strike="noStrike" kern="1200" cap="none" normalizeH="0" baseline="0" dirty="0">
                <a:ln>
                  <a:noFill/>
                </a:ln>
                <a:effectLst/>
                <a:latin typeface="+mj-lt"/>
                <a:ea typeface="+mj-ea"/>
                <a:cs typeface="+mj-cs"/>
              </a:rPr>
              <a:t>MISSÕES POLÍTICAS ESPECIAIS - MPE</a:t>
            </a:r>
          </a:p>
        </p:txBody>
      </p:sp>
      <p:pic>
        <p:nvPicPr>
          <p:cNvPr id="13" name="Picture 16" descr="Resultado de imagem para bandeira do brasil png">
            <a:extLst>
              <a:ext uri="{FF2B5EF4-FFF2-40B4-BE49-F238E27FC236}">
                <a16:creationId xmlns:a16="http://schemas.microsoft.com/office/drawing/2014/main" id="{319C2865-4F11-3775-A8A5-09E634604A65}"/>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549200" y="4763858"/>
            <a:ext cx="240845" cy="1685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Resultado de imagem para bandeira do brasil png">
            <a:extLst>
              <a:ext uri="{FF2B5EF4-FFF2-40B4-BE49-F238E27FC236}">
                <a16:creationId xmlns:a16="http://schemas.microsoft.com/office/drawing/2014/main" id="{2EEED5FB-9AD5-0852-E237-2FD6EDF6057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428502" y="5700075"/>
            <a:ext cx="240845" cy="16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228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F98E767-2A5A-BA9E-AC89-6F045D0D8E82}"/>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ctangle 2">
            <a:extLst>
              <a:ext uri="{FF2B5EF4-FFF2-40B4-BE49-F238E27FC236}">
                <a16:creationId xmlns:a16="http://schemas.microsoft.com/office/drawing/2014/main" id="{F08261C0-7F3A-9457-ED17-1CF20943D8C7}"/>
              </a:ext>
            </a:extLst>
          </p:cNvPr>
          <p:cNvSpPr>
            <a:spLocks noChangeArrowheads="1"/>
          </p:cNvSpPr>
          <p:nvPr/>
        </p:nvSpPr>
        <p:spPr bwMode="auto">
          <a:xfrm>
            <a:off x="637380" y="2074362"/>
            <a:ext cx="2752354" cy="2709275"/>
          </a:xfrm>
          <a:prstGeom prst="ellipse">
            <a:avLst/>
          </a:prstGeom>
          <a:solidFill>
            <a:schemeClr val="accent6">
              <a:lumMod val="40000"/>
              <a:lumOff val="60000"/>
            </a:schemeClr>
          </a:solidFill>
          <a:ln w="174625" cmpd="thinThick">
            <a:solidFill>
              <a:srgbClr val="262626"/>
            </a:solidFill>
          </a:ln>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ts val="1200"/>
              </a:spcBef>
              <a:spcAft>
                <a:spcPts val="600"/>
              </a:spcAft>
              <a:buClrTx/>
              <a:buSzTx/>
              <a:tabLst/>
            </a:pPr>
            <a:r>
              <a:rPr lang="en-US" altLang="pt-BR" sz="3200" b="1" dirty="0">
                <a:latin typeface="+mj-lt"/>
                <a:ea typeface="+mj-ea"/>
                <a:cs typeface="+mj-cs"/>
              </a:rPr>
              <a:t>TAREFAS</a:t>
            </a:r>
          </a:p>
          <a:p>
            <a:pPr marL="0" marR="0" lvl="0" indent="0" algn="ctr" fontAlgn="base">
              <a:lnSpc>
                <a:spcPct val="90000"/>
              </a:lnSpc>
              <a:buClrTx/>
              <a:buSzTx/>
              <a:tabLst/>
            </a:pPr>
            <a:r>
              <a:rPr lang="en-US" altLang="pt-BR" sz="3200" b="1" dirty="0">
                <a:latin typeface="+mj-lt"/>
                <a:ea typeface="+mj-ea"/>
                <a:cs typeface="+mj-cs"/>
              </a:rPr>
              <a:t>MPE</a:t>
            </a:r>
          </a:p>
          <a:p>
            <a:pPr marL="0" marR="0" lvl="0" indent="0" algn="ctr" fontAlgn="base">
              <a:lnSpc>
                <a:spcPct val="90000"/>
              </a:lnSpc>
              <a:buClrTx/>
              <a:buSzTx/>
              <a:tabLst/>
            </a:pPr>
            <a:r>
              <a:rPr lang="en-US" altLang="pt-BR" sz="3200" b="1" dirty="0">
                <a:latin typeface="+mj-lt"/>
                <a:ea typeface="+mj-ea"/>
                <a:cs typeface="+mj-cs"/>
              </a:rPr>
              <a:t>ATUAIS</a:t>
            </a:r>
            <a:endParaRPr kumimoji="0" lang="en-US" altLang="pt-BR" sz="2300" b="1" i="0" u="none" strike="noStrike" kern="1200" cap="none" normalizeH="0" baseline="0" dirty="0">
              <a:ln>
                <a:noFill/>
              </a:ln>
              <a:effectLst/>
              <a:latin typeface="+mj-lt"/>
              <a:ea typeface="+mj-ea"/>
              <a:cs typeface="+mj-cs"/>
            </a:endParaRPr>
          </a:p>
        </p:txBody>
      </p:sp>
      <p:grpSp>
        <p:nvGrpSpPr>
          <p:cNvPr id="27" name="Ministério da Defesa">
            <a:extLst>
              <a:ext uri="{FF2B5EF4-FFF2-40B4-BE49-F238E27FC236}">
                <a16:creationId xmlns:a16="http://schemas.microsoft.com/office/drawing/2014/main" id="{1794ECF2-C1C8-E2C4-35D1-2638639424F7}"/>
              </a:ext>
            </a:extLst>
          </p:cNvPr>
          <p:cNvGrpSpPr>
            <a:grpSpLocks noChangeAspect="1"/>
          </p:cNvGrpSpPr>
          <p:nvPr/>
        </p:nvGrpSpPr>
        <p:grpSpPr>
          <a:xfrm>
            <a:off x="82672" y="71935"/>
            <a:ext cx="554708" cy="768353"/>
            <a:chOff x="4922553" y="702231"/>
            <a:chExt cx="2346894" cy="3250794"/>
          </a:xfrm>
        </p:grpSpPr>
        <p:pic>
          <p:nvPicPr>
            <p:cNvPr id="28" name="Fundo" descr="Resultado de imagem para ministério da defesa">
              <a:extLst>
                <a:ext uri="{FF2B5EF4-FFF2-40B4-BE49-F238E27FC236}">
                  <a16:creationId xmlns:a16="http://schemas.microsoft.com/office/drawing/2014/main" id="{8D207FDF-ADFC-8639-84A7-C84B2E0C10BC}"/>
                </a:ext>
              </a:extLst>
            </p:cNvPr>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29" name="Brasão" descr="Imagem relacionada">
              <a:extLst>
                <a:ext uri="{FF2B5EF4-FFF2-40B4-BE49-F238E27FC236}">
                  <a16:creationId xmlns:a16="http://schemas.microsoft.com/office/drawing/2014/main" id="{34E40901-101C-937C-E18E-9E05CB9E81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6" descr="POLITICAL AFFAIRS OFFICER | UNDPPA-DPO - United Nations Departments of  Political and Peacebuilding Affairs and Peace Operations">
            <a:extLst>
              <a:ext uri="{FF2B5EF4-FFF2-40B4-BE49-F238E27FC236}">
                <a16:creationId xmlns:a16="http://schemas.microsoft.com/office/drawing/2014/main" id="{D3E14B5F-31DF-68D2-97BC-B4BE4DB29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959621"/>
            <a:ext cx="2037411" cy="9446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Agrupar 2">
            <a:extLst>
              <a:ext uri="{FF2B5EF4-FFF2-40B4-BE49-F238E27FC236}">
                <a16:creationId xmlns:a16="http://schemas.microsoft.com/office/drawing/2014/main" id="{CC650704-A8E7-9153-7F7E-1EC7D43BC8D3}"/>
              </a:ext>
            </a:extLst>
          </p:cNvPr>
          <p:cNvGrpSpPr/>
          <p:nvPr/>
        </p:nvGrpSpPr>
        <p:grpSpPr>
          <a:xfrm>
            <a:off x="3654750" y="162679"/>
            <a:ext cx="8723205" cy="6554719"/>
            <a:chOff x="1655128" y="303281"/>
            <a:chExt cx="8723205" cy="6554719"/>
          </a:xfrm>
        </p:grpSpPr>
        <p:grpSp>
          <p:nvGrpSpPr>
            <p:cNvPr id="12" name="Agrupar 11">
              <a:extLst>
                <a:ext uri="{FF2B5EF4-FFF2-40B4-BE49-F238E27FC236}">
                  <a16:creationId xmlns:a16="http://schemas.microsoft.com/office/drawing/2014/main" id="{D19119A0-C514-1542-9EBE-24D265454C1C}"/>
                </a:ext>
              </a:extLst>
            </p:cNvPr>
            <p:cNvGrpSpPr/>
            <p:nvPr/>
          </p:nvGrpSpPr>
          <p:grpSpPr>
            <a:xfrm>
              <a:off x="1655128" y="306345"/>
              <a:ext cx="8723205" cy="6551655"/>
              <a:chOff x="3443734" y="276225"/>
              <a:chExt cx="8723205" cy="6551655"/>
            </a:xfrm>
          </p:grpSpPr>
          <p:pic>
            <p:nvPicPr>
              <p:cNvPr id="18" name="Imagem 17">
                <a:extLst>
                  <a:ext uri="{FF2B5EF4-FFF2-40B4-BE49-F238E27FC236}">
                    <a16:creationId xmlns:a16="http://schemas.microsoft.com/office/drawing/2014/main" id="{91FC821F-6929-0E3B-3314-91532FD0028E}"/>
                  </a:ext>
                </a:extLst>
              </p:cNvPr>
              <p:cNvPicPr>
                <a:picLocks noChangeAspect="1"/>
              </p:cNvPicPr>
              <p:nvPr/>
            </p:nvPicPr>
            <p:blipFill rotWithShape="1">
              <a:blip r:embed="rId5"/>
              <a:srcRect l="82534" t="8620" r="6227" b="41507"/>
              <a:stretch/>
            </p:blipFill>
            <p:spPr>
              <a:xfrm>
                <a:off x="3443734" y="412152"/>
                <a:ext cx="3414706" cy="6219760"/>
              </a:xfrm>
              <a:prstGeom prst="rect">
                <a:avLst/>
              </a:prstGeom>
            </p:spPr>
          </p:pic>
          <p:pic>
            <p:nvPicPr>
              <p:cNvPr id="19" name="Imagem 18">
                <a:extLst>
                  <a:ext uri="{FF2B5EF4-FFF2-40B4-BE49-F238E27FC236}">
                    <a16:creationId xmlns:a16="http://schemas.microsoft.com/office/drawing/2014/main" id="{E42613C6-C025-F8D6-016F-9BA76F53C92C}"/>
                  </a:ext>
                </a:extLst>
              </p:cNvPr>
              <p:cNvPicPr>
                <a:picLocks noChangeAspect="1"/>
              </p:cNvPicPr>
              <p:nvPr/>
            </p:nvPicPr>
            <p:blipFill rotWithShape="1">
              <a:blip r:embed="rId6"/>
              <a:srcRect l="90226" t="7431" r="6047" b="41507"/>
              <a:stretch/>
            </p:blipFill>
            <p:spPr>
              <a:xfrm>
                <a:off x="6858440" y="276225"/>
                <a:ext cx="1133539" cy="6374000"/>
              </a:xfrm>
              <a:prstGeom prst="rect">
                <a:avLst/>
              </a:prstGeom>
            </p:spPr>
          </p:pic>
          <p:pic>
            <p:nvPicPr>
              <p:cNvPr id="22" name="Imagem 21">
                <a:extLst>
                  <a:ext uri="{FF2B5EF4-FFF2-40B4-BE49-F238E27FC236}">
                    <a16:creationId xmlns:a16="http://schemas.microsoft.com/office/drawing/2014/main" id="{0EC71F95-8166-4875-6F68-EDA5DF5F8E70}"/>
                  </a:ext>
                </a:extLst>
              </p:cNvPr>
              <p:cNvPicPr>
                <a:picLocks noChangeAspect="1"/>
              </p:cNvPicPr>
              <p:nvPr/>
            </p:nvPicPr>
            <p:blipFill rotWithShape="1">
              <a:blip r:embed="rId7"/>
              <a:srcRect l="90347" t="8578" r="1469" b="42009"/>
              <a:stretch/>
            </p:blipFill>
            <p:spPr>
              <a:xfrm>
                <a:off x="8552349" y="412151"/>
                <a:ext cx="2493112" cy="6179149"/>
              </a:xfrm>
              <a:prstGeom prst="rect">
                <a:avLst/>
              </a:prstGeom>
            </p:spPr>
          </p:pic>
          <p:pic>
            <p:nvPicPr>
              <p:cNvPr id="23" name="Imagem 22">
                <a:extLst>
                  <a:ext uri="{FF2B5EF4-FFF2-40B4-BE49-F238E27FC236}">
                    <a16:creationId xmlns:a16="http://schemas.microsoft.com/office/drawing/2014/main" id="{BE96460E-FDBC-51ED-A627-248F703DDB0B}"/>
                  </a:ext>
                </a:extLst>
              </p:cNvPr>
              <p:cNvPicPr>
                <a:picLocks noChangeAspect="1"/>
              </p:cNvPicPr>
              <p:nvPr/>
            </p:nvPicPr>
            <p:blipFill rotWithShape="1">
              <a:blip r:embed="rId5"/>
              <a:srcRect l="94585" t="8620" r="3590" b="41507"/>
              <a:stretch/>
            </p:blipFill>
            <p:spPr>
              <a:xfrm>
                <a:off x="6263078" y="412152"/>
                <a:ext cx="561204" cy="6219760"/>
              </a:xfrm>
              <a:prstGeom prst="rect">
                <a:avLst/>
              </a:prstGeom>
            </p:spPr>
          </p:pic>
          <p:sp>
            <p:nvSpPr>
              <p:cNvPr id="24" name="CaixaDeTexto 23">
                <a:extLst>
                  <a:ext uri="{FF2B5EF4-FFF2-40B4-BE49-F238E27FC236}">
                    <a16:creationId xmlns:a16="http://schemas.microsoft.com/office/drawing/2014/main" id="{51D3BF03-C068-0199-C76E-2F338D6070F8}"/>
                  </a:ext>
                </a:extLst>
              </p:cNvPr>
              <p:cNvSpPr txBox="1"/>
              <p:nvPr/>
            </p:nvSpPr>
            <p:spPr>
              <a:xfrm>
                <a:off x="6243711" y="551926"/>
                <a:ext cx="625184" cy="279093"/>
              </a:xfrm>
              <a:prstGeom prst="rect">
                <a:avLst/>
              </a:prstGeom>
              <a:solidFill>
                <a:schemeClr val="bg1"/>
              </a:solidFill>
            </p:spPr>
            <p:txBody>
              <a:bodyPr wrap="square" rtlCol="0">
                <a:spAutoFit/>
              </a:bodyPr>
              <a:lstStyle/>
              <a:p>
                <a:r>
                  <a:rPr lang="pt-BR" sz="1050" b="1" dirty="0">
                    <a:solidFill>
                      <a:schemeClr val="tx1">
                        <a:lumMod val="65000"/>
                        <a:lumOff val="35000"/>
                      </a:schemeClr>
                    </a:solidFill>
                  </a:rPr>
                  <a:t>UNVMC</a:t>
                </a:r>
              </a:p>
            </p:txBody>
          </p:sp>
          <p:pic>
            <p:nvPicPr>
              <p:cNvPr id="30" name="Imagem 29">
                <a:extLst>
                  <a:ext uri="{FF2B5EF4-FFF2-40B4-BE49-F238E27FC236}">
                    <a16:creationId xmlns:a16="http://schemas.microsoft.com/office/drawing/2014/main" id="{C54D024C-1AE7-6505-6BFE-30ECA7275D5F}"/>
                  </a:ext>
                </a:extLst>
              </p:cNvPr>
              <p:cNvPicPr>
                <a:picLocks noChangeAspect="1"/>
              </p:cNvPicPr>
              <p:nvPr/>
            </p:nvPicPr>
            <p:blipFill rotWithShape="1">
              <a:blip r:embed="rId8"/>
              <a:srcRect l="97258" t="8539" r="850" b="41507"/>
              <a:stretch/>
            </p:blipFill>
            <p:spPr>
              <a:xfrm>
                <a:off x="11045462" y="412151"/>
                <a:ext cx="603796" cy="6228550"/>
              </a:xfrm>
              <a:prstGeom prst="rect">
                <a:avLst/>
              </a:prstGeom>
            </p:spPr>
          </p:pic>
          <p:sp>
            <p:nvSpPr>
              <p:cNvPr id="31" name="Retângulo: Cantos Arredondados 30">
                <a:extLst>
                  <a:ext uri="{FF2B5EF4-FFF2-40B4-BE49-F238E27FC236}">
                    <a16:creationId xmlns:a16="http://schemas.microsoft.com/office/drawing/2014/main" id="{D22A3558-EB41-9C56-B49E-248E4EA86D5A}"/>
                  </a:ext>
                </a:extLst>
              </p:cNvPr>
              <p:cNvSpPr/>
              <p:nvPr/>
            </p:nvSpPr>
            <p:spPr>
              <a:xfrm>
                <a:off x="6279544" y="576976"/>
                <a:ext cx="546855" cy="224919"/>
              </a:xfrm>
              <a:prstGeom prst="roundRect">
                <a:avLst/>
              </a:prstGeom>
              <a:no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CaixaDeTexto 31">
                <a:extLst>
                  <a:ext uri="{FF2B5EF4-FFF2-40B4-BE49-F238E27FC236}">
                    <a16:creationId xmlns:a16="http://schemas.microsoft.com/office/drawing/2014/main" id="{A4974BE6-CC48-F6C0-175D-3EBD0AB1F746}"/>
                  </a:ext>
                </a:extLst>
              </p:cNvPr>
              <p:cNvSpPr txBox="1"/>
              <p:nvPr/>
            </p:nvSpPr>
            <p:spPr>
              <a:xfrm>
                <a:off x="7576457" y="6550881"/>
                <a:ext cx="4590482" cy="276999"/>
              </a:xfrm>
              <a:prstGeom prst="rect">
                <a:avLst/>
              </a:prstGeom>
              <a:noFill/>
            </p:spPr>
            <p:txBody>
              <a:bodyPr wrap="square">
                <a:spAutoFit/>
              </a:bodyPr>
              <a:lstStyle/>
              <a:p>
                <a:r>
                  <a:rPr lang="pt-BR" sz="1200" i="1" dirty="0"/>
                  <a:t>https://www.un.org/securitycouncil/content/field-missions-dashboard</a:t>
                </a:r>
              </a:p>
            </p:txBody>
          </p:sp>
          <p:pic>
            <p:nvPicPr>
              <p:cNvPr id="33" name="Picture 16" descr="Resultado de imagem para bandeira do brasil png">
                <a:extLst>
                  <a:ext uri="{FF2B5EF4-FFF2-40B4-BE49-F238E27FC236}">
                    <a16:creationId xmlns:a16="http://schemas.microsoft.com/office/drawing/2014/main" id="{3E5B61D9-C606-C6A7-5DA6-C4E00D431C3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430979" y="370061"/>
                <a:ext cx="240845" cy="16859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Resultado de imagem para bandeira do brasil png">
                <a:extLst>
                  <a:ext uri="{FF2B5EF4-FFF2-40B4-BE49-F238E27FC236}">
                    <a16:creationId xmlns:a16="http://schemas.microsoft.com/office/drawing/2014/main" id="{1660A1B0-E587-D6B9-E19F-F30DC6795D3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1235750" y="387475"/>
                <a:ext cx="240845" cy="16859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Imagem 14">
              <a:extLst>
                <a:ext uri="{FF2B5EF4-FFF2-40B4-BE49-F238E27FC236}">
                  <a16:creationId xmlns:a16="http://schemas.microsoft.com/office/drawing/2014/main" id="{F24735A4-1679-74D1-8BAC-3B86CA0EE9DB}"/>
                </a:ext>
              </a:extLst>
            </p:cNvPr>
            <p:cNvPicPr>
              <a:picLocks noChangeAspect="1"/>
            </p:cNvPicPr>
            <p:nvPr/>
          </p:nvPicPr>
          <p:blipFill rotWithShape="1">
            <a:blip r:embed="rId6"/>
            <a:srcRect l="95811" t="7431" r="2204" b="41507"/>
            <a:stretch/>
          </p:blipFill>
          <p:spPr>
            <a:xfrm>
              <a:off x="6197246" y="303281"/>
              <a:ext cx="603797" cy="6374000"/>
            </a:xfrm>
            <a:prstGeom prst="rect">
              <a:avLst/>
            </a:prstGeom>
          </p:spPr>
        </p:pic>
      </p:grpSp>
      <p:sp>
        <p:nvSpPr>
          <p:cNvPr id="37" name="CaixaDeTexto 36">
            <a:extLst>
              <a:ext uri="{FF2B5EF4-FFF2-40B4-BE49-F238E27FC236}">
                <a16:creationId xmlns:a16="http://schemas.microsoft.com/office/drawing/2014/main" id="{4EB98844-F60A-AF19-32A2-2578FF8F64BE}"/>
              </a:ext>
            </a:extLst>
          </p:cNvPr>
          <p:cNvSpPr txBox="1"/>
          <p:nvPr/>
        </p:nvSpPr>
        <p:spPr>
          <a:xfrm>
            <a:off x="11225068" y="451949"/>
            <a:ext cx="677645" cy="253916"/>
          </a:xfrm>
          <a:prstGeom prst="rect">
            <a:avLst/>
          </a:prstGeom>
          <a:solidFill>
            <a:schemeClr val="bg1"/>
          </a:solidFill>
        </p:spPr>
        <p:txBody>
          <a:bodyPr wrap="square" rtlCol="0">
            <a:spAutoFit/>
          </a:bodyPr>
          <a:lstStyle/>
          <a:p>
            <a:r>
              <a:rPr lang="pt-BR" sz="1050" b="1" dirty="0">
                <a:solidFill>
                  <a:schemeClr val="tx1">
                    <a:lumMod val="65000"/>
                    <a:lumOff val="35000"/>
                  </a:schemeClr>
                </a:solidFill>
              </a:rPr>
              <a:t>UNTMIS</a:t>
            </a:r>
          </a:p>
        </p:txBody>
      </p:sp>
      <p:sp>
        <p:nvSpPr>
          <p:cNvPr id="35" name="Retângulo: Cantos Arredondados 34">
            <a:extLst>
              <a:ext uri="{FF2B5EF4-FFF2-40B4-BE49-F238E27FC236}">
                <a16:creationId xmlns:a16="http://schemas.microsoft.com/office/drawing/2014/main" id="{775ED880-29B2-B828-BEBC-D04DA5A70633}"/>
              </a:ext>
            </a:extLst>
          </p:cNvPr>
          <p:cNvSpPr/>
          <p:nvPr/>
        </p:nvSpPr>
        <p:spPr>
          <a:xfrm>
            <a:off x="11284948" y="471847"/>
            <a:ext cx="546855" cy="224919"/>
          </a:xfrm>
          <a:prstGeom prst="roundRect">
            <a:avLst/>
          </a:prstGeom>
          <a:no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6390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F98E767-2A5A-BA9E-AC89-6F045D0D8E82}"/>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ctangle 2">
            <a:extLst>
              <a:ext uri="{FF2B5EF4-FFF2-40B4-BE49-F238E27FC236}">
                <a16:creationId xmlns:a16="http://schemas.microsoft.com/office/drawing/2014/main" id="{F08261C0-7F3A-9457-ED17-1CF20943D8C7}"/>
              </a:ext>
            </a:extLst>
          </p:cNvPr>
          <p:cNvSpPr>
            <a:spLocks noChangeArrowheads="1"/>
          </p:cNvSpPr>
          <p:nvPr/>
        </p:nvSpPr>
        <p:spPr bwMode="auto">
          <a:xfrm>
            <a:off x="637380" y="2074362"/>
            <a:ext cx="2752354" cy="2709275"/>
          </a:xfrm>
          <a:prstGeom prst="ellipse">
            <a:avLst/>
          </a:prstGeom>
          <a:solidFill>
            <a:schemeClr val="accent6">
              <a:lumMod val="40000"/>
              <a:lumOff val="60000"/>
            </a:schemeClr>
          </a:solidFill>
          <a:ln w="174625" cmpd="thinThick">
            <a:solidFill>
              <a:srgbClr val="262626"/>
            </a:solidFill>
          </a:ln>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ts val="1200"/>
              </a:spcBef>
              <a:spcAft>
                <a:spcPts val="600"/>
              </a:spcAft>
              <a:buClrTx/>
              <a:buSzTx/>
              <a:tabLst/>
            </a:pPr>
            <a:r>
              <a:rPr lang="en-US" altLang="pt-BR" sz="3200" b="1" dirty="0">
                <a:latin typeface="+mj-lt"/>
                <a:ea typeface="+mj-ea"/>
                <a:cs typeface="+mj-cs"/>
              </a:rPr>
              <a:t>TAREFAS</a:t>
            </a:r>
          </a:p>
          <a:p>
            <a:pPr marL="0" marR="0" lvl="0" indent="0" algn="ctr" fontAlgn="base">
              <a:lnSpc>
                <a:spcPct val="90000"/>
              </a:lnSpc>
              <a:buClrTx/>
              <a:buSzTx/>
              <a:tabLst/>
            </a:pPr>
            <a:r>
              <a:rPr lang="en-US" altLang="pt-BR" sz="3200" b="1" dirty="0">
                <a:latin typeface="+mj-lt"/>
                <a:ea typeface="+mj-ea"/>
                <a:cs typeface="+mj-cs"/>
              </a:rPr>
              <a:t>MPE</a:t>
            </a:r>
          </a:p>
          <a:p>
            <a:pPr marL="0" marR="0" lvl="0" indent="0" algn="ctr" fontAlgn="base">
              <a:lnSpc>
                <a:spcPct val="90000"/>
              </a:lnSpc>
              <a:buClrTx/>
              <a:buSzTx/>
              <a:tabLst/>
            </a:pPr>
            <a:r>
              <a:rPr lang="en-US" altLang="pt-BR" sz="3200" b="1" dirty="0">
                <a:latin typeface="+mj-lt"/>
                <a:ea typeface="+mj-ea"/>
                <a:cs typeface="+mj-cs"/>
              </a:rPr>
              <a:t>ATUAIS</a:t>
            </a:r>
            <a:endParaRPr kumimoji="0" lang="en-US" altLang="pt-BR" sz="2300" b="1" i="0" u="none" strike="noStrike" kern="1200" cap="none" normalizeH="0" baseline="0" dirty="0">
              <a:ln>
                <a:noFill/>
              </a:ln>
              <a:effectLst/>
              <a:latin typeface="+mj-lt"/>
              <a:ea typeface="+mj-ea"/>
              <a:cs typeface="+mj-cs"/>
            </a:endParaRPr>
          </a:p>
        </p:txBody>
      </p:sp>
      <p:grpSp>
        <p:nvGrpSpPr>
          <p:cNvPr id="27" name="Ministério da Defesa">
            <a:extLst>
              <a:ext uri="{FF2B5EF4-FFF2-40B4-BE49-F238E27FC236}">
                <a16:creationId xmlns:a16="http://schemas.microsoft.com/office/drawing/2014/main" id="{1794ECF2-C1C8-E2C4-35D1-2638639424F7}"/>
              </a:ext>
            </a:extLst>
          </p:cNvPr>
          <p:cNvGrpSpPr>
            <a:grpSpLocks noChangeAspect="1"/>
          </p:cNvGrpSpPr>
          <p:nvPr/>
        </p:nvGrpSpPr>
        <p:grpSpPr>
          <a:xfrm>
            <a:off x="82672" y="71935"/>
            <a:ext cx="554708" cy="768353"/>
            <a:chOff x="4922553" y="702231"/>
            <a:chExt cx="2346894" cy="3250794"/>
          </a:xfrm>
        </p:grpSpPr>
        <p:pic>
          <p:nvPicPr>
            <p:cNvPr id="28" name="Fundo" descr="Resultado de imagem para ministério da defesa">
              <a:extLst>
                <a:ext uri="{FF2B5EF4-FFF2-40B4-BE49-F238E27FC236}">
                  <a16:creationId xmlns:a16="http://schemas.microsoft.com/office/drawing/2014/main" id="{8D207FDF-ADFC-8639-84A7-C84B2E0C10BC}"/>
                </a:ext>
              </a:extLst>
            </p:cNvPr>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29" name="Brasão" descr="Imagem relacionada">
              <a:extLst>
                <a:ext uri="{FF2B5EF4-FFF2-40B4-BE49-F238E27FC236}">
                  <a16:creationId xmlns:a16="http://schemas.microsoft.com/office/drawing/2014/main" id="{34E40901-101C-937C-E18E-9E05CB9E81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6" descr="POLITICAL AFFAIRS OFFICER | UNDPPA-DPO - United Nations Departments of  Political and Peacebuilding Affairs and Peace Operations">
            <a:extLst>
              <a:ext uri="{FF2B5EF4-FFF2-40B4-BE49-F238E27FC236}">
                <a16:creationId xmlns:a16="http://schemas.microsoft.com/office/drawing/2014/main" id="{D3E14B5F-31DF-68D2-97BC-B4BE4DB29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959621"/>
            <a:ext cx="2037411" cy="9446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Agrupar 1">
            <a:extLst>
              <a:ext uri="{FF2B5EF4-FFF2-40B4-BE49-F238E27FC236}">
                <a16:creationId xmlns:a16="http://schemas.microsoft.com/office/drawing/2014/main" id="{70800035-3265-A0D0-26B2-511639DDF074}"/>
              </a:ext>
            </a:extLst>
          </p:cNvPr>
          <p:cNvGrpSpPr/>
          <p:nvPr/>
        </p:nvGrpSpPr>
        <p:grpSpPr>
          <a:xfrm>
            <a:off x="3892875" y="162679"/>
            <a:ext cx="7799280" cy="6583294"/>
            <a:chOff x="3654750" y="162679"/>
            <a:chExt cx="7799280" cy="6583294"/>
          </a:xfrm>
        </p:grpSpPr>
        <p:grpSp>
          <p:nvGrpSpPr>
            <p:cNvPr id="3" name="Agrupar 2">
              <a:extLst>
                <a:ext uri="{FF2B5EF4-FFF2-40B4-BE49-F238E27FC236}">
                  <a16:creationId xmlns:a16="http://schemas.microsoft.com/office/drawing/2014/main" id="{CC650704-A8E7-9153-7F7E-1EC7D43BC8D3}"/>
                </a:ext>
              </a:extLst>
            </p:cNvPr>
            <p:cNvGrpSpPr/>
            <p:nvPr/>
          </p:nvGrpSpPr>
          <p:grpSpPr>
            <a:xfrm>
              <a:off x="3654750" y="162679"/>
              <a:ext cx="7799280" cy="6583294"/>
              <a:chOff x="1655128" y="303281"/>
              <a:chExt cx="7799280" cy="6583294"/>
            </a:xfrm>
          </p:grpSpPr>
          <p:grpSp>
            <p:nvGrpSpPr>
              <p:cNvPr id="12" name="Agrupar 11">
                <a:extLst>
                  <a:ext uri="{FF2B5EF4-FFF2-40B4-BE49-F238E27FC236}">
                    <a16:creationId xmlns:a16="http://schemas.microsoft.com/office/drawing/2014/main" id="{D19119A0-C514-1542-9EBE-24D265454C1C}"/>
                  </a:ext>
                </a:extLst>
              </p:cNvPr>
              <p:cNvGrpSpPr/>
              <p:nvPr/>
            </p:nvGrpSpPr>
            <p:grpSpPr>
              <a:xfrm>
                <a:off x="1655128" y="306345"/>
                <a:ext cx="7799280" cy="6580230"/>
                <a:chOff x="3443734" y="276225"/>
                <a:chExt cx="7799280" cy="6580230"/>
              </a:xfrm>
            </p:grpSpPr>
            <p:pic>
              <p:nvPicPr>
                <p:cNvPr id="18" name="Imagem 17">
                  <a:extLst>
                    <a:ext uri="{FF2B5EF4-FFF2-40B4-BE49-F238E27FC236}">
                      <a16:creationId xmlns:a16="http://schemas.microsoft.com/office/drawing/2014/main" id="{91FC821F-6929-0E3B-3314-91532FD0028E}"/>
                    </a:ext>
                  </a:extLst>
                </p:cNvPr>
                <p:cNvPicPr>
                  <a:picLocks noChangeAspect="1"/>
                </p:cNvPicPr>
                <p:nvPr/>
              </p:nvPicPr>
              <p:blipFill rotWithShape="1">
                <a:blip r:embed="rId5"/>
                <a:srcRect l="82534" t="8620" r="6227" b="41507"/>
                <a:stretch/>
              </p:blipFill>
              <p:spPr>
                <a:xfrm>
                  <a:off x="3443734" y="412152"/>
                  <a:ext cx="3414706" cy="6219760"/>
                </a:xfrm>
                <a:prstGeom prst="rect">
                  <a:avLst/>
                </a:prstGeom>
              </p:spPr>
            </p:pic>
            <p:pic>
              <p:nvPicPr>
                <p:cNvPr id="19" name="Imagem 18">
                  <a:extLst>
                    <a:ext uri="{FF2B5EF4-FFF2-40B4-BE49-F238E27FC236}">
                      <a16:creationId xmlns:a16="http://schemas.microsoft.com/office/drawing/2014/main" id="{E42613C6-C025-F8D6-016F-9BA76F53C92C}"/>
                    </a:ext>
                  </a:extLst>
                </p:cNvPr>
                <p:cNvPicPr>
                  <a:picLocks noChangeAspect="1"/>
                </p:cNvPicPr>
                <p:nvPr/>
              </p:nvPicPr>
              <p:blipFill rotWithShape="1">
                <a:blip r:embed="rId6"/>
                <a:srcRect l="90226" t="7431" r="7752" b="41507"/>
                <a:stretch/>
              </p:blipFill>
              <p:spPr>
                <a:xfrm>
                  <a:off x="6858441" y="276225"/>
                  <a:ext cx="614946" cy="6374000"/>
                </a:xfrm>
                <a:prstGeom prst="rect">
                  <a:avLst/>
                </a:prstGeom>
              </p:spPr>
            </p:pic>
            <p:pic>
              <p:nvPicPr>
                <p:cNvPr id="22" name="Imagem 21">
                  <a:extLst>
                    <a:ext uri="{FF2B5EF4-FFF2-40B4-BE49-F238E27FC236}">
                      <a16:creationId xmlns:a16="http://schemas.microsoft.com/office/drawing/2014/main" id="{0EC71F95-8166-4875-6F68-EDA5DF5F8E70}"/>
                    </a:ext>
                  </a:extLst>
                </p:cNvPr>
                <p:cNvPicPr>
                  <a:picLocks noChangeAspect="1"/>
                </p:cNvPicPr>
                <p:nvPr/>
              </p:nvPicPr>
              <p:blipFill rotWithShape="1">
                <a:blip r:embed="rId7"/>
                <a:srcRect l="90347" t="8578" r="1469" b="42009"/>
                <a:stretch/>
              </p:blipFill>
              <p:spPr>
                <a:xfrm>
                  <a:off x="8037999" y="412151"/>
                  <a:ext cx="2493112" cy="6179149"/>
                </a:xfrm>
                <a:prstGeom prst="rect">
                  <a:avLst/>
                </a:prstGeom>
              </p:spPr>
            </p:pic>
            <p:pic>
              <p:nvPicPr>
                <p:cNvPr id="23" name="Imagem 22">
                  <a:extLst>
                    <a:ext uri="{FF2B5EF4-FFF2-40B4-BE49-F238E27FC236}">
                      <a16:creationId xmlns:a16="http://schemas.microsoft.com/office/drawing/2014/main" id="{BE96460E-FDBC-51ED-A627-248F703DDB0B}"/>
                    </a:ext>
                  </a:extLst>
                </p:cNvPr>
                <p:cNvPicPr>
                  <a:picLocks noChangeAspect="1"/>
                </p:cNvPicPr>
                <p:nvPr/>
              </p:nvPicPr>
              <p:blipFill rotWithShape="1">
                <a:blip r:embed="rId5"/>
                <a:srcRect l="94585" t="8620" r="3590" b="41507"/>
                <a:stretch/>
              </p:blipFill>
              <p:spPr>
                <a:xfrm>
                  <a:off x="6263078" y="412152"/>
                  <a:ext cx="561204" cy="6219760"/>
                </a:xfrm>
                <a:prstGeom prst="rect">
                  <a:avLst/>
                </a:prstGeom>
              </p:spPr>
            </p:pic>
            <p:sp>
              <p:nvSpPr>
                <p:cNvPr id="24" name="CaixaDeTexto 23">
                  <a:extLst>
                    <a:ext uri="{FF2B5EF4-FFF2-40B4-BE49-F238E27FC236}">
                      <a16:creationId xmlns:a16="http://schemas.microsoft.com/office/drawing/2014/main" id="{51D3BF03-C068-0199-C76E-2F338D6070F8}"/>
                    </a:ext>
                  </a:extLst>
                </p:cNvPr>
                <p:cNvSpPr txBox="1"/>
                <p:nvPr/>
              </p:nvSpPr>
              <p:spPr>
                <a:xfrm>
                  <a:off x="6243711" y="551926"/>
                  <a:ext cx="625184" cy="279093"/>
                </a:xfrm>
                <a:prstGeom prst="rect">
                  <a:avLst/>
                </a:prstGeom>
                <a:solidFill>
                  <a:schemeClr val="bg1"/>
                </a:solidFill>
              </p:spPr>
              <p:txBody>
                <a:bodyPr wrap="square" rtlCol="0">
                  <a:spAutoFit/>
                </a:bodyPr>
                <a:lstStyle/>
                <a:p>
                  <a:r>
                    <a:rPr lang="pt-BR" sz="1050" b="1" dirty="0">
                      <a:solidFill>
                        <a:schemeClr val="tx1">
                          <a:lumMod val="65000"/>
                          <a:lumOff val="35000"/>
                        </a:schemeClr>
                      </a:solidFill>
                    </a:rPr>
                    <a:t>UNVMC</a:t>
                  </a:r>
                </a:p>
              </p:txBody>
            </p:sp>
            <p:pic>
              <p:nvPicPr>
                <p:cNvPr id="30" name="Imagem 29">
                  <a:extLst>
                    <a:ext uri="{FF2B5EF4-FFF2-40B4-BE49-F238E27FC236}">
                      <a16:creationId xmlns:a16="http://schemas.microsoft.com/office/drawing/2014/main" id="{C54D024C-1AE7-6505-6BFE-30ECA7275D5F}"/>
                    </a:ext>
                  </a:extLst>
                </p:cNvPr>
                <p:cNvPicPr>
                  <a:picLocks noChangeAspect="1"/>
                </p:cNvPicPr>
                <p:nvPr/>
              </p:nvPicPr>
              <p:blipFill rotWithShape="1">
                <a:blip r:embed="rId8"/>
                <a:srcRect l="97258" t="8539" r="850" b="41507"/>
                <a:stretch/>
              </p:blipFill>
              <p:spPr>
                <a:xfrm>
                  <a:off x="10531112" y="412151"/>
                  <a:ext cx="603796" cy="6228550"/>
                </a:xfrm>
                <a:prstGeom prst="rect">
                  <a:avLst/>
                </a:prstGeom>
              </p:spPr>
            </p:pic>
            <p:sp>
              <p:nvSpPr>
                <p:cNvPr id="31" name="Retângulo: Cantos Arredondados 30">
                  <a:extLst>
                    <a:ext uri="{FF2B5EF4-FFF2-40B4-BE49-F238E27FC236}">
                      <a16:creationId xmlns:a16="http://schemas.microsoft.com/office/drawing/2014/main" id="{D22A3558-EB41-9C56-B49E-248E4EA86D5A}"/>
                    </a:ext>
                  </a:extLst>
                </p:cNvPr>
                <p:cNvSpPr/>
                <p:nvPr/>
              </p:nvSpPr>
              <p:spPr>
                <a:xfrm>
                  <a:off x="6279544" y="576976"/>
                  <a:ext cx="546855" cy="224919"/>
                </a:xfrm>
                <a:prstGeom prst="roundRect">
                  <a:avLst/>
                </a:prstGeom>
                <a:no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CaixaDeTexto 31">
                  <a:extLst>
                    <a:ext uri="{FF2B5EF4-FFF2-40B4-BE49-F238E27FC236}">
                      <a16:creationId xmlns:a16="http://schemas.microsoft.com/office/drawing/2014/main" id="{A4974BE6-CC48-F6C0-175D-3EBD0AB1F746}"/>
                    </a:ext>
                  </a:extLst>
                </p:cNvPr>
                <p:cNvSpPr txBox="1"/>
                <p:nvPr/>
              </p:nvSpPr>
              <p:spPr>
                <a:xfrm>
                  <a:off x="6652532" y="6579456"/>
                  <a:ext cx="4590482" cy="276999"/>
                </a:xfrm>
                <a:prstGeom prst="rect">
                  <a:avLst/>
                </a:prstGeom>
                <a:noFill/>
              </p:spPr>
              <p:txBody>
                <a:bodyPr wrap="square">
                  <a:spAutoFit/>
                </a:bodyPr>
                <a:lstStyle/>
                <a:p>
                  <a:r>
                    <a:rPr lang="pt-BR" sz="1200" i="1" dirty="0"/>
                    <a:t>https://www.un.org/securitycouncil/content/field-missions-dashboard</a:t>
                  </a:r>
                </a:p>
              </p:txBody>
            </p:sp>
            <p:pic>
              <p:nvPicPr>
                <p:cNvPr id="33" name="Picture 16" descr="Resultado de imagem para bandeira do brasil png">
                  <a:extLst>
                    <a:ext uri="{FF2B5EF4-FFF2-40B4-BE49-F238E27FC236}">
                      <a16:creationId xmlns:a16="http://schemas.microsoft.com/office/drawing/2014/main" id="{3E5B61D9-C606-C6A7-5DA6-C4E00D431C3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430979" y="370061"/>
                  <a:ext cx="240845" cy="16859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Resultado de imagem para bandeira do brasil png">
                  <a:extLst>
                    <a:ext uri="{FF2B5EF4-FFF2-40B4-BE49-F238E27FC236}">
                      <a16:creationId xmlns:a16="http://schemas.microsoft.com/office/drawing/2014/main" id="{1660A1B0-E587-D6B9-E19F-F30DC6795D3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30925" y="387475"/>
                  <a:ext cx="240845" cy="16859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Imagem 14">
                <a:extLst>
                  <a:ext uri="{FF2B5EF4-FFF2-40B4-BE49-F238E27FC236}">
                    <a16:creationId xmlns:a16="http://schemas.microsoft.com/office/drawing/2014/main" id="{F24735A4-1679-74D1-8BAC-3B86CA0EE9DB}"/>
                  </a:ext>
                </a:extLst>
              </p:cNvPr>
              <p:cNvPicPr>
                <a:picLocks noChangeAspect="1"/>
              </p:cNvPicPr>
              <p:nvPr/>
            </p:nvPicPr>
            <p:blipFill rotWithShape="1">
              <a:blip r:embed="rId6"/>
              <a:srcRect l="95811" t="7431" r="2204" b="41507"/>
              <a:stretch/>
            </p:blipFill>
            <p:spPr>
              <a:xfrm>
                <a:off x="5682896" y="303281"/>
                <a:ext cx="603797" cy="6374000"/>
              </a:xfrm>
              <a:prstGeom prst="rect">
                <a:avLst/>
              </a:prstGeom>
            </p:spPr>
          </p:pic>
        </p:grpSp>
        <p:sp>
          <p:nvSpPr>
            <p:cNvPr id="37" name="CaixaDeTexto 36">
              <a:extLst>
                <a:ext uri="{FF2B5EF4-FFF2-40B4-BE49-F238E27FC236}">
                  <a16:creationId xmlns:a16="http://schemas.microsoft.com/office/drawing/2014/main" id="{4EB98844-F60A-AF19-32A2-2578FF8F64BE}"/>
                </a:ext>
              </a:extLst>
            </p:cNvPr>
            <p:cNvSpPr txBox="1"/>
            <p:nvPr/>
          </p:nvSpPr>
          <p:spPr>
            <a:xfrm>
              <a:off x="10720243" y="451949"/>
              <a:ext cx="677645" cy="253916"/>
            </a:xfrm>
            <a:prstGeom prst="rect">
              <a:avLst/>
            </a:prstGeom>
            <a:solidFill>
              <a:schemeClr val="bg1"/>
            </a:solidFill>
          </p:spPr>
          <p:txBody>
            <a:bodyPr wrap="square" rtlCol="0">
              <a:spAutoFit/>
            </a:bodyPr>
            <a:lstStyle/>
            <a:p>
              <a:r>
                <a:rPr lang="pt-BR" sz="1050" b="1" dirty="0">
                  <a:solidFill>
                    <a:schemeClr val="tx1">
                      <a:lumMod val="65000"/>
                      <a:lumOff val="35000"/>
                    </a:schemeClr>
                  </a:solidFill>
                </a:rPr>
                <a:t>UNTMIS</a:t>
              </a:r>
            </a:p>
          </p:txBody>
        </p:sp>
        <p:sp>
          <p:nvSpPr>
            <p:cNvPr id="35" name="Retângulo: Cantos Arredondados 34">
              <a:extLst>
                <a:ext uri="{FF2B5EF4-FFF2-40B4-BE49-F238E27FC236}">
                  <a16:creationId xmlns:a16="http://schemas.microsoft.com/office/drawing/2014/main" id="{775ED880-29B2-B828-BEBC-D04DA5A70633}"/>
                </a:ext>
              </a:extLst>
            </p:cNvPr>
            <p:cNvSpPr/>
            <p:nvPr/>
          </p:nvSpPr>
          <p:spPr>
            <a:xfrm>
              <a:off x="10789648" y="471847"/>
              <a:ext cx="546855" cy="224919"/>
            </a:xfrm>
            <a:prstGeom prst="roundRect">
              <a:avLst/>
            </a:prstGeom>
            <a:no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773499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9BA01CAD-2129-3361-8E98-84AD5E2A3756}"/>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ctangle 1">
            <a:extLst>
              <a:ext uri="{FF2B5EF4-FFF2-40B4-BE49-F238E27FC236}">
                <a16:creationId xmlns:a16="http://schemas.microsoft.com/office/drawing/2014/main" id="{C1789C56-2E0E-6372-A281-583C6D3B92E8}"/>
              </a:ext>
            </a:extLst>
          </p:cNvPr>
          <p:cNvSpPr>
            <a:spLocks noChangeArrowheads="1"/>
          </p:cNvSpPr>
          <p:nvPr/>
        </p:nvSpPr>
        <p:spPr bwMode="auto">
          <a:xfrm>
            <a:off x="640080" y="2074363"/>
            <a:ext cx="2752354" cy="2709275"/>
          </a:xfrm>
          <a:prstGeom prst="ellipse">
            <a:avLst/>
          </a:prstGeom>
          <a:solidFill>
            <a:schemeClr val="accent6">
              <a:lumMod val="40000"/>
              <a:lumOff val="60000"/>
            </a:schemeClr>
          </a:solidFill>
          <a:ln w="174625" cmpd="thinThick">
            <a:solidFill>
              <a:srgbClr val="262626"/>
            </a:solidFill>
          </a:ln>
        </p:spPr>
        <p:txBody>
          <a:bodyPr vert="horz" lIns="91440" tIns="45720" rIns="91440" bIns="45720" numCol="1" rtlCol="0" anchor="ctr" anchorCtr="0" compatLnSpc="1">
            <a:prstTxWarp prst="textNoShape">
              <a:avLst/>
            </a:prstTxWarp>
            <a:noAutofit/>
          </a:bodyPr>
          <a:lstStyle/>
          <a:p>
            <a:pPr algn="ctr" fontAlgn="base">
              <a:lnSpc>
                <a:spcPct val="90000"/>
              </a:lnSpc>
              <a:spcBef>
                <a:spcPct val="0"/>
              </a:spcBef>
              <a:spcAft>
                <a:spcPts val="600"/>
              </a:spcAft>
            </a:pPr>
            <a:r>
              <a:rPr kumimoji="0" lang="en-US" altLang="pt-BR" sz="2500" b="1" i="0" u="none" strike="noStrike" kern="1200" cap="none" normalizeH="0" baseline="0" dirty="0">
                <a:ln>
                  <a:noFill/>
                </a:ln>
                <a:effectLst/>
                <a:latin typeface="+mj-lt"/>
                <a:ea typeface="+mj-ea"/>
                <a:cs typeface="+mj-cs"/>
              </a:rPr>
              <a:t>MPE ENCERRADAS</a:t>
            </a:r>
          </a:p>
          <a:p>
            <a:pPr marL="0" marR="0" lvl="0" indent="0" algn="ctr" fontAlgn="base">
              <a:lnSpc>
                <a:spcPct val="90000"/>
              </a:lnSpc>
              <a:spcBef>
                <a:spcPct val="0"/>
              </a:spcBef>
              <a:spcAft>
                <a:spcPts val="600"/>
              </a:spcAft>
              <a:buClrTx/>
              <a:buSzTx/>
              <a:tabLst/>
            </a:pPr>
            <a:r>
              <a:rPr lang="en-US" altLang="pt-BR" sz="2500" b="1" dirty="0" err="1">
                <a:latin typeface="+mj-lt"/>
                <a:ea typeface="+mj-ea"/>
                <a:cs typeface="+mj-cs"/>
              </a:rPr>
              <a:t>Á</a:t>
            </a:r>
            <a:r>
              <a:rPr kumimoji="0" lang="en-US" altLang="pt-BR" sz="2500" b="1" i="0" u="none" strike="noStrike" kern="1200" cap="none" normalizeH="0" baseline="0" dirty="0" err="1">
                <a:ln>
                  <a:noFill/>
                </a:ln>
                <a:effectLst/>
                <a:latin typeface="+mj-lt"/>
                <a:ea typeface="+mj-ea"/>
                <a:cs typeface="+mj-cs"/>
              </a:rPr>
              <a:t>frica</a:t>
            </a:r>
            <a:r>
              <a:rPr kumimoji="0" lang="en-US" altLang="pt-BR" sz="2500" b="1" i="0" u="none" strike="noStrike" kern="1200" cap="none" normalizeH="0" baseline="0" dirty="0">
                <a:ln>
                  <a:noFill/>
                </a:ln>
                <a:effectLst/>
                <a:latin typeface="+mj-lt"/>
                <a:ea typeface="+mj-ea"/>
                <a:cs typeface="+mj-cs"/>
              </a:rPr>
              <a:t> (23)</a:t>
            </a:r>
          </a:p>
        </p:txBody>
      </p:sp>
      <p:pic>
        <p:nvPicPr>
          <p:cNvPr id="4" name="Picture 16" descr="Resultado de imagem para bandeira do brasil png">
            <a:extLst>
              <a:ext uri="{FF2B5EF4-FFF2-40B4-BE49-F238E27FC236}">
                <a16:creationId xmlns:a16="http://schemas.microsoft.com/office/drawing/2014/main" id="{7B31B1EB-F36B-F637-330D-8D5B3F8DBC0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5972" y="6201105"/>
            <a:ext cx="624690" cy="43728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28B3A2D-5AD9-47E7-11DB-614575DAA15D}"/>
              </a:ext>
            </a:extLst>
          </p:cNvPr>
          <p:cNvSpPr txBox="1"/>
          <p:nvPr/>
        </p:nvSpPr>
        <p:spPr>
          <a:xfrm>
            <a:off x="952014" y="6235080"/>
            <a:ext cx="981889" cy="369332"/>
          </a:xfrm>
          <a:prstGeom prst="rect">
            <a:avLst/>
          </a:prstGeom>
          <a:noFill/>
        </p:spPr>
        <p:txBody>
          <a:bodyPr wrap="square">
            <a:spAutoFit/>
          </a:bodyPr>
          <a:lstStyle/>
          <a:p>
            <a:pPr algn="ctr"/>
            <a:r>
              <a:rPr kumimoji="0" lang="en-US" altLang="pt-BR" sz="1800" b="1" u="none" strike="noStrike" kern="1200" cap="none" normalizeH="0" baseline="0" dirty="0">
                <a:ln>
                  <a:noFill/>
                </a:ln>
                <a:solidFill>
                  <a:srgbClr val="FFFFFF"/>
                </a:solidFill>
                <a:effectLst>
                  <a:outerShdw blurRad="38100" dist="38100" dir="2700000" algn="tl">
                    <a:srgbClr val="000000">
                      <a:alpha val="43137"/>
                    </a:srgbClr>
                  </a:outerShdw>
                </a:effectLst>
                <a:latin typeface="+mj-lt"/>
                <a:ea typeface="+mj-ea"/>
                <a:cs typeface="+mj-cs"/>
              </a:rPr>
              <a:t>07 MPE</a:t>
            </a:r>
            <a:endParaRPr lang="pt-BR" dirty="0">
              <a:effectLst>
                <a:outerShdw blurRad="38100" dist="38100" dir="2700000" algn="tl">
                  <a:srgbClr val="000000">
                    <a:alpha val="43137"/>
                  </a:srgbClr>
                </a:outerShdw>
              </a:effectLst>
            </a:endParaRPr>
          </a:p>
        </p:txBody>
      </p:sp>
      <p:graphicFrame>
        <p:nvGraphicFramePr>
          <p:cNvPr id="8" name="Tabela 7">
            <a:extLst>
              <a:ext uri="{FF2B5EF4-FFF2-40B4-BE49-F238E27FC236}">
                <a16:creationId xmlns:a16="http://schemas.microsoft.com/office/drawing/2014/main" id="{667C9F2B-6C51-A504-A2D5-210849E99C5C}"/>
              </a:ext>
            </a:extLst>
          </p:cNvPr>
          <p:cNvGraphicFramePr>
            <a:graphicFrameLocks noGrp="1"/>
          </p:cNvGraphicFramePr>
          <p:nvPr>
            <p:extLst>
              <p:ext uri="{D42A27DB-BD31-4B8C-83A1-F6EECF244321}">
                <p14:modId xmlns:p14="http://schemas.microsoft.com/office/powerpoint/2010/main" val="941928044"/>
              </p:ext>
            </p:extLst>
          </p:nvPr>
        </p:nvGraphicFramePr>
        <p:xfrm>
          <a:off x="3652902" y="64081"/>
          <a:ext cx="8338769" cy="6492240"/>
        </p:xfrm>
        <a:graphic>
          <a:graphicData uri="http://schemas.openxmlformats.org/drawingml/2006/table">
            <a:tbl>
              <a:tblPr firstRow="1" bandRow="1">
                <a:tableStyleId>{69CF1AB2-1976-4502-BF36-3FF5EA218861}</a:tableStyleId>
              </a:tblPr>
              <a:tblGrid>
                <a:gridCol w="7191851">
                  <a:extLst>
                    <a:ext uri="{9D8B030D-6E8A-4147-A177-3AD203B41FA5}">
                      <a16:colId xmlns:a16="http://schemas.microsoft.com/office/drawing/2014/main" val="1267988248"/>
                    </a:ext>
                  </a:extLst>
                </a:gridCol>
                <a:gridCol w="1146918">
                  <a:extLst>
                    <a:ext uri="{9D8B030D-6E8A-4147-A177-3AD203B41FA5}">
                      <a16:colId xmlns:a16="http://schemas.microsoft.com/office/drawing/2014/main" val="3297197752"/>
                    </a:ext>
                  </a:extLst>
                </a:gridCol>
              </a:tblGrid>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rPr>
                        <a:t>UN Office in Angola (UNOA)</a:t>
                      </a:r>
                    </a:p>
                  </a:txBody>
                  <a:tcPr>
                    <a:solidFill>
                      <a:schemeClr val="accent6">
                        <a:lumMod val="20000"/>
                        <a:lumOff val="80000"/>
                      </a:schemeClr>
                    </a:solidFill>
                  </a:tcPr>
                </a:tc>
                <a:tc>
                  <a:txBody>
                    <a:bodyPr/>
                    <a:lstStyle/>
                    <a:p>
                      <a:pPr algn="ctr">
                        <a:lnSpc>
                          <a:spcPct val="100000"/>
                        </a:lnSpc>
                        <a:spcAft>
                          <a:spcPts val="0"/>
                        </a:spcAft>
                      </a:pPr>
                      <a:r>
                        <a:rPr lang="en-US" sz="1200" b="0" i="0" dirty="0">
                          <a:effectLst/>
                        </a:rPr>
                        <a:t>1999 - 2002</a:t>
                      </a:r>
                      <a:endParaRPr lang="pt-BR" sz="1200" dirty="0"/>
                    </a:p>
                  </a:txBody>
                  <a:tcPr anchor="ctr">
                    <a:solidFill>
                      <a:schemeClr val="accent6">
                        <a:lumMod val="20000"/>
                        <a:lumOff val="80000"/>
                      </a:schemeClr>
                    </a:solidFill>
                  </a:tcPr>
                </a:tc>
                <a:extLst>
                  <a:ext uri="{0D108BD9-81ED-4DB2-BD59-A6C34878D82A}">
                    <a16:rowId xmlns:a16="http://schemas.microsoft.com/office/drawing/2014/main" val="3204260117"/>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rPr>
                        <a:t>UN Peacebuilding Support Office in Liberia (UNOL)</a:t>
                      </a:r>
                    </a:p>
                  </a:txBody>
                  <a:tcPr>
                    <a:solidFill>
                      <a:schemeClr val="bg1"/>
                    </a:solidFill>
                  </a:tcPr>
                </a:tc>
                <a:tc>
                  <a:txBody>
                    <a:bodyPr/>
                    <a:lstStyle/>
                    <a:p>
                      <a:pPr algn="ctr">
                        <a:lnSpc>
                          <a:spcPct val="100000"/>
                        </a:lnSpc>
                        <a:spcAft>
                          <a:spcPts val="0"/>
                        </a:spcAft>
                      </a:pPr>
                      <a:r>
                        <a:rPr lang="en-US" sz="1200" b="0" i="0" dirty="0">
                          <a:effectLst/>
                        </a:rPr>
                        <a:t>1997 – 2003</a:t>
                      </a:r>
                      <a:endParaRPr lang="pt-BR" sz="1200" dirty="0"/>
                    </a:p>
                  </a:txBody>
                  <a:tcPr anchor="ctr">
                    <a:solidFill>
                      <a:schemeClr val="bg1"/>
                    </a:solidFill>
                  </a:tcPr>
                </a:tc>
                <a:extLst>
                  <a:ext uri="{0D108BD9-81ED-4DB2-BD59-A6C34878D82A}">
                    <a16:rowId xmlns:a16="http://schemas.microsoft.com/office/drawing/2014/main" val="3582209247"/>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rPr>
                        <a:t>UN Mission in Angola (UNMA)</a:t>
                      </a:r>
                    </a:p>
                  </a:txBody>
                  <a:tcPr>
                    <a:solidFill>
                      <a:schemeClr val="accent6">
                        <a:lumMod val="20000"/>
                        <a:lumOff val="80000"/>
                      </a:schemeClr>
                    </a:solidFill>
                  </a:tcPr>
                </a:tc>
                <a:tc>
                  <a:txBody>
                    <a:bodyPr/>
                    <a:lstStyle/>
                    <a:p>
                      <a:pPr algn="ctr">
                        <a:lnSpc>
                          <a:spcPct val="100000"/>
                        </a:lnSpc>
                        <a:spcAft>
                          <a:spcPts val="0"/>
                        </a:spcAft>
                      </a:pPr>
                      <a:r>
                        <a:rPr lang="en-US" sz="1200" b="0" i="0" dirty="0">
                          <a:effectLst/>
                        </a:rPr>
                        <a:t>2002 – 2003</a:t>
                      </a:r>
                      <a:endParaRPr lang="pt-BR" sz="1200" dirty="0"/>
                    </a:p>
                  </a:txBody>
                  <a:tcPr anchor="ctr">
                    <a:solidFill>
                      <a:schemeClr val="accent6">
                        <a:lumMod val="20000"/>
                        <a:lumOff val="80000"/>
                      </a:schemeClr>
                    </a:solidFill>
                  </a:tcPr>
                </a:tc>
                <a:extLst>
                  <a:ext uri="{0D108BD9-81ED-4DB2-BD59-A6C34878D82A}">
                    <a16:rowId xmlns:a16="http://schemas.microsoft.com/office/drawing/2014/main" val="1211169238"/>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rPr>
                        <a:t>UN Office in Burundi (UNOB)</a:t>
                      </a:r>
                    </a:p>
                  </a:txBody>
                  <a:tcPr>
                    <a:solidFill>
                      <a:schemeClr val="bg1"/>
                    </a:solidFill>
                  </a:tcPr>
                </a:tc>
                <a:tc>
                  <a:txBody>
                    <a:bodyPr/>
                    <a:lstStyle/>
                    <a:p>
                      <a:pPr algn="ctr">
                        <a:lnSpc>
                          <a:spcPct val="100000"/>
                        </a:lnSpc>
                        <a:spcAft>
                          <a:spcPts val="0"/>
                        </a:spcAft>
                      </a:pPr>
                      <a:r>
                        <a:rPr lang="en-US" sz="1200" b="0" i="0" dirty="0">
                          <a:effectLst/>
                        </a:rPr>
                        <a:t>1993 – 2004</a:t>
                      </a:r>
                      <a:endParaRPr lang="pt-BR" sz="1200" dirty="0"/>
                    </a:p>
                  </a:txBody>
                  <a:tcPr anchor="ctr">
                    <a:solidFill>
                      <a:schemeClr val="bg1"/>
                    </a:solidFill>
                  </a:tcPr>
                </a:tc>
                <a:extLst>
                  <a:ext uri="{0D108BD9-81ED-4DB2-BD59-A6C34878D82A}">
                    <a16:rowId xmlns:a16="http://schemas.microsoft.com/office/drawing/2014/main" val="4182567924"/>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rPr>
                        <a:t>UN Mission in Cote d'Ivoire (MINUCI)</a:t>
                      </a:r>
                    </a:p>
                  </a:txBody>
                  <a:tcPr>
                    <a:solidFill>
                      <a:schemeClr val="bg1"/>
                    </a:solidFill>
                  </a:tcPr>
                </a:tc>
                <a:tc>
                  <a:txBody>
                    <a:bodyPr/>
                    <a:lstStyle/>
                    <a:p>
                      <a:pPr algn="ctr">
                        <a:lnSpc>
                          <a:spcPct val="100000"/>
                        </a:lnSpc>
                        <a:spcAft>
                          <a:spcPts val="0"/>
                        </a:spcAft>
                      </a:pPr>
                      <a:r>
                        <a:rPr lang="en-US" sz="1200" b="0" i="0" dirty="0">
                          <a:effectLst/>
                        </a:rPr>
                        <a:t>2003 – 2004</a:t>
                      </a:r>
                      <a:endParaRPr lang="pt-BR" sz="1200" dirty="0"/>
                    </a:p>
                  </a:txBody>
                  <a:tcPr anchor="ctr">
                    <a:solidFill>
                      <a:schemeClr val="bg1"/>
                    </a:solidFill>
                  </a:tcPr>
                </a:tc>
                <a:extLst>
                  <a:ext uri="{0D108BD9-81ED-4DB2-BD59-A6C34878D82A}">
                    <a16:rowId xmlns:a16="http://schemas.microsoft.com/office/drawing/2014/main" val="2378615667"/>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rPr>
                        <a:t>UN Integrated Office in Sierra Leone (UNIOSIL)</a:t>
                      </a:r>
                    </a:p>
                  </a:txBody>
                  <a:tcPr>
                    <a:solidFill>
                      <a:schemeClr val="bg1"/>
                    </a:solidFill>
                  </a:tcPr>
                </a:tc>
                <a:tc>
                  <a:txBody>
                    <a:bodyPr/>
                    <a:lstStyle/>
                    <a:p>
                      <a:pPr algn="ctr">
                        <a:lnSpc>
                          <a:spcPct val="100000"/>
                        </a:lnSpc>
                        <a:spcAft>
                          <a:spcPts val="0"/>
                        </a:spcAft>
                      </a:pPr>
                      <a:r>
                        <a:rPr lang="en-US" sz="1200" b="0" i="0" dirty="0">
                          <a:effectLst/>
                        </a:rPr>
                        <a:t>2005 – 2008</a:t>
                      </a:r>
                      <a:endParaRPr lang="pt-BR" sz="1200" dirty="0"/>
                    </a:p>
                  </a:txBody>
                  <a:tcPr anchor="ctr">
                    <a:solidFill>
                      <a:schemeClr val="bg1"/>
                    </a:solidFill>
                  </a:tcPr>
                </a:tc>
                <a:extLst>
                  <a:ext uri="{0D108BD9-81ED-4DB2-BD59-A6C34878D82A}">
                    <a16:rowId xmlns:a16="http://schemas.microsoft.com/office/drawing/2014/main" val="2364130454"/>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rPr>
                        <a:t>UN Peacebuilding Office in the Central African Republic (BONUCA)</a:t>
                      </a:r>
                    </a:p>
                  </a:txBody>
                  <a:tcPr>
                    <a:solidFill>
                      <a:schemeClr val="bg1"/>
                    </a:solidFill>
                  </a:tcPr>
                </a:tc>
                <a:tc>
                  <a:txBody>
                    <a:bodyPr/>
                    <a:lstStyle/>
                    <a:p>
                      <a:pPr algn="ctr">
                        <a:lnSpc>
                          <a:spcPct val="100000"/>
                        </a:lnSpc>
                        <a:spcAft>
                          <a:spcPts val="0"/>
                        </a:spcAft>
                      </a:pPr>
                      <a:r>
                        <a:rPr lang="en-US" sz="1200" b="0" i="0" dirty="0">
                          <a:effectLst/>
                        </a:rPr>
                        <a:t>2000 – 2009</a:t>
                      </a:r>
                      <a:endParaRPr lang="pt-BR" sz="1200" dirty="0"/>
                    </a:p>
                  </a:txBody>
                  <a:tcPr anchor="ctr">
                    <a:solidFill>
                      <a:schemeClr val="bg1"/>
                    </a:solidFill>
                  </a:tcPr>
                </a:tc>
                <a:extLst>
                  <a:ext uri="{0D108BD9-81ED-4DB2-BD59-A6C34878D82A}">
                    <a16:rowId xmlns:a16="http://schemas.microsoft.com/office/drawing/2014/main" val="3543959955"/>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rPr>
                        <a:t>UN Peacebuilding Support Office in Guinea-Bissau (UNOGBIS)</a:t>
                      </a:r>
                    </a:p>
                  </a:txBody>
                  <a:tcPr>
                    <a:solidFill>
                      <a:schemeClr val="accent6">
                        <a:lumMod val="20000"/>
                        <a:lumOff val="80000"/>
                      </a:schemeClr>
                    </a:solidFill>
                  </a:tcPr>
                </a:tc>
                <a:tc>
                  <a:txBody>
                    <a:bodyPr/>
                    <a:lstStyle/>
                    <a:p>
                      <a:pPr algn="ctr">
                        <a:lnSpc>
                          <a:spcPct val="100000"/>
                        </a:lnSpc>
                        <a:spcAft>
                          <a:spcPts val="0"/>
                        </a:spcAft>
                      </a:pPr>
                      <a:r>
                        <a:rPr lang="en-US" sz="1200" b="0" i="0" dirty="0">
                          <a:effectLst/>
                        </a:rPr>
                        <a:t>1999 – 2009</a:t>
                      </a:r>
                      <a:endParaRPr lang="pt-BR" sz="1200" dirty="0"/>
                    </a:p>
                  </a:txBody>
                  <a:tcPr anchor="ctr">
                    <a:solidFill>
                      <a:schemeClr val="accent6">
                        <a:lumMod val="20000"/>
                        <a:lumOff val="80000"/>
                      </a:schemeClr>
                    </a:solidFill>
                  </a:tcPr>
                </a:tc>
                <a:extLst>
                  <a:ext uri="{0D108BD9-81ED-4DB2-BD59-A6C34878D82A}">
                    <a16:rowId xmlns:a16="http://schemas.microsoft.com/office/drawing/2014/main" val="3808636098"/>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rPr>
                        <a:t>UN Integrated Office in Burundi (BINUB)</a:t>
                      </a:r>
                    </a:p>
                  </a:txBody>
                  <a:tcPr>
                    <a:solidFill>
                      <a:schemeClr val="bg1"/>
                    </a:solidFill>
                  </a:tcPr>
                </a:tc>
                <a:tc>
                  <a:txBody>
                    <a:bodyPr/>
                    <a:lstStyle/>
                    <a:p>
                      <a:pPr algn="ctr">
                        <a:lnSpc>
                          <a:spcPct val="100000"/>
                        </a:lnSpc>
                        <a:spcAft>
                          <a:spcPts val="0"/>
                        </a:spcAft>
                      </a:pPr>
                      <a:r>
                        <a:rPr lang="en-US" sz="1200" b="0" i="0" dirty="0">
                          <a:effectLst/>
                        </a:rPr>
                        <a:t>2006 – 2010</a:t>
                      </a:r>
                      <a:endParaRPr lang="pt-BR" sz="1200" dirty="0"/>
                    </a:p>
                  </a:txBody>
                  <a:tcPr anchor="ctr">
                    <a:solidFill>
                      <a:schemeClr val="bg1"/>
                    </a:solidFill>
                  </a:tcPr>
                </a:tc>
                <a:extLst>
                  <a:ext uri="{0D108BD9-81ED-4DB2-BD59-A6C34878D82A}">
                    <a16:rowId xmlns:a16="http://schemas.microsoft.com/office/drawing/2014/main" val="816184026"/>
                  </a:ext>
                </a:extLst>
              </a:tr>
              <a:tr h="453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rPr>
                        <a:t>UN International Commission of Inquiry mandated to establish the facts and circumstances of the events of 28 September 2009 in Guinea </a:t>
                      </a:r>
                    </a:p>
                  </a:txBody>
                  <a:tcPr>
                    <a:solidFill>
                      <a:schemeClr val="bg1"/>
                    </a:solidFill>
                  </a:tcPr>
                </a:tc>
                <a:tc>
                  <a:txBody>
                    <a:bodyPr/>
                    <a:lstStyle/>
                    <a:p>
                      <a:pPr algn="ctr">
                        <a:lnSpc>
                          <a:spcPct val="100000"/>
                        </a:lnSpc>
                        <a:spcAft>
                          <a:spcPts val="0"/>
                        </a:spcAft>
                      </a:pPr>
                      <a:r>
                        <a:rPr lang="en-US" sz="1200" b="0" i="0" dirty="0">
                          <a:effectLst/>
                        </a:rPr>
                        <a:t>2009 – 2010</a:t>
                      </a:r>
                      <a:endParaRPr lang="pt-BR" sz="1200" dirty="0"/>
                    </a:p>
                  </a:txBody>
                  <a:tcPr anchor="ctr">
                    <a:solidFill>
                      <a:schemeClr val="bg1"/>
                    </a:solidFill>
                  </a:tcPr>
                </a:tc>
                <a:extLst>
                  <a:ext uri="{0D108BD9-81ED-4DB2-BD59-A6C34878D82A}">
                    <a16:rowId xmlns:a16="http://schemas.microsoft.com/office/drawing/2014/main" val="3024673092"/>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effectLst/>
                        </a:rPr>
                        <a:t>UN Political Office for Somalia (UNPOS) </a:t>
                      </a:r>
                    </a:p>
                  </a:txBody>
                  <a:tcPr>
                    <a:solidFill>
                      <a:schemeClr val="bg1"/>
                    </a:solidFill>
                  </a:tcPr>
                </a:tc>
                <a:tc>
                  <a:txBody>
                    <a:bodyPr/>
                    <a:lstStyle/>
                    <a:p>
                      <a:pPr algn="ctr">
                        <a:lnSpc>
                          <a:spcPct val="100000"/>
                        </a:lnSpc>
                        <a:spcAft>
                          <a:spcPts val="0"/>
                        </a:spcAft>
                      </a:pPr>
                      <a:r>
                        <a:rPr lang="en-US" sz="1200" b="0" i="0" dirty="0">
                          <a:effectLst/>
                        </a:rPr>
                        <a:t>1995 – 2013</a:t>
                      </a:r>
                      <a:endParaRPr lang="pt-BR" sz="1200" dirty="0"/>
                    </a:p>
                  </a:txBody>
                  <a:tcPr anchor="ctr">
                    <a:solidFill>
                      <a:schemeClr val="bg1"/>
                    </a:solidFill>
                  </a:tcPr>
                </a:tc>
                <a:extLst>
                  <a:ext uri="{0D108BD9-81ED-4DB2-BD59-A6C34878D82A}">
                    <a16:rowId xmlns:a16="http://schemas.microsoft.com/office/drawing/2014/main" val="1377439966"/>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dirty="0">
                          <a:solidFill>
                            <a:schemeClr val="dk1"/>
                          </a:solidFill>
                          <a:effectLst/>
                          <a:latin typeface="+mn-lt"/>
                          <a:ea typeface="+mn-ea"/>
                          <a:cs typeface="+mn-cs"/>
                        </a:rPr>
                        <a:t>UN Integrated Peacebuilding Office in Sierra Leone (UNIPSIL) </a:t>
                      </a:r>
                    </a:p>
                  </a:txBody>
                  <a:tcPr>
                    <a:solidFill>
                      <a:schemeClr val="bg1"/>
                    </a:solidFill>
                  </a:tcPr>
                </a:tc>
                <a:tc>
                  <a:txBody>
                    <a:bodyPr/>
                    <a:lstStyle/>
                    <a:p>
                      <a:pPr algn="ctr">
                        <a:lnSpc>
                          <a:spcPct val="100000"/>
                        </a:lnSpc>
                        <a:spcAft>
                          <a:spcPts val="0"/>
                        </a:spcAft>
                      </a:pPr>
                      <a:r>
                        <a:rPr lang="en-US" sz="1200" b="0" i="0" dirty="0">
                          <a:effectLst/>
                        </a:rPr>
                        <a:t>2008 – 2014</a:t>
                      </a:r>
                      <a:endParaRPr lang="pt-BR" sz="1200" dirty="0"/>
                    </a:p>
                  </a:txBody>
                  <a:tcPr anchor="ctr">
                    <a:solidFill>
                      <a:schemeClr val="bg1"/>
                    </a:solidFill>
                  </a:tcPr>
                </a:tc>
                <a:extLst>
                  <a:ext uri="{0D108BD9-81ED-4DB2-BD59-A6C34878D82A}">
                    <a16:rowId xmlns:a16="http://schemas.microsoft.com/office/drawing/2014/main" val="1642539704"/>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dirty="0">
                          <a:solidFill>
                            <a:schemeClr val="dk1"/>
                          </a:solidFill>
                          <a:effectLst/>
                          <a:latin typeface="+mn-lt"/>
                          <a:ea typeface="+mn-ea"/>
                          <a:cs typeface="+mn-cs"/>
                        </a:rPr>
                        <a:t>UN Integrated Peacebuilding Support Office in the Central African Republic (BINUCA) </a:t>
                      </a:r>
                    </a:p>
                  </a:txBody>
                  <a:tcPr>
                    <a:solidFill>
                      <a:schemeClr val="bg1"/>
                    </a:solidFill>
                  </a:tcPr>
                </a:tc>
                <a:tc>
                  <a:txBody>
                    <a:bodyPr/>
                    <a:lstStyle/>
                    <a:p>
                      <a:pPr algn="ctr">
                        <a:lnSpc>
                          <a:spcPct val="100000"/>
                        </a:lnSpc>
                        <a:spcAft>
                          <a:spcPts val="0"/>
                        </a:spcAft>
                      </a:pPr>
                      <a:r>
                        <a:rPr lang="en-US" sz="1200" b="0" i="0" dirty="0">
                          <a:effectLst/>
                        </a:rPr>
                        <a:t>2009 – 2014</a:t>
                      </a:r>
                      <a:endParaRPr lang="pt-BR" sz="1200" dirty="0"/>
                    </a:p>
                  </a:txBody>
                  <a:tcPr anchor="ctr">
                    <a:solidFill>
                      <a:schemeClr val="bg1"/>
                    </a:solidFill>
                  </a:tcPr>
                </a:tc>
                <a:extLst>
                  <a:ext uri="{0D108BD9-81ED-4DB2-BD59-A6C34878D82A}">
                    <a16:rowId xmlns:a16="http://schemas.microsoft.com/office/drawing/2014/main" val="61985999"/>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dirty="0">
                          <a:solidFill>
                            <a:schemeClr val="dk1"/>
                          </a:solidFill>
                          <a:effectLst/>
                          <a:latin typeface="+mn-lt"/>
                          <a:ea typeface="+mn-ea"/>
                          <a:cs typeface="+mn-cs"/>
                        </a:rPr>
                        <a:t>UN Office in Burundi (BNUB) </a:t>
                      </a:r>
                    </a:p>
                  </a:txBody>
                  <a:tcPr>
                    <a:solidFill>
                      <a:schemeClr val="bg1"/>
                    </a:solidFill>
                  </a:tcPr>
                </a:tc>
                <a:tc>
                  <a:txBody>
                    <a:bodyPr/>
                    <a:lstStyle/>
                    <a:p>
                      <a:pPr algn="ctr">
                        <a:lnSpc>
                          <a:spcPct val="100000"/>
                        </a:lnSpc>
                        <a:spcAft>
                          <a:spcPts val="0"/>
                        </a:spcAft>
                      </a:pPr>
                      <a:r>
                        <a:rPr lang="en-US" sz="1200" b="0" i="0" dirty="0">
                          <a:effectLst/>
                        </a:rPr>
                        <a:t>2011 – 2014</a:t>
                      </a:r>
                      <a:endParaRPr lang="pt-BR" sz="1200" dirty="0"/>
                    </a:p>
                  </a:txBody>
                  <a:tcPr anchor="ctr">
                    <a:solidFill>
                      <a:schemeClr val="bg1"/>
                    </a:solidFill>
                  </a:tcPr>
                </a:tc>
                <a:extLst>
                  <a:ext uri="{0D108BD9-81ED-4DB2-BD59-A6C34878D82A}">
                    <a16:rowId xmlns:a16="http://schemas.microsoft.com/office/drawing/2014/main" val="2211835561"/>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dirty="0">
                          <a:solidFill>
                            <a:schemeClr val="dk1"/>
                          </a:solidFill>
                          <a:effectLst/>
                          <a:latin typeface="+mn-lt"/>
                          <a:ea typeface="+mn-ea"/>
                          <a:cs typeface="+mn-cs"/>
                        </a:rPr>
                        <a:t>UN Electoral Observation Mission in Burundi (MENUB) </a:t>
                      </a:r>
                    </a:p>
                  </a:txBody>
                  <a:tcPr>
                    <a:solidFill>
                      <a:schemeClr val="bg1"/>
                    </a:solidFill>
                  </a:tcPr>
                </a:tc>
                <a:tc>
                  <a:txBody>
                    <a:bodyPr/>
                    <a:lstStyle/>
                    <a:p>
                      <a:pPr algn="ctr">
                        <a:lnSpc>
                          <a:spcPct val="100000"/>
                        </a:lnSpc>
                        <a:spcAft>
                          <a:spcPts val="0"/>
                        </a:spcAft>
                      </a:pPr>
                      <a:r>
                        <a:rPr lang="en-US" sz="1200" b="0" i="0" dirty="0">
                          <a:effectLst/>
                        </a:rPr>
                        <a:t>2015</a:t>
                      </a:r>
                      <a:endParaRPr lang="pt-BR" sz="1200" dirty="0"/>
                    </a:p>
                  </a:txBody>
                  <a:tcPr anchor="ctr">
                    <a:solidFill>
                      <a:schemeClr val="bg1"/>
                    </a:solidFill>
                  </a:tcPr>
                </a:tc>
                <a:extLst>
                  <a:ext uri="{0D108BD9-81ED-4DB2-BD59-A6C34878D82A}">
                    <a16:rowId xmlns:a16="http://schemas.microsoft.com/office/drawing/2014/main" val="1984018768"/>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dirty="0">
                          <a:solidFill>
                            <a:schemeClr val="dk1"/>
                          </a:solidFill>
                          <a:effectLst/>
                          <a:latin typeface="+mn-lt"/>
                          <a:ea typeface="+mn-ea"/>
                          <a:cs typeface="+mn-cs"/>
                        </a:rPr>
                        <a:t>UN Office for West Africa (UNOWA) </a:t>
                      </a:r>
                    </a:p>
                  </a:txBody>
                  <a:tcPr>
                    <a:solidFill>
                      <a:schemeClr val="accent6">
                        <a:lumMod val="20000"/>
                        <a:lumOff val="80000"/>
                      </a:schemeClr>
                    </a:solidFill>
                  </a:tcPr>
                </a:tc>
                <a:tc>
                  <a:txBody>
                    <a:bodyPr/>
                    <a:lstStyle/>
                    <a:p>
                      <a:pPr algn="ctr">
                        <a:lnSpc>
                          <a:spcPct val="100000"/>
                        </a:lnSpc>
                        <a:spcAft>
                          <a:spcPts val="0"/>
                        </a:spcAft>
                      </a:pPr>
                      <a:r>
                        <a:rPr lang="en-US" sz="1200" b="0" i="0" dirty="0">
                          <a:effectLst/>
                        </a:rPr>
                        <a:t>2001 – 2016</a:t>
                      </a:r>
                      <a:endParaRPr lang="pt-BR" sz="1200" dirty="0"/>
                    </a:p>
                  </a:txBody>
                  <a:tcPr anchor="ctr">
                    <a:solidFill>
                      <a:schemeClr val="accent6">
                        <a:lumMod val="20000"/>
                        <a:lumOff val="80000"/>
                      </a:schemeClr>
                    </a:solidFill>
                  </a:tcPr>
                </a:tc>
                <a:extLst>
                  <a:ext uri="{0D108BD9-81ED-4DB2-BD59-A6C34878D82A}">
                    <a16:rowId xmlns:a16="http://schemas.microsoft.com/office/drawing/2014/main" val="1910460169"/>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dirty="0">
                          <a:solidFill>
                            <a:schemeClr val="dk1"/>
                          </a:solidFill>
                          <a:effectLst/>
                          <a:latin typeface="+mn-lt"/>
                          <a:ea typeface="+mn-ea"/>
                          <a:cs typeface="+mn-cs"/>
                        </a:rPr>
                        <a:t>Office of the Special Envoy for the Sahel (OSES) </a:t>
                      </a:r>
                    </a:p>
                  </a:txBody>
                  <a:tcPr>
                    <a:solidFill>
                      <a:schemeClr val="bg1"/>
                    </a:solidFill>
                  </a:tcPr>
                </a:tc>
                <a:tc>
                  <a:txBody>
                    <a:bodyPr/>
                    <a:lstStyle/>
                    <a:p>
                      <a:pPr algn="ctr">
                        <a:lnSpc>
                          <a:spcPct val="100000"/>
                        </a:lnSpc>
                        <a:spcAft>
                          <a:spcPts val="0"/>
                        </a:spcAft>
                      </a:pPr>
                      <a:r>
                        <a:rPr lang="en-US" sz="1200" b="0" i="0" dirty="0">
                          <a:effectLst/>
                        </a:rPr>
                        <a:t>2013 – 2016</a:t>
                      </a:r>
                      <a:endParaRPr lang="pt-BR" sz="1200" dirty="0"/>
                    </a:p>
                  </a:txBody>
                  <a:tcPr anchor="ctr">
                    <a:solidFill>
                      <a:schemeClr val="bg1"/>
                    </a:solidFill>
                  </a:tcPr>
                </a:tc>
                <a:extLst>
                  <a:ext uri="{0D108BD9-81ED-4DB2-BD59-A6C34878D82A}">
                    <a16:rowId xmlns:a16="http://schemas.microsoft.com/office/drawing/2014/main" val="2813237317"/>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dirty="0">
                          <a:solidFill>
                            <a:schemeClr val="dk1"/>
                          </a:solidFill>
                          <a:effectLst/>
                          <a:latin typeface="+mn-lt"/>
                          <a:ea typeface="+mn-ea"/>
                          <a:cs typeface="+mn-cs"/>
                        </a:rPr>
                        <a:t>Good Offices Sudan and South Sudan </a:t>
                      </a:r>
                    </a:p>
                  </a:txBody>
                  <a:tcPr>
                    <a:solidFill>
                      <a:schemeClr val="bg1"/>
                    </a:solidFill>
                  </a:tcPr>
                </a:tc>
                <a:tc>
                  <a:txBody>
                    <a:bodyPr/>
                    <a:lstStyle/>
                    <a:p>
                      <a:pPr algn="ctr">
                        <a:lnSpc>
                          <a:spcPct val="100000"/>
                        </a:lnSpc>
                        <a:spcAft>
                          <a:spcPts val="0"/>
                        </a:spcAft>
                      </a:pPr>
                      <a:r>
                        <a:rPr lang="en-US" sz="1200" b="0" i="0" dirty="0">
                          <a:effectLst/>
                        </a:rPr>
                        <a:t>2016 – 2018</a:t>
                      </a:r>
                      <a:endParaRPr lang="pt-BR" sz="1200" dirty="0"/>
                    </a:p>
                  </a:txBody>
                  <a:tcPr anchor="ctr">
                    <a:solidFill>
                      <a:schemeClr val="bg1"/>
                    </a:solidFill>
                  </a:tcPr>
                </a:tc>
                <a:extLst>
                  <a:ext uri="{0D108BD9-81ED-4DB2-BD59-A6C34878D82A}">
                    <a16:rowId xmlns:a16="http://schemas.microsoft.com/office/drawing/2014/main" val="1810498008"/>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dirty="0">
                          <a:solidFill>
                            <a:schemeClr val="dk1"/>
                          </a:solidFill>
                          <a:effectLst/>
                          <a:latin typeface="+mn-lt"/>
                          <a:ea typeface="+mn-ea"/>
                          <a:cs typeface="+mn-cs"/>
                        </a:rPr>
                        <a:t>UN Integrated Peacebuilding Office in Guinea-Bissau (UNIOGBIS)</a:t>
                      </a:r>
                    </a:p>
                  </a:txBody>
                  <a:tcPr>
                    <a:solidFill>
                      <a:schemeClr val="accent6">
                        <a:lumMod val="20000"/>
                        <a:lumOff val="80000"/>
                      </a:schemeClr>
                    </a:solidFill>
                  </a:tcPr>
                </a:tc>
                <a:tc>
                  <a:txBody>
                    <a:bodyPr/>
                    <a:lstStyle/>
                    <a:p>
                      <a:pPr algn="ctr">
                        <a:lnSpc>
                          <a:spcPct val="100000"/>
                        </a:lnSpc>
                        <a:spcAft>
                          <a:spcPts val="0"/>
                        </a:spcAft>
                      </a:pPr>
                      <a:r>
                        <a:rPr lang="en-US" sz="1200" b="0" i="0" dirty="0">
                          <a:effectLst/>
                        </a:rPr>
                        <a:t>2010 – 2020</a:t>
                      </a:r>
                      <a:endParaRPr lang="pt-BR" sz="1200" dirty="0"/>
                    </a:p>
                  </a:txBody>
                  <a:tcPr anchor="ctr">
                    <a:solidFill>
                      <a:schemeClr val="accent6">
                        <a:lumMod val="20000"/>
                        <a:lumOff val="80000"/>
                      </a:schemeClr>
                    </a:solidFill>
                  </a:tcPr>
                </a:tc>
                <a:extLst>
                  <a:ext uri="{0D108BD9-81ED-4DB2-BD59-A6C34878D82A}">
                    <a16:rowId xmlns:a16="http://schemas.microsoft.com/office/drawing/2014/main" val="3850465171"/>
                  </a:ext>
                </a:extLst>
              </a:tr>
              <a:tr h="268263">
                <a:tc>
                  <a:txBody>
                    <a:bodyPr/>
                    <a:lstStyle/>
                    <a:p>
                      <a:pPr marL="0" indent="0">
                        <a:lnSpc>
                          <a:spcPct val="100000"/>
                        </a:lnSpc>
                        <a:spcAft>
                          <a:spcPts val="0"/>
                        </a:spcAft>
                        <a:buFont typeface="Arial" panose="020B0604020202020204" pitchFamily="34" charset="0"/>
                        <a:buNone/>
                      </a:pPr>
                      <a:r>
                        <a:rPr lang="en-US" sz="1200" b="1" i="0" u="none" kern="1200" dirty="0">
                          <a:solidFill>
                            <a:schemeClr val="dk1"/>
                          </a:solidFill>
                          <a:effectLst/>
                          <a:latin typeface="+mn-lt"/>
                          <a:ea typeface="+mn-ea"/>
                          <a:cs typeface="+mn-cs"/>
                        </a:rPr>
                        <a:t>Office of the Special Envoy for Burundi </a:t>
                      </a:r>
                    </a:p>
                  </a:txBody>
                  <a:tcPr>
                    <a:solidFill>
                      <a:schemeClr val="bg1"/>
                    </a:solidFill>
                  </a:tcPr>
                </a:tc>
                <a:tc>
                  <a:txBody>
                    <a:bodyPr/>
                    <a:lstStyle/>
                    <a:p>
                      <a:pPr algn="ctr">
                        <a:lnSpc>
                          <a:spcPct val="100000"/>
                        </a:lnSpc>
                        <a:spcAft>
                          <a:spcPts val="0"/>
                        </a:spcAft>
                      </a:pPr>
                      <a:r>
                        <a:rPr lang="en-US" sz="1200" b="0" i="0" dirty="0">
                          <a:effectLst/>
                        </a:rPr>
                        <a:t>2016 – 2021</a:t>
                      </a:r>
                      <a:endParaRPr lang="pt-BR" sz="1200" dirty="0"/>
                    </a:p>
                  </a:txBody>
                  <a:tcPr anchor="ctr">
                    <a:solidFill>
                      <a:schemeClr val="bg1"/>
                    </a:solidFill>
                  </a:tcPr>
                </a:tc>
                <a:extLst>
                  <a:ext uri="{0D108BD9-81ED-4DB2-BD59-A6C34878D82A}">
                    <a16:rowId xmlns:a16="http://schemas.microsoft.com/office/drawing/2014/main" val="98939060"/>
                  </a:ext>
                </a:extLst>
              </a:tr>
              <a:tr h="268263">
                <a:tc>
                  <a:txBody>
                    <a:bodyPr/>
                    <a:lstStyle/>
                    <a:p>
                      <a:pPr marL="0" indent="0">
                        <a:lnSpc>
                          <a:spcPct val="100000"/>
                        </a:lnSpc>
                        <a:spcAft>
                          <a:spcPts val="0"/>
                        </a:spcAft>
                        <a:buFont typeface="Arial" panose="020B0604020202020204" pitchFamily="34" charset="0"/>
                        <a:buNone/>
                      </a:pPr>
                      <a:r>
                        <a:rPr lang="en-US" sz="1200" b="1" i="0" u="none" kern="1200" dirty="0">
                          <a:solidFill>
                            <a:schemeClr val="dk1"/>
                          </a:solidFill>
                          <a:effectLst/>
                          <a:latin typeface="+mn-lt"/>
                          <a:ea typeface="+mn-ea"/>
                          <a:cs typeface="+mn-cs"/>
                        </a:rPr>
                        <a:t>Personal Envoy for Mozambique</a:t>
                      </a:r>
                    </a:p>
                  </a:txBody>
                  <a:tcPr>
                    <a:solidFill>
                      <a:schemeClr val="bg1"/>
                    </a:solidFill>
                  </a:tcPr>
                </a:tc>
                <a:tc>
                  <a:txBody>
                    <a:bodyPr/>
                    <a:lstStyle/>
                    <a:p>
                      <a:pPr algn="ctr">
                        <a:lnSpc>
                          <a:spcPct val="100000"/>
                        </a:lnSpc>
                        <a:spcAft>
                          <a:spcPts val="0"/>
                        </a:spcAft>
                      </a:pPr>
                      <a:r>
                        <a:rPr lang="en-US" sz="1200" b="0" i="0" dirty="0">
                          <a:effectLst/>
                        </a:rPr>
                        <a:t>2019 – 2023</a:t>
                      </a:r>
                      <a:endParaRPr lang="pt-BR" sz="1200" dirty="0"/>
                    </a:p>
                  </a:txBody>
                  <a:tcPr anchor="ctr">
                    <a:solidFill>
                      <a:schemeClr val="bg1"/>
                    </a:solidFill>
                  </a:tcPr>
                </a:tc>
                <a:extLst>
                  <a:ext uri="{0D108BD9-81ED-4DB2-BD59-A6C34878D82A}">
                    <a16:rowId xmlns:a16="http://schemas.microsoft.com/office/drawing/2014/main" val="2863218587"/>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dirty="0">
                          <a:solidFill>
                            <a:schemeClr val="dk1"/>
                          </a:solidFill>
                          <a:effectLst/>
                          <a:latin typeface="+mn-lt"/>
                          <a:ea typeface="+mn-ea"/>
                          <a:cs typeface="+mn-cs"/>
                        </a:rPr>
                        <a:t>United Nations Assistance Mission in Somalia (UNSOM)</a:t>
                      </a:r>
                    </a:p>
                  </a:txBody>
                  <a:tcPr>
                    <a:solidFill>
                      <a:schemeClr val="accent6">
                        <a:lumMod val="20000"/>
                        <a:lumOff val="80000"/>
                      </a:schemeClr>
                    </a:solidFill>
                  </a:tcPr>
                </a:tc>
                <a:tc>
                  <a:txBody>
                    <a:bodyPr/>
                    <a:lstStyle/>
                    <a:p>
                      <a:pPr algn="ctr">
                        <a:lnSpc>
                          <a:spcPct val="100000"/>
                        </a:lnSpc>
                        <a:spcAft>
                          <a:spcPts val="0"/>
                        </a:spcAft>
                      </a:pPr>
                      <a:r>
                        <a:rPr lang="en-US" sz="1200" b="0" i="0" dirty="0">
                          <a:effectLst/>
                        </a:rPr>
                        <a:t>2013 – 2024</a:t>
                      </a:r>
                      <a:endParaRPr lang="pt-BR" sz="1200" dirty="0"/>
                    </a:p>
                  </a:txBody>
                  <a:tcPr anchor="ctr">
                    <a:solidFill>
                      <a:schemeClr val="accent6">
                        <a:lumMod val="20000"/>
                        <a:lumOff val="80000"/>
                      </a:schemeClr>
                    </a:solidFill>
                  </a:tcPr>
                </a:tc>
                <a:extLst>
                  <a:ext uri="{0D108BD9-81ED-4DB2-BD59-A6C34878D82A}">
                    <a16:rowId xmlns:a16="http://schemas.microsoft.com/office/drawing/2014/main" val="1541367438"/>
                  </a:ext>
                </a:extLst>
              </a:tr>
              <a:tr h="268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dirty="0">
                          <a:solidFill>
                            <a:schemeClr val="dk1"/>
                          </a:solidFill>
                          <a:effectLst/>
                          <a:latin typeface="+mn-lt"/>
                          <a:ea typeface="+mn-ea"/>
                          <a:cs typeface="+mn-cs"/>
                        </a:rPr>
                        <a:t>United Nations Integrated Transition Assistance Mission in Sudan (UNITAMS)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effectLst/>
                        </a:rPr>
                        <a:t>2020 – 2024</a:t>
                      </a:r>
                      <a:endParaRPr lang="pt-BR" sz="1200" dirty="0"/>
                    </a:p>
                  </a:txBody>
                  <a:tcPr anchor="ctr">
                    <a:solidFill>
                      <a:schemeClr val="accent6">
                        <a:lumMod val="20000"/>
                        <a:lumOff val="80000"/>
                      </a:schemeClr>
                    </a:solidFill>
                  </a:tcPr>
                </a:tc>
                <a:extLst>
                  <a:ext uri="{0D108BD9-81ED-4DB2-BD59-A6C34878D82A}">
                    <a16:rowId xmlns:a16="http://schemas.microsoft.com/office/drawing/2014/main" val="3770205814"/>
                  </a:ext>
                </a:extLst>
              </a:tr>
            </a:tbl>
          </a:graphicData>
        </a:graphic>
      </p:graphicFrame>
      <p:grpSp>
        <p:nvGrpSpPr>
          <p:cNvPr id="2" name="Ministério da Defesa">
            <a:extLst>
              <a:ext uri="{FF2B5EF4-FFF2-40B4-BE49-F238E27FC236}">
                <a16:creationId xmlns:a16="http://schemas.microsoft.com/office/drawing/2014/main" id="{7751A458-DAE6-2C0C-D9FB-E883A487DDBD}"/>
              </a:ext>
            </a:extLst>
          </p:cNvPr>
          <p:cNvGrpSpPr>
            <a:grpSpLocks noChangeAspect="1"/>
          </p:cNvGrpSpPr>
          <p:nvPr/>
        </p:nvGrpSpPr>
        <p:grpSpPr>
          <a:xfrm>
            <a:off x="82672" y="71935"/>
            <a:ext cx="554708" cy="768353"/>
            <a:chOff x="4922553" y="702231"/>
            <a:chExt cx="2346894" cy="3250794"/>
          </a:xfrm>
        </p:grpSpPr>
        <p:pic>
          <p:nvPicPr>
            <p:cNvPr id="7" name="Fundo" descr="Resultado de imagem para ministério da defesa">
              <a:extLst>
                <a:ext uri="{FF2B5EF4-FFF2-40B4-BE49-F238E27FC236}">
                  <a16:creationId xmlns:a16="http://schemas.microsoft.com/office/drawing/2014/main" id="{5D6CF8A5-CFE1-7BD9-4C6B-D4BEB4E63CE1}"/>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9" name="Brasão" descr="Imagem relacionada">
              <a:extLst>
                <a:ext uri="{FF2B5EF4-FFF2-40B4-BE49-F238E27FC236}">
                  <a16:creationId xmlns:a16="http://schemas.microsoft.com/office/drawing/2014/main" id="{3CADFB25-B68D-D350-E808-25E7322495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6" descr="POLITICAL AFFAIRS OFFICER | UNDPPA-DPO - United Nations Departments of  Political and Peacebuilding Affairs and Peace Operations">
            <a:extLst>
              <a:ext uri="{FF2B5EF4-FFF2-40B4-BE49-F238E27FC236}">
                <a16:creationId xmlns:a16="http://schemas.microsoft.com/office/drawing/2014/main" id="{1EF0DA64-2E37-8B3E-F4A5-AAF9090843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959621"/>
            <a:ext cx="2037411" cy="9446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ola de Bandeira Brasileira - Bandeira do Brasil na Esfera Isolada — Foto ©  Fredex #107794156">
            <a:extLst>
              <a:ext uri="{FF2B5EF4-FFF2-40B4-BE49-F238E27FC236}">
                <a16:creationId xmlns:a16="http://schemas.microsoft.com/office/drawing/2014/main" id="{FF0FA201-FDB8-08D1-BD61-2E01C37CB1E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429089" y="135866"/>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ola de Bandeira Brasileira - Bandeira do Brasil na Esfera Isolada — Foto ©  Fredex #107794156">
            <a:extLst>
              <a:ext uri="{FF2B5EF4-FFF2-40B4-BE49-F238E27FC236}">
                <a16:creationId xmlns:a16="http://schemas.microsoft.com/office/drawing/2014/main" id="{A55507A3-1025-BDE5-475E-7294284CA7B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429089" y="696623"/>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ola de Bandeira Brasileira - Bandeira do Brasil na Esfera Isolada — Foto ©  Fredex #107794156">
            <a:extLst>
              <a:ext uri="{FF2B5EF4-FFF2-40B4-BE49-F238E27FC236}">
                <a16:creationId xmlns:a16="http://schemas.microsoft.com/office/drawing/2014/main" id="{FCCAF4CC-5387-F370-D62E-73DAE254CF0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429089" y="2081168"/>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ola de Bandeira Brasileira - Bandeira do Brasil na Esfera Isolada — Foto ©  Fredex #107794156">
            <a:extLst>
              <a:ext uri="{FF2B5EF4-FFF2-40B4-BE49-F238E27FC236}">
                <a16:creationId xmlns:a16="http://schemas.microsoft.com/office/drawing/2014/main" id="{1B3B4854-5CA5-95B5-574B-326E5B5DD15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437166" y="4418309"/>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ola de Bandeira Brasileira - Bandeira do Brasil na Esfera Isolada — Foto ©  Fredex #107794156">
            <a:extLst>
              <a:ext uri="{FF2B5EF4-FFF2-40B4-BE49-F238E27FC236}">
                <a16:creationId xmlns:a16="http://schemas.microsoft.com/office/drawing/2014/main" id="{BE853FA0-78FE-C4A7-F5F3-2BEB4A379F8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429500" y="5231249"/>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ola de Bandeira Brasileira - Bandeira do Brasil na Esfera Isolada — Foto ©  Fredex #107794156">
            <a:extLst>
              <a:ext uri="{FF2B5EF4-FFF2-40B4-BE49-F238E27FC236}">
                <a16:creationId xmlns:a16="http://schemas.microsoft.com/office/drawing/2014/main" id="{8F8631C1-45A5-CB20-4241-F0E0334EA59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429090" y="6065542"/>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ola de Bandeira Brasileira - Bandeira do Brasil na Esfera Isolada — Foto ©  Fredex #107794156">
            <a:extLst>
              <a:ext uri="{FF2B5EF4-FFF2-40B4-BE49-F238E27FC236}">
                <a16:creationId xmlns:a16="http://schemas.microsoft.com/office/drawing/2014/main" id="{FADD1ECF-5E06-FB70-2823-30FBE0D9C8C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410040" y="6351292"/>
            <a:ext cx="187158" cy="18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202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F6C8F5E-2FD3-DF7B-4BF6-7E9F8616E7F3}"/>
              </a:ext>
            </a:extLst>
          </p:cNvPr>
          <p:cNvSpPr/>
          <p:nvPr/>
        </p:nvSpPr>
        <p:spPr>
          <a:xfrm>
            <a:off x="-9525"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8" name="Tabela 7">
            <a:extLst>
              <a:ext uri="{FF2B5EF4-FFF2-40B4-BE49-F238E27FC236}">
                <a16:creationId xmlns:a16="http://schemas.microsoft.com/office/drawing/2014/main" id="{667C9F2B-6C51-A504-A2D5-210849E99C5C}"/>
              </a:ext>
            </a:extLst>
          </p:cNvPr>
          <p:cNvGraphicFramePr>
            <a:graphicFrameLocks noGrp="1"/>
          </p:cNvGraphicFramePr>
          <p:nvPr>
            <p:extLst>
              <p:ext uri="{D42A27DB-BD31-4B8C-83A1-F6EECF244321}">
                <p14:modId xmlns:p14="http://schemas.microsoft.com/office/powerpoint/2010/main" val="1471888448"/>
              </p:ext>
            </p:extLst>
          </p:nvPr>
        </p:nvGraphicFramePr>
        <p:xfrm>
          <a:off x="3752850" y="1509693"/>
          <a:ext cx="8329180" cy="3840480"/>
        </p:xfrm>
        <a:graphic>
          <a:graphicData uri="http://schemas.openxmlformats.org/drawingml/2006/table">
            <a:tbl>
              <a:tblPr firstRow="1" bandRow="1">
                <a:tableStyleId>{69CF1AB2-1976-4502-BF36-3FF5EA218861}</a:tableStyleId>
              </a:tblPr>
              <a:tblGrid>
                <a:gridCol w="7038223">
                  <a:extLst>
                    <a:ext uri="{9D8B030D-6E8A-4147-A177-3AD203B41FA5}">
                      <a16:colId xmlns:a16="http://schemas.microsoft.com/office/drawing/2014/main" val="1267988248"/>
                    </a:ext>
                  </a:extLst>
                </a:gridCol>
                <a:gridCol w="1290957">
                  <a:extLst>
                    <a:ext uri="{9D8B030D-6E8A-4147-A177-3AD203B41FA5}">
                      <a16:colId xmlns:a16="http://schemas.microsoft.com/office/drawing/2014/main" val="3297197752"/>
                    </a:ext>
                  </a:extLst>
                </a:gridCol>
              </a:tblGrid>
              <a:tr h="299851">
                <a:tc>
                  <a:txBody>
                    <a:bodyPr/>
                    <a:lstStyle/>
                    <a:p>
                      <a:pPr marL="0" indent="0" algn="just">
                        <a:lnSpc>
                          <a:spcPct val="100000"/>
                        </a:lnSpc>
                        <a:spcBef>
                          <a:spcPts val="600"/>
                        </a:spcBef>
                        <a:spcAft>
                          <a:spcPts val="600"/>
                        </a:spcAft>
                        <a:buFont typeface="Arial" panose="020B0604020202020204" pitchFamily="34" charset="0"/>
                        <a:buNone/>
                      </a:pPr>
                      <a:r>
                        <a:rPr lang="en-US" sz="1800" b="0" i="0" dirty="0">
                          <a:effectLst/>
                        </a:rPr>
                        <a:t>UN Mission in El Salvador (MINUSAL)</a:t>
                      </a:r>
                    </a:p>
                  </a:txBody>
                  <a:tcPr>
                    <a:solidFill>
                      <a:schemeClr val="bg1"/>
                    </a:solidFill>
                  </a:tcPr>
                </a:tc>
                <a:tc>
                  <a:txBody>
                    <a:bodyPr/>
                    <a:lstStyle/>
                    <a:p>
                      <a:pPr algn="ctr">
                        <a:lnSpc>
                          <a:spcPct val="100000"/>
                        </a:lnSpc>
                        <a:spcBef>
                          <a:spcPts val="600"/>
                        </a:spcBef>
                        <a:spcAft>
                          <a:spcPts val="600"/>
                        </a:spcAft>
                      </a:pPr>
                      <a:r>
                        <a:rPr lang="en-US" sz="1800" b="0" i="0" dirty="0">
                          <a:effectLst/>
                        </a:rPr>
                        <a:t>1995</a:t>
                      </a:r>
                      <a:endParaRPr lang="pt-BR" sz="1800" dirty="0"/>
                    </a:p>
                  </a:txBody>
                  <a:tcPr>
                    <a:solidFill>
                      <a:schemeClr val="bg1"/>
                    </a:solidFill>
                  </a:tcPr>
                </a:tc>
                <a:extLst>
                  <a:ext uri="{0D108BD9-81ED-4DB2-BD59-A6C34878D82A}">
                    <a16:rowId xmlns:a16="http://schemas.microsoft.com/office/drawing/2014/main" val="3204260117"/>
                  </a:ext>
                </a:extLst>
              </a:tr>
              <a:tr h="299851">
                <a:tc>
                  <a:txBody>
                    <a:bodyPr/>
                    <a:lstStyle/>
                    <a:p>
                      <a:pPr marL="0" indent="0" algn="just">
                        <a:lnSpc>
                          <a:spcPct val="100000"/>
                        </a:lnSpc>
                        <a:spcBef>
                          <a:spcPts val="600"/>
                        </a:spcBef>
                        <a:spcAft>
                          <a:spcPts val="600"/>
                        </a:spcAft>
                        <a:buFont typeface="Arial" panose="020B0604020202020204" pitchFamily="34" charset="0"/>
                        <a:buNone/>
                      </a:pPr>
                      <a:r>
                        <a:rPr lang="en-US" sz="1800" b="0" i="0" u="none" dirty="0">
                          <a:effectLst/>
                        </a:rPr>
                        <a:t>UN Office of Verification in El Salvador (UNOV)</a:t>
                      </a:r>
                    </a:p>
                  </a:txBody>
                  <a:tcPr>
                    <a:solidFill>
                      <a:schemeClr val="bg1"/>
                    </a:solidFill>
                  </a:tcPr>
                </a:tc>
                <a:tc>
                  <a:txBody>
                    <a:bodyPr/>
                    <a:lstStyle/>
                    <a:p>
                      <a:pPr algn="ctr">
                        <a:lnSpc>
                          <a:spcPct val="100000"/>
                        </a:lnSpc>
                        <a:spcBef>
                          <a:spcPts val="600"/>
                        </a:spcBef>
                        <a:spcAft>
                          <a:spcPts val="600"/>
                        </a:spcAft>
                      </a:pPr>
                      <a:r>
                        <a:rPr lang="en-US" sz="1800" b="0" i="0" dirty="0">
                          <a:effectLst/>
                        </a:rPr>
                        <a:t>1996</a:t>
                      </a:r>
                      <a:endParaRPr lang="pt-BR" sz="1800" dirty="0"/>
                    </a:p>
                  </a:txBody>
                  <a:tcPr anchor="ctr">
                    <a:solidFill>
                      <a:schemeClr val="bg1"/>
                    </a:solidFill>
                  </a:tcPr>
                </a:tc>
                <a:extLst>
                  <a:ext uri="{0D108BD9-81ED-4DB2-BD59-A6C34878D82A}">
                    <a16:rowId xmlns:a16="http://schemas.microsoft.com/office/drawing/2014/main" val="3582209247"/>
                  </a:ext>
                </a:extLst>
              </a:tr>
              <a:tr h="299851">
                <a:tc>
                  <a:txBody>
                    <a:bodyPr/>
                    <a:lstStyle/>
                    <a:p>
                      <a:pPr marL="0" indent="0" algn="just">
                        <a:lnSpc>
                          <a:spcPct val="100000"/>
                        </a:lnSpc>
                        <a:spcBef>
                          <a:spcPts val="600"/>
                        </a:spcBef>
                        <a:spcAft>
                          <a:spcPts val="600"/>
                        </a:spcAft>
                        <a:buFont typeface="Arial" panose="020B0604020202020204" pitchFamily="34" charset="0"/>
                        <a:buNone/>
                      </a:pPr>
                      <a:r>
                        <a:rPr lang="en-US" sz="1800" b="0" i="0" u="none" dirty="0">
                          <a:effectLst/>
                        </a:rPr>
                        <a:t>OAS/UN International Civilian Mission in Haiti (MICIVIH)</a:t>
                      </a:r>
                    </a:p>
                  </a:txBody>
                  <a:tcPr>
                    <a:solidFill>
                      <a:schemeClr val="bg1"/>
                    </a:solidFill>
                  </a:tcPr>
                </a:tc>
                <a:tc>
                  <a:txBody>
                    <a:bodyPr/>
                    <a:lstStyle/>
                    <a:p>
                      <a:pPr algn="ctr">
                        <a:lnSpc>
                          <a:spcPct val="100000"/>
                        </a:lnSpc>
                        <a:spcBef>
                          <a:spcPts val="600"/>
                        </a:spcBef>
                        <a:spcAft>
                          <a:spcPts val="600"/>
                        </a:spcAft>
                      </a:pPr>
                      <a:r>
                        <a:rPr lang="en-US" sz="1800" b="0" i="0" dirty="0">
                          <a:effectLst/>
                        </a:rPr>
                        <a:t>1993 - 1999</a:t>
                      </a:r>
                      <a:endParaRPr lang="pt-BR" sz="1800" dirty="0"/>
                    </a:p>
                  </a:txBody>
                  <a:tcPr anchor="ctr">
                    <a:solidFill>
                      <a:schemeClr val="bg1"/>
                    </a:solidFill>
                  </a:tcPr>
                </a:tc>
                <a:extLst>
                  <a:ext uri="{0D108BD9-81ED-4DB2-BD59-A6C34878D82A}">
                    <a16:rowId xmlns:a16="http://schemas.microsoft.com/office/drawing/2014/main" val="1211169238"/>
                  </a:ext>
                </a:extLst>
              </a:tr>
              <a:tr h="299851">
                <a:tc>
                  <a:txBody>
                    <a:bodyPr/>
                    <a:lstStyle/>
                    <a:p>
                      <a:pPr marL="0" indent="0" algn="just">
                        <a:lnSpc>
                          <a:spcPct val="100000"/>
                        </a:lnSpc>
                        <a:spcBef>
                          <a:spcPts val="600"/>
                        </a:spcBef>
                        <a:spcAft>
                          <a:spcPts val="600"/>
                        </a:spcAft>
                        <a:buFont typeface="Arial" panose="020B0604020202020204" pitchFamily="34" charset="0"/>
                        <a:buNone/>
                      </a:pPr>
                      <a:r>
                        <a:rPr lang="en-US" sz="1800" b="0" i="0" u="none" dirty="0">
                          <a:effectLst/>
                        </a:rPr>
                        <a:t>International Civilian Mission in Haiti (MICAH)</a:t>
                      </a:r>
                    </a:p>
                  </a:txBody>
                  <a:tcPr>
                    <a:solidFill>
                      <a:schemeClr val="bg1"/>
                    </a:solidFill>
                  </a:tcPr>
                </a:tc>
                <a:tc>
                  <a:txBody>
                    <a:bodyPr/>
                    <a:lstStyle/>
                    <a:p>
                      <a:pPr algn="ctr">
                        <a:lnSpc>
                          <a:spcPct val="100000"/>
                        </a:lnSpc>
                        <a:spcBef>
                          <a:spcPts val="600"/>
                        </a:spcBef>
                        <a:spcAft>
                          <a:spcPts val="600"/>
                        </a:spcAft>
                      </a:pPr>
                      <a:r>
                        <a:rPr lang="en-US" sz="1800" b="0" i="0" dirty="0">
                          <a:effectLst/>
                        </a:rPr>
                        <a:t>2000 - 2001</a:t>
                      </a:r>
                      <a:endParaRPr lang="pt-BR" sz="1800" dirty="0"/>
                    </a:p>
                  </a:txBody>
                  <a:tcPr anchor="ctr">
                    <a:solidFill>
                      <a:schemeClr val="bg1"/>
                    </a:solidFill>
                  </a:tcPr>
                </a:tc>
                <a:extLst>
                  <a:ext uri="{0D108BD9-81ED-4DB2-BD59-A6C34878D82A}">
                    <a16:rowId xmlns:a16="http://schemas.microsoft.com/office/drawing/2014/main" val="4182567924"/>
                  </a:ext>
                </a:extLst>
              </a:tr>
              <a:tr h="682160">
                <a:tc>
                  <a:txBody>
                    <a:bodyPr/>
                    <a:lstStyle/>
                    <a:p>
                      <a:pPr marL="0" indent="0" algn="just">
                        <a:lnSpc>
                          <a:spcPct val="100000"/>
                        </a:lnSpc>
                        <a:spcBef>
                          <a:spcPts val="600"/>
                        </a:spcBef>
                        <a:spcAft>
                          <a:spcPts val="600"/>
                        </a:spcAft>
                        <a:buFont typeface="Arial" panose="020B0604020202020204" pitchFamily="34" charset="0"/>
                        <a:buNone/>
                      </a:pPr>
                      <a:r>
                        <a:rPr lang="en-US" sz="1800" b="0" i="0" u="none" dirty="0">
                          <a:effectLst/>
                        </a:rPr>
                        <a:t>United Nations Mission for the Verification of Human Rights and of Compliance with the Commitments of the Comprehensive Agreement on Human Rights in Guatemala</a:t>
                      </a:r>
                    </a:p>
                  </a:txBody>
                  <a:tcPr>
                    <a:solidFill>
                      <a:schemeClr val="bg1"/>
                    </a:solidFill>
                  </a:tcPr>
                </a:tc>
                <a:tc>
                  <a:txBody>
                    <a:bodyPr/>
                    <a:lstStyle/>
                    <a:p>
                      <a:pPr algn="ctr">
                        <a:lnSpc>
                          <a:spcPct val="100000"/>
                        </a:lnSpc>
                        <a:spcBef>
                          <a:spcPts val="600"/>
                        </a:spcBef>
                        <a:spcAft>
                          <a:spcPts val="600"/>
                        </a:spcAft>
                      </a:pPr>
                      <a:r>
                        <a:rPr lang="en-US" sz="1800" b="0" i="0" dirty="0">
                          <a:effectLst/>
                        </a:rPr>
                        <a:t>1994 - 2004</a:t>
                      </a:r>
                      <a:endParaRPr lang="pt-BR" sz="1800" dirty="0"/>
                    </a:p>
                  </a:txBody>
                  <a:tcPr anchor="ctr">
                    <a:solidFill>
                      <a:schemeClr val="bg1"/>
                    </a:solidFill>
                  </a:tcPr>
                </a:tc>
                <a:extLst>
                  <a:ext uri="{0D108BD9-81ED-4DB2-BD59-A6C34878D82A}">
                    <a16:rowId xmlns:a16="http://schemas.microsoft.com/office/drawing/2014/main" val="2378615667"/>
                  </a:ext>
                </a:extLst>
              </a:tr>
              <a:tr h="299851">
                <a:tc>
                  <a:txBody>
                    <a:bodyPr/>
                    <a:lstStyle/>
                    <a:p>
                      <a:pPr marL="0" indent="0" algn="just">
                        <a:lnSpc>
                          <a:spcPct val="100000"/>
                        </a:lnSpc>
                        <a:spcBef>
                          <a:spcPts val="600"/>
                        </a:spcBef>
                        <a:spcAft>
                          <a:spcPts val="600"/>
                        </a:spcAft>
                        <a:buFont typeface="Arial" panose="020B0604020202020204" pitchFamily="34" charset="0"/>
                        <a:buNone/>
                      </a:pPr>
                      <a:r>
                        <a:rPr lang="en-US" sz="1800" b="0" i="0" u="none" dirty="0">
                          <a:effectLst/>
                        </a:rPr>
                        <a:t>Good Offices Guyana – Venezuela</a:t>
                      </a:r>
                    </a:p>
                  </a:txBody>
                  <a:tcPr>
                    <a:solidFill>
                      <a:schemeClr val="bg1"/>
                    </a:solidFill>
                  </a:tcPr>
                </a:tc>
                <a:tc>
                  <a:txBody>
                    <a:bodyPr/>
                    <a:lstStyle/>
                    <a:p>
                      <a:pPr algn="ctr">
                        <a:lnSpc>
                          <a:spcPct val="100000"/>
                        </a:lnSpc>
                        <a:spcBef>
                          <a:spcPts val="600"/>
                        </a:spcBef>
                        <a:spcAft>
                          <a:spcPts val="600"/>
                        </a:spcAft>
                      </a:pPr>
                      <a:r>
                        <a:rPr lang="en-US" sz="1800" b="0" i="0" dirty="0">
                          <a:effectLst/>
                        </a:rPr>
                        <a:t>1990 - 2017</a:t>
                      </a:r>
                      <a:endParaRPr lang="pt-BR" sz="1800" dirty="0"/>
                    </a:p>
                  </a:txBody>
                  <a:tcPr anchor="ctr">
                    <a:solidFill>
                      <a:schemeClr val="bg1"/>
                    </a:solidFill>
                  </a:tcPr>
                </a:tc>
                <a:extLst>
                  <a:ext uri="{0D108BD9-81ED-4DB2-BD59-A6C34878D82A}">
                    <a16:rowId xmlns:a16="http://schemas.microsoft.com/office/drawing/2014/main" val="2364130454"/>
                  </a:ext>
                </a:extLst>
              </a:tr>
              <a:tr h="299851">
                <a:tc>
                  <a:txBody>
                    <a:bodyPr/>
                    <a:lstStyle/>
                    <a:p>
                      <a:pPr marL="0" indent="0" algn="just">
                        <a:lnSpc>
                          <a:spcPct val="100000"/>
                        </a:lnSpc>
                        <a:spcBef>
                          <a:spcPts val="600"/>
                        </a:spcBef>
                        <a:spcAft>
                          <a:spcPts val="600"/>
                        </a:spcAft>
                        <a:buFont typeface="Arial" panose="020B0604020202020204" pitchFamily="34" charset="0"/>
                        <a:buNone/>
                      </a:pPr>
                      <a:r>
                        <a:rPr lang="en-US" sz="1800" b="0" i="0" u="none" dirty="0">
                          <a:effectLst/>
                        </a:rPr>
                        <a:t>UN Mission in Colombia </a:t>
                      </a:r>
                    </a:p>
                  </a:txBody>
                  <a:tcPr>
                    <a:solidFill>
                      <a:schemeClr val="bg1"/>
                    </a:solidFill>
                  </a:tcPr>
                </a:tc>
                <a:tc>
                  <a:txBody>
                    <a:bodyPr/>
                    <a:lstStyle/>
                    <a:p>
                      <a:pPr algn="ctr">
                        <a:lnSpc>
                          <a:spcPct val="100000"/>
                        </a:lnSpc>
                        <a:spcBef>
                          <a:spcPts val="600"/>
                        </a:spcBef>
                        <a:spcAft>
                          <a:spcPts val="600"/>
                        </a:spcAft>
                      </a:pPr>
                      <a:r>
                        <a:rPr lang="en-US" sz="1800" b="0" i="0" dirty="0">
                          <a:effectLst/>
                        </a:rPr>
                        <a:t>2016 - 2017</a:t>
                      </a:r>
                      <a:endParaRPr lang="pt-BR" sz="1800" dirty="0"/>
                    </a:p>
                  </a:txBody>
                  <a:tcPr anchor="ctr">
                    <a:solidFill>
                      <a:schemeClr val="bg1"/>
                    </a:solidFill>
                  </a:tcPr>
                </a:tc>
                <a:extLst>
                  <a:ext uri="{0D108BD9-81ED-4DB2-BD59-A6C34878D82A}">
                    <a16:rowId xmlns:a16="http://schemas.microsoft.com/office/drawing/2014/main" val="3543959955"/>
                  </a:ext>
                </a:extLst>
              </a:tr>
              <a:tr h="299851">
                <a:tc>
                  <a:txBody>
                    <a:bodyPr/>
                    <a:lstStyle/>
                    <a:p>
                      <a:pPr marL="0" indent="0" algn="just">
                        <a:lnSpc>
                          <a:spcPct val="100000"/>
                        </a:lnSpc>
                        <a:spcBef>
                          <a:spcPts val="600"/>
                        </a:spcBef>
                        <a:spcAft>
                          <a:spcPts val="600"/>
                        </a:spcAft>
                        <a:buFont typeface="Arial" panose="020B0604020202020204" pitchFamily="34" charset="0"/>
                        <a:buNone/>
                      </a:pPr>
                      <a:r>
                        <a:rPr lang="en-US" sz="1800" b="0" i="0" u="none" dirty="0">
                          <a:effectLst/>
                        </a:rPr>
                        <a:t>International Commission Against Impunity in Guatemala (CICIG)</a:t>
                      </a:r>
                    </a:p>
                  </a:txBody>
                  <a:tcPr>
                    <a:solidFill>
                      <a:schemeClr val="bg1"/>
                    </a:solidFill>
                  </a:tcPr>
                </a:tc>
                <a:tc>
                  <a:txBody>
                    <a:bodyPr/>
                    <a:lstStyle/>
                    <a:p>
                      <a:pPr algn="ctr">
                        <a:lnSpc>
                          <a:spcPct val="100000"/>
                        </a:lnSpc>
                        <a:spcBef>
                          <a:spcPts val="600"/>
                        </a:spcBef>
                        <a:spcAft>
                          <a:spcPts val="600"/>
                        </a:spcAft>
                      </a:pPr>
                      <a:r>
                        <a:rPr lang="en-US" sz="1800" b="0" i="0" dirty="0">
                          <a:effectLst/>
                        </a:rPr>
                        <a:t>2007-2019</a:t>
                      </a:r>
                      <a:endParaRPr lang="pt-BR" sz="1800" dirty="0"/>
                    </a:p>
                  </a:txBody>
                  <a:tcPr anchor="ctr">
                    <a:solidFill>
                      <a:schemeClr val="bg1"/>
                    </a:solidFill>
                  </a:tcPr>
                </a:tc>
                <a:extLst>
                  <a:ext uri="{0D108BD9-81ED-4DB2-BD59-A6C34878D82A}">
                    <a16:rowId xmlns:a16="http://schemas.microsoft.com/office/drawing/2014/main" val="3808636098"/>
                  </a:ext>
                </a:extLst>
              </a:tr>
              <a:tr h="299851">
                <a:tc>
                  <a:txBody>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en-US" sz="1800" b="0" i="0" u="none" dirty="0">
                          <a:effectLst/>
                        </a:rPr>
                        <a:t>Personal Envoy of the Secretary-General for Bolivia</a:t>
                      </a:r>
                    </a:p>
                  </a:txBody>
                  <a:tcPr>
                    <a:solidFill>
                      <a:schemeClr val="bg1"/>
                    </a:solidFill>
                  </a:tcPr>
                </a:tc>
                <a:tc>
                  <a:txBody>
                    <a:bodyPr/>
                    <a:lstStyle/>
                    <a:p>
                      <a:pPr algn="ctr">
                        <a:lnSpc>
                          <a:spcPct val="100000"/>
                        </a:lnSpc>
                        <a:spcBef>
                          <a:spcPts val="600"/>
                        </a:spcBef>
                        <a:spcAft>
                          <a:spcPts val="600"/>
                        </a:spcAft>
                      </a:pPr>
                      <a:r>
                        <a:rPr lang="en-US" sz="1800" b="0" i="0" dirty="0">
                          <a:effectLst/>
                        </a:rPr>
                        <a:t>2019-2020</a:t>
                      </a:r>
                      <a:endParaRPr lang="pt-BR" sz="1800" dirty="0"/>
                    </a:p>
                  </a:txBody>
                  <a:tcPr anchor="ctr">
                    <a:solidFill>
                      <a:schemeClr val="bg1"/>
                    </a:solidFill>
                  </a:tcPr>
                </a:tc>
                <a:extLst>
                  <a:ext uri="{0D108BD9-81ED-4DB2-BD59-A6C34878D82A}">
                    <a16:rowId xmlns:a16="http://schemas.microsoft.com/office/drawing/2014/main" val="816184026"/>
                  </a:ext>
                </a:extLst>
              </a:tr>
            </a:tbl>
          </a:graphicData>
        </a:graphic>
      </p:graphicFrame>
      <p:sp>
        <p:nvSpPr>
          <p:cNvPr id="7" name="Rectangle 1">
            <a:extLst>
              <a:ext uri="{FF2B5EF4-FFF2-40B4-BE49-F238E27FC236}">
                <a16:creationId xmlns:a16="http://schemas.microsoft.com/office/drawing/2014/main" id="{4B0D25BC-3832-F459-A99B-1B2C03C7BC83}"/>
              </a:ext>
            </a:extLst>
          </p:cNvPr>
          <p:cNvSpPr>
            <a:spLocks noChangeArrowheads="1"/>
          </p:cNvSpPr>
          <p:nvPr/>
        </p:nvSpPr>
        <p:spPr bwMode="auto">
          <a:xfrm>
            <a:off x="640080" y="2074363"/>
            <a:ext cx="2752354" cy="2709275"/>
          </a:xfrm>
          <a:prstGeom prst="ellipse">
            <a:avLst/>
          </a:prstGeom>
          <a:solidFill>
            <a:schemeClr val="accent6">
              <a:lumMod val="40000"/>
              <a:lumOff val="60000"/>
            </a:schemeClr>
          </a:solidFill>
          <a:ln w="174625" cmpd="thinThick">
            <a:solidFill>
              <a:srgbClr val="262626"/>
            </a:solidFill>
          </a:ln>
        </p:spPr>
        <p:txBody>
          <a:bodyPr vert="horz" lIns="91440" tIns="45720" rIns="91440" bIns="45720" numCol="1" rtlCol="0" anchor="ctr" anchorCtr="0" compatLnSpc="1">
            <a:prstTxWarp prst="textNoShape">
              <a:avLst/>
            </a:prstTxWarp>
            <a:noAutofit/>
          </a:bodyPr>
          <a:lstStyle/>
          <a:p>
            <a:pPr algn="ctr" fontAlgn="base">
              <a:lnSpc>
                <a:spcPct val="90000"/>
              </a:lnSpc>
              <a:spcBef>
                <a:spcPct val="0"/>
              </a:spcBef>
              <a:spcAft>
                <a:spcPts val="600"/>
              </a:spcAft>
            </a:pPr>
            <a:r>
              <a:rPr kumimoji="0" lang="en-US" altLang="pt-BR" sz="2350" b="1" i="0" u="none" strike="noStrike" kern="1200" cap="none" normalizeH="0" baseline="0" dirty="0">
                <a:ln>
                  <a:noFill/>
                </a:ln>
                <a:effectLst/>
                <a:latin typeface="+mj-lt"/>
                <a:ea typeface="+mj-ea"/>
                <a:cs typeface="+mj-cs"/>
              </a:rPr>
              <a:t>MPE ENCERRRADAS</a:t>
            </a:r>
          </a:p>
          <a:p>
            <a:pPr marL="0" marR="0" lvl="0" indent="0" algn="ctr" fontAlgn="base">
              <a:lnSpc>
                <a:spcPct val="90000"/>
              </a:lnSpc>
              <a:spcBef>
                <a:spcPct val="0"/>
              </a:spcBef>
              <a:spcAft>
                <a:spcPts val="600"/>
              </a:spcAft>
              <a:buClrTx/>
              <a:buSzTx/>
              <a:tabLst/>
            </a:pPr>
            <a:r>
              <a:rPr kumimoji="0" lang="en-US" altLang="pt-BR" sz="2350" b="1" i="0" u="none" strike="noStrike" kern="1200" cap="none" normalizeH="0" baseline="0" dirty="0">
                <a:ln>
                  <a:noFill/>
                </a:ln>
                <a:effectLst/>
                <a:latin typeface="+mj-lt"/>
                <a:ea typeface="+mj-ea"/>
                <a:cs typeface="+mj-cs"/>
              </a:rPr>
              <a:t>América (09)</a:t>
            </a:r>
          </a:p>
        </p:txBody>
      </p:sp>
      <p:sp>
        <p:nvSpPr>
          <p:cNvPr id="3" name="CaixaDeTexto 2">
            <a:extLst>
              <a:ext uri="{FF2B5EF4-FFF2-40B4-BE49-F238E27FC236}">
                <a16:creationId xmlns:a16="http://schemas.microsoft.com/office/drawing/2014/main" id="{F59AE71A-CF79-9A95-9E8D-D4D474625A49}"/>
              </a:ext>
            </a:extLst>
          </p:cNvPr>
          <p:cNvSpPr txBox="1"/>
          <p:nvPr/>
        </p:nvSpPr>
        <p:spPr>
          <a:xfrm>
            <a:off x="9578592" y="6507536"/>
            <a:ext cx="2613408" cy="276999"/>
          </a:xfrm>
          <a:prstGeom prst="rect">
            <a:avLst/>
          </a:prstGeom>
          <a:noFill/>
        </p:spPr>
        <p:txBody>
          <a:bodyPr wrap="square">
            <a:spAutoFit/>
          </a:bodyPr>
          <a:lstStyle/>
          <a:p>
            <a:r>
              <a:rPr lang="pt-BR" sz="1200" i="1" dirty="0"/>
              <a:t>https://dppa.un.org/en/past-missions</a:t>
            </a:r>
          </a:p>
        </p:txBody>
      </p:sp>
      <p:grpSp>
        <p:nvGrpSpPr>
          <p:cNvPr id="9" name="Ministério da Defesa">
            <a:extLst>
              <a:ext uri="{FF2B5EF4-FFF2-40B4-BE49-F238E27FC236}">
                <a16:creationId xmlns:a16="http://schemas.microsoft.com/office/drawing/2014/main" id="{B2206F81-5FCB-7CB1-43D8-B3D0779B7A5C}"/>
              </a:ext>
            </a:extLst>
          </p:cNvPr>
          <p:cNvGrpSpPr>
            <a:grpSpLocks noChangeAspect="1"/>
          </p:cNvGrpSpPr>
          <p:nvPr/>
        </p:nvGrpSpPr>
        <p:grpSpPr>
          <a:xfrm>
            <a:off x="82672" y="71935"/>
            <a:ext cx="554708" cy="768353"/>
            <a:chOff x="4922553" y="702231"/>
            <a:chExt cx="2346894" cy="3250794"/>
          </a:xfrm>
        </p:grpSpPr>
        <p:pic>
          <p:nvPicPr>
            <p:cNvPr id="10" name="Fundo" descr="Resultado de imagem para ministério da defesa">
              <a:extLst>
                <a:ext uri="{FF2B5EF4-FFF2-40B4-BE49-F238E27FC236}">
                  <a16:creationId xmlns:a16="http://schemas.microsoft.com/office/drawing/2014/main" id="{4AE08B2C-A048-AEA9-216E-7FFBC0161847}"/>
                </a:ext>
              </a:extLst>
            </p:cNvPr>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11" name="Brasão" descr="Imagem relacionada">
              <a:extLst>
                <a:ext uri="{FF2B5EF4-FFF2-40B4-BE49-F238E27FC236}">
                  <a16:creationId xmlns:a16="http://schemas.microsoft.com/office/drawing/2014/main" id="{558D785D-B0B8-3AEA-FF84-5136B3E3D1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6" descr="POLITICAL AFFAIRS OFFICER | UNDPPA-DPO - United Nations Departments of  Political and Peacebuilding Affairs and Peace Operations">
            <a:extLst>
              <a:ext uri="{FF2B5EF4-FFF2-40B4-BE49-F238E27FC236}">
                <a16:creationId xmlns:a16="http://schemas.microsoft.com/office/drawing/2014/main" id="{44351D17-AA5C-672E-9A68-1209506AC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959621"/>
            <a:ext cx="2037411" cy="94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776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3960453B-D78A-2F22-98E6-C349E78146D2}"/>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Picture 16" descr="Resultado de imagem para bandeira do brasil png">
            <a:extLst>
              <a:ext uri="{FF2B5EF4-FFF2-40B4-BE49-F238E27FC236}">
                <a16:creationId xmlns:a16="http://schemas.microsoft.com/office/drawing/2014/main" id="{7B31B1EB-F36B-F637-330D-8D5B3F8DBC0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5972" y="6201105"/>
            <a:ext cx="624690" cy="43728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28B3A2D-5AD9-47E7-11DB-614575DAA15D}"/>
              </a:ext>
            </a:extLst>
          </p:cNvPr>
          <p:cNvSpPr txBox="1"/>
          <p:nvPr/>
        </p:nvSpPr>
        <p:spPr>
          <a:xfrm>
            <a:off x="952014" y="6235080"/>
            <a:ext cx="981889" cy="369332"/>
          </a:xfrm>
          <a:prstGeom prst="rect">
            <a:avLst/>
          </a:prstGeom>
          <a:noFill/>
        </p:spPr>
        <p:txBody>
          <a:bodyPr wrap="square">
            <a:spAutoFit/>
          </a:bodyPr>
          <a:lstStyle/>
          <a:p>
            <a:pPr algn="ctr"/>
            <a:r>
              <a:rPr kumimoji="0" lang="en-US" altLang="pt-BR" sz="1800" b="1" u="none" strike="noStrike" kern="1200" cap="none" normalizeH="0" baseline="0" dirty="0">
                <a:ln>
                  <a:noFill/>
                </a:ln>
                <a:solidFill>
                  <a:srgbClr val="FFFFFF"/>
                </a:solidFill>
                <a:effectLst>
                  <a:outerShdw blurRad="38100" dist="38100" dir="2700000" algn="tl">
                    <a:srgbClr val="000000">
                      <a:alpha val="43137"/>
                    </a:srgbClr>
                  </a:outerShdw>
                </a:effectLst>
                <a:latin typeface="+mj-lt"/>
                <a:ea typeface="+mj-ea"/>
                <a:cs typeface="+mj-cs"/>
              </a:rPr>
              <a:t>03 MPE</a:t>
            </a:r>
            <a:endParaRPr lang="pt-BR" dirty="0">
              <a:effectLst>
                <a:outerShdw blurRad="38100" dist="38100" dir="2700000" algn="tl">
                  <a:srgbClr val="000000">
                    <a:alpha val="43137"/>
                  </a:srgbClr>
                </a:outerShdw>
              </a:effectLst>
            </a:endParaRPr>
          </a:p>
        </p:txBody>
      </p:sp>
      <p:graphicFrame>
        <p:nvGraphicFramePr>
          <p:cNvPr id="8" name="Tabela 7">
            <a:extLst>
              <a:ext uri="{FF2B5EF4-FFF2-40B4-BE49-F238E27FC236}">
                <a16:creationId xmlns:a16="http://schemas.microsoft.com/office/drawing/2014/main" id="{667C9F2B-6C51-A504-A2D5-210849E99C5C}"/>
              </a:ext>
            </a:extLst>
          </p:cNvPr>
          <p:cNvGraphicFramePr>
            <a:graphicFrameLocks noGrp="1"/>
          </p:cNvGraphicFramePr>
          <p:nvPr>
            <p:extLst>
              <p:ext uri="{D42A27DB-BD31-4B8C-83A1-F6EECF244321}">
                <p14:modId xmlns:p14="http://schemas.microsoft.com/office/powerpoint/2010/main" val="3584921297"/>
              </p:ext>
            </p:extLst>
          </p:nvPr>
        </p:nvGraphicFramePr>
        <p:xfrm>
          <a:off x="4127153" y="2255122"/>
          <a:ext cx="7815257" cy="1981200"/>
        </p:xfrm>
        <a:graphic>
          <a:graphicData uri="http://schemas.openxmlformats.org/drawingml/2006/table">
            <a:tbl>
              <a:tblPr firstRow="1" bandRow="1">
                <a:tableStyleId>{69CF1AB2-1976-4502-BF36-3FF5EA218861}</a:tableStyleId>
              </a:tblPr>
              <a:tblGrid>
                <a:gridCol w="5906952">
                  <a:extLst>
                    <a:ext uri="{9D8B030D-6E8A-4147-A177-3AD203B41FA5}">
                      <a16:colId xmlns:a16="http://schemas.microsoft.com/office/drawing/2014/main" val="1267988248"/>
                    </a:ext>
                  </a:extLst>
                </a:gridCol>
                <a:gridCol w="1908305">
                  <a:extLst>
                    <a:ext uri="{9D8B030D-6E8A-4147-A177-3AD203B41FA5}">
                      <a16:colId xmlns:a16="http://schemas.microsoft.com/office/drawing/2014/main" val="3297197752"/>
                    </a:ext>
                  </a:extLst>
                </a:gridCol>
              </a:tblGrid>
              <a:tr h="299851">
                <a:tc>
                  <a:txBody>
                    <a:bodyPr/>
                    <a:lstStyle/>
                    <a:p>
                      <a:pPr marL="0" indent="0">
                        <a:lnSpc>
                          <a:spcPct val="90000"/>
                        </a:lnSpc>
                        <a:spcAft>
                          <a:spcPts val="600"/>
                        </a:spcAft>
                        <a:buFont typeface="Arial" panose="020B0604020202020204" pitchFamily="34" charset="0"/>
                        <a:buNone/>
                      </a:pPr>
                      <a:r>
                        <a:rPr lang="en-US" sz="2000" b="0" i="0" dirty="0">
                          <a:effectLst/>
                        </a:rPr>
                        <a:t>UN Mission in East Timor (UNAMET)</a:t>
                      </a:r>
                    </a:p>
                  </a:txBody>
                  <a:tcPr>
                    <a:solidFill>
                      <a:schemeClr val="accent6">
                        <a:lumMod val="20000"/>
                        <a:lumOff val="80000"/>
                      </a:schemeClr>
                    </a:solidFill>
                  </a:tcPr>
                </a:tc>
                <a:tc>
                  <a:txBody>
                    <a:bodyPr/>
                    <a:lstStyle/>
                    <a:p>
                      <a:pPr algn="ctr">
                        <a:lnSpc>
                          <a:spcPct val="100000"/>
                        </a:lnSpc>
                        <a:spcBef>
                          <a:spcPts val="600"/>
                        </a:spcBef>
                        <a:spcAft>
                          <a:spcPts val="600"/>
                        </a:spcAft>
                      </a:pPr>
                      <a:r>
                        <a:rPr lang="en-US" sz="2000" b="0" i="0" dirty="0">
                          <a:effectLst/>
                        </a:rPr>
                        <a:t>1999</a:t>
                      </a:r>
                      <a:endParaRPr lang="pt-BR" sz="2000" dirty="0"/>
                    </a:p>
                  </a:txBody>
                  <a:tcPr>
                    <a:solidFill>
                      <a:schemeClr val="accent6">
                        <a:lumMod val="20000"/>
                        <a:lumOff val="80000"/>
                      </a:schemeClr>
                    </a:solidFill>
                  </a:tcPr>
                </a:tc>
                <a:extLst>
                  <a:ext uri="{0D108BD9-81ED-4DB2-BD59-A6C34878D82A}">
                    <a16:rowId xmlns:a16="http://schemas.microsoft.com/office/drawing/2014/main" val="3204260117"/>
                  </a:ext>
                </a:extLst>
              </a:tr>
              <a:tr h="299851">
                <a:tc>
                  <a:txBody>
                    <a:bodyPr/>
                    <a:lstStyle/>
                    <a:p>
                      <a:pPr marL="0" indent="0">
                        <a:lnSpc>
                          <a:spcPct val="90000"/>
                        </a:lnSpc>
                        <a:spcAft>
                          <a:spcPts val="600"/>
                        </a:spcAft>
                        <a:buFont typeface="Arial" panose="020B0604020202020204" pitchFamily="34" charset="0"/>
                        <a:buNone/>
                      </a:pPr>
                      <a:r>
                        <a:rPr lang="en-US" sz="2000" b="0" i="0" dirty="0">
                          <a:effectLst/>
                        </a:rPr>
                        <a:t>UN Political Office in Bougainville (UNPOB)</a:t>
                      </a:r>
                      <a:endParaRPr lang="en-US" sz="2000" b="0" i="0" u="none" dirty="0">
                        <a:effectLst/>
                      </a:endParaRPr>
                    </a:p>
                  </a:txBody>
                  <a:tcPr>
                    <a:solidFill>
                      <a:schemeClr val="bg1"/>
                    </a:solidFill>
                  </a:tcPr>
                </a:tc>
                <a:tc>
                  <a:txBody>
                    <a:bodyPr/>
                    <a:lstStyle/>
                    <a:p>
                      <a:pPr algn="ctr">
                        <a:lnSpc>
                          <a:spcPct val="100000"/>
                        </a:lnSpc>
                        <a:spcBef>
                          <a:spcPts val="600"/>
                        </a:spcBef>
                        <a:spcAft>
                          <a:spcPts val="600"/>
                        </a:spcAft>
                      </a:pPr>
                      <a:r>
                        <a:rPr lang="en-US" sz="2000" b="0" i="0" dirty="0">
                          <a:effectLst/>
                        </a:rPr>
                        <a:t>1998 - 2003</a:t>
                      </a:r>
                      <a:endParaRPr lang="pt-BR" sz="2000" dirty="0"/>
                    </a:p>
                  </a:txBody>
                  <a:tcPr anchor="ctr">
                    <a:solidFill>
                      <a:schemeClr val="bg1"/>
                    </a:solidFill>
                  </a:tcPr>
                </a:tc>
                <a:extLst>
                  <a:ext uri="{0D108BD9-81ED-4DB2-BD59-A6C34878D82A}">
                    <a16:rowId xmlns:a16="http://schemas.microsoft.com/office/drawing/2014/main" val="3582209247"/>
                  </a:ext>
                </a:extLst>
              </a:tr>
              <a:tr h="299851">
                <a:tc>
                  <a:txBody>
                    <a:bodyPr/>
                    <a:lstStyle/>
                    <a:p>
                      <a:pPr marL="0" indent="0">
                        <a:lnSpc>
                          <a:spcPct val="90000"/>
                        </a:lnSpc>
                        <a:spcAft>
                          <a:spcPts val="600"/>
                        </a:spcAft>
                        <a:buFont typeface="Arial" panose="020B0604020202020204" pitchFamily="34" charset="0"/>
                        <a:buNone/>
                      </a:pPr>
                      <a:r>
                        <a:rPr lang="en-US" sz="2000" b="0" i="0" dirty="0">
                          <a:effectLst/>
                        </a:rPr>
                        <a:t>UN Observer Mission in Bougainville (UNOMB)</a:t>
                      </a:r>
                      <a:endParaRPr lang="en-US" sz="2000" b="0" i="0" u="none" dirty="0">
                        <a:effectLst/>
                      </a:endParaRPr>
                    </a:p>
                  </a:txBody>
                  <a:tcPr>
                    <a:solidFill>
                      <a:schemeClr val="bg1"/>
                    </a:solidFill>
                  </a:tcPr>
                </a:tc>
                <a:tc>
                  <a:txBody>
                    <a:bodyPr/>
                    <a:lstStyle/>
                    <a:p>
                      <a:pPr algn="ctr">
                        <a:lnSpc>
                          <a:spcPct val="100000"/>
                        </a:lnSpc>
                        <a:spcBef>
                          <a:spcPts val="600"/>
                        </a:spcBef>
                        <a:spcAft>
                          <a:spcPts val="600"/>
                        </a:spcAft>
                      </a:pPr>
                      <a:r>
                        <a:rPr lang="en-US" sz="2000" b="0" i="0" dirty="0">
                          <a:effectLst/>
                        </a:rPr>
                        <a:t>2004 - 2005</a:t>
                      </a:r>
                      <a:endParaRPr lang="pt-BR" sz="2000" dirty="0"/>
                    </a:p>
                  </a:txBody>
                  <a:tcPr anchor="ctr">
                    <a:solidFill>
                      <a:schemeClr val="bg1"/>
                    </a:solidFill>
                  </a:tcPr>
                </a:tc>
                <a:extLst>
                  <a:ext uri="{0D108BD9-81ED-4DB2-BD59-A6C34878D82A}">
                    <a16:rowId xmlns:a16="http://schemas.microsoft.com/office/drawing/2014/main" val="1211169238"/>
                  </a:ext>
                </a:extLst>
              </a:tr>
              <a:tr h="299851">
                <a:tc>
                  <a:txBody>
                    <a:bodyPr/>
                    <a:lstStyle/>
                    <a:p>
                      <a:pPr marL="0" indent="0">
                        <a:lnSpc>
                          <a:spcPct val="90000"/>
                        </a:lnSpc>
                        <a:spcAft>
                          <a:spcPts val="600"/>
                        </a:spcAft>
                        <a:buFont typeface="Arial" panose="020B0604020202020204" pitchFamily="34" charset="0"/>
                        <a:buNone/>
                      </a:pPr>
                      <a:r>
                        <a:rPr lang="en-US" sz="2000" b="0" i="0" dirty="0">
                          <a:effectLst/>
                        </a:rPr>
                        <a:t>UN Office in Timor-Leste (UNOTIL)</a:t>
                      </a:r>
                      <a:endParaRPr lang="en-US" sz="2000" b="0" i="0" u="none" dirty="0">
                        <a:effectLst/>
                      </a:endParaRPr>
                    </a:p>
                  </a:txBody>
                  <a:tcPr>
                    <a:solidFill>
                      <a:schemeClr val="accent6">
                        <a:lumMod val="20000"/>
                        <a:lumOff val="80000"/>
                      </a:schemeClr>
                    </a:solidFill>
                  </a:tcPr>
                </a:tc>
                <a:tc>
                  <a:txBody>
                    <a:bodyPr/>
                    <a:lstStyle/>
                    <a:p>
                      <a:pPr algn="ctr">
                        <a:lnSpc>
                          <a:spcPct val="100000"/>
                        </a:lnSpc>
                        <a:spcBef>
                          <a:spcPts val="600"/>
                        </a:spcBef>
                        <a:spcAft>
                          <a:spcPts val="600"/>
                        </a:spcAft>
                      </a:pPr>
                      <a:r>
                        <a:rPr lang="en-US" sz="2000" b="0" i="0" dirty="0">
                          <a:effectLst/>
                        </a:rPr>
                        <a:t>2005 - 2006</a:t>
                      </a:r>
                      <a:endParaRPr lang="pt-BR" sz="2000" dirty="0"/>
                    </a:p>
                  </a:txBody>
                  <a:tcPr anchor="ctr">
                    <a:solidFill>
                      <a:schemeClr val="accent6">
                        <a:lumMod val="20000"/>
                        <a:lumOff val="80000"/>
                      </a:schemeClr>
                    </a:solidFill>
                  </a:tcPr>
                </a:tc>
                <a:extLst>
                  <a:ext uri="{0D108BD9-81ED-4DB2-BD59-A6C34878D82A}">
                    <a16:rowId xmlns:a16="http://schemas.microsoft.com/office/drawing/2014/main" val="4182567924"/>
                  </a:ext>
                </a:extLst>
              </a:tr>
              <a:tr h="0">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2000" b="0" i="0" dirty="0">
                          <a:effectLst/>
                        </a:rPr>
                        <a:t>UN Mission in Nepal (UNMIN) </a:t>
                      </a:r>
                      <a:endParaRPr lang="en-US" sz="2000" b="0" i="0" u="none" dirty="0">
                        <a:effectLst/>
                      </a:endParaRPr>
                    </a:p>
                  </a:txBody>
                  <a:tcPr>
                    <a:solidFill>
                      <a:schemeClr val="accent6">
                        <a:lumMod val="20000"/>
                        <a:lumOff val="80000"/>
                      </a:schemeClr>
                    </a:solidFill>
                  </a:tcPr>
                </a:tc>
                <a:tc>
                  <a:txBody>
                    <a:bodyPr/>
                    <a:lstStyle/>
                    <a:p>
                      <a:pPr algn="ctr">
                        <a:lnSpc>
                          <a:spcPct val="100000"/>
                        </a:lnSpc>
                        <a:spcBef>
                          <a:spcPts val="600"/>
                        </a:spcBef>
                        <a:spcAft>
                          <a:spcPts val="600"/>
                        </a:spcAft>
                      </a:pPr>
                      <a:r>
                        <a:rPr lang="en-US" sz="2000" b="0" i="0" dirty="0">
                          <a:effectLst/>
                        </a:rPr>
                        <a:t>2007 - 2010</a:t>
                      </a:r>
                      <a:endParaRPr lang="pt-BR" sz="2000" dirty="0"/>
                    </a:p>
                  </a:txBody>
                  <a:tcPr anchor="ctr">
                    <a:solidFill>
                      <a:schemeClr val="accent6">
                        <a:lumMod val="20000"/>
                        <a:lumOff val="80000"/>
                      </a:schemeClr>
                    </a:solidFill>
                  </a:tcPr>
                </a:tc>
                <a:extLst>
                  <a:ext uri="{0D108BD9-81ED-4DB2-BD59-A6C34878D82A}">
                    <a16:rowId xmlns:a16="http://schemas.microsoft.com/office/drawing/2014/main" val="2378615667"/>
                  </a:ext>
                </a:extLst>
              </a:tr>
            </a:tbl>
          </a:graphicData>
        </a:graphic>
      </p:graphicFrame>
      <p:sp>
        <p:nvSpPr>
          <p:cNvPr id="7" name="Rectangle 1">
            <a:extLst>
              <a:ext uri="{FF2B5EF4-FFF2-40B4-BE49-F238E27FC236}">
                <a16:creationId xmlns:a16="http://schemas.microsoft.com/office/drawing/2014/main" id="{4B0D25BC-3832-F459-A99B-1B2C03C7BC83}"/>
              </a:ext>
            </a:extLst>
          </p:cNvPr>
          <p:cNvSpPr>
            <a:spLocks noChangeArrowheads="1"/>
          </p:cNvSpPr>
          <p:nvPr/>
        </p:nvSpPr>
        <p:spPr bwMode="auto">
          <a:xfrm>
            <a:off x="539283" y="2073619"/>
            <a:ext cx="2966173" cy="2965764"/>
          </a:xfrm>
          <a:prstGeom prst="ellipse">
            <a:avLst/>
          </a:prstGeom>
          <a:solidFill>
            <a:schemeClr val="accent6">
              <a:lumMod val="40000"/>
              <a:lumOff val="60000"/>
            </a:schemeClr>
          </a:solidFill>
          <a:ln w="174625" cmpd="thinThick">
            <a:solidFill>
              <a:srgbClr val="262626"/>
            </a:solidFill>
          </a:ln>
        </p:spPr>
        <p:txBody>
          <a:bodyPr vert="horz" lIns="91440" tIns="45720" rIns="91440" bIns="45720" numCol="1" rtlCol="0" anchor="ctr" anchorCtr="0" compatLnSpc="1">
            <a:prstTxWarp prst="textNoShape">
              <a:avLst/>
            </a:prstTxWarp>
            <a:noAutofit/>
          </a:bodyPr>
          <a:lstStyle/>
          <a:p>
            <a:pPr algn="ctr" fontAlgn="base">
              <a:lnSpc>
                <a:spcPct val="90000"/>
              </a:lnSpc>
              <a:spcBef>
                <a:spcPct val="0"/>
              </a:spcBef>
              <a:spcAft>
                <a:spcPts val="600"/>
              </a:spcAft>
            </a:pPr>
            <a:r>
              <a:rPr kumimoji="0" lang="en-US" altLang="pt-BR" sz="2400" b="1" i="0" u="none" strike="noStrike" kern="1200" cap="none" normalizeH="0" baseline="0" dirty="0">
                <a:ln>
                  <a:noFill/>
                </a:ln>
                <a:effectLst/>
                <a:latin typeface="+mj-lt"/>
                <a:ea typeface="+mj-ea"/>
                <a:cs typeface="+mj-cs"/>
              </a:rPr>
              <a:t>MPE ENCERRRADAS</a:t>
            </a:r>
          </a:p>
          <a:p>
            <a:pPr algn="ctr" fontAlgn="base">
              <a:lnSpc>
                <a:spcPct val="90000"/>
              </a:lnSpc>
              <a:spcBef>
                <a:spcPct val="0"/>
              </a:spcBef>
              <a:spcAft>
                <a:spcPts val="600"/>
              </a:spcAft>
            </a:pPr>
            <a:r>
              <a:rPr lang="en-US" sz="2400" b="1" dirty="0" err="1">
                <a:latin typeface="+mj-lt"/>
                <a:ea typeface="+mj-ea"/>
                <a:cs typeface="+mj-cs"/>
              </a:rPr>
              <a:t>Ásia</a:t>
            </a:r>
            <a:r>
              <a:rPr lang="en-US" sz="2400" b="1" dirty="0">
                <a:latin typeface="+mj-lt"/>
                <a:ea typeface="+mj-ea"/>
                <a:cs typeface="+mj-cs"/>
              </a:rPr>
              <a:t> e Oceania (05)</a:t>
            </a:r>
          </a:p>
        </p:txBody>
      </p:sp>
      <p:sp>
        <p:nvSpPr>
          <p:cNvPr id="2" name="CaixaDeTexto 1">
            <a:extLst>
              <a:ext uri="{FF2B5EF4-FFF2-40B4-BE49-F238E27FC236}">
                <a16:creationId xmlns:a16="http://schemas.microsoft.com/office/drawing/2014/main" id="{5E494FE2-CE54-1926-CBE6-39A3C8C00F17}"/>
              </a:ext>
            </a:extLst>
          </p:cNvPr>
          <p:cNvSpPr txBox="1"/>
          <p:nvPr/>
        </p:nvSpPr>
        <p:spPr>
          <a:xfrm>
            <a:off x="9578592" y="6507536"/>
            <a:ext cx="2613408" cy="276999"/>
          </a:xfrm>
          <a:prstGeom prst="rect">
            <a:avLst/>
          </a:prstGeom>
          <a:noFill/>
        </p:spPr>
        <p:txBody>
          <a:bodyPr wrap="square">
            <a:spAutoFit/>
          </a:bodyPr>
          <a:lstStyle/>
          <a:p>
            <a:r>
              <a:rPr lang="pt-BR" sz="1200" i="1" dirty="0"/>
              <a:t>https://dppa.un.org/en/past-missions</a:t>
            </a:r>
          </a:p>
        </p:txBody>
      </p:sp>
      <p:grpSp>
        <p:nvGrpSpPr>
          <p:cNvPr id="3" name="Ministério da Defesa">
            <a:extLst>
              <a:ext uri="{FF2B5EF4-FFF2-40B4-BE49-F238E27FC236}">
                <a16:creationId xmlns:a16="http://schemas.microsoft.com/office/drawing/2014/main" id="{DD60C96F-97A8-D199-66A3-4BBEEAF5D3D1}"/>
              </a:ext>
            </a:extLst>
          </p:cNvPr>
          <p:cNvGrpSpPr>
            <a:grpSpLocks noChangeAspect="1"/>
          </p:cNvGrpSpPr>
          <p:nvPr/>
        </p:nvGrpSpPr>
        <p:grpSpPr>
          <a:xfrm>
            <a:off x="82672" y="71935"/>
            <a:ext cx="554708" cy="768353"/>
            <a:chOff x="4922553" y="702231"/>
            <a:chExt cx="2346894" cy="3250794"/>
          </a:xfrm>
        </p:grpSpPr>
        <p:pic>
          <p:nvPicPr>
            <p:cNvPr id="9" name="Fundo" descr="Resultado de imagem para ministério da defesa">
              <a:extLst>
                <a:ext uri="{FF2B5EF4-FFF2-40B4-BE49-F238E27FC236}">
                  <a16:creationId xmlns:a16="http://schemas.microsoft.com/office/drawing/2014/main" id="{5A28EA52-596C-7DA9-F649-B1656F21C6B5}"/>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10" name="Brasão" descr="Imagem relacionada">
              <a:extLst>
                <a:ext uri="{FF2B5EF4-FFF2-40B4-BE49-F238E27FC236}">
                  <a16:creationId xmlns:a16="http://schemas.microsoft.com/office/drawing/2014/main" id="{55A4143E-DB3F-6F58-2DCE-6CA253A86C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6" descr="POLITICAL AFFAIRS OFFICER | UNDPPA-DPO - United Nations Departments of  Political and Peacebuilding Affairs and Peace Operations">
            <a:extLst>
              <a:ext uri="{FF2B5EF4-FFF2-40B4-BE49-F238E27FC236}">
                <a16:creationId xmlns:a16="http://schemas.microsoft.com/office/drawing/2014/main" id="{D8BC8416-0910-B51F-92E7-DAE4F2443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959621"/>
            <a:ext cx="2037411" cy="9446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ola de Bandeira Brasileira - Bandeira do Brasil na Esfera Isolada — Foto ©  Fredex #107794156">
            <a:extLst>
              <a:ext uri="{FF2B5EF4-FFF2-40B4-BE49-F238E27FC236}">
                <a16:creationId xmlns:a16="http://schemas.microsoft.com/office/drawing/2014/main" id="{AA8B110A-1DD0-AA35-85E0-8B9828F8907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23266" y="2364398"/>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ola de Bandeira Brasileira - Bandeira do Brasil na Esfera Isolada — Foto ©  Fredex #107794156">
            <a:extLst>
              <a:ext uri="{FF2B5EF4-FFF2-40B4-BE49-F238E27FC236}">
                <a16:creationId xmlns:a16="http://schemas.microsoft.com/office/drawing/2014/main" id="{0784B7DD-EBFA-6BEC-22B9-AF95E8F7318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21156" y="3527147"/>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ola de Bandeira Brasileira - Bandeira do Brasil na Esfera Isolada — Foto ©  Fredex #107794156">
            <a:extLst>
              <a:ext uri="{FF2B5EF4-FFF2-40B4-BE49-F238E27FC236}">
                <a16:creationId xmlns:a16="http://schemas.microsoft.com/office/drawing/2014/main" id="{0A92252A-B055-0C81-BA5C-9A9D279D8C6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29476" y="3945804"/>
            <a:ext cx="187158" cy="18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65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80D3D37-BB37-EF98-92DA-FD13E2D71FEB}"/>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8" name="Tabela 7">
            <a:extLst>
              <a:ext uri="{FF2B5EF4-FFF2-40B4-BE49-F238E27FC236}">
                <a16:creationId xmlns:a16="http://schemas.microsoft.com/office/drawing/2014/main" id="{667C9F2B-6C51-A504-A2D5-210849E99C5C}"/>
              </a:ext>
            </a:extLst>
          </p:cNvPr>
          <p:cNvGraphicFramePr>
            <a:graphicFrameLocks noGrp="1"/>
          </p:cNvGraphicFramePr>
          <p:nvPr>
            <p:extLst>
              <p:ext uri="{D42A27DB-BD31-4B8C-83A1-F6EECF244321}">
                <p14:modId xmlns:p14="http://schemas.microsoft.com/office/powerpoint/2010/main" val="3344129912"/>
              </p:ext>
            </p:extLst>
          </p:nvPr>
        </p:nvGraphicFramePr>
        <p:xfrm>
          <a:off x="3814914" y="2157239"/>
          <a:ext cx="8278761" cy="3535680"/>
        </p:xfrm>
        <a:graphic>
          <a:graphicData uri="http://schemas.openxmlformats.org/drawingml/2006/table">
            <a:tbl>
              <a:tblPr firstRow="1" bandRow="1">
                <a:tableStyleId>{69CF1AB2-1976-4502-BF36-3FF5EA218861}</a:tableStyleId>
              </a:tblPr>
              <a:tblGrid>
                <a:gridCol w="6764594">
                  <a:extLst>
                    <a:ext uri="{9D8B030D-6E8A-4147-A177-3AD203B41FA5}">
                      <a16:colId xmlns:a16="http://schemas.microsoft.com/office/drawing/2014/main" val="1267988248"/>
                    </a:ext>
                  </a:extLst>
                </a:gridCol>
                <a:gridCol w="1514167">
                  <a:extLst>
                    <a:ext uri="{9D8B030D-6E8A-4147-A177-3AD203B41FA5}">
                      <a16:colId xmlns:a16="http://schemas.microsoft.com/office/drawing/2014/main" val="3297197752"/>
                    </a:ext>
                  </a:extLst>
                </a:gridCol>
              </a:tblGrid>
              <a:tr h="299851">
                <a:tc>
                  <a:txBody>
                    <a:body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2000" b="0" i="0" dirty="0">
                          <a:effectLst/>
                        </a:rPr>
                        <a:t>UN Special Mission in Afghanistan (UNSMA)</a:t>
                      </a:r>
                    </a:p>
                  </a:txBody>
                  <a:tcPr>
                    <a:solidFill>
                      <a:schemeClr val="bg1"/>
                    </a:solidFill>
                  </a:tcPr>
                </a:tc>
                <a:tc>
                  <a:txBody>
                    <a:bodyPr/>
                    <a:lstStyle/>
                    <a:p>
                      <a:pPr algn="ctr">
                        <a:lnSpc>
                          <a:spcPct val="100000"/>
                        </a:lnSpc>
                        <a:spcBef>
                          <a:spcPts val="600"/>
                        </a:spcBef>
                        <a:spcAft>
                          <a:spcPts val="600"/>
                        </a:spcAft>
                      </a:pPr>
                      <a:r>
                        <a:rPr lang="en-US" sz="2000" b="0" i="0" dirty="0">
                          <a:effectLst/>
                        </a:rPr>
                        <a:t>1993 - 2001</a:t>
                      </a:r>
                      <a:endParaRPr lang="pt-BR" sz="2000" dirty="0"/>
                    </a:p>
                  </a:txBody>
                  <a:tcPr>
                    <a:solidFill>
                      <a:schemeClr val="bg1"/>
                    </a:solidFill>
                  </a:tcPr>
                </a:tc>
                <a:extLst>
                  <a:ext uri="{0D108BD9-81ED-4DB2-BD59-A6C34878D82A}">
                    <a16:rowId xmlns:a16="http://schemas.microsoft.com/office/drawing/2014/main" val="3204260117"/>
                  </a:ext>
                </a:extLst>
              </a:tr>
              <a:tr h="299851">
                <a:tc>
                  <a:txBody>
                    <a:body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2000" b="0" i="0" dirty="0">
                          <a:effectLst/>
                        </a:rPr>
                        <a:t>UN Tajikistan Office of Peacebuilding (UNTOP)</a:t>
                      </a:r>
                      <a:endParaRPr lang="en-US" sz="2000" b="0" i="0" u="none" dirty="0">
                        <a:effectLst/>
                      </a:endParaRPr>
                    </a:p>
                  </a:txBody>
                  <a:tcPr>
                    <a:solidFill>
                      <a:schemeClr val="bg1"/>
                    </a:solidFill>
                  </a:tcPr>
                </a:tc>
                <a:tc>
                  <a:txBody>
                    <a:bodyPr/>
                    <a:lstStyle/>
                    <a:p>
                      <a:pPr algn="ctr">
                        <a:lnSpc>
                          <a:spcPct val="100000"/>
                        </a:lnSpc>
                        <a:spcBef>
                          <a:spcPts val="600"/>
                        </a:spcBef>
                        <a:spcAft>
                          <a:spcPts val="600"/>
                        </a:spcAft>
                      </a:pPr>
                      <a:r>
                        <a:rPr lang="en-US" sz="2000" b="0" i="0" dirty="0">
                          <a:effectLst/>
                        </a:rPr>
                        <a:t>2000 - 2007</a:t>
                      </a:r>
                      <a:endParaRPr lang="pt-BR" sz="2000" dirty="0"/>
                    </a:p>
                  </a:txBody>
                  <a:tcPr anchor="ctr">
                    <a:solidFill>
                      <a:schemeClr val="bg1"/>
                    </a:solidFill>
                  </a:tcPr>
                </a:tc>
                <a:extLst>
                  <a:ext uri="{0D108BD9-81ED-4DB2-BD59-A6C34878D82A}">
                    <a16:rowId xmlns:a16="http://schemas.microsoft.com/office/drawing/2014/main" val="3582209247"/>
                  </a:ext>
                </a:extLst>
              </a:tr>
              <a:tr h="299851">
                <a:tc>
                  <a:txBody>
                    <a:body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2000" b="0" i="0" dirty="0">
                          <a:effectLst/>
                        </a:rPr>
                        <a:t>UN International Independent Investigation Commission (UNIIIC)</a:t>
                      </a:r>
                      <a:endParaRPr lang="en-US" sz="2000" b="0" i="0" u="none" dirty="0">
                        <a:effectLst/>
                      </a:endParaRPr>
                    </a:p>
                  </a:txBody>
                  <a:tcPr>
                    <a:solidFill>
                      <a:schemeClr val="bg1"/>
                    </a:solidFill>
                  </a:tcPr>
                </a:tc>
                <a:tc>
                  <a:txBody>
                    <a:bodyPr/>
                    <a:lstStyle/>
                    <a:p>
                      <a:pPr algn="ctr">
                        <a:lnSpc>
                          <a:spcPct val="100000"/>
                        </a:lnSpc>
                        <a:spcBef>
                          <a:spcPts val="600"/>
                        </a:spcBef>
                        <a:spcAft>
                          <a:spcPts val="600"/>
                        </a:spcAft>
                      </a:pPr>
                      <a:r>
                        <a:rPr lang="en-US" sz="2000" b="0" i="0" dirty="0">
                          <a:effectLst/>
                        </a:rPr>
                        <a:t>2005 - 2009</a:t>
                      </a:r>
                      <a:endParaRPr lang="pt-BR" sz="2000" dirty="0"/>
                    </a:p>
                  </a:txBody>
                  <a:tcPr anchor="ctr">
                    <a:solidFill>
                      <a:schemeClr val="bg1"/>
                    </a:solidFill>
                  </a:tcPr>
                </a:tc>
                <a:extLst>
                  <a:ext uri="{0D108BD9-81ED-4DB2-BD59-A6C34878D82A}">
                    <a16:rowId xmlns:a16="http://schemas.microsoft.com/office/drawing/2014/main" val="1211169238"/>
                  </a:ext>
                </a:extLst>
              </a:tr>
              <a:tr h="299851">
                <a:tc>
                  <a:txBody>
                    <a:bodyPr/>
                    <a:lstStyle/>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2000" b="0" i="0" dirty="0">
                          <a:effectLst/>
                        </a:rPr>
                        <a:t>UN Commission of Inquiry into the facts and circumstances of the assassination of former Pakistani Prime Minister Mohtarma Benazir Bhutto</a:t>
                      </a:r>
                      <a:endParaRPr lang="en-US" sz="2000" b="0" i="0" u="none" dirty="0">
                        <a:effectLst/>
                      </a:endParaRPr>
                    </a:p>
                  </a:txBody>
                  <a:tcPr>
                    <a:solidFill>
                      <a:schemeClr val="bg1"/>
                    </a:solidFill>
                  </a:tcPr>
                </a:tc>
                <a:tc>
                  <a:txBody>
                    <a:bodyPr/>
                    <a:lstStyle/>
                    <a:p>
                      <a:pPr algn="ctr">
                        <a:lnSpc>
                          <a:spcPct val="100000"/>
                        </a:lnSpc>
                        <a:spcBef>
                          <a:spcPts val="600"/>
                        </a:spcBef>
                        <a:spcAft>
                          <a:spcPts val="600"/>
                        </a:spcAft>
                      </a:pPr>
                      <a:r>
                        <a:rPr lang="en-US" sz="2000" b="0" i="0" dirty="0">
                          <a:effectLst/>
                        </a:rPr>
                        <a:t>2009 - 2010</a:t>
                      </a:r>
                      <a:endParaRPr lang="pt-BR" sz="2000" dirty="0"/>
                    </a:p>
                  </a:txBody>
                  <a:tcPr anchor="ctr">
                    <a:solidFill>
                      <a:schemeClr val="bg1"/>
                    </a:solidFill>
                  </a:tcPr>
                </a:tc>
                <a:extLst>
                  <a:ext uri="{0D108BD9-81ED-4DB2-BD59-A6C34878D82A}">
                    <a16:rowId xmlns:a16="http://schemas.microsoft.com/office/drawing/2014/main" val="4182567924"/>
                  </a:ext>
                </a:extLst>
              </a:tr>
              <a:tr h="0">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2000" b="0" i="0" u="none" dirty="0">
                          <a:effectLst/>
                        </a:rPr>
                        <a:t>OPCW-UN Joint Mission in Syria</a:t>
                      </a:r>
                    </a:p>
                  </a:txBody>
                  <a:tcPr>
                    <a:solidFill>
                      <a:schemeClr val="bg1"/>
                    </a:solidFill>
                  </a:tcPr>
                </a:tc>
                <a:tc>
                  <a:txBody>
                    <a:bodyPr/>
                    <a:lstStyle/>
                    <a:p>
                      <a:pPr algn="ctr">
                        <a:lnSpc>
                          <a:spcPct val="100000"/>
                        </a:lnSpc>
                        <a:spcBef>
                          <a:spcPts val="600"/>
                        </a:spcBef>
                        <a:spcAft>
                          <a:spcPts val="600"/>
                        </a:spcAft>
                      </a:pPr>
                      <a:r>
                        <a:rPr lang="en-US" sz="2000" b="0" i="0" kern="1200" dirty="0">
                          <a:solidFill>
                            <a:schemeClr val="dk1"/>
                          </a:solidFill>
                          <a:effectLst/>
                          <a:latin typeface="+mn-lt"/>
                          <a:ea typeface="+mn-ea"/>
                          <a:cs typeface="+mn-cs"/>
                        </a:rPr>
                        <a:t>2013 - 2014</a:t>
                      </a:r>
                      <a:endParaRPr lang="pt-BR" sz="2000" b="0" i="0" kern="1200" dirty="0">
                        <a:solidFill>
                          <a:schemeClr val="dk1"/>
                        </a:solidFill>
                        <a:effectLst/>
                        <a:latin typeface="+mn-lt"/>
                        <a:ea typeface="+mn-ea"/>
                        <a:cs typeface="+mn-cs"/>
                      </a:endParaRPr>
                    </a:p>
                  </a:txBody>
                  <a:tcPr anchor="ctr">
                    <a:solidFill>
                      <a:schemeClr val="bg1"/>
                    </a:solidFill>
                  </a:tcPr>
                </a:tc>
                <a:extLst>
                  <a:ext uri="{0D108BD9-81ED-4DB2-BD59-A6C34878D82A}">
                    <a16:rowId xmlns:a16="http://schemas.microsoft.com/office/drawing/2014/main" val="237861566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kern="1200" dirty="0">
                          <a:solidFill>
                            <a:schemeClr val="dk1"/>
                          </a:solidFill>
                          <a:effectLst/>
                          <a:latin typeface="+mn-lt"/>
                          <a:ea typeface="+mn-ea"/>
                          <a:cs typeface="+mn-cs"/>
                        </a:rPr>
                        <a:t>United Nations Assistance Mission for Iraq (UNAMI)</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dk1"/>
                          </a:solidFill>
                          <a:effectLst/>
                          <a:latin typeface="+mn-lt"/>
                          <a:ea typeface="+mn-ea"/>
                          <a:cs typeface="+mn-cs"/>
                        </a:rPr>
                        <a:t>2003 - 2025</a:t>
                      </a:r>
                      <a:endParaRPr lang="pt-BR" sz="2000" b="0" i="0" kern="1200" dirty="0">
                        <a:solidFill>
                          <a:schemeClr val="dk1"/>
                        </a:solidFill>
                        <a:effectLst/>
                        <a:latin typeface="+mn-lt"/>
                        <a:ea typeface="+mn-ea"/>
                        <a:cs typeface="+mn-cs"/>
                      </a:endParaRPr>
                    </a:p>
                  </a:txBody>
                  <a:tcPr anchor="ctr">
                    <a:solidFill>
                      <a:schemeClr val="bg1"/>
                    </a:solidFill>
                  </a:tcPr>
                </a:tc>
                <a:extLst>
                  <a:ext uri="{0D108BD9-81ED-4DB2-BD59-A6C34878D82A}">
                    <a16:rowId xmlns:a16="http://schemas.microsoft.com/office/drawing/2014/main" val="3117333859"/>
                  </a:ext>
                </a:extLst>
              </a:tr>
              <a:tr h="0">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2000" b="0" i="0" u="none" kern="1200" dirty="0">
                          <a:solidFill>
                            <a:schemeClr val="dk1"/>
                          </a:solidFill>
                          <a:effectLst/>
                          <a:latin typeface="+mn-lt"/>
                          <a:ea typeface="+mn-ea"/>
                          <a:cs typeface="+mn-cs"/>
                        </a:rPr>
                        <a:t>UN Mission to Support the </a:t>
                      </a:r>
                      <a:r>
                        <a:rPr lang="en-US" sz="2000" b="0" i="0" u="none" kern="1200" dirty="0" err="1">
                          <a:solidFill>
                            <a:schemeClr val="dk1"/>
                          </a:solidFill>
                          <a:effectLst/>
                          <a:latin typeface="+mn-lt"/>
                          <a:ea typeface="+mn-ea"/>
                          <a:cs typeface="+mn-cs"/>
                        </a:rPr>
                        <a:t>Hudaydah</a:t>
                      </a:r>
                      <a:r>
                        <a:rPr lang="en-US" sz="2000" b="0" i="0" u="none" kern="1200" dirty="0">
                          <a:solidFill>
                            <a:schemeClr val="dk1"/>
                          </a:solidFill>
                          <a:effectLst/>
                          <a:latin typeface="+mn-lt"/>
                          <a:ea typeface="+mn-ea"/>
                          <a:cs typeface="+mn-cs"/>
                        </a:rPr>
                        <a:t> Agreement (UNMHA)</a:t>
                      </a:r>
                    </a:p>
                  </a:txBody>
                  <a:tcPr>
                    <a:solidFill>
                      <a:schemeClr val="bg1"/>
                    </a:solidFill>
                  </a:tcPr>
                </a:tc>
                <a:tc>
                  <a:txBody>
                    <a:body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pt-BR" sz="2000" b="0" i="0" u="none" kern="1200" dirty="0">
                          <a:solidFill>
                            <a:schemeClr val="dk1"/>
                          </a:solidFill>
                          <a:effectLst/>
                          <a:latin typeface="+mn-lt"/>
                          <a:ea typeface="+mn-ea"/>
                          <a:cs typeface="+mn-cs"/>
                        </a:rPr>
                        <a:t>2019 - 2026</a:t>
                      </a:r>
                    </a:p>
                  </a:txBody>
                  <a:tcPr anchor="ctr">
                    <a:solidFill>
                      <a:schemeClr val="bg1"/>
                    </a:solidFill>
                  </a:tcPr>
                </a:tc>
                <a:extLst>
                  <a:ext uri="{0D108BD9-81ED-4DB2-BD59-A6C34878D82A}">
                    <a16:rowId xmlns:a16="http://schemas.microsoft.com/office/drawing/2014/main" val="2176640095"/>
                  </a:ext>
                </a:extLst>
              </a:tr>
            </a:tbl>
          </a:graphicData>
        </a:graphic>
      </p:graphicFrame>
      <p:sp>
        <p:nvSpPr>
          <p:cNvPr id="7" name="Rectangle 1">
            <a:extLst>
              <a:ext uri="{FF2B5EF4-FFF2-40B4-BE49-F238E27FC236}">
                <a16:creationId xmlns:a16="http://schemas.microsoft.com/office/drawing/2014/main" id="{4B0D25BC-3832-F459-A99B-1B2C03C7BC83}"/>
              </a:ext>
            </a:extLst>
          </p:cNvPr>
          <p:cNvSpPr>
            <a:spLocks noChangeArrowheads="1"/>
          </p:cNvSpPr>
          <p:nvPr/>
        </p:nvSpPr>
        <p:spPr bwMode="auto">
          <a:xfrm>
            <a:off x="541905" y="1934676"/>
            <a:ext cx="3005163" cy="3004264"/>
          </a:xfrm>
          <a:prstGeom prst="ellipse">
            <a:avLst/>
          </a:prstGeom>
          <a:solidFill>
            <a:schemeClr val="accent6">
              <a:lumMod val="40000"/>
              <a:lumOff val="60000"/>
            </a:schemeClr>
          </a:solidFill>
          <a:ln w="174625" cmpd="thinThick">
            <a:solidFill>
              <a:srgbClr val="262626"/>
            </a:solidFill>
          </a:ln>
        </p:spPr>
        <p:txBody>
          <a:bodyPr vert="horz" lIns="91440" tIns="45720" rIns="91440" bIns="45720" numCol="1" rtlCol="0" anchor="ctr" anchorCtr="0" compatLnSpc="1">
            <a:prstTxWarp prst="textNoShape">
              <a:avLst/>
            </a:prstTxWarp>
            <a:noAutofit/>
          </a:bodyPr>
          <a:lstStyle/>
          <a:p>
            <a:pPr algn="ctr" fontAlgn="base">
              <a:lnSpc>
                <a:spcPct val="90000"/>
              </a:lnSpc>
              <a:spcBef>
                <a:spcPct val="0"/>
              </a:spcBef>
              <a:spcAft>
                <a:spcPts val="600"/>
              </a:spcAft>
            </a:pPr>
            <a:r>
              <a:rPr kumimoji="0" lang="en-US" altLang="pt-BR" sz="2300" b="1" i="0" u="none" strike="noStrike" kern="1200" cap="none" normalizeH="0" baseline="0" dirty="0">
                <a:ln>
                  <a:noFill/>
                </a:ln>
                <a:effectLst/>
                <a:latin typeface="+mj-lt"/>
                <a:ea typeface="+mj-ea"/>
                <a:cs typeface="+mj-cs"/>
              </a:rPr>
              <a:t>MPE ENCERRADAS</a:t>
            </a:r>
          </a:p>
          <a:p>
            <a:pPr algn="ctr" fontAlgn="base">
              <a:lnSpc>
                <a:spcPct val="90000"/>
              </a:lnSpc>
              <a:spcBef>
                <a:spcPct val="0"/>
              </a:spcBef>
              <a:spcAft>
                <a:spcPts val="600"/>
              </a:spcAft>
            </a:pPr>
            <a:r>
              <a:rPr lang="en-US" sz="2300" b="1" dirty="0">
                <a:latin typeface="+mj-lt"/>
                <a:ea typeface="+mj-ea"/>
                <a:cs typeface="+mj-cs"/>
              </a:rPr>
              <a:t>Oriente </a:t>
            </a:r>
            <a:r>
              <a:rPr lang="en-US" sz="2300" b="1" dirty="0" err="1">
                <a:latin typeface="+mj-lt"/>
                <a:ea typeface="+mj-ea"/>
                <a:cs typeface="+mj-cs"/>
              </a:rPr>
              <a:t>Médio</a:t>
            </a:r>
            <a:r>
              <a:rPr lang="en-US" sz="2300" b="1" dirty="0">
                <a:latin typeface="+mj-lt"/>
                <a:ea typeface="+mj-ea"/>
                <a:cs typeface="+mj-cs"/>
              </a:rPr>
              <a:t> e </a:t>
            </a:r>
            <a:r>
              <a:rPr lang="en-US" sz="2300" b="1" dirty="0" err="1">
                <a:latin typeface="+mj-lt"/>
                <a:ea typeface="+mj-ea"/>
                <a:cs typeface="+mj-cs"/>
              </a:rPr>
              <a:t>Ásia</a:t>
            </a:r>
            <a:r>
              <a:rPr lang="en-US" sz="2300" b="1" dirty="0">
                <a:latin typeface="+mj-lt"/>
                <a:ea typeface="+mj-ea"/>
                <a:cs typeface="+mj-cs"/>
              </a:rPr>
              <a:t> </a:t>
            </a:r>
            <a:r>
              <a:rPr lang="en-US" sz="2300" b="1" dirty="0" err="1">
                <a:latin typeface="+mj-lt"/>
                <a:ea typeface="+mj-ea"/>
                <a:cs typeface="+mj-cs"/>
              </a:rPr>
              <a:t>Ocidental</a:t>
            </a:r>
            <a:r>
              <a:rPr lang="en-US" sz="2300" b="1" dirty="0">
                <a:latin typeface="+mj-lt"/>
                <a:ea typeface="+mj-ea"/>
                <a:cs typeface="+mj-cs"/>
              </a:rPr>
              <a:t> (07)</a:t>
            </a:r>
          </a:p>
        </p:txBody>
      </p:sp>
      <p:sp>
        <p:nvSpPr>
          <p:cNvPr id="2" name="CaixaDeTexto 1">
            <a:extLst>
              <a:ext uri="{FF2B5EF4-FFF2-40B4-BE49-F238E27FC236}">
                <a16:creationId xmlns:a16="http://schemas.microsoft.com/office/drawing/2014/main" id="{22C5C158-8A28-86E7-4D28-E4BAB1FAEEFF}"/>
              </a:ext>
            </a:extLst>
          </p:cNvPr>
          <p:cNvSpPr txBox="1"/>
          <p:nvPr/>
        </p:nvSpPr>
        <p:spPr>
          <a:xfrm>
            <a:off x="9578592" y="6507536"/>
            <a:ext cx="2613408" cy="276999"/>
          </a:xfrm>
          <a:prstGeom prst="rect">
            <a:avLst/>
          </a:prstGeom>
          <a:noFill/>
        </p:spPr>
        <p:txBody>
          <a:bodyPr wrap="square">
            <a:spAutoFit/>
          </a:bodyPr>
          <a:lstStyle/>
          <a:p>
            <a:r>
              <a:rPr lang="pt-BR" sz="1200" i="1" dirty="0"/>
              <a:t>https://dppa.un.org/en/past-missions</a:t>
            </a:r>
          </a:p>
        </p:txBody>
      </p:sp>
      <p:grpSp>
        <p:nvGrpSpPr>
          <p:cNvPr id="3" name="Ministério da Defesa">
            <a:extLst>
              <a:ext uri="{FF2B5EF4-FFF2-40B4-BE49-F238E27FC236}">
                <a16:creationId xmlns:a16="http://schemas.microsoft.com/office/drawing/2014/main" id="{06DA6C09-AA96-6466-3D52-C1D63C995448}"/>
              </a:ext>
            </a:extLst>
          </p:cNvPr>
          <p:cNvGrpSpPr>
            <a:grpSpLocks noChangeAspect="1"/>
          </p:cNvGrpSpPr>
          <p:nvPr/>
        </p:nvGrpSpPr>
        <p:grpSpPr>
          <a:xfrm>
            <a:off x="82672" y="71935"/>
            <a:ext cx="554708" cy="768353"/>
            <a:chOff x="4922553" y="702231"/>
            <a:chExt cx="2346894" cy="3250794"/>
          </a:xfrm>
        </p:grpSpPr>
        <p:pic>
          <p:nvPicPr>
            <p:cNvPr id="9" name="Fundo" descr="Resultado de imagem para ministério da defesa">
              <a:extLst>
                <a:ext uri="{FF2B5EF4-FFF2-40B4-BE49-F238E27FC236}">
                  <a16:creationId xmlns:a16="http://schemas.microsoft.com/office/drawing/2014/main" id="{C22A1FDF-0A58-2055-7497-B4DF5EB60C58}"/>
                </a:ext>
              </a:extLst>
            </p:cNvPr>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10" name="Brasão" descr="Imagem relacionada">
              <a:extLst>
                <a:ext uri="{FF2B5EF4-FFF2-40B4-BE49-F238E27FC236}">
                  <a16:creationId xmlns:a16="http://schemas.microsoft.com/office/drawing/2014/main" id="{F971C04A-A5C7-1952-260D-02C101BECF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6" descr="POLITICAL AFFAIRS OFFICER | UNDPPA-DPO - United Nations Departments of  Political and Peacebuilding Affairs and Peace Operations">
            <a:extLst>
              <a:ext uri="{FF2B5EF4-FFF2-40B4-BE49-F238E27FC236}">
                <a16:creationId xmlns:a16="http://schemas.microsoft.com/office/drawing/2014/main" id="{1C74E0D1-CCAC-DB8C-62E5-5DBB5D64D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959621"/>
            <a:ext cx="2037411" cy="9446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la de Bandeira Brasileira - Bandeira do Brasil na Esfera Isolada — Foto ©  Fredex #107794156">
            <a:extLst>
              <a:ext uri="{FF2B5EF4-FFF2-40B4-BE49-F238E27FC236}">
                <a16:creationId xmlns:a16="http://schemas.microsoft.com/office/drawing/2014/main" id="{D1BEE93E-EF19-4175-6C01-D7D2341DF03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60508" y="5369427"/>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Resultado de imagem para bandeira do brasil png">
            <a:extLst>
              <a:ext uri="{FF2B5EF4-FFF2-40B4-BE49-F238E27FC236}">
                <a16:creationId xmlns:a16="http://schemas.microsoft.com/office/drawing/2014/main" id="{7FECF309-8E08-58BA-9111-6798B5089BA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25972" y="6201105"/>
            <a:ext cx="624690" cy="43728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F739D6F7-E24F-9432-18EC-5AE37BD24536}"/>
              </a:ext>
            </a:extLst>
          </p:cNvPr>
          <p:cNvSpPr txBox="1"/>
          <p:nvPr/>
        </p:nvSpPr>
        <p:spPr>
          <a:xfrm>
            <a:off x="952014" y="6235080"/>
            <a:ext cx="981889" cy="369332"/>
          </a:xfrm>
          <a:prstGeom prst="rect">
            <a:avLst/>
          </a:prstGeom>
          <a:noFill/>
        </p:spPr>
        <p:txBody>
          <a:bodyPr wrap="square">
            <a:spAutoFit/>
          </a:bodyPr>
          <a:lstStyle/>
          <a:p>
            <a:pPr algn="ctr"/>
            <a:r>
              <a:rPr kumimoji="0" lang="en-US" altLang="pt-BR" sz="1800" b="1" u="none" strike="noStrike" kern="1200" cap="none" normalizeH="0" baseline="0" dirty="0">
                <a:ln>
                  <a:noFill/>
                </a:ln>
                <a:solidFill>
                  <a:srgbClr val="FFFFFF"/>
                </a:solidFill>
                <a:effectLst>
                  <a:outerShdw blurRad="38100" dist="38100" dir="2700000" algn="tl">
                    <a:srgbClr val="000000">
                      <a:alpha val="43137"/>
                    </a:srgbClr>
                  </a:outerShdw>
                </a:effectLst>
                <a:latin typeface="+mj-lt"/>
                <a:ea typeface="+mj-ea"/>
                <a:cs typeface="+mj-cs"/>
              </a:rPr>
              <a:t>01 MPE</a:t>
            </a:r>
            <a:endParaRPr lang="pt-B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0501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B73515D1-3F28-695A-9EB6-CE07F8D64577}"/>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8" name="Tabela 7">
            <a:extLst>
              <a:ext uri="{FF2B5EF4-FFF2-40B4-BE49-F238E27FC236}">
                <a16:creationId xmlns:a16="http://schemas.microsoft.com/office/drawing/2014/main" id="{667C9F2B-6C51-A504-A2D5-210849E99C5C}"/>
              </a:ext>
            </a:extLst>
          </p:cNvPr>
          <p:cNvGraphicFramePr>
            <a:graphicFrameLocks noGrp="1"/>
          </p:cNvGraphicFramePr>
          <p:nvPr>
            <p:extLst>
              <p:ext uri="{D42A27DB-BD31-4B8C-83A1-F6EECF244321}">
                <p14:modId xmlns:p14="http://schemas.microsoft.com/office/powerpoint/2010/main" val="3287097567"/>
              </p:ext>
            </p:extLst>
          </p:nvPr>
        </p:nvGraphicFramePr>
        <p:xfrm>
          <a:off x="3949830" y="2959775"/>
          <a:ext cx="7967250" cy="640080"/>
        </p:xfrm>
        <a:graphic>
          <a:graphicData uri="http://schemas.openxmlformats.org/drawingml/2006/table">
            <a:tbl>
              <a:tblPr firstRow="1" bandRow="1">
                <a:tableStyleId>{69CF1AB2-1976-4502-BF36-3FF5EA218861}</a:tableStyleId>
              </a:tblPr>
              <a:tblGrid>
                <a:gridCol w="6223092">
                  <a:extLst>
                    <a:ext uri="{9D8B030D-6E8A-4147-A177-3AD203B41FA5}">
                      <a16:colId xmlns:a16="http://schemas.microsoft.com/office/drawing/2014/main" val="1267988248"/>
                    </a:ext>
                  </a:extLst>
                </a:gridCol>
                <a:gridCol w="1744158">
                  <a:extLst>
                    <a:ext uri="{9D8B030D-6E8A-4147-A177-3AD203B41FA5}">
                      <a16:colId xmlns:a16="http://schemas.microsoft.com/office/drawing/2014/main" val="3297197752"/>
                    </a:ext>
                  </a:extLst>
                </a:gridCol>
              </a:tblGrid>
              <a:tr h="299851">
                <a:tc>
                  <a:txBody>
                    <a:bodyPr/>
                    <a:lstStyle/>
                    <a:p>
                      <a:pPr indent="-228600" algn="just">
                        <a:lnSpc>
                          <a:spcPct val="90000"/>
                        </a:lnSpc>
                        <a:spcAft>
                          <a:spcPts val="600"/>
                        </a:spcAft>
                        <a:buFont typeface="Arial" panose="020B0604020202020204" pitchFamily="34" charset="0"/>
                        <a:buChar char="•"/>
                      </a:pPr>
                      <a:r>
                        <a:rPr lang="en-US" sz="2000" b="0" i="0" u="none" dirty="0">
                          <a:effectLst/>
                        </a:rPr>
                        <a:t>Good Offices Greece - the former Yugoslav Republic of Macedonia </a:t>
                      </a:r>
                    </a:p>
                  </a:txBody>
                  <a:tcPr>
                    <a:solidFill>
                      <a:schemeClr val="bg1"/>
                    </a:solidFill>
                  </a:tcPr>
                </a:tc>
                <a:tc>
                  <a:txBody>
                    <a:bodyPr/>
                    <a:lstStyle/>
                    <a:p>
                      <a:pPr algn="ctr">
                        <a:lnSpc>
                          <a:spcPct val="100000"/>
                        </a:lnSpc>
                        <a:spcBef>
                          <a:spcPts val="600"/>
                        </a:spcBef>
                        <a:spcAft>
                          <a:spcPts val="600"/>
                        </a:spcAft>
                      </a:pPr>
                      <a:r>
                        <a:rPr lang="en-US" sz="2000" b="0" i="0" u="none" dirty="0">
                          <a:effectLst/>
                        </a:rPr>
                        <a:t>1993 - 2019</a:t>
                      </a:r>
                      <a:endParaRPr lang="pt-BR" sz="2000" dirty="0"/>
                    </a:p>
                  </a:txBody>
                  <a:tcPr>
                    <a:solidFill>
                      <a:schemeClr val="bg1"/>
                    </a:solidFill>
                  </a:tcPr>
                </a:tc>
                <a:extLst>
                  <a:ext uri="{0D108BD9-81ED-4DB2-BD59-A6C34878D82A}">
                    <a16:rowId xmlns:a16="http://schemas.microsoft.com/office/drawing/2014/main" val="3204260117"/>
                  </a:ext>
                </a:extLst>
              </a:tr>
            </a:tbl>
          </a:graphicData>
        </a:graphic>
      </p:graphicFrame>
      <p:sp>
        <p:nvSpPr>
          <p:cNvPr id="7" name="Rectangle 1">
            <a:extLst>
              <a:ext uri="{FF2B5EF4-FFF2-40B4-BE49-F238E27FC236}">
                <a16:creationId xmlns:a16="http://schemas.microsoft.com/office/drawing/2014/main" id="{4B0D25BC-3832-F459-A99B-1B2C03C7BC83}"/>
              </a:ext>
            </a:extLst>
          </p:cNvPr>
          <p:cNvSpPr>
            <a:spLocks noChangeArrowheads="1"/>
          </p:cNvSpPr>
          <p:nvPr/>
        </p:nvSpPr>
        <p:spPr bwMode="auto">
          <a:xfrm>
            <a:off x="664794" y="2074363"/>
            <a:ext cx="2752354" cy="2709275"/>
          </a:xfrm>
          <a:prstGeom prst="ellipse">
            <a:avLst/>
          </a:prstGeom>
          <a:solidFill>
            <a:schemeClr val="accent6">
              <a:lumMod val="40000"/>
              <a:lumOff val="60000"/>
            </a:schemeClr>
          </a:solidFill>
          <a:ln w="174625" cmpd="thinThick">
            <a:solidFill>
              <a:srgbClr val="262626"/>
            </a:solidFill>
          </a:ln>
        </p:spPr>
        <p:txBody>
          <a:bodyPr vert="horz" lIns="91440" tIns="45720" rIns="91440" bIns="45720" numCol="1" rtlCol="0" anchor="ctr" anchorCtr="0" compatLnSpc="1">
            <a:prstTxWarp prst="textNoShape">
              <a:avLst/>
            </a:prstTxWarp>
            <a:noAutofit/>
          </a:bodyPr>
          <a:lstStyle/>
          <a:p>
            <a:pPr algn="ctr" fontAlgn="base">
              <a:lnSpc>
                <a:spcPct val="90000"/>
              </a:lnSpc>
              <a:spcBef>
                <a:spcPct val="0"/>
              </a:spcBef>
              <a:spcAft>
                <a:spcPts val="600"/>
              </a:spcAft>
            </a:pPr>
            <a:r>
              <a:rPr kumimoji="0" lang="en-US" altLang="pt-BR" sz="2600" b="1" i="0" u="none" strike="noStrike" kern="1200" cap="none" normalizeH="0" baseline="0" dirty="0">
                <a:ln>
                  <a:noFill/>
                </a:ln>
                <a:effectLst/>
                <a:latin typeface="+mj-lt"/>
                <a:ea typeface="+mj-ea"/>
                <a:cs typeface="+mj-cs"/>
              </a:rPr>
              <a:t>MPE ENCERRADAS</a:t>
            </a:r>
          </a:p>
          <a:p>
            <a:pPr algn="ctr" fontAlgn="base">
              <a:lnSpc>
                <a:spcPct val="90000"/>
              </a:lnSpc>
              <a:spcBef>
                <a:spcPct val="0"/>
              </a:spcBef>
              <a:spcAft>
                <a:spcPts val="600"/>
              </a:spcAft>
            </a:pPr>
            <a:r>
              <a:rPr lang="en-US" sz="2600" b="1" dirty="0">
                <a:latin typeface="+mj-lt"/>
                <a:ea typeface="+mj-ea"/>
                <a:cs typeface="+mj-cs"/>
              </a:rPr>
              <a:t>Europa (01)</a:t>
            </a:r>
          </a:p>
        </p:txBody>
      </p:sp>
      <p:sp>
        <p:nvSpPr>
          <p:cNvPr id="2" name="CaixaDeTexto 1">
            <a:extLst>
              <a:ext uri="{FF2B5EF4-FFF2-40B4-BE49-F238E27FC236}">
                <a16:creationId xmlns:a16="http://schemas.microsoft.com/office/drawing/2014/main" id="{78218886-53CF-4F7E-CC99-9728FA3FF226}"/>
              </a:ext>
            </a:extLst>
          </p:cNvPr>
          <p:cNvSpPr txBox="1"/>
          <p:nvPr/>
        </p:nvSpPr>
        <p:spPr>
          <a:xfrm>
            <a:off x="9578592" y="6507536"/>
            <a:ext cx="2613408" cy="276999"/>
          </a:xfrm>
          <a:prstGeom prst="rect">
            <a:avLst/>
          </a:prstGeom>
          <a:noFill/>
        </p:spPr>
        <p:txBody>
          <a:bodyPr wrap="square">
            <a:spAutoFit/>
          </a:bodyPr>
          <a:lstStyle/>
          <a:p>
            <a:r>
              <a:rPr lang="pt-BR" sz="1200" i="1" dirty="0"/>
              <a:t>https://dppa.un.org/en/past-missions</a:t>
            </a:r>
          </a:p>
        </p:txBody>
      </p:sp>
      <p:grpSp>
        <p:nvGrpSpPr>
          <p:cNvPr id="3" name="Ministério da Defesa">
            <a:extLst>
              <a:ext uri="{FF2B5EF4-FFF2-40B4-BE49-F238E27FC236}">
                <a16:creationId xmlns:a16="http://schemas.microsoft.com/office/drawing/2014/main" id="{FE3898C3-19B9-F682-D913-B9DC715F43D1}"/>
              </a:ext>
            </a:extLst>
          </p:cNvPr>
          <p:cNvGrpSpPr>
            <a:grpSpLocks noChangeAspect="1"/>
          </p:cNvGrpSpPr>
          <p:nvPr/>
        </p:nvGrpSpPr>
        <p:grpSpPr>
          <a:xfrm>
            <a:off x="82672" y="71935"/>
            <a:ext cx="554708" cy="768353"/>
            <a:chOff x="4922553" y="702231"/>
            <a:chExt cx="2346894" cy="3250794"/>
          </a:xfrm>
        </p:grpSpPr>
        <p:pic>
          <p:nvPicPr>
            <p:cNvPr id="9" name="Fundo" descr="Resultado de imagem para ministério da defesa">
              <a:extLst>
                <a:ext uri="{FF2B5EF4-FFF2-40B4-BE49-F238E27FC236}">
                  <a16:creationId xmlns:a16="http://schemas.microsoft.com/office/drawing/2014/main" id="{F8724903-17CB-6C22-2C6F-7949CD1FF030}"/>
                </a:ext>
              </a:extLst>
            </p:cNvPr>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10" name="Brasão" descr="Imagem relacionada">
              <a:extLst>
                <a:ext uri="{FF2B5EF4-FFF2-40B4-BE49-F238E27FC236}">
                  <a16:creationId xmlns:a16="http://schemas.microsoft.com/office/drawing/2014/main" id="{ECC1E012-6EE3-C6F7-CD74-3A4D277D8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6" descr="POLITICAL AFFAIRS OFFICER | UNDPPA-DPO - United Nations Departments of  Political and Peacebuilding Affairs and Peace Operations">
            <a:extLst>
              <a:ext uri="{FF2B5EF4-FFF2-40B4-BE49-F238E27FC236}">
                <a16:creationId xmlns:a16="http://schemas.microsoft.com/office/drawing/2014/main" id="{DF0C7486-D4C5-DE00-388F-501713020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959621"/>
            <a:ext cx="2037411" cy="94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815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inistério da Defesa">
            <a:extLst>
              <a:ext uri="{FF2B5EF4-FFF2-40B4-BE49-F238E27FC236}">
                <a16:creationId xmlns:a16="http://schemas.microsoft.com/office/drawing/2014/main" id="{96D2265F-EFCB-4963-19DF-0B38C4914689}"/>
              </a:ext>
            </a:extLst>
          </p:cNvPr>
          <p:cNvGrpSpPr>
            <a:grpSpLocks noChangeAspect="1"/>
          </p:cNvGrpSpPr>
          <p:nvPr/>
        </p:nvGrpSpPr>
        <p:grpSpPr>
          <a:xfrm>
            <a:off x="11543508" y="51838"/>
            <a:ext cx="554708" cy="768353"/>
            <a:chOff x="4922553" y="702231"/>
            <a:chExt cx="2346894" cy="3250794"/>
          </a:xfrm>
        </p:grpSpPr>
        <p:pic>
          <p:nvPicPr>
            <p:cNvPr id="7" name="Fundo" descr="Resultado de imagem para ministério da defesa">
              <a:extLst>
                <a:ext uri="{FF2B5EF4-FFF2-40B4-BE49-F238E27FC236}">
                  <a16:creationId xmlns:a16="http://schemas.microsoft.com/office/drawing/2014/main" id="{2A681DA3-BD68-AC5C-1B48-D25E994F026B}"/>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8" name="Brasão" descr="Imagem relacionada">
              <a:extLst>
                <a:ext uri="{FF2B5EF4-FFF2-40B4-BE49-F238E27FC236}">
                  <a16:creationId xmlns:a16="http://schemas.microsoft.com/office/drawing/2014/main" id="{09F9AFD7-38D8-2AED-F544-7E2D58E7A5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tângulo 1">
            <a:extLst>
              <a:ext uri="{FF2B5EF4-FFF2-40B4-BE49-F238E27FC236}">
                <a16:creationId xmlns:a16="http://schemas.microsoft.com/office/drawing/2014/main" id="{777F371C-BE6F-F10C-660A-E75026E3C9F7}"/>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AB29720E-523B-B056-681F-8DE65C0630BA}"/>
              </a:ext>
            </a:extLst>
          </p:cNvPr>
          <p:cNvSpPr txBox="1"/>
          <p:nvPr/>
        </p:nvSpPr>
        <p:spPr>
          <a:xfrm>
            <a:off x="4009225" y="190432"/>
            <a:ext cx="6187106" cy="461665"/>
          </a:xfrm>
          <a:prstGeom prst="rect">
            <a:avLst/>
          </a:prstGeom>
          <a:solidFill>
            <a:schemeClr val="bg1"/>
          </a:solidFill>
        </p:spPr>
        <p:txBody>
          <a:bodyPr wrap="square">
            <a:spAutoFit/>
          </a:bodyPr>
          <a:lstStyle/>
          <a:p>
            <a:pPr algn="ctr"/>
            <a:r>
              <a:rPr lang="pt-BR" sz="2400" dirty="0">
                <a:solidFill>
                  <a:srgbClr val="000099"/>
                </a:solidFill>
              </a:rPr>
              <a:t>OPERAÇÕES DE MANUTENÇÃO DA PAZ - OMP</a:t>
            </a:r>
          </a:p>
        </p:txBody>
      </p:sp>
      <p:sp>
        <p:nvSpPr>
          <p:cNvPr id="28" name="CaixaDeTexto 27">
            <a:extLst>
              <a:ext uri="{FF2B5EF4-FFF2-40B4-BE49-F238E27FC236}">
                <a16:creationId xmlns:a16="http://schemas.microsoft.com/office/drawing/2014/main" id="{81F908B0-0C2C-D5E6-346B-05EC2211E1F4}"/>
              </a:ext>
            </a:extLst>
          </p:cNvPr>
          <p:cNvSpPr txBox="1"/>
          <p:nvPr/>
        </p:nvSpPr>
        <p:spPr>
          <a:xfrm>
            <a:off x="8569542" y="820191"/>
            <a:ext cx="2594986" cy="276999"/>
          </a:xfrm>
          <a:prstGeom prst="rect">
            <a:avLst/>
          </a:prstGeom>
          <a:noFill/>
        </p:spPr>
        <p:txBody>
          <a:bodyPr wrap="square">
            <a:spAutoFit/>
          </a:bodyPr>
          <a:lstStyle/>
          <a:p>
            <a:r>
              <a:rPr lang="pt-BR" sz="1200" i="1" dirty="0">
                <a:solidFill>
                  <a:schemeClr val="accent1">
                    <a:lumMod val="75000"/>
                  </a:schemeClr>
                </a:solidFill>
              </a:rPr>
              <a:t>(https://peacekeeping.un.org/en/data)</a:t>
            </a:r>
          </a:p>
        </p:txBody>
      </p:sp>
      <p:pic>
        <p:nvPicPr>
          <p:cNvPr id="17" name="Imagem 16">
            <a:extLst>
              <a:ext uri="{FF2B5EF4-FFF2-40B4-BE49-F238E27FC236}">
                <a16:creationId xmlns:a16="http://schemas.microsoft.com/office/drawing/2014/main" id="{0AD8EB6E-D84C-3F73-17C7-6AD32A0A24E5}"/>
              </a:ext>
            </a:extLst>
          </p:cNvPr>
          <p:cNvPicPr>
            <a:picLocks noChangeAspect="1"/>
          </p:cNvPicPr>
          <p:nvPr/>
        </p:nvPicPr>
        <p:blipFill rotWithShape="1">
          <a:blip r:embed="rId5"/>
          <a:srcRect l="50583" t="28934" r="11572" b="20097"/>
          <a:stretch/>
        </p:blipFill>
        <p:spPr>
          <a:xfrm>
            <a:off x="7368111" y="1189251"/>
            <a:ext cx="4848225" cy="3787354"/>
          </a:xfrm>
          <a:prstGeom prst="rect">
            <a:avLst/>
          </a:prstGeom>
        </p:spPr>
      </p:pic>
      <p:pic>
        <p:nvPicPr>
          <p:cNvPr id="13" name="Imagem 12">
            <a:extLst>
              <a:ext uri="{FF2B5EF4-FFF2-40B4-BE49-F238E27FC236}">
                <a16:creationId xmlns:a16="http://schemas.microsoft.com/office/drawing/2014/main" id="{489BF660-379D-B2D2-65FE-EA20C557903D}"/>
              </a:ext>
            </a:extLst>
          </p:cNvPr>
          <p:cNvPicPr>
            <a:picLocks noChangeAspect="1"/>
          </p:cNvPicPr>
          <p:nvPr/>
        </p:nvPicPr>
        <p:blipFill rotWithShape="1">
          <a:blip r:embed="rId6"/>
          <a:srcRect t="6858"/>
          <a:stretch/>
        </p:blipFill>
        <p:spPr>
          <a:xfrm>
            <a:off x="2095980" y="779584"/>
            <a:ext cx="5272132" cy="4489748"/>
          </a:xfrm>
          <a:prstGeom prst="rect">
            <a:avLst/>
          </a:prstGeom>
        </p:spPr>
      </p:pic>
      <p:sp>
        <p:nvSpPr>
          <p:cNvPr id="15" name="Rectangle 1">
            <a:extLst>
              <a:ext uri="{FF2B5EF4-FFF2-40B4-BE49-F238E27FC236}">
                <a16:creationId xmlns:a16="http://schemas.microsoft.com/office/drawing/2014/main" id="{8ACB1F07-F8E8-55F5-6B43-4B5A564E7634}"/>
              </a:ext>
            </a:extLst>
          </p:cNvPr>
          <p:cNvSpPr>
            <a:spLocks noChangeArrowheads="1"/>
          </p:cNvSpPr>
          <p:nvPr/>
        </p:nvSpPr>
        <p:spPr bwMode="auto">
          <a:xfrm>
            <a:off x="581712" y="2074363"/>
            <a:ext cx="2752354" cy="2709275"/>
          </a:xfrm>
          <a:prstGeom prst="ellipse">
            <a:avLst/>
          </a:prstGeom>
          <a:solidFill>
            <a:srgbClr val="262626"/>
          </a:solidFill>
          <a:ln w="174625" cmpd="thinThick">
            <a:solidFill>
              <a:srgbClr val="262626"/>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lang="en-US" altLang="pt-BR" sz="3200" b="1" kern="1200" dirty="0">
                <a:solidFill>
                  <a:srgbClr val="FFFFFF"/>
                </a:solidFill>
                <a:latin typeface="+mj-lt"/>
                <a:ea typeface="+mj-ea"/>
                <a:cs typeface="+mj-cs"/>
              </a:rPr>
              <a:t>DADOS GERAIS</a:t>
            </a:r>
            <a:endParaRPr kumimoji="0" lang="en-US" altLang="pt-BR" sz="3200" b="0" i="0" u="none" strike="noStrike" kern="1200" cap="none" normalizeH="0" baseline="0" dirty="0">
              <a:ln>
                <a:noFill/>
              </a:ln>
              <a:solidFill>
                <a:srgbClr val="FFFFFF"/>
              </a:solidFill>
              <a:effectLst/>
              <a:latin typeface="+mj-lt"/>
              <a:ea typeface="+mj-ea"/>
              <a:cs typeface="+mj-cs"/>
            </a:endParaRPr>
          </a:p>
        </p:txBody>
      </p:sp>
      <p:grpSp>
        <p:nvGrpSpPr>
          <p:cNvPr id="24" name="Agrupar 23">
            <a:extLst>
              <a:ext uri="{FF2B5EF4-FFF2-40B4-BE49-F238E27FC236}">
                <a16:creationId xmlns:a16="http://schemas.microsoft.com/office/drawing/2014/main" id="{4E0315F6-2BA2-3FA9-E4FD-E43C1B614298}"/>
              </a:ext>
            </a:extLst>
          </p:cNvPr>
          <p:cNvGrpSpPr/>
          <p:nvPr/>
        </p:nvGrpSpPr>
        <p:grpSpPr>
          <a:xfrm>
            <a:off x="7534275" y="4943538"/>
            <a:ext cx="4392356" cy="1862624"/>
            <a:chOff x="7534275" y="4943538"/>
            <a:chExt cx="4392356" cy="1862624"/>
          </a:xfrm>
        </p:grpSpPr>
        <p:pic>
          <p:nvPicPr>
            <p:cNvPr id="5" name="Imagem 4">
              <a:extLst>
                <a:ext uri="{FF2B5EF4-FFF2-40B4-BE49-F238E27FC236}">
                  <a16:creationId xmlns:a16="http://schemas.microsoft.com/office/drawing/2014/main" id="{AB90B99C-A8D8-26C9-FC4F-6FF391DE9F22}"/>
                </a:ext>
              </a:extLst>
            </p:cNvPr>
            <p:cNvPicPr>
              <a:picLocks noChangeAspect="1"/>
            </p:cNvPicPr>
            <p:nvPr/>
          </p:nvPicPr>
          <p:blipFill rotWithShape="1">
            <a:blip r:embed="rId7"/>
            <a:srcRect b="17682"/>
            <a:stretch/>
          </p:blipFill>
          <p:spPr>
            <a:xfrm>
              <a:off x="8197150" y="4943538"/>
              <a:ext cx="3729481" cy="1851249"/>
            </a:xfrm>
            <a:prstGeom prst="rect">
              <a:avLst/>
            </a:prstGeom>
            <a:ln>
              <a:noFill/>
            </a:ln>
          </p:spPr>
        </p:pic>
        <p:pic>
          <p:nvPicPr>
            <p:cNvPr id="18" name="Imagem 17">
              <a:extLst>
                <a:ext uri="{FF2B5EF4-FFF2-40B4-BE49-F238E27FC236}">
                  <a16:creationId xmlns:a16="http://schemas.microsoft.com/office/drawing/2014/main" id="{D566018B-4B2C-1C9A-DD93-C5B36E9BB814}"/>
                </a:ext>
              </a:extLst>
            </p:cNvPr>
            <p:cNvPicPr>
              <a:picLocks noChangeAspect="1"/>
            </p:cNvPicPr>
            <p:nvPr/>
          </p:nvPicPr>
          <p:blipFill rotWithShape="1">
            <a:blip r:embed="rId8"/>
            <a:srcRect l="12183" t="12073" r="6598" b="9170"/>
            <a:stretch/>
          </p:blipFill>
          <p:spPr>
            <a:xfrm>
              <a:off x="7610475" y="5701816"/>
              <a:ext cx="693684" cy="714703"/>
            </a:xfrm>
            <a:prstGeom prst="rect">
              <a:avLst/>
            </a:prstGeom>
            <a:noFill/>
            <a:ln>
              <a:noFill/>
            </a:ln>
          </p:spPr>
        </p:pic>
        <p:sp>
          <p:nvSpPr>
            <p:cNvPr id="23" name="Retângulo 22">
              <a:extLst>
                <a:ext uri="{FF2B5EF4-FFF2-40B4-BE49-F238E27FC236}">
                  <a16:creationId xmlns:a16="http://schemas.microsoft.com/office/drawing/2014/main" id="{2F6B4BD4-6DF3-0B83-840B-BBB117A93C77}"/>
                </a:ext>
              </a:extLst>
            </p:cNvPr>
            <p:cNvSpPr/>
            <p:nvPr/>
          </p:nvSpPr>
          <p:spPr>
            <a:xfrm>
              <a:off x="7534275" y="4943538"/>
              <a:ext cx="4392356" cy="18626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7" name="Imagem 26">
            <a:extLst>
              <a:ext uri="{FF2B5EF4-FFF2-40B4-BE49-F238E27FC236}">
                <a16:creationId xmlns:a16="http://schemas.microsoft.com/office/drawing/2014/main" id="{769BC536-DD79-8C27-440B-800273E52686}"/>
              </a:ext>
            </a:extLst>
          </p:cNvPr>
          <p:cNvPicPr>
            <a:picLocks noChangeAspect="1"/>
          </p:cNvPicPr>
          <p:nvPr/>
        </p:nvPicPr>
        <p:blipFill>
          <a:blip r:embed="rId9"/>
          <a:stretch>
            <a:fillRect/>
          </a:stretch>
        </p:blipFill>
        <p:spPr>
          <a:xfrm>
            <a:off x="2039599" y="5416027"/>
            <a:ext cx="2267266" cy="276264"/>
          </a:xfrm>
          <a:prstGeom prst="rect">
            <a:avLst/>
          </a:prstGeom>
        </p:spPr>
      </p:pic>
      <p:pic>
        <p:nvPicPr>
          <p:cNvPr id="31" name="Imagem 30">
            <a:extLst>
              <a:ext uri="{FF2B5EF4-FFF2-40B4-BE49-F238E27FC236}">
                <a16:creationId xmlns:a16="http://schemas.microsoft.com/office/drawing/2014/main" id="{6929D9E9-569C-D0AC-DE70-FD3C13D5CF92}"/>
              </a:ext>
            </a:extLst>
          </p:cNvPr>
          <p:cNvPicPr>
            <a:picLocks noChangeAspect="1"/>
          </p:cNvPicPr>
          <p:nvPr/>
        </p:nvPicPr>
        <p:blipFill>
          <a:blip r:embed="rId10"/>
          <a:stretch>
            <a:fillRect/>
          </a:stretch>
        </p:blipFill>
        <p:spPr>
          <a:xfrm>
            <a:off x="2077699" y="5623048"/>
            <a:ext cx="5290412" cy="1171739"/>
          </a:xfrm>
          <a:prstGeom prst="rect">
            <a:avLst/>
          </a:prstGeom>
        </p:spPr>
      </p:pic>
    </p:spTree>
    <p:extLst>
      <p:ext uri="{BB962C8B-B14F-4D97-AF65-F5344CB8AC3E}">
        <p14:creationId xmlns:p14="http://schemas.microsoft.com/office/powerpoint/2010/main" val="4162083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6"/>
          <p:cNvSpPr>
            <a:spLocks noChangeArrowheads="1"/>
          </p:cNvSpPr>
          <p:nvPr/>
        </p:nvSpPr>
        <p:spPr bwMode="auto">
          <a:xfrm>
            <a:off x="228600" y="5353971"/>
            <a:ext cx="9986433" cy="1471361"/>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lang="en-US" sz="3200" i="1" kern="1200" dirty="0" err="1">
                <a:solidFill>
                  <a:srgbClr val="FFFFFF"/>
                </a:solidFill>
                <a:effectLst>
                  <a:outerShdw blurRad="38100" dist="38100" dir="2700000" algn="tl">
                    <a:srgbClr val="000000">
                      <a:alpha val="43137"/>
                    </a:srgbClr>
                  </a:outerShdw>
                </a:effectLst>
                <a:latin typeface="+mj-lt"/>
                <a:ea typeface="+mj-ea"/>
                <a:cs typeface="+mj-cs"/>
              </a:rPr>
              <a:t>Cel</a:t>
            </a:r>
            <a:r>
              <a:rPr lang="en-US" sz="3200" i="1" kern="1200" dirty="0">
                <a:solidFill>
                  <a:srgbClr val="FFFFFF"/>
                </a:solidFill>
                <a:effectLst>
                  <a:outerShdw blurRad="38100" dist="38100" dir="2700000" algn="tl">
                    <a:srgbClr val="000000">
                      <a:alpha val="43137"/>
                    </a:srgbClr>
                  </a:outerShdw>
                </a:effectLst>
                <a:latin typeface="+mj-lt"/>
                <a:ea typeface="+mj-ea"/>
                <a:cs typeface="+mj-cs"/>
              </a:rPr>
              <a:t> R1 ÁTILA –  atila.junior@defesa.gov.br</a:t>
            </a:r>
          </a:p>
        </p:txBody>
      </p:sp>
      <p:sp>
        <p:nvSpPr>
          <p:cNvPr id="12" name="CaixaDeTexto 11">
            <a:extLst>
              <a:ext uri="{FF2B5EF4-FFF2-40B4-BE49-F238E27FC236}">
                <a16:creationId xmlns:a16="http://schemas.microsoft.com/office/drawing/2014/main" id="{82842F55-63D6-4436-9E69-06BF0D9BE9A9}"/>
              </a:ext>
            </a:extLst>
          </p:cNvPr>
          <p:cNvSpPr txBox="1"/>
          <p:nvPr/>
        </p:nvSpPr>
        <p:spPr>
          <a:xfrm>
            <a:off x="420461" y="270055"/>
            <a:ext cx="6098720" cy="1006429"/>
          </a:xfrm>
          <a:prstGeom prst="rect">
            <a:avLst/>
          </a:prstGeom>
          <a:noFill/>
        </p:spPr>
        <p:txBody>
          <a:bodyPr wrap="square">
            <a:spAutoFit/>
          </a:bodyPr>
          <a:lstStyle/>
          <a:p>
            <a:pPr>
              <a:lnSpc>
                <a:spcPct val="90000"/>
              </a:lnSpc>
              <a:spcBef>
                <a:spcPct val="0"/>
              </a:spcBef>
              <a:spcAft>
                <a:spcPts val="600"/>
              </a:spcAft>
              <a:defRPr/>
            </a:pPr>
            <a:r>
              <a:rPr lang="en-US" sz="6600" b="1" i="1" kern="1200" dirty="0">
                <a:solidFill>
                  <a:srgbClr val="FFFFFF"/>
                </a:solidFill>
                <a:effectLst>
                  <a:outerShdw blurRad="38100" dist="38100" dir="2700000" algn="tl">
                    <a:srgbClr val="000000">
                      <a:alpha val="43137"/>
                    </a:srgbClr>
                  </a:outerShdw>
                </a:effectLst>
                <a:latin typeface="+mj-lt"/>
                <a:ea typeface="+mj-ea"/>
                <a:cs typeface="+mj-cs"/>
              </a:rPr>
              <a:t>PERGUNTAS</a:t>
            </a:r>
          </a:p>
        </p:txBody>
      </p:sp>
      <p:pic>
        <p:nvPicPr>
          <p:cNvPr id="8" name="Picture 2" descr="C:\Users\534.ch ssec rcop\Desktop\BANDEIRA BRASIL E BOINA AZUL.jpg">
            <a:extLst>
              <a:ext uri="{FF2B5EF4-FFF2-40B4-BE49-F238E27FC236}">
                <a16:creationId xmlns:a16="http://schemas.microsoft.com/office/drawing/2014/main" id="{CD2427C0-A0D5-49DF-BCCA-329E6812B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 y="-5686"/>
            <a:ext cx="12176024" cy="685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mage result for peacekeeping drawing">
            <a:extLst>
              <a:ext uri="{FF2B5EF4-FFF2-40B4-BE49-F238E27FC236}">
                <a16:creationId xmlns:a16="http://schemas.microsoft.com/office/drawing/2014/main" id="{51D2BD54-FAF9-450A-AC04-80E8FD4DF7D6}"/>
              </a:ext>
            </a:extLst>
          </p:cNvPr>
          <p:cNvPicPr>
            <a:picLocks noChangeAspect="1" noChangeArrowheads="1"/>
          </p:cNvPicPr>
          <p:nvPr/>
        </p:nvPicPr>
        <p:blipFill rotWithShape="1">
          <a:blip r:embed="rId4" cstate="print">
            <a:alphaModFix amt="40000"/>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l="13780" r="2124" b="1"/>
          <a:stretch/>
        </p:blipFill>
        <p:spPr bwMode="auto">
          <a:xfrm>
            <a:off x="-340" y="-25566"/>
            <a:ext cx="8968657" cy="6857989"/>
          </a:xfrm>
          <a:prstGeom prst="rect">
            <a:avLst/>
          </a:prstGeom>
          <a:solidFill>
            <a:schemeClr val="bg1">
              <a:alpha val="0"/>
            </a:schemeClr>
          </a:solidFill>
        </p:spPr>
      </p:pic>
      <p:pic>
        <p:nvPicPr>
          <p:cNvPr id="14" name="Imagem 13">
            <a:extLst>
              <a:ext uri="{FF2B5EF4-FFF2-40B4-BE49-F238E27FC236}">
                <a16:creationId xmlns:a16="http://schemas.microsoft.com/office/drawing/2014/main" id="{BC94A8ED-5C93-4726-854C-987937DD881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50" b="97639" l="22734" r="77266">
                        <a14:foregroundMark x1="34609" y1="30000" x2="44609" y2="19306"/>
                        <a14:foregroundMark x1="33203" y1="21111" x2="66875" y2="77222"/>
                        <a14:foregroundMark x1="66875" y1="77222" x2="68203" y2="40000"/>
                        <a14:foregroundMark x1="68203" y1="40000" x2="56094" y2="18194"/>
                        <a14:foregroundMark x1="34766" y1="26667" x2="30625" y2="64861"/>
                        <a14:foregroundMark x1="30625" y1="64861" x2="42656" y2="85139"/>
                        <a14:foregroundMark x1="42656" y1="85139" x2="60234" y2="85556"/>
                        <a14:foregroundMark x1="39766" y1="12500" x2="31094" y2="20278"/>
                        <a14:foregroundMark x1="31094" y1="21806" x2="28438" y2="39722"/>
                        <a14:foregroundMark x1="27500" y1="42500" x2="27187" y2="68750"/>
                        <a14:foregroundMark x1="27187" y1="68750" x2="31484" y2="78889"/>
                        <a14:foregroundMark x1="31484" y1="78889" x2="43438" y2="91944"/>
                        <a14:foregroundMark x1="43438" y1="91944" x2="53281" y2="92639"/>
                        <a14:foregroundMark x1="53281" y1="92639" x2="62578" y2="86667"/>
                        <a14:foregroundMark x1="62578" y1="86667" x2="67344" y2="76667"/>
                        <a14:foregroundMark x1="53984" y1="21944" x2="46641" y2="20139"/>
                        <a14:foregroundMark x1="68906" y1="75694" x2="71875" y2="56389"/>
                        <a14:foregroundMark x1="71797" y1="48056" x2="71875" y2="32500"/>
                        <a14:foregroundMark x1="71875" y1="32500" x2="57891" y2="12500"/>
                        <a14:foregroundMark x1="55391" y1="9722" x2="41172" y2="9167"/>
                        <a14:foregroundMark x1="28750" y1="26667" x2="24844" y2="54028"/>
                        <a14:foregroundMark x1="29219" y1="78472" x2="35313" y2="85972"/>
                        <a14:foregroundMark x1="73438" y1="61944" x2="73906" y2="40139"/>
                        <a14:foregroundMark x1="37031" y1="89861" x2="44297" y2="94722"/>
                        <a14:foregroundMark x1="34063" y1="60972" x2="34375" y2="67778"/>
                        <a14:foregroundMark x1="40078" y1="21111" x2="42578" y2="19306"/>
                        <a14:foregroundMark x1="46719" y1="82222" x2="50469" y2="82222"/>
                      </a14:backgroundRemoval>
                    </a14:imgEffect>
                  </a14:imgLayer>
                </a14:imgProps>
              </a:ext>
              <a:ext uri="{28A0092B-C50C-407E-A947-70E740481C1C}">
                <a14:useLocalDpi xmlns:a14="http://schemas.microsoft.com/office/drawing/2010/main" val="0"/>
              </a:ext>
            </a:extLst>
          </a:blip>
          <a:srcRect l="22145" r="24010" b="959"/>
          <a:stretch/>
        </p:blipFill>
        <p:spPr>
          <a:xfrm>
            <a:off x="5563570" y="32668"/>
            <a:ext cx="6628430" cy="6857989"/>
          </a:xfrm>
          <a:prstGeom prst="rect">
            <a:avLst/>
          </a:prstGeom>
        </p:spPr>
      </p:pic>
      <p:sp>
        <p:nvSpPr>
          <p:cNvPr id="3" name="CaixaDeTexto 2">
            <a:extLst>
              <a:ext uri="{FF2B5EF4-FFF2-40B4-BE49-F238E27FC236}">
                <a16:creationId xmlns:a16="http://schemas.microsoft.com/office/drawing/2014/main" id="{C5069259-6D2D-CBD1-BA20-6F0D4EC20856}"/>
              </a:ext>
            </a:extLst>
          </p:cNvPr>
          <p:cNvSpPr txBox="1"/>
          <p:nvPr/>
        </p:nvSpPr>
        <p:spPr>
          <a:xfrm>
            <a:off x="240859" y="85389"/>
            <a:ext cx="6993954" cy="369332"/>
          </a:xfrm>
          <a:prstGeom prst="rect">
            <a:avLst/>
          </a:prstGeom>
          <a:noFill/>
        </p:spPr>
        <p:txBody>
          <a:bodyPr wrap="square">
            <a:spAutoFit/>
          </a:bodyPr>
          <a:lstStyle/>
          <a:p>
            <a:r>
              <a:rPr lang="en-US" sz="1800" b="1" i="1" u="none" kern="0" cap="none" spc="0" dirty="0">
                <a:solidFill>
                  <a:schemeClr val="bg1"/>
                </a:solidFill>
                <a:effectLst>
                  <a:outerShdw blurRad="38100" dist="38100" dir="2700000" algn="tl">
                    <a:srgbClr val="000000">
                      <a:alpha val="43137"/>
                    </a:srgbClr>
                  </a:outerShdw>
                </a:effectLst>
              </a:rPr>
              <a:t>Fonte: </a:t>
            </a:r>
            <a:r>
              <a:rPr lang="en-US" sz="1800" b="1" i="1" u="none" kern="0" cap="none" spc="0" dirty="0" err="1">
                <a:solidFill>
                  <a:schemeClr val="bg1"/>
                </a:solidFill>
                <a:effectLst>
                  <a:outerShdw blurRad="38100" dist="38100" dir="2700000" algn="tl">
                    <a:srgbClr val="000000">
                      <a:alpha val="43137"/>
                    </a:srgbClr>
                  </a:outerShdw>
                </a:effectLst>
              </a:rPr>
              <a:t>Seção</a:t>
            </a:r>
            <a:r>
              <a:rPr lang="en-US" sz="1800" b="1" i="1" u="none" kern="0" cap="none" spc="0" dirty="0">
                <a:solidFill>
                  <a:schemeClr val="bg1"/>
                </a:solidFill>
                <a:effectLst>
                  <a:outerShdw blurRad="38100" dist="38100" dir="2700000" algn="tl">
                    <a:srgbClr val="000000">
                      <a:alpha val="43137"/>
                    </a:srgbClr>
                  </a:outerShdw>
                </a:effectLst>
              </a:rPr>
              <a:t> de </a:t>
            </a:r>
            <a:r>
              <a:rPr lang="en-US" sz="1800" b="1" i="1" u="none" kern="0" cap="none" spc="0" dirty="0" err="1">
                <a:solidFill>
                  <a:schemeClr val="bg1"/>
                </a:solidFill>
                <a:effectLst>
                  <a:outerShdw blurRad="38100" dist="38100" dir="2700000" algn="tl">
                    <a:srgbClr val="000000">
                      <a:alpha val="43137"/>
                    </a:srgbClr>
                  </a:outerShdw>
                </a:effectLst>
              </a:rPr>
              <a:t>Estudos</a:t>
            </a:r>
            <a:r>
              <a:rPr lang="en-US" sz="1800" b="1" i="1" u="none" kern="0" cap="none" spc="0" dirty="0">
                <a:solidFill>
                  <a:schemeClr val="bg1"/>
                </a:solidFill>
                <a:effectLst>
                  <a:outerShdw blurRad="38100" dist="38100" dir="2700000" algn="tl">
                    <a:srgbClr val="000000">
                      <a:alpha val="43137"/>
                    </a:srgbClr>
                  </a:outerShdw>
                </a:effectLst>
              </a:rPr>
              <a:t> da </a:t>
            </a:r>
            <a:r>
              <a:rPr lang="en-US" sz="1800" b="1" i="1" u="none" kern="0" cap="none" spc="0" dirty="0" err="1">
                <a:solidFill>
                  <a:schemeClr val="bg1"/>
                </a:solidFill>
                <a:effectLst>
                  <a:outerShdw blurRad="38100" dist="38100" dir="2700000" algn="tl">
                    <a:srgbClr val="000000">
                      <a:alpha val="43137"/>
                    </a:srgbClr>
                  </a:outerShdw>
                </a:effectLst>
              </a:rPr>
              <a:t>Subchefia</a:t>
            </a:r>
            <a:r>
              <a:rPr lang="en-US" sz="1800" b="1" i="1" u="none" kern="0" cap="none" spc="0" dirty="0">
                <a:solidFill>
                  <a:schemeClr val="bg1"/>
                </a:solidFill>
                <a:effectLst>
                  <a:outerShdw blurRad="38100" dist="38100" dir="2700000" algn="tl">
                    <a:srgbClr val="000000">
                      <a:alpha val="43137"/>
                    </a:srgbClr>
                  </a:outerShdw>
                </a:effectLst>
              </a:rPr>
              <a:t> de </a:t>
            </a:r>
            <a:r>
              <a:rPr lang="en-US" sz="1800" b="1" i="1" u="none" kern="0" cap="none" spc="0" dirty="0" err="1">
                <a:solidFill>
                  <a:schemeClr val="bg1"/>
                </a:solidFill>
                <a:effectLst>
                  <a:outerShdw blurRad="38100" dist="38100" dir="2700000" algn="tl">
                    <a:srgbClr val="000000">
                      <a:alpha val="43137"/>
                    </a:srgbClr>
                  </a:outerShdw>
                </a:effectLst>
              </a:rPr>
              <a:t>Operações</a:t>
            </a:r>
            <a:r>
              <a:rPr lang="en-US" sz="1800" b="1" i="1" u="none" kern="0" cap="none" spc="0" dirty="0">
                <a:solidFill>
                  <a:schemeClr val="bg1"/>
                </a:solidFill>
                <a:effectLst>
                  <a:outerShdw blurRad="38100" dist="38100" dir="2700000" algn="tl">
                    <a:srgbClr val="000000">
                      <a:alpha val="43137"/>
                    </a:srgbClr>
                  </a:outerShdw>
                </a:effectLst>
              </a:rPr>
              <a:t> </a:t>
            </a:r>
            <a:r>
              <a:rPr lang="en-US" sz="1800" b="1" i="1" u="none" kern="0" cap="none" spc="0" dirty="0" err="1">
                <a:solidFill>
                  <a:schemeClr val="bg1"/>
                </a:solidFill>
                <a:effectLst>
                  <a:outerShdw blurRad="38100" dist="38100" dir="2700000" algn="tl">
                    <a:srgbClr val="000000">
                      <a:alpha val="43137"/>
                    </a:srgbClr>
                  </a:outerShdw>
                </a:effectLst>
              </a:rPr>
              <a:t>Internacionais</a:t>
            </a:r>
            <a:endParaRPr lang="pt-BR" i="1" dirty="0">
              <a:solidFill>
                <a:schemeClr val="bg1"/>
              </a:solidFill>
              <a:effectLst>
                <a:outerShdw blurRad="38100" dist="38100" dir="2700000" algn="tl">
                  <a:srgbClr val="000000">
                    <a:alpha val="43137"/>
                  </a:srgbClr>
                </a:outerShdw>
              </a:effectLst>
            </a:endParaRPr>
          </a:p>
        </p:txBody>
      </p:sp>
      <p:sp>
        <p:nvSpPr>
          <p:cNvPr id="5" name="CaixaDeTexto 4">
            <a:extLst>
              <a:ext uri="{FF2B5EF4-FFF2-40B4-BE49-F238E27FC236}">
                <a16:creationId xmlns:a16="http://schemas.microsoft.com/office/drawing/2014/main" id="{EE15D2C8-6963-31A7-7BC0-C97AABCA00FA}"/>
              </a:ext>
            </a:extLst>
          </p:cNvPr>
          <p:cNvSpPr txBox="1"/>
          <p:nvPr/>
        </p:nvSpPr>
        <p:spPr>
          <a:xfrm>
            <a:off x="228600" y="6403279"/>
            <a:ext cx="6993954" cy="369332"/>
          </a:xfrm>
          <a:prstGeom prst="rect">
            <a:avLst/>
          </a:prstGeom>
          <a:noFill/>
        </p:spPr>
        <p:txBody>
          <a:bodyPr wrap="square">
            <a:spAutoFit/>
          </a:bodyPr>
          <a:lstStyle/>
          <a:p>
            <a:r>
              <a:rPr lang="en-US" sz="1800" b="1" i="1" u="none" kern="0" cap="none" spc="0" dirty="0" err="1">
                <a:solidFill>
                  <a:schemeClr val="bg1"/>
                </a:solidFill>
                <a:effectLst>
                  <a:outerShdw blurRad="38100" dist="38100" dir="2700000" algn="tl">
                    <a:srgbClr val="000000">
                      <a:alpha val="43137"/>
                    </a:srgbClr>
                  </a:outerShdw>
                </a:effectLst>
              </a:rPr>
              <a:t>Atualizado</a:t>
            </a:r>
            <a:r>
              <a:rPr lang="en-US" sz="1800" b="1" i="1" u="none" kern="0" cap="none" spc="0" dirty="0">
                <a:solidFill>
                  <a:schemeClr val="bg1"/>
                </a:solidFill>
                <a:effectLst>
                  <a:outerShdw blurRad="38100" dist="38100" dir="2700000" algn="tl">
                    <a:srgbClr val="000000">
                      <a:alpha val="43137"/>
                    </a:srgbClr>
                  </a:outerShdw>
                </a:effectLst>
              </a:rPr>
              <a:t> </a:t>
            </a:r>
            <a:r>
              <a:rPr lang="en-US" sz="1800" b="1" i="1" u="none" kern="0" cap="none" spc="0" dirty="0" err="1">
                <a:solidFill>
                  <a:schemeClr val="bg1"/>
                </a:solidFill>
                <a:effectLst>
                  <a:outerShdw blurRad="38100" dist="38100" dir="2700000" algn="tl">
                    <a:srgbClr val="000000">
                      <a:alpha val="43137"/>
                    </a:srgbClr>
                  </a:outerShdw>
                </a:effectLst>
              </a:rPr>
              <a:t>em</a:t>
            </a:r>
            <a:r>
              <a:rPr lang="en-US" sz="1800" b="1" i="1" u="none" kern="0" cap="none" spc="0" dirty="0">
                <a:solidFill>
                  <a:schemeClr val="bg1"/>
                </a:solidFill>
                <a:effectLst>
                  <a:outerShdw blurRad="38100" dist="38100" dir="2700000" algn="tl">
                    <a:srgbClr val="000000">
                      <a:alpha val="43137"/>
                    </a:srgbClr>
                  </a:outerShdw>
                </a:effectLst>
              </a:rPr>
              <a:t> 06/05/2026</a:t>
            </a:r>
            <a:endParaRPr lang="pt-BR"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912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m 4" descr="Capacete azul no chão&#10;&#10;Descrição gerada automaticamente com confiança média">
            <a:extLst>
              <a:ext uri="{FF2B5EF4-FFF2-40B4-BE49-F238E27FC236}">
                <a16:creationId xmlns:a16="http://schemas.microsoft.com/office/drawing/2014/main" id="{B5DF009F-18E5-741A-F5AA-2BDD192ACE09}"/>
              </a:ext>
            </a:extLst>
          </p:cNvPr>
          <p:cNvPicPr>
            <a:picLocks noChangeAspect="1"/>
          </p:cNvPicPr>
          <p:nvPr/>
        </p:nvPicPr>
        <p:blipFill rotWithShape="1">
          <a:blip r:embed="rId2"/>
          <a:srcRect t="8681" b="22525"/>
          <a:stretch/>
        </p:blipFill>
        <p:spPr>
          <a:xfrm>
            <a:off x="20" y="1282"/>
            <a:ext cx="12191980" cy="6856718"/>
          </a:xfrm>
          <a:prstGeom prst="rect">
            <a:avLst/>
          </a:prstGeom>
        </p:spPr>
      </p:pic>
      <p:sp>
        <p:nvSpPr>
          <p:cNvPr id="20" name="CaixaDeTexto 19">
            <a:extLst>
              <a:ext uri="{FF2B5EF4-FFF2-40B4-BE49-F238E27FC236}">
                <a16:creationId xmlns:a16="http://schemas.microsoft.com/office/drawing/2014/main" id="{1403A244-ADC6-EE61-B9E4-C283E6F34652}"/>
              </a:ext>
            </a:extLst>
          </p:cNvPr>
          <p:cNvSpPr txBox="1"/>
          <p:nvPr/>
        </p:nvSpPr>
        <p:spPr>
          <a:xfrm>
            <a:off x="3511826" y="3313865"/>
            <a:ext cx="5168348" cy="3354765"/>
          </a:xfrm>
          <a:prstGeom prst="rect">
            <a:avLst/>
          </a:prstGeom>
          <a:noFill/>
        </p:spPr>
        <p:txBody>
          <a:bodyPr wrap="square">
            <a:spAutoFit/>
          </a:bodyPr>
          <a:lstStyle/>
          <a:p>
            <a:pPr marL="0" marR="0" lvl="0" indent="0" algn="ctr" defTabSz="903903" rtl="0" eaLnBrk="1" fontAlgn="auto" latinLnBrk="0" hangingPunct="1">
              <a:lnSpc>
                <a:spcPct val="100000"/>
              </a:lnSpc>
              <a:spcAft>
                <a:spcPts val="500"/>
              </a:spcAft>
              <a:buClrTx/>
              <a:buSzTx/>
              <a:buFontTx/>
              <a:buNone/>
              <a:tabLst/>
              <a:defRPr/>
            </a:pPr>
            <a:r>
              <a:rPr kumimoji="0" lang="pt-BR" sz="3200" b="1" i="0" u="none" strike="noStrike" kern="1200" cap="none" spc="0" normalizeH="0" baseline="0" noProof="0" dirty="0">
                <a:ln>
                  <a:noFill/>
                </a:ln>
                <a:solidFill>
                  <a:srgbClr val="FFFF00"/>
                </a:solidFill>
                <a:effectLst/>
                <a:uLnTx/>
                <a:uFillTx/>
                <a:latin typeface="Calibri"/>
              </a:rPr>
              <a:t>Em mais de </a:t>
            </a:r>
            <a:r>
              <a:rPr lang="pt-BR" sz="3200" b="1" dirty="0">
                <a:solidFill>
                  <a:srgbClr val="FFFF00"/>
                </a:solidFill>
                <a:effectLst>
                  <a:outerShdw blurRad="38100" dist="38100" dir="2700000" algn="tl">
                    <a:srgbClr val="000000">
                      <a:alpha val="43137"/>
                    </a:srgbClr>
                  </a:outerShdw>
                </a:effectLst>
                <a:latin typeface="Calibri"/>
              </a:rPr>
              <a:t>80</a:t>
            </a:r>
            <a:r>
              <a:rPr kumimoji="0" lang="pt-BR"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rPr>
              <a:t> anos </a:t>
            </a:r>
          </a:p>
          <a:p>
            <a:pPr marL="0" marR="0" lvl="0" indent="0" algn="ctr" defTabSz="903903" rtl="0" eaLnBrk="1" fontAlgn="auto" latinLnBrk="0" hangingPunct="1">
              <a:lnSpc>
                <a:spcPct val="100000"/>
              </a:lnSpc>
              <a:spcAft>
                <a:spcPts val="500"/>
              </a:spcAft>
              <a:buClrTx/>
              <a:buSzTx/>
              <a:buFontTx/>
              <a:buNone/>
              <a:tabLst/>
              <a:defRPr/>
            </a:pPr>
            <a:r>
              <a:rPr kumimoji="0" lang="pt-BR"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rPr>
              <a:t>da criação da ONU,</a:t>
            </a:r>
            <a:endParaRPr kumimoji="0" lang="pt-BR" sz="3200" b="1" i="0" u="none" strike="noStrike" kern="1200" cap="none" spc="0" normalizeH="0" baseline="0" noProof="0" dirty="0">
              <a:ln>
                <a:noFill/>
              </a:ln>
              <a:solidFill>
                <a:srgbClr val="FFFF00"/>
              </a:solidFill>
              <a:effectLst/>
              <a:uLnTx/>
              <a:uFillTx/>
              <a:latin typeface="Calibri"/>
            </a:endParaRPr>
          </a:p>
          <a:p>
            <a:pPr marL="0" marR="0" lvl="0" indent="0" algn="ctr" defTabSz="903903" rtl="0" eaLnBrk="1" fontAlgn="auto" latinLnBrk="0" hangingPunct="1">
              <a:lnSpc>
                <a:spcPct val="100000"/>
              </a:lnSpc>
              <a:spcAft>
                <a:spcPts val="500"/>
              </a:spcAft>
              <a:buClrTx/>
              <a:buSzTx/>
              <a:buFontTx/>
              <a:buNone/>
              <a:tabLst/>
              <a:defRPr/>
            </a:pPr>
            <a:r>
              <a:rPr kumimoji="0" lang="pt-BR" sz="3200" b="1" i="0" u="none" strike="noStrike" kern="1200" cap="none" spc="0" normalizeH="0" baseline="0" noProof="0" dirty="0">
                <a:ln>
                  <a:noFill/>
                </a:ln>
                <a:solidFill>
                  <a:srgbClr val="FFFF00"/>
                </a:solidFill>
                <a:effectLst/>
                <a:uLnTx/>
                <a:uFillTx/>
                <a:latin typeface="Calibri"/>
              </a:rPr>
              <a:t>cerca de </a:t>
            </a:r>
            <a:r>
              <a:rPr lang="pt-BR" sz="3200" b="1" dirty="0">
                <a:solidFill>
                  <a:srgbClr val="FFFF00"/>
                </a:solidFill>
                <a:effectLst>
                  <a:outerShdw blurRad="38100" dist="38100" dir="2700000" algn="tl">
                    <a:srgbClr val="000000">
                      <a:alpha val="43137"/>
                    </a:srgbClr>
                  </a:outerShdw>
                </a:effectLst>
                <a:latin typeface="Calibri"/>
              </a:rPr>
              <a:t>55</a:t>
            </a:r>
            <a:r>
              <a:rPr kumimoji="0" lang="pt-BR"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rPr>
              <a:t> mil </a:t>
            </a:r>
          </a:p>
          <a:p>
            <a:pPr marL="0" marR="0" lvl="0" indent="0" algn="ctr" defTabSz="903903" rtl="0" eaLnBrk="1" fontAlgn="auto" latinLnBrk="0" hangingPunct="1">
              <a:lnSpc>
                <a:spcPct val="100000"/>
              </a:lnSpc>
              <a:spcAft>
                <a:spcPts val="500"/>
              </a:spcAft>
              <a:buClrTx/>
              <a:buSzTx/>
              <a:buFontTx/>
              <a:buNone/>
              <a:tabLst/>
              <a:defRPr/>
            </a:pPr>
            <a:r>
              <a:rPr lang="pt-BR" sz="3200" b="1" dirty="0">
                <a:solidFill>
                  <a:srgbClr val="FFFF00"/>
                </a:solidFill>
                <a:latin typeface="Calibri"/>
              </a:rPr>
              <a:t>militares e </a:t>
            </a:r>
            <a:r>
              <a:rPr kumimoji="0" lang="pt-BR" sz="3200" b="1" i="0" u="none" strike="noStrike" kern="1200" cap="none" spc="0" normalizeH="0" baseline="0" noProof="0" dirty="0">
                <a:ln>
                  <a:noFill/>
                </a:ln>
                <a:solidFill>
                  <a:srgbClr val="FFFF00"/>
                </a:solidFill>
                <a:effectLst/>
                <a:uLnTx/>
                <a:uFillTx/>
                <a:latin typeface="Calibri"/>
              </a:rPr>
              <a:t>policiais</a:t>
            </a:r>
          </a:p>
          <a:p>
            <a:pPr algn="ctr" defTabSz="903903" eaLnBrk="1" fontAlgn="auto" hangingPunct="1">
              <a:spcAft>
                <a:spcPts val="500"/>
              </a:spcAft>
              <a:defRPr/>
            </a:pPr>
            <a:r>
              <a:rPr kumimoji="0" lang="pt-BR" sz="3200" b="1" i="0" u="none" strike="noStrike" kern="1200" cap="none" spc="0" normalizeH="0" baseline="0" noProof="0" dirty="0">
                <a:ln>
                  <a:noFill/>
                </a:ln>
                <a:solidFill>
                  <a:srgbClr val="FFFF00"/>
                </a:solidFill>
                <a:effectLst/>
                <a:uLnTx/>
                <a:uFillTx/>
                <a:latin typeface="Calibri"/>
              </a:rPr>
              <a:t>estiveram presentes em</a:t>
            </a:r>
          </a:p>
          <a:p>
            <a:pPr marL="0" marR="0" lvl="0" indent="0" algn="ctr" defTabSz="903903" rtl="0" eaLnBrk="1" fontAlgn="auto" latinLnBrk="0" hangingPunct="1">
              <a:lnSpc>
                <a:spcPct val="100000"/>
              </a:lnSpc>
              <a:spcAft>
                <a:spcPts val="500"/>
              </a:spcAft>
              <a:buClrTx/>
              <a:buSzTx/>
              <a:buFontTx/>
              <a:buNone/>
              <a:tabLst/>
              <a:defRPr/>
            </a:pPr>
            <a:r>
              <a:rPr lang="pt-BR" sz="3200" b="1" dirty="0">
                <a:solidFill>
                  <a:srgbClr val="FFFF00"/>
                </a:solidFill>
                <a:effectLst>
                  <a:outerShdw blurRad="38100" dist="38100" dir="2700000" algn="tl">
                    <a:srgbClr val="000000">
                      <a:alpha val="43137"/>
                    </a:srgbClr>
                  </a:outerShdw>
                </a:effectLst>
                <a:latin typeface="Calibri"/>
              </a:rPr>
              <a:t>43</a:t>
            </a:r>
            <a:r>
              <a:rPr kumimoji="0" lang="pt-BR" sz="3200" b="1" i="0" u="none" strike="noStrike" kern="1200" cap="none" spc="0" normalizeH="0" baseline="0" noProof="0" dirty="0">
                <a:ln>
                  <a:noFill/>
                </a:ln>
                <a:solidFill>
                  <a:srgbClr val="FFFF00"/>
                </a:solidFill>
                <a:effectLst/>
                <a:uLnTx/>
                <a:uFillTx/>
                <a:latin typeface="Calibri"/>
              </a:rPr>
              <a:t> das 71 </a:t>
            </a:r>
            <a:r>
              <a:rPr kumimoji="0" lang="pt-BR" sz="3200" b="1" i="0" u="none" strike="noStrike" kern="1200" cap="none" spc="0" normalizeH="0" baseline="0" noProof="0" dirty="0" err="1">
                <a:ln>
                  <a:noFill/>
                </a:ln>
                <a:solidFill>
                  <a:srgbClr val="FFFF00"/>
                </a:solidFill>
                <a:effectLst/>
                <a:uLnTx/>
                <a:uFillTx/>
                <a:latin typeface="Calibri"/>
              </a:rPr>
              <a:t>Op</a:t>
            </a:r>
            <a:r>
              <a:rPr kumimoji="0" lang="pt-BR" sz="3200" b="1" i="0" u="none" strike="noStrike" kern="1200" cap="none" spc="0" normalizeH="0" baseline="0" noProof="0" dirty="0">
                <a:ln>
                  <a:noFill/>
                </a:ln>
                <a:solidFill>
                  <a:srgbClr val="FFFF00"/>
                </a:solidFill>
                <a:effectLst/>
                <a:uLnTx/>
                <a:uFillTx/>
                <a:latin typeface="Calibri"/>
              </a:rPr>
              <a:t> </a:t>
            </a:r>
            <a:r>
              <a:rPr lang="pt-BR" sz="3200" b="1" dirty="0">
                <a:solidFill>
                  <a:srgbClr val="FFFF00"/>
                </a:solidFill>
                <a:latin typeface="Calibri"/>
              </a:rPr>
              <a:t>Paz</a:t>
            </a:r>
            <a:r>
              <a:rPr kumimoji="0" lang="pt-BR" sz="3200" b="1" i="0" u="none" strike="noStrike" kern="1200" cap="none" spc="0" normalizeH="0" baseline="0" noProof="0" dirty="0">
                <a:ln>
                  <a:noFill/>
                </a:ln>
                <a:solidFill>
                  <a:srgbClr val="FFFF00"/>
                </a:solidFill>
                <a:effectLst/>
                <a:uLnTx/>
                <a:uFillTx/>
                <a:latin typeface="Calibri"/>
              </a:rPr>
              <a:t> realizadas</a:t>
            </a:r>
            <a:endParaRPr lang="pt-BR" sz="3200" dirty="0"/>
          </a:p>
        </p:txBody>
      </p:sp>
      <p:sp>
        <p:nvSpPr>
          <p:cNvPr id="22" name="CaixaDeTexto 7">
            <a:extLst>
              <a:ext uri="{FF2B5EF4-FFF2-40B4-BE49-F238E27FC236}">
                <a16:creationId xmlns:a16="http://schemas.microsoft.com/office/drawing/2014/main" id="{A1139D25-1F37-1E56-87FA-19D09B28EFA6}"/>
              </a:ext>
            </a:extLst>
          </p:cNvPr>
          <p:cNvSpPr txBox="1">
            <a:spLocks noChangeArrowheads="1"/>
          </p:cNvSpPr>
          <p:nvPr/>
        </p:nvSpPr>
        <p:spPr bwMode="auto">
          <a:xfrm>
            <a:off x="20" y="0"/>
            <a:ext cx="12191980" cy="523220"/>
          </a:xfrm>
          <a:prstGeom prst="rect">
            <a:avLst/>
          </a:prstGeom>
          <a:solidFill>
            <a:schemeClr val="bg2">
              <a:lumMod val="90000"/>
              <a:alpha val="85000"/>
            </a:schemeClr>
          </a:solidFill>
          <a:ln w="9525">
            <a:noFill/>
            <a:miter lim="800000"/>
            <a:headEnd/>
            <a:tailEnd/>
          </a:ln>
        </p:spPr>
        <p:txBody>
          <a:bodyPr wrap="square">
            <a:spAutoFit/>
          </a:bodyPr>
          <a:lstStyle/>
          <a:p>
            <a:pPr algn="ctr">
              <a:defRPr/>
            </a:pPr>
            <a:r>
              <a:rPr lang="pt-BR" sz="2800" b="1" i="1" kern="0" dirty="0">
                <a:solidFill>
                  <a:srgbClr val="002060"/>
                </a:solidFill>
                <a:latin typeface="Impact" panose="020B0806030902050204" pitchFamily="34" charset="0"/>
                <a:ea typeface="ＭＳ Ｐゴシック" pitchFamily="1" charset="-128"/>
                <a:cs typeface="Arial" pitchFamily="34" charset="0"/>
              </a:rPr>
              <a:t>PARTICIPAÇÃO BRASILEIRA EM OPERAÇÕES DE  MANUTENÇÃO DA PAZ  - OMP</a:t>
            </a:r>
          </a:p>
        </p:txBody>
      </p:sp>
      <p:grpSp>
        <p:nvGrpSpPr>
          <p:cNvPr id="2" name="Ministério da Defesa">
            <a:extLst>
              <a:ext uri="{FF2B5EF4-FFF2-40B4-BE49-F238E27FC236}">
                <a16:creationId xmlns:a16="http://schemas.microsoft.com/office/drawing/2014/main" id="{D63C21F6-47CA-8E35-90A1-F64FCB5B86F4}"/>
              </a:ext>
            </a:extLst>
          </p:cNvPr>
          <p:cNvGrpSpPr>
            <a:grpSpLocks noChangeAspect="1"/>
          </p:cNvGrpSpPr>
          <p:nvPr/>
        </p:nvGrpSpPr>
        <p:grpSpPr>
          <a:xfrm>
            <a:off x="11655865" y="17757"/>
            <a:ext cx="440975" cy="610816"/>
            <a:chOff x="4922553" y="702231"/>
            <a:chExt cx="2346894" cy="3250794"/>
          </a:xfrm>
        </p:grpSpPr>
        <p:pic>
          <p:nvPicPr>
            <p:cNvPr id="3" name="Fundo" descr="Resultado de imagem para ministério da defesa">
              <a:extLst>
                <a:ext uri="{FF2B5EF4-FFF2-40B4-BE49-F238E27FC236}">
                  <a16:creationId xmlns:a16="http://schemas.microsoft.com/office/drawing/2014/main" id="{B5A2A459-A50C-171F-2BE1-18DBE662C6AB}"/>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4" name="Brasão" descr="Imagem relacionada">
              <a:extLst>
                <a:ext uri="{FF2B5EF4-FFF2-40B4-BE49-F238E27FC236}">
                  <a16:creationId xmlns:a16="http://schemas.microsoft.com/office/drawing/2014/main" id="{CAB86303-7D60-01DC-3176-20E8FE5BB0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60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a:extLst>
              <a:ext uri="{FF2B5EF4-FFF2-40B4-BE49-F238E27FC236}">
                <a16:creationId xmlns:a16="http://schemas.microsoft.com/office/drawing/2014/main" id="{CA841419-333E-FACC-2DA7-F0801C7378D4}"/>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ctangle 2">
            <a:extLst>
              <a:ext uri="{FF2B5EF4-FFF2-40B4-BE49-F238E27FC236}">
                <a16:creationId xmlns:a16="http://schemas.microsoft.com/office/drawing/2014/main" id="{F08261C0-7F3A-9457-ED17-1CF20943D8C7}"/>
              </a:ext>
            </a:extLst>
          </p:cNvPr>
          <p:cNvSpPr>
            <a:spLocks noChangeArrowheads="1"/>
          </p:cNvSpPr>
          <p:nvPr/>
        </p:nvSpPr>
        <p:spPr bwMode="auto">
          <a:xfrm>
            <a:off x="637380" y="2074362"/>
            <a:ext cx="2752354" cy="2709275"/>
          </a:xfrm>
          <a:prstGeom prst="ellipse">
            <a:avLst/>
          </a:prstGeom>
          <a:solidFill>
            <a:schemeClr val="bg1"/>
          </a:solidFill>
          <a:ln w="174625" cmpd="thinThick">
            <a:solidFill>
              <a:srgbClr val="262626"/>
            </a:solidFill>
          </a:ln>
        </p:spPr>
        <p:txBody>
          <a:bodyPr vert="horz" lIns="91440" tIns="45720" rIns="91440" bIns="45720" numCol="1" rtlCol="0" anchor="ctr" anchorCtr="0" compatLnSpc="1">
            <a:prstTxWarp prst="textNoShape">
              <a:avLst/>
            </a:prstTxWarp>
            <a:noAutofit/>
          </a:bodyPr>
          <a:lstStyle/>
          <a:p>
            <a:pPr marL="0" marR="0" lvl="0" indent="0" algn="ctr" fontAlgn="base">
              <a:lnSpc>
                <a:spcPct val="90000"/>
              </a:lnSpc>
              <a:spcBef>
                <a:spcPts val="1200"/>
              </a:spcBef>
              <a:spcAft>
                <a:spcPts val="600"/>
              </a:spcAft>
              <a:buClrTx/>
              <a:buSzTx/>
              <a:tabLst/>
            </a:pPr>
            <a:r>
              <a:rPr kumimoji="0" lang="en-US" altLang="pt-BR" sz="3200" b="1" i="0" u="none" strike="noStrike" kern="1200" cap="none" normalizeH="0" baseline="0" dirty="0">
                <a:ln>
                  <a:noFill/>
                </a:ln>
                <a:effectLst/>
                <a:latin typeface="+mj-lt"/>
                <a:ea typeface="+mj-ea"/>
                <a:cs typeface="+mj-cs"/>
              </a:rPr>
              <a:t>OMP</a:t>
            </a:r>
            <a:r>
              <a:rPr lang="en-US" altLang="pt-BR" sz="3200" b="1" dirty="0">
                <a:latin typeface="+mj-lt"/>
                <a:ea typeface="+mj-ea"/>
                <a:cs typeface="+mj-cs"/>
              </a:rPr>
              <a:t> </a:t>
            </a:r>
            <a:r>
              <a:rPr kumimoji="0" lang="en-US" altLang="pt-BR" sz="3200" b="1" i="0" u="none" strike="noStrike" kern="1200" cap="none" normalizeH="0" baseline="0" dirty="0">
                <a:ln>
                  <a:noFill/>
                </a:ln>
                <a:effectLst/>
                <a:latin typeface="+mj-lt"/>
                <a:ea typeface="+mj-ea"/>
                <a:cs typeface="+mj-cs"/>
              </a:rPr>
              <a:t>ATUAIS </a:t>
            </a:r>
            <a:r>
              <a:rPr lang="en-US" altLang="pt-BR" sz="3200" b="1" dirty="0">
                <a:latin typeface="+mj-lt"/>
                <a:ea typeface="+mj-ea"/>
                <a:cs typeface="+mj-cs"/>
              </a:rPr>
              <a:t>TOTAL: 11</a:t>
            </a:r>
            <a:endParaRPr lang="en-US" altLang="pt-BR" sz="2000" b="1" dirty="0">
              <a:latin typeface="+mj-lt"/>
              <a:ea typeface="+mj-ea"/>
              <a:cs typeface="+mj-cs"/>
            </a:endParaRPr>
          </a:p>
        </p:txBody>
      </p:sp>
      <p:pic>
        <p:nvPicPr>
          <p:cNvPr id="20" name="Picture 16" descr="Resultado de imagem para bandeira do brasil png">
            <a:extLst>
              <a:ext uri="{FF2B5EF4-FFF2-40B4-BE49-F238E27FC236}">
                <a16:creationId xmlns:a16="http://schemas.microsoft.com/office/drawing/2014/main" id="{92FFA915-227D-C5A4-3EDC-15ABBB88AFE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5972" y="6201105"/>
            <a:ext cx="624690" cy="437283"/>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5F5D7D01-8227-9B5A-AC5D-83769EA23F47}"/>
              </a:ext>
            </a:extLst>
          </p:cNvPr>
          <p:cNvSpPr txBox="1"/>
          <p:nvPr/>
        </p:nvSpPr>
        <p:spPr>
          <a:xfrm>
            <a:off x="952014" y="6235080"/>
            <a:ext cx="981889" cy="369332"/>
          </a:xfrm>
          <a:prstGeom prst="rect">
            <a:avLst/>
          </a:prstGeom>
          <a:noFill/>
        </p:spPr>
        <p:txBody>
          <a:bodyPr wrap="square">
            <a:spAutoFit/>
          </a:bodyPr>
          <a:lstStyle/>
          <a:p>
            <a:pPr algn="ctr"/>
            <a:r>
              <a:rPr lang="en-US" altLang="pt-BR" b="1" dirty="0">
                <a:solidFill>
                  <a:srgbClr val="FFFFFF"/>
                </a:solidFill>
                <a:effectLst>
                  <a:outerShdw blurRad="38100" dist="38100" dir="2700000" algn="tl">
                    <a:srgbClr val="000000">
                      <a:alpha val="43137"/>
                    </a:srgbClr>
                  </a:outerShdw>
                </a:effectLst>
                <a:latin typeface="+mj-lt"/>
                <a:ea typeface="+mj-ea"/>
                <a:cs typeface="+mj-cs"/>
              </a:rPr>
              <a:t>07 OMP</a:t>
            </a:r>
            <a:endParaRPr lang="pt-BR" b="1" dirty="0">
              <a:solidFill>
                <a:srgbClr val="FFFFFF"/>
              </a:solidFill>
              <a:effectLst>
                <a:outerShdw blurRad="38100" dist="38100" dir="2700000" algn="tl">
                  <a:srgbClr val="000000">
                    <a:alpha val="43137"/>
                  </a:srgbClr>
                </a:outerShdw>
              </a:effectLst>
              <a:latin typeface="+mj-lt"/>
              <a:ea typeface="+mj-ea"/>
              <a:cs typeface="+mj-cs"/>
            </a:endParaRPr>
          </a:p>
        </p:txBody>
      </p:sp>
      <p:grpSp>
        <p:nvGrpSpPr>
          <p:cNvPr id="2" name="Ministério da Defesa">
            <a:extLst>
              <a:ext uri="{FF2B5EF4-FFF2-40B4-BE49-F238E27FC236}">
                <a16:creationId xmlns:a16="http://schemas.microsoft.com/office/drawing/2014/main" id="{64025E44-1BB2-2D92-3A7E-36A0DA63703F}"/>
              </a:ext>
            </a:extLst>
          </p:cNvPr>
          <p:cNvGrpSpPr>
            <a:grpSpLocks noChangeAspect="1"/>
          </p:cNvGrpSpPr>
          <p:nvPr/>
        </p:nvGrpSpPr>
        <p:grpSpPr>
          <a:xfrm>
            <a:off x="82672" y="71935"/>
            <a:ext cx="554708" cy="768353"/>
            <a:chOff x="4922553" y="702231"/>
            <a:chExt cx="2346894" cy="3250794"/>
          </a:xfrm>
        </p:grpSpPr>
        <p:pic>
          <p:nvPicPr>
            <p:cNvPr id="3" name="Fundo" descr="Resultado de imagem para ministério da defesa">
              <a:extLst>
                <a:ext uri="{FF2B5EF4-FFF2-40B4-BE49-F238E27FC236}">
                  <a16:creationId xmlns:a16="http://schemas.microsoft.com/office/drawing/2014/main" id="{FABEEDAE-E1F1-58DA-78D7-7B8A982639A6}"/>
                </a:ext>
              </a:extLst>
            </p:cNvPr>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4" name="Brasão" descr="Imagem relacionada">
              <a:extLst>
                <a:ext uri="{FF2B5EF4-FFF2-40B4-BE49-F238E27FC236}">
                  <a16:creationId xmlns:a16="http://schemas.microsoft.com/office/drawing/2014/main" id="{A275C825-BE4D-2187-D328-7114C972FC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UN Peacekeeping Training iLearn Portal">
            <a:extLst>
              <a:ext uri="{FF2B5EF4-FFF2-40B4-BE49-F238E27FC236}">
                <a16:creationId xmlns:a16="http://schemas.microsoft.com/office/drawing/2014/main" id="{3EBE383B-60A8-CA68-DCF8-02CABDD6A6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28" r="7621"/>
          <a:stretch/>
        </p:blipFill>
        <p:spPr bwMode="auto">
          <a:xfrm>
            <a:off x="-1" y="1059527"/>
            <a:ext cx="2013558" cy="82172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E5492589-445A-D063-4EF0-5CE177B2341B}"/>
              </a:ext>
            </a:extLst>
          </p:cNvPr>
          <p:cNvSpPr txBox="1"/>
          <p:nvPr/>
        </p:nvSpPr>
        <p:spPr>
          <a:xfrm>
            <a:off x="2175174" y="6506447"/>
            <a:ext cx="10118178" cy="307777"/>
          </a:xfrm>
          <a:prstGeom prst="rect">
            <a:avLst/>
          </a:prstGeom>
          <a:noFill/>
        </p:spPr>
        <p:txBody>
          <a:bodyPr wrap="square">
            <a:spAutoFit/>
          </a:bodyPr>
          <a:lstStyle/>
          <a:p>
            <a:r>
              <a:rPr lang="en-US" sz="1400" b="1" i="1" dirty="0">
                <a:solidFill>
                  <a:srgbClr val="FF0000"/>
                </a:solidFill>
              </a:rPr>
              <a:t>*</a:t>
            </a:r>
            <a:r>
              <a:rPr lang="en-US" sz="1100" b="1" i="1" dirty="0">
                <a:solidFill>
                  <a:srgbClr val="FF0000"/>
                </a:solidFill>
              </a:rPr>
              <a:t> </a:t>
            </a:r>
            <a:r>
              <a:rPr lang="en-US" sz="1100" i="1" dirty="0">
                <a:solidFill>
                  <a:schemeClr val="tx2">
                    <a:lumMod val="50000"/>
                  </a:schemeClr>
                </a:solidFill>
              </a:rPr>
              <a:t>O </a:t>
            </a:r>
            <a:r>
              <a:rPr lang="en-US" sz="1100" i="1" dirty="0" err="1">
                <a:solidFill>
                  <a:schemeClr val="tx2">
                    <a:lumMod val="50000"/>
                  </a:schemeClr>
                </a:solidFill>
              </a:rPr>
              <a:t>Brasil</a:t>
            </a:r>
            <a:r>
              <a:rPr lang="en-US" sz="1100" i="1" dirty="0">
                <a:solidFill>
                  <a:schemeClr val="tx2">
                    <a:lumMod val="50000"/>
                  </a:schemeClr>
                </a:solidFill>
              </a:rPr>
              <a:t> </a:t>
            </a:r>
            <a:r>
              <a:rPr lang="en-US" sz="1100" i="1" dirty="0" err="1">
                <a:solidFill>
                  <a:schemeClr val="tx2">
                    <a:lumMod val="50000"/>
                  </a:schemeClr>
                </a:solidFill>
              </a:rPr>
              <a:t>participou</a:t>
            </a:r>
            <a:r>
              <a:rPr lang="en-US" sz="1100" i="1" dirty="0">
                <a:solidFill>
                  <a:schemeClr val="tx2">
                    <a:lumMod val="50000"/>
                  </a:schemeClr>
                </a:solidFill>
              </a:rPr>
              <a:t> da </a:t>
            </a:r>
            <a:r>
              <a:rPr lang="en-US" sz="1100" b="1" i="1" dirty="0">
                <a:solidFill>
                  <a:schemeClr val="tx2">
                    <a:lumMod val="50000"/>
                  </a:schemeClr>
                </a:solidFill>
              </a:rPr>
              <a:t>UNMIK</a:t>
            </a:r>
            <a:r>
              <a:rPr lang="en-US" sz="1100" i="1" dirty="0">
                <a:solidFill>
                  <a:schemeClr val="tx2">
                    <a:lumMod val="50000"/>
                  </a:schemeClr>
                </a:solidFill>
              </a:rPr>
              <a:t> de Nov 2023 a Jan2009 com </a:t>
            </a:r>
            <a:r>
              <a:rPr lang="en-US" sz="1100" i="1" dirty="0" err="1">
                <a:solidFill>
                  <a:schemeClr val="tx2">
                    <a:lumMod val="50000"/>
                  </a:schemeClr>
                </a:solidFill>
              </a:rPr>
              <a:t>policiais</a:t>
            </a:r>
            <a:r>
              <a:rPr lang="en-US" sz="1100" i="1" dirty="0">
                <a:solidFill>
                  <a:schemeClr val="tx2">
                    <a:lumMod val="50000"/>
                  </a:schemeClr>
                </a:solidFill>
              </a:rPr>
              <a:t> </a:t>
            </a:r>
            <a:r>
              <a:rPr lang="en-US" sz="1100" i="1" dirty="0" err="1">
                <a:solidFill>
                  <a:schemeClr val="tx2">
                    <a:lumMod val="50000"/>
                  </a:schemeClr>
                </a:solidFill>
              </a:rPr>
              <a:t>militares</a:t>
            </a:r>
            <a:r>
              <a:rPr lang="en-US" sz="1100" i="1" dirty="0">
                <a:solidFill>
                  <a:schemeClr val="tx2">
                    <a:lumMod val="50000"/>
                  </a:schemeClr>
                </a:solidFill>
              </a:rPr>
              <a:t> dos </a:t>
            </a:r>
            <a:r>
              <a:rPr lang="en-US" sz="1100" i="1" dirty="0" err="1">
                <a:solidFill>
                  <a:schemeClr val="tx2">
                    <a:lumMod val="50000"/>
                  </a:schemeClr>
                </a:solidFill>
              </a:rPr>
              <a:t>Estados</a:t>
            </a:r>
            <a:r>
              <a:rPr lang="en-US" sz="1100" i="1" dirty="0">
                <a:solidFill>
                  <a:schemeClr val="tx2">
                    <a:lumMod val="50000"/>
                  </a:schemeClr>
                </a:solidFill>
              </a:rPr>
              <a:t> e do Distrito Federal; e da </a:t>
            </a:r>
            <a:r>
              <a:rPr lang="en-US" sz="1100" b="1" i="1" dirty="0">
                <a:solidFill>
                  <a:schemeClr val="tx2">
                    <a:lumMod val="50000"/>
                  </a:schemeClr>
                </a:solidFill>
              </a:rPr>
              <a:t>UNMOGIP</a:t>
            </a:r>
            <a:r>
              <a:rPr lang="en-US" sz="1100" i="1" dirty="0">
                <a:solidFill>
                  <a:schemeClr val="tx2">
                    <a:lumMod val="50000"/>
                  </a:schemeClr>
                </a:solidFill>
              </a:rPr>
              <a:t>, de Nov 2024 a Nov 2025, com um </a:t>
            </a:r>
            <a:r>
              <a:rPr lang="en-US" sz="1100" i="1" dirty="0" err="1">
                <a:solidFill>
                  <a:schemeClr val="tx2">
                    <a:lumMod val="50000"/>
                  </a:schemeClr>
                </a:solidFill>
              </a:rPr>
              <a:t>militar</a:t>
            </a:r>
            <a:endParaRPr lang="pt-BR" sz="1100" i="1" dirty="0">
              <a:solidFill>
                <a:schemeClr val="tx2">
                  <a:lumMod val="50000"/>
                </a:schemeClr>
              </a:solidFill>
            </a:endParaRPr>
          </a:p>
        </p:txBody>
      </p:sp>
      <p:grpSp>
        <p:nvGrpSpPr>
          <p:cNvPr id="25" name="Agrupar 24">
            <a:extLst>
              <a:ext uri="{FF2B5EF4-FFF2-40B4-BE49-F238E27FC236}">
                <a16:creationId xmlns:a16="http://schemas.microsoft.com/office/drawing/2014/main" id="{E9198797-919A-DC22-FDB6-915D26BF3AF3}"/>
              </a:ext>
            </a:extLst>
          </p:cNvPr>
          <p:cNvGrpSpPr/>
          <p:nvPr/>
        </p:nvGrpSpPr>
        <p:grpSpPr>
          <a:xfrm>
            <a:off x="3491086" y="11352"/>
            <a:ext cx="8522379" cy="6567341"/>
            <a:chOff x="3491086" y="11352"/>
            <a:chExt cx="8522379" cy="6567341"/>
          </a:xfrm>
        </p:grpSpPr>
        <p:pic>
          <p:nvPicPr>
            <p:cNvPr id="7" name="Imagem 6">
              <a:extLst>
                <a:ext uri="{FF2B5EF4-FFF2-40B4-BE49-F238E27FC236}">
                  <a16:creationId xmlns:a16="http://schemas.microsoft.com/office/drawing/2014/main" id="{823E1300-5D76-5D61-DB92-26B7470F3433}"/>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saturation sat="400000"/>
                      </a14:imgEffect>
                    </a14:imgLayer>
                  </a14:imgProps>
                </a:ext>
              </a:extLst>
            </a:blip>
            <a:srcRect l="1265" r="1742"/>
            <a:stretch/>
          </p:blipFill>
          <p:spPr>
            <a:xfrm>
              <a:off x="3491086" y="11352"/>
              <a:ext cx="8522379" cy="6567341"/>
            </a:xfrm>
            <a:prstGeom prst="rect">
              <a:avLst/>
            </a:prstGeom>
          </p:spPr>
        </p:pic>
        <p:sp>
          <p:nvSpPr>
            <p:cNvPr id="14" name="Retângulo: Cantos Arredondados 13">
              <a:extLst>
                <a:ext uri="{FF2B5EF4-FFF2-40B4-BE49-F238E27FC236}">
                  <a16:creationId xmlns:a16="http://schemas.microsoft.com/office/drawing/2014/main" id="{663B8BBA-12C8-3CCD-7464-15B4562FEAD9}"/>
                </a:ext>
              </a:extLst>
            </p:cNvPr>
            <p:cNvSpPr/>
            <p:nvPr/>
          </p:nvSpPr>
          <p:spPr>
            <a:xfrm>
              <a:off x="7140527" y="699829"/>
              <a:ext cx="1135118" cy="493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000099"/>
                  </a:solidFill>
                </a:rPr>
                <a:t>UNIFYP</a:t>
              </a:r>
            </a:p>
            <a:p>
              <a:pPr algn="ctr"/>
              <a:r>
                <a:rPr lang="pt-BR" sz="1400" dirty="0">
                  <a:solidFill>
                    <a:srgbClr val="000099"/>
                  </a:solidFill>
                </a:rPr>
                <a:t>Chipre</a:t>
              </a:r>
            </a:p>
          </p:txBody>
        </p:sp>
        <p:sp>
          <p:nvSpPr>
            <p:cNvPr id="6" name="Retângulo: Cantos Arredondados 5">
              <a:extLst>
                <a:ext uri="{FF2B5EF4-FFF2-40B4-BE49-F238E27FC236}">
                  <a16:creationId xmlns:a16="http://schemas.microsoft.com/office/drawing/2014/main" id="{1C1EAA4F-D915-9B23-8456-1AEBE1E3E61A}"/>
                </a:ext>
              </a:extLst>
            </p:cNvPr>
            <p:cNvSpPr/>
            <p:nvPr/>
          </p:nvSpPr>
          <p:spPr>
            <a:xfrm>
              <a:off x="8758100" y="699829"/>
              <a:ext cx="1135118" cy="493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000099"/>
                  </a:solidFill>
                </a:rPr>
                <a:t>UNIFIL</a:t>
              </a:r>
            </a:p>
            <a:p>
              <a:pPr algn="ctr"/>
              <a:r>
                <a:rPr lang="pt-BR" sz="1400" dirty="0">
                  <a:solidFill>
                    <a:srgbClr val="000099"/>
                  </a:solidFill>
                </a:rPr>
                <a:t>Líbano</a:t>
              </a:r>
            </a:p>
          </p:txBody>
        </p:sp>
        <p:sp>
          <p:nvSpPr>
            <p:cNvPr id="8" name="Retângulo: Cantos Arredondados 7">
              <a:extLst>
                <a:ext uri="{FF2B5EF4-FFF2-40B4-BE49-F238E27FC236}">
                  <a16:creationId xmlns:a16="http://schemas.microsoft.com/office/drawing/2014/main" id="{B52A8E52-1909-D5B5-7A3B-2B294247457A}"/>
                </a:ext>
              </a:extLst>
            </p:cNvPr>
            <p:cNvSpPr/>
            <p:nvPr/>
          </p:nvSpPr>
          <p:spPr>
            <a:xfrm>
              <a:off x="10334655" y="699829"/>
              <a:ext cx="1477890" cy="493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000099"/>
                  </a:solidFill>
                </a:rPr>
                <a:t>UNMOGIP</a:t>
              </a:r>
            </a:p>
            <a:p>
              <a:pPr algn="ctr"/>
              <a:r>
                <a:rPr lang="pt-BR" sz="1400" dirty="0">
                  <a:solidFill>
                    <a:srgbClr val="000099"/>
                  </a:solidFill>
                </a:rPr>
                <a:t>Índia e Paquistão</a:t>
              </a:r>
            </a:p>
          </p:txBody>
        </p:sp>
        <p:sp>
          <p:nvSpPr>
            <p:cNvPr id="21" name="Retângulo: Cantos Arredondados 20">
              <a:extLst>
                <a:ext uri="{FF2B5EF4-FFF2-40B4-BE49-F238E27FC236}">
                  <a16:creationId xmlns:a16="http://schemas.microsoft.com/office/drawing/2014/main" id="{AC542893-1079-6A8E-7F7A-9DE627541DCC}"/>
                </a:ext>
              </a:extLst>
            </p:cNvPr>
            <p:cNvSpPr/>
            <p:nvPr/>
          </p:nvSpPr>
          <p:spPr>
            <a:xfrm>
              <a:off x="5581946" y="699829"/>
              <a:ext cx="1135118" cy="493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000099"/>
                  </a:solidFill>
                </a:rPr>
                <a:t>UNMIK</a:t>
              </a:r>
            </a:p>
            <a:p>
              <a:pPr algn="ctr"/>
              <a:r>
                <a:rPr lang="pt-BR" sz="1400" dirty="0">
                  <a:solidFill>
                    <a:srgbClr val="000099"/>
                  </a:solidFill>
                </a:rPr>
                <a:t>Kosovo</a:t>
              </a:r>
            </a:p>
          </p:txBody>
        </p:sp>
        <p:sp>
          <p:nvSpPr>
            <p:cNvPr id="23" name="Retângulo: Cantos Arredondados 22">
              <a:extLst>
                <a:ext uri="{FF2B5EF4-FFF2-40B4-BE49-F238E27FC236}">
                  <a16:creationId xmlns:a16="http://schemas.microsoft.com/office/drawing/2014/main" id="{E97FAACF-29D1-9C64-DE57-85CFDCB234E8}"/>
                </a:ext>
              </a:extLst>
            </p:cNvPr>
            <p:cNvSpPr/>
            <p:nvPr/>
          </p:nvSpPr>
          <p:spPr>
            <a:xfrm>
              <a:off x="3748229" y="696438"/>
              <a:ext cx="1477889" cy="493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000099"/>
                  </a:solidFill>
                </a:rPr>
                <a:t>MINURSO</a:t>
              </a:r>
            </a:p>
            <a:p>
              <a:pPr algn="ctr"/>
              <a:r>
                <a:rPr lang="pt-BR" sz="1400" dirty="0">
                  <a:solidFill>
                    <a:srgbClr val="000099"/>
                  </a:solidFill>
                </a:rPr>
                <a:t>Saara Ocidental</a:t>
              </a:r>
            </a:p>
          </p:txBody>
        </p:sp>
        <p:sp>
          <p:nvSpPr>
            <p:cNvPr id="24" name="Retângulo: Cantos Arredondados 23">
              <a:extLst>
                <a:ext uri="{FF2B5EF4-FFF2-40B4-BE49-F238E27FC236}">
                  <a16:creationId xmlns:a16="http://schemas.microsoft.com/office/drawing/2014/main" id="{3EBD4E30-0DD3-BC4D-55D2-8F2E4ACE30DE}"/>
                </a:ext>
              </a:extLst>
            </p:cNvPr>
            <p:cNvSpPr/>
            <p:nvPr/>
          </p:nvSpPr>
          <p:spPr>
            <a:xfrm>
              <a:off x="3838837" y="5693163"/>
              <a:ext cx="1477888" cy="493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000099"/>
                  </a:solidFill>
                </a:rPr>
                <a:t>MINUSCA</a:t>
              </a:r>
            </a:p>
            <a:p>
              <a:pPr algn="ctr"/>
              <a:r>
                <a:rPr lang="pt-BR" sz="1400" dirty="0">
                  <a:solidFill>
                    <a:srgbClr val="000099"/>
                  </a:solidFill>
                </a:rPr>
                <a:t>RCA</a:t>
              </a:r>
            </a:p>
          </p:txBody>
        </p:sp>
        <p:sp>
          <p:nvSpPr>
            <p:cNvPr id="27" name="Retângulo: Cantos Arredondados 26">
              <a:extLst>
                <a:ext uri="{FF2B5EF4-FFF2-40B4-BE49-F238E27FC236}">
                  <a16:creationId xmlns:a16="http://schemas.microsoft.com/office/drawing/2014/main" id="{D9AB6091-546E-5A69-8689-16C6D3FF8B18}"/>
                </a:ext>
              </a:extLst>
            </p:cNvPr>
            <p:cNvSpPr/>
            <p:nvPr/>
          </p:nvSpPr>
          <p:spPr>
            <a:xfrm>
              <a:off x="10358139" y="5877829"/>
              <a:ext cx="1477888" cy="493986"/>
            </a:xfrm>
            <a:prstGeom prst="roundRect">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bg1"/>
                  </a:solidFill>
                </a:rPr>
                <a:t>MONUSCO</a:t>
              </a:r>
            </a:p>
            <a:p>
              <a:pPr algn="ctr"/>
              <a:r>
                <a:rPr lang="pt-BR" sz="1400" dirty="0">
                  <a:solidFill>
                    <a:schemeClr val="bg1"/>
                  </a:solidFill>
                </a:rPr>
                <a:t>RDC</a:t>
              </a:r>
            </a:p>
          </p:txBody>
        </p:sp>
        <p:sp>
          <p:nvSpPr>
            <p:cNvPr id="29" name="Retângulo: Cantos Arredondados 28">
              <a:extLst>
                <a:ext uri="{FF2B5EF4-FFF2-40B4-BE49-F238E27FC236}">
                  <a16:creationId xmlns:a16="http://schemas.microsoft.com/office/drawing/2014/main" id="{2EF0425F-EACB-5CDD-B9A5-57AC34DD7909}"/>
                </a:ext>
              </a:extLst>
            </p:cNvPr>
            <p:cNvSpPr/>
            <p:nvPr/>
          </p:nvSpPr>
          <p:spPr>
            <a:xfrm>
              <a:off x="8186440" y="5693405"/>
              <a:ext cx="1312152" cy="493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000099"/>
                  </a:solidFill>
                </a:rPr>
                <a:t>UNISFA</a:t>
              </a:r>
            </a:p>
            <a:p>
              <a:pPr algn="ctr"/>
              <a:r>
                <a:rPr lang="pt-BR" sz="1300" dirty="0">
                  <a:solidFill>
                    <a:srgbClr val="000099"/>
                  </a:solidFill>
                </a:rPr>
                <a:t>Região de </a:t>
              </a:r>
              <a:r>
                <a:rPr lang="pt-BR" sz="1300" dirty="0" err="1">
                  <a:solidFill>
                    <a:srgbClr val="000099"/>
                  </a:solidFill>
                </a:rPr>
                <a:t>Abyei</a:t>
              </a:r>
              <a:endParaRPr lang="pt-BR" sz="1300" dirty="0">
                <a:solidFill>
                  <a:srgbClr val="000099"/>
                </a:solidFill>
              </a:endParaRPr>
            </a:p>
          </p:txBody>
        </p:sp>
        <p:sp>
          <p:nvSpPr>
            <p:cNvPr id="30" name="Retângulo: Cantos Arredondados 29">
              <a:extLst>
                <a:ext uri="{FF2B5EF4-FFF2-40B4-BE49-F238E27FC236}">
                  <a16:creationId xmlns:a16="http://schemas.microsoft.com/office/drawing/2014/main" id="{AE8ACF6B-10FC-7F0E-9C09-8DF837C7446A}"/>
                </a:ext>
              </a:extLst>
            </p:cNvPr>
            <p:cNvSpPr/>
            <p:nvPr/>
          </p:nvSpPr>
          <p:spPr>
            <a:xfrm>
              <a:off x="9555741" y="5693163"/>
              <a:ext cx="1326248" cy="493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000099"/>
                  </a:solidFill>
                </a:rPr>
                <a:t>UNTSO</a:t>
              </a:r>
            </a:p>
            <a:p>
              <a:pPr algn="ctr"/>
              <a:r>
                <a:rPr lang="pt-BR" sz="1400" dirty="0">
                  <a:solidFill>
                    <a:srgbClr val="000099"/>
                  </a:solidFill>
                </a:rPr>
                <a:t>Oriente Médio</a:t>
              </a:r>
            </a:p>
          </p:txBody>
        </p:sp>
        <p:sp>
          <p:nvSpPr>
            <p:cNvPr id="31" name="Retângulo: Cantos Arredondados 30">
              <a:extLst>
                <a:ext uri="{FF2B5EF4-FFF2-40B4-BE49-F238E27FC236}">
                  <a16:creationId xmlns:a16="http://schemas.microsoft.com/office/drawing/2014/main" id="{63B9166A-4758-EAEB-E075-256E8BC5C4D3}"/>
                </a:ext>
              </a:extLst>
            </p:cNvPr>
            <p:cNvSpPr/>
            <p:nvPr/>
          </p:nvSpPr>
          <p:spPr>
            <a:xfrm>
              <a:off x="10946982" y="5693163"/>
              <a:ext cx="860470" cy="493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000099"/>
                  </a:solidFill>
                </a:rPr>
                <a:t>UNDOF</a:t>
              </a:r>
            </a:p>
            <a:p>
              <a:pPr algn="ctr"/>
              <a:r>
                <a:rPr lang="pt-BR" sz="1400" dirty="0">
                  <a:solidFill>
                    <a:srgbClr val="000099"/>
                  </a:solidFill>
                </a:rPr>
                <a:t>Síria</a:t>
              </a:r>
            </a:p>
          </p:txBody>
        </p:sp>
        <p:pic>
          <p:nvPicPr>
            <p:cNvPr id="32" name="Picture 16" descr="Resultado de imagem para bandeira do brasil png">
              <a:extLst>
                <a:ext uri="{FF2B5EF4-FFF2-40B4-BE49-F238E27FC236}">
                  <a16:creationId xmlns:a16="http://schemas.microsoft.com/office/drawing/2014/main" id="{E35C58D8-5E42-3095-590A-3D2BA8118792}"/>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060493" y="1386345"/>
              <a:ext cx="264930" cy="1854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Resultado de imagem para bandeira do brasil png">
              <a:extLst>
                <a:ext uri="{FF2B5EF4-FFF2-40B4-BE49-F238E27FC236}">
                  <a16:creationId xmlns:a16="http://schemas.microsoft.com/office/drawing/2014/main" id="{699BAC3C-FC8C-2C93-AC67-EF1358B9A50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636151" y="1386345"/>
              <a:ext cx="264930" cy="1854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Resultado de imagem para bandeira do brasil png">
              <a:extLst>
                <a:ext uri="{FF2B5EF4-FFF2-40B4-BE49-F238E27FC236}">
                  <a16:creationId xmlns:a16="http://schemas.microsoft.com/office/drawing/2014/main" id="{A935D501-1427-EC17-99EF-41916D5EA6C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850486" y="1386345"/>
              <a:ext cx="264930" cy="1854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Resultado de imagem para bandeira do brasil png">
              <a:extLst>
                <a:ext uri="{FF2B5EF4-FFF2-40B4-BE49-F238E27FC236}">
                  <a16:creationId xmlns:a16="http://schemas.microsoft.com/office/drawing/2014/main" id="{E488E2C6-3A8B-C5BA-9280-8F3F0C531988}"/>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235649" y="5277963"/>
              <a:ext cx="264930" cy="185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Resultado de imagem para bandeira do brasil png">
              <a:extLst>
                <a:ext uri="{FF2B5EF4-FFF2-40B4-BE49-F238E27FC236}">
                  <a16:creationId xmlns:a16="http://schemas.microsoft.com/office/drawing/2014/main" id="{0CEA2D29-0585-EAC3-B626-0AADCB612A3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80013" y="5287488"/>
              <a:ext cx="264930" cy="1854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Resultado de imagem para bandeira do brasil png">
              <a:extLst>
                <a:ext uri="{FF2B5EF4-FFF2-40B4-BE49-F238E27FC236}">
                  <a16:creationId xmlns:a16="http://schemas.microsoft.com/office/drawing/2014/main" id="{0874D858-66CB-9CF0-5FA8-1C9689C1E0B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605119" y="5288172"/>
              <a:ext cx="264930" cy="1854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Resultado de imagem para bandeira do brasil png">
              <a:extLst>
                <a:ext uri="{FF2B5EF4-FFF2-40B4-BE49-F238E27FC236}">
                  <a16:creationId xmlns:a16="http://schemas.microsoft.com/office/drawing/2014/main" id="{F567371C-633A-C48C-2E6B-5046743E42A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611194" y="5287488"/>
              <a:ext cx="264930" cy="185450"/>
            </a:xfrm>
            <a:prstGeom prst="rect">
              <a:avLst/>
            </a:prstGeom>
            <a:noFill/>
            <a:extLst>
              <a:ext uri="{909E8E84-426E-40DD-AFC4-6F175D3DCCD1}">
                <a14:hiddenFill xmlns:a14="http://schemas.microsoft.com/office/drawing/2010/main">
                  <a:solidFill>
                    <a:srgbClr val="FFFFFF"/>
                  </a:solidFill>
                </a14:hiddenFill>
              </a:ext>
            </a:extLst>
          </p:spPr>
        </p:pic>
        <p:sp>
          <p:nvSpPr>
            <p:cNvPr id="41" name="CaixaDeTexto 40">
              <a:extLst>
                <a:ext uri="{FF2B5EF4-FFF2-40B4-BE49-F238E27FC236}">
                  <a16:creationId xmlns:a16="http://schemas.microsoft.com/office/drawing/2014/main" id="{47794836-2503-5702-64E8-199BBB57318D}"/>
                </a:ext>
              </a:extLst>
            </p:cNvPr>
            <p:cNvSpPr txBox="1"/>
            <p:nvPr/>
          </p:nvSpPr>
          <p:spPr>
            <a:xfrm>
              <a:off x="4951187" y="73025"/>
              <a:ext cx="5455015" cy="369332"/>
            </a:xfrm>
            <a:prstGeom prst="rect">
              <a:avLst/>
            </a:prstGeom>
            <a:solidFill>
              <a:schemeClr val="bg1"/>
            </a:solidFill>
          </p:spPr>
          <p:txBody>
            <a:bodyPr wrap="square">
              <a:spAutoFit/>
            </a:bodyPr>
            <a:lstStyle/>
            <a:p>
              <a:pPr algn="ctr"/>
              <a:r>
                <a:rPr lang="pt-BR" sz="1800" dirty="0">
                  <a:solidFill>
                    <a:srgbClr val="000099"/>
                  </a:solidFill>
                </a:rPr>
                <a:t>OPERAÇÕES DE MANUTENÇÃO DA PAZ - OMP</a:t>
              </a:r>
            </a:p>
          </p:txBody>
        </p:sp>
        <p:sp>
          <p:nvSpPr>
            <p:cNvPr id="15" name="CaixaDeTexto 14">
              <a:extLst>
                <a:ext uri="{FF2B5EF4-FFF2-40B4-BE49-F238E27FC236}">
                  <a16:creationId xmlns:a16="http://schemas.microsoft.com/office/drawing/2014/main" id="{217FF234-FC29-9AFA-FE41-B8B520A902D8}"/>
                </a:ext>
              </a:extLst>
            </p:cNvPr>
            <p:cNvSpPr txBox="1"/>
            <p:nvPr/>
          </p:nvSpPr>
          <p:spPr>
            <a:xfrm>
              <a:off x="6400486" y="654063"/>
              <a:ext cx="325361" cy="461665"/>
            </a:xfrm>
            <a:prstGeom prst="rect">
              <a:avLst/>
            </a:prstGeom>
            <a:noFill/>
          </p:spPr>
          <p:txBody>
            <a:bodyPr wrap="square">
              <a:spAutoFit/>
            </a:bodyPr>
            <a:lstStyle/>
            <a:p>
              <a:r>
                <a:rPr lang="en-US" sz="2400" b="1" dirty="0">
                  <a:solidFill>
                    <a:srgbClr val="FF0000"/>
                  </a:solidFill>
                </a:rPr>
                <a:t>*</a:t>
              </a:r>
              <a:endParaRPr lang="pt-BR" sz="2400" dirty="0">
                <a:solidFill>
                  <a:srgbClr val="FF0000"/>
                </a:solidFill>
              </a:endParaRPr>
            </a:p>
          </p:txBody>
        </p:sp>
        <p:pic>
          <p:nvPicPr>
            <p:cNvPr id="18" name="Imagem 17">
              <a:extLst>
                <a:ext uri="{FF2B5EF4-FFF2-40B4-BE49-F238E27FC236}">
                  <a16:creationId xmlns:a16="http://schemas.microsoft.com/office/drawing/2014/main" id="{447AFB1D-711F-F5FA-096C-595F0189A0E2}"/>
                </a:ext>
              </a:extLst>
            </p:cNvPr>
            <p:cNvPicPr>
              <a:picLocks noChangeAspect="1"/>
            </p:cNvPicPr>
            <p:nvPr/>
          </p:nvPicPr>
          <p:blipFill>
            <a:blip r:embed="rId10"/>
            <a:stretch>
              <a:fillRect/>
            </a:stretch>
          </p:blipFill>
          <p:spPr>
            <a:xfrm>
              <a:off x="6306239" y="5287487"/>
              <a:ext cx="1047896" cy="1084327"/>
            </a:xfrm>
            <a:prstGeom prst="rect">
              <a:avLst/>
            </a:prstGeom>
          </p:spPr>
        </p:pic>
        <p:sp>
          <p:nvSpPr>
            <p:cNvPr id="19" name="CaixaDeTexto 18">
              <a:extLst>
                <a:ext uri="{FF2B5EF4-FFF2-40B4-BE49-F238E27FC236}">
                  <a16:creationId xmlns:a16="http://schemas.microsoft.com/office/drawing/2014/main" id="{F4B76DC3-70EE-257A-F48B-05E77BE866E4}"/>
                </a:ext>
              </a:extLst>
            </p:cNvPr>
            <p:cNvSpPr txBox="1"/>
            <p:nvPr/>
          </p:nvSpPr>
          <p:spPr>
            <a:xfrm>
              <a:off x="11435438" y="666117"/>
              <a:ext cx="325361" cy="461665"/>
            </a:xfrm>
            <a:prstGeom prst="rect">
              <a:avLst/>
            </a:prstGeom>
            <a:noFill/>
          </p:spPr>
          <p:txBody>
            <a:bodyPr wrap="square">
              <a:spAutoFit/>
            </a:bodyPr>
            <a:lstStyle/>
            <a:p>
              <a:r>
                <a:rPr lang="en-US" sz="2400" b="1" dirty="0">
                  <a:solidFill>
                    <a:srgbClr val="FF0000"/>
                  </a:solidFill>
                </a:rPr>
                <a:t>*</a:t>
              </a:r>
              <a:endParaRPr lang="pt-BR" sz="2400" dirty="0">
                <a:solidFill>
                  <a:srgbClr val="FF0000"/>
                </a:solidFill>
              </a:endParaRPr>
            </a:p>
          </p:txBody>
        </p:sp>
        <p:sp>
          <p:nvSpPr>
            <p:cNvPr id="26" name="Retângulo: Cantos Arredondados 25">
              <a:extLst>
                <a:ext uri="{FF2B5EF4-FFF2-40B4-BE49-F238E27FC236}">
                  <a16:creationId xmlns:a16="http://schemas.microsoft.com/office/drawing/2014/main" id="{0F7C9618-047C-2315-B564-53A9DE81C7D3}"/>
                </a:ext>
              </a:extLst>
            </p:cNvPr>
            <p:cNvSpPr/>
            <p:nvPr/>
          </p:nvSpPr>
          <p:spPr>
            <a:xfrm>
              <a:off x="5441488" y="5693163"/>
              <a:ext cx="1338995" cy="493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000099"/>
                  </a:solidFill>
                </a:rPr>
                <a:t>MONUSCO</a:t>
              </a:r>
            </a:p>
            <a:p>
              <a:pPr algn="ctr"/>
              <a:r>
                <a:rPr lang="pt-BR" sz="1400" dirty="0">
                  <a:solidFill>
                    <a:srgbClr val="000099"/>
                  </a:solidFill>
                </a:rPr>
                <a:t>RDC</a:t>
              </a:r>
            </a:p>
          </p:txBody>
        </p:sp>
        <p:sp>
          <p:nvSpPr>
            <p:cNvPr id="28" name="Retângulo: Cantos Arredondados 27">
              <a:extLst>
                <a:ext uri="{FF2B5EF4-FFF2-40B4-BE49-F238E27FC236}">
                  <a16:creationId xmlns:a16="http://schemas.microsoft.com/office/drawing/2014/main" id="{74DB2CB3-F472-27BF-998C-5581B56FB438}"/>
                </a:ext>
              </a:extLst>
            </p:cNvPr>
            <p:cNvSpPr/>
            <p:nvPr/>
          </p:nvSpPr>
          <p:spPr>
            <a:xfrm>
              <a:off x="6856682" y="5693163"/>
              <a:ext cx="1247455" cy="493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000099"/>
                  </a:solidFill>
                </a:rPr>
                <a:t>UNMISS</a:t>
              </a:r>
            </a:p>
            <a:p>
              <a:pPr algn="ctr"/>
              <a:r>
                <a:rPr lang="pt-BR" sz="1400" dirty="0">
                  <a:solidFill>
                    <a:srgbClr val="000099"/>
                  </a:solidFill>
                </a:rPr>
                <a:t>Sudão do Sul</a:t>
              </a:r>
            </a:p>
          </p:txBody>
        </p:sp>
      </p:grpSp>
    </p:spTree>
    <p:extLst>
      <p:ext uri="{BB962C8B-B14F-4D97-AF65-F5344CB8AC3E}">
        <p14:creationId xmlns:p14="http://schemas.microsoft.com/office/powerpoint/2010/main" val="303530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37EE01B6-FCCC-BD41-73A4-777D5BE91256}"/>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Agrupar 26">
            <a:extLst>
              <a:ext uri="{FF2B5EF4-FFF2-40B4-BE49-F238E27FC236}">
                <a16:creationId xmlns:a16="http://schemas.microsoft.com/office/drawing/2014/main" id="{26C89A76-F50B-8698-9ECB-7CB4AD77AD01}"/>
              </a:ext>
            </a:extLst>
          </p:cNvPr>
          <p:cNvGrpSpPr/>
          <p:nvPr/>
        </p:nvGrpSpPr>
        <p:grpSpPr>
          <a:xfrm>
            <a:off x="3296605" y="191660"/>
            <a:ext cx="8895395" cy="6322351"/>
            <a:chOff x="3296605" y="191660"/>
            <a:chExt cx="8895395" cy="6322351"/>
          </a:xfrm>
        </p:grpSpPr>
        <p:pic>
          <p:nvPicPr>
            <p:cNvPr id="12" name="Imagem 11">
              <a:extLst>
                <a:ext uri="{FF2B5EF4-FFF2-40B4-BE49-F238E27FC236}">
                  <a16:creationId xmlns:a16="http://schemas.microsoft.com/office/drawing/2014/main" id="{787FAB8E-368F-B847-071A-7869DDE0652C}"/>
                </a:ext>
              </a:extLst>
            </p:cNvPr>
            <p:cNvPicPr>
              <a:picLocks noChangeAspect="1"/>
            </p:cNvPicPr>
            <p:nvPr/>
          </p:nvPicPr>
          <p:blipFill rotWithShape="1">
            <a:blip r:embed="rId3"/>
            <a:srcRect l="81923" t="9279" b="30936"/>
            <a:stretch/>
          </p:blipFill>
          <p:spPr>
            <a:xfrm>
              <a:off x="3296605" y="191660"/>
              <a:ext cx="5302090" cy="6322351"/>
            </a:xfrm>
            <a:prstGeom prst="rect">
              <a:avLst/>
            </a:prstGeom>
          </p:spPr>
        </p:pic>
        <p:pic>
          <p:nvPicPr>
            <p:cNvPr id="14" name="Imagem 13">
              <a:extLst>
                <a:ext uri="{FF2B5EF4-FFF2-40B4-BE49-F238E27FC236}">
                  <a16:creationId xmlns:a16="http://schemas.microsoft.com/office/drawing/2014/main" id="{35FB8DFA-1B49-1415-9AD8-1A751669EAC7}"/>
                </a:ext>
              </a:extLst>
            </p:cNvPr>
            <p:cNvPicPr>
              <a:picLocks noChangeAspect="1"/>
            </p:cNvPicPr>
            <p:nvPr/>
          </p:nvPicPr>
          <p:blipFill rotWithShape="1">
            <a:blip r:embed="rId4"/>
            <a:srcRect l="90053" t="9254" r="978" b="30968"/>
            <a:stretch/>
          </p:blipFill>
          <p:spPr>
            <a:xfrm>
              <a:off x="8283487" y="192296"/>
              <a:ext cx="2630764" cy="6321715"/>
            </a:xfrm>
            <a:prstGeom prst="rect">
              <a:avLst/>
            </a:prstGeom>
          </p:spPr>
        </p:pic>
        <p:pic>
          <p:nvPicPr>
            <p:cNvPr id="16" name="Imagem 15">
              <a:extLst>
                <a:ext uri="{FF2B5EF4-FFF2-40B4-BE49-F238E27FC236}">
                  <a16:creationId xmlns:a16="http://schemas.microsoft.com/office/drawing/2014/main" id="{73D669D5-A3E7-271A-69B8-1F30EC9E3837}"/>
                </a:ext>
              </a:extLst>
            </p:cNvPr>
            <p:cNvPicPr>
              <a:picLocks noChangeAspect="1"/>
            </p:cNvPicPr>
            <p:nvPr/>
          </p:nvPicPr>
          <p:blipFill rotWithShape="1">
            <a:blip r:embed="rId5"/>
            <a:srcRect l="94957" t="9254" r="600" b="30968"/>
            <a:stretch/>
          </p:blipFill>
          <p:spPr>
            <a:xfrm>
              <a:off x="10889054" y="191661"/>
              <a:ext cx="1302946" cy="6321715"/>
            </a:xfrm>
            <a:prstGeom prst="rect">
              <a:avLst/>
            </a:prstGeom>
          </p:spPr>
        </p:pic>
      </p:grpSp>
      <p:sp>
        <p:nvSpPr>
          <p:cNvPr id="17" name="Rectangle 2">
            <a:extLst>
              <a:ext uri="{FF2B5EF4-FFF2-40B4-BE49-F238E27FC236}">
                <a16:creationId xmlns:a16="http://schemas.microsoft.com/office/drawing/2014/main" id="{F08261C0-7F3A-9457-ED17-1CF20943D8C7}"/>
              </a:ext>
            </a:extLst>
          </p:cNvPr>
          <p:cNvSpPr>
            <a:spLocks noChangeArrowheads="1"/>
          </p:cNvSpPr>
          <p:nvPr/>
        </p:nvSpPr>
        <p:spPr bwMode="auto">
          <a:xfrm>
            <a:off x="637380" y="2074362"/>
            <a:ext cx="2752354" cy="2709275"/>
          </a:xfrm>
          <a:prstGeom prst="ellipse">
            <a:avLst/>
          </a:prstGeom>
          <a:solidFill>
            <a:schemeClr val="bg1"/>
          </a:solidFill>
          <a:ln w="174625" cmpd="thinThick">
            <a:solidFill>
              <a:srgbClr val="262626"/>
            </a:solidFill>
          </a:ln>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buClrTx/>
              <a:buSzTx/>
              <a:tabLst/>
            </a:pPr>
            <a:r>
              <a:rPr lang="en-US" altLang="pt-BR" sz="3200" b="1" dirty="0">
                <a:latin typeface="+mj-lt"/>
                <a:ea typeface="+mj-ea"/>
                <a:cs typeface="+mj-cs"/>
              </a:rPr>
              <a:t>TAREFAS</a:t>
            </a:r>
          </a:p>
          <a:p>
            <a:pPr marL="0" marR="0" lvl="0" indent="0" algn="ctr" fontAlgn="base">
              <a:lnSpc>
                <a:spcPct val="90000"/>
              </a:lnSpc>
              <a:buClrTx/>
              <a:buSzTx/>
              <a:tabLst/>
            </a:pPr>
            <a:r>
              <a:rPr lang="en-US" altLang="pt-BR" sz="3200" b="1" dirty="0">
                <a:latin typeface="+mj-lt"/>
                <a:ea typeface="+mj-ea"/>
                <a:cs typeface="+mj-cs"/>
              </a:rPr>
              <a:t>OMP</a:t>
            </a:r>
          </a:p>
          <a:p>
            <a:pPr marL="0" marR="0" lvl="0" indent="0" algn="ctr" fontAlgn="base">
              <a:lnSpc>
                <a:spcPct val="90000"/>
              </a:lnSpc>
              <a:buClrTx/>
              <a:buSzTx/>
              <a:tabLst/>
            </a:pPr>
            <a:r>
              <a:rPr lang="en-US" altLang="pt-BR" sz="3200" b="1" dirty="0">
                <a:latin typeface="+mj-lt"/>
                <a:ea typeface="+mj-ea"/>
                <a:cs typeface="+mj-cs"/>
              </a:rPr>
              <a:t> ATUAIS</a:t>
            </a:r>
          </a:p>
        </p:txBody>
      </p:sp>
      <p:cxnSp>
        <p:nvCxnSpPr>
          <p:cNvPr id="19" name="Conector reto 18">
            <a:extLst>
              <a:ext uri="{FF2B5EF4-FFF2-40B4-BE49-F238E27FC236}">
                <a16:creationId xmlns:a16="http://schemas.microsoft.com/office/drawing/2014/main" id="{633190D6-2C66-036B-8F8C-3A414414B820}"/>
              </a:ext>
            </a:extLst>
          </p:cNvPr>
          <p:cNvCxnSpPr/>
          <p:nvPr/>
        </p:nvCxnSpPr>
        <p:spPr>
          <a:xfrm>
            <a:off x="3500846" y="6505326"/>
            <a:ext cx="8534400" cy="0"/>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sp>
        <p:nvSpPr>
          <p:cNvPr id="20" name="Retângulo: Cantos Arredondados 19">
            <a:extLst>
              <a:ext uri="{FF2B5EF4-FFF2-40B4-BE49-F238E27FC236}">
                <a16:creationId xmlns:a16="http://schemas.microsoft.com/office/drawing/2014/main" id="{032412F2-AFD6-F8FF-F4C0-90F90C300BFD}"/>
              </a:ext>
            </a:extLst>
          </p:cNvPr>
          <p:cNvSpPr/>
          <p:nvPr/>
        </p:nvSpPr>
        <p:spPr>
          <a:xfrm>
            <a:off x="5696164" y="317862"/>
            <a:ext cx="608842" cy="195921"/>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Cantos Arredondados 20">
            <a:extLst>
              <a:ext uri="{FF2B5EF4-FFF2-40B4-BE49-F238E27FC236}">
                <a16:creationId xmlns:a16="http://schemas.microsoft.com/office/drawing/2014/main" id="{0F9653E1-4840-8CA5-4B5C-C266F9598F50}"/>
              </a:ext>
            </a:extLst>
          </p:cNvPr>
          <p:cNvSpPr/>
          <p:nvPr/>
        </p:nvSpPr>
        <p:spPr>
          <a:xfrm>
            <a:off x="6354616" y="321522"/>
            <a:ext cx="608842" cy="195921"/>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Cantos Arredondados 21">
            <a:extLst>
              <a:ext uri="{FF2B5EF4-FFF2-40B4-BE49-F238E27FC236}">
                <a16:creationId xmlns:a16="http://schemas.microsoft.com/office/drawing/2014/main" id="{B0EF3F9B-C41B-68F0-5EB0-830D79DE4E91}"/>
              </a:ext>
            </a:extLst>
          </p:cNvPr>
          <p:cNvSpPr/>
          <p:nvPr/>
        </p:nvSpPr>
        <p:spPr>
          <a:xfrm>
            <a:off x="7017532" y="317239"/>
            <a:ext cx="644336" cy="200204"/>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Cantos Arredondados 23">
            <a:extLst>
              <a:ext uri="{FF2B5EF4-FFF2-40B4-BE49-F238E27FC236}">
                <a16:creationId xmlns:a16="http://schemas.microsoft.com/office/drawing/2014/main" id="{2FADAD63-88A3-8082-5C34-525A4F150690}"/>
              </a:ext>
            </a:extLst>
          </p:cNvPr>
          <p:cNvSpPr/>
          <p:nvPr/>
        </p:nvSpPr>
        <p:spPr>
          <a:xfrm>
            <a:off x="8260936" y="318234"/>
            <a:ext cx="533765" cy="195921"/>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Cantos Arredondados 27">
            <a:extLst>
              <a:ext uri="{FF2B5EF4-FFF2-40B4-BE49-F238E27FC236}">
                <a16:creationId xmlns:a16="http://schemas.microsoft.com/office/drawing/2014/main" id="{4327D075-1A00-C18D-97DF-23FCD53AB731}"/>
              </a:ext>
            </a:extLst>
          </p:cNvPr>
          <p:cNvSpPr/>
          <p:nvPr/>
        </p:nvSpPr>
        <p:spPr>
          <a:xfrm>
            <a:off x="8845403" y="326740"/>
            <a:ext cx="471163" cy="182888"/>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Cantos Arredondados 28">
            <a:extLst>
              <a:ext uri="{FF2B5EF4-FFF2-40B4-BE49-F238E27FC236}">
                <a16:creationId xmlns:a16="http://schemas.microsoft.com/office/drawing/2014/main" id="{CD03F023-A188-B95C-DA89-5152A729C019}"/>
              </a:ext>
            </a:extLst>
          </p:cNvPr>
          <p:cNvSpPr/>
          <p:nvPr/>
        </p:nvSpPr>
        <p:spPr>
          <a:xfrm>
            <a:off x="9366931" y="326933"/>
            <a:ext cx="471163" cy="182888"/>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Cantos Arredondados 29">
            <a:extLst>
              <a:ext uri="{FF2B5EF4-FFF2-40B4-BE49-F238E27FC236}">
                <a16:creationId xmlns:a16="http://schemas.microsoft.com/office/drawing/2014/main" id="{438C9058-65E5-4063-60CC-4A10C2E96B3A}"/>
              </a:ext>
            </a:extLst>
          </p:cNvPr>
          <p:cNvSpPr/>
          <p:nvPr/>
        </p:nvSpPr>
        <p:spPr>
          <a:xfrm>
            <a:off x="10410317" y="326546"/>
            <a:ext cx="471163" cy="182888"/>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CaixaDeTexto 39">
            <a:extLst>
              <a:ext uri="{FF2B5EF4-FFF2-40B4-BE49-F238E27FC236}">
                <a16:creationId xmlns:a16="http://schemas.microsoft.com/office/drawing/2014/main" id="{70A1E140-265B-3933-5499-F894732DCF4B}"/>
              </a:ext>
            </a:extLst>
          </p:cNvPr>
          <p:cNvSpPr txBox="1"/>
          <p:nvPr/>
        </p:nvSpPr>
        <p:spPr>
          <a:xfrm>
            <a:off x="7486022" y="6550881"/>
            <a:ext cx="4680917" cy="276999"/>
          </a:xfrm>
          <a:prstGeom prst="rect">
            <a:avLst/>
          </a:prstGeom>
          <a:noFill/>
        </p:spPr>
        <p:txBody>
          <a:bodyPr wrap="square">
            <a:spAutoFit/>
          </a:bodyPr>
          <a:lstStyle/>
          <a:p>
            <a:r>
              <a:rPr lang="pt-BR" sz="1200" i="1" dirty="0"/>
              <a:t>https://www.un.org/securitycouncil/content/field-missions-dashboard</a:t>
            </a:r>
          </a:p>
        </p:txBody>
      </p:sp>
      <p:grpSp>
        <p:nvGrpSpPr>
          <p:cNvPr id="41" name="Ministério da Defesa">
            <a:extLst>
              <a:ext uri="{FF2B5EF4-FFF2-40B4-BE49-F238E27FC236}">
                <a16:creationId xmlns:a16="http://schemas.microsoft.com/office/drawing/2014/main" id="{D82AA765-5827-3F08-6289-624C98C9ADBA}"/>
              </a:ext>
            </a:extLst>
          </p:cNvPr>
          <p:cNvGrpSpPr>
            <a:grpSpLocks noChangeAspect="1"/>
          </p:cNvGrpSpPr>
          <p:nvPr/>
        </p:nvGrpSpPr>
        <p:grpSpPr>
          <a:xfrm>
            <a:off x="82672" y="81983"/>
            <a:ext cx="554708" cy="768353"/>
            <a:chOff x="4922553" y="702231"/>
            <a:chExt cx="2346894" cy="3250794"/>
          </a:xfrm>
        </p:grpSpPr>
        <p:pic>
          <p:nvPicPr>
            <p:cNvPr id="42" name="Fundo" descr="Resultado de imagem para ministério da defesa">
              <a:extLst>
                <a:ext uri="{FF2B5EF4-FFF2-40B4-BE49-F238E27FC236}">
                  <a16:creationId xmlns:a16="http://schemas.microsoft.com/office/drawing/2014/main" id="{7146C1B0-33D7-4C1B-86F3-1A7618508190}"/>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43" name="Brasão" descr="Imagem relacionada">
              <a:extLst>
                <a:ext uri="{FF2B5EF4-FFF2-40B4-BE49-F238E27FC236}">
                  <a16:creationId xmlns:a16="http://schemas.microsoft.com/office/drawing/2014/main" id="{B4A54D9D-1256-3932-2DC9-31A23C1378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6" descr="Resultado de imagem para bandeira do brasil png">
            <a:extLst>
              <a:ext uri="{FF2B5EF4-FFF2-40B4-BE49-F238E27FC236}">
                <a16:creationId xmlns:a16="http://schemas.microsoft.com/office/drawing/2014/main" id="{AC9D1BD6-A69B-820B-BDE2-6090BA75AF9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866195" y="57709"/>
            <a:ext cx="240845" cy="1685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descr="Resultado de imagem para bandeira do brasil png">
            <a:extLst>
              <a:ext uri="{FF2B5EF4-FFF2-40B4-BE49-F238E27FC236}">
                <a16:creationId xmlns:a16="http://schemas.microsoft.com/office/drawing/2014/main" id="{CA9D3AC8-FD82-58BC-CF0E-A2E57EEE895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535428" y="59040"/>
            <a:ext cx="240845" cy="168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Resultado de imagem para bandeira do brasil png">
            <a:extLst>
              <a:ext uri="{FF2B5EF4-FFF2-40B4-BE49-F238E27FC236}">
                <a16:creationId xmlns:a16="http://schemas.microsoft.com/office/drawing/2014/main" id="{8F963A13-7278-2C3E-8454-E598CEDB0E4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228517" y="60371"/>
            <a:ext cx="240845" cy="1685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Resultado de imagem para bandeira do brasil png">
            <a:extLst>
              <a:ext uri="{FF2B5EF4-FFF2-40B4-BE49-F238E27FC236}">
                <a16:creationId xmlns:a16="http://schemas.microsoft.com/office/drawing/2014/main" id="{E4F47BDF-3979-A2FC-AA07-B536238E283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532414" y="71130"/>
            <a:ext cx="240845" cy="1685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Resultado de imagem para bandeira do brasil png">
            <a:extLst>
              <a:ext uri="{FF2B5EF4-FFF2-40B4-BE49-F238E27FC236}">
                <a16:creationId xmlns:a16="http://schemas.microsoft.com/office/drawing/2014/main" id="{97C43288-7FE2-2125-DD0C-7856D91243E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411938" y="69330"/>
            <a:ext cx="240845" cy="1685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Resultado de imagem para bandeira do brasil png">
            <a:extLst>
              <a:ext uri="{FF2B5EF4-FFF2-40B4-BE49-F238E27FC236}">
                <a16:creationId xmlns:a16="http://schemas.microsoft.com/office/drawing/2014/main" id="{864EFB9F-4947-3D69-B80D-C7C5F059E65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977805" y="70661"/>
            <a:ext cx="240845" cy="1685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Resultado de imagem para bandeira do brasil png">
            <a:extLst>
              <a:ext uri="{FF2B5EF4-FFF2-40B4-BE49-F238E27FC236}">
                <a16:creationId xmlns:a16="http://schemas.microsoft.com/office/drawing/2014/main" id="{22D3FBFB-C194-0691-BDD3-4899A222105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480062" y="71992"/>
            <a:ext cx="240845" cy="1685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N Peacekeeping Training iLearn Portal">
            <a:extLst>
              <a:ext uri="{FF2B5EF4-FFF2-40B4-BE49-F238E27FC236}">
                <a16:creationId xmlns:a16="http://schemas.microsoft.com/office/drawing/2014/main" id="{7FA4EA1A-328C-5F89-7F3A-625C33BBAC9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28" r="7621"/>
          <a:stretch/>
        </p:blipFill>
        <p:spPr bwMode="auto">
          <a:xfrm>
            <a:off x="-1" y="1059527"/>
            <a:ext cx="2013558" cy="82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823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ela 1">
            <a:extLst>
              <a:ext uri="{FF2B5EF4-FFF2-40B4-BE49-F238E27FC236}">
                <a16:creationId xmlns:a16="http://schemas.microsoft.com/office/drawing/2014/main" id="{E1519DF7-0D5C-54F7-24AD-40297CA2B477}"/>
              </a:ext>
            </a:extLst>
          </p:cNvPr>
          <p:cNvGraphicFramePr>
            <a:graphicFrameLocks noGrp="1"/>
          </p:cNvGraphicFramePr>
          <p:nvPr>
            <p:extLst>
              <p:ext uri="{D42A27DB-BD31-4B8C-83A1-F6EECF244321}">
                <p14:modId xmlns:p14="http://schemas.microsoft.com/office/powerpoint/2010/main" val="2052161773"/>
              </p:ext>
            </p:extLst>
          </p:nvPr>
        </p:nvGraphicFramePr>
        <p:xfrm>
          <a:off x="3714750" y="173312"/>
          <a:ext cx="8380313" cy="6639438"/>
        </p:xfrm>
        <a:graphic>
          <a:graphicData uri="http://schemas.openxmlformats.org/drawingml/2006/table">
            <a:tbl>
              <a:tblPr firstRow="1" firstCol="1" bandRow="1">
                <a:noFill/>
              </a:tblPr>
              <a:tblGrid>
                <a:gridCol w="6573784">
                  <a:extLst>
                    <a:ext uri="{9D8B030D-6E8A-4147-A177-3AD203B41FA5}">
                      <a16:colId xmlns:a16="http://schemas.microsoft.com/office/drawing/2014/main" val="2401572009"/>
                    </a:ext>
                  </a:extLst>
                </a:gridCol>
                <a:gridCol w="1806529">
                  <a:extLst>
                    <a:ext uri="{9D8B030D-6E8A-4147-A177-3AD203B41FA5}">
                      <a16:colId xmlns:a16="http://schemas.microsoft.com/office/drawing/2014/main" val="2319032357"/>
                    </a:ext>
                  </a:extLst>
                </a:gridCol>
              </a:tblGrid>
              <a:tr h="127682">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Multidimensional Integrated Stabilization Mission in Mali (MINUSMA)</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Abr</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2013 - Dez 2023</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88057774"/>
                  </a:ext>
                </a:extLst>
              </a:tr>
              <a:tr h="127682">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African Union - United Nations Hybrid Operation in Darfur (UNAMID)</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Jul 2007 - Dez 2020</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88867005"/>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Mission in Liberia (UNMIL)</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Set 2003 - Mar 2018</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21243877"/>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Operations in Côte d'Ivoire (UNOCI)</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Abr</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2004 - </a:t>
                      </a: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Jun</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2017</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97537724"/>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Mission in the Sudan (UNMIS)</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Mar 2005 - Jul 2011</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93147779"/>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Mission in the Central African Republic and Chad (MINURCAT)</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Set 2007 - Dez 2010</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24798866"/>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Organization Mission in the Democratic Republic of the Congo (MONUC)</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Bef>
                          <a:spcPts val="0"/>
                        </a:spcBef>
                        <a:spcAft>
                          <a:spcPts val="0"/>
                        </a:spcAft>
                      </a:pP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Nov</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1999 - </a:t>
                      </a: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Jun</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2010</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7407490"/>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Mission in Ethiopia and Eritrea (UNMEE)</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Jul 2000 - Jul 2008</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2570425"/>
                  </a:ext>
                </a:extLst>
              </a:tr>
              <a:tr h="160650">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Operation in Burundi (ONUB)</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Maio 2004 - Dez 2006</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8373087"/>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Mission in Sierra Leone (UNAMSIL)</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Out 1999 - Dez 2005</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2330926"/>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Mission in Côte d'Ivoire (MINUCI)</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Maio 2003 - </a:t>
                      </a: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Abr</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2004</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99999950"/>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Mission in the Central African Republic (MINURCA)</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Mar 1998 - </a:t>
                      </a: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Fev</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2000</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6535073"/>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Observer Mission in Sierra Leone (UNOMSIL)</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Jul 1998 - Out 1999</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3888423"/>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Observer Mission in Angola (MONUA)</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Jun</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1997 - </a:t>
                      </a: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Fev</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1999</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55710893"/>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Observer Mission in Liberia (UNOMIL)</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Set 1993 - Set 1997</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99009689"/>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Angola Verification Mission III (UNAVEM III)</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Fev</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1995 - </a:t>
                      </a: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Jun</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1997</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01894643"/>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Assistance Mission for Rwanda (UNAMIR)</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Out 1993 - Mar 1996</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5423395"/>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Operation in Somalia II (UNOSOM II)</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Mar 1993 - Mar 1995</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9492260"/>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Angola Verification Mission II (UNAVEM II)</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Maio 1991 - </a:t>
                      </a: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Fev</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1995</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3246233"/>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Operation in Mozambique (ONUMOZ)</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Dez 1992 - Dez 1994</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58585000"/>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Observer Mission Uganda - Rwanda (UNOMUR)</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Jun</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1993 - Set 1994</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27306853"/>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a:t>
                      </a:r>
                      <a:r>
                        <a:rPr lang="en-US" sz="1400" b="1"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Aouzou</a:t>
                      </a: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Strip Observer Group (UNASOG)</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Maio 1994 - </a:t>
                      </a: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Jun</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1994</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5563816"/>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Operation in Somalia I (UNOSOM I)</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Bef>
                          <a:spcPts val="0"/>
                        </a:spcBef>
                        <a:spcAft>
                          <a:spcPts val="0"/>
                        </a:spcAft>
                      </a:pP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Abr</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1992 - Mar 1993</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796889"/>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Angola Verification Mission I (UNAVEM I)</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Dez 1989 - </a:t>
                      </a: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Jun</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1991</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35282966"/>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Transition Assistance Group (UNTAG)</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Bef>
                          <a:spcPts val="0"/>
                        </a:spcBef>
                        <a:spcAft>
                          <a:spcPts val="0"/>
                        </a:spcAft>
                      </a:pP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Abr</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1989 - Mar 1990</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6593987"/>
                  </a:ext>
                </a:extLst>
              </a:tr>
              <a:tr h="189654">
                <a:tc>
                  <a:txBody>
                    <a:bodyPr/>
                    <a:lstStyle/>
                    <a:p>
                      <a:pPr algn="l" fontAlgn="ctr">
                        <a:lnSpc>
                          <a:spcPct val="100000"/>
                        </a:lnSpc>
                        <a:spcBef>
                          <a:spcPts val="0"/>
                        </a:spcBef>
                        <a:spcAft>
                          <a:spcPts val="0"/>
                        </a:spcAft>
                      </a:pPr>
                      <a:r>
                        <a:rPr lang="en-US" sz="1400" b="1"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United Nations Operation in the Congo (ONUC)</a:t>
                      </a:r>
                      <a:endParaRPr lang="en-US" sz="1400" b="1"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lnSpc>
                          <a:spcPct val="100000"/>
                        </a:lnSpc>
                        <a:spcBef>
                          <a:spcPts val="0"/>
                        </a:spcBef>
                        <a:spcAft>
                          <a:spcPts val="0"/>
                        </a:spcAft>
                      </a:pP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Jul 1960 - </a:t>
                      </a:r>
                      <a:r>
                        <a:rPr lang="pt-BR" sz="1400" b="0" i="0" u="none" strike="noStrike" cap="none" spc="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Jun</a:t>
                      </a:r>
                      <a:r>
                        <a:rPr lang="pt-BR" sz="1400" b="0" i="0" u="none" strike="noStrike"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1964</a:t>
                      </a:r>
                      <a:endParaRPr lang="pt-BR" sz="1400" b="0" i="0" u="none" strike="noStrike" cap="none" spc="0" dirty="0">
                        <a:solidFill>
                          <a:schemeClr val="tx1"/>
                        </a:solidFill>
                        <a:effectLst/>
                        <a:latin typeface="Arial" panose="020B0604020202020204" pitchFamily="34" charset="0"/>
                      </a:endParaRPr>
                    </a:p>
                  </a:txBody>
                  <a:tcPr marL="0" marR="12354" marT="4942" marB="370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31885733"/>
                  </a:ext>
                </a:extLst>
              </a:tr>
            </a:tbl>
          </a:graphicData>
        </a:graphic>
      </p:graphicFrame>
      <p:sp>
        <p:nvSpPr>
          <p:cNvPr id="6" name="Retângulo 5">
            <a:extLst>
              <a:ext uri="{FF2B5EF4-FFF2-40B4-BE49-F238E27FC236}">
                <a16:creationId xmlns:a16="http://schemas.microsoft.com/office/drawing/2014/main" id="{B5B7189A-3E05-76AB-FAF8-0F88EBCD1828}"/>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ctangle 1">
            <a:extLst>
              <a:ext uri="{FF2B5EF4-FFF2-40B4-BE49-F238E27FC236}">
                <a16:creationId xmlns:a16="http://schemas.microsoft.com/office/drawing/2014/main" id="{C1789C56-2E0E-6372-A281-583C6D3B92E8}"/>
              </a:ext>
            </a:extLst>
          </p:cNvPr>
          <p:cNvSpPr>
            <a:spLocks noChangeArrowheads="1"/>
          </p:cNvSpPr>
          <p:nvPr/>
        </p:nvSpPr>
        <p:spPr bwMode="auto">
          <a:xfrm>
            <a:off x="640080" y="2074363"/>
            <a:ext cx="2752354" cy="2709275"/>
          </a:xfrm>
          <a:prstGeom prst="ellipse">
            <a:avLst/>
          </a:prstGeom>
          <a:solidFill>
            <a:schemeClr val="bg1"/>
          </a:solidFill>
          <a:ln w="174625" cmpd="thinThick">
            <a:solidFill>
              <a:srgbClr val="262626"/>
            </a:solidFill>
          </a:ln>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kumimoji="0" lang="en-US" altLang="pt-BR" sz="2300" b="1" i="0" u="none" strike="noStrike" kern="1200" cap="none" normalizeH="0" baseline="0" dirty="0">
                <a:ln>
                  <a:noFill/>
                </a:ln>
                <a:effectLst/>
                <a:latin typeface="+mj-lt"/>
                <a:ea typeface="+mj-ea"/>
                <a:cs typeface="+mj-cs"/>
              </a:rPr>
              <a:t>OMP ENCERRADAS</a:t>
            </a:r>
            <a:endParaRPr kumimoji="0" lang="en-US" altLang="pt-BR" sz="2300" b="0" i="0" u="none" strike="noStrike" kern="1200" cap="none" normalizeH="0" baseline="0" dirty="0">
              <a:ln>
                <a:noFill/>
              </a:ln>
              <a:effectLst/>
              <a:latin typeface="+mj-lt"/>
              <a:ea typeface="+mj-ea"/>
              <a:cs typeface="+mj-cs"/>
            </a:endParaRPr>
          </a:p>
          <a:p>
            <a:pPr marL="0" marR="0" lvl="0" indent="0" algn="ctr" fontAlgn="base">
              <a:lnSpc>
                <a:spcPct val="90000"/>
              </a:lnSpc>
              <a:spcBef>
                <a:spcPct val="0"/>
              </a:spcBef>
              <a:spcAft>
                <a:spcPts val="600"/>
              </a:spcAft>
              <a:buClrTx/>
              <a:buSzTx/>
              <a:tabLst/>
            </a:pPr>
            <a:r>
              <a:rPr lang="en-US" altLang="pt-BR" sz="2300" b="1" dirty="0" err="1">
                <a:latin typeface="+mj-lt"/>
                <a:ea typeface="+mj-ea"/>
                <a:cs typeface="+mj-cs"/>
              </a:rPr>
              <a:t>Á</a:t>
            </a:r>
            <a:r>
              <a:rPr kumimoji="0" lang="en-US" altLang="pt-BR" sz="2300" b="1" i="0" u="none" strike="noStrike" kern="1200" cap="none" normalizeH="0" baseline="0" dirty="0" err="1">
                <a:ln>
                  <a:noFill/>
                </a:ln>
                <a:effectLst/>
                <a:latin typeface="+mj-lt"/>
                <a:ea typeface="+mj-ea"/>
                <a:cs typeface="+mj-cs"/>
              </a:rPr>
              <a:t>frica</a:t>
            </a:r>
            <a:r>
              <a:rPr kumimoji="0" lang="en-US" altLang="pt-BR" sz="2300" b="1" i="0" u="none" strike="noStrike" kern="1200" cap="none" normalizeH="0" baseline="0" dirty="0">
                <a:ln>
                  <a:noFill/>
                </a:ln>
                <a:effectLst/>
                <a:latin typeface="+mj-lt"/>
                <a:ea typeface="+mj-ea"/>
                <a:cs typeface="+mj-cs"/>
              </a:rPr>
              <a:t> (26)</a:t>
            </a:r>
          </a:p>
        </p:txBody>
      </p:sp>
      <p:pic>
        <p:nvPicPr>
          <p:cNvPr id="8" name="Picture 16" descr="Resultado de imagem para bandeira do brasil png">
            <a:extLst>
              <a:ext uri="{FF2B5EF4-FFF2-40B4-BE49-F238E27FC236}">
                <a16:creationId xmlns:a16="http://schemas.microsoft.com/office/drawing/2014/main" id="{7B31B1EB-F36B-F637-330D-8D5B3F8DBC0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5972" y="6201105"/>
            <a:ext cx="624690" cy="437283"/>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828B3A2D-5AD9-47E7-11DB-614575DAA15D}"/>
              </a:ext>
            </a:extLst>
          </p:cNvPr>
          <p:cNvSpPr txBox="1"/>
          <p:nvPr/>
        </p:nvSpPr>
        <p:spPr>
          <a:xfrm>
            <a:off x="952014" y="6235080"/>
            <a:ext cx="981889" cy="369332"/>
          </a:xfrm>
          <a:prstGeom prst="rect">
            <a:avLst/>
          </a:prstGeom>
          <a:noFill/>
        </p:spPr>
        <p:txBody>
          <a:bodyPr wrap="square">
            <a:spAutoFit/>
          </a:bodyPr>
          <a:lstStyle/>
          <a:p>
            <a:pPr algn="ctr"/>
            <a:r>
              <a:rPr kumimoji="0" lang="en-US" altLang="pt-BR" sz="1800" b="1" u="none" strike="noStrike" kern="1200" cap="none" normalizeH="0" baseline="0" dirty="0">
                <a:ln>
                  <a:noFill/>
                </a:ln>
                <a:solidFill>
                  <a:srgbClr val="FFFFFF"/>
                </a:solidFill>
                <a:effectLst>
                  <a:outerShdw blurRad="38100" dist="38100" dir="2700000" algn="tl">
                    <a:srgbClr val="000000">
                      <a:alpha val="43137"/>
                    </a:srgbClr>
                  </a:outerShdw>
                </a:effectLst>
                <a:latin typeface="+mj-lt"/>
                <a:ea typeface="+mj-ea"/>
                <a:cs typeface="+mj-cs"/>
              </a:rPr>
              <a:t>16 OMP</a:t>
            </a:r>
            <a:endParaRPr lang="pt-BR" dirty="0">
              <a:effectLst>
                <a:outerShdw blurRad="38100" dist="38100" dir="2700000" algn="tl">
                  <a:srgbClr val="000000">
                    <a:alpha val="43137"/>
                  </a:srgbClr>
                </a:outerShdw>
              </a:effectLst>
            </a:endParaRPr>
          </a:p>
        </p:txBody>
      </p:sp>
      <p:grpSp>
        <p:nvGrpSpPr>
          <p:cNvPr id="3" name="Ministério da Defesa">
            <a:extLst>
              <a:ext uri="{FF2B5EF4-FFF2-40B4-BE49-F238E27FC236}">
                <a16:creationId xmlns:a16="http://schemas.microsoft.com/office/drawing/2014/main" id="{9D9A6338-FF8C-7544-D2D1-774C3BB367C3}"/>
              </a:ext>
            </a:extLst>
          </p:cNvPr>
          <p:cNvGrpSpPr>
            <a:grpSpLocks noChangeAspect="1"/>
          </p:cNvGrpSpPr>
          <p:nvPr/>
        </p:nvGrpSpPr>
        <p:grpSpPr>
          <a:xfrm>
            <a:off x="82672" y="71935"/>
            <a:ext cx="554708" cy="768353"/>
            <a:chOff x="4922553" y="702231"/>
            <a:chExt cx="2346894" cy="3250794"/>
          </a:xfrm>
        </p:grpSpPr>
        <p:pic>
          <p:nvPicPr>
            <p:cNvPr id="4" name="Fundo" descr="Resultado de imagem para ministério da defesa">
              <a:extLst>
                <a:ext uri="{FF2B5EF4-FFF2-40B4-BE49-F238E27FC236}">
                  <a16:creationId xmlns:a16="http://schemas.microsoft.com/office/drawing/2014/main" id="{EF0B87F9-E93B-E14F-B6D6-D82B498CA2DE}"/>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5" name="Brasão" descr="Imagem relacionada">
              <a:extLst>
                <a:ext uri="{FF2B5EF4-FFF2-40B4-BE49-F238E27FC236}">
                  <a16:creationId xmlns:a16="http://schemas.microsoft.com/office/drawing/2014/main" id="{BAD1EE64-DC53-9ECC-D9DB-D5F9085FDC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5" name="Picture 2" descr="Bola de Bandeira Brasileira - Bandeira do Brasil na Esfera Isolada — Foto ©  Fredex #107794156">
            <a:extLst>
              <a:ext uri="{FF2B5EF4-FFF2-40B4-BE49-F238E27FC236}">
                <a16:creationId xmlns:a16="http://schemas.microsoft.com/office/drawing/2014/main" id="{53800DBE-2008-AF25-A81D-AF8E80A0FD5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21602" y="3767072"/>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2" descr="Bola de Bandeira Brasileira - Bandeira do Brasil na Esfera Isolada — Foto ©  Fredex #107794156">
            <a:extLst>
              <a:ext uri="{FF2B5EF4-FFF2-40B4-BE49-F238E27FC236}">
                <a16:creationId xmlns:a16="http://schemas.microsoft.com/office/drawing/2014/main" id="{DF202C46-B007-A21C-526B-6D92E8A3F01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21369" y="4048294"/>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2" descr="Bola de Bandeira Brasileira - Bandeira do Brasil na Esfera Isolada — Foto ©  Fredex #107794156">
            <a:extLst>
              <a:ext uri="{FF2B5EF4-FFF2-40B4-BE49-F238E27FC236}">
                <a16:creationId xmlns:a16="http://schemas.microsoft.com/office/drawing/2014/main" id="{5481C7DB-C390-6EE1-C627-6E85C410F5B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21602" y="4802181"/>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2" descr="Bola de Bandeira Brasileira - Bandeira do Brasil na Esfera Isolada — Foto ©  Fredex #107794156">
            <a:extLst>
              <a:ext uri="{FF2B5EF4-FFF2-40B4-BE49-F238E27FC236}">
                <a16:creationId xmlns:a16="http://schemas.microsoft.com/office/drawing/2014/main" id="{3AEBDF41-4532-D5E3-9397-6D33DA2F17C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22877" y="1244275"/>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2" descr="Bola de Bandeira Brasileira - Bandeira do Brasil na Esfera Isolada — Foto ©  Fredex #107794156">
            <a:extLst>
              <a:ext uri="{FF2B5EF4-FFF2-40B4-BE49-F238E27FC236}">
                <a16:creationId xmlns:a16="http://schemas.microsoft.com/office/drawing/2014/main" id="{6F481120-06C7-426F-5518-C1F39876FAD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24216" y="741350"/>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2" descr="Bola de Bandeira Brasileira - Bandeira do Brasil na Esfera Isolada — Foto ©  Fredex #107794156">
            <a:extLst>
              <a:ext uri="{FF2B5EF4-FFF2-40B4-BE49-F238E27FC236}">
                <a16:creationId xmlns:a16="http://schemas.microsoft.com/office/drawing/2014/main" id="{797F5615-0B21-0199-3507-F032B951618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22336" y="478958"/>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2" descr="Bola de Bandeira Brasileira - Bandeira do Brasil na Esfera Isolada — Foto ©  Fredex #107794156">
            <a:extLst>
              <a:ext uri="{FF2B5EF4-FFF2-40B4-BE49-F238E27FC236}">
                <a16:creationId xmlns:a16="http://schemas.microsoft.com/office/drawing/2014/main" id="{DB9A388D-AA1A-688D-8714-35087E73254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08079" y="221289"/>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 descr="Bola de Bandeira Brasileira - Bandeira do Brasil na Esfera Isolada — Foto ©  Fredex #107794156">
            <a:extLst>
              <a:ext uri="{FF2B5EF4-FFF2-40B4-BE49-F238E27FC236}">
                <a16:creationId xmlns:a16="http://schemas.microsoft.com/office/drawing/2014/main" id="{2CE9AB07-E78D-B2D6-A2C2-68FE802186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24705" y="990769"/>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 descr="Bola de Bandeira Brasileira - Bandeira do Brasil na Esfera Isolada — Foto ©  Fredex #107794156">
            <a:extLst>
              <a:ext uri="{FF2B5EF4-FFF2-40B4-BE49-F238E27FC236}">
                <a16:creationId xmlns:a16="http://schemas.microsoft.com/office/drawing/2014/main" id="{65D0DB2B-B735-931E-4B14-7635727CE6B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21602" y="2767977"/>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2" descr="Bola de Bandeira Brasileira - Bandeira do Brasil na Esfera Isolada — Foto ©  Fredex #107794156">
            <a:extLst>
              <a:ext uri="{FF2B5EF4-FFF2-40B4-BE49-F238E27FC236}">
                <a16:creationId xmlns:a16="http://schemas.microsoft.com/office/drawing/2014/main" id="{7E1CF7A4-9286-4D5F-FEA1-7DA518F2722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15146" y="5060727"/>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2" descr="Bola de Bandeira Brasileira - Bandeira do Brasil na Esfera Isolada — Foto ©  Fredex #107794156">
            <a:extLst>
              <a:ext uri="{FF2B5EF4-FFF2-40B4-BE49-F238E27FC236}">
                <a16:creationId xmlns:a16="http://schemas.microsoft.com/office/drawing/2014/main" id="{394F093E-C8E0-A6D0-21A3-5395C77F072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11336" y="6586647"/>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2" descr="Bola de Bandeira Brasileira - Bandeira do Brasil na Esfera Isolada — Foto ©  Fredex #107794156">
            <a:extLst>
              <a:ext uri="{FF2B5EF4-FFF2-40B4-BE49-F238E27FC236}">
                <a16:creationId xmlns:a16="http://schemas.microsoft.com/office/drawing/2014/main" id="{84929810-CC1B-E993-D240-82AB938ADD4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18837" y="6091462"/>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2" descr="Bola de Bandeira Brasileira - Bandeira do Brasil na Esfera Isolada — Foto ©  Fredex #107794156">
            <a:extLst>
              <a:ext uri="{FF2B5EF4-FFF2-40B4-BE49-F238E27FC236}">
                <a16:creationId xmlns:a16="http://schemas.microsoft.com/office/drawing/2014/main" id="{C91B7C05-1A2F-A601-3162-630EFE5F10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15146" y="5318361"/>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2" descr="Bola de Bandeira Brasileira - Bandeira do Brasil na Esfera Isolada — Foto ©  Fredex #107794156">
            <a:extLst>
              <a:ext uri="{FF2B5EF4-FFF2-40B4-BE49-F238E27FC236}">
                <a16:creationId xmlns:a16="http://schemas.microsoft.com/office/drawing/2014/main" id="{F7F976CB-D356-5858-5058-5F71642C6F0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21602" y="2003202"/>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2" descr="Bola de Bandeira Brasileira - Bandeira do Brasil na Esfera Isolada — Foto ©  Fredex #107794156">
            <a:extLst>
              <a:ext uri="{FF2B5EF4-FFF2-40B4-BE49-F238E27FC236}">
                <a16:creationId xmlns:a16="http://schemas.microsoft.com/office/drawing/2014/main" id="{1BE150D9-BA53-5C93-2EB4-1000C5208D7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21602" y="1492791"/>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2" descr="Bola de Bandeira Brasileira - Bandeira do Brasil na Esfera Isolada — Foto ©  Fredex #107794156">
            <a:extLst>
              <a:ext uri="{FF2B5EF4-FFF2-40B4-BE49-F238E27FC236}">
                <a16:creationId xmlns:a16="http://schemas.microsoft.com/office/drawing/2014/main" id="{86A15653-411B-6435-97C6-D2E11183996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21602" y="3521503"/>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N Peacekeeping Training iLearn Portal">
            <a:extLst>
              <a:ext uri="{FF2B5EF4-FFF2-40B4-BE49-F238E27FC236}">
                <a16:creationId xmlns:a16="http://schemas.microsoft.com/office/drawing/2014/main" id="{B3A188D9-6EBE-A038-787E-BC2734BF13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28" r="7621"/>
          <a:stretch/>
        </p:blipFill>
        <p:spPr bwMode="auto">
          <a:xfrm>
            <a:off x="-1" y="1059527"/>
            <a:ext cx="2013558" cy="82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847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ela 1">
            <a:extLst>
              <a:ext uri="{FF2B5EF4-FFF2-40B4-BE49-F238E27FC236}">
                <a16:creationId xmlns:a16="http://schemas.microsoft.com/office/drawing/2014/main" id="{3E06E8F6-41E3-6280-CC3A-A5444E4251CB}"/>
              </a:ext>
            </a:extLst>
          </p:cNvPr>
          <p:cNvGraphicFramePr>
            <a:graphicFrameLocks noGrp="1"/>
          </p:cNvGraphicFramePr>
          <p:nvPr>
            <p:extLst>
              <p:ext uri="{D42A27DB-BD31-4B8C-83A1-F6EECF244321}">
                <p14:modId xmlns:p14="http://schemas.microsoft.com/office/powerpoint/2010/main" val="2821134485"/>
              </p:ext>
            </p:extLst>
          </p:nvPr>
        </p:nvGraphicFramePr>
        <p:xfrm>
          <a:off x="4047565" y="1398493"/>
          <a:ext cx="7978234" cy="3921950"/>
        </p:xfrm>
        <a:graphic>
          <a:graphicData uri="http://schemas.openxmlformats.org/drawingml/2006/table">
            <a:tbl>
              <a:tblPr firstRow="1" firstCol="1" bandRow="1">
                <a:noFill/>
                <a:tableStyleId>{5C22544A-7EE6-4342-B048-85BDC9FD1C3A}</a:tableStyleId>
              </a:tblPr>
              <a:tblGrid>
                <a:gridCol w="6252882">
                  <a:extLst>
                    <a:ext uri="{9D8B030D-6E8A-4147-A177-3AD203B41FA5}">
                      <a16:colId xmlns:a16="http://schemas.microsoft.com/office/drawing/2014/main" val="596908302"/>
                    </a:ext>
                  </a:extLst>
                </a:gridCol>
                <a:gridCol w="1725352">
                  <a:extLst>
                    <a:ext uri="{9D8B030D-6E8A-4147-A177-3AD203B41FA5}">
                      <a16:colId xmlns:a16="http://schemas.microsoft.com/office/drawing/2014/main" val="2270850681"/>
                    </a:ext>
                  </a:extLst>
                </a:gridCol>
              </a:tblGrid>
              <a:tr h="295836">
                <a:tc>
                  <a:txBody>
                    <a:bodyPr/>
                    <a:lstStyle/>
                    <a:p>
                      <a:pPr>
                        <a:lnSpc>
                          <a:spcPct val="100000"/>
                        </a:lnSpc>
                        <a:spcAft>
                          <a:spcPts val="0"/>
                        </a:spcAft>
                      </a:pPr>
                      <a:r>
                        <a:rPr lang="en-US" sz="1400" b="1" u="none" kern="0" cap="none" spc="0" dirty="0">
                          <a:solidFill>
                            <a:schemeClr val="tx1"/>
                          </a:solidFill>
                          <a:effectLst/>
                        </a:rPr>
                        <a:t>United Nations Mission for Justice Support in Haiti (MINUJUSTH)</a:t>
                      </a:r>
                      <a:endParaRPr lang="pt-BR" sz="14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pt-BR" sz="1400" b="0" kern="0" cap="none" spc="0" dirty="0">
                          <a:solidFill>
                            <a:schemeClr val="tx1"/>
                          </a:solidFill>
                          <a:effectLst/>
                        </a:rPr>
                        <a:t>Out 2017 - Out 2019</a:t>
                      </a:r>
                      <a:endParaRPr lang="pt-BR" sz="14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09499680"/>
                  </a:ext>
                </a:extLst>
              </a:tr>
              <a:tr h="363650">
                <a:tc>
                  <a:txBody>
                    <a:bodyPr/>
                    <a:lstStyle/>
                    <a:p>
                      <a:pPr>
                        <a:lnSpc>
                          <a:spcPct val="100000"/>
                        </a:lnSpc>
                        <a:spcAft>
                          <a:spcPts val="0"/>
                        </a:spcAft>
                      </a:pPr>
                      <a:r>
                        <a:rPr lang="en-US" sz="1400" b="1" u="none" kern="0" cap="none" spc="0" dirty="0">
                          <a:solidFill>
                            <a:schemeClr val="tx1"/>
                          </a:solidFill>
                          <a:effectLst/>
                        </a:rPr>
                        <a:t>United Nations Stabilization Mission in Haiti (MINUSTAH)</a:t>
                      </a:r>
                      <a:endParaRPr lang="pt-BR" sz="14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pt-BR" sz="1400" b="0" kern="0" cap="none" spc="0" dirty="0" err="1">
                          <a:solidFill>
                            <a:schemeClr val="tx1"/>
                          </a:solidFill>
                          <a:effectLst/>
                        </a:rPr>
                        <a:t>Jun</a:t>
                      </a:r>
                      <a:r>
                        <a:rPr lang="pt-BR" sz="1400" b="0" kern="0" cap="none" spc="0" dirty="0">
                          <a:solidFill>
                            <a:schemeClr val="tx1"/>
                          </a:solidFill>
                          <a:effectLst/>
                        </a:rPr>
                        <a:t> 2004 - Out 2017</a:t>
                      </a:r>
                      <a:endParaRPr lang="pt-BR" sz="14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27828054"/>
                  </a:ext>
                </a:extLst>
              </a:tr>
              <a:tr h="363650">
                <a:tc>
                  <a:txBody>
                    <a:bodyPr/>
                    <a:lstStyle/>
                    <a:p>
                      <a:pPr>
                        <a:lnSpc>
                          <a:spcPct val="100000"/>
                        </a:lnSpc>
                        <a:spcAft>
                          <a:spcPts val="0"/>
                        </a:spcAft>
                      </a:pPr>
                      <a:r>
                        <a:rPr lang="en-US" sz="1400" b="1" u="none" kern="0" cap="none" spc="0" dirty="0">
                          <a:solidFill>
                            <a:schemeClr val="tx1"/>
                          </a:solidFill>
                          <a:effectLst/>
                        </a:rPr>
                        <a:t>United Nations Civilian Police Mission in Haiti (MIPONUH)</a:t>
                      </a:r>
                      <a:endParaRPr lang="pt-BR" sz="14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pt-BR" sz="1400" b="0" kern="0" cap="none" spc="0" dirty="0" err="1">
                          <a:solidFill>
                            <a:schemeClr val="tx1"/>
                          </a:solidFill>
                          <a:effectLst/>
                        </a:rPr>
                        <a:t>Nov</a:t>
                      </a:r>
                      <a:r>
                        <a:rPr lang="pt-BR" sz="1400" b="0" kern="0" cap="none" spc="0" dirty="0">
                          <a:solidFill>
                            <a:schemeClr val="tx1"/>
                          </a:solidFill>
                          <a:effectLst/>
                        </a:rPr>
                        <a:t> 1997 - Mar 2000</a:t>
                      </a:r>
                      <a:endParaRPr lang="pt-BR" sz="14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6139576"/>
                  </a:ext>
                </a:extLst>
              </a:tr>
              <a:tr h="363650">
                <a:tc>
                  <a:txBody>
                    <a:bodyPr/>
                    <a:lstStyle/>
                    <a:p>
                      <a:pPr>
                        <a:lnSpc>
                          <a:spcPct val="100000"/>
                        </a:lnSpc>
                        <a:spcAft>
                          <a:spcPts val="0"/>
                        </a:spcAft>
                      </a:pPr>
                      <a:r>
                        <a:rPr lang="en-US" sz="1400" b="1" u="none" kern="0" cap="none" spc="0" dirty="0">
                          <a:solidFill>
                            <a:schemeClr val="tx1"/>
                          </a:solidFill>
                          <a:effectLst/>
                        </a:rPr>
                        <a:t>United Nations Transition Mission in Haiti (UNTMIH)</a:t>
                      </a:r>
                      <a:endParaRPr lang="pt-BR" sz="14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pt-BR" sz="1400" b="0" kern="0" cap="none" spc="0" dirty="0">
                          <a:solidFill>
                            <a:schemeClr val="tx1"/>
                          </a:solidFill>
                          <a:effectLst/>
                        </a:rPr>
                        <a:t>Jul 1997 - </a:t>
                      </a:r>
                      <a:r>
                        <a:rPr lang="pt-BR" sz="1400" b="0" kern="0" cap="none" spc="0" dirty="0" err="1">
                          <a:solidFill>
                            <a:schemeClr val="tx1"/>
                          </a:solidFill>
                          <a:effectLst/>
                        </a:rPr>
                        <a:t>Nov</a:t>
                      </a:r>
                      <a:r>
                        <a:rPr lang="pt-BR" sz="1400" b="0" kern="0" cap="none" spc="0" dirty="0">
                          <a:solidFill>
                            <a:schemeClr val="tx1"/>
                          </a:solidFill>
                          <a:effectLst/>
                        </a:rPr>
                        <a:t> 1997</a:t>
                      </a:r>
                      <a:endParaRPr lang="pt-BR" sz="14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1594154"/>
                  </a:ext>
                </a:extLst>
              </a:tr>
              <a:tr h="363650">
                <a:tc>
                  <a:txBody>
                    <a:bodyPr/>
                    <a:lstStyle/>
                    <a:p>
                      <a:pPr>
                        <a:lnSpc>
                          <a:spcPct val="100000"/>
                        </a:lnSpc>
                        <a:spcAft>
                          <a:spcPts val="0"/>
                        </a:spcAft>
                      </a:pPr>
                      <a:r>
                        <a:rPr lang="en-US" sz="1400" b="1" u="none" kern="0" cap="none" spc="0" dirty="0">
                          <a:solidFill>
                            <a:schemeClr val="tx1"/>
                          </a:solidFill>
                          <a:effectLst/>
                        </a:rPr>
                        <a:t>United Nations Support Mission in Haiti (UNSMIH)</a:t>
                      </a:r>
                      <a:endParaRPr lang="pt-BR" sz="14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pt-BR" sz="1400" b="0" kern="0" cap="none" spc="0" dirty="0" err="1">
                          <a:solidFill>
                            <a:schemeClr val="tx1"/>
                          </a:solidFill>
                          <a:effectLst/>
                        </a:rPr>
                        <a:t>Jun</a:t>
                      </a:r>
                      <a:r>
                        <a:rPr lang="pt-BR" sz="1400" b="0" kern="0" cap="none" spc="0" dirty="0">
                          <a:solidFill>
                            <a:schemeClr val="tx1"/>
                          </a:solidFill>
                          <a:effectLst/>
                        </a:rPr>
                        <a:t> 1996 - Jul 1997</a:t>
                      </a:r>
                      <a:endParaRPr lang="pt-BR" sz="14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9549229"/>
                  </a:ext>
                </a:extLst>
              </a:tr>
              <a:tr h="363650">
                <a:tc>
                  <a:txBody>
                    <a:bodyPr/>
                    <a:lstStyle/>
                    <a:p>
                      <a:pPr>
                        <a:lnSpc>
                          <a:spcPct val="100000"/>
                        </a:lnSpc>
                        <a:spcAft>
                          <a:spcPts val="0"/>
                        </a:spcAft>
                      </a:pPr>
                      <a:r>
                        <a:rPr lang="en-US" sz="1400" b="1" u="none" kern="0" cap="none" spc="0" dirty="0">
                          <a:solidFill>
                            <a:schemeClr val="tx1"/>
                          </a:solidFill>
                          <a:effectLst/>
                        </a:rPr>
                        <a:t>United Nations Verification Mission in Guatemala (MINUGUA)</a:t>
                      </a:r>
                      <a:endParaRPr lang="pt-BR" sz="14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pt-BR" sz="1400" b="0" kern="0" cap="none" spc="0" dirty="0">
                          <a:solidFill>
                            <a:schemeClr val="tx1"/>
                          </a:solidFill>
                          <a:effectLst/>
                        </a:rPr>
                        <a:t>Jan 1997 - Maio 1997</a:t>
                      </a:r>
                      <a:endParaRPr lang="pt-BR" sz="14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80479515"/>
                  </a:ext>
                </a:extLst>
              </a:tr>
              <a:tr h="314843">
                <a:tc>
                  <a:txBody>
                    <a:bodyPr/>
                    <a:lstStyle/>
                    <a:p>
                      <a:pPr>
                        <a:lnSpc>
                          <a:spcPct val="100000"/>
                        </a:lnSpc>
                        <a:spcAft>
                          <a:spcPts val="0"/>
                        </a:spcAft>
                      </a:pPr>
                      <a:r>
                        <a:rPr lang="en-US" sz="1400" b="1" u="none" kern="0" cap="none" spc="0" dirty="0">
                          <a:solidFill>
                            <a:schemeClr val="tx1"/>
                          </a:solidFill>
                          <a:effectLst/>
                        </a:rPr>
                        <a:t>United Nations Mission in Haiti (UNMIH)</a:t>
                      </a:r>
                      <a:endParaRPr lang="pt-BR" sz="14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pt-BR" sz="1400" b="0" kern="0" cap="none" spc="0" dirty="0">
                          <a:solidFill>
                            <a:schemeClr val="tx1"/>
                          </a:solidFill>
                          <a:effectLst/>
                        </a:rPr>
                        <a:t>Set 1993 - </a:t>
                      </a:r>
                      <a:r>
                        <a:rPr lang="pt-BR" sz="1400" b="0" kern="0" cap="none" spc="0" dirty="0" err="1">
                          <a:solidFill>
                            <a:schemeClr val="tx1"/>
                          </a:solidFill>
                          <a:effectLst/>
                        </a:rPr>
                        <a:t>Jun</a:t>
                      </a:r>
                      <a:r>
                        <a:rPr lang="pt-BR" sz="1400" b="0" kern="0" cap="none" spc="0" dirty="0">
                          <a:solidFill>
                            <a:schemeClr val="tx1"/>
                          </a:solidFill>
                          <a:effectLst/>
                        </a:rPr>
                        <a:t> 1996</a:t>
                      </a:r>
                      <a:endParaRPr lang="pt-BR" sz="14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045369"/>
                  </a:ext>
                </a:extLst>
              </a:tr>
              <a:tr h="363650">
                <a:tc>
                  <a:txBody>
                    <a:bodyPr/>
                    <a:lstStyle/>
                    <a:p>
                      <a:pPr>
                        <a:lnSpc>
                          <a:spcPct val="100000"/>
                        </a:lnSpc>
                        <a:spcAft>
                          <a:spcPts val="0"/>
                        </a:spcAft>
                      </a:pPr>
                      <a:r>
                        <a:rPr lang="en-US" sz="1400" b="1" u="none" kern="0" cap="none" spc="0" dirty="0">
                          <a:solidFill>
                            <a:schemeClr val="tx1"/>
                          </a:solidFill>
                          <a:effectLst/>
                        </a:rPr>
                        <a:t>United Nations Observer Mission in El Salvador (ONUSAL)</a:t>
                      </a:r>
                      <a:endParaRPr lang="pt-BR" sz="14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pt-BR" sz="1400" b="0" kern="0" cap="none" spc="0" dirty="0">
                          <a:solidFill>
                            <a:schemeClr val="tx1"/>
                          </a:solidFill>
                          <a:effectLst/>
                        </a:rPr>
                        <a:t>Maio 1991 - </a:t>
                      </a:r>
                      <a:r>
                        <a:rPr lang="pt-BR" sz="1400" b="0" kern="0" cap="none" spc="0" dirty="0" err="1">
                          <a:solidFill>
                            <a:schemeClr val="tx1"/>
                          </a:solidFill>
                          <a:effectLst/>
                        </a:rPr>
                        <a:t>Abr</a:t>
                      </a:r>
                      <a:r>
                        <a:rPr lang="pt-BR" sz="1400" b="0" kern="0" cap="none" spc="0" dirty="0">
                          <a:solidFill>
                            <a:schemeClr val="tx1"/>
                          </a:solidFill>
                          <a:effectLst/>
                        </a:rPr>
                        <a:t> 1995</a:t>
                      </a:r>
                      <a:endParaRPr lang="pt-BR" sz="14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55993204"/>
                  </a:ext>
                </a:extLst>
              </a:tr>
              <a:tr h="363650">
                <a:tc>
                  <a:txBody>
                    <a:bodyPr/>
                    <a:lstStyle/>
                    <a:p>
                      <a:pPr>
                        <a:lnSpc>
                          <a:spcPct val="100000"/>
                        </a:lnSpc>
                        <a:spcAft>
                          <a:spcPts val="0"/>
                        </a:spcAft>
                      </a:pPr>
                      <a:r>
                        <a:rPr lang="en-US" sz="1400" b="1" u="none" kern="0" cap="none" spc="0" dirty="0">
                          <a:solidFill>
                            <a:schemeClr val="tx1"/>
                          </a:solidFill>
                          <a:effectLst/>
                        </a:rPr>
                        <a:t>United Nations Observer Group in Central America (ONUCA)</a:t>
                      </a:r>
                      <a:endParaRPr lang="pt-BR" sz="14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pt-BR" sz="1400" b="0" kern="0" cap="none" spc="0" dirty="0" err="1">
                          <a:solidFill>
                            <a:schemeClr val="tx1"/>
                          </a:solidFill>
                          <a:effectLst/>
                        </a:rPr>
                        <a:t>Nov</a:t>
                      </a:r>
                      <a:r>
                        <a:rPr lang="pt-BR" sz="1400" b="0" kern="0" cap="none" spc="0" dirty="0">
                          <a:solidFill>
                            <a:schemeClr val="tx1"/>
                          </a:solidFill>
                          <a:effectLst/>
                        </a:rPr>
                        <a:t> 1989 - Jan 1992</a:t>
                      </a:r>
                      <a:endParaRPr lang="pt-BR" sz="14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17584808"/>
                  </a:ext>
                </a:extLst>
              </a:tr>
              <a:tr h="573176">
                <a:tc>
                  <a:txBody>
                    <a:bodyPr/>
                    <a:lstStyle/>
                    <a:p>
                      <a:pPr>
                        <a:lnSpc>
                          <a:spcPct val="100000"/>
                        </a:lnSpc>
                        <a:spcAft>
                          <a:spcPts val="0"/>
                        </a:spcAft>
                      </a:pPr>
                      <a:r>
                        <a:rPr lang="en-US" sz="1400" b="1" u="none" kern="0" cap="none" spc="0" dirty="0">
                          <a:solidFill>
                            <a:schemeClr val="tx1"/>
                          </a:solidFill>
                          <a:effectLst/>
                        </a:rPr>
                        <a:t>Mission of the Representative of the Secretary - General in the Dominican Republic (DOMREP)</a:t>
                      </a:r>
                      <a:endParaRPr lang="pt-BR" sz="1400" b="1" u="none"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pt-BR" sz="1400" b="0" kern="0" cap="none" spc="0" dirty="0">
                          <a:solidFill>
                            <a:schemeClr val="tx1"/>
                          </a:solidFill>
                          <a:effectLst/>
                        </a:rPr>
                        <a:t>Maio 1965 - Out 1966</a:t>
                      </a:r>
                      <a:endParaRPr lang="pt-BR" sz="14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852" marR="0" marT="18529" marB="1389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30417621"/>
                  </a:ext>
                </a:extLst>
              </a:tr>
            </a:tbl>
          </a:graphicData>
        </a:graphic>
      </p:graphicFrame>
      <p:sp>
        <p:nvSpPr>
          <p:cNvPr id="4" name="Retângulo 3">
            <a:extLst>
              <a:ext uri="{FF2B5EF4-FFF2-40B4-BE49-F238E27FC236}">
                <a16:creationId xmlns:a16="http://schemas.microsoft.com/office/drawing/2014/main" id="{D2A1826E-94A1-FF1E-7F04-57EAB33B1245}"/>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ctangle 1">
            <a:extLst>
              <a:ext uri="{FF2B5EF4-FFF2-40B4-BE49-F238E27FC236}">
                <a16:creationId xmlns:a16="http://schemas.microsoft.com/office/drawing/2014/main" id="{8ACB1F07-F8E8-55F5-6B43-4B5A564E7634}"/>
              </a:ext>
            </a:extLst>
          </p:cNvPr>
          <p:cNvSpPr>
            <a:spLocks noChangeArrowheads="1"/>
          </p:cNvSpPr>
          <p:nvPr/>
        </p:nvSpPr>
        <p:spPr bwMode="auto">
          <a:xfrm>
            <a:off x="640080" y="2074363"/>
            <a:ext cx="2752354" cy="2709275"/>
          </a:xfrm>
          <a:prstGeom prst="ellipse">
            <a:avLst/>
          </a:prstGeom>
          <a:solidFill>
            <a:schemeClr val="bg1"/>
          </a:solidFill>
          <a:ln w="174625" cmpd="thinThick">
            <a:solidFill>
              <a:srgbClr val="262626"/>
            </a:solidFill>
          </a:ln>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kumimoji="0" lang="en-US" altLang="pt-BR" sz="2300" b="1" i="0" u="none" strike="noStrike" kern="1200" cap="none" normalizeH="0" baseline="0" dirty="0">
                <a:ln>
                  <a:noFill/>
                </a:ln>
                <a:effectLst/>
                <a:latin typeface="+mj-lt"/>
                <a:ea typeface="+mj-ea"/>
                <a:cs typeface="+mj-cs"/>
              </a:rPr>
              <a:t>OMP </a:t>
            </a:r>
            <a:endParaRPr kumimoji="0" lang="en-US" altLang="pt-BR" sz="2300" b="0" i="0" u="none" strike="noStrike" kern="1200" cap="none" normalizeH="0" baseline="0" dirty="0">
              <a:ln>
                <a:noFill/>
              </a:ln>
              <a:effectLst/>
              <a:latin typeface="+mj-lt"/>
              <a:ea typeface="+mj-ea"/>
              <a:cs typeface="+mj-cs"/>
            </a:endParaRPr>
          </a:p>
          <a:p>
            <a:pPr marL="0" marR="0" lvl="0" indent="0" algn="ctr" fontAlgn="base">
              <a:lnSpc>
                <a:spcPct val="90000"/>
              </a:lnSpc>
              <a:spcBef>
                <a:spcPct val="0"/>
              </a:spcBef>
              <a:spcAft>
                <a:spcPts val="600"/>
              </a:spcAft>
              <a:buClrTx/>
              <a:buSzTx/>
              <a:tabLst/>
            </a:pPr>
            <a:r>
              <a:rPr kumimoji="0" lang="en-US" altLang="pt-BR" sz="2300" b="1" i="0" u="none" strike="noStrike" kern="1200" cap="none" normalizeH="0" baseline="0" dirty="0">
                <a:ln>
                  <a:noFill/>
                </a:ln>
                <a:effectLst/>
                <a:latin typeface="+mj-lt"/>
                <a:ea typeface="+mj-ea"/>
                <a:cs typeface="+mj-cs"/>
              </a:rPr>
              <a:t>ENCERRADAS</a:t>
            </a:r>
          </a:p>
          <a:p>
            <a:pPr marL="0" marR="0" lvl="0" indent="0" algn="ctr" fontAlgn="base">
              <a:lnSpc>
                <a:spcPct val="90000"/>
              </a:lnSpc>
              <a:spcBef>
                <a:spcPct val="0"/>
              </a:spcBef>
              <a:spcAft>
                <a:spcPts val="600"/>
              </a:spcAft>
              <a:buClrTx/>
              <a:buSzTx/>
              <a:tabLst/>
            </a:pPr>
            <a:r>
              <a:rPr lang="en-US" altLang="pt-BR" sz="2300" b="1" dirty="0">
                <a:latin typeface="+mj-lt"/>
                <a:ea typeface="+mj-ea"/>
                <a:cs typeface="+mj-cs"/>
              </a:rPr>
              <a:t>A</a:t>
            </a:r>
            <a:r>
              <a:rPr kumimoji="0" lang="en-US" altLang="pt-BR" sz="2300" b="1" i="0" u="none" strike="noStrike" kern="1200" cap="none" normalizeH="0" baseline="0" dirty="0">
                <a:ln>
                  <a:noFill/>
                </a:ln>
                <a:effectLst/>
                <a:latin typeface="+mj-lt"/>
                <a:ea typeface="+mj-ea"/>
                <a:cs typeface="+mj-cs"/>
              </a:rPr>
              <a:t>mérica (1</a:t>
            </a:r>
            <a:r>
              <a:rPr lang="en-US" altLang="pt-BR" sz="2300" b="1" dirty="0">
                <a:latin typeface="+mj-lt"/>
                <a:ea typeface="+mj-ea"/>
                <a:cs typeface="+mj-cs"/>
              </a:rPr>
              <a:t>0)</a:t>
            </a:r>
            <a:endParaRPr kumimoji="0" lang="en-US" altLang="pt-BR" sz="2300" b="0" i="0" u="none" strike="noStrike" kern="1200" cap="none" normalizeH="0" baseline="0" dirty="0">
              <a:ln>
                <a:noFill/>
              </a:ln>
              <a:effectLst/>
              <a:latin typeface="+mj-lt"/>
              <a:ea typeface="+mj-ea"/>
              <a:cs typeface="+mj-cs"/>
            </a:endParaRPr>
          </a:p>
        </p:txBody>
      </p:sp>
      <p:pic>
        <p:nvPicPr>
          <p:cNvPr id="9" name="Picture 16" descr="Resultado de imagem para bandeira do brasil png">
            <a:extLst>
              <a:ext uri="{FF2B5EF4-FFF2-40B4-BE49-F238E27FC236}">
                <a16:creationId xmlns:a16="http://schemas.microsoft.com/office/drawing/2014/main" id="{594E1FEC-F8F4-8092-E0B1-04768042712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5972" y="6201105"/>
            <a:ext cx="624690" cy="43728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5C84F730-716F-6347-67B7-E2DBDE664E19}"/>
              </a:ext>
            </a:extLst>
          </p:cNvPr>
          <p:cNvSpPr txBox="1"/>
          <p:nvPr/>
        </p:nvSpPr>
        <p:spPr>
          <a:xfrm>
            <a:off x="952014" y="6235080"/>
            <a:ext cx="981889" cy="369332"/>
          </a:xfrm>
          <a:prstGeom prst="rect">
            <a:avLst/>
          </a:prstGeom>
          <a:noFill/>
        </p:spPr>
        <p:txBody>
          <a:bodyPr wrap="square">
            <a:spAutoFit/>
          </a:bodyPr>
          <a:lstStyle/>
          <a:p>
            <a:pPr algn="ctr"/>
            <a:r>
              <a:rPr kumimoji="0" lang="en-US" altLang="pt-BR" sz="1800" b="1" u="none" strike="noStrike" kern="1200" cap="none" normalizeH="0" baseline="0" dirty="0">
                <a:ln>
                  <a:noFill/>
                </a:ln>
                <a:solidFill>
                  <a:srgbClr val="FFFFFF"/>
                </a:solidFill>
                <a:effectLst>
                  <a:outerShdw blurRad="38100" dist="38100" dir="2700000" algn="tl">
                    <a:srgbClr val="000000">
                      <a:alpha val="43137"/>
                    </a:srgbClr>
                  </a:outerShdw>
                </a:effectLst>
                <a:latin typeface="+mj-lt"/>
                <a:ea typeface="+mj-ea"/>
                <a:cs typeface="+mj-cs"/>
              </a:rPr>
              <a:t>06 OMP</a:t>
            </a:r>
            <a:endParaRPr lang="pt-BR" dirty="0">
              <a:effectLst>
                <a:outerShdw blurRad="38100" dist="38100" dir="2700000" algn="tl">
                  <a:srgbClr val="000000">
                    <a:alpha val="43137"/>
                  </a:srgbClr>
                </a:outerShdw>
              </a:effectLst>
            </a:endParaRPr>
          </a:p>
        </p:txBody>
      </p:sp>
      <p:sp>
        <p:nvSpPr>
          <p:cNvPr id="3" name="CaixaDeTexto 2">
            <a:extLst>
              <a:ext uri="{FF2B5EF4-FFF2-40B4-BE49-F238E27FC236}">
                <a16:creationId xmlns:a16="http://schemas.microsoft.com/office/drawing/2014/main" id="{BE3FBB0D-0BD5-0A2D-7A67-102A5ED1441D}"/>
              </a:ext>
            </a:extLst>
          </p:cNvPr>
          <p:cNvSpPr txBox="1"/>
          <p:nvPr/>
        </p:nvSpPr>
        <p:spPr>
          <a:xfrm>
            <a:off x="8010212" y="6581001"/>
            <a:ext cx="4181788" cy="276999"/>
          </a:xfrm>
          <a:prstGeom prst="rect">
            <a:avLst/>
          </a:prstGeom>
          <a:noFill/>
        </p:spPr>
        <p:txBody>
          <a:bodyPr wrap="square">
            <a:spAutoFit/>
          </a:bodyPr>
          <a:lstStyle/>
          <a:p>
            <a:r>
              <a:rPr lang="pt-BR" sz="1200" i="1" dirty="0"/>
              <a:t>https://peacekeeping.un.org/en/past-peacekeeping-operations</a:t>
            </a:r>
          </a:p>
        </p:txBody>
      </p:sp>
      <p:grpSp>
        <p:nvGrpSpPr>
          <p:cNvPr id="6" name="Ministério da Defesa">
            <a:extLst>
              <a:ext uri="{FF2B5EF4-FFF2-40B4-BE49-F238E27FC236}">
                <a16:creationId xmlns:a16="http://schemas.microsoft.com/office/drawing/2014/main" id="{993CE71A-B708-1497-E6FB-A331E0EC3A84}"/>
              </a:ext>
            </a:extLst>
          </p:cNvPr>
          <p:cNvGrpSpPr>
            <a:grpSpLocks noChangeAspect="1"/>
          </p:cNvGrpSpPr>
          <p:nvPr/>
        </p:nvGrpSpPr>
        <p:grpSpPr>
          <a:xfrm>
            <a:off x="82672" y="71935"/>
            <a:ext cx="554708" cy="768353"/>
            <a:chOff x="4922553" y="702231"/>
            <a:chExt cx="2346894" cy="3250794"/>
          </a:xfrm>
        </p:grpSpPr>
        <p:pic>
          <p:nvPicPr>
            <p:cNvPr id="7" name="Fundo" descr="Resultado de imagem para ministério da defesa">
              <a:extLst>
                <a:ext uri="{FF2B5EF4-FFF2-40B4-BE49-F238E27FC236}">
                  <a16:creationId xmlns:a16="http://schemas.microsoft.com/office/drawing/2014/main" id="{2B1F9D5B-E24A-31BF-135E-A2975B3164D3}"/>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12" name="Brasão" descr="Imagem relacionada">
              <a:extLst>
                <a:ext uri="{FF2B5EF4-FFF2-40B4-BE49-F238E27FC236}">
                  <a16:creationId xmlns:a16="http://schemas.microsoft.com/office/drawing/2014/main" id="{82F489C3-3AEC-0F06-E785-DE4BDF3E93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Bola de Bandeira Brasileira - Bandeira do Brasil na Esfera Isolada — Foto ©  Fredex #107794156">
            <a:extLst>
              <a:ext uri="{FF2B5EF4-FFF2-40B4-BE49-F238E27FC236}">
                <a16:creationId xmlns:a16="http://schemas.microsoft.com/office/drawing/2014/main" id="{6D7CE89B-9A9C-ED8A-1475-27CF2A9344A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50882" y="1455545"/>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ola de Bandeira Brasileira - Bandeira do Brasil na Esfera Isolada — Foto ©  Fredex #107794156">
            <a:extLst>
              <a:ext uri="{FF2B5EF4-FFF2-40B4-BE49-F238E27FC236}">
                <a16:creationId xmlns:a16="http://schemas.microsoft.com/office/drawing/2014/main" id="{2513236E-879A-7D8F-972A-20749713618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40797" y="1851821"/>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ola de Bandeira Brasileira - Bandeira do Brasil na Esfera Isolada — Foto ©  Fredex #107794156">
            <a:extLst>
              <a:ext uri="{FF2B5EF4-FFF2-40B4-BE49-F238E27FC236}">
                <a16:creationId xmlns:a16="http://schemas.microsoft.com/office/drawing/2014/main" id="{7F1FF352-DC02-7EF2-2A05-469223CADEC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50882" y="4412057"/>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ola de Bandeira Brasileira - Bandeira do Brasil na Esfera Isolada — Foto ©  Fredex #107794156">
            <a:extLst>
              <a:ext uri="{FF2B5EF4-FFF2-40B4-BE49-F238E27FC236}">
                <a16:creationId xmlns:a16="http://schemas.microsoft.com/office/drawing/2014/main" id="{B7C2E340-D6C6-163A-144A-10E7B1D9BB1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50322" y="4050528"/>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ola de Bandeira Brasileira - Bandeira do Brasil na Esfera Isolada — Foto ©  Fredex #107794156">
            <a:extLst>
              <a:ext uri="{FF2B5EF4-FFF2-40B4-BE49-F238E27FC236}">
                <a16:creationId xmlns:a16="http://schemas.microsoft.com/office/drawing/2014/main" id="{8015DA2E-A9B8-85E7-035E-F8EF1998661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51433" y="3300042"/>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ola de Bandeira Brasileira - Bandeira do Brasil na Esfera Isolada — Foto ©  Fredex #107794156">
            <a:extLst>
              <a:ext uri="{FF2B5EF4-FFF2-40B4-BE49-F238E27FC236}">
                <a16:creationId xmlns:a16="http://schemas.microsoft.com/office/drawing/2014/main" id="{4D679764-9AB2-5ECE-3829-6D725202A22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40797" y="4783111"/>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UN Peacekeeping Training iLearn Portal">
            <a:extLst>
              <a:ext uri="{FF2B5EF4-FFF2-40B4-BE49-F238E27FC236}">
                <a16:creationId xmlns:a16="http://schemas.microsoft.com/office/drawing/2014/main" id="{92ADCE25-DC13-BF79-986A-4E317A9CBE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28" r="7621"/>
          <a:stretch/>
        </p:blipFill>
        <p:spPr bwMode="auto">
          <a:xfrm>
            <a:off x="-1" y="1059527"/>
            <a:ext cx="2013558" cy="82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61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ela 3">
            <a:extLst>
              <a:ext uri="{FF2B5EF4-FFF2-40B4-BE49-F238E27FC236}">
                <a16:creationId xmlns:a16="http://schemas.microsoft.com/office/drawing/2014/main" id="{EDAB34A7-884A-2663-3B68-2D14464B456A}"/>
              </a:ext>
            </a:extLst>
          </p:cNvPr>
          <p:cNvGraphicFramePr>
            <a:graphicFrameLocks noGrp="1"/>
          </p:cNvGraphicFramePr>
          <p:nvPr>
            <p:extLst>
              <p:ext uri="{D42A27DB-BD31-4B8C-83A1-F6EECF244321}">
                <p14:modId xmlns:p14="http://schemas.microsoft.com/office/powerpoint/2010/main" val="69554687"/>
              </p:ext>
            </p:extLst>
          </p:nvPr>
        </p:nvGraphicFramePr>
        <p:xfrm>
          <a:off x="3781425" y="1909482"/>
          <a:ext cx="8283388" cy="3065931"/>
        </p:xfrm>
        <a:graphic>
          <a:graphicData uri="http://schemas.openxmlformats.org/drawingml/2006/table">
            <a:tbl>
              <a:tblPr firstRow="1" firstCol="1" bandRow="1">
                <a:tableStyleId>{0505E3EF-67EA-436B-97B2-0124C06EBD24}</a:tableStyleId>
              </a:tblPr>
              <a:tblGrid>
                <a:gridCol w="6276151">
                  <a:extLst>
                    <a:ext uri="{9D8B030D-6E8A-4147-A177-3AD203B41FA5}">
                      <a16:colId xmlns:a16="http://schemas.microsoft.com/office/drawing/2014/main" val="1913922495"/>
                    </a:ext>
                  </a:extLst>
                </a:gridCol>
                <a:gridCol w="2007237">
                  <a:extLst>
                    <a:ext uri="{9D8B030D-6E8A-4147-A177-3AD203B41FA5}">
                      <a16:colId xmlns:a16="http://schemas.microsoft.com/office/drawing/2014/main" val="4251957949"/>
                    </a:ext>
                  </a:extLst>
                </a:gridCol>
              </a:tblGrid>
              <a:tr h="340659">
                <a:tc>
                  <a:txBody>
                    <a:bodyPr/>
                    <a:lstStyle/>
                    <a:p>
                      <a:pPr>
                        <a:lnSpc>
                          <a:spcPct val="100000"/>
                        </a:lnSpc>
                        <a:spcBef>
                          <a:spcPts val="600"/>
                        </a:spcBef>
                        <a:spcAft>
                          <a:spcPts val="600"/>
                        </a:spcAft>
                      </a:pPr>
                      <a:r>
                        <a:rPr lang="en-US" sz="1500" u="none" kern="0" dirty="0">
                          <a:solidFill>
                            <a:schemeClr val="tx1"/>
                          </a:solidFill>
                          <a:effectLst/>
                        </a:rPr>
                        <a:t> United Nations Integrated Mission in Timor - </a:t>
                      </a:r>
                      <a:r>
                        <a:rPr lang="en-US" sz="1500" u="none" kern="0" dirty="0" err="1">
                          <a:solidFill>
                            <a:schemeClr val="tx1"/>
                          </a:solidFill>
                          <a:effectLst/>
                        </a:rPr>
                        <a:t>Leste</a:t>
                      </a:r>
                      <a:r>
                        <a:rPr lang="en-US" sz="1500" u="none" kern="0" dirty="0">
                          <a:solidFill>
                            <a:schemeClr val="tx1"/>
                          </a:solidFill>
                          <a:effectLst/>
                        </a:rPr>
                        <a:t> (UNMIT)</a:t>
                      </a:r>
                      <a:endParaRPr lang="pt-BR" sz="15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lnSpc>
                          <a:spcPct val="100000"/>
                        </a:lnSpc>
                        <a:spcBef>
                          <a:spcPts val="600"/>
                        </a:spcBef>
                        <a:spcAft>
                          <a:spcPts val="600"/>
                        </a:spcAft>
                      </a:pPr>
                      <a:r>
                        <a:rPr lang="pt-BR" sz="1500" b="0" u="none" kern="0" dirty="0" err="1">
                          <a:solidFill>
                            <a:schemeClr val="tx1"/>
                          </a:solidFill>
                          <a:effectLst/>
                        </a:rPr>
                        <a:t>Ago</a:t>
                      </a:r>
                      <a:r>
                        <a:rPr lang="pt-BR" sz="1500" b="0" u="none" kern="0" dirty="0">
                          <a:solidFill>
                            <a:schemeClr val="tx1"/>
                          </a:solidFill>
                          <a:effectLst/>
                        </a:rPr>
                        <a:t> 2006 - Dez 2012</a:t>
                      </a:r>
                      <a:endParaRPr lang="pt-BR" sz="15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3710705004"/>
                  </a:ext>
                </a:extLst>
              </a:tr>
              <a:tr h="340659">
                <a:tc>
                  <a:txBody>
                    <a:bodyPr/>
                    <a:lstStyle/>
                    <a:p>
                      <a:pPr>
                        <a:lnSpc>
                          <a:spcPct val="100000"/>
                        </a:lnSpc>
                        <a:spcBef>
                          <a:spcPts val="600"/>
                        </a:spcBef>
                        <a:spcAft>
                          <a:spcPts val="600"/>
                        </a:spcAft>
                      </a:pPr>
                      <a:r>
                        <a:rPr lang="en-US" sz="1500" u="none" kern="0" dirty="0">
                          <a:solidFill>
                            <a:schemeClr val="tx1"/>
                          </a:solidFill>
                          <a:effectLst/>
                        </a:rPr>
                        <a:t> United Nations Mission of Support in East Timor (UNMISET)</a:t>
                      </a:r>
                      <a:endParaRPr lang="pt-BR" sz="15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a:lnSpc>
                          <a:spcPct val="100000"/>
                        </a:lnSpc>
                        <a:spcBef>
                          <a:spcPts val="600"/>
                        </a:spcBef>
                        <a:spcAft>
                          <a:spcPts val="600"/>
                        </a:spcAft>
                      </a:pPr>
                      <a:r>
                        <a:rPr lang="pt-BR" sz="1500" b="0" u="none" kern="0" dirty="0">
                          <a:solidFill>
                            <a:schemeClr val="tx1"/>
                          </a:solidFill>
                          <a:effectLst/>
                        </a:rPr>
                        <a:t>Maio 2002 - Maio 2005</a:t>
                      </a:r>
                      <a:endParaRPr lang="pt-BR" sz="15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extLst>
                  <a:ext uri="{0D108BD9-81ED-4DB2-BD59-A6C34878D82A}">
                    <a16:rowId xmlns:a16="http://schemas.microsoft.com/office/drawing/2014/main" val="561531571"/>
                  </a:ext>
                </a:extLst>
              </a:tr>
              <a:tr h="340659">
                <a:tc>
                  <a:txBody>
                    <a:bodyPr/>
                    <a:lstStyle/>
                    <a:p>
                      <a:pPr>
                        <a:lnSpc>
                          <a:spcPct val="100000"/>
                        </a:lnSpc>
                        <a:spcBef>
                          <a:spcPts val="600"/>
                        </a:spcBef>
                        <a:spcAft>
                          <a:spcPts val="600"/>
                        </a:spcAft>
                      </a:pPr>
                      <a:r>
                        <a:rPr lang="en-US" sz="1500" u="none" kern="0" dirty="0">
                          <a:solidFill>
                            <a:schemeClr val="tx1"/>
                          </a:solidFill>
                          <a:effectLst/>
                        </a:rPr>
                        <a:t> United Nations Transitional Administration in East Timor (UNTAET)</a:t>
                      </a:r>
                      <a:endParaRPr lang="pt-BR" sz="15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a:lnSpc>
                          <a:spcPct val="100000"/>
                        </a:lnSpc>
                        <a:spcBef>
                          <a:spcPts val="600"/>
                        </a:spcBef>
                        <a:spcAft>
                          <a:spcPts val="600"/>
                        </a:spcAft>
                      </a:pPr>
                      <a:r>
                        <a:rPr lang="pt-BR" sz="1500" b="0" u="none" kern="0" dirty="0">
                          <a:solidFill>
                            <a:schemeClr val="tx1"/>
                          </a:solidFill>
                          <a:effectLst/>
                        </a:rPr>
                        <a:t>Out 1999 - Maio 2002</a:t>
                      </a:r>
                      <a:endParaRPr lang="pt-BR" sz="15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extLst>
                  <a:ext uri="{0D108BD9-81ED-4DB2-BD59-A6C34878D82A}">
                    <a16:rowId xmlns:a16="http://schemas.microsoft.com/office/drawing/2014/main" val="2397933571"/>
                  </a:ext>
                </a:extLst>
              </a:tr>
              <a:tr h="340659">
                <a:tc>
                  <a:txBody>
                    <a:bodyPr/>
                    <a:lstStyle/>
                    <a:p>
                      <a:pPr>
                        <a:lnSpc>
                          <a:spcPct val="100000"/>
                        </a:lnSpc>
                        <a:spcBef>
                          <a:spcPts val="600"/>
                        </a:spcBef>
                        <a:spcAft>
                          <a:spcPts val="600"/>
                        </a:spcAft>
                      </a:pPr>
                      <a:r>
                        <a:rPr lang="en-US" sz="1500" u="none" kern="0" dirty="0">
                          <a:solidFill>
                            <a:schemeClr val="tx1"/>
                          </a:solidFill>
                          <a:effectLst/>
                        </a:rPr>
                        <a:t> United Nations Mission of Observers in Tajikistan (UNMOT)</a:t>
                      </a:r>
                      <a:endParaRPr lang="pt-BR" sz="15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0000"/>
                        </a:lnSpc>
                        <a:spcBef>
                          <a:spcPts val="600"/>
                        </a:spcBef>
                        <a:spcAft>
                          <a:spcPts val="600"/>
                        </a:spcAft>
                      </a:pPr>
                      <a:r>
                        <a:rPr lang="pt-BR" sz="1500" b="0" u="none" kern="0" dirty="0">
                          <a:solidFill>
                            <a:schemeClr val="tx1"/>
                          </a:solidFill>
                          <a:effectLst/>
                        </a:rPr>
                        <a:t>Dez 1994 - Maio 2000</a:t>
                      </a:r>
                      <a:endParaRPr lang="pt-BR" sz="15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132403876"/>
                  </a:ext>
                </a:extLst>
              </a:tr>
              <a:tr h="340659">
                <a:tc>
                  <a:txBody>
                    <a:bodyPr/>
                    <a:lstStyle/>
                    <a:p>
                      <a:pPr>
                        <a:lnSpc>
                          <a:spcPct val="100000"/>
                        </a:lnSpc>
                        <a:spcBef>
                          <a:spcPts val="600"/>
                        </a:spcBef>
                        <a:spcAft>
                          <a:spcPts val="600"/>
                        </a:spcAft>
                      </a:pPr>
                      <a:r>
                        <a:rPr lang="en-US" sz="1500" u="none" kern="0" dirty="0">
                          <a:solidFill>
                            <a:schemeClr val="tx1"/>
                          </a:solidFill>
                          <a:effectLst/>
                        </a:rPr>
                        <a:t> United Nations Transitional Authority in Cambodia (UNTAC)</a:t>
                      </a:r>
                      <a:endParaRPr lang="pt-BR" sz="15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0000"/>
                        </a:lnSpc>
                        <a:spcBef>
                          <a:spcPts val="600"/>
                        </a:spcBef>
                        <a:spcAft>
                          <a:spcPts val="600"/>
                        </a:spcAft>
                      </a:pPr>
                      <a:r>
                        <a:rPr lang="pt-BR" sz="1500" b="0" u="none" kern="0" dirty="0" err="1">
                          <a:solidFill>
                            <a:schemeClr val="tx1"/>
                          </a:solidFill>
                          <a:effectLst/>
                        </a:rPr>
                        <a:t>Fev</a:t>
                      </a:r>
                      <a:r>
                        <a:rPr lang="pt-BR" sz="1500" b="0" u="none" kern="0" dirty="0">
                          <a:solidFill>
                            <a:schemeClr val="tx1"/>
                          </a:solidFill>
                          <a:effectLst/>
                        </a:rPr>
                        <a:t> 1992 - Set 1993</a:t>
                      </a:r>
                      <a:endParaRPr lang="pt-BR" sz="15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300346776"/>
                  </a:ext>
                </a:extLst>
              </a:tr>
              <a:tr h="340659">
                <a:tc>
                  <a:txBody>
                    <a:bodyPr/>
                    <a:lstStyle/>
                    <a:p>
                      <a:pPr>
                        <a:lnSpc>
                          <a:spcPct val="100000"/>
                        </a:lnSpc>
                        <a:spcBef>
                          <a:spcPts val="600"/>
                        </a:spcBef>
                        <a:spcAft>
                          <a:spcPts val="600"/>
                        </a:spcAft>
                      </a:pPr>
                      <a:r>
                        <a:rPr lang="en-US" sz="1500" u="none" kern="0" dirty="0">
                          <a:solidFill>
                            <a:schemeClr val="tx1"/>
                          </a:solidFill>
                          <a:effectLst/>
                        </a:rPr>
                        <a:t> United Nations Advance Mission in Cambodia (UNAMIC)</a:t>
                      </a:r>
                      <a:endParaRPr lang="pt-BR" sz="15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0000"/>
                        </a:lnSpc>
                        <a:spcBef>
                          <a:spcPts val="600"/>
                        </a:spcBef>
                        <a:spcAft>
                          <a:spcPts val="600"/>
                        </a:spcAft>
                      </a:pPr>
                      <a:r>
                        <a:rPr lang="pt-BR" sz="1500" b="0" u="none" kern="0" dirty="0">
                          <a:solidFill>
                            <a:schemeClr val="tx1"/>
                          </a:solidFill>
                          <a:effectLst/>
                        </a:rPr>
                        <a:t>Out 1991 - Mar 1992</a:t>
                      </a:r>
                      <a:endParaRPr lang="pt-BR" sz="15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97973570"/>
                  </a:ext>
                </a:extLst>
              </a:tr>
              <a:tr h="340659">
                <a:tc>
                  <a:txBody>
                    <a:bodyPr/>
                    <a:lstStyle/>
                    <a:p>
                      <a:pPr>
                        <a:lnSpc>
                          <a:spcPct val="100000"/>
                        </a:lnSpc>
                        <a:spcBef>
                          <a:spcPts val="600"/>
                        </a:spcBef>
                        <a:spcAft>
                          <a:spcPts val="600"/>
                        </a:spcAft>
                      </a:pPr>
                      <a:r>
                        <a:rPr lang="en-US" sz="1500" u="none" kern="0" dirty="0">
                          <a:solidFill>
                            <a:schemeClr val="tx1"/>
                          </a:solidFill>
                          <a:effectLst/>
                        </a:rPr>
                        <a:t> United Nations Good Offices Mission in Afghanistan and Pakistan (UNGOMAP)</a:t>
                      </a:r>
                      <a:endParaRPr lang="pt-BR" sz="15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0000"/>
                        </a:lnSpc>
                        <a:spcBef>
                          <a:spcPts val="600"/>
                        </a:spcBef>
                        <a:spcAft>
                          <a:spcPts val="600"/>
                        </a:spcAft>
                      </a:pPr>
                      <a:r>
                        <a:rPr lang="pt-BR" sz="1500" b="0" u="none" kern="0" dirty="0">
                          <a:solidFill>
                            <a:schemeClr val="tx1"/>
                          </a:solidFill>
                          <a:effectLst/>
                        </a:rPr>
                        <a:t>Maio 1988 - Mar 1990</a:t>
                      </a:r>
                      <a:endParaRPr lang="pt-BR" sz="15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23934293"/>
                  </a:ext>
                </a:extLst>
              </a:tr>
              <a:tr h="340659">
                <a:tc>
                  <a:txBody>
                    <a:bodyPr/>
                    <a:lstStyle/>
                    <a:p>
                      <a:pPr>
                        <a:lnSpc>
                          <a:spcPct val="100000"/>
                        </a:lnSpc>
                        <a:spcBef>
                          <a:spcPts val="600"/>
                        </a:spcBef>
                        <a:spcAft>
                          <a:spcPts val="600"/>
                        </a:spcAft>
                      </a:pPr>
                      <a:r>
                        <a:rPr lang="en-US" sz="1500" u="none" kern="0" dirty="0">
                          <a:solidFill>
                            <a:schemeClr val="tx1"/>
                          </a:solidFill>
                          <a:effectLst/>
                        </a:rPr>
                        <a:t> United Nations India - Pakistan Observation Mission (UNIPOM)</a:t>
                      </a:r>
                      <a:endParaRPr lang="pt-BR" sz="15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a:lnSpc>
                          <a:spcPct val="100000"/>
                        </a:lnSpc>
                        <a:spcBef>
                          <a:spcPts val="600"/>
                        </a:spcBef>
                        <a:spcAft>
                          <a:spcPts val="600"/>
                        </a:spcAft>
                      </a:pPr>
                      <a:r>
                        <a:rPr lang="pt-BR" sz="1500" b="0" u="none" kern="0" dirty="0">
                          <a:solidFill>
                            <a:schemeClr val="tx1"/>
                          </a:solidFill>
                          <a:effectLst/>
                        </a:rPr>
                        <a:t>Set 1965 - Mar 1966</a:t>
                      </a:r>
                      <a:endParaRPr lang="pt-BR" sz="15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extLst>
                  <a:ext uri="{0D108BD9-81ED-4DB2-BD59-A6C34878D82A}">
                    <a16:rowId xmlns:a16="http://schemas.microsoft.com/office/drawing/2014/main" val="2464592155"/>
                  </a:ext>
                </a:extLst>
              </a:tr>
              <a:tr h="340659">
                <a:tc>
                  <a:txBody>
                    <a:bodyPr/>
                    <a:lstStyle/>
                    <a:p>
                      <a:pPr>
                        <a:lnSpc>
                          <a:spcPct val="100000"/>
                        </a:lnSpc>
                        <a:spcBef>
                          <a:spcPts val="600"/>
                        </a:spcBef>
                        <a:spcAft>
                          <a:spcPts val="600"/>
                        </a:spcAft>
                      </a:pPr>
                      <a:r>
                        <a:rPr lang="en-US" sz="1500" u="none" kern="0" dirty="0">
                          <a:solidFill>
                            <a:schemeClr val="tx1"/>
                          </a:solidFill>
                          <a:effectLst/>
                        </a:rPr>
                        <a:t> United Nations Security Force in West New Guinea (UNSF)</a:t>
                      </a:r>
                      <a:endParaRPr lang="pt-BR" sz="15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600"/>
                        </a:spcAft>
                      </a:pPr>
                      <a:r>
                        <a:rPr lang="pt-BR" sz="1500" b="0" u="none" kern="0" dirty="0">
                          <a:solidFill>
                            <a:schemeClr val="tx1"/>
                          </a:solidFill>
                          <a:effectLst/>
                        </a:rPr>
                        <a:t>Out 1962 - </a:t>
                      </a:r>
                      <a:r>
                        <a:rPr lang="pt-BR" sz="1500" b="0" u="none" kern="0" dirty="0" err="1">
                          <a:solidFill>
                            <a:schemeClr val="tx1"/>
                          </a:solidFill>
                          <a:effectLst/>
                        </a:rPr>
                        <a:t>Abr</a:t>
                      </a:r>
                      <a:r>
                        <a:rPr lang="pt-BR" sz="1500" b="0" u="none" kern="0" dirty="0">
                          <a:solidFill>
                            <a:schemeClr val="tx1"/>
                          </a:solidFill>
                          <a:effectLst/>
                        </a:rPr>
                        <a:t> 1963</a:t>
                      </a:r>
                      <a:endParaRPr lang="pt-BR" sz="15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82484918"/>
                  </a:ext>
                </a:extLst>
              </a:tr>
            </a:tbl>
          </a:graphicData>
        </a:graphic>
      </p:graphicFrame>
      <p:sp>
        <p:nvSpPr>
          <p:cNvPr id="2" name="Retângulo 1">
            <a:extLst>
              <a:ext uri="{FF2B5EF4-FFF2-40B4-BE49-F238E27FC236}">
                <a16:creationId xmlns:a16="http://schemas.microsoft.com/office/drawing/2014/main" id="{DF61BF15-EB6F-AA61-8AF2-57FF85A4C617}"/>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Picture 16" descr="Resultado de imagem para bandeira do brasil png">
            <a:extLst>
              <a:ext uri="{FF2B5EF4-FFF2-40B4-BE49-F238E27FC236}">
                <a16:creationId xmlns:a16="http://schemas.microsoft.com/office/drawing/2014/main" id="{1BD90F24-D1E8-4001-47D8-8B7EA058864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5972" y="6201105"/>
            <a:ext cx="624690" cy="437283"/>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AC3E6B2C-5BE3-E582-79DD-37D3022D6990}"/>
              </a:ext>
            </a:extLst>
          </p:cNvPr>
          <p:cNvSpPr txBox="1"/>
          <p:nvPr/>
        </p:nvSpPr>
        <p:spPr>
          <a:xfrm>
            <a:off x="952014" y="6235080"/>
            <a:ext cx="981889" cy="369332"/>
          </a:xfrm>
          <a:prstGeom prst="rect">
            <a:avLst/>
          </a:prstGeom>
          <a:noFill/>
        </p:spPr>
        <p:txBody>
          <a:bodyPr wrap="square">
            <a:spAutoFit/>
          </a:bodyPr>
          <a:lstStyle/>
          <a:p>
            <a:pPr algn="ctr"/>
            <a:r>
              <a:rPr kumimoji="0" lang="en-US" altLang="pt-BR" sz="1800" b="1" u="none" strike="noStrike" kern="1200" cap="none" normalizeH="0" baseline="0" dirty="0">
                <a:ln>
                  <a:noFill/>
                </a:ln>
                <a:solidFill>
                  <a:srgbClr val="FFFFFF"/>
                </a:solidFill>
                <a:effectLst>
                  <a:outerShdw blurRad="38100" dist="38100" dir="2700000" algn="tl">
                    <a:srgbClr val="000000">
                      <a:alpha val="43137"/>
                    </a:srgbClr>
                  </a:outerShdw>
                </a:effectLst>
                <a:latin typeface="+mj-lt"/>
                <a:ea typeface="+mj-ea"/>
                <a:cs typeface="+mj-cs"/>
              </a:rPr>
              <a:t>05 OMP</a:t>
            </a:r>
            <a:endParaRPr lang="pt-BR" dirty="0">
              <a:effectLst>
                <a:outerShdw blurRad="38100" dist="38100" dir="2700000" algn="tl">
                  <a:srgbClr val="000000">
                    <a:alpha val="43137"/>
                  </a:srgbClr>
                </a:outerShdw>
              </a:effectLst>
            </a:endParaRPr>
          </a:p>
        </p:txBody>
      </p:sp>
      <p:sp>
        <p:nvSpPr>
          <p:cNvPr id="9" name="CaixaDeTexto 8">
            <a:extLst>
              <a:ext uri="{FF2B5EF4-FFF2-40B4-BE49-F238E27FC236}">
                <a16:creationId xmlns:a16="http://schemas.microsoft.com/office/drawing/2014/main" id="{DD8AFEA8-B049-3E28-3E75-56FD53896875}"/>
              </a:ext>
            </a:extLst>
          </p:cNvPr>
          <p:cNvSpPr txBox="1"/>
          <p:nvPr/>
        </p:nvSpPr>
        <p:spPr>
          <a:xfrm>
            <a:off x="8010212" y="6581001"/>
            <a:ext cx="4181788" cy="276999"/>
          </a:xfrm>
          <a:prstGeom prst="rect">
            <a:avLst/>
          </a:prstGeom>
          <a:noFill/>
        </p:spPr>
        <p:txBody>
          <a:bodyPr wrap="square">
            <a:spAutoFit/>
          </a:bodyPr>
          <a:lstStyle/>
          <a:p>
            <a:r>
              <a:rPr lang="pt-BR" sz="1200" i="1" dirty="0"/>
              <a:t>https://peacekeeping.un.org/en/past-peacekeeping-operations</a:t>
            </a:r>
          </a:p>
        </p:txBody>
      </p:sp>
      <p:grpSp>
        <p:nvGrpSpPr>
          <p:cNvPr id="11" name="Ministério da Defesa">
            <a:extLst>
              <a:ext uri="{FF2B5EF4-FFF2-40B4-BE49-F238E27FC236}">
                <a16:creationId xmlns:a16="http://schemas.microsoft.com/office/drawing/2014/main" id="{078D1765-D5C8-46EB-A3C4-E6570EB0F795}"/>
              </a:ext>
            </a:extLst>
          </p:cNvPr>
          <p:cNvGrpSpPr>
            <a:grpSpLocks noChangeAspect="1"/>
          </p:cNvGrpSpPr>
          <p:nvPr/>
        </p:nvGrpSpPr>
        <p:grpSpPr>
          <a:xfrm>
            <a:off x="82672" y="71935"/>
            <a:ext cx="554708" cy="768353"/>
            <a:chOff x="4922553" y="702231"/>
            <a:chExt cx="2346894" cy="3250794"/>
          </a:xfrm>
        </p:grpSpPr>
        <p:pic>
          <p:nvPicPr>
            <p:cNvPr id="12" name="Fundo" descr="Resultado de imagem para ministério da defesa">
              <a:extLst>
                <a:ext uri="{FF2B5EF4-FFF2-40B4-BE49-F238E27FC236}">
                  <a16:creationId xmlns:a16="http://schemas.microsoft.com/office/drawing/2014/main" id="{FA5DFDEE-42C6-CCD6-2702-D23C3B73921F}"/>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13" name="Brasão" descr="Imagem relacionada">
              <a:extLst>
                <a:ext uri="{FF2B5EF4-FFF2-40B4-BE49-F238E27FC236}">
                  <a16:creationId xmlns:a16="http://schemas.microsoft.com/office/drawing/2014/main" id="{8BF0B804-7028-D83A-3FF9-F26356E60E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1">
            <a:extLst>
              <a:ext uri="{FF2B5EF4-FFF2-40B4-BE49-F238E27FC236}">
                <a16:creationId xmlns:a16="http://schemas.microsoft.com/office/drawing/2014/main" id="{9AA1DFBB-5415-9A39-FB3B-0B139EFCAC2B}"/>
              </a:ext>
            </a:extLst>
          </p:cNvPr>
          <p:cNvSpPr>
            <a:spLocks noChangeArrowheads="1"/>
          </p:cNvSpPr>
          <p:nvPr/>
        </p:nvSpPr>
        <p:spPr bwMode="auto">
          <a:xfrm>
            <a:off x="640080" y="2074363"/>
            <a:ext cx="2752354" cy="2709275"/>
          </a:xfrm>
          <a:prstGeom prst="ellipse">
            <a:avLst/>
          </a:prstGeom>
          <a:solidFill>
            <a:schemeClr val="bg1"/>
          </a:solidFill>
          <a:ln w="174625" cmpd="thinThick">
            <a:solidFill>
              <a:srgbClr val="262626"/>
            </a:solidFill>
          </a:ln>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kumimoji="0" lang="en-US" altLang="pt-BR" sz="2300" b="1" i="0" u="none" strike="noStrike" kern="1200" cap="none" normalizeH="0" baseline="0" dirty="0">
                <a:ln>
                  <a:noFill/>
                </a:ln>
                <a:effectLst/>
                <a:latin typeface="+mj-lt"/>
                <a:ea typeface="+mj-ea"/>
                <a:cs typeface="+mj-cs"/>
              </a:rPr>
              <a:t>OMP ENCERRADAS</a:t>
            </a:r>
            <a:endParaRPr kumimoji="0" lang="en-US" altLang="pt-BR" sz="2300" b="0" i="0" u="none" strike="noStrike" kern="1200" cap="none" normalizeH="0" baseline="0" dirty="0">
              <a:ln>
                <a:noFill/>
              </a:ln>
              <a:effectLst/>
              <a:latin typeface="+mj-lt"/>
              <a:ea typeface="+mj-ea"/>
              <a:cs typeface="+mj-cs"/>
            </a:endParaRPr>
          </a:p>
          <a:p>
            <a:pPr marL="0" marR="0" lvl="0" indent="0" algn="ctr" fontAlgn="base">
              <a:lnSpc>
                <a:spcPct val="90000"/>
              </a:lnSpc>
              <a:spcBef>
                <a:spcPct val="0"/>
              </a:spcBef>
              <a:spcAft>
                <a:spcPts val="600"/>
              </a:spcAft>
              <a:buClrTx/>
              <a:buSzTx/>
              <a:tabLst/>
            </a:pPr>
            <a:r>
              <a:rPr lang="en-US" altLang="pt-BR" sz="2300" b="1" dirty="0" err="1">
                <a:latin typeface="+mj-lt"/>
                <a:ea typeface="+mj-ea"/>
                <a:cs typeface="+mj-cs"/>
              </a:rPr>
              <a:t>Ásia</a:t>
            </a:r>
            <a:r>
              <a:rPr lang="en-US" altLang="pt-BR" sz="2300" b="1" dirty="0">
                <a:latin typeface="+mj-lt"/>
                <a:ea typeface="+mj-ea"/>
                <a:cs typeface="+mj-cs"/>
              </a:rPr>
              <a:t> e Oceania</a:t>
            </a:r>
            <a:r>
              <a:rPr kumimoji="0" lang="en-US" altLang="pt-BR" sz="2300" b="1" i="0" u="none" strike="noStrike" kern="1200" cap="none" normalizeH="0" baseline="0" dirty="0">
                <a:ln>
                  <a:noFill/>
                </a:ln>
                <a:effectLst/>
                <a:latin typeface="+mj-lt"/>
                <a:ea typeface="+mj-ea"/>
                <a:cs typeface="+mj-cs"/>
              </a:rPr>
              <a:t> (09)</a:t>
            </a:r>
          </a:p>
        </p:txBody>
      </p:sp>
      <p:pic>
        <p:nvPicPr>
          <p:cNvPr id="5" name="Picture 2" descr="Bola de Bandeira Brasileira - Bandeira do Brasil na Esfera Isolada — Foto ©  Fredex #107794156">
            <a:extLst>
              <a:ext uri="{FF2B5EF4-FFF2-40B4-BE49-F238E27FC236}">
                <a16:creationId xmlns:a16="http://schemas.microsoft.com/office/drawing/2014/main" id="{F20239C1-A241-602B-1837-74A97C366D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81380" y="2007687"/>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ola de Bandeira Brasileira - Bandeira do Brasil na Esfera Isolada — Foto ©  Fredex #107794156">
            <a:extLst>
              <a:ext uri="{FF2B5EF4-FFF2-40B4-BE49-F238E27FC236}">
                <a16:creationId xmlns:a16="http://schemas.microsoft.com/office/drawing/2014/main" id="{B7E093EE-49A0-6349-752E-F02BB360EC9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78584" y="2346175"/>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ola de Bandeira Brasileira - Bandeira do Brasil na Esfera Isolada — Foto ©  Fredex #107794156">
            <a:extLst>
              <a:ext uri="{FF2B5EF4-FFF2-40B4-BE49-F238E27FC236}">
                <a16:creationId xmlns:a16="http://schemas.microsoft.com/office/drawing/2014/main" id="{620A70A7-0807-A613-0C32-1504CCA5CE7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78584" y="4718634"/>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ola de Bandeira Brasileira - Bandeira do Brasil na Esfera Isolada — Foto ©  Fredex #107794156">
            <a:extLst>
              <a:ext uri="{FF2B5EF4-FFF2-40B4-BE49-F238E27FC236}">
                <a16:creationId xmlns:a16="http://schemas.microsoft.com/office/drawing/2014/main" id="{A48BD7A5-25BA-F7EF-178E-6775E1D7AE5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81946" y="4391962"/>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ola de Bandeira Brasileira - Bandeira do Brasil na Esfera Isolada — Foto ©  Fredex #107794156">
            <a:extLst>
              <a:ext uri="{FF2B5EF4-FFF2-40B4-BE49-F238E27FC236}">
                <a16:creationId xmlns:a16="http://schemas.microsoft.com/office/drawing/2014/main" id="{2492971F-EF84-4EC7-4E50-9BDF9725533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78584" y="2679757"/>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 Peacekeeping Training iLearn Portal">
            <a:extLst>
              <a:ext uri="{FF2B5EF4-FFF2-40B4-BE49-F238E27FC236}">
                <a16:creationId xmlns:a16="http://schemas.microsoft.com/office/drawing/2014/main" id="{6FE6B340-BB7F-A83E-E5EE-C89871E613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28" r="7621"/>
          <a:stretch/>
        </p:blipFill>
        <p:spPr bwMode="auto">
          <a:xfrm>
            <a:off x="-1" y="1059527"/>
            <a:ext cx="2013558" cy="82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956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ela 1">
            <a:extLst>
              <a:ext uri="{FF2B5EF4-FFF2-40B4-BE49-F238E27FC236}">
                <a16:creationId xmlns:a16="http://schemas.microsoft.com/office/drawing/2014/main" id="{C0116CF9-DAAE-EDE6-F2FB-8FD1DAFA3375}"/>
              </a:ext>
            </a:extLst>
          </p:cNvPr>
          <p:cNvGraphicFramePr>
            <a:graphicFrameLocks noGrp="1"/>
          </p:cNvGraphicFramePr>
          <p:nvPr>
            <p:extLst>
              <p:ext uri="{D42A27DB-BD31-4B8C-83A1-F6EECF244321}">
                <p14:modId xmlns:p14="http://schemas.microsoft.com/office/powerpoint/2010/main" val="634481816"/>
              </p:ext>
            </p:extLst>
          </p:nvPr>
        </p:nvGraphicFramePr>
        <p:xfrm>
          <a:off x="3762375" y="1170824"/>
          <a:ext cx="8249211" cy="4339848"/>
        </p:xfrm>
        <a:graphic>
          <a:graphicData uri="http://schemas.openxmlformats.org/drawingml/2006/table">
            <a:tbl>
              <a:tblPr firstRow="1" firstCol="1" bandRow="1">
                <a:tableStyleId>{0505E3EF-67EA-436B-97B2-0124C06EBD24}</a:tableStyleId>
              </a:tblPr>
              <a:tblGrid>
                <a:gridCol w="6372154">
                  <a:extLst>
                    <a:ext uri="{9D8B030D-6E8A-4147-A177-3AD203B41FA5}">
                      <a16:colId xmlns:a16="http://schemas.microsoft.com/office/drawing/2014/main" val="2576635570"/>
                    </a:ext>
                  </a:extLst>
                </a:gridCol>
                <a:gridCol w="1877057">
                  <a:extLst>
                    <a:ext uri="{9D8B030D-6E8A-4147-A177-3AD203B41FA5}">
                      <a16:colId xmlns:a16="http://schemas.microsoft.com/office/drawing/2014/main" val="1060974801"/>
                    </a:ext>
                  </a:extLst>
                </a:gridCol>
              </a:tblGrid>
              <a:tr h="542481">
                <a:tc>
                  <a:txBody>
                    <a:bodyPr/>
                    <a:lstStyle/>
                    <a:p>
                      <a:pPr>
                        <a:lnSpc>
                          <a:spcPct val="100000"/>
                        </a:lnSpc>
                        <a:spcAft>
                          <a:spcPts val="0"/>
                        </a:spcAft>
                      </a:pPr>
                      <a:r>
                        <a:rPr lang="en-US" sz="1600" u="none" kern="0" dirty="0">
                          <a:solidFill>
                            <a:schemeClr val="tx1"/>
                          </a:solidFill>
                          <a:effectLst/>
                        </a:rPr>
                        <a:t> United Nations Observer Mission in Georgia (UNOMIG)</a:t>
                      </a:r>
                      <a:endParaRPr lang="pt-BR" sz="14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pt-BR" sz="1600" b="0" u="none" kern="0" dirty="0" err="1">
                          <a:solidFill>
                            <a:schemeClr val="tx1"/>
                          </a:solidFill>
                          <a:effectLst/>
                        </a:rPr>
                        <a:t>Ago</a:t>
                      </a:r>
                      <a:r>
                        <a:rPr lang="pt-BR" sz="1600" b="0" u="none" kern="0" dirty="0">
                          <a:solidFill>
                            <a:schemeClr val="tx1"/>
                          </a:solidFill>
                          <a:effectLst/>
                        </a:rPr>
                        <a:t> 1993 - </a:t>
                      </a:r>
                      <a:r>
                        <a:rPr lang="pt-BR" sz="1600" b="0" u="none" kern="0" dirty="0" err="1">
                          <a:solidFill>
                            <a:schemeClr val="tx1"/>
                          </a:solidFill>
                          <a:effectLst/>
                        </a:rPr>
                        <a:t>Jun</a:t>
                      </a:r>
                      <a:r>
                        <a:rPr lang="pt-BR" sz="1600" b="0" u="none" kern="0" dirty="0">
                          <a:solidFill>
                            <a:schemeClr val="tx1"/>
                          </a:solidFill>
                          <a:effectLst/>
                        </a:rPr>
                        <a:t> 2009</a:t>
                      </a:r>
                      <a:endParaRPr lang="pt-BR" sz="14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518776231"/>
                  </a:ext>
                </a:extLst>
              </a:tr>
              <a:tr h="542481">
                <a:tc>
                  <a:txBody>
                    <a:bodyPr/>
                    <a:lstStyle/>
                    <a:p>
                      <a:pPr>
                        <a:lnSpc>
                          <a:spcPct val="100000"/>
                        </a:lnSpc>
                        <a:spcAft>
                          <a:spcPts val="0"/>
                        </a:spcAft>
                      </a:pPr>
                      <a:r>
                        <a:rPr lang="en-US" sz="1600" u="none" kern="0" dirty="0">
                          <a:solidFill>
                            <a:schemeClr val="tx1"/>
                          </a:solidFill>
                          <a:effectLst/>
                        </a:rPr>
                        <a:t> United Nations Mission of Observers in </a:t>
                      </a:r>
                      <a:r>
                        <a:rPr lang="en-US" sz="1600" u="none" kern="0" dirty="0" err="1">
                          <a:solidFill>
                            <a:schemeClr val="tx1"/>
                          </a:solidFill>
                          <a:effectLst/>
                        </a:rPr>
                        <a:t>Prevlaka</a:t>
                      </a:r>
                      <a:r>
                        <a:rPr lang="en-US" sz="1600" u="none" kern="0" dirty="0">
                          <a:solidFill>
                            <a:schemeClr val="tx1"/>
                          </a:solidFill>
                          <a:effectLst/>
                        </a:rPr>
                        <a:t> (UNMOP)</a:t>
                      </a:r>
                      <a:endParaRPr lang="pt-BR" sz="14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a:lnSpc>
                          <a:spcPct val="100000"/>
                        </a:lnSpc>
                        <a:spcAft>
                          <a:spcPts val="0"/>
                        </a:spcAft>
                      </a:pPr>
                      <a:r>
                        <a:rPr lang="pt-BR" sz="1600" b="0" u="none" kern="0" dirty="0" err="1">
                          <a:solidFill>
                            <a:schemeClr val="tx1"/>
                          </a:solidFill>
                          <a:effectLst/>
                        </a:rPr>
                        <a:t>Fev</a:t>
                      </a:r>
                      <a:r>
                        <a:rPr lang="pt-BR" sz="1600" b="0" u="none" kern="0" dirty="0">
                          <a:solidFill>
                            <a:schemeClr val="tx1"/>
                          </a:solidFill>
                          <a:effectLst/>
                        </a:rPr>
                        <a:t> 1996 - Dez 2002</a:t>
                      </a:r>
                      <a:endParaRPr lang="pt-BR" sz="14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extLst>
                  <a:ext uri="{0D108BD9-81ED-4DB2-BD59-A6C34878D82A}">
                    <a16:rowId xmlns:a16="http://schemas.microsoft.com/office/drawing/2014/main" val="2856710427"/>
                  </a:ext>
                </a:extLst>
              </a:tr>
              <a:tr h="542481">
                <a:tc>
                  <a:txBody>
                    <a:bodyPr/>
                    <a:lstStyle/>
                    <a:p>
                      <a:pPr>
                        <a:lnSpc>
                          <a:spcPct val="100000"/>
                        </a:lnSpc>
                        <a:spcAft>
                          <a:spcPts val="0"/>
                        </a:spcAft>
                      </a:pPr>
                      <a:r>
                        <a:rPr lang="en-US" sz="1600" u="none" kern="0" dirty="0">
                          <a:solidFill>
                            <a:schemeClr val="tx1"/>
                          </a:solidFill>
                          <a:effectLst/>
                        </a:rPr>
                        <a:t> United Nations Mission in Bosnia and Herzegovina (UNMIBH)</a:t>
                      </a:r>
                      <a:endParaRPr lang="pt-BR" sz="14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0000"/>
                        </a:lnSpc>
                        <a:spcAft>
                          <a:spcPts val="0"/>
                        </a:spcAft>
                      </a:pPr>
                      <a:r>
                        <a:rPr lang="pt-BR" sz="1600" b="0" u="none" kern="0" dirty="0">
                          <a:solidFill>
                            <a:schemeClr val="tx1"/>
                          </a:solidFill>
                          <a:effectLst/>
                        </a:rPr>
                        <a:t>Dez 1995 - Dez 2002</a:t>
                      </a:r>
                      <a:endParaRPr lang="pt-BR" sz="14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691932068"/>
                  </a:ext>
                </a:extLst>
              </a:tr>
              <a:tr h="542481">
                <a:tc>
                  <a:txBody>
                    <a:bodyPr/>
                    <a:lstStyle/>
                    <a:p>
                      <a:pPr>
                        <a:lnSpc>
                          <a:spcPct val="100000"/>
                        </a:lnSpc>
                        <a:spcAft>
                          <a:spcPts val="0"/>
                        </a:spcAft>
                      </a:pPr>
                      <a:r>
                        <a:rPr lang="en-US" sz="1600" u="none" kern="0" dirty="0">
                          <a:solidFill>
                            <a:schemeClr val="tx1"/>
                          </a:solidFill>
                          <a:effectLst/>
                        </a:rPr>
                        <a:t> United Nations Preventive Deployment Force (UNPREDEP)</a:t>
                      </a:r>
                      <a:endParaRPr lang="pt-BR" sz="14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a:lnSpc>
                          <a:spcPct val="100000"/>
                        </a:lnSpc>
                        <a:spcAft>
                          <a:spcPts val="0"/>
                        </a:spcAft>
                      </a:pPr>
                      <a:r>
                        <a:rPr lang="pt-BR" sz="1600" b="0" u="none" kern="0" dirty="0">
                          <a:solidFill>
                            <a:schemeClr val="tx1"/>
                          </a:solidFill>
                          <a:effectLst/>
                        </a:rPr>
                        <a:t>Mar 1995 - </a:t>
                      </a:r>
                      <a:r>
                        <a:rPr lang="pt-BR" sz="1600" b="0" u="none" kern="0" dirty="0" err="1">
                          <a:solidFill>
                            <a:schemeClr val="tx1"/>
                          </a:solidFill>
                          <a:effectLst/>
                        </a:rPr>
                        <a:t>Fev</a:t>
                      </a:r>
                      <a:r>
                        <a:rPr lang="pt-BR" sz="1600" b="0" u="none" kern="0" dirty="0">
                          <a:solidFill>
                            <a:schemeClr val="tx1"/>
                          </a:solidFill>
                          <a:effectLst/>
                        </a:rPr>
                        <a:t> 1999</a:t>
                      </a:r>
                      <a:endParaRPr lang="pt-BR" sz="14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extLst>
                  <a:ext uri="{0D108BD9-81ED-4DB2-BD59-A6C34878D82A}">
                    <a16:rowId xmlns:a16="http://schemas.microsoft.com/office/drawing/2014/main" val="4171650603"/>
                  </a:ext>
                </a:extLst>
              </a:tr>
              <a:tr h="542481">
                <a:tc>
                  <a:txBody>
                    <a:bodyPr/>
                    <a:lstStyle/>
                    <a:p>
                      <a:pPr>
                        <a:lnSpc>
                          <a:spcPct val="100000"/>
                        </a:lnSpc>
                        <a:spcAft>
                          <a:spcPts val="0"/>
                        </a:spcAft>
                      </a:pPr>
                      <a:r>
                        <a:rPr lang="en-US" sz="1600" u="none" kern="0" dirty="0">
                          <a:solidFill>
                            <a:schemeClr val="tx1"/>
                          </a:solidFill>
                          <a:effectLst/>
                        </a:rPr>
                        <a:t> United Nations Civilian Police Support Group (UNCPSG)</a:t>
                      </a:r>
                      <a:endParaRPr lang="pt-BR" sz="14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0000"/>
                        </a:lnSpc>
                        <a:spcAft>
                          <a:spcPts val="0"/>
                        </a:spcAft>
                      </a:pPr>
                      <a:r>
                        <a:rPr lang="pt-BR" sz="1600" b="0" u="none" kern="0" dirty="0">
                          <a:solidFill>
                            <a:schemeClr val="tx1"/>
                          </a:solidFill>
                          <a:effectLst/>
                        </a:rPr>
                        <a:t>Jan 1998 - Out 1998</a:t>
                      </a:r>
                      <a:endParaRPr lang="pt-BR" sz="14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187112358"/>
                  </a:ext>
                </a:extLst>
              </a:tr>
              <a:tr h="542481">
                <a:tc>
                  <a:txBody>
                    <a:bodyPr/>
                    <a:lstStyle/>
                    <a:p>
                      <a:pPr>
                        <a:lnSpc>
                          <a:spcPct val="100000"/>
                        </a:lnSpc>
                        <a:spcAft>
                          <a:spcPts val="0"/>
                        </a:spcAft>
                      </a:pPr>
                      <a:r>
                        <a:rPr lang="en-US" sz="1600" u="none" kern="0" dirty="0">
                          <a:solidFill>
                            <a:schemeClr val="tx1"/>
                          </a:solidFill>
                          <a:effectLst/>
                        </a:rPr>
                        <a:t> United Nations Transitional Administration for Eastern Slavonia, </a:t>
                      </a:r>
                      <a:r>
                        <a:rPr lang="en-US" sz="1600" u="none" kern="0" dirty="0" err="1">
                          <a:solidFill>
                            <a:schemeClr val="tx1"/>
                          </a:solidFill>
                          <a:effectLst/>
                        </a:rPr>
                        <a:t>Baranja</a:t>
                      </a:r>
                      <a:endParaRPr lang="en-US" sz="1600" u="none" kern="0" dirty="0">
                        <a:solidFill>
                          <a:schemeClr val="tx1"/>
                        </a:solidFill>
                        <a:effectLst/>
                      </a:endParaRPr>
                    </a:p>
                    <a:p>
                      <a:pPr>
                        <a:lnSpc>
                          <a:spcPct val="100000"/>
                        </a:lnSpc>
                        <a:spcAft>
                          <a:spcPts val="0"/>
                        </a:spcAft>
                      </a:pPr>
                      <a:r>
                        <a:rPr lang="en-US" sz="1600" u="none" kern="0" dirty="0">
                          <a:solidFill>
                            <a:schemeClr val="tx1"/>
                          </a:solidFill>
                          <a:effectLst/>
                        </a:rPr>
                        <a:t>  and  Western </a:t>
                      </a:r>
                      <a:r>
                        <a:rPr lang="en-US" sz="1600" u="none" kern="0" dirty="0" err="1">
                          <a:solidFill>
                            <a:schemeClr val="tx1"/>
                          </a:solidFill>
                          <a:effectLst/>
                        </a:rPr>
                        <a:t>Sirmium</a:t>
                      </a:r>
                      <a:r>
                        <a:rPr lang="en-US" sz="1600" u="none" kern="0" dirty="0">
                          <a:solidFill>
                            <a:schemeClr val="tx1"/>
                          </a:solidFill>
                          <a:effectLst/>
                        </a:rPr>
                        <a:t> (UNTAES)</a:t>
                      </a:r>
                      <a:endParaRPr lang="pt-BR" sz="14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a:lnSpc>
                          <a:spcPct val="100000"/>
                        </a:lnSpc>
                        <a:spcAft>
                          <a:spcPts val="0"/>
                        </a:spcAft>
                      </a:pPr>
                      <a:r>
                        <a:rPr lang="pt-BR" sz="1600" b="0" u="none" kern="0" dirty="0">
                          <a:solidFill>
                            <a:schemeClr val="tx1"/>
                          </a:solidFill>
                          <a:effectLst/>
                        </a:rPr>
                        <a:t>Jan 1996 - Jan 1998</a:t>
                      </a:r>
                      <a:endParaRPr lang="pt-BR" sz="14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extLst>
                  <a:ext uri="{0D108BD9-81ED-4DB2-BD59-A6C34878D82A}">
                    <a16:rowId xmlns:a16="http://schemas.microsoft.com/office/drawing/2014/main" val="1048594738"/>
                  </a:ext>
                </a:extLst>
              </a:tr>
              <a:tr h="542481">
                <a:tc>
                  <a:txBody>
                    <a:bodyPr/>
                    <a:lstStyle/>
                    <a:p>
                      <a:pPr>
                        <a:lnSpc>
                          <a:spcPct val="100000"/>
                        </a:lnSpc>
                        <a:spcAft>
                          <a:spcPts val="0"/>
                        </a:spcAft>
                      </a:pPr>
                      <a:r>
                        <a:rPr lang="en-US" sz="1600" u="none" kern="0" dirty="0">
                          <a:solidFill>
                            <a:schemeClr val="tx1"/>
                          </a:solidFill>
                          <a:effectLst/>
                        </a:rPr>
                        <a:t> United Nations Confidence Restoration Operation in Croatia (UNCRO)</a:t>
                      </a:r>
                      <a:endParaRPr lang="pt-BR" sz="14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a:lnSpc>
                          <a:spcPct val="100000"/>
                        </a:lnSpc>
                        <a:spcAft>
                          <a:spcPts val="0"/>
                        </a:spcAft>
                      </a:pPr>
                      <a:r>
                        <a:rPr lang="pt-BR" sz="1600" b="0" u="none" kern="0" dirty="0">
                          <a:solidFill>
                            <a:schemeClr val="tx1"/>
                          </a:solidFill>
                          <a:effectLst/>
                        </a:rPr>
                        <a:t>Mar 1995 - Jan 1996</a:t>
                      </a:r>
                      <a:endParaRPr lang="pt-BR" sz="14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extLst>
                  <a:ext uri="{0D108BD9-81ED-4DB2-BD59-A6C34878D82A}">
                    <a16:rowId xmlns:a16="http://schemas.microsoft.com/office/drawing/2014/main" val="2951306268"/>
                  </a:ext>
                </a:extLst>
              </a:tr>
              <a:tr h="542481">
                <a:tc>
                  <a:txBody>
                    <a:bodyPr/>
                    <a:lstStyle/>
                    <a:p>
                      <a:pPr>
                        <a:lnSpc>
                          <a:spcPct val="100000"/>
                        </a:lnSpc>
                        <a:spcAft>
                          <a:spcPts val="0"/>
                        </a:spcAft>
                      </a:pPr>
                      <a:r>
                        <a:rPr lang="en-US" sz="1600" u="none" kern="0" dirty="0">
                          <a:solidFill>
                            <a:schemeClr val="tx1"/>
                          </a:solidFill>
                          <a:effectLst/>
                        </a:rPr>
                        <a:t> United Nations Protection Force (UNPROFOR)</a:t>
                      </a:r>
                      <a:endParaRPr lang="pt-BR" sz="14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pt-BR" sz="1600" b="0" u="none" kern="0" dirty="0" err="1">
                          <a:solidFill>
                            <a:schemeClr val="tx1"/>
                          </a:solidFill>
                          <a:effectLst/>
                        </a:rPr>
                        <a:t>Fev</a:t>
                      </a:r>
                      <a:r>
                        <a:rPr lang="pt-BR" sz="1600" b="0" u="none" kern="0" dirty="0">
                          <a:solidFill>
                            <a:schemeClr val="tx1"/>
                          </a:solidFill>
                          <a:effectLst/>
                        </a:rPr>
                        <a:t> 1992 - Mar 1995</a:t>
                      </a:r>
                      <a:endParaRPr lang="pt-BR" sz="1400" b="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35841110"/>
                  </a:ext>
                </a:extLst>
              </a:tr>
            </a:tbl>
          </a:graphicData>
        </a:graphic>
      </p:graphicFrame>
      <p:sp>
        <p:nvSpPr>
          <p:cNvPr id="6" name="Retângulo 5">
            <a:extLst>
              <a:ext uri="{FF2B5EF4-FFF2-40B4-BE49-F238E27FC236}">
                <a16:creationId xmlns:a16="http://schemas.microsoft.com/office/drawing/2014/main" id="{C52FCA3A-1586-2489-2B5C-90C3EF349544}"/>
              </a:ext>
            </a:extLst>
          </p:cNvPr>
          <p:cNvSpPr/>
          <p:nvPr/>
        </p:nvSpPr>
        <p:spPr>
          <a:xfrm>
            <a:off x="0" y="0"/>
            <a:ext cx="2013557" cy="687361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16" descr="Resultado de imagem para bandeira do brasil png">
            <a:extLst>
              <a:ext uri="{FF2B5EF4-FFF2-40B4-BE49-F238E27FC236}">
                <a16:creationId xmlns:a16="http://schemas.microsoft.com/office/drawing/2014/main" id="{771F37B3-75EA-3ACF-5E85-F7BD321E41C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5972" y="6178803"/>
            <a:ext cx="624690" cy="437283"/>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355BCDFD-5151-3029-884E-66D265D58DF8}"/>
              </a:ext>
            </a:extLst>
          </p:cNvPr>
          <p:cNvSpPr txBox="1"/>
          <p:nvPr/>
        </p:nvSpPr>
        <p:spPr>
          <a:xfrm>
            <a:off x="941165" y="6230244"/>
            <a:ext cx="981889" cy="369332"/>
          </a:xfrm>
          <a:prstGeom prst="rect">
            <a:avLst/>
          </a:prstGeom>
          <a:noFill/>
        </p:spPr>
        <p:txBody>
          <a:bodyPr wrap="square">
            <a:spAutoFit/>
          </a:bodyPr>
          <a:lstStyle/>
          <a:p>
            <a:pPr algn="ctr"/>
            <a:r>
              <a:rPr kumimoji="0" lang="en-US" altLang="pt-BR" sz="1800" b="1" u="none" strike="noStrike" kern="1200" cap="none" normalizeH="0" baseline="0" dirty="0">
                <a:ln>
                  <a:noFill/>
                </a:ln>
                <a:solidFill>
                  <a:srgbClr val="FFFFFF"/>
                </a:solidFill>
                <a:effectLst>
                  <a:outerShdw blurRad="38100" dist="38100" dir="2700000" algn="tl">
                    <a:srgbClr val="000000">
                      <a:alpha val="43137"/>
                    </a:srgbClr>
                  </a:outerShdw>
                </a:effectLst>
                <a:latin typeface="+mj-lt"/>
                <a:ea typeface="+mj-ea"/>
                <a:cs typeface="+mj-cs"/>
              </a:rPr>
              <a:t>05 OMP</a:t>
            </a:r>
            <a:endParaRPr lang="pt-BR" dirty="0">
              <a:effectLst>
                <a:outerShdw blurRad="38100" dist="38100" dir="2700000" algn="tl">
                  <a:srgbClr val="000000">
                    <a:alpha val="43137"/>
                  </a:srgbClr>
                </a:outerShdw>
              </a:effectLst>
            </a:endParaRPr>
          </a:p>
        </p:txBody>
      </p:sp>
      <p:grpSp>
        <p:nvGrpSpPr>
          <p:cNvPr id="3" name="Ministério da Defesa">
            <a:extLst>
              <a:ext uri="{FF2B5EF4-FFF2-40B4-BE49-F238E27FC236}">
                <a16:creationId xmlns:a16="http://schemas.microsoft.com/office/drawing/2014/main" id="{B219AAFA-DAA5-8A14-9083-37F8628B9D20}"/>
              </a:ext>
            </a:extLst>
          </p:cNvPr>
          <p:cNvGrpSpPr>
            <a:grpSpLocks noChangeAspect="1"/>
          </p:cNvGrpSpPr>
          <p:nvPr/>
        </p:nvGrpSpPr>
        <p:grpSpPr>
          <a:xfrm>
            <a:off x="82672" y="71935"/>
            <a:ext cx="554708" cy="768353"/>
            <a:chOff x="4922553" y="702231"/>
            <a:chExt cx="2346894" cy="3250794"/>
          </a:xfrm>
        </p:grpSpPr>
        <p:pic>
          <p:nvPicPr>
            <p:cNvPr id="4" name="Fundo" descr="Resultado de imagem para ministério da defesa">
              <a:extLst>
                <a:ext uri="{FF2B5EF4-FFF2-40B4-BE49-F238E27FC236}">
                  <a16:creationId xmlns:a16="http://schemas.microsoft.com/office/drawing/2014/main" id="{6FF16D9D-B9D3-275F-1D5B-9B808D94E92E}"/>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22553" y="750356"/>
              <a:ext cx="2346894" cy="3202669"/>
            </a:xfrm>
            <a:prstGeom prst="rect">
              <a:avLst/>
            </a:prstGeom>
            <a:noFill/>
            <a:extLst>
              <a:ext uri="{909E8E84-426E-40DD-AFC4-6F175D3DCCD1}">
                <a14:hiddenFill xmlns:a14="http://schemas.microsoft.com/office/drawing/2010/main">
                  <a:solidFill>
                    <a:srgbClr val="FFFFFF"/>
                  </a:solidFill>
                </a14:hiddenFill>
              </a:ext>
            </a:extLst>
          </p:spPr>
        </p:pic>
        <p:pic>
          <p:nvPicPr>
            <p:cNvPr id="5" name="Brasão" descr="Imagem relacionada">
              <a:extLst>
                <a:ext uri="{FF2B5EF4-FFF2-40B4-BE49-F238E27FC236}">
                  <a16:creationId xmlns:a16="http://schemas.microsoft.com/office/drawing/2014/main" id="{EC20D407-DA8A-F95F-D5D5-666182B508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192" y="702231"/>
              <a:ext cx="2049614" cy="205563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
            <a:extLst>
              <a:ext uri="{FF2B5EF4-FFF2-40B4-BE49-F238E27FC236}">
                <a16:creationId xmlns:a16="http://schemas.microsoft.com/office/drawing/2014/main" id="{832AA91D-206F-8C78-520B-28634DDE0672}"/>
              </a:ext>
            </a:extLst>
          </p:cNvPr>
          <p:cNvSpPr>
            <a:spLocks noChangeArrowheads="1"/>
          </p:cNvSpPr>
          <p:nvPr/>
        </p:nvSpPr>
        <p:spPr bwMode="auto">
          <a:xfrm>
            <a:off x="640080" y="2074363"/>
            <a:ext cx="2752354" cy="2709275"/>
          </a:xfrm>
          <a:prstGeom prst="ellipse">
            <a:avLst/>
          </a:prstGeom>
          <a:solidFill>
            <a:schemeClr val="bg1"/>
          </a:solidFill>
          <a:ln w="174625" cmpd="thinThick">
            <a:solidFill>
              <a:srgbClr val="262626"/>
            </a:solidFill>
          </a:ln>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kumimoji="0" lang="en-US" altLang="pt-BR" sz="2300" b="1" i="0" u="none" strike="noStrike" kern="1200" cap="none" normalizeH="0" baseline="0" dirty="0">
                <a:ln>
                  <a:noFill/>
                </a:ln>
                <a:effectLst/>
                <a:latin typeface="+mj-lt"/>
                <a:ea typeface="+mj-ea"/>
                <a:cs typeface="+mj-cs"/>
              </a:rPr>
              <a:t>OMP ENCERRADAS</a:t>
            </a:r>
            <a:endParaRPr kumimoji="0" lang="en-US" altLang="pt-BR" sz="2300" b="0" i="0" u="none" strike="noStrike" kern="1200" cap="none" normalizeH="0" baseline="0" dirty="0">
              <a:ln>
                <a:noFill/>
              </a:ln>
              <a:effectLst/>
              <a:latin typeface="+mj-lt"/>
              <a:ea typeface="+mj-ea"/>
              <a:cs typeface="+mj-cs"/>
            </a:endParaRPr>
          </a:p>
          <a:p>
            <a:pPr marL="0" marR="0" lvl="0" indent="0" algn="ctr" fontAlgn="base">
              <a:lnSpc>
                <a:spcPct val="90000"/>
              </a:lnSpc>
              <a:spcBef>
                <a:spcPct val="0"/>
              </a:spcBef>
              <a:spcAft>
                <a:spcPts val="600"/>
              </a:spcAft>
              <a:buClrTx/>
              <a:buSzTx/>
              <a:tabLst/>
            </a:pPr>
            <a:r>
              <a:rPr lang="en-US" altLang="pt-BR" sz="2300" b="1" dirty="0">
                <a:latin typeface="+mj-lt"/>
                <a:ea typeface="+mj-ea"/>
                <a:cs typeface="+mj-cs"/>
              </a:rPr>
              <a:t>Europa </a:t>
            </a:r>
            <a:r>
              <a:rPr kumimoji="0" lang="en-US" altLang="pt-BR" sz="2300" b="1" i="0" u="none" strike="noStrike" kern="1200" cap="none" normalizeH="0" baseline="0" dirty="0">
                <a:ln>
                  <a:noFill/>
                </a:ln>
                <a:effectLst/>
                <a:latin typeface="+mj-lt"/>
                <a:ea typeface="+mj-ea"/>
                <a:cs typeface="+mj-cs"/>
              </a:rPr>
              <a:t>(08)</a:t>
            </a:r>
          </a:p>
        </p:txBody>
      </p:sp>
      <p:pic>
        <p:nvPicPr>
          <p:cNvPr id="7" name="Picture 2" descr="Bola de Bandeira Brasileira - Bandeira do Brasil na Esfera Isolada — Foto ©  Fredex #107794156">
            <a:extLst>
              <a:ext uri="{FF2B5EF4-FFF2-40B4-BE49-F238E27FC236}">
                <a16:creationId xmlns:a16="http://schemas.microsoft.com/office/drawing/2014/main" id="{400DFCA6-6B56-E1F8-B0BF-5D6657CE16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50500" y="1931071"/>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ola de Bandeira Brasileira - Bandeira do Brasil na Esfera Isolada — Foto ©  Fredex #107794156">
            <a:extLst>
              <a:ext uri="{FF2B5EF4-FFF2-40B4-BE49-F238E27FC236}">
                <a16:creationId xmlns:a16="http://schemas.microsoft.com/office/drawing/2014/main" id="{9C28DA1C-524F-3FB4-AD3A-AA4D907FAEE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58409" y="2974358"/>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ola de Bandeira Brasileira - Bandeira do Brasil na Esfera Isolada — Foto ©  Fredex #107794156">
            <a:extLst>
              <a:ext uri="{FF2B5EF4-FFF2-40B4-BE49-F238E27FC236}">
                <a16:creationId xmlns:a16="http://schemas.microsoft.com/office/drawing/2014/main" id="{3BFD7B94-D27E-8050-A65A-A1EC7F3A46B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50500" y="4596480"/>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ola de Bandeira Brasileira - Bandeira do Brasil na Esfera Isolada — Foto ©  Fredex #107794156">
            <a:extLst>
              <a:ext uri="{FF2B5EF4-FFF2-40B4-BE49-F238E27FC236}">
                <a16:creationId xmlns:a16="http://schemas.microsoft.com/office/drawing/2014/main" id="{D8E4CC9D-E962-51C8-DBF5-F823DBECE06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50500" y="4020175"/>
            <a:ext cx="187158" cy="187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ola de Bandeira Brasileira - Bandeira do Brasil na Esfera Isolada — Foto ©  Fredex #107794156">
            <a:extLst>
              <a:ext uri="{FF2B5EF4-FFF2-40B4-BE49-F238E27FC236}">
                <a16:creationId xmlns:a16="http://schemas.microsoft.com/office/drawing/2014/main" id="{9F9B40BD-52F1-5ACE-A997-1F6E8D5497F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35012" y="5172785"/>
            <a:ext cx="187158" cy="187158"/>
          </a:xfrm>
          <a:prstGeom prst="rect">
            <a:avLst/>
          </a:prstGeom>
          <a:noFill/>
          <a:extLst>
            <a:ext uri="{909E8E84-426E-40DD-AFC4-6F175D3DCCD1}">
              <a14:hiddenFill xmlns:a14="http://schemas.microsoft.com/office/drawing/2010/main">
                <a:solidFill>
                  <a:srgbClr val="FFFFFF"/>
                </a:solidFill>
              </a14:hiddenFill>
            </a:ext>
          </a:extLst>
        </p:spPr>
      </p:pic>
      <p:sp>
        <p:nvSpPr>
          <p:cNvPr id="20" name="CaixaDeTexto 19">
            <a:extLst>
              <a:ext uri="{FF2B5EF4-FFF2-40B4-BE49-F238E27FC236}">
                <a16:creationId xmlns:a16="http://schemas.microsoft.com/office/drawing/2014/main" id="{7EF7C828-F8FA-314E-8AEB-CF2A13D09955}"/>
              </a:ext>
            </a:extLst>
          </p:cNvPr>
          <p:cNvSpPr txBox="1"/>
          <p:nvPr/>
        </p:nvSpPr>
        <p:spPr>
          <a:xfrm>
            <a:off x="8010212" y="6581001"/>
            <a:ext cx="4181788" cy="276999"/>
          </a:xfrm>
          <a:prstGeom prst="rect">
            <a:avLst/>
          </a:prstGeom>
          <a:noFill/>
        </p:spPr>
        <p:txBody>
          <a:bodyPr wrap="square">
            <a:spAutoFit/>
          </a:bodyPr>
          <a:lstStyle/>
          <a:p>
            <a:r>
              <a:rPr lang="pt-BR" sz="1200" i="1" dirty="0"/>
              <a:t>https://peacekeeping.un.org/en/past-peacekeeping-operations</a:t>
            </a:r>
          </a:p>
        </p:txBody>
      </p:sp>
      <p:pic>
        <p:nvPicPr>
          <p:cNvPr id="9" name="Picture 2" descr="UN Peacekeeping Training iLearn Portal">
            <a:extLst>
              <a:ext uri="{FF2B5EF4-FFF2-40B4-BE49-F238E27FC236}">
                <a16:creationId xmlns:a16="http://schemas.microsoft.com/office/drawing/2014/main" id="{1A856536-5FC3-A320-221F-E6A65F8839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28" r="7621"/>
          <a:stretch/>
        </p:blipFill>
        <p:spPr bwMode="auto">
          <a:xfrm>
            <a:off x="-1" y="1059527"/>
            <a:ext cx="2013558" cy="82172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1D60EAA5-149B-D322-53A4-EA9602D0A1A4}"/>
              </a:ext>
            </a:extLst>
          </p:cNvPr>
          <p:cNvSpPr txBox="1"/>
          <p:nvPr/>
        </p:nvSpPr>
        <p:spPr>
          <a:xfrm>
            <a:off x="2284474" y="6319391"/>
            <a:ext cx="9681554" cy="261610"/>
          </a:xfrm>
          <a:prstGeom prst="rect">
            <a:avLst/>
          </a:prstGeom>
          <a:noFill/>
        </p:spPr>
        <p:txBody>
          <a:bodyPr wrap="square">
            <a:spAutoFit/>
          </a:bodyPr>
          <a:lstStyle/>
          <a:p>
            <a:r>
              <a:rPr lang="en-US" sz="1100" b="1" i="1" dirty="0">
                <a:solidFill>
                  <a:srgbClr val="FF0000"/>
                </a:solidFill>
              </a:rPr>
              <a:t>* </a:t>
            </a:r>
            <a:r>
              <a:rPr lang="en-US" sz="1100" i="1" dirty="0">
                <a:solidFill>
                  <a:srgbClr val="FF0000"/>
                </a:solidFill>
              </a:rPr>
              <a:t>O </a:t>
            </a:r>
            <a:r>
              <a:rPr lang="en-US" sz="1100" i="1" dirty="0" err="1">
                <a:solidFill>
                  <a:srgbClr val="FF0000"/>
                </a:solidFill>
              </a:rPr>
              <a:t>Brasil</a:t>
            </a:r>
            <a:r>
              <a:rPr lang="en-US" sz="1100" i="1" dirty="0">
                <a:solidFill>
                  <a:srgbClr val="FF0000"/>
                </a:solidFill>
              </a:rPr>
              <a:t> </a:t>
            </a:r>
            <a:r>
              <a:rPr lang="en-US" sz="1100" i="1" dirty="0" err="1">
                <a:solidFill>
                  <a:srgbClr val="FF0000"/>
                </a:solidFill>
              </a:rPr>
              <a:t>participou</a:t>
            </a:r>
            <a:r>
              <a:rPr lang="en-US" sz="1100" i="1" dirty="0">
                <a:solidFill>
                  <a:srgbClr val="FF0000"/>
                </a:solidFill>
              </a:rPr>
              <a:t> da UNMIK de Nov 2003 a Jan2009 com </a:t>
            </a:r>
            <a:r>
              <a:rPr lang="en-US" sz="1100" i="1" dirty="0" err="1">
                <a:solidFill>
                  <a:srgbClr val="FF0000"/>
                </a:solidFill>
              </a:rPr>
              <a:t>efetivo</a:t>
            </a:r>
            <a:r>
              <a:rPr lang="en-US" sz="1100" i="1" dirty="0">
                <a:solidFill>
                  <a:srgbClr val="FF0000"/>
                </a:solidFill>
              </a:rPr>
              <a:t> de </a:t>
            </a:r>
            <a:r>
              <a:rPr lang="en-US" sz="1100" i="1" dirty="0" err="1">
                <a:solidFill>
                  <a:srgbClr val="FF0000"/>
                </a:solidFill>
              </a:rPr>
              <a:t>policiais</a:t>
            </a:r>
            <a:r>
              <a:rPr lang="en-US" sz="1100" i="1" dirty="0">
                <a:solidFill>
                  <a:srgbClr val="FF0000"/>
                </a:solidFill>
              </a:rPr>
              <a:t> </a:t>
            </a:r>
            <a:r>
              <a:rPr lang="en-US" sz="1100" i="1" dirty="0" err="1">
                <a:solidFill>
                  <a:srgbClr val="FF0000"/>
                </a:solidFill>
              </a:rPr>
              <a:t>militares</a:t>
            </a:r>
            <a:r>
              <a:rPr lang="en-US" sz="1100" i="1" dirty="0">
                <a:solidFill>
                  <a:srgbClr val="FF0000"/>
                </a:solidFill>
              </a:rPr>
              <a:t> dos </a:t>
            </a:r>
            <a:r>
              <a:rPr lang="en-US" sz="1100" i="1" dirty="0" err="1">
                <a:solidFill>
                  <a:srgbClr val="FF0000"/>
                </a:solidFill>
              </a:rPr>
              <a:t>Estados</a:t>
            </a:r>
            <a:r>
              <a:rPr lang="en-US" sz="1100" i="1" dirty="0">
                <a:solidFill>
                  <a:srgbClr val="FF0000"/>
                </a:solidFill>
              </a:rPr>
              <a:t> e do Distrito Federal. Esta </a:t>
            </a:r>
            <a:r>
              <a:rPr lang="en-US" sz="1100" i="1" dirty="0" err="1">
                <a:solidFill>
                  <a:srgbClr val="FF0000"/>
                </a:solidFill>
              </a:rPr>
              <a:t>missão</a:t>
            </a:r>
            <a:r>
              <a:rPr lang="en-US" sz="1100" i="1" dirty="0">
                <a:solidFill>
                  <a:srgbClr val="FF0000"/>
                </a:solidFill>
              </a:rPr>
              <a:t> </a:t>
            </a:r>
            <a:r>
              <a:rPr lang="en-US" sz="1100" i="1" dirty="0" err="1">
                <a:solidFill>
                  <a:srgbClr val="FF0000"/>
                </a:solidFill>
              </a:rPr>
              <a:t>ainda</a:t>
            </a:r>
            <a:r>
              <a:rPr lang="en-US" sz="1100" i="1" dirty="0">
                <a:solidFill>
                  <a:srgbClr val="FF0000"/>
                </a:solidFill>
              </a:rPr>
              <a:t> se </a:t>
            </a:r>
            <a:r>
              <a:rPr lang="en-US" sz="1100" i="1" dirty="0" err="1">
                <a:solidFill>
                  <a:srgbClr val="FF0000"/>
                </a:solidFill>
              </a:rPr>
              <a:t>encontra</a:t>
            </a:r>
            <a:r>
              <a:rPr lang="en-US" sz="1100" i="1" dirty="0">
                <a:solidFill>
                  <a:srgbClr val="FF0000"/>
                </a:solidFill>
              </a:rPr>
              <a:t> </a:t>
            </a:r>
            <a:r>
              <a:rPr lang="en-US" sz="1100" i="1" dirty="0" err="1">
                <a:solidFill>
                  <a:srgbClr val="FF0000"/>
                </a:solidFill>
              </a:rPr>
              <a:t>em</a:t>
            </a:r>
            <a:r>
              <a:rPr lang="en-US" sz="1100" i="1" dirty="0">
                <a:solidFill>
                  <a:srgbClr val="FF0000"/>
                </a:solidFill>
              </a:rPr>
              <a:t> </a:t>
            </a:r>
            <a:r>
              <a:rPr lang="en-US" sz="1100" i="1" dirty="0" err="1">
                <a:solidFill>
                  <a:srgbClr val="FF0000"/>
                </a:solidFill>
              </a:rPr>
              <a:t>curso</a:t>
            </a:r>
            <a:r>
              <a:rPr lang="en-US" sz="1100" i="1" dirty="0">
                <a:solidFill>
                  <a:srgbClr val="FF0000"/>
                </a:solidFill>
              </a:rPr>
              <a:t>.</a:t>
            </a:r>
            <a:endParaRPr lang="pt-BR" sz="1100" i="1" dirty="0">
              <a:solidFill>
                <a:srgbClr val="FF0000"/>
              </a:solidFill>
            </a:endParaRPr>
          </a:p>
        </p:txBody>
      </p:sp>
    </p:spTree>
    <p:extLst>
      <p:ext uri="{BB962C8B-B14F-4D97-AF65-F5344CB8AC3E}">
        <p14:creationId xmlns:p14="http://schemas.microsoft.com/office/powerpoint/2010/main" val="3100268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3499</TotalTime>
  <Words>2909</Words>
  <Application>Microsoft Office PowerPoint</Application>
  <PresentationFormat>Widescreen</PresentationFormat>
  <Paragraphs>372</Paragraphs>
  <Slides>20</Slides>
  <Notes>7</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20</vt:i4>
      </vt:variant>
    </vt:vector>
  </HeadingPairs>
  <TitlesOfParts>
    <vt:vector size="29" baseType="lpstr">
      <vt:lpstr>Aptos</vt:lpstr>
      <vt:lpstr>Aptos Display</vt:lpstr>
      <vt:lpstr>Arial</vt:lpstr>
      <vt:lpstr>Calibri</vt:lpstr>
      <vt:lpstr>Calibri Light</vt:lpstr>
      <vt:lpstr>Garamond-Italic</vt:lpstr>
      <vt:lpstr>Impact</vt:lpstr>
      <vt:lpstr>Roboto</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Atila Goncalves Torres Junior</dc:creator>
  <cp:lastModifiedBy>Joao Leonardo Palmieri Parente</cp:lastModifiedBy>
  <cp:revision>61</cp:revision>
  <cp:lastPrinted>2024-06-06T19:14:42Z</cp:lastPrinted>
  <dcterms:created xsi:type="dcterms:W3CDTF">2024-06-06T12:26:28Z</dcterms:created>
  <dcterms:modified xsi:type="dcterms:W3CDTF">2026-05-27T15:40:46Z</dcterms:modified>
</cp:coreProperties>
</file>