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73" r:id="rId11"/>
    <p:sldId id="274" r:id="rId12"/>
    <p:sldId id="277" r:id="rId13"/>
    <p:sldId id="267" r:id="rId14"/>
    <p:sldId id="279" r:id="rId15"/>
    <p:sldId id="27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18A414-7109-49F9-83E1-C0530845BBE1}" type="datetimeFigureOut">
              <a:rPr lang="pt-BR" smtClean="0"/>
              <a:pPr/>
              <a:t>03/11/2016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3DD029-AC27-4D33-A881-85AD41E6F55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1214446"/>
          </a:xfrm>
        </p:spPr>
        <p:txBody>
          <a:bodyPr>
            <a:noAutofit/>
          </a:bodyPr>
          <a:lstStyle/>
          <a:p>
            <a:r>
              <a:rPr lang="pt-BR" sz="3200" dirty="0" smtClean="0"/>
              <a:t>UMA ANÁLISE DE PODER </a:t>
            </a:r>
            <a:r>
              <a:rPr lang="pt-BR" sz="3200" dirty="0" err="1" smtClean="0"/>
              <a:t>tri-dimensional</a:t>
            </a:r>
            <a:r>
              <a:rPr lang="pt-BR" sz="3200" dirty="0" smtClean="0"/>
              <a:t> DO</a:t>
            </a:r>
            <a:br>
              <a:rPr lang="pt-BR" sz="3200" dirty="0" smtClean="0"/>
            </a:br>
            <a:r>
              <a:rPr lang="pt-BR" sz="3200" dirty="0" smtClean="0"/>
              <a:t>ESTADO ISLÂMICO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5852" y="5429264"/>
            <a:ext cx="6400800" cy="857256"/>
          </a:xfrm>
        </p:spPr>
        <p:txBody>
          <a:bodyPr/>
          <a:lstStyle/>
          <a:p>
            <a:r>
              <a:rPr lang="pt-BR" dirty="0" smtClean="0"/>
              <a:t>Marco Antonio </a:t>
            </a:r>
            <a:r>
              <a:rPr lang="pt-BR" smtClean="0"/>
              <a:t>de Meneses Silva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Tri-dimensional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De Gramsci, Foucault, a Ashley, Walker (Pós-estruturalista)</a:t>
            </a:r>
          </a:p>
          <a:p>
            <a:r>
              <a:rPr lang="pt-BR" dirty="0" smtClean="0"/>
              <a:t>Expande poder para além do conflito existente, real.</a:t>
            </a:r>
          </a:p>
          <a:p>
            <a:r>
              <a:rPr lang="pt-BR" dirty="0" smtClean="0"/>
              <a:t>Envolve garantir concordância canalizando pensamentos e desejos.</a:t>
            </a:r>
          </a:p>
          <a:p>
            <a:r>
              <a:rPr lang="pt-BR" dirty="0" smtClean="0"/>
              <a:t>Coerção + consentimento</a:t>
            </a:r>
          </a:p>
          <a:p>
            <a:r>
              <a:rPr lang="pt-BR" dirty="0" smtClean="0"/>
              <a:t>Revela como interesses são ocultados.</a:t>
            </a:r>
          </a:p>
          <a:p>
            <a:r>
              <a:rPr lang="pt-BR" dirty="0" smtClean="0"/>
              <a:t>Poder de grupos, instituições, coletividades.</a:t>
            </a:r>
          </a:p>
          <a:p>
            <a:r>
              <a:rPr lang="pt-BR" dirty="0" smtClean="0"/>
              <a:t>Problemas: </a:t>
            </a:r>
          </a:p>
          <a:p>
            <a:pPr lvl="1"/>
            <a:r>
              <a:rPr lang="pt-BR" dirty="0" smtClean="0"/>
              <a:t>identificar processos ou mecanismos de poder?</a:t>
            </a:r>
            <a:endParaRPr lang="pt-BR" dirty="0"/>
          </a:p>
          <a:p>
            <a:pPr lvl="1"/>
            <a:r>
              <a:rPr lang="pt-BR" dirty="0" smtClean="0"/>
              <a:t>consciência?</a:t>
            </a:r>
          </a:p>
          <a:p>
            <a:pPr marL="585216" lvl="1" indent="0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Poder do EI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Foco na 3ª dimensão</a:t>
            </a:r>
          </a:p>
          <a:p>
            <a:r>
              <a:rPr lang="pt-BR" dirty="0" smtClean="0"/>
              <a:t>Capaz de exercer coerção e consentimento sobre populações sob o domínio do califado</a:t>
            </a:r>
          </a:p>
          <a:p>
            <a:pPr lvl="1"/>
            <a:r>
              <a:rPr lang="pt-BR" dirty="0" smtClean="0"/>
              <a:t>Capacidade de mobilização</a:t>
            </a:r>
          </a:p>
          <a:p>
            <a:pPr lvl="1"/>
            <a:r>
              <a:rPr lang="pt-BR" dirty="0" smtClean="0"/>
              <a:t>Captura de corações e mentes</a:t>
            </a:r>
          </a:p>
          <a:p>
            <a:pPr lvl="1"/>
            <a:r>
              <a:rPr lang="pt-BR" dirty="0" smtClean="0"/>
              <a:t>Discurso de </a:t>
            </a:r>
            <a:r>
              <a:rPr lang="pt-BR" dirty="0" err="1" smtClean="0"/>
              <a:t>auto-determinação</a:t>
            </a:r>
            <a:r>
              <a:rPr lang="pt-BR" dirty="0" smtClean="0"/>
              <a:t> para a </a:t>
            </a:r>
            <a:r>
              <a:rPr lang="pt-BR" dirty="0" err="1" smtClean="0"/>
              <a:t>Umá</a:t>
            </a:r>
            <a:endParaRPr lang="pt-BR" dirty="0" smtClean="0"/>
          </a:p>
          <a:p>
            <a:pPr lvl="1"/>
            <a:r>
              <a:rPr lang="pt-BR" dirty="0" smtClean="0"/>
              <a:t>Articulação de discurso </a:t>
            </a:r>
            <a:r>
              <a:rPr lang="pt-BR" dirty="0" err="1" smtClean="0"/>
              <a:t>anti-Ocidente</a:t>
            </a:r>
            <a:r>
              <a:rPr lang="pt-BR" dirty="0" smtClean="0"/>
              <a:t>, </a:t>
            </a:r>
            <a:r>
              <a:rPr lang="pt-BR" dirty="0" err="1" smtClean="0"/>
              <a:t>anti-cristão</a:t>
            </a:r>
            <a:r>
              <a:rPr lang="pt-BR" dirty="0" smtClean="0"/>
              <a:t>, </a:t>
            </a:r>
            <a:r>
              <a:rPr lang="pt-BR" dirty="0" err="1" smtClean="0"/>
              <a:t>anti-hegemônico</a:t>
            </a:r>
            <a:endParaRPr lang="pt-BR" dirty="0" smtClean="0"/>
          </a:p>
          <a:p>
            <a:pPr lvl="1"/>
            <a:endParaRPr lang="pt-BR" dirty="0" smtClean="0"/>
          </a:p>
          <a:p>
            <a:pPr marL="137160" indent="0">
              <a:buNone/>
            </a:pPr>
            <a:r>
              <a:rPr lang="pt-BR" dirty="0"/>
              <a:t>	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Poder do EI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Capacidade de disseminar discursos e narrativas empregando tecnologias da informação</a:t>
            </a:r>
          </a:p>
          <a:p>
            <a:r>
              <a:rPr lang="pt-BR" dirty="0" smtClean="0"/>
              <a:t>Recrutamento entre populações marginalizadas no Ocidente</a:t>
            </a:r>
          </a:p>
          <a:p>
            <a:pPr lvl="1"/>
            <a:r>
              <a:rPr lang="pt-BR" dirty="0" smtClean="0"/>
              <a:t>Islamismo Político (radical)</a:t>
            </a:r>
          </a:p>
          <a:p>
            <a:pPr lvl="1"/>
            <a:r>
              <a:rPr lang="pt-BR" dirty="0" err="1" smtClean="0"/>
              <a:t>Empoderamento</a:t>
            </a:r>
            <a:r>
              <a:rPr lang="pt-BR" dirty="0" smtClean="0"/>
              <a:t> de excluídos</a:t>
            </a:r>
          </a:p>
          <a:p>
            <a:pPr lvl="1"/>
            <a:r>
              <a:rPr lang="pt-BR" dirty="0" smtClean="0"/>
              <a:t>Dificuldades de acompanhamento e monitoramento </a:t>
            </a:r>
          </a:p>
          <a:p>
            <a:pPr marL="137160" indent="0">
              <a:buNone/>
            </a:pPr>
            <a:r>
              <a:rPr lang="pt-BR" dirty="0"/>
              <a:t>	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0931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Avanço ou retração do EI requer compreender melhor o poder que exerce</a:t>
            </a:r>
          </a:p>
          <a:p>
            <a:pPr lvl="0"/>
            <a:r>
              <a:rPr lang="pt-BR" dirty="0" smtClean="0"/>
              <a:t>Diferentes concepções de poder implicam formas distintas de enfrentá-lo</a:t>
            </a:r>
          </a:p>
          <a:p>
            <a:pPr lvl="0"/>
            <a:r>
              <a:rPr lang="pt-BR" dirty="0" smtClean="0"/>
              <a:t>Foco no poder estrutural, disperso do EI poderá abrir formas inovadoras de lidar com sua capacidade de articulação e mobilização</a:t>
            </a:r>
          </a:p>
          <a:p>
            <a:pPr lvl="0"/>
            <a:r>
              <a:rPr lang="pt-BR" dirty="0" smtClean="0"/>
              <a:t>Êxito no enfrentamento do mesmo depende crucialmente da compreensão de seu poder.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Elevada capacidade de recrutamento.</a:t>
            </a:r>
          </a:p>
          <a:p>
            <a:pPr lvl="0"/>
            <a:r>
              <a:rPr lang="pt-BR" dirty="0" smtClean="0"/>
              <a:t>Necessidade de interpretação – percepção de relações de dominação</a:t>
            </a:r>
          </a:p>
          <a:p>
            <a:pPr lvl="0"/>
            <a:r>
              <a:rPr lang="pt-BR" dirty="0" smtClean="0"/>
              <a:t>Limitações à possibilidade de o outro influir – seja externo ou interno à comunidade islâmica, sunita – no Levante, ou no Ocidente.</a:t>
            </a:r>
          </a:p>
          <a:p>
            <a:pPr lvl="0"/>
            <a:r>
              <a:rPr lang="pt-BR" dirty="0" smtClean="0"/>
              <a:t>Mutação na natureza visível e atuante do EI.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735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Interesses</a:t>
            </a:r>
            <a:r>
              <a:rPr lang="en-GB" dirty="0" smtClean="0"/>
              <a:t> </a:t>
            </a:r>
            <a:r>
              <a:rPr lang="en-GB" dirty="0"/>
              <a:t>e </a:t>
            </a:r>
            <a:r>
              <a:rPr lang="en-GB" dirty="0" err="1"/>
              <a:t>localidade</a:t>
            </a:r>
            <a:r>
              <a:rPr lang="en-GB" dirty="0"/>
              <a:t> </a:t>
            </a:r>
            <a:r>
              <a:rPr lang="en-GB" dirty="0" err="1"/>
              <a:t>acadêmicos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Teorias</a:t>
            </a:r>
            <a:r>
              <a:rPr lang="en-GB" dirty="0"/>
              <a:t> </a:t>
            </a:r>
            <a:r>
              <a:rPr lang="en-GB" dirty="0" err="1"/>
              <a:t>enquanto</a:t>
            </a:r>
            <a:r>
              <a:rPr lang="en-GB" dirty="0"/>
              <a:t> </a:t>
            </a:r>
            <a:r>
              <a:rPr lang="en-GB" dirty="0" err="1"/>
              <a:t>ferramentas</a:t>
            </a:r>
            <a:r>
              <a:rPr lang="en-GB" dirty="0"/>
              <a:t> de </a:t>
            </a:r>
            <a:r>
              <a:rPr lang="en-GB" dirty="0" err="1"/>
              <a:t>análise</a:t>
            </a:r>
            <a:r>
              <a:rPr lang="en-GB" dirty="0"/>
              <a:t> de </a:t>
            </a:r>
            <a:r>
              <a:rPr lang="en-GB" dirty="0" err="1"/>
              <a:t>valor</a:t>
            </a:r>
            <a:r>
              <a:rPr lang="en-GB" dirty="0"/>
              <a:t> </a:t>
            </a:r>
            <a:r>
              <a:rPr lang="en-GB" dirty="0" err="1"/>
              <a:t>permanente</a:t>
            </a:r>
            <a:endParaRPr lang="en-GB" dirty="0"/>
          </a:p>
          <a:p>
            <a:pPr lvl="1"/>
            <a:r>
              <a:rPr lang="en-GB" dirty="0" err="1"/>
              <a:t>Necessidade</a:t>
            </a:r>
            <a:r>
              <a:rPr lang="en-GB" dirty="0"/>
              <a:t> de </a:t>
            </a:r>
            <a:r>
              <a:rPr lang="en-GB" dirty="0" err="1"/>
              <a:t>rigoroso</a:t>
            </a:r>
            <a:r>
              <a:rPr lang="en-GB" dirty="0"/>
              <a:t> </a:t>
            </a:r>
            <a:r>
              <a:rPr lang="en-GB" dirty="0" err="1"/>
              <a:t>tratamento</a:t>
            </a:r>
            <a:r>
              <a:rPr lang="en-GB" dirty="0"/>
              <a:t> de </a:t>
            </a:r>
            <a:r>
              <a:rPr lang="en-GB" dirty="0" err="1"/>
              <a:t>conceitos</a:t>
            </a:r>
            <a:endParaRPr lang="en-GB" dirty="0"/>
          </a:p>
          <a:p>
            <a:pPr lvl="1"/>
            <a:r>
              <a:rPr lang="en-GB" dirty="0"/>
              <a:t>Debates </a:t>
            </a:r>
            <a:r>
              <a:rPr lang="en-GB" dirty="0" err="1"/>
              <a:t>metateóricos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RI, </a:t>
            </a:r>
            <a:r>
              <a:rPr lang="en-GB" dirty="0" err="1"/>
              <a:t>particularmente</a:t>
            </a:r>
            <a:r>
              <a:rPr lang="en-GB" dirty="0"/>
              <a:t> </a:t>
            </a:r>
            <a:r>
              <a:rPr lang="en-GB" dirty="0" err="1"/>
              <a:t>ontológicos</a:t>
            </a:r>
            <a:r>
              <a:rPr lang="en-GB" dirty="0"/>
              <a:t> e </a:t>
            </a:r>
            <a:r>
              <a:rPr lang="en-GB" dirty="0" err="1"/>
              <a:t>epistemológicos</a:t>
            </a:r>
            <a:endParaRPr lang="en-GB" dirty="0"/>
          </a:p>
          <a:p>
            <a:pPr lvl="1"/>
            <a:r>
              <a:rPr lang="en-GB" dirty="0" err="1"/>
              <a:t>Teoria</a:t>
            </a:r>
            <a:r>
              <a:rPr lang="en-GB" dirty="0"/>
              <a:t> </a:t>
            </a:r>
            <a:r>
              <a:rPr lang="en-GB" dirty="0" err="1"/>
              <a:t>Crítica</a:t>
            </a:r>
            <a:r>
              <a:rPr lang="en-GB" dirty="0"/>
              <a:t> </a:t>
            </a:r>
            <a:r>
              <a:rPr lang="en-GB" dirty="0" err="1"/>
              <a:t>ao</a:t>
            </a:r>
            <a:r>
              <a:rPr lang="en-GB" dirty="0"/>
              <a:t> </a:t>
            </a:r>
            <a:r>
              <a:rPr lang="en-GB" dirty="0" err="1"/>
              <a:t>Pós-estruturalismo</a:t>
            </a:r>
            <a:r>
              <a:rPr lang="en-GB" dirty="0"/>
              <a:t>, </a:t>
            </a:r>
            <a:r>
              <a:rPr lang="en-GB" dirty="0" err="1"/>
              <a:t>Pós-colonialismo</a:t>
            </a:r>
            <a:endParaRPr lang="en-GB" dirty="0"/>
          </a:p>
          <a:p>
            <a:r>
              <a:rPr lang="en-GB" dirty="0" err="1"/>
              <a:t>Dificuldades</a:t>
            </a:r>
            <a:r>
              <a:rPr lang="en-GB" dirty="0"/>
              <a:t>:</a:t>
            </a:r>
          </a:p>
          <a:p>
            <a:pPr lvl="1"/>
            <a:r>
              <a:rPr lang="en-GB" dirty="0" err="1"/>
              <a:t>Ausência</a:t>
            </a:r>
            <a:r>
              <a:rPr lang="en-GB" dirty="0"/>
              <a:t> de </a:t>
            </a:r>
            <a:r>
              <a:rPr lang="en-GB" dirty="0" err="1"/>
              <a:t>experiência</a:t>
            </a:r>
            <a:r>
              <a:rPr lang="en-GB" dirty="0"/>
              <a:t>, </a:t>
            </a:r>
            <a:r>
              <a:rPr lang="en-GB" dirty="0" err="1"/>
              <a:t>domínio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as </a:t>
            </a:r>
            <a:r>
              <a:rPr lang="en-GB" dirty="0" err="1"/>
              <a:t>temáticas</a:t>
            </a:r>
            <a:r>
              <a:rPr lang="en-GB" dirty="0"/>
              <a:t> e </a:t>
            </a:r>
            <a:r>
              <a:rPr lang="en-GB" dirty="0" err="1"/>
              <a:t>enfoques</a:t>
            </a:r>
            <a:r>
              <a:rPr lang="en-GB" dirty="0"/>
              <a:t> </a:t>
            </a:r>
            <a:r>
              <a:rPr lang="en-GB" dirty="0" err="1"/>
              <a:t>específicos</a:t>
            </a:r>
            <a:r>
              <a:rPr lang="en-GB" dirty="0"/>
              <a:t> dos </a:t>
            </a:r>
            <a:r>
              <a:rPr lang="en-GB" dirty="0" err="1"/>
              <a:t>Estudos</a:t>
            </a:r>
            <a:r>
              <a:rPr lang="en-GB" dirty="0"/>
              <a:t> </a:t>
            </a:r>
            <a:r>
              <a:rPr lang="en-GB" dirty="0" err="1"/>
              <a:t>Estratégicos</a:t>
            </a:r>
            <a:r>
              <a:rPr lang="en-GB" dirty="0"/>
              <a:t>, e de </a:t>
            </a:r>
            <a:r>
              <a:rPr lang="en-GB" dirty="0" err="1"/>
              <a:t>Defesa</a:t>
            </a:r>
            <a:endParaRPr lang="en-GB" dirty="0"/>
          </a:p>
          <a:p>
            <a:pPr lvl="1"/>
            <a:r>
              <a:rPr lang="en-GB" dirty="0" err="1" smtClean="0"/>
              <a:t>Desafios</a:t>
            </a:r>
            <a:r>
              <a:rPr lang="en-GB" dirty="0" smtClean="0"/>
              <a:t> </a:t>
            </a:r>
            <a:r>
              <a:rPr lang="en-GB" dirty="0" err="1" smtClean="0"/>
              <a:t>metodológicos</a:t>
            </a:r>
            <a:r>
              <a:rPr lang="en-GB" dirty="0" smtClean="0"/>
              <a:t> à </a:t>
            </a:r>
            <a:r>
              <a:rPr lang="en-GB" dirty="0" err="1" smtClean="0"/>
              <a:t>aplicabilidade</a:t>
            </a:r>
            <a:endParaRPr lang="en-GB" dirty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  <a:p>
            <a:pPr lvl="0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pt-BR" dirty="0" smtClean="0"/>
              <a:t>Trajetória de Pesquisa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 err="1"/>
              <a:t>Economia</a:t>
            </a:r>
            <a:r>
              <a:rPr lang="en-GB" dirty="0"/>
              <a:t> </a:t>
            </a:r>
            <a:r>
              <a:rPr lang="en-GB" dirty="0" err="1"/>
              <a:t>Política</a:t>
            </a:r>
            <a:r>
              <a:rPr lang="en-GB" dirty="0"/>
              <a:t> </a:t>
            </a:r>
            <a:r>
              <a:rPr lang="en-GB" dirty="0" err="1"/>
              <a:t>Crítica</a:t>
            </a:r>
            <a:r>
              <a:rPr lang="en-GB" dirty="0"/>
              <a:t>, </a:t>
            </a:r>
            <a:r>
              <a:rPr lang="en-GB" dirty="0" err="1"/>
              <a:t>complexos</a:t>
            </a:r>
            <a:r>
              <a:rPr lang="en-GB" dirty="0"/>
              <a:t> Estado-</a:t>
            </a:r>
            <a:r>
              <a:rPr lang="en-GB" dirty="0" err="1"/>
              <a:t>Sociedade</a:t>
            </a:r>
            <a:r>
              <a:rPr lang="en-GB" dirty="0"/>
              <a:t> e </a:t>
            </a:r>
            <a:r>
              <a:rPr lang="en-GB" dirty="0" err="1"/>
              <a:t>processos</a:t>
            </a:r>
            <a:r>
              <a:rPr lang="en-GB" dirty="0"/>
              <a:t> </a:t>
            </a:r>
            <a:r>
              <a:rPr lang="en-GB" dirty="0" err="1"/>
              <a:t>hegemônicos</a:t>
            </a:r>
            <a:r>
              <a:rPr lang="en-GB" dirty="0"/>
              <a:t>: </a:t>
            </a:r>
            <a:r>
              <a:rPr lang="en-GB" dirty="0" err="1"/>
              <a:t>neoliberalização</a:t>
            </a:r>
            <a:r>
              <a:rPr lang="en-GB" dirty="0"/>
              <a:t> e </a:t>
            </a:r>
            <a:r>
              <a:rPr lang="en-GB" dirty="0" err="1"/>
              <a:t>seus</a:t>
            </a:r>
            <a:r>
              <a:rPr lang="en-GB" dirty="0"/>
              <a:t> </a:t>
            </a:r>
            <a:r>
              <a:rPr lang="en-GB" dirty="0" err="1"/>
              <a:t>impactos</a:t>
            </a:r>
            <a:endParaRPr lang="en-GB" dirty="0"/>
          </a:p>
          <a:p>
            <a:pPr lvl="0"/>
            <a:r>
              <a:rPr lang="en-GB" dirty="0"/>
              <a:t>Debate </a:t>
            </a:r>
            <a:r>
              <a:rPr lang="en-GB" dirty="0" err="1"/>
              <a:t>agência-estrutura</a:t>
            </a:r>
            <a:r>
              <a:rPr lang="en-GB" dirty="0"/>
              <a:t> e </a:t>
            </a:r>
            <a:r>
              <a:rPr lang="en-GB" dirty="0" err="1"/>
              <a:t>sua</a:t>
            </a:r>
            <a:r>
              <a:rPr lang="en-GB" dirty="0"/>
              <a:t> </a:t>
            </a:r>
            <a:r>
              <a:rPr lang="en-GB" dirty="0" err="1"/>
              <a:t>projeção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o </a:t>
            </a:r>
            <a:r>
              <a:rPr lang="en-GB" dirty="0" err="1"/>
              <a:t>poder</a:t>
            </a:r>
            <a:r>
              <a:rPr lang="en-GB" dirty="0"/>
              <a:t>, </a:t>
            </a:r>
            <a:r>
              <a:rPr lang="en-GB" dirty="0" smtClean="0"/>
              <a:t>Estado:</a:t>
            </a:r>
            <a:endParaRPr lang="en-GB" dirty="0"/>
          </a:p>
          <a:p>
            <a:pPr lvl="1"/>
            <a:r>
              <a:rPr lang="en-GB" dirty="0" smtClean="0"/>
              <a:t>A </a:t>
            </a:r>
            <a:r>
              <a:rPr lang="en-GB" dirty="0" err="1"/>
              <a:t>agência</a:t>
            </a:r>
            <a:r>
              <a:rPr lang="en-GB" dirty="0"/>
              <a:t> </a:t>
            </a:r>
            <a:r>
              <a:rPr lang="en-GB" dirty="0" err="1"/>
              <a:t>humana</a:t>
            </a:r>
            <a:r>
              <a:rPr lang="en-GB" dirty="0"/>
              <a:t> é a </a:t>
            </a:r>
            <a:r>
              <a:rPr lang="en-GB" dirty="0" err="1"/>
              <a:t>única</a:t>
            </a:r>
            <a:r>
              <a:rPr lang="en-GB" dirty="0"/>
              <a:t> </a:t>
            </a:r>
            <a:r>
              <a:rPr lang="en-GB" dirty="0" err="1"/>
              <a:t>força</a:t>
            </a:r>
            <a:r>
              <a:rPr lang="en-GB" dirty="0"/>
              <a:t> </a:t>
            </a:r>
            <a:r>
              <a:rPr lang="en-GB" dirty="0" err="1"/>
              <a:t>motriz</a:t>
            </a:r>
            <a:r>
              <a:rPr lang="en-GB" dirty="0"/>
              <a:t>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trás</a:t>
            </a:r>
            <a:r>
              <a:rPr lang="en-GB" dirty="0"/>
              <a:t> das </a:t>
            </a:r>
            <a:r>
              <a:rPr lang="en-GB" dirty="0" err="1"/>
              <a:t>ações</a:t>
            </a:r>
            <a:r>
              <a:rPr lang="en-GB" dirty="0"/>
              <a:t>, </a:t>
            </a:r>
            <a:r>
              <a:rPr lang="en-GB" dirty="0" err="1"/>
              <a:t>eventos</a:t>
            </a:r>
            <a:r>
              <a:rPr lang="en-GB" dirty="0"/>
              <a:t> e </a:t>
            </a:r>
            <a:r>
              <a:rPr lang="en-GB" dirty="0" err="1"/>
              <a:t>resultados</a:t>
            </a:r>
            <a:r>
              <a:rPr lang="en-GB" dirty="0"/>
              <a:t> do </a:t>
            </a:r>
            <a:r>
              <a:rPr lang="en-GB" dirty="0" err="1"/>
              <a:t>mundo</a:t>
            </a:r>
            <a:r>
              <a:rPr lang="en-GB" dirty="0"/>
              <a:t> social</a:t>
            </a:r>
            <a:r>
              <a:rPr lang="en-GB" dirty="0" smtClean="0"/>
              <a:t>?</a:t>
            </a:r>
            <a:endParaRPr lang="en-GB" dirty="0"/>
          </a:p>
          <a:p>
            <a:pPr lvl="1"/>
            <a:r>
              <a:rPr lang="en-GB" dirty="0" smtClean="0"/>
              <a:t>A </a:t>
            </a:r>
            <a:r>
              <a:rPr lang="en-GB" dirty="0" err="1"/>
              <a:t>agência</a:t>
            </a:r>
            <a:r>
              <a:rPr lang="en-GB" dirty="0"/>
              <a:t> </a:t>
            </a:r>
            <a:r>
              <a:rPr lang="en-GB" dirty="0" err="1"/>
              <a:t>humana</a:t>
            </a:r>
            <a:r>
              <a:rPr lang="en-GB" dirty="0"/>
              <a:t> </a:t>
            </a:r>
            <a:r>
              <a:rPr lang="en-GB" dirty="0" err="1"/>
              <a:t>só</a:t>
            </a:r>
            <a:r>
              <a:rPr lang="en-GB" dirty="0"/>
              <a:t> </a:t>
            </a:r>
            <a:r>
              <a:rPr lang="en-GB" dirty="0" err="1"/>
              <a:t>pode</a:t>
            </a:r>
            <a:r>
              <a:rPr lang="en-GB" dirty="0"/>
              <a:t> </a:t>
            </a:r>
            <a:r>
              <a:rPr lang="en-GB" dirty="0" err="1"/>
              <a:t>ser</a:t>
            </a:r>
            <a:r>
              <a:rPr lang="en-GB" dirty="0"/>
              <a:t> </a:t>
            </a:r>
            <a:r>
              <a:rPr lang="en-GB" dirty="0" err="1"/>
              <a:t>realizado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circunstâncias</a:t>
            </a:r>
            <a:r>
              <a:rPr lang="en-GB" dirty="0"/>
              <a:t> </a:t>
            </a:r>
            <a:r>
              <a:rPr lang="en-GB" dirty="0" err="1"/>
              <a:t>históricas</a:t>
            </a:r>
            <a:r>
              <a:rPr lang="en-GB" dirty="0"/>
              <a:t> </a:t>
            </a:r>
            <a:r>
              <a:rPr lang="en-GB" dirty="0" err="1"/>
              <a:t>concretas</a:t>
            </a:r>
            <a:r>
              <a:rPr lang="en-GB" dirty="0"/>
              <a:t> que </a:t>
            </a:r>
            <a:r>
              <a:rPr lang="en-GB" dirty="0" err="1"/>
              <a:t>condicionam</a:t>
            </a:r>
            <a:r>
              <a:rPr lang="en-GB" dirty="0"/>
              <a:t> as </a:t>
            </a:r>
            <a:r>
              <a:rPr lang="en-GB" dirty="0" err="1"/>
              <a:t>possibilidades</a:t>
            </a:r>
            <a:r>
              <a:rPr lang="en-GB" dirty="0"/>
              <a:t> de </a:t>
            </a:r>
            <a:r>
              <a:rPr lang="en-GB" dirty="0" err="1"/>
              <a:t>ação</a:t>
            </a:r>
            <a:r>
              <a:rPr lang="en-GB" dirty="0"/>
              <a:t> e </a:t>
            </a:r>
            <a:r>
              <a:rPr lang="en-GB" dirty="0" err="1"/>
              <a:t>influenciam</a:t>
            </a:r>
            <a:r>
              <a:rPr lang="en-GB" dirty="0"/>
              <a:t> o </a:t>
            </a:r>
            <a:r>
              <a:rPr lang="en-GB" dirty="0" err="1"/>
              <a:t>seu</a:t>
            </a:r>
            <a:r>
              <a:rPr lang="en-GB" dirty="0"/>
              <a:t> </a:t>
            </a:r>
            <a:r>
              <a:rPr lang="en-GB" dirty="0" err="1"/>
              <a:t>curso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 err="1"/>
              <a:t>Relevância</a:t>
            </a:r>
            <a:r>
              <a:rPr lang="en-GB" dirty="0"/>
              <a:t> causal de </a:t>
            </a:r>
            <a:r>
              <a:rPr lang="en-GB" dirty="0" err="1"/>
              <a:t>fatores</a:t>
            </a:r>
            <a:r>
              <a:rPr lang="en-GB" dirty="0"/>
              <a:t> </a:t>
            </a:r>
            <a:r>
              <a:rPr lang="en-GB" dirty="0" err="1"/>
              <a:t>estruturais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exógenos</a:t>
            </a:r>
            <a:r>
              <a:rPr lang="en-GB" dirty="0"/>
              <a:t> </a:t>
            </a:r>
            <a:r>
              <a:rPr lang="en-GB" dirty="0" err="1"/>
              <a:t>sobre</a:t>
            </a:r>
            <a:r>
              <a:rPr lang="en-GB" dirty="0"/>
              <a:t> a </a:t>
            </a:r>
            <a:r>
              <a:rPr lang="en-GB" dirty="0" err="1"/>
              <a:t>agência</a:t>
            </a:r>
            <a:r>
              <a:rPr lang="en-GB" dirty="0"/>
              <a:t> </a:t>
            </a:r>
            <a:r>
              <a:rPr lang="en-GB" dirty="0" err="1"/>
              <a:t>humana</a:t>
            </a:r>
            <a:r>
              <a:rPr lang="en-GB" dirty="0"/>
              <a:t>.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Insuficiências das RI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Indisposição</a:t>
            </a:r>
            <a:r>
              <a:rPr lang="en-GB" dirty="0"/>
              <a:t> </a:t>
            </a:r>
            <a:r>
              <a:rPr lang="en-GB" dirty="0" err="1"/>
              <a:t>em</a:t>
            </a:r>
            <a:r>
              <a:rPr lang="en-GB" dirty="0"/>
              <a:t> </a:t>
            </a:r>
            <a:r>
              <a:rPr lang="en-GB" dirty="0" err="1"/>
              <a:t>travar</a:t>
            </a:r>
            <a:r>
              <a:rPr lang="en-GB" dirty="0"/>
              <a:t> debates </a:t>
            </a:r>
            <a:r>
              <a:rPr lang="en-GB" dirty="0" err="1"/>
              <a:t>conceituais</a:t>
            </a:r>
            <a:r>
              <a:rPr lang="en-GB" dirty="0"/>
              <a:t>: “</a:t>
            </a:r>
            <a:r>
              <a:rPr lang="en-GB" i="1" dirty="0"/>
              <a:t>Taking for granted</a:t>
            </a:r>
            <a:r>
              <a:rPr lang="en-GB" dirty="0"/>
              <a:t>”</a:t>
            </a:r>
          </a:p>
          <a:p>
            <a:pPr lvl="0"/>
            <a:r>
              <a:rPr lang="en-GB" dirty="0" err="1"/>
              <a:t>Falta</a:t>
            </a:r>
            <a:r>
              <a:rPr lang="en-GB" dirty="0"/>
              <a:t> de </a:t>
            </a:r>
            <a:r>
              <a:rPr lang="en-GB" dirty="0" err="1"/>
              <a:t>preocupação</a:t>
            </a:r>
            <a:r>
              <a:rPr lang="en-GB" dirty="0"/>
              <a:t> </a:t>
            </a:r>
            <a:r>
              <a:rPr lang="en-GB" dirty="0" err="1"/>
              <a:t>mais</a:t>
            </a:r>
            <a:r>
              <a:rPr lang="en-GB" dirty="0"/>
              <a:t> </a:t>
            </a:r>
            <a:r>
              <a:rPr lang="en-GB" dirty="0" err="1"/>
              <a:t>consistente</a:t>
            </a:r>
            <a:r>
              <a:rPr lang="en-GB" dirty="0"/>
              <a:t> e </a:t>
            </a:r>
            <a:r>
              <a:rPr lang="en-GB" dirty="0" err="1"/>
              <a:t>persistente</a:t>
            </a:r>
            <a:r>
              <a:rPr lang="en-GB" dirty="0"/>
              <a:t> de </a:t>
            </a:r>
            <a:r>
              <a:rPr lang="en-GB" dirty="0" err="1"/>
              <a:t>conceitos</a:t>
            </a:r>
            <a:r>
              <a:rPr lang="en-GB" dirty="0"/>
              <a:t> </a:t>
            </a:r>
            <a:r>
              <a:rPr lang="en-GB" dirty="0" err="1"/>
              <a:t>centrais</a:t>
            </a:r>
            <a:r>
              <a:rPr lang="en-GB" dirty="0"/>
              <a:t> das RI: </a:t>
            </a:r>
          </a:p>
          <a:p>
            <a:r>
              <a:rPr lang="en-GB" dirty="0"/>
              <a:t>Estado, </a:t>
            </a:r>
            <a:r>
              <a:rPr lang="en-GB" dirty="0" err="1"/>
              <a:t>poder</a:t>
            </a:r>
            <a:r>
              <a:rPr lang="en-GB" dirty="0"/>
              <a:t>, </a:t>
            </a:r>
            <a:r>
              <a:rPr lang="en-GB" dirty="0" err="1"/>
              <a:t>terrorismo</a:t>
            </a:r>
            <a:r>
              <a:rPr lang="en-GB" dirty="0" smtClean="0"/>
              <a:t>, etc</a:t>
            </a:r>
            <a:r>
              <a:rPr lang="en-GB" dirty="0"/>
              <a:t>. </a:t>
            </a:r>
            <a:endParaRPr lang="en-GB" dirty="0" smtClean="0"/>
          </a:p>
          <a:p>
            <a:r>
              <a:rPr lang="en-GB" dirty="0" smtClean="0"/>
              <a:t>O </a:t>
            </a:r>
            <a:r>
              <a:rPr lang="en-GB" dirty="0"/>
              <a:t>que </a:t>
            </a:r>
            <a:r>
              <a:rPr lang="en-GB" dirty="0" err="1"/>
              <a:t>queremos</a:t>
            </a:r>
            <a:r>
              <a:rPr lang="en-GB" dirty="0"/>
              <a:t> </a:t>
            </a:r>
            <a:r>
              <a:rPr lang="en-GB" dirty="0" err="1"/>
              <a:t>dizer</a:t>
            </a:r>
            <a:r>
              <a:rPr lang="en-GB" dirty="0"/>
              <a:t> </a:t>
            </a:r>
            <a:r>
              <a:rPr lang="en-GB" dirty="0" err="1"/>
              <a:t>quando</a:t>
            </a:r>
            <a:r>
              <a:rPr lang="en-GB" dirty="0"/>
              <a:t> </a:t>
            </a:r>
            <a:r>
              <a:rPr lang="en-GB" dirty="0" err="1"/>
              <a:t>usamos</a:t>
            </a:r>
            <a:r>
              <a:rPr lang="en-GB" dirty="0"/>
              <a:t> o </a:t>
            </a:r>
            <a:r>
              <a:rPr lang="en-GB" dirty="0" err="1"/>
              <a:t>conceito</a:t>
            </a:r>
            <a:r>
              <a:rPr lang="en-GB" dirty="0"/>
              <a:t> X</a:t>
            </a:r>
            <a:r>
              <a:rPr lang="en-GB" dirty="0" smtClean="0"/>
              <a:t>? </a:t>
            </a:r>
            <a:r>
              <a:rPr lang="en-GB" dirty="0" err="1" smtClean="0"/>
              <a:t>Estamos</a:t>
            </a:r>
            <a:r>
              <a:rPr lang="en-GB" dirty="0" smtClean="0"/>
              <a:t> </a:t>
            </a:r>
            <a:r>
              <a:rPr lang="en-GB" dirty="0" err="1" smtClean="0"/>
              <a:t>usando</a:t>
            </a:r>
            <a:r>
              <a:rPr lang="en-GB" dirty="0" smtClean="0"/>
              <a:t> </a:t>
            </a:r>
            <a:r>
              <a:rPr lang="en-GB" dirty="0" err="1" smtClean="0"/>
              <a:t>conceitos</a:t>
            </a:r>
            <a:r>
              <a:rPr lang="en-GB" dirty="0" smtClean="0"/>
              <a:t> de forma </a:t>
            </a:r>
            <a:r>
              <a:rPr lang="en-GB" dirty="0" err="1" smtClean="0"/>
              <a:t>coerente</a:t>
            </a:r>
            <a:r>
              <a:rPr lang="en-GB" dirty="0" smtClean="0"/>
              <a:t> (</a:t>
            </a:r>
            <a:r>
              <a:rPr lang="en-GB" dirty="0" err="1" smtClean="0"/>
              <a:t>significados</a:t>
            </a:r>
            <a:r>
              <a:rPr lang="en-GB" dirty="0" smtClean="0"/>
              <a:t>)?</a:t>
            </a:r>
            <a:endParaRPr lang="en-GB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Premissas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709160"/>
          </a:xfrm>
        </p:spPr>
        <p:txBody>
          <a:bodyPr>
            <a:normAutofit lnSpcReduction="10000"/>
          </a:bodyPr>
          <a:lstStyle/>
          <a:p>
            <a:pPr lvl="0"/>
            <a:r>
              <a:rPr lang="en-GB" dirty="0" err="1"/>
              <a:t>Natureza</a:t>
            </a:r>
            <a:r>
              <a:rPr lang="en-GB" dirty="0"/>
              <a:t> </a:t>
            </a:r>
            <a:r>
              <a:rPr lang="en-GB" i="1" dirty="0"/>
              <a:t>sui-generis</a:t>
            </a:r>
            <a:r>
              <a:rPr lang="en-GB" dirty="0"/>
              <a:t> do </a:t>
            </a:r>
            <a:r>
              <a:rPr lang="en-GB" dirty="0" smtClean="0"/>
              <a:t>EI:</a:t>
            </a:r>
          </a:p>
          <a:p>
            <a:pPr lvl="1"/>
            <a:r>
              <a:rPr lang="en-GB" dirty="0" err="1"/>
              <a:t>G</a:t>
            </a:r>
            <a:r>
              <a:rPr lang="en-GB" dirty="0" err="1" smtClean="0"/>
              <a:t>rupo</a:t>
            </a:r>
            <a:r>
              <a:rPr lang="en-GB" dirty="0" smtClean="0"/>
              <a:t> </a:t>
            </a:r>
            <a:r>
              <a:rPr lang="en-GB" dirty="0" err="1"/>
              <a:t>terrorista</a:t>
            </a:r>
            <a:r>
              <a:rPr lang="en-GB" dirty="0"/>
              <a:t>, </a:t>
            </a:r>
            <a:r>
              <a:rPr lang="en-GB" dirty="0" err="1"/>
              <a:t>guerrilha</a:t>
            </a:r>
            <a:r>
              <a:rPr lang="en-GB" dirty="0"/>
              <a:t>, </a:t>
            </a:r>
            <a:r>
              <a:rPr lang="en-GB" dirty="0" err="1"/>
              <a:t>milícia</a:t>
            </a:r>
            <a:r>
              <a:rPr lang="en-GB" dirty="0"/>
              <a:t>, </a:t>
            </a:r>
            <a:r>
              <a:rPr lang="en-GB" dirty="0" err="1"/>
              <a:t>exército</a:t>
            </a:r>
            <a:r>
              <a:rPr lang="en-GB" dirty="0"/>
              <a:t> </a:t>
            </a:r>
            <a:r>
              <a:rPr lang="en-GB" dirty="0" err="1" smtClean="0"/>
              <a:t>convencional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Natureza</a:t>
            </a:r>
            <a:r>
              <a:rPr lang="en-GB" dirty="0" smtClean="0"/>
              <a:t> do </a:t>
            </a:r>
            <a:r>
              <a:rPr lang="en-GB" dirty="0" err="1" smtClean="0"/>
              <a:t>ator</a:t>
            </a:r>
            <a:r>
              <a:rPr lang="en-GB" dirty="0" smtClean="0"/>
              <a:t>/</a:t>
            </a:r>
            <a:r>
              <a:rPr lang="en-GB" dirty="0" err="1" smtClean="0"/>
              <a:t>agente</a:t>
            </a:r>
            <a:endParaRPr lang="en-GB" dirty="0" smtClean="0"/>
          </a:p>
          <a:p>
            <a:pPr lvl="1"/>
            <a:r>
              <a:rPr lang="en-GB" dirty="0" err="1" smtClean="0"/>
              <a:t>Requer</a:t>
            </a:r>
            <a:r>
              <a:rPr lang="en-GB" dirty="0" smtClean="0"/>
              <a:t> </a:t>
            </a:r>
            <a:r>
              <a:rPr lang="en-GB" dirty="0" err="1"/>
              <a:t>ajustes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 smtClean="0"/>
              <a:t>percepção</a:t>
            </a:r>
            <a:endParaRPr lang="en-GB" dirty="0"/>
          </a:p>
          <a:p>
            <a:pPr lvl="0"/>
            <a:r>
              <a:rPr lang="en-GB" dirty="0" err="1"/>
              <a:t>Formas</a:t>
            </a:r>
            <a:r>
              <a:rPr lang="en-GB" dirty="0"/>
              <a:t> de </a:t>
            </a:r>
            <a:r>
              <a:rPr lang="en-GB" dirty="0" err="1"/>
              <a:t>atuação</a:t>
            </a:r>
            <a:r>
              <a:rPr lang="en-GB" dirty="0"/>
              <a:t> </a:t>
            </a:r>
            <a:r>
              <a:rPr lang="en-GB" dirty="0" err="1"/>
              <a:t>inovadoras</a:t>
            </a:r>
            <a:r>
              <a:rPr lang="en-GB" dirty="0"/>
              <a:t> </a:t>
            </a:r>
            <a:endParaRPr lang="en-GB" dirty="0" smtClean="0"/>
          </a:p>
          <a:p>
            <a:pPr lvl="1"/>
            <a:r>
              <a:rPr lang="en-GB" dirty="0" err="1" smtClean="0"/>
              <a:t>financiamento</a:t>
            </a:r>
            <a:r>
              <a:rPr lang="en-GB" dirty="0"/>
              <a:t>, </a:t>
            </a:r>
            <a:r>
              <a:rPr lang="en-GB" dirty="0" err="1"/>
              <a:t>comunicação</a:t>
            </a:r>
            <a:r>
              <a:rPr lang="en-GB" dirty="0"/>
              <a:t>, </a:t>
            </a:r>
            <a:r>
              <a:rPr lang="en-GB" dirty="0" err="1"/>
              <a:t>engajamento</a:t>
            </a:r>
            <a:r>
              <a:rPr lang="en-GB" dirty="0"/>
              <a:t>/</a:t>
            </a:r>
            <a:r>
              <a:rPr lang="en-GB" dirty="0" err="1"/>
              <a:t>atuação</a:t>
            </a:r>
            <a:r>
              <a:rPr lang="en-GB" dirty="0"/>
              <a:t>, </a:t>
            </a:r>
            <a:r>
              <a:rPr lang="en-GB" dirty="0" err="1" smtClean="0"/>
              <a:t>recrutamento</a:t>
            </a:r>
            <a:endParaRPr lang="en-GB" dirty="0"/>
          </a:p>
          <a:p>
            <a:pPr lvl="0"/>
            <a:r>
              <a:rPr lang="en-GB" dirty="0" err="1"/>
              <a:t>Expressão</a:t>
            </a:r>
            <a:r>
              <a:rPr lang="en-GB" dirty="0"/>
              <a:t> de </a:t>
            </a:r>
            <a:r>
              <a:rPr lang="en-GB" dirty="0" err="1"/>
              <a:t>resistência</a:t>
            </a:r>
            <a:r>
              <a:rPr lang="en-GB" dirty="0" smtClean="0"/>
              <a:t>?</a:t>
            </a:r>
          </a:p>
          <a:p>
            <a:pPr lvl="1"/>
            <a:r>
              <a:rPr lang="en-GB" dirty="0" err="1" smtClean="0"/>
              <a:t>Reação</a:t>
            </a:r>
            <a:r>
              <a:rPr lang="en-GB" dirty="0" smtClean="0"/>
              <a:t> à </a:t>
            </a:r>
            <a:r>
              <a:rPr lang="en-GB" dirty="0" err="1"/>
              <a:t>presença</a:t>
            </a:r>
            <a:r>
              <a:rPr lang="en-GB" dirty="0"/>
              <a:t> </a:t>
            </a:r>
            <a:r>
              <a:rPr lang="en-GB" dirty="0" smtClean="0"/>
              <a:t>neo-</a:t>
            </a:r>
            <a:r>
              <a:rPr lang="en-GB" dirty="0" err="1" smtClean="0"/>
              <a:t>colonialista</a:t>
            </a:r>
            <a:endParaRPr lang="en-GB" dirty="0"/>
          </a:p>
          <a:p>
            <a:pPr lvl="0"/>
            <a:r>
              <a:rPr lang="en-GB" dirty="0" err="1"/>
              <a:t>Diferentes</a:t>
            </a:r>
            <a:r>
              <a:rPr lang="en-GB" dirty="0"/>
              <a:t> </a:t>
            </a:r>
            <a:r>
              <a:rPr lang="en-GB" dirty="0" err="1"/>
              <a:t>tipos</a:t>
            </a:r>
            <a:r>
              <a:rPr lang="en-GB" dirty="0"/>
              <a:t> de </a:t>
            </a:r>
            <a:r>
              <a:rPr lang="en-GB" dirty="0" err="1" smtClean="0"/>
              <a:t>dimensões</a:t>
            </a:r>
            <a:r>
              <a:rPr lang="en-GB" dirty="0" smtClean="0"/>
              <a:t> de </a:t>
            </a:r>
            <a:r>
              <a:rPr lang="en-GB" dirty="0" err="1" smtClean="0"/>
              <a:t>poder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err="1"/>
              <a:t>Contribuir</a:t>
            </a:r>
            <a:r>
              <a:rPr lang="en-GB" dirty="0"/>
              <a:t> para um </a:t>
            </a:r>
            <a:r>
              <a:rPr lang="en-GB" dirty="0" err="1"/>
              <a:t>entendimento</a:t>
            </a:r>
            <a:r>
              <a:rPr lang="en-GB" dirty="0"/>
              <a:t> </a:t>
            </a:r>
            <a:r>
              <a:rPr lang="en-GB" dirty="0" err="1"/>
              <a:t>mais</a:t>
            </a:r>
            <a:r>
              <a:rPr lang="en-GB" dirty="0"/>
              <a:t> </a:t>
            </a:r>
            <a:r>
              <a:rPr lang="en-GB" dirty="0" err="1"/>
              <a:t>consistente</a:t>
            </a:r>
            <a:r>
              <a:rPr lang="en-GB" dirty="0"/>
              <a:t> do EI </a:t>
            </a:r>
            <a:r>
              <a:rPr lang="en-GB" dirty="0" err="1"/>
              <a:t>por</a:t>
            </a:r>
            <a:r>
              <a:rPr lang="en-GB" dirty="0"/>
              <a:t> </a:t>
            </a:r>
            <a:r>
              <a:rPr lang="en-GB" dirty="0" err="1"/>
              <a:t>uma</a:t>
            </a:r>
            <a:r>
              <a:rPr lang="en-GB" dirty="0"/>
              <a:t> </a:t>
            </a:r>
            <a:r>
              <a:rPr lang="en-GB" dirty="0" err="1"/>
              <a:t>perspectiva</a:t>
            </a:r>
            <a:r>
              <a:rPr lang="en-GB" dirty="0"/>
              <a:t> </a:t>
            </a:r>
            <a:r>
              <a:rPr lang="en-GB" dirty="0" err="1"/>
              <a:t>teórico-conceitual</a:t>
            </a:r>
            <a:endParaRPr lang="en-GB" dirty="0"/>
          </a:p>
          <a:p>
            <a:pPr lvl="0"/>
            <a:r>
              <a:rPr lang="en-GB" dirty="0" err="1"/>
              <a:t>Foco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análise</a:t>
            </a:r>
            <a:r>
              <a:rPr lang="en-GB" dirty="0"/>
              <a:t> de </a:t>
            </a:r>
            <a:r>
              <a:rPr lang="en-GB" dirty="0" err="1"/>
              <a:t>poder</a:t>
            </a:r>
            <a:r>
              <a:rPr lang="en-GB" dirty="0"/>
              <a:t> (</a:t>
            </a:r>
            <a:r>
              <a:rPr lang="en-GB" i="1" dirty="0"/>
              <a:t>power analysis</a:t>
            </a:r>
            <a:r>
              <a:rPr lang="en-GB" dirty="0"/>
              <a:t>) do Estado </a:t>
            </a:r>
            <a:r>
              <a:rPr lang="en-GB" dirty="0" err="1"/>
              <a:t>Islâmico</a:t>
            </a:r>
            <a:r>
              <a:rPr lang="en-GB" dirty="0"/>
              <a:t>? </a:t>
            </a:r>
            <a:endParaRPr lang="en-GB" dirty="0" smtClean="0"/>
          </a:p>
          <a:p>
            <a:pPr lvl="1"/>
            <a:r>
              <a:rPr lang="en-GB" dirty="0" err="1" smtClean="0"/>
              <a:t>Qualquer</a:t>
            </a:r>
            <a:r>
              <a:rPr lang="en-GB" dirty="0" smtClean="0"/>
              <a:t> </a:t>
            </a:r>
            <a:r>
              <a:rPr lang="en-GB" dirty="0" err="1"/>
              <a:t>estratégia</a:t>
            </a:r>
            <a:r>
              <a:rPr lang="en-GB" dirty="0"/>
              <a:t> para </a:t>
            </a:r>
            <a:r>
              <a:rPr lang="en-GB" dirty="0" err="1"/>
              <a:t>engajar</a:t>
            </a:r>
            <a:r>
              <a:rPr lang="en-GB" dirty="0"/>
              <a:t> </a:t>
            </a:r>
            <a:r>
              <a:rPr lang="en-GB" dirty="0" err="1"/>
              <a:t>ou</a:t>
            </a:r>
            <a:r>
              <a:rPr lang="en-GB" dirty="0"/>
              <a:t> </a:t>
            </a:r>
            <a:r>
              <a:rPr lang="en-GB" dirty="0" err="1"/>
              <a:t>lidar</a:t>
            </a:r>
            <a:r>
              <a:rPr lang="en-GB" dirty="0"/>
              <a:t> com o EI </a:t>
            </a:r>
            <a:r>
              <a:rPr lang="en-GB" dirty="0" err="1"/>
              <a:t>requer</a:t>
            </a:r>
            <a:r>
              <a:rPr lang="en-GB" dirty="0"/>
              <a:t> um </a:t>
            </a:r>
            <a:r>
              <a:rPr lang="en-GB" dirty="0" err="1"/>
              <a:t>entendimento</a:t>
            </a:r>
            <a:r>
              <a:rPr lang="en-GB" dirty="0"/>
              <a:t> multidimensional </a:t>
            </a:r>
            <a:r>
              <a:rPr lang="en-GB" dirty="0" err="1"/>
              <a:t>sobre</a:t>
            </a:r>
            <a:r>
              <a:rPr lang="en-GB" dirty="0"/>
              <a:t> as </a:t>
            </a:r>
            <a:r>
              <a:rPr lang="en-GB" dirty="0" err="1"/>
              <a:t>relações</a:t>
            </a:r>
            <a:r>
              <a:rPr lang="en-GB" dirty="0"/>
              <a:t> de </a:t>
            </a:r>
            <a:r>
              <a:rPr lang="en-GB" dirty="0" err="1"/>
              <a:t>poder</a:t>
            </a:r>
            <a:r>
              <a:rPr lang="en-GB" dirty="0"/>
              <a:t> que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 smtClean="0"/>
              <a:t>projeta</a:t>
            </a:r>
            <a:r>
              <a:rPr lang="en-GB" dirty="0" smtClean="0"/>
              <a:t>, com </a:t>
            </a:r>
            <a:r>
              <a:rPr lang="en-GB" dirty="0" err="1" smtClean="0"/>
              <a:t>ênfase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influência</a:t>
            </a:r>
            <a:r>
              <a:rPr lang="en-GB" dirty="0" smtClean="0"/>
              <a:t> da </a:t>
            </a:r>
            <a:r>
              <a:rPr lang="en-GB" dirty="0" err="1" smtClean="0"/>
              <a:t>dimensão</a:t>
            </a:r>
            <a:r>
              <a:rPr lang="en-GB" dirty="0" smtClean="0"/>
              <a:t> </a:t>
            </a:r>
            <a:r>
              <a:rPr lang="en-GB" dirty="0" err="1" smtClean="0"/>
              <a:t>imaterial</a:t>
            </a:r>
            <a:r>
              <a:rPr lang="en-GB" dirty="0" smtClean="0"/>
              <a:t>.</a:t>
            </a:r>
          </a:p>
          <a:p>
            <a:pPr lvl="1"/>
            <a:r>
              <a:rPr lang="en-GB" dirty="0" err="1" smtClean="0"/>
              <a:t>Não</a:t>
            </a:r>
            <a:r>
              <a:rPr lang="en-GB" dirty="0" smtClean="0"/>
              <a:t> </a:t>
            </a:r>
            <a:r>
              <a:rPr lang="en-GB" dirty="0" err="1" smtClean="0"/>
              <a:t>exclui</a:t>
            </a:r>
            <a:r>
              <a:rPr lang="en-GB" dirty="0" smtClean="0"/>
              <a:t> </a:t>
            </a:r>
            <a:r>
              <a:rPr lang="en-GB" dirty="0" err="1" smtClean="0"/>
              <a:t>atuação</a:t>
            </a:r>
            <a:r>
              <a:rPr lang="en-GB" dirty="0" smtClean="0"/>
              <a:t> </a:t>
            </a:r>
            <a:r>
              <a:rPr lang="en-GB" dirty="0" err="1" smtClean="0"/>
              <a:t>decorrente</a:t>
            </a:r>
            <a:r>
              <a:rPr lang="en-GB" dirty="0" smtClean="0"/>
              <a:t> de </a:t>
            </a:r>
            <a:r>
              <a:rPr lang="en-GB" dirty="0" err="1" smtClean="0"/>
              <a:t>outras</a:t>
            </a:r>
            <a:r>
              <a:rPr lang="en-GB" dirty="0" smtClean="0"/>
              <a:t> </a:t>
            </a:r>
            <a:r>
              <a:rPr lang="en-GB" dirty="0" err="1" smtClean="0"/>
              <a:t>concepções</a:t>
            </a:r>
            <a:r>
              <a:rPr lang="en-GB" dirty="0" smtClean="0"/>
              <a:t> de </a:t>
            </a:r>
            <a:r>
              <a:rPr lang="en-GB" dirty="0" err="1" smtClean="0"/>
              <a:t>poder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Indagações</a:t>
            </a: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2620888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3200" dirty="0"/>
              <a:t>Que </a:t>
            </a:r>
            <a:r>
              <a:rPr lang="en-GB" sz="3200" dirty="0" err="1"/>
              <a:t>tipo</a:t>
            </a:r>
            <a:r>
              <a:rPr lang="en-GB" sz="3200" dirty="0"/>
              <a:t>(s) do “</a:t>
            </a:r>
            <a:r>
              <a:rPr lang="en-GB" sz="3200" dirty="0" err="1"/>
              <a:t>poder</a:t>
            </a:r>
            <a:r>
              <a:rPr lang="en-GB" sz="3200" dirty="0"/>
              <a:t>”? </a:t>
            </a:r>
          </a:p>
          <a:p>
            <a:pPr lvl="0"/>
            <a:r>
              <a:rPr lang="en-GB" sz="3200" dirty="0" err="1"/>
              <a:t>Qual</a:t>
            </a:r>
            <a:r>
              <a:rPr lang="en-GB" sz="3200" dirty="0"/>
              <a:t> a </a:t>
            </a:r>
            <a:r>
              <a:rPr lang="en-GB" sz="3200" dirty="0" err="1"/>
              <a:t>origem</a:t>
            </a:r>
            <a:r>
              <a:rPr lang="en-GB" sz="3200" dirty="0"/>
              <a:t> do </a:t>
            </a:r>
            <a:r>
              <a:rPr lang="en-GB" sz="3200" dirty="0" err="1"/>
              <a:t>seu</a:t>
            </a:r>
            <a:r>
              <a:rPr lang="en-GB" sz="3200" dirty="0"/>
              <a:t> </a:t>
            </a:r>
            <a:r>
              <a:rPr lang="en-GB" sz="3200" dirty="0" err="1"/>
              <a:t>poder</a:t>
            </a:r>
            <a:r>
              <a:rPr lang="en-GB" sz="3200" dirty="0"/>
              <a:t>?</a:t>
            </a:r>
          </a:p>
          <a:p>
            <a:pPr lvl="0"/>
            <a:r>
              <a:rPr lang="en-GB" sz="3200" dirty="0"/>
              <a:t>Como se </a:t>
            </a:r>
            <a:r>
              <a:rPr lang="en-GB" sz="3200" dirty="0" err="1"/>
              <a:t>pode</a:t>
            </a:r>
            <a:r>
              <a:rPr lang="en-GB" sz="3200" dirty="0"/>
              <a:t> </a:t>
            </a:r>
            <a:r>
              <a:rPr lang="en-GB" sz="3200" dirty="0" err="1"/>
              <a:t>enfrentar</a:t>
            </a:r>
            <a:r>
              <a:rPr lang="en-GB" sz="3200" dirty="0"/>
              <a:t> o EI</a:t>
            </a:r>
            <a:r>
              <a:rPr lang="en-GB" sz="3200" dirty="0" smtClean="0"/>
              <a:t>?</a:t>
            </a:r>
          </a:p>
          <a:p>
            <a:pPr lvl="0"/>
            <a:r>
              <a:rPr lang="en-GB" sz="3200" dirty="0" smtClean="0"/>
              <a:t>Como </a:t>
            </a:r>
            <a:r>
              <a:rPr lang="en-GB" sz="3200" dirty="0" err="1" smtClean="0"/>
              <a:t>arrigementa</a:t>
            </a:r>
            <a:r>
              <a:rPr lang="en-GB" sz="3200" dirty="0" smtClean="0"/>
              <a:t> </a:t>
            </a:r>
            <a:r>
              <a:rPr lang="en-GB" sz="3200" dirty="0" err="1" smtClean="0"/>
              <a:t>apoios</a:t>
            </a:r>
            <a:r>
              <a:rPr lang="en-GB" sz="3200" dirty="0" smtClean="0"/>
              <a:t> – de </a:t>
            </a:r>
            <a:r>
              <a:rPr lang="en-GB" sz="3200" dirty="0" err="1" smtClean="0"/>
              <a:t>simpatizantes</a:t>
            </a:r>
            <a:r>
              <a:rPr lang="en-GB" sz="3200" dirty="0" smtClean="0"/>
              <a:t> a </a:t>
            </a:r>
            <a:r>
              <a:rPr lang="en-GB" sz="3200" dirty="0" err="1" smtClean="0"/>
              <a:t>combatentes</a:t>
            </a:r>
            <a:r>
              <a:rPr lang="en-GB" sz="3200" dirty="0"/>
              <a:t>?</a:t>
            </a:r>
            <a:r>
              <a:rPr lang="en-GB" sz="3200" dirty="0" smtClean="0"/>
              <a:t> </a:t>
            </a:r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Uni-dimensional</a:t>
            </a:r>
            <a:endParaRPr lang="pt-BR" dirty="0"/>
          </a:p>
        </p:txBody>
      </p:sp>
      <p:sp>
        <p:nvSpPr>
          <p:cNvPr id="8" name="Espaço Reservado para Conteú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 smtClean="0"/>
              <a:t>De Hobbes, Weber, a </a:t>
            </a:r>
            <a:r>
              <a:rPr lang="pt-BR" dirty="0" err="1" smtClean="0"/>
              <a:t>Morgenthau</a:t>
            </a:r>
            <a:r>
              <a:rPr lang="pt-BR" dirty="0" smtClean="0"/>
              <a:t> - Realistas</a:t>
            </a:r>
          </a:p>
          <a:p>
            <a:pPr lvl="0"/>
            <a:r>
              <a:rPr lang="pt-BR" dirty="0" smtClean="0"/>
              <a:t>A provoca ação em B que não teria caso a ação de A não ocorresse.</a:t>
            </a:r>
          </a:p>
          <a:p>
            <a:pPr lvl="0"/>
            <a:r>
              <a:rPr lang="pt-BR" dirty="0" smtClean="0"/>
              <a:t>Diferença entre o potencial e seu exercício.</a:t>
            </a:r>
          </a:p>
          <a:p>
            <a:pPr lvl="0"/>
            <a:r>
              <a:rPr lang="pt-BR" dirty="0" smtClean="0"/>
              <a:t>Quem prevalece na tomada de decisão.</a:t>
            </a:r>
          </a:p>
          <a:p>
            <a:pPr lvl="0"/>
            <a:r>
              <a:rPr lang="pt-BR" dirty="0" smtClean="0"/>
              <a:t>Foco no comportamento real, distribuição pluralística.</a:t>
            </a:r>
          </a:p>
          <a:p>
            <a:pPr lvl="0"/>
            <a:r>
              <a:rPr lang="pt-BR" dirty="0" smtClean="0"/>
              <a:t>Problemas: há escolhas prévias quanto às possibilidades de cursos de ação.</a:t>
            </a:r>
          </a:p>
          <a:p>
            <a:pPr lvl="0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Bi-dimensional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t-BR" dirty="0"/>
              <a:t>Pluralistas na Ciência Política (Dahl), Institucionalistas Neoliberais em RI</a:t>
            </a:r>
            <a:r>
              <a:rPr lang="pt-BR" dirty="0" smtClean="0"/>
              <a:t>.</a:t>
            </a:r>
          </a:p>
          <a:p>
            <a:r>
              <a:rPr lang="pt-BR" dirty="0" smtClean="0"/>
              <a:t>Mobilização de vieses</a:t>
            </a:r>
          </a:p>
          <a:p>
            <a:r>
              <a:rPr lang="pt-BR" dirty="0" smtClean="0"/>
              <a:t>A exerce poder sobre B, mesmo quando B deixa de agir</a:t>
            </a:r>
          </a:p>
          <a:p>
            <a:r>
              <a:rPr lang="pt-BR" dirty="0" smtClean="0"/>
              <a:t>Se aproxima da coerção, influência, </a:t>
            </a:r>
          </a:p>
          <a:p>
            <a:r>
              <a:rPr lang="pt-BR" dirty="0" smtClean="0"/>
              <a:t>Poder se exerce limitando o escopo de ação de indivíduos ou grupos – controle exitoso de A sobre B</a:t>
            </a:r>
          </a:p>
          <a:p>
            <a:r>
              <a:rPr lang="pt-BR" dirty="0" smtClean="0"/>
              <a:t>Foco no processo de tomada de decisão e não-decisão</a:t>
            </a:r>
          </a:p>
          <a:p>
            <a:r>
              <a:rPr lang="pt-BR" dirty="0" smtClean="0"/>
              <a:t>Problemas: análise segue superficial pois evita que demandas potencialmente ameaçadoras se tornem perigosas.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299</TotalTime>
  <Words>730</Words>
  <Application>Microsoft Office PowerPoint</Application>
  <PresentationFormat>Apresentação na tela (4:3)</PresentationFormat>
  <Paragraphs>99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Ápice</vt:lpstr>
      <vt:lpstr>UMA ANÁLISE DE PODER tri-dimensional DO ESTADO ISLÂMICO</vt:lpstr>
      <vt:lpstr>Apresentação</vt:lpstr>
      <vt:lpstr>Trajetória de Pesquisa</vt:lpstr>
      <vt:lpstr>Insuficiências das RI</vt:lpstr>
      <vt:lpstr>Premissas</vt:lpstr>
      <vt:lpstr>Objetivos</vt:lpstr>
      <vt:lpstr>Indagações</vt:lpstr>
      <vt:lpstr>Uni-dimensional</vt:lpstr>
      <vt:lpstr>Bi-dimensional</vt:lpstr>
      <vt:lpstr>Tri-dimensional</vt:lpstr>
      <vt:lpstr>Poder do EI</vt:lpstr>
      <vt:lpstr>Poder do EI</vt:lpstr>
      <vt:lpstr>Considerações </vt:lpstr>
      <vt:lpstr>Considerações </vt:lpstr>
      <vt:lpstr>Obrigado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Terrorismo</dc:title>
  <dc:creator>marco.meneses</dc:creator>
  <cp:lastModifiedBy>teste1</cp:lastModifiedBy>
  <cp:revision>34</cp:revision>
  <dcterms:created xsi:type="dcterms:W3CDTF">2013-10-01T10:17:54Z</dcterms:created>
  <dcterms:modified xsi:type="dcterms:W3CDTF">2016-11-03T18:44:29Z</dcterms:modified>
</cp:coreProperties>
</file>