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58"/>
  </p:notesMasterIdLst>
  <p:sldIdLst>
    <p:sldId id="256" r:id="rId4"/>
    <p:sldId id="259" r:id="rId5"/>
    <p:sldId id="265" r:id="rId6"/>
    <p:sldId id="278" r:id="rId7"/>
    <p:sldId id="285" r:id="rId8"/>
    <p:sldId id="340" r:id="rId9"/>
    <p:sldId id="338" r:id="rId10"/>
    <p:sldId id="303" r:id="rId11"/>
    <p:sldId id="398" r:id="rId12"/>
    <p:sldId id="392" r:id="rId13"/>
    <p:sldId id="399" r:id="rId14"/>
    <p:sldId id="326" r:id="rId15"/>
    <p:sldId id="330" r:id="rId16"/>
    <p:sldId id="309" r:id="rId17"/>
    <p:sldId id="404" r:id="rId18"/>
    <p:sldId id="350" r:id="rId19"/>
    <p:sldId id="366" r:id="rId20"/>
    <p:sldId id="367" r:id="rId21"/>
    <p:sldId id="359" r:id="rId22"/>
    <p:sldId id="358" r:id="rId23"/>
    <p:sldId id="351" r:id="rId24"/>
    <p:sldId id="368" r:id="rId25"/>
    <p:sldId id="409" r:id="rId26"/>
    <p:sldId id="369" r:id="rId27"/>
    <p:sldId id="375" r:id="rId28"/>
    <p:sldId id="376" r:id="rId29"/>
    <p:sldId id="377" r:id="rId30"/>
    <p:sldId id="378" r:id="rId31"/>
    <p:sldId id="411" r:id="rId32"/>
    <p:sldId id="412" r:id="rId33"/>
    <p:sldId id="397" r:id="rId34"/>
    <p:sldId id="394" r:id="rId35"/>
    <p:sldId id="393" r:id="rId36"/>
    <p:sldId id="395" r:id="rId37"/>
    <p:sldId id="396" r:id="rId38"/>
    <p:sldId id="452" r:id="rId39"/>
    <p:sldId id="453" r:id="rId40"/>
    <p:sldId id="455" r:id="rId41"/>
    <p:sldId id="456" r:id="rId42"/>
    <p:sldId id="454" r:id="rId43"/>
    <p:sldId id="457" r:id="rId44"/>
    <p:sldId id="458" r:id="rId45"/>
    <p:sldId id="421" r:id="rId46"/>
    <p:sldId id="439" r:id="rId47"/>
    <p:sldId id="440" r:id="rId48"/>
    <p:sldId id="441" r:id="rId49"/>
    <p:sldId id="442" r:id="rId50"/>
    <p:sldId id="443" r:id="rId51"/>
    <p:sldId id="444" r:id="rId52"/>
    <p:sldId id="445" r:id="rId53"/>
    <p:sldId id="446" r:id="rId54"/>
    <p:sldId id="447" r:id="rId55"/>
    <p:sldId id="448" r:id="rId56"/>
    <p:sldId id="258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71DA"/>
    <a:srgbClr val="274BBF"/>
    <a:srgbClr val="D1F5FD"/>
    <a:srgbClr val="73DFF9"/>
    <a:srgbClr val="C96B6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 snapToGrid="0" snapToObjects="1">
      <p:cViewPr>
        <p:scale>
          <a:sx n="60" d="100"/>
          <a:sy n="60" d="100"/>
        </p:scale>
        <p:origin x="-2364" y="-10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212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C89E7-BEEF-4264-BCB8-BEAD70A89939}" type="datetimeFigureOut">
              <a:rPr lang="pt-BR" smtClean="0"/>
              <a:t>08/09/2015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D8698-A9E6-450C-9B9F-80310F20CB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0991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 apresentação requer duas telas:</a:t>
            </a:r>
            <a:r>
              <a:rPr lang="pt-BR" baseline="0" dirty="0" smtClean="0"/>
              <a:t> uma para os slides e outra para o documento em Word.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D8698-A9E6-450C-9B9F-80310F20CBDA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3802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D8698-A9E6-450C-9B9F-80310F20CBDA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033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4088" y="685800"/>
            <a:ext cx="4949825" cy="3427413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363" y="4343363"/>
            <a:ext cx="5022467" cy="4111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91745" y="6356350"/>
            <a:ext cx="2133600" cy="365125"/>
          </a:xfrm>
        </p:spPr>
        <p:txBody>
          <a:bodyPr/>
          <a:lstStyle/>
          <a:p>
            <a:fld id="{33DACCFF-C2B3-1D49-9731-9A5DDF3B4B93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50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8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10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91745" y="6356350"/>
            <a:ext cx="2133600" cy="365125"/>
          </a:xfrm>
        </p:spPr>
        <p:txBody>
          <a:bodyPr/>
          <a:lstStyle/>
          <a:p>
            <a:fld id="{33DACCFF-C2B3-1D49-9731-9A5DDF3B4B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92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74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77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083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902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264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738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233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651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8545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901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483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91745" y="6356350"/>
            <a:ext cx="2133600" cy="365125"/>
          </a:xfrm>
        </p:spPr>
        <p:txBody>
          <a:bodyPr/>
          <a:lstStyle/>
          <a:p>
            <a:fld id="{33DACCFF-C2B3-1D49-9731-9A5DDF3B4B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897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7991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271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940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778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3208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467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557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6280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4909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6723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426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31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2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3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88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58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6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84438"/>
            <a:ext cx="8229600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x-none" dirty="0" smtClean="0"/>
              <a:t>Título do slide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19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ACCFF-C2B3-1D49-9731-9A5DDF3B4B93}" type="datetimeFigureOut">
              <a:rPr lang="en-US" smtClean="0"/>
              <a:pPr/>
              <a:t>9/8/2015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7B183-49C4-E74D-8CBF-BB5F2AECAB3C}" type="slidenum">
              <a:rPr lang="en-US" smtClean="0"/>
              <a:t>‹nº›</a:t>
            </a:fld>
            <a:endParaRPr lang="en-US"/>
          </a:p>
        </p:txBody>
      </p:sp>
      <p:pic>
        <p:nvPicPr>
          <p:cNvPr id="5" name="Picture 4" descr="apre-MD-modelo2-interna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1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84438"/>
            <a:ext cx="8229600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x-none" dirty="0" smtClean="0"/>
              <a:t>Título do slide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19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ACCFF-C2B3-1D49-9731-9A5DDF3B4B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7B183-49C4-E74D-8CBF-BB5F2AECA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apre-MD-modelo2-interna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69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84438"/>
            <a:ext cx="8229600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x-none" dirty="0" smtClean="0"/>
              <a:t>Título do slide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19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ACCFF-C2B3-1D49-9731-9A5DDF3B4B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7B183-49C4-E74D-8CBF-BB5F2AECA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apre-MD-modelo2-interna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7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re-MD-modelo-MD-ab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420" cy="6858000"/>
          </a:xfrm>
          <a:prstGeom prst="rect">
            <a:avLst/>
          </a:prstGeom>
        </p:spPr>
      </p:pic>
      <p:sp>
        <p:nvSpPr>
          <p:cNvPr id="7" name="Round Diagonal Corner Rectangle 6"/>
          <p:cNvSpPr/>
          <p:nvPr/>
        </p:nvSpPr>
        <p:spPr>
          <a:xfrm flipV="1">
            <a:off x="-1" y="1250066"/>
            <a:ext cx="9141421" cy="2023916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7449" y="1661859"/>
            <a:ext cx="8486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PLANEJAMENTO ESTRATÉGICO DE DEFESA:</a:t>
            </a:r>
          </a:p>
          <a:p>
            <a:pPr algn="ctr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VISÃO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PROSPECTIVA 2035 E IMPLICAÇÕES PARA O BRASIL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32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16586"/>
            <a:ext cx="8229600" cy="63320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ÂMBITOS / DIMENSÕES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69840" y="1350324"/>
            <a:ext cx="4444436" cy="4393056"/>
            <a:chOff x="382749" y="1605516"/>
            <a:chExt cx="4444436" cy="4393056"/>
          </a:xfrm>
        </p:grpSpPr>
        <p:sp>
          <p:nvSpPr>
            <p:cNvPr id="4" name="Elipse 3"/>
            <p:cNvSpPr/>
            <p:nvPr/>
          </p:nvSpPr>
          <p:spPr>
            <a:xfrm>
              <a:off x="382749" y="1605516"/>
              <a:ext cx="4444436" cy="4393056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3" name="Grupo 2"/>
            <p:cNvGrpSpPr/>
            <p:nvPr/>
          </p:nvGrpSpPr>
          <p:grpSpPr>
            <a:xfrm>
              <a:off x="707051" y="1786060"/>
              <a:ext cx="3625703" cy="4212512"/>
              <a:chOff x="707051" y="1786060"/>
              <a:chExt cx="3625703" cy="4212512"/>
            </a:xfrm>
          </p:grpSpPr>
          <p:sp>
            <p:nvSpPr>
              <p:cNvPr id="6" name="Elipse 5"/>
              <p:cNvSpPr/>
              <p:nvPr/>
            </p:nvSpPr>
            <p:spPr>
              <a:xfrm>
                <a:off x="707051" y="2457930"/>
                <a:ext cx="3625703" cy="3540642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" name="Elipse 8"/>
              <p:cNvSpPr/>
              <p:nvPr/>
            </p:nvSpPr>
            <p:spPr>
              <a:xfrm>
                <a:off x="1228047" y="3266004"/>
                <a:ext cx="2583711" cy="2732568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" name="Elipse 4"/>
              <p:cNvSpPr/>
              <p:nvPr/>
            </p:nvSpPr>
            <p:spPr>
              <a:xfrm>
                <a:off x="1570939" y="4136064"/>
                <a:ext cx="1897926" cy="186250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CaixaDeTexto 11"/>
              <p:cNvSpPr txBox="1"/>
              <p:nvPr/>
            </p:nvSpPr>
            <p:spPr>
              <a:xfrm>
                <a:off x="1956377" y="4413695"/>
                <a:ext cx="112705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>
                    <a:solidFill>
                      <a:schemeClr val="accent1">
                        <a:lumMod val="75000"/>
                      </a:schemeClr>
                    </a:solidFill>
                  </a:rPr>
                  <a:t>Â</a:t>
                </a:r>
                <a:r>
                  <a:rPr lang="pt-BR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MBITO INTERNO</a:t>
                </a:r>
                <a:endParaRPr lang="pt-BR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" name="CaixaDeTexto 12"/>
              <p:cNvSpPr txBox="1"/>
              <p:nvPr/>
            </p:nvSpPr>
            <p:spPr>
              <a:xfrm>
                <a:off x="1956376" y="5184553"/>
                <a:ext cx="11270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MD</a:t>
                </a:r>
                <a:endParaRPr lang="pt-BR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" name="CaixaDeTexto 13"/>
              <p:cNvSpPr txBox="1"/>
              <p:nvPr/>
            </p:nvSpPr>
            <p:spPr>
              <a:xfrm>
                <a:off x="1956374" y="1786060"/>
                <a:ext cx="112705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>
                    <a:solidFill>
                      <a:schemeClr val="bg1"/>
                    </a:solidFill>
                  </a:rPr>
                  <a:t>Â</a:t>
                </a:r>
                <a:r>
                  <a:rPr lang="pt-BR" b="1" dirty="0" smtClean="0">
                    <a:solidFill>
                      <a:schemeClr val="bg1"/>
                    </a:solidFill>
                  </a:rPr>
                  <a:t>MBITO MUNDIAL</a:t>
                </a:r>
                <a:endParaRPr lang="pt-BR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CaixaDeTexto 14"/>
              <p:cNvSpPr txBox="1"/>
              <p:nvPr/>
            </p:nvSpPr>
            <p:spPr>
              <a:xfrm>
                <a:off x="1897897" y="2619673"/>
                <a:ext cx="124400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>
                    <a:solidFill>
                      <a:schemeClr val="bg1"/>
                    </a:solidFill>
                  </a:rPr>
                  <a:t>Â</a:t>
                </a:r>
                <a:r>
                  <a:rPr lang="pt-BR" b="1" dirty="0" smtClean="0">
                    <a:solidFill>
                      <a:schemeClr val="bg1"/>
                    </a:solidFill>
                  </a:rPr>
                  <a:t>MBITO REGIONAL</a:t>
                </a:r>
                <a:endParaRPr lang="pt-BR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1897897" y="3540434"/>
                <a:ext cx="12440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>
                    <a:solidFill>
                      <a:schemeClr val="bg1"/>
                    </a:solidFill>
                  </a:rPr>
                  <a:t>Â</a:t>
                </a:r>
                <a:r>
                  <a:rPr lang="pt-BR" b="1" dirty="0" smtClean="0">
                    <a:solidFill>
                      <a:schemeClr val="bg1"/>
                    </a:solidFill>
                  </a:rPr>
                  <a:t>MBITO NACIONAL</a:t>
                </a:r>
                <a:endParaRPr lang="pt-BR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8" name="Grupo 7"/>
          <p:cNvGrpSpPr/>
          <p:nvPr/>
        </p:nvGrpSpPr>
        <p:grpSpPr>
          <a:xfrm>
            <a:off x="5943590" y="1350324"/>
            <a:ext cx="2589213" cy="4393057"/>
            <a:chOff x="5943590" y="1350324"/>
            <a:chExt cx="2589213" cy="4393057"/>
          </a:xfrm>
        </p:grpSpPr>
        <p:sp>
          <p:nvSpPr>
            <p:cNvPr id="21" name="Retângulo de cantos arredondados 20"/>
            <p:cNvSpPr/>
            <p:nvPr/>
          </p:nvSpPr>
          <p:spPr>
            <a:xfrm>
              <a:off x="5943590" y="1350324"/>
              <a:ext cx="2589213" cy="439305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400">
                <a:defRPr/>
              </a:pPr>
              <a:endParaRPr lang="pt-BR" sz="2000" b="1" kern="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6334438" y="1456651"/>
              <a:ext cx="18075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>
                  <a:solidFill>
                    <a:schemeClr val="accent4">
                      <a:lumMod val="75000"/>
                    </a:schemeClr>
                  </a:solidFill>
                </a:rPr>
                <a:t>DIMENSÕES</a:t>
              </a:r>
              <a:endParaRPr lang="pt-BR" sz="24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6334438" y="2166556"/>
              <a:ext cx="18075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chemeClr val="accent4">
                      <a:lumMod val="75000"/>
                    </a:schemeClr>
                  </a:solidFill>
                </a:rPr>
                <a:t>ECONÔMICA</a:t>
              </a:r>
              <a:endParaRPr lang="pt-BR" sz="20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6334436" y="2672258"/>
              <a:ext cx="18075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chemeClr val="accent4">
                      <a:lumMod val="75000"/>
                    </a:schemeClr>
                  </a:solidFill>
                </a:rPr>
                <a:t>SOCIAL</a:t>
              </a:r>
              <a:endParaRPr lang="pt-BR" sz="20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6334435" y="3185183"/>
              <a:ext cx="18075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chemeClr val="accent4">
                      <a:lumMod val="75000"/>
                    </a:schemeClr>
                  </a:solidFill>
                </a:rPr>
                <a:t>AMBIENTAL</a:t>
              </a:r>
              <a:endParaRPr lang="pt-BR" sz="20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6334433" y="3711595"/>
              <a:ext cx="18075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chemeClr val="accent4">
                      <a:lumMod val="75000"/>
                    </a:schemeClr>
                  </a:solidFill>
                </a:rPr>
                <a:t>TECNOLÓGICA</a:t>
              </a:r>
              <a:endParaRPr lang="pt-BR" sz="20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6334431" y="4229085"/>
              <a:ext cx="18075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chemeClr val="accent4">
                      <a:lumMod val="75000"/>
                    </a:schemeClr>
                  </a:solidFill>
                </a:rPr>
                <a:t>POLÍTICA</a:t>
              </a:r>
              <a:endParaRPr lang="pt-BR" sz="20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5" name="CaixaDeTexto 34"/>
            <p:cNvSpPr txBox="1"/>
            <p:nvPr/>
          </p:nvSpPr>
          <p:spPr>
            <a:xfrm>
              <a:off x="6334430" y="4775473"/>
              <a:ext cx="18075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chemeClr val="accent4">
                      <a:lumMod val="75000"/>
                    </a:schemeClr>
                  </a:solidFill>
                </a:rPr>
                <a:t>MILITAR</a:t>
              </a:r>
              <a:endParaRPr lang="pt-BR" sz="20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cxnSp>
        <p:nvCxnSpPr>
          <p:cNvPr id="24" name="Conector de seta reta 23"/>
          <p:cNvCxnSpPr/>
          <p:nvPr/>
        </p:nvCxnSpPr>
        <p:spPr>
          <a:xfrm>
            <a:off x="3297415" y="3591188"/>
            <a:ext cx="2624924" cy="17219"/>
          </a:xfrm>
          <a:prstGeom prst="straightConnector1">
            <a:avLst/>
          </a:prstGeom>
          <a:noFill/>
          <a:ln w="38100" cap="flat" cmpd="sng" algn="ctr">
            <a:solidFill>
              <a:schemeClr val="accent5">
                <a:lumMod val="50000"/>
              </a:schemeClr>
            </a:solidFill>
            <a:prstDash val="solid"/>
            <a:tailEnd type="arrow"/>
          </a:ln>
          <a:effectLst/>
        </p:spPr>
      </p:cxnSp>
      <p:cxnSp>
        <p:nvCxnSpPr>
          <p:cNvPr id="25" name="Conector de seta reta 24"/>
          <p:cNvCxnSpPr/>
          <p:nvPr/>
        </p:nvCxnSpPr>
        <p:spPr>
          <a:xfrm>
            <a:off x="3201718" y="1854033"/>
            <a:ext cx="2741872" cy="0"/>
          </a:xfrm>
          <a:prstGeom prst="straightConnector1">
            <a:avLst/>
          </a:prstGeom>
          <a:noFill/>
          <a:ln w="38100" cap="flat" cmpd="sng" algn="ctr">
            <a:solidFill>
              <a:schemeClr val="accent5">
                <a:lumMod val="50000"/>
              </a:schemeClr>
            </a:solidFill>
            <a:prstDash val="solid"/>
            <a:tailEnd type="arrow"/>
          </a:ln>
          <a:effectLst/>
        </p:spPr>
      </p:cxnSp>
      <p:cxnSp>
        <p:nvCxnSpPr>
          <p:cNvPr id="26" name="Conector de seta reta 25"/>
          <p:cNvCxnSpPr/>
          <p:nvPr/>
        </p:nvCxnSpPr>
        <p:spPr>
          <a:xfrm flipV="1">
            <a:off x="3201718" y="2672258"/>
            <a:ext cx="2741872" cy="1588"/>
          </a:xfrm>
          <a:prstGeom prst="straightConnector1">
            <a:avLst/>
          </a:prstGeom>
          <a:noFill/>
          <a:ln w="38100" cap="flat" cmpd="sng" algn="ctr">
            <a:solidFill>
              <a:schemeClr val="accent5">
                <a:lumMod val="50000"/>
              </a:schemeClr>
            </a:solidFill>
            <a:prstDash val="solid"/>
            <a:tailEnd type="arrow"/>
          </a:ln>
          <a:effectLst/>
        </p:spPr>
      </p:cxnSp>
      <p:cxnSp>
        <p:nvCxnSpPr>
          <p:cNvPr id="27" name="Conector de seta reta 26"/>
          <p:cNvCxnSpPr/>
          <p:nvPr/>
        </p:nvCxnSpPr>
        <p:spPr>
          <a:xfrm flipV="1">
            <a:off x="3201718" y="4804834"/>
            <a:ext cx="2741872" cy="7291"/>
          </a:xfrm>
          <a:prstGeom prst="straightConnector1">
            <a:avLst/>
          </a:prstGeom>
          <a:noFill/>
          <a:ln w="38100" cap="flat" cmpd="sng" algn="ctr">
            <a:solidFill>
              <a:schemeClr val="accent5">
                <a:lumMod val="50000"/>
              </a:schemeClr>
            </a:solidFill>
            <a:prstDash val="solid"/>
            <a:tailEnd type="arrow"/>
          </a:ln>
          <a:effectLst/>
        </p:spPr>
      </p:cxnSp>
      <p:sp>
        <p:nvSpPr>
          <p:cNvPr id="33" name="Retângulo 32"/>
          <p:cNvSpPr/>
          <p:nvPr/>
        </p:nvSpPr>
        <p:spPr>
          <a:xfrm rot="19874834">
            <a:off x="1622350" y="2792508"/>
            <a:ext cx="6226554" cy="898634"/>
          </a:xfrm>
          <a:prstGeom prst="rect">
            <a:avLst/>
          </a:prstGeom>
          <a:solidFill>
            <a:srgbClr val="73DFF9">
              <a:alpha val="17000"/>
            </a:srgbClr>
          </a:solidFill>
          <a:ln w="38100"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dirty="0" smtClean="0">
                <a:solidFill>
                  <a:srgbClr val="C00000"/>
                </a:solidFill>
              </a:rPr>
              <a:t>INTERDEPENDENTES</a:t>
            </a:r>
            <a:endParaRPr lang="pt-BR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54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explicativo em seta para a direita 1"/>
          <p:cNvSpPr/>
          <p:nvPr/>
        </p:nvSpPr>
        <p:spPr>
          <a:xfrm>
            <a:off x="236483" y="2601285"/>
            <a:ext cx="2364818" cy="3058536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EXTERNO</a:t>
            </a:r>
          </a:p>
          <a:p>
            <a:pPr algn="ctr"/>
            <a:endParaRPr lang="pt-BR" sz="1600" b="1" dirty="0"/>
          </a:p>
          <a:p>
            <a:pPr algn="ctr"/>
            <a:endParaRPr lang="pt-BR" sz="1600" b="1" dirty="0"/>
          </a:p>
          <a:p>
            <a:pPr algn="ctr"/>
            <a:r>
              <a:rPr lang="pt-BR" sz="1600" b="1" dirty="0" smtClean="0"/>
              <a:t>INTERNO</a:t>
            </a:r>
            <a:endParaRPr lang="pt-BR" sz="1600" b="1" dirty="0"/>
          </a:p>
        </p:txBody>
      </p:sp>
      <p:sp>
        <p:nvSpPr>
          <p:cNvPr id="3" name="Texto explicativo em seta para a direita 2"/>
          <p:cNvSpPr/>
          <p:nvPr/>
        </p:nvSpPr>
        <p:spPr>
          <a:xfrm>
            <a:off x="2680131" y="2601285"/>
            <a:ext cx="2349062" cy="3058536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1600" b="1" dirty="0" smtClean="0"/>
              <a:t>ECONÔMICA</a:t>
            </a:r>
          </a:p>
          <a:p>
            <a:pPr algn="ctr">
              <a:lnSpc>
                <a:spcPct val="150000"/>
              </a:lnSpc>
            </a:pPr>
            <a:r>
              <a:rPr lang="pt-BR" sz="1600" b="1" dirty="0" smtClean="0"/>
              <a:t>SOCIAL</a:t>
            </a:r>
          </a:p>
          <a:p>
            <a:pPr algn="ctr">
              <a:lnSpc>
                <a:spcPct val="150000"/>
              </a:lnSpc>
            </a:pPr>
            <a:r>
              <a:rPr lang="pt-BR" sz="1600" b="1" dirty="0" smtClean="0"/>
              <a:t>AMBIENTAL</a:t>
            </a:r>
          </a:p>
          <a:p>
            <a:pPr algn="ctr">
              <a:lnSpc>
                <a:spcPct val="150000"/>
              </a:lnSpc>
            </a:pPr>
            <a:r>
              <a:rPr lang="pt-BR" sz="1600" b="1" dirty="0" smtClean="0"/>
              <a:t>TECNOLÓGICA</a:t>
            </a:r>
          </a:p>
          <a:p>
            <a:pPr algn="ctr">
              <a:lnSpc>
                <a:spcPct val="150000"/>
              </a:lnSpc>
            </a:pPr>
            <a:r>
              <a:rPr lang="pt-BR" sz="1600" b="1" dirty="0" smtClean="0"/>
              <a:t>POLÍTICA</a:t>
            </a:r>
          </a:p>
          <a:p>
            <a:pPr algn="ctr">
              <a:lnSpc>
                <a:spcPct val="150000"/>
              </a:lnSpc>
            </a:pPr>
            <a:r>
              <a:rPr lang="pt-BR" sz="1600" b="1" dirty="0" smtClean="0"/>
              <a:t>MILITAR</a:t>
            </a:r>
            <a:endParaRPr lang="pt-BR" sz="1600" b="1" dirty="0"/>
          </a:p>
        </p:txBody>
      </p:sp>
      <p:sp>
        <p:nvSpPr>
          <p:cNvPr id="9" name="Retângulo 8"/>
          <p:cNvSpPr/>
          <p:nvPr/>
        </p:nvSpPr>
        <p:spPr>
          <a:xfrm>
            <a:off x="2664365" y="1781479"/>
            <a:ext cx="1545031" cy="6621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DIMENSÕES</a:t>
            </a:r>
            <a:endParaRPr lang="pt-BR" sz="1600" b="1" dirty="0"/>
          </a:p>
        </p:txBody>
      </p:sp>
      <p:sp>
        <p:nvSpPr>
          <p:cNvPr id="10" name="Retângulo 9"/>
          <p:cNvSpPr/>
          <p:nvPr/>
        </p:nvSpPr>
        <p:spPr>
          <a:xfrm>
            <a:off x="252249" y="1781479"/>
            <a:ext cx="1527206" cy="6621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AMBIENTES</a:t>
            </a:r>
            <a:endParaRPr lang="pt-BR" sz="1600" b="1" dirty="0"/>
          </a:p>
        </p:txBody>
      </p:sp>
      <p:sp>
        <p:nvSpPr>
          <p:cNvPr id="11" name="Retângulo 10"/>
          <p:cNvSpPr/>
          <p:nvPr/>
        </p:nvSpPr>
        <p:spPr>
          <a:xfrm>
            <a:off x="5147438" y="1781479"/>
            <a:ext cx="1363723" cy="6621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CONJUNTOS ANALÍTICOS</a:t>
            </a:r>
            <a:endParaRPr lang="pt-BR" sz="1600" b="1" dirty="0"/>
          </a:p>
        </p:txBody>
      </p:sp>
      <p:sp>
        <p:nvSpPr>
          <p:cNvPr id="12" name="Retângulo 11"/>
          <p:cNvSpPr/>
          <p:nvPr/>
        </p:nvSpPr>
        <p:spPr>
          <a:xfrm>
            <a:off x="7362498" y="1781479"/>
            <a:ext cx="1466190" cy="6621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PRODUTOS</a:t>
            </a:r>
            <a:endParaRPr lang="pt-BR" sz="1600" b="1" dirty="0"/>
          </a:p>
        </p:txBody>
      </p:sp>
      <p:sp>
        <p:nvSpPr>
          <p:cNvPr id="13" name="Texto explicativo em seta para a direita 12"/>
          <p:cNvSpPr/>
          <p:nvPr/>
        </p:nvSpPr>
        <p:spPr>
          <a:xfrm>
            <a:off x="5131672" y="2601285"/>
            <a:ext cx="2159881" cy="3058536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FATOS PORTADORES DE FUTURO</a:t>
            </a:r>
          </a:p>
          <a:p>
            <a:pPr algn="ctr"/>
            <a:endParaRPr lang="pt-BR" sz="1600" b="1" dirty="0"/>
          </a:p>
          <a:p>
            <a:pPr algn="ctr"/>
            <a:r>
              <a:rPr lang="pt-BR" sz="1600" b="1" dirty="0" smtClean="0"/>
              <a:t>EVENTOS FUTUROS</a:t>
            </a:r>
          </a:p>
          <a:p>
            <a:pPr algn="ctr"/>
            <a:endParaRPr lang="pt-BR" sz="1600" b="1" dirty="0"/>
          </a:p>
          <a:p>
            <a:pPr algn="ctr"/>
            <a:r>
              <a:rPr lang="pt-BR" sz="1600" b="1" dirty="0" smtClean="0"/>
              <a:t>IMPLICAÇÕES PARCIAIS SEGURANÇA E DEFESA</a:t>
            </a:r>
            <a:endParaRPr lang="pt-BR" sz="1600" b="1" dirty="0"/>
          </a:p>
        </p:txBody>
      </p:sp>
      <p:sp>
        <p:nvSpPr>
          <p:cNvPr id="14" name="Retângulo 13"/>
          <p:cNvSpPr/>
          <p:nvPr/>
        </p:nvSpPr>
        <p:spPr>
          <a:xfrm>
            <a:off x="7362497" y="2601285"/>
            <a:ext cx="1466191" cy="30585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VISÃO PROSPECTIVA</a:t>
            </a:r>
          </a:p>
          <a:p>
            <a:pPr algn="ctr"/>
            <a:endParaRPr lang="pt-BR" sz="1600" b="1" dirty="0"/>
          </a:p>
          <a:p>
            <a:pPr algn="ctr"/>
            <a:r>
              <a:rPr lang="pt-BR" sz="1600" b="1" dirty="0" smtClean="0"/>
              <a:t>IMPLICAÇÕES SEGURANÇA E DEFESA</a:t>
            </a:r>
          </a:p>
          <a:p>
            <a:pPr algn="ctr"/>
            <a:endParaRPr lang="pt-BR" sz="1600" b="1" dirty="0"/>
          </a:p>
          <a:p>
            <a:pPr algn="ctr"/>
            <a:r>
              <a:rPr lang="pt-BR" sz="1600" b="1" dirty="0" smtClean="0"/>
              <a:t>SÍNTESE DA ANÁLISE</a:t>
            </a:r>
          </a:p>
          <a:p>
            <a:pPr algn="ctr"/>
            <a:endParaRPr lang="pt-BR" sz="1600" b="1" dirty="0"/>
          </a:p>
          <a:p>
            <a:pPr algn="ctr"/>
            <a:r>
              <a:rPr lang="pt-BR" sz="1600" b="1" dirty="0"/>
              <a:t>PRODUTOS </a:t>
            </a:r>
            <a:r>
              <a:rPr lang="pt-BR" sz="1600" b="1" dirty="0" smtClean="0"/>
              <a:t>ALTERNATIVOS</a:t>
            </a:r>
            <a:endParaRPr lang="pt-BR" sz="1600" b="1" dirty="0"/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457200" y="316586"/>
            <a:ext cx="8229600" cy="6332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mtClean="0">
                <a:solidFill>
                  <a:schemeClr val="accent1">
                    <a:lumMod val="75000"/>
                  </a:schemeClr>
                </a:solidFill>
              </a:rPr>
              <a:t>ANÁLISE – VISÃO GERAL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75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2788"/>
            <a:ext cx="8229600" cy="63320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CONJUNTOS ANALÍTICOS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457200" y="1348683"/>
            <a:ext cx="1784455" cy="44214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accent4">
                    <a:lumMod val="75000"/>
                  </a:schemeClr>
                </a:solidFill>
              </a:rPr>
              <a:t>DIMENSÕES</a:t>
            </a:r>
            <a:endParaRPr lang="pt-BR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300874" y="2958351"/>
            <a:ext cx="946295" cy="9640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</a:rPr>
              <a:t>FPFs</a:t>
            </a:r>
            <a:endParaRPr lang="pt-B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5313716" y="2940643"/>
            <a:ext cx="935667" cy="96405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accent5">
                    <a:lumMod val="75000"/>
                  </a:schemeClr>
                </a:solidFill>
              </a:rPr>
              <a:t>EFs</a:t>
            </a:r>
            <a:endParaRPr lang="pt-BR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7313354" y="2956326"/>
            <a:ext cx="935667" cy="9640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IPs</a:t>
            </a:r>
            <a:endParaRPr lang="pt-B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0" name="Conector de seta reta 29"/>
          <p:cNvCxnSpPr/>
          <p:nvPr/>
        </p:nvCxnSpPr>
        <p:spPr>
          <a:xfrm>
            <a:off x="2241655" y="3438355"/>
            <a:ext cx="1063256" cy="0"/>
          </a:xfrm>
          <a:prstGeom prst="straightConnector1">
            <a:avLst/>
          </a:prstGeom>
          <a:ln w="34925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ector de seta reta 42"/>
          <p:cNvCxnSpPr/>
          <p:nvPr/>
        </p:nvCxnSpPr>
        <p:spPr>
          <a:xfrm>
            <a:off x="4247170" y="3420387"/>
            <a:ext cx="1063256" cy="0"/>
          </a:xfrm>
          <a:prstGeom prst="straightConnector1">
            <a:avLst/>
          </a:prstGeom>
          <a:ln w="34925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/>
          <p:cNvCxnSpPr/>
          <p:nvPr/>
        </p:nvCxnSpPr>
        <p:spPr>
          <a:xfrm>
            <a:off x="6249383" y="3438355"/>
            <a:ext cx="1063256" cy="0"/>
          </a:xfrm>
          <a:prstGeom prst="straightConnector1">
            <a:avLst/>
          </a:prstGeom>
          <a:ln w="34925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2773283" y="1348683"/>
            <a:ext cx="6023876" cy="4421496"/>
          </a:xfrm>
          <a:prstGeom prst="rect">
            <a:avLst/>
          </a:prstGeom>
          <a:solidFill>
            <a:srgbClr val="00B0F0">
              <a:alpha val="14000"/>
            </a:srgb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2800" b="1" dirty="0" smtClean="0">
                <a:solidFill>
                  <a:srgbClr val="274BBF"/>
                </a:solidFill>
              </a:rPr>
              <a:t>CONJUNTOS  ANALÍTICOS</a:t>
            </a:r>
          </a:p>
          <a:p>
            <a:pPr algn="ctr"/>
            <a:endParaRPr lang="pt-BR" sz="2800" b="1" dirty="0">
              <a:solidFill>
                <a:srgbClr val="274BBF"/>
              </a:solidFill>
            </a:endParaRPr>
          </a:p>
          <a:p>
            <a:pPr algn="ctr"/>
            <a:endParaRPr lang="pt-BR" sz="2800" b="1" dirty="0" smtClean="0">
              <a:solidFill>
                <a:srgbClr val="274BBF"/>
              </a:solidFill>
            </a:endParaRPr>
          </a:p>
          <a:p>
            <a:pPr algn="ctr"/>
            <a:endParaRPr lang="pt-BR" sz="2800" b="1" dirty="0">
              <a:solidFill>
                <a:srgbClr val="274BBF"/>
              </a:solidFill>
            </a:endParaRPr>
          </a:p>
          <a:p>
            <a:pPr algn="ctr"/>
            <a:endParaRPr lang="pt-BR" sz="2800" b="1" dirty="0" smtClean="0">
              <a:solidFill>
                <a:srgbClr val="274BBF"/>
              </a:solidFill>
            </a:endParaRPr>
          </a:p>
          <a:p>
            <a:pPr algn="ctr"/>
            <a:endParaRPr lang="pt-BR" sz="2800" b="1" dirty="0" smtClean="0">
              <a:solidFill>
                <a:srgbClr val="274BBF"/>
              </a:solidFill>
            </a:endParaRPr>
          </a:p>
          <a:p>
            <a:pPr algn="ctr"/>
            <a:endParaRPr lang="pt-BR" sz="2800" b="1" dirty="0">
              <a:solidFill>
                <a:srgbClr val="274BBF"/>
              </a:solidFill>
            </a:endParaRPr>
          </a:p>
          <a:p>
            <a:pPr algn="ctr"/>
            <a:endParaRPr lang="pt-BR" sz="2800" b="1" dirty="0" smtClean="0">
              <a:solidFill>
                <a:srgbClr val="274BBF"/>
              </a:solidFill>
            </a:endParaRPr>
          </a:p>
          <a:p>
            <a:pPr algn="ctr"/>
            <a:endParaRPr lang="pt-BR" sz="2800" b="1" dirty="0">
              <a:solidFill>
                <a:srgbClr val="274BBF"/>
              </a:solidFill>
            </a:endParaRPr>
          </a:p>
          <a:p>
            <a:pPr algn="ctr"/>
            <a:r>
              <a:rPr lang="pt-BR" sz="2800" b="1" dirty="0" smtClean="0">
                <a:solidFill>
                  <a:srgbClr val="274BBF"/>
                </a:solidFill>
              </a:rPr>
              <a:t>CÉLULAS DO MÉTODO</a:t>
            </a:r>
            <a:endParaRPr lang="pt-BR" sz="2800" b="1" dirty="0">
              <a:solidFill>
                <a:srgbClr val="274BBF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 rot="19874834">
            <a:off x="3216688" y="3110112"/>
            <a:ext cx="4871545" cy="898634"/>
          </a:xfrm>
          <a:prstGeom prst="rect">
            <a:avLst/>
          </a:prstGeom>
          <a:solidFill>
            <a:srgbClr val="73DFF9">
              <a:alpha val="17000"/>
            </a:srgbClr>
          </a:solidFill>
          <a:ln w="38100"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solidFill>
                  <a:srgbClr val="C00000"/>
                </a:solidFill>
              </a:rPr>
              <a:t>INTERDEPENDENTES</a:t>
            </a:r>
            <a:endParaRPr lang="pt-BR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  <p:bldP spid="20" grpId="0" animBg="1"/>
      <p:bldP spid="23" grpId="0" animBg="1"/>
      <p:bldP spid="6" grpId="0" build="p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880687" y="2800691"/>
            <a:ext cx="1360968" cy="12393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accent4">
                    <a:lumMod val="75000"/>
                  </a:schemeClr>
                </a:solidFill>
              </a:rPr>
              <a:t>DIMENSÕES</a:t>
            </a:r>
            <a:endParaRPr lang="pt-B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300874" y="2958351"/>
            <a:ext cx="946295" cy="9640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</a:rPr>
              <a:t>FPFs</a:t>
            </a:r>
            <a:endParaRPr lang="pt-B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5313716" y="2940643"/>
            <a:ext cx="935667" cy="96405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accent5">
                    <a:lumMod val="75000"/>
                  </a:schemeClr>
                </a:solidFill>
              </a:rPr>
              <a:t>EFs</a:t>
            </a:r>
            <a:endParaRPr lang="pt-BR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7313354" y="2956326"/>
            <a:ext cx="935667" cy="9640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IPs</a:t>
            </a:r>
            <a:endParaRPr lang="pt-B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0" name="Conector de seta reta 29"/>
          <p:cNvCxnSpPr/>
          <p:nvPr/>
        </p:nvCxnSpPr>
        <p:spPr>
          <a:xfrm>
            <a:off x="2241655" y="3438355"/>
            <a:ext cx="1063256" cy="0"/>
          </a:xfrm>
          <a:prstGeom prst="straightConnector1">
            <a:avLst/>
          </a:prstGeom>
          <a:ln w="34925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o explicativo em seta para a esquerda 88"/>
          <p:cNvSpPr/>
          <p:nvPr/>
        </p:nvSpPr>
        <p:spPr>
          <a:xfrm>
            <a:off x="4293707" y="2106239"/>
            <a:ext cx="3955314" cy="2600437"/>
          </a:xfrm>
          <a:prstGeom prst="leftArrowCallout">
            <a:avLst>
              <a:gd name="adj1" fmla="val 6104"/>
              <a:gd name="adj2" fmla="val 6807"/>
              <a:gd name="adj3" fmla="val 17543"/>
              <a:gd name="adj4" fmla="val 8495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FATO     PORTADOR     DE FUTURO</a:t>
            </a:r>
          </a:p>
          <a:p>
            <a:pPr algn="ctr"/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Fato 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ou situação, ocorrido(a) ou ocorrendo, que poderá causar impacto ao problema em estudo, no futuro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. Possui caráter conjuntural ou estrutural. </a:t>
            </a:r>
            <a:endParaRPr lang="pt-BR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43" name="Conector de seta reta 42"/>
          <p:cNvCxnSpPr/>
          <p:nvPr/>
        </p:nvCxnSpPr>
        <p:spPr>
          <a:xfrm>
            <a:off x="4247170" y="3420387"/>
            <a:ext cx="1063256" cy="0"/>
          </a:xfrm>
          <a:prstGeom prst="straightConnector1">
            <a:avLst/>
          </a:prstGeom>
          <a:ln w="34925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/>
          <p:cNvCxnSpPr/>
          <p:nvPr/>
        </p:nvCxnSpPr>
        <p:spPr>
          <a:xfrm>
            <a:off x="6249383" y="3438355"/>
            <a:ext cx="1063256" cy="0"/>
          </a:xfrm>
          <a:prstGeom prst="straightConnector1">
            <a:avLst/>
          </a:prstGeom>
          <a:ln w="34925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o explicativo em seta para cima 2"/>
          <p:cNvSpPr/>
          <p:nvPr/>
        </p:nvSpPr>
        <p:spPr>
          <a:xfrm>
            <a:off x="3834874" y="3904700"/>
            <a:ext cx="3893349" cy="2171531"/>
          </a:xfrm>
          <a:prstGeom prst="upArrowCallout">
            <a:avLst>
              <a:gd name="adj1" fmla="val 8061"/>
              <a:gd name="adj2" fmla="val 7637"/>
              <a:gd name="adj3" fmla="val 17589"/>
              <a:gd name="adj4" fmla="val 70785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accent5">
                    <a:lumMod val="75000"/>
                  </a:schemeClr>
                </a:solidFill>
              </a:rPr>
              <a:t>EVENTO     </a:t>
            </a:r>
            <a:r>
              <a:rPr lang="pt-BR" sz="2000" b="1" dirty="0" smtClean="0">
                <a:solidFill>
                  <a:schemeClr val="accent5">
                    <a:lumMod val="75000"/>
                  </a:schemeClr>
                </a:solidFill>
              </a:rPr>
              <a:t>FUTURO</a:t>
            </a:r>
            <a:endParaRPr lang="pt-BR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pt-BR" sz="2000" b="1" dirty="0" smtClean="0">
                <a:solidFill>
                  <a:schemeClr val="accent5">
                    <a:lumMod val="75000"/>
                  </a:schemeClr>
                </a:solidFill>
              </a:rPr>
              <a:t>É </a:t>
            </a:r>
            <a:r>
              <a:rPr lang="pt-BR" sz="2000" b="1" dirty="0">
                <a:solidFill>
                  <a:schemeClr val="accent5">
                    <a:lumMod val="75000"/>
                  </a:schemeClr>
                </a:solidFill>
              </a:rPr>
              <a:t>um evento que poderá ocorrer em consequência de um fato portador de futuro</a:t>
            </a:r>
            <a:r>
              <a:rPr lang="pt-BR" sz="2000" b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pt-BR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12219" y="885988"/>
            <a:ext cx="6431952" cy="17783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IMPLICAÇÕES  PARCIAIS  PARA  A  SEGURANÇA  </a:t>
            </a:r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E  </a:t>
            </a: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DEFESA</a:t>
            </a:r>
          </a:p>
          <a:p>
            <a:pPr algn="ctr"/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Refere-se </a:t>
            </a:r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aos possíveis impactos para a segurança e a defesa nacionais em caso de consumação de um ou mais Eventos Futuros, considerados, exclusivamente, dentro de um Âmbito e de uma Dimensão. </a:t>
            </a:r>
            <a:r>
              <a:rPr lang="pt-BR" b="1" u="sng" dirty="0">
                <a:solidFill>
                  <a:schemeClr val="accent6">
                    <a:lumMod val="75000"/>
                  </a:schemeClr>
                </a:solidFill>
              </a:rPr>
              <a:t>Tem caráter de conclusão parcial</a:t>
            </a:r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5" name="Seta dobrada para cima 4"/>
          <p:cNvSpPr/>
          <p:nvPr/>
        </p:nvSpPr>
        <p:spPr>
          <a:xfrm flipV="1">
            <a:off x="7359937" y="1775175"/>
            <a:ext cx="555253" cy="1165467"/>
          </a:xfrm>
          <a:prstGeom prst="bentUpArrow">
            <a:avLst>
              <a:gd name="adj1" fmla="val 21774"/>
              <a:gd name="adj2" fmla="val 29259"/>
              <a:gd name="adj3" fmla="val 50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609600" y="247528"/>
            <a:ext cx="8229600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CONJUNTOS ANALÍTICOS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11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  <p:bldP spid="20" grpId="0" animBg="1"/>
      <p:bldP spid="23" grpId="0" animBg="1"/>
      <p:bldP spid="89" grpId="0" animBg="1"/>
      <p:bldP spid="89" grpId="1" animBg="1"/>
      <p:bldP spid="3" grpId="0" animBg="1"/>
      <p:bldP spid="3" grpId="1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297711" y="2800691"/>
            <a:ext cx="1360968" cy="12393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accent4">
                    <a:lumMod val="75000"/>
                  </a:schemeClr>
                </a:solidFill>
              </a:rPr>
              <a:t>DIMENSÃO</a:t>
            </a:r>
            <a:endParaRPr lang="pt-B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2796363" y="1458413"/>
            <a:ext cx="839972" cy="6787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</a:rPr>
              <a:t>FPF</a:t>
            </a:r>
            <a:endParaRPr lang="pt-B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655438" y="1283413"/>
            <a:ext cx="552893" cy="466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IP</a:t>
            </a:r>
            <a:endParaRPr lang="pt-B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178055" y="2030815"/>
            <a:ext cx="478465" cy="349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accent5">
                    <a:lumMod val="75000"/>
                  </a:schemeClr>
                </a:solidFill>
              </a:rPr>
              <a:t>EF</a:t>
            </a:r>
            <a:endParaRPr lang="pt-BR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796363" y="4771598"/>
            <a:ext cx="839972" cy="6787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</a:rPr>
              <a:t>FPF</a:t>
            </a:r>
            <a:endParaRPr lang="pt-B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796363" y="3086016"/>
            <a:ext cx="839972" cy="6787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</a:rPr>
              <a:t>FPF</a:t>
            </a:r>
            <a:endParaRPr lang="pt-B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5178054" y="1283413"/>
            <a:ext cx="478465" cy="349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accent5">
                    <a:lumMod val="75000"/>
                  </a:schemeClr>
                </a:solidFill>
              </a:rPr>
              <a:t>EF</a:t>
            </a:r>
            <a:endParaRPr lang="pt-BR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5178055" y="2736017"/>
            <a:ext cx="478465" cy="349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accent5">
                    <a:lumMod val="75000"/>
                  </a:schemeClr>
                </a:solidFill>
              </a:rPr>
              <a:t>EF</a:t>
            </a:r>
            <a:endParaRPr lang="pt-BR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5178053" y="3865083"/>
            <a:ext cx="478465" cy="349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accent5">
                    <a:lumMod val="75000"/>
                  </a:schemeClr>
                </a:solidFill>
              </a:rPr>
              <a:t>EF</a:t>
            </a:r>
            <a:endParaRPr lang="pt-BR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5178053" y="3309185"/>
            <a:ext cx="478465" cy="349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accent5">
                    <a:lumMod val="75000"/>
                  </a:schemeClr>
                </a:solidFill>
              </a:rPr>
              <a:t>EF</a:t>
            </a:r>
            <a:endParaRPr lang="pt-BR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5178055" y="4935964"/>
            <a:ext cx="478465" cy="349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accent5">
                    <a:lumMod val="75000"/>
                  </a:schemeClr>
                </a:solidFill>
              </a:rPr>
              <a:t>EF</a:t>
            </a:r>
            <a:endParaRPr lang="pt-BR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7655441" y="2380814"/>
            <a:ext cx="552893" cy="466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IP</a:t>
            </a:r>
            <a:endParaRPr lang="pt-B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7655442" y="3079270"/>
            <a:ext cx="552893" cy="466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IP</a:t>
            </a:r>
            <a:endParaRPr lang="pt-B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7655442" y="3791486"/>
            <a:ext cx="552893" cy="466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IP</a:t>
            </a:r>
            <a:endParaRPr lang="pt-B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7655436" y="4868167"/>
            <a:ext cx="552893" cy="466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IP</a:t>
            </a:r>
            <a:endParaRPr lang="pt-B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" name="Conector de seta reta 10"/>
          <p:cNvCxnSpPr/>
          <p:nvPr/>
        </p:nvCxnSpPr>
        <p:spPr>
          <a:xfrm flipV="1">
            <a:off x="1658679" y="2232837"/>
            <a:ext cx="1031358" cy="1187550"/>
          </a:xfrm>
          <a:prstGeom prst="straightConnector1">
            <a:avLst/>
          </a:prstGeom>
          <a:ln w="34925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/>
          <p:nvPr/>
        </p:nvCxnSpPr>
        <p:spPr>
          <a:xfrm>
            <a:off x="1626781" y="3438355"/>
            <a:ext cx="1063256" cy="0"/>
          </a:xfrm>
          <a:prstGeom prst="straightConnector1">
            <a:avLst/>
          </a:prstGeom>
          <a:ln w="34925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/>
          <p:cNvCxnSpPr/>
          <p:nvPr/>
        </p:nvCxnSpPr>
        <p:spPr>
          <a:xfrm>
            <a:off x="1642730" y="3438355"/>
            <a:ext cx="1031358" cy="1194142"/>
          </a:xfrm>
          <a:prstGeom prst="straightConnector1">
            <a:avLst/>
          </a:prstGeom>
          <a:ln w="34925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/>
          <p:cNvCxnSpPr/>
          <p:nvPr/>
        </p:nvCxnSpPr>
        <p:spPr>
          <a:xfrm flipV="1">
            <a:off x="3636335" y="1458412"/>
            <a:ext cx="1435395" cy="373089"/>
          </a:xfrm>
          <a:prstGeom prst="straightConnector1">
            <a:avLst/>
          </a:prstGeom>
          <a:ln w="3492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/>
          <p:nvPr/>
        </p:nvCxnSpPr>
        <p:spPr>
          <a:xfrm>
            <a:off x="3677092" y="1831501"/>
            <a:ext cx="1394638" cy="305644"/>
          </a:xfrm>
          <a:prstGeom prst="straightConnector1">
            <a:avLst/>
          </a:prstGeom>
          <a:ln w="3492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/>
          <p:nvPr/>
        </p:nvCxnSpPr>
        <p:spPr>
          <a:xfrm flipV="1">
            <a:off x="3636335" y="2911016"/>
            <a:ext cx="1435395" cy="506322"/>
          </a:xfrm>
          <a:prstGeom prst="straightConnector1">
            <a:avLst/>
          </a:prstGeom>
          <a:ln w="3492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ector de seta reta 45"/>
          <p:cNvCxnSpPr/>
          <p:nvPr/>
        </p:nvCxnSpPr>
        <p:spPr>
          <a:xfrm>
            <a:off x="3636335" y="3438355"/>
            <a:ext cx="1435395" cy="45829"/>
          </a:xfrm>
          <a:prstGeom prst="straightConnector1">
            <a:avLst/>
          </a:prstGeom>
          <a:ln w="3492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ector de seta reta 47"/>
          <p:cNvCxnSpPr/>
          <p:nvPr/>
        </p:nvCxnSpPr>
        <p:spPr>
          <a:xfrm>
            <a:off x="3636335" y="3438355"/>
            <a:ext cx="1435395" cy="597071"/>
          </a:xfrm>
          <a:prstGeom prst="straightConnector1">
            <a:avLst/>
          </a:prstGeom>
          <a:ln w="3492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50"/>
          <p:cNvCxnSpPr/>
          <p:nvPr/>
        </p:nvCxnSpPr>
        <p:spPr>
          <a:xfrm>
            <a:off x="3636335" y="5110964"/>
            <a:ext cx="1435395" cy="11339"/>
          </a:xfrm>
          <a:prstGeom prst="straightConnector1">
            <a:avLst/>
          </a:prstGeom>
          <a:ln w="3492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ector de seta reta 52"/>
          <p:cNvCxnSpPr/>
          <p:nvPr/>
        </p:nvCxnSpPr>
        <p:spPr>
          <a:xfrm>
            <a:off x="5656520" y="1458412"/>
            <a:ext cx="1818168" cy="58041"/>
          </a:xfrm>
          <a:prstGeom prst="straightConnector1">
            <a:avLst/>
          </a:prstGeom>
          <a:ln w="3492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ector de seta reta 56"/>
          <p:cNvCxnSpPr/>
          <p:nvPr/>
        </p:nvCxnSpPr>
        <p:spPr>
          <a:xfrm flipV="1">
            <a:off x="5656520" y="1644956"/>
            <a:ext cx="1818168" cy="582544"/>
          </a:xfrm>
          <a:prstGeom prst="straightConnector1">
            <a:avLst/>
          </a:prstGeom>
          <a:ln w="3492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ector de seta reta 58"/>
          <p:cNvCxnSpPr/>
          <p:nvPr/>
        </p:nvCxnSpPr>
        <p:spPr>
          <a:xfrm flipV="1">
            <a:off x="5656520" y="2613854"/>
            <a:ext cx="1818168" cy="297162"/>
          </a:xfrm>
          <a:prstGeom prst="straightConnector1">
            <a:avLst/>
          </a:prstGeom>
          <a:ln w="3492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ector de seta reta 60"/>
          <p:cNvCxnSpPr/>
          <p:nvPr/>
        </p:nvCxnSpPr>
        <p:spPr>
          <a:xfrm>
            <a:off x="5651201" y="2913434"/>
            <a:ext cx="1823487" cy="250743"/>
          </a:xfrm>
          <a:prstGeom prst="straightConnector1">
            <a:avLst/>
          </a:prstGeom>
          <a:ln w="3492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ector de seta reta 62"/>
          <p:cNvCxnSpPr/>
          <p:nvPr/>
        </p:nvCxnSpPr>
        <p:spPr>
          <a:xfrm flipV="1">
            <a:off x="5656520" y="3309185"/>
            <a:ext cx="1818168" cy="172368"/>
          </a:xfrm>
          <a:prstGeom prst="straightConnector1">
            <a:avLst/>
          </a:prstGeom>
          <a:ln w="3492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onector de seta reta 64"/>
          <p:cNvCxnSpPr/>
          <p:nvPr/>
        </p:nvCxnSpPr>
        <p:spPr>
          <a:xfrm>
            <a:off x="5656520" y="4030089"/>
            <a:ext cx="1818168" cy="0"/>
          </a:xfrm>
          <a:prstGeom prst="straightConnector1">
            <a:avLst/>
          </a:prstGeom>
          <a:ln w="3492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ector de seta reta 70"/>
          <p:cNvCxnSpPr/>
          <p:nvPr/>
        </p:nvCxnSpPr>
        <p:spPr>
          <a:xfrm>
            <a:off x="5651201" y="5122303"/>
            <a:ext cx="1823487" cy="0"/>
          </a:xfrm>
          <a:prstGeom prst="straightConnector1">
            <a:avLst/>
          </a:prstGeom>
          <a:ln w="3492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CaixaDeTexto 80"/>
          <p:cNvSpPr txBox="1"/>
          <p:nvPr/>
        </p:nvSpPr>
        <p:spPr>
          <a:xfrm>
            <a:off x="1790254" y="3219450"/>
            <a:ext cx="638316" cy="461665"/>
          </a:xfrm>
          <a:prstGeom prst="rect">
            <a:avLst/>
          </a:prstGeom>
          <a:solidFill>
            <a:schemeClr val="accent4">
              <a:lumMod val="60000"/>
              <a:lumOff val="40000"/>
              <a:alpha val="29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accent4">
                    <a:lumMod val="75000"/>
                  </a:schemeClr>
                </a:solidFill>
              </a:rPr>
              <a:t>1/</a:t>
            </a: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</a:rPr>
              <a:t>n</a:t>
            </a:r>
            <a:endParaRPr lang="pt-B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3" name="CaixaDeTexto 82"/>
          <p:cNvSpPr txBox="1"/>
          <p:nvPr/>
        </p:nvSpPr>
        <p:spPr>
          <a:xfrm>
            <a:off x="4009226" y="3187946"/>
            <a:ext cx="638316" cy="461665"/>
          </a:xfrm>
          <a:prstGeom prst="rect">
            <a:avLst/>
          </a:prstGeom>
          <a:solidFill>
            <a:schemeClr val="accent2">
              <a:lumMod val="20000"/>
              <a:lumOff val="80000"/>
              <a:alpha val="62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pt-BR" sz="2400" b="1" dirty="0" smtClean="0">
                <a:solidFill>
                  <a:schemeClr val="accent5">
                    <a:lumMod val="50000"/>
                  </a:schemeClr>
                </a:solidFill>
              </a:rPr>
              <a:t>n</a:t>
            </a:r>
            <a:endParaRPr lang="pt-BR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4" name="CaixaDeTexto 83"/>
          <p:cNvSpPr txBox="1"/>
          <p:nvPr/>
        </p:nvSpPr>
        <p:spPr>
          <a:xfrm>
            <a:off x="6209321" y="3230436"/>
            <a:ext cx="647934" cy="461665"/>
          </a:xfrm>
          <a:prstGeom prst="rect">
            <a:avLst/>
          </a:prstGeom>
          <a:solidFill>
            <a:schemeClr val="accent3">
              <a:lumMod val="40000"/>
              <a:lumOff val="60000"/>
              <a:alpha val="42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accent5">
                    <a:lumMod val="50000"/>
                  </a:schemeClr>
                </a:solidFill>
              </a:rPr>
              <a:t>n/</a:t>
            </a: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n</a:t>
            </a:r>
            <a:endParaRPr lang="pt-B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" name="Título 1"/>
          <p:cNvSpPr>
            <a:spLocks noGrp="1"/>
          </p:cNvSpPr>
          <p:nvPr>
            <p:ph type="title"/>
          </p:nvPr>
        </p:nvSpPr>
        <p:spPr>
          <a:xfrm>
            <a:off x="457200" y="252788"/>
            <a:ext cx="8229600" cy="63320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CONJUNTOS ANALÍTICOS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09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00"/>
                            </p:stCondLst>
                            <p:childTnLst>
                              <p:par>
                                <p:cTn id="1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00"/>
                            </p:stCondLst>
                            <p:childTnLst>
                              <p:par>
                                <p:cTn id="1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5" grpId="0" animBg="1"/>
      <p:bldP spid="8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8" grpId="0" animBg="1"/>
      <p:bldP spid="81" grpId="0" animBg="1"/>
      <p:bldP spid="83" grpId="0" animBg="1"/>
      <p:bldP spid="8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938389"/>
              </p:ext>
            </p:extLst>
          </p:nvPr>
        </p:nvGraphicFramePr>
        <p:xfrm>
          <a:off x="2" y="-1"/>
          <a:ext cx="9143997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467"/>
                <a:gridCol w="2490952"/>
                <a:gridCol w="4398578"/>
              </a:tblGrid>
              <a:tr h="19594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>
                          <a:solidFill>
                            <a:schemeClr val="bg1"/>
                          </a:solidFill>
                        </a:rPr>
                        <a:t>CLASSIFICAÇÃO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chemeClr val="bg1"/>
                          </a:solidFill>
                        </a:rPr>
                        <a:t>INTERVALO DE PROBABILIDADE</a:t>
                      </a:r>
                      <a:r>
                        <a:rPr lang="pt-BR" sz="2400" baseline="0" dirty="0" smtClean="0">
                          <a:solidFill>
                            <a:schemeClr val="bg1"/>
                          </a:solidFill>
                        </a:rPr>
                        <a:t>  DE OCORRÊNCIA </a:t>
                      </a:r>
                      <a:endParaRPr lang="pt-BR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>
                          <a:solidFill>
                            <a:schemeClr val="bg1"/>
                          </a:solidFill>
                        </a:rPr>
                        <a:t>TERMOS UTILIZADOS</a:t>
                      </a:r>
                      <a:r>
                        <a:rPr lang="pt-BR" sz="2400" baseline="0" dirty="0" smtClean="0">
                          <a:solidFill>
                            <a:schemeClr val="bg1"/>
                          </a:solidFill>
                        </a:rPr>
                        <a:t> PARA A CARACTERIZAÇÃO DAS PROBABILIDADES DE OCORRÊNCIA</a:t>
                      </a:r>
                      <a:endParaRPr lang="pt-BR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19594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Muito Provável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91 - 100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Verbo no futuro do presente:</a:t>
                      </a:r>
                      <a:r>
                        <a:rPr lang="pt-BR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BR" b="1" baseline="0" dirty="0" smtClean="0">
                          <a:solidFill>
                            <a:schemeClr val="tx1"/>
                          </a:solidFill>
                        </a:rPr>
                        <a:t>Será, irá, continuará, permanecerá, diminuirá...</a:t>
                      </a:r>
                      <a:endParaRPr lang="pt-BR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85725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Provável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51</a:t>
                      </a:r>
                      <a:r>
                        <a:rPr lang="pt-BR" b="0" baseline="0" dirty="0" smtClean="0">
                          <a:solidFill>
                            <a:schemeClr val="tx1"/>
                          </a:solidFill>
                        </a:rPr>
                        <a:t> - 90</a:t>
                      </a:r>
                      <a:endParaRPr lang="pt-BR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Provável, provavelmente</a:t>
                      </a:r>
                      <a:r>
                        <a:rPr lang="pt-BR" b="1" baseline="0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pt-BR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22464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Pouco Provável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r>
                        <a:rPr lang="pt-BR" b="0" baseline="0" dirty="0" smtClean="0">
                          <a:solidFill>
                            <a:schemeClr val="tx1"/>
                          </a:solidFill>
                        </a:rPr>
                        <a:t> - 50</a:t>
                      </a:r>
                      <a:endParaRPr lang="pt-BR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Pouco provável, pode, podendo,</a:t>
                      </a:r>
                      <a:r>
                        <a:rPr lang="pt-BR" b="1" baseline="0" dirty="0" smtClean="0">
                          <a:solidFill>
                            <a:schemeClr val="tx1"/>
                          </a:solidFill>
                        </a:rPr>
                        <a:t> poderá...</a:t>
                      </a:r>
                      <a:endParaRPr lang="pt-BR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85725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Improvável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pt-BR" b="0" baseline="0" dirty="0" smtClean="0">
                          <a:solidFill>
                            <a:schemeClr val="tx1"/>
                          </a:solidFill>
                        </a:rPr>
                        <a:t> - 10</a:t>
                      </a:r>
                      <a:endParaRPr lang="pt-BR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Improvável, improvavelmente...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2546131" y="2585557"/>
            <a:ext cx="4051738" cy="356300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INTERVALOS  APROXIMADOS</a:t>
            </a:r>
          </a:p>
          <a:p>
            <a:pPr algn="ctr"/>
            <a:endParaRPr lang="pt-BR" sz="2400" b="1" dirty="0" smtClean="0"/>
          </a:p>
          <a:p>
            <a:pPr algn="ctr"/>
            <a:r>
              <a:rPr lang="pt-BR" sz="2400" b="1" dirty="0" smtClean="0"/>
              <a:t>ATRIBUÍDOS PELO ANALISTA</a:t>
            </a:r>
            <a:endParaRPr lang="pt-BR" sz="2400" b="1" dirty="0"/>
          </a:p>
          <a:p>
            <a:pPr algn="ctr"/>
            <a:endParaRPr lang="pt-BR" sz="2400" b="1" dirty="0" smtClean="0"/>
          </a:p>
          <a:p>
            <a:pPr algn="ctr"/>
            <a:r>
              <a:rPr lang="pt-BR" sz="2400" b="1" dirty="0" smtClean="0"/>
              <a:t>CONFIABILIDADE  DA FONTE</a:t>
            </a:r>
          </a:p>
          <a:p>
            <a:pPr algn="ctr"/>
            <a:endParaRPr lang="pt-BR" sz="2400" b="1" dirty="0"/>
          </a:p>
          <a:p>
            <a:pPr algn="ctr"/>
            <a:r>
              <a:rPr lang="pt-BR" sz="2400" b="1" dirty="0" smtClean="0"/>
              <a:t>VERACIDADE DOS FATOS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00359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explicativo em seta para a direita 1"/>
          <p:cNvSpPr/>
          <p:nvPr/>
        </p:nvSpPr>
        <p:spPr>
          <a:xfrm>
            <a:off x="346843" y="2601285"/>
            <a:ext cx="2112578" cy="3058536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EXTERNO</a:t>
            </a:r>
          </a:p>
          <a:p>
            <a:pPr algn="ctr"/>
            <a:endParaRPr lang="pt-BR" sz="1600" b="1" dirty="0"/>
          </a:p>
          <a:p>
            <a:pPr algn="ctr"/>
            <a:endParaRPr lang="pt-BR" sz="1600" b="1" dirty="0"/>
          </a:p>
          <a:p>
            <a:pPr algn="ctr"/>
            <a:r>
              <a:rPr lang="pt-BR" sz="1600" b="1" dirty="0" smtClean="0"/>
              <a:t>INTERNO</a:t>
            </a:r>
            <a:endParaRPr lang="pt-BR" sz="1600" b="1" dirty="0"/>
          </a:p>
        </p:txBody>
      </p:sp>
      <p:sp>
        <p:nvSpPr>
          <p:cNvPr id="3" name="Texto explicativo em seta para a direita 2"/>
          <p:cNvSpPr/>
          <p:nvPr/>
        </p:nvSpPr>
        <p:spPr>
          <a:xfrm>
            <a:off x="2601301" y="2601285"/>
            <a:ext cx="2349062" cy="3058536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1600" b="1" dirty="0" smtClean="0"/>
              <a:t>ECONÔMICA</a:t>
            </a:r>
          </a:p>
          <a:p>
            <a:pPr algn="ctr">
              <a:lnSpc>
                <a:spcPct val="150000"/>
              </a:lnSpc>
            </a:pPr>
            <a:r>
              <a:rPr lang="pt-BR" sz="1600" b="1" dirty="0" smtClean="0"/>
              <a:t>SOCIAL</a:t>
            </a:r>
          </a:p>
          <a:p>
            <a:pPr algn="ctr">
              <a:lnSpc>
                <a:spcPct val="150000"/>
              </a:lnSpc>
            </a:pPr>
            <a:r>
              <a:rPr lang="pt-BR" sz="1600" b="1" dirty="0" smtClean="0"/>
              <a:t>AMBIENTAL</a:t>
            </a:r>
          </a:p>
          <a:p>
            <a:pPr algn="ctr">
              <a:lnSpc>
                <a:spcPct val="150000"/>
              </a:lnSpc>
            </a:pPr>
            <a:r>
              <a:rPr lang="pt-BR" sz="1600" b="1" dirty="0" smtClean="0"/>
              <a:t>TECNOLÓGICA</a:t>
            </a:r>
          </a:p>
          <a:p>
            <a:pPr algn="ctr">
              <a:lnSpc>
                <a:spcPct val="150000"/>
              </a:lnSpc>
            </a:pPr>
            <a:r>
              <a:rPr lang="pt-BR" sz="1600" b="1" dirty="0" smtClean="0"/>
              <a:t>POLÍTICA</a:t>
            </a:r>
          </a:p>
          <a:p>
            <a:pPr algn="ctr">
              <a:lnSpc>
                <a:spcPct val="150000"/>
              </a:lnSpc>
            </a:pPr>
            <a:r>
              <a:rPr lang="pt-BR" sz="1600" b="1" dirty="0" smtClean="0"/>
              <a:t>MILITAR</a:t>
            </a:r>
            <a:endParaRPr lang="pt-BR" sz="1600" b="1" dirty="0"/>
          </a:p>
        </p:txBody>
      </p:sp>
      <p:sp>
        <p:nvSpPr>
          <p:cNvPr id="9" name="Retângulo 8"/>
          <p:cNvSpPr/>
          <p:nvPr/>
        </p:nvSpPr>
        <p:spPr>
          <a:xfrm>
            <a:off x="2601301" y="1781479"/>
            <a:ext cx="1545031" cy="6621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DIMENSÕES</a:t>
            </a:r>
            <a:endParaRPr lang="pt-BR" sz="1600" b="1" dirty="0"/>
          </a:p>
        </p:txBody>
      </p:sp>
      <p:sp>
        <p:nvSpPr>
          <p:cNvPr id="10" name="Retângulo 9"/>
          <p:cNvSpPr/>
          <p:nvPr/>
        </p:nvSpPr>
        <p:spPr>
          <a:xfrm>
            <a:off x="346843" y="1781479"/>
            <a:ext cx="1371598" cy="6621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AMBIENTES</a:t>
            </a:r>
            <a:endParaRPr lang="pt-BR" sz="1600" b="1" dirty="0"/>
          </a:p>
        </p:txBody>
      </p:sp>
      <p:sp>
        <p:nvSpPr>
          <p:cNvPr id="11" name="Retângulo 10"/>
          <p:cNvSpPr/>
          <p:nvPr/>
        </p:nvSpPr>
        <p:spPr>
          <a:xfrm>
            <a:off x="5084374" y="1781479"/>
            <a:ext cx="1363723" cy="6621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CONJUNTOS ANALÍTICOS</a:t>
            </a:r>
            <a:endParaRPr lang="pt-BR" sz="1600" b="1" dirty="0"/>
          </a:p>
        </p:txBody>
      </p:sp>
      <p:sp>
        <p:nvSpPr>
          <p:cNvPr id="12" name="Retângulo 11"/>
          <p:cNvSpPr/>
          <p:nvPr/>
        </p:nvSpPr>
        <p:spPr>
          <a:xfrm>
            <a:off x="7362498" y="1781479"/>
            <a:ext cx="1466190" cy="6621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PRODUTOS</a:t>
            </a:r>
            <a:endParaRPr lang="pt-BR" sz="1600" b="1" dirty="0"/>
          </a:p>
        </p:txBody>
      </p:sp>
      <p:sp>
        <p:nvSpPr>
          <p:cNvPr id="13" name="Texto explicativo em seta para a direita 12"/>
          <p:cNvSpPr/>
          <p:nvPr/>
        </p:nvSpPr>
        <p:spPr>
          <a:xfrm>
            <a:off x="5084374" y="2601285"/>
            <a:ext cx="2159881" cy="3058536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FATOS PORTADORES DE FUTURO</a:t>
            </a:r>
          </a:p>
          <a:p>
            <a:pPr algn="ctr"/>
            <a:endParaRPr lang="pt-BR" sz="1600" b="1" dirty="0"/>
          </a:p>
          <a:p>
            <a:pPr algn="ctr"/>
            <a:r>
              <a:rPr lang="pt-BR" sz="1600" b="1" dirty="0" smtClean="0"/>
              <a:t>EVENTOS FUTUROS</a:t>
            </a:r>
          </a:p>
          <a:p>
            <a:pPr algn="ctr"/>
            <a:endParaRPr lang="pt-BR" sz="1600" b="1" dirty="0"/>
          </a:p>
          <a:p>
            <a:pPr algn="ctr"/>
            <a:r>
              <a:rPr lang="pt-BR" sz="1600" b="1" dirty="0" smtClean="0"/>
              <a:t>IMPLICAÇÕES PARCIAIS SEGURANÇA E DEFESA</a:t>
            </a:r>
            <a:endParaRPr lang="pt-BR" sz="1600" b="1" dirty="0"/>
          </a:p>
        </p:txBody>
      </p:sp>
      <p:sp>
        <p:nvSpPr>
          <p:cNvPr id="14" name="Retângulo 13"/>
          <p:cNvSpPr/>
          <p:nvPr/>
        </p:nvSpPr>
        <p:spPr>
          <a:xfrm>
            <a:off x="7362497" y="2601285"/>
            <a:ext cx="1466191" cy="30585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VISÃO PROSPECTIVA</a:t>
            </a:r>
          </a:p>
          <a:p>
            <a:pPr algn="ctr"/>
            <a:endParaRPr lang="pt-BR" sz="1600" b="1" dirty="0"/>
          </a:p>
          <a:p>
            <a:pPr algn="ctr"/>
            <a:r>
              <a:rPr lang="pt-BR" sz="1600" b="1" dirty="0" smtClean="0"/>
              <a:t>IMPLICAÇÕES SEGURANÇA E DEFESA</a:t>
            </a:r>
          </a:p>
          <a:p>
            <a:pPr algn="ctr"/>
            <a:endParaRPr lang="pt-BR" sz="1600" b="1" dirty="0"/>
          </a:p>
          <a:p>
            <a:pPr algn="ctr"/>
            <a:r>
              <a:rPr lang="pt-BR" sz="1600" b="1" dirty="0" smtClean="0"/>
              <a:t>SÍNTESE DA ANÁLISE</a:t>
            </a:r>
          </a:p>
          <a:p>
            <a:pPr algn="ctr"/>
            <a:endParaRPr lang="pt-BR" sz="1600" b="1" dirty="0"/>
          </a:p>
          <a:p>
            <a:pPr algn="ctr"/>
            <a:r>
              <a:rPr lang="pt-BR" sz="1600" b="1" dirty="0" smtClean="0"/>
              <a:t>PRODUTOS ALTERNATIVOS</a:t>
            </a:r>
            <a:endParaRPr lang="pt-BR" sz="1600" b="1" dirty="0"/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457200" y="316586"/>
            <a:ext cx="8229600" cy="6332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ANÁLISE – VISÃO GERAL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42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5108028" y="1124653"/>
            <a:ext cx="3578772" cy="5080802"/>
          </a:xfrm>
          <a:prstGeom prst="rect">
            <a:avLst/>
          </a:prstGeom>
          <a:solidFill>
            <a:schemeClr val="tx2">
              <a:lumMod val="20000"/>
              <a:lumOff val="80000"/>
              <a:alpha val="36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2800" b="1" dirty="0" smtClean="0">
                <a:solidFill>
                  <a:srgbClr val="0070C0"/>
                </a:solidFill>
              </a:rPr>
              <a:t>PRODUTOS</a:t>
            </a:r>
            <a:endParaRPr lang="pt-BR" sz="2800" b="1" dirty="0">
              <a:solidFill>
                <a:srgbClr val="0070C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2788"/>
            <a:ext cx="8229600" cy="63320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PRODUTOS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109468" y="2114986"/>
            <a:ext cx="946295" cy="9640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</a:rPr>
              <a:t>FPFs</a:t>
            </a:r>
            <a:endParaRPr lang="pt-B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1109468" y="3665054"/>
            <a:ext cx="935667" cy="96405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accent5">
                    <a:lumMod val="75000"/>
                  </a:schemeClr>
                </a:solidFill>
              </a:rPr>
              <a:t>EFs</a:t>
            </a:r>
            <a:endParaRPr lang="pt-BR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09467" y="5147743"/>
            <a:ext cx="935667" cy="9640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IPs</a:t>
            </a:r>
            <a:endParaRPr lang="pt-B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0" name="Conector de seta reta 29"/>
          <p:cNvCxnSpPr/>
          <p:nvPr/>
        </p:nvCxnSpPr>
        <p:spPr>
          <a:xfrm flipV="1">
            <a:off x="3964109" y="3847528"/>
            <a:ext cx="1474994" cy="4920"/>
          </a:xfrm>
          <a:prstGeom prst="straightConnector1">
            <a:avLst/>
          </a:prstGeom>
          <a:ln w="34925">
            <a:solidFill>
              <a:schemeClr val="tx2">
                <a:lumMod val="20000"/>
                <a:lumOff val="8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ector de seta reta 42"/>
          <p:cNvCxnSpPr/>
          <p:nvPr/>
        </p:nvCxnSpPr>
        <p:spPr>
          <a:xfrm>
            <a:off x="2900853" y="3847528"/>
            <a:ext cx="1063256" cy="0"/>
          </a:xfrm>
          <a:prstGeom prst="straightConnector1">
            <a:avLst/>
          </a:prstGeom>
          <a:ln w="34925">
            <a:solidFill>
              <a:schemeClr val="tx2">
                <a:lumMod val="20000"/>
                <a:lumOff val="8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/>
          <p:cNvCxnSpPr/>
          <p:nvPr/>
        </p:nvCxnSpPr>
        <p:spPr>
          <a:xfrm>
            <a:off x="3964109" y="3859578"/>
            <a:ext cx="1474994" cy="1486414"/>
          </a:xfrm>
          <a:prstGeom prst="straightConnector1">
            <a:avLst/>
          </a:prstGeom>
          <a:ln w="34925">
            <a:solidFill>
              <a:schemeClr val="tx2">
                <a:lumMod val="20000"/>
                <a:lumOff val="8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283774" y="1165242"/>
            <a:ext cx="2632845" cy="5080802"/>
          </a:xfrm>
          <a:prstGeom prst="rect">
            <a:avLst/>
          </a:prstGeom>
          <a:solidFill>
            <a:srgbClr val="00B0F0">
              <a:alpha val="14000"/>
            </a:srgb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CONJUNTOS  ANALÍTICOS</a:t>
            </a:r>
          </a:p>
          <a:p>
            <a:pPr algn="ctr"/>
            <a:endParaRPr lang="pt-BR" sz="2800" dirty="0">
              <a:solidFill>
                <a:srgbClr val="274BBF"/>
              </a:solidFill>
            </a:endParaRPr>
          </a:p>
          <a:p>
            <a:pPr algn="ctr"/>
            <a:endParaRPr lang="pt-BR" sz="2800" dirty="0" smtClean="0">
              <a:solidFill>
                <a:srgbClr val="274BBF"/>
              </a:solidFill>
            </a:endParaRPr>
          </a:p>
          <a:p>
            <a:pPr algn="ctr"/>
            <a:endParaRPr lang="pt-BR" sz="2800" dirty="0">
              <a:solidFill>
                <a:srgbClr val="274BBF"/>
              </a:solidFill>
            </a:endParaRPr>
          </a:p>
          <a:p>
            <a:pPr algn="ctr"/>
            <a:endParaRPr lang="pt-BR" sz="2800" dirty="0" smtClean="0">
              <a:solidFill>
                <a:srgbClr val="274BBF"/>
              </a:solidFill>
            </a:endParaRPr>
          </a:p>
          <a:p>
            <a:pPr algn="ctr"/>
            <a:endParaRPr lang="pt-BR" sz="2800" dirty="0" smtClean="0">
              <a:solidFill>
                <a:srgbClr val="274BBF"/>
              </a:solidFill>
            </a:endParaRPr>
          </a:p>
          <a:p>
            <a:pPr algn="ctr"/>
            <a:endParaRPr lang="pt-BR" sz="2800" dirty="0">
              <a:solidFill>
                <a:srgbClr val="274BBF"/>
              </a:solidFill>
            </a:endParaRPr>
          </a:p>
          <a:p>
            <a:pPr algn="ctr"/>
            <a:endParaRPr lang="pt-BR" sz="2800" dirty="0" smtClean="0">
              <a:solidFill>
                <a:srgbClr val="274BBF"/>
              </a:solidFill>
            </a:endParaRPr>
          </a:p>
          <a:p>
            <a:pPr algn="ctr"/>
            <a:endParaRPr lang="pt-BR" sz="2800" dirty="0">
              <a:solidFill>
                <a:srgbClr val="274BBF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439103" y="1831207"/>
            <a:ext cx="2948152" cy="9640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srgbClr val="0070C0"/>
                </a:solidFill>
              </a:rPr>
              <a:t>SÍNTESE DA ANÁLISE</a:t>
            </a:r>
            <a:endParaRPr lang="pt-BR" sz="2200" b="1" dirty="0">
              <a:solidFill>
                <a:srgbClr val="0070C0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439103" y="3326527"/>
            <a:ext cx="2948151" cy="10976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srgbClr val="0070C0"/>
                </a:solidFill>
              </a:rPr>
              <a:t>IMPLICAÇÕES PARA A SEGURANÇA E DEFESA (ID)</a:t>
            </a:r>
            <a:endParaRPr lang="pt-BR" sz="2200" b="1" dirty="0">
              <a:solidFill>
                <a:srgbClr val="0070C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439103" y="4863964"/>
            <a:ext cx="2948152" cy="9640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rgbClr val="0070C0"/>
                </a:solidFill>
              </a:rPr>
              <a:t>VISÃO PROSPECTIVA</a:t>
            </a:r>
          </a:p>
        </p:txBody>
      </p:sp>
      <p:cxnSp>
        <p:nvCxnSpPr>
          <p:cNvPr id="16" name="Conector de seta reta 15"/>
          <p:cNvCxnSpPr/>
          <p:nvPr/>
        </p:nvCxnSpPr>
        <p:spPr>
          <a:xfrm flipV="1">
            <a:off x="3964109" y="2443655"/>
            <a:ext cx="1474994" cy="1403873"/>
          </a:xfrm>
          <a:prstGeom prst="straightConnector1">
            <a:avLst/>
          </a:prstGeom>
          <a:ln w="34925">
            <a:solidFill>
              <a:schemeClr val="tx2">
                <a:lumMod val="20000"/>
                <a:lumOff val="8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22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20" grpId="0" animBg="1"/>
      <p:bldP spid="23" grpId="0" animBg="1"/>
      <p:bldP spid="6" grpId="0" animBg="1"/>
      <p:bldP spid="11" grpId="0" animBg="1"/>
      <p:bldP spid="11" grpId="1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457200" y="252788"/>
            <a:ext cx="8229600" cy="6332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SÍNTESE DA ANÁLISE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5" t="21467" r="20197" b="8065"/>
          <a:stretch/>
        </p:blipFill>
        <p:spPr bwMode="auto">
          <a:xfrm>
            <a:off x="-2" y="2962"/>
            <a:ext cx="9144002" cy="6857999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Elipse 7"/>
          <p:cNvSpPr/>
          <p:nvPr/>
        </p:nvSpPr>
        <p:spPr>
          <a:xfrm>
            <a:off x="4512620" y="2731325"/>
            <a:ext cx="570015" cy="439387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706572" y="4156364"/>
            <a:ext cx="570015" cy="439387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7220186" y="1781297"/>
            <a:ext cx="570015" cy="439387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8039582" y="3046021"/>
            <a:ext cx="617520" cy="489860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498742" y="2541017"/>
            <a:ext cx="2956954" cy="25026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t-BR" sz="1600" b="1" dirty="0" smtClean="0">
                <a:solidFill>
                  <a:schemeClr val="accent5">
                    <a:lumMod val="75000"/>
                  </a:schemeClr>
                </a:solidFill>
              </a:rPr>
              <a:t>Leitura resumida e classificada</a:t>
            </a:r>
            <a:endParaRPr lang="pt-BR" sz="16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t-BR" sz="1600" b="1" dirty="0" smtClean="0">
                <a:solidFill>
                  <a:schemeClr val="accent5">
                    <a:lumMod val="75000"/>
                  </a:schemeClr>
                </a:solidFill>
              </a:rPr>
              <a:t>Agilidade do processo decisório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t-BR" sz="1600" b="1" dirty="0">
                <a:solidFill>
                  <a:schemeClr val="accent5">
                    <a:lumMod val="75000"/>
                  </a:schemeClr>
                </a:solidFill>
              </a:rPr>
              <a:t>R</a:t>
            </a:r>
            <a:r>
              <a:rPr lang="pt-BR" sz="1600" b="1" dirty="0" smtClean="0">
                <a:solidFill>
                  <a:schemeClr val="accent5">
                    <a:lumMod val="75000"/>
                  </a:schemeClr>
                </a:solidFill>
              </a:rPr>
              <a:t>eferências e </a:t>
            </a:r>
            <a:r>
              <a:rPr lang="pt-BR" sz="1600" b="1" i="1" dirty="0" smtClean="0">
                <a:solidFill>
                  <a:schemeClr val="accent5">
                    <a:lumMod val="75000"/>
                  </a:schemeClr>
                </a:solidFill>
              </a:rPr>
              <a:t>hiperlinks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t-BR" sz="1600" b="1" dirty="0" smtClean="0">
                <a:solidFill>
                  <a:schemeClr val="accent5">
                    <a:lumMod val="75000"/>
                  </a:schemeClr>
                </a:solidFill>
              </a:rPr>
              <a:t>Atualização </a:t>
            </a:r>
            <a:r>
              <a:rPr lang="pt-BR" sz="1600" b="1" dirty="0">
                <a:solidFill>
                  <a:schemeClr val="accent5">
                    <a:lumMod val="75000"/>
                  </a:schemeClr>
                </a:solidFill>
              </a:rPr>
              <a:t>ágil e simultânea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t-BR" sz="1600" b="1" dirty="0">
                <a:solidFill>
                  <a:schemeClr val="accent5">
                    <a:lumMod val="75000"/>
                  </a:schemeClr>
                </a:solidFill>
              </a:rPr>
              <a:t>Rastreabilidade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pt-BR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7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6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5108028" y="1124653"/>
            <a:ext cx="3578772" cy="5080802"/>
          </a:xfrm>
          <a:prstGeom prst="rect">
            <a:avLst/>
          </a:prstGeom>
          <a:solidFill>
            <a:schemeClr val="tx2">
              <a:lumMod val="20000"/>
              <a:lumOff val="80000"/>
              <a:alpha val="36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2800" b="1" dirty="0" smtClean="0">
                <a:solidFill>
                  <a:srgbClr val="0070C0"/>
                </a:solidFill>
              </a:rPr>
              <a:t>PRODUTOS</a:t>
            </a:r>
            <a:endParaRPr lang="pt-BR" sz="2800" b="1" dirty="0">
              <a:solidFill>
                <a:srgbClr val="0070C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2788"/>
            <a:ext cx="8229600" cy="63320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PRODUTOS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109468" y="2114986"/>
            <a:ext cx="946295" cy="9640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</a:rPr>
              <a:t>FPFs</a:t>
            </a:r>
            <a:endParaRPr lang="pt-B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1109468" y="3665054"/>
            <a:ext cx="935667" cy="96405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accent5">
                    <a:lumMod val="75000"/>
                  </a:schemeClr>
                </a:solidFill>
              </a:rPr>
              <a:t>EFs</a:t>
            </a:r>
            <a:endParaRPr lang="pt-BR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09467" y="5147743"/>
            <a:ext cx="935667" cy="9640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IPs</a:t>
            </a:r>
            <a:endParaRPr lang="pt-B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0" name="Conector de seta reta 29"/>
          <p:cNvCxnSpPr/>
          <p:nvPr/>
        </p:nvCxnSpPr>
        <p:spPr>
          <a:xfrm flipV="1">
            <a:off x="3964109" y="3847528"/>
            <a:ext cx="1474994" cy="4920"/>
          </a:xfrm>
          <a:prstGeom prst="straightConnector1">
            <a:avLst/>
          </a:prstGeom>
          <a:ln w="34925">
            <a:solidFill>
              <a:schemeClr val="tx2">
                <a:lumMod val="20000"/>
                <a:lumOff val="8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ector de seta reta 42"/>
          <p:cNvCxnSpPr/>
          <p:nvPr/>
        </p:nvCxnSpPr>
        <p:spPr>
          <a:xfrm>
            <a:off x="2900853" y="3847528"/>
            <a:ext cx="1063256" cy="0"/>
          </a:xfrm>
          <a:prstGeom prst="straightConnector1">
            <a:avLst/>
          </a:prstGeom>
          <a:ln w="34925">
            <a:solidFill>
              <a:schemeClr val="tx2">
                <a:lumMod val="20000"/>
                <a:lumOff val="8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/>
          <p:cNvCxnSpPr/>
          <p:nvPr/>
        </p:nvCxnSpPr>
        <p:spPr>
          <a:xfrm>
            <a:off x="3964109" y="3859578"/>
            <a:ext cx="1474994" cy="1486414"/>
          </a:xfrm>
          <a:prstGeom prst="straightConnector1">
            <a:avLst/>
          </a:prstGeom>
          <a:ln w="34925">
            <a:solidFill>
              <a:schemeClr val="tx2">
                <a:lumMod val="20000"/>
                <a:lumOff val="8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283774" y="1165242"/>
            <a:ext cx="2632845" cy="5080802"/>
          </a:xfrm>
          <a:prstGeom prst="rect">
            <a:avLst/>
          </a:prstGeom>
          <a:solidFill>
            <a:srgbClr val="00B0F0">
              <a:alpha val="14000"/>
            </a:srgb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CONJUNTOS  ANALÍTICOS</a:t>
            </a:r>
          </a:p>
          <a:p>
            <a:pPr algn="ctr"/>
            <a:endParaRPr lang="pt-BR" sz="2800" dirty="0">
              <a:solidFill>
                <a:srgbClr val="274BBF"/>
              </a:solidFill>
            </a:endParaRPr>
          </a:p>
          <a:p>
            <a:pPr algn="ctr"/>
            <a:endParaRPr lang="pt-BR" sz="2800" dirty="0" smtClean="0">
              <a:solidFill>
                <a:srgbClr val="274BBF"/>
              </a:solidFill>
            </a:endParaRPr>
          </a:p>
          <a:p>
            <a:pPr algn="ctr"/>
            <a:endParaRPr lang="pt-BR" sz="2800" dirty="0">
              <a:solidFill>
                <a:srgbClr val="274BBF"/>
              </a:solidFill>
            </a:endParaRPr>
          </a:p>
          <a:p>
            <a:pPr algn="ctr"/>
            <a:endParaRPr lang="pt-BR" sz="2800" dirty="0" smtClean="0">
              <a:solidFill>
                <a:srgbClr val="274BBF"/>
              </a:solidFill>
            </a:endParaRPr>
          </a:p>
          <a:p>
            <a:pPr algn="ctr"/>
            <a:endParaRPr lang="pt-BR" sz="2800" dirty="0" smtClean="0">
              <a:solidFill>
                <a:srgbClr val="274BBF"/>
              </a:solidFill>
            </a:endParaRPr>
          </a:p>
          <a:p>
            <a:pPr algn="ctr"/>
            <a:endParaRPr lang="pt-BR" sz="2800" dirty="0">
              <a:solidFill>
                <a:srgbClr val="274BBF"/>
              </a:solidFill>
            </a:endParaRPr>
          </a:p>
          <a:p>
            <a:pPr algn="ctr"/>
            <a:endParaRPr lang="pt-BR" sz="2800" dirty="0" smtClean="0">
              <a:solidFill>
                <a:srgbClr val="274BBF"/>
              </a:solidFill>
            </a:endParaRPr>
          </a:p>
          <a:p>
            <a:pPr algn="ctr"/>
            <a:endParaRPr lang="pt-BR" sz="2800" dirty="0">
              <a:solidFill>
                <a:srgbClr val="274BBF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439103" y="1831207"/>
            <a:ext cx="2948152" cy="9640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srgbClr val="0070C0"/>
                </a:solidFill>
              </a:rPr>
              <a:t>SÍNTESE DA ANÁLISE</a:t>
            </a:r>
            <a:endParaRPr lang="pt-BR" sz="2200" b="1" dirty="0">
              <a:solidFill>
                <a:srgbClr val="0070C0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439103" y="3326527"/>
            <a:ext cx="2948151" cy="10976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srgbClr val="0070C0"/>
                </a:solidFill>
              </a:rPr>
              <a:t>IMPLICAÇÕES PARA A SEGURANÇA E DEFESA (ID)</a:t>
            </a:r>
            <a:endParaRPr lang="pt-BR" sz="2200" b="1" dirty="0">
              <a:solidFill>
                <a:srgbClr val="0070C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439103" y="4863964"/>
            <a:ext cx="2948152" cy="9640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rgbClr val="0070C0"/>
                </a:solidFill>
              </a:rPr>
              <a:t>VISÃO PROSPECTIVA</a:t>
            </a:r>
          </a:p>
        </p:txBody>
      </p:sp>
      <p:cxnSp>
        <p:nvCxnSpPr>
          <p:cNvPr id="16" name="Conector de seta reta 15"/>
          <p:cNvCxnSpPr/>
          <p:nvPr/>
        </p:nvCxnSpPr>
        <p:spPr>
          <a:xfrm flipV="1">
            <a:off x="3964109" y="2443655"/>
            <a:ext cx="1474994" cy="1403873"/>
          </a:xfrm>
          <a:prstGeom prst="straightConnector1">
            <a:avLst/>
          </a:prstGeom>
          <a:ln w="34925">
            <a:solidFill>
              <a:schemeClr val="tx2">
                <a:lumMod val="20000"/>
                <a:lumOff val="8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15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200" dirty="0" smtClean="0">
                <a:solidFill>
                  <a:schemeClr val="accent1">
                    <a:lumMod val="75000"/>
                  </a:schemeClr>
                </a:solidFill>
              </a:rPr>
              <a:t>ROTEIRO</a:t>
            </a:r>
            <a:endParaRPr lang="pt-BR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4240" y="1686910"/>
            <a:ext cx="6475521" cy="3610304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CONTEXTUALIZAÇÃO SISPED</a:t>
            </a:r>
            <a:endParaRPr lang="pt-BR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MÉTODO CENÁRIOS PROSPECTIVOS 2035</a:t>
            </a:r>
            <a:endParaRPr lang="pt-BR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IMPLICAÇÕES PARA A DEFESA E O BRASIL</a:t>
            </a:r>
            <a:endParaRPr lang="pt-B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17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48" t="24194" r="18887" b="4519"/>
          <a:stretch/>
        </p:blipFill>
        <p:spPr bwMode="auto">
          <a:xfrm>
            <a:off x="0" y="1"/>
            <a:ext cx="42988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298868" y="1"/>
            <a:ext cx="4845132" cy="6857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considera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concretização de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EF e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IP;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Estrutura matriz com IP afins;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Compara IP originadas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no âmbito interno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(MD) àquelas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dos demais âmbitos – Mundial, Regional e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Nacional;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 Identifica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as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influências que essas interações poderão exercer sobre a segurança e a defesa nacionais, definindo as Implicações para a Segurança e Defesa (ID);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As ID possuem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caráter de conclusões finais;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Visam embasar o processo decisório na definição dos Objetivos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Nacionais de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Defesa;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São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classificadas em três categorias: Características Futuras dos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Conflitos, 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Oportunidades e Ameaças. </a:t>
            </a:r>
            <a:endParaRPr lang="pt-B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No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primeiro caso, pretende-se visualizar como serão os futuros conflitos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No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segundo, quais serão as oportunidades para a obtenção das capacidades necessárias à segurança e à defesa do Brasil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No terceiro,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quais as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possíveis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ameaças.</a:t>
            </a:r>
          </a:p>
        </p:txBody>
      </p:sp>
      <p:sp>
        <p:nvSpPr>
          <p:cNvPr id="4" name="Seta dobrada para cima 3"/>
          <p:cNvSpPr/>
          <p:nvPr/>
        </p:nvSpPr>
        <p:spPr>
          <a:xfrm rot="5400000">
            <a:off x="2981065" y="56459"/>
            <a:ext cx="854000" cy="1781606"/>
          </a:xfrm>
          <a:prstGeom prst="bentUpArrow">
            <a:avLst>
              <a:gd name="adj1" fmla="val 17616"/>
              <a:gd name="adj2" fmla="val 27769"/>
              <a:gd name="adj3" fmla="val 4530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298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5" t="25435" r="20294" b="4204"/>
          <a:stretch/>
        </p:blipFill>
        <p:spPr bwMode="auto">
          <a:xfrm>
            <a:off x="6" y="-5920"/>
            <a:ext cx="9144000" cy="68639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004459" y="2476030"/>
            <a:ext cx="2956954" cy="352100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t-BR" sz="1600" b="1" dirty="0" smtClean="0">
                <a:solidFill>
                  <a:schemeClr val="accent5">
                    <a:lumMod val="75000"/>
                  </a:schemeClr>
                </a:solidFill>
              </a:rPr>
              <a:t>Leitura resumida e classificada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t-BR" sz="1600" b="1" dirty="0" smtClean="0">
                <a:solidFill>
                  <a:schemeClr val="accent5">
                    <a:lumMod val="75000"/>
                  </a:schemeClr>
                </a:solidFill>
              </a:rPr>
              <a:t>Referências e hiperlinks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t-BR" sz="1600" b="1" dirty="0" smtClean="0">
                <a:solidFill>
                  <a:schemeClr val="accent5">
                    <a:lumMod val="75000"/>
                  </a:schemeClr>
                </a:solidFill>
              </a:rPr>
              <a:t>Atualização ágil e simultânea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t-BR" sz="1600" b="1" dirty="0" smtClean="0">
                <a:solidFill>
                  <a:schemeClr val="accent5">
                    <a:lumMod val="75000"/>
                  </a:schemeClr>
                </a:solidFill>
              </a:rPr>
              <a:t>Rastreabilidade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t-BR" sz="1600" b="1" dirty="0" smtClean="0">
                <a:solidFill>
                  <a:schemeClr val="accent5">
                    <a:lumMod val="75000"/>
                  </a:schemeClr>
                </a:solidFill>
              </a:rPr>
              <a:t>Conclusão geral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t-BR" sz="1600" b="1" dirty="0" smtClean="0">
                <a:solidFill>
                  <a:schemeClr val="accent5">
                    <a:lumMod val="75000"/>
                  </a:schemeClr>
                </a:solidFill>
              </a:rPr>
              <a:t>Saída da para a PND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t-BR" sz="1600" b="1" dirty="0" smtClean="0">
                <a:solidFill>
                  <a:schemeClr val="accent5">
                    <a:lumMod val="75000"/>
                  </a:schemeClr>
                </a:solidFill>
              </a:rPr>
              <a:t>Compõe a Visão Prospectiva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t-BR" sz="1600" b="1" dirty="0" smtClean="0">
                <a:solidFill>
                  <a:schemeClr val="accent5">
                    <a:lumMod val="75000"/>
                  </a:schemeClr>
                </a:solidFill>
              </a:rPr>
              <a:t>Agilidade </a:t>
            </a:r>
            <a:r>
              <a:rPr lang="pt-BR" sz="1600" b="1" dirty="0">
                <a:solidFill>
                  <a:schemeClr val="accent5">
                    <a:lumMod val="75000"/>
                  </a:schemeClr>
                </a:solidFill>
              </a:rPr>
              <a:t>do processo decisório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pt-BR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1306295" y="1383510"/>
            <a:ext cx="1270659" cy="546260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1941624" y="2631498"/>
            <a:ext cx="1270659" cy="496600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5587349" y="1929770"/>
            <a:ext cx="1270659" cy="546260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5961413" y="1508166"/>
            <a:ext cx="2766951" cy="318258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700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5108028" y="1124653"/>
            <a:ext cx="3578772" cy="5080802"/>
          </a:xfrm>
          <a:prstGeom prst="rect">
            <a:avLst/>
          </a:prstGeom>
          <a:solidFill>
            <a:schemeClr val="tx2">
              <a:lumMod val="20000"/>
              <a:lumOff val="80000"/>
              <a:alpha val="36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2800" b="1" dirty="0" smtClean="0">
                <a:solidFill>
                  <a:srgbClr val="0070C0"/>
                </a:solidFill>
              </a:rPr>
              <a:t>PRODUTOS</a:t>
            </a:r>
            <a:endParaRPr lang="pt-BR" sz="2800" b="1" dirty="0">
              <a:solidFill>
                <a:srgbClr val="0070C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2788"/>
            <a:ext cx="8229600" cy="63320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PRODUTOS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109468" y="2114986"/>
            <a:ext cx="946295" cy="9640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</a:rPr>
              <a:t>FPFs</a:t>
            </a:r>
            <a:endParaRPr lang="pt-B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1109468" y="3665054"/>
            <a:ext cx="935667" cy="96405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accent5">
                    <a:lumMod val="75000"/>
                  </a:schemeClr>
                </a:solidFill>
              </a:rPr>
              <a:t>EFs</a:t>
            </a:r>
            <a:endParaRPr lang="pt-BR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09467" y="5147743"/>
            <a:ext cx="935667" cy="9640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IPs</a:t>
            </a:r>
            <a:endParaRPr lang="pt-B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0" name="Conector de seta reta 29"/>
          <p:cNvCxnSpPr/>
          <p:nvPr/>
        </p:nvCxnSpPr>
        <p:spPr>
          <a:xfrm flipV="1">
            <a:off x="3964109" y="3847528"/>
            <a:ext cx="1474994" cy="4920"/>
          </a:xfrm>
          <a:prstGeom prst="straightConnector1">
            <a:avLst/>
          </a:prstGeom>
          <a:ln w="34925">
            <a:solidFill>
              <a:schemeClr val="tx2">
                <a:lumMod val="20000"/>
                <a:lumOff val="8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ector de seta reta 42"/>
          <p:cNvCxnSpPr/>
          <p:nvPr/>
        </p:nvCxnSpPr>
        <p:spPr>
          <a:xfrm>
            <a:off x="2900853" y="3847528"/>
            <a:ext cx="1063256" cy="0"/>
          </a:xfrm>
          <a:prstGeom prst="straightConnector1">
            <a:avLst/>
          </a:prstGeom>
          <a:ln w="34925">
            <a:solidFill>
              <a:schemeClr val="tx2">
                <a:lumMod val="20000"/>
                <a:lumOff val="8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/>
          <p:cNvCxnSpPr/>
          <p:nvPr/>
        </p:nvCxnSpPr>
        <p:spPr>
          <a:xfrm>
            <a:off x="3964109" y="3859578"/>
            <a:ext cx="1474994" cy="1486414"/>
          </a:xfrm>
          <a:prstGeom prst="straightConnector1">
            <a:avLst/>
          </a:prstGeom>
          <a:ln w="34925">
            <a:solidFill>
              <a:schemeClr val="tx2">
                <a:lumMod val="20000"/>
                <a:lumOff val="8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283774" y="1165242"/>
            <a:ext cx="2632845" cy="5080802"/>
          </a:xfrm>
          <a:prstGeom prst="rect">
            <a:avLst/>
          </a:prstGeom>
          <a:solidFill>
            <a:srgbClr val="00B0F0">
              <a:alpha val="14000"/>
            </a:srgb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CONJUNTOS  ANALÍTICOS</a:t>
            </a:r>
          </a:p>
          <a:p>
            <a:pPr algn="ctr"/>
            <a:endParaRPr lang="pt-BR" sz="2800" dirty="0">
              <a:solidFill>
                <a:srgbClr val="274BBF"/>
              </a:solidFill>
            </a:endParaRPr>
          </a:p>
          <a:p>
            <a:pPr algn="ctr"/>
            <a:endParaRPr lang="pt-BR" sz="2800" dirty="0" smtClean="0">
              <a:solidFill>
                <a:srgbClr val="274BBF"/>
              </a:solidFill>
            </a:endParaRPr>
          </a:p>
          <a:p>
            <a:pPr algn="ctr"/>
            <a:endParaRPr lang="pt-BR" sz="2800" dirty="0">
              <a:solidFill>
                <a:srgbClr val="274BBF"/>
              </a:solidFill>
            </a:endParaRPr>
          </a:p>
          <a:p>
            <a:pPr algn="ctr"/>
            <a:endParaRPr lang="pt-BR" sz="2800" dirty="0" smtClean="0">
              <a:solidFill>
                <a:srgbClr val="274BBF"/>
              </a:solidFill>
            </a:endParaRPr>
          </a:p>
          <a:p>
            <a:pPr algn="ctr"/>
            <a:endParaRPr lang="pt-BR" sz="2800" dirty="0" smtClean="0">
              <a:solidFill>
                <a:srgbClr val="274BBF"/>
              </a:solidFill>
            </a:endParaRPr>
          </a:p>
          <a:p>
            <a:pPr algn="ctr"/>
            <a:endParaRPr lang="pt-BR" sz="2800" dirty="0">
              <a:solidFill>
                <a:srgbClr val="274BBF"/>
              </a:solidFill>
            </a:endParaRPr>
          </a:p>
          <a:p>
            <a:pPr algn="ctr"/>
            <a:endParaRPr lang="pt-BR" sz="2800" dirty="0" smtClean="0">
              <a:solidFill>
                <a:srgbClr val="274BBF"/>
              </a:solidFill>
            </a:endParaRPr>
          </a:p>
          <a:p>
            <a:pPr algn="ctr"/>
            <a:endParaRPr lang="pt-BR" sz="2800" dirty="0">
              <a:solidFill>
                <a:srgbClr val="274BBF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439103" y="1831207"/>
            <a:ext cx="2948152" cy="9640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srgbClr val="0070C0"/>
                </a:solidFill>
              </a:rPr>
              <a:t>SÍNTESE DA ANÁLISE</a:t>
            </a:r>
            <a:endParaRPr lang="pt-BR" sz="2200" b="1" dirty="0">
              <a:solidFill>
                <a:srgbClr val="0070C0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439103" y="3326527"/>
            <a:ext cx="2948151" cy="10976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srgbClr val="0070C0"/>
                </a:solidFill>
              </a:rPr>
              <a:t>IMPLICAÇÕES PARA A SEGURANÇA E DEFESA (ID)</a:t>
            </a:r>
            <a:endParaRPr lang="pt-BR" sz="2200" b="1" dirty="0">
              <a:solidFill>
                <a:srgbClr val="0070C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439103" y="4863964"/>
            <a:ext cx="2948152" cy="9640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rgbClr val="0070C0"/>
                </a:solidFill>
              </a:rPr>
              <a:t>VISÃO PROSPECTIVA</a:t>
            </a:r>
          </a:p>
        </p:txBody>
      </p:sp>
      <p:cxnSp>
        <p:nvCxnSpPr>
          <p:cNvPr id="16" name="Conector de seta reta 15"/>
          <p:cNvCxnSpPr/>
          <p:nvPr/>
        </p:nvCxnSpPr>
        <p:spPr>
          <a:xfrm flipV="1">
            <a:off x="3964109" y="2443655"/>
            <a:ext cx="1474994" cy="1403873"/>
          </a:xfrm>
          <a:prstGeom prst="straightConnector1">
            <a:avLst/>
          </a:prstGeom>
          <a:ln w="34925">
            <a:solidFill>
              <a:schemeClr val="tx2">
                <a:lumMod val="20000"/>
                <a:lumOff val="8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68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0" t="11595" r="64949" b="11785"/>
          <a:stretch/>
        </p:blipFill>
        <p:spPr bwMode="auto">
          <a:xfrm>
            <a:off x="2123526" y="10400"/>
            <a:ext cx="4896948" cy="684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37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4" t="15005" r="50589" b="5327"/>
          <a:stretch/>
        </p:blipFill>
        <p:spPr bwMode="auto">
          <a:xfrm>
            <a:off x="2049517" y="-23372"/>
            <a:ext cx="5044967" cy="6878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 explicativo em seta para a direita 1"/>
          <p:cNvSpPr/>
          <p:nvPr/>
        </p:nvSpPr>
        <p:spPr>
          <a:xfrm>
            <a:off x="0" y="1749972"/>
            <a:ext cx="2443655" cy="3294994"/>
          </a:xfrm>
          <a:prstGeom prst="rightArrowCallout">
            <a:avLst/>
          </a:prstGeom>
          <a:solidFill>
            <a:schemeClr val="bg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2000" b="1" dirty="0" smtClean="0">
                <a:solidFill>
                  <a:schemeClr val="tx1"/>
                </a:solidFill>
              </a:rPr>
              <a:t>SUMÁRIO EXECUTIVO</a:t>
            </a:r>
          </a:p>
          <a:p>
            <a:pPr algn="ctr">
              <a:lnSpc>
                <a:spcPct val="150000"/>
              </a:lnSpc>
            </a:pPr>
            <a:r>
              <a:rPr lang="pt-BR" sz="2000" b="1" dirty="0" smtClean="0">
                <a:solidFill>
                  <a:schemeClr val="tx1"/>
                </a:solidFill>
              </a:rPr>
              <a:t>DA </a:t>
            </a:r>
          </a:p>
          <a:p>
            <a:pPr algn="ctr">
              <a:lnSpc>
                <a:spcPct val="150000"/>
              </a:lnSpc>
            </a:pPr>
            <a:r>
              <a:rPr lang="pt-BR" sz="2000" b="1" dirty="0" smtClean="0">
                <a:solidFill>
                  <a:schemeClr val="tx1"/>
                </a:solidFill>
              </a:rPr>
              <a:t>ANÁLISE</a:t>
            </a:r>
          </a:p>
          <a:p>
            <a:pPr algn="ctr">
              <a:lnSpc>
                <a:spcPct val="150000"/>
              </a:lnSpc>
            </a:pPr>
            <a:r>
              <a:rPr lang="pt-BR" sz="2000" b="1" dirty="0" smtClean="0">
                <a:solidFill>
                  <a:schemeClr val="tx1"/>
                </a:solidFill>
              </a:rPr>
              <a:t>(32 pag.)</a:t>
            </a:r>
            <a:endParaRPr lang="pt-B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55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9" t="12278" r="25030" b="13603"/>
          <a:stretch/>
        </p:blipFill>
        <p:spPr bwMode="auto">
          <a:xfrm>
            <a:off x="1" y="0"/>
            <a:ext cx="9144000" cy="6865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ta para a esquerda 2"/>
          <p:cNvSpPr/>
          <p:nvPr/>
        </p:nvSpPr>
        <p:spPr>
          <a:xfrm>
            <a:off x="2317511" y="1671144"/>
            <a:ext cx="1466193" cy="315310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274BB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esquerda 5"/>
          <p:cNvSpPr/>
          <p:nvPr/>
        </p:nvSpPr>
        <p:spPr>
          <a:xfrm>
            <a:off x="2506695" y="2065280"/>
            <a:ext cx="1466193" cy="315310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74BB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esquerda 6"/>
          <p:cNvSpPr/>
          <p:nvPr/>
        </p:nvSpPr>
        <p:spPr>
          <a:xfrm rot="7962448">
            <a:off x="-54352" y="3037487"/>
            <a:ext cx="1466193" cy="315310"/>
          </a:xfrm>
          <a:prstGeom prst="lef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Elipse 3"/>
          <p:cNvSpPr/>
          <p:nvPr/>
        </p:nvSpPr>
        <p:spPr>
          <a:xfrm>
            <a:off x="6258867" y="2605803"/>
            <a:ext cx="1481959" cy="1234968"/>
          </a:xfrm>
          <a:prstGeom prst="ellipse">
            <a:avLst/>
          </a:prstGeom>
          <a:solidFill>
            <a:schemeClr val="accent5">
              <a:lumMod val="40000"/>
              <a:lumOff val="60000"/>
              <a:alpha val="51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dirty="0" smtClean="0">
                <a:solidFill>
                  <a:schemeClr val="accent5">
                    <a:lumMod val="75000"/>
                  </a:schemeClr>
                </a:solidFill>
              </a:rPr>
              <a:t>EF</a:t>
            </a:r>
            <a:endParaRPr lang="pt-BR" sz="5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4004354" y="3840771"/>
            <a:ext cx="1481959" cy="1234968"/>
          </a:xfrm>
          <a:prstGeom prst="ellipse">
            <a:avLst/>
          </a:prstGeom>
          <a:solidFill>
            <a:schemeClr val="accent5">
              <a:lumMod val="40000"/>
              <a:lumOff val="60000"/>
              <a:alpha val="51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dirty="0" smtClean="0">
                <a:solidFill>
                  <a:schemeClr val="accent5">
                    <a:lumMod val="75000"/>
                  </a:schemeClr>
                </a:solidFill>
              </a:rPr>
              <a:t>EF</a:t>
            </a:r>
            <a:endParaRPr lang="pt-BR" sz="5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1291821" y="5481142"/>
            <a:ext cx="1481959" cy="1234968"/>
          </a:xfrm>
          <a:prstGeom prst="ellipse">
            <a:avLst/>
          </a:prstGeom>
          <a:solidFill>
            <a:schemeClr val="accent4">
              <a:lumMod val="60000"/>
              <a:lumOff val="40000"/>
              <a:alpha val="51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dirty="0" smtClean="0">
                <a:solidFill>
                  <a:schemeClr val="accent4">
                    <a:lumMod val="75000"/>
                  </a:schemeClr>
                </a:solidFill>
              </a:rPr>
              <a:t>IP</a:t>
            </a:r>
            <a:endParaRPr lang="pt-BR" sz="5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4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4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15" t="20649" r="15665" b="5278"/>
          <a:stretch/>
        </p:blipFill>
        <p:spPr bwMode="auto">
          <a:xfrm>
            <a:off x="2106459" y="1"/>
            <a:ext cx="493108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 explicativo em seta para a direita 2"/>
          <p:cNvSpPr/>
          <p:nvPr/>
        </p:nvSpPr>
        <p:spPr>
          <a:xfrm>
            <a:off x="0" y="1749972"/>
            <a:ext cx="2443655" cy="3294994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9493"/>
            </a:avLst>
          </a:prstGeom>
          <a:solidFill>
            <a:schemeClr val="bg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2000" b="1" dirty="0" smtClean="0">
                <a:solidFill>
                  <a:schemeClr val="tx1"/>
                </a:solidFill>
              </a:rPr>
              <a:t>CONCLUSÕES GERAIS</a:t>
            </a:r>
          </a:p>
          <a:p>
            <a:pPr algn="ctr">
              <a:lnSpc>
                <a:spcPct val="150000"/>
              </a:lnSpc>
            </a:pPr>
            <a:r>
              <a:rPr lang="pt-BR" sz="2000" b="1" dirty="0" smtClean="0">
                <a:solidFill>
                  <a:schemeClr val="tx1"/>
                </a:solidFill>
              </a:rPr>
              <a:t>DA</a:t>
            </a:r>
          </a:p>
          <a:p>
            <a:pPr algn="ctr">
              <a:lnSpc>
                <a:spcPct val="150000"/>
              </a:lnSpc>
            </a:pPr>
            <a:r>
              <a:rPr lang="pt-BR" sz="2000" b="1" dirty="0" smtClean="0">
                <a:solidFill>
                  <a:schemeClr val="tx1"/>
                </a:solidFill>
              </a:rPr>
              <a:t>ANÁLISE</a:t>
            </a:r>
          </a:p>
          <a:p>
            <a:pPr algn="ctr">
              <a:lnSpc>
                <a:spcPct val="150000"/>
              </a:lnSpc>
            </a:pPr>
            <a:r>
              <a:rPr lang="pt-BR" sz="2000" b="1" dirty="0" smtClean="0">
                <a:solidFill>
                  <a:schemeClr val="tx1"/>
                </a:solidFill>
              </a:rPr>
              <a:t>(04 – pag.)</a:t>
            </a:r>
            <a:endParaRPr lang="pt-B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64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5108028" y="1124653"/>
            <a:ext cx="3578772" cy="5080802"/>
          </a:xfrm>
          <a:prstGeom prst="rect">
            <a:avLst/>
          </a:prstGeom>
          <a:solidFill>
            <a:schemeClr val="tx2">
              <a:lumMod val="20000"/>
              <a:lumOff val="80000"/>
              <a:alpha val="36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2800" b="1" dirty="0" smtClean="0">
                <a:solidFill>
                  <a:srgbClr val="0070C0"/>
                </a:solidFill>
              </a:rPr>
              <a:t>PRODUTOS</a:t>
            </a:r>
            <a:endParaRPr lang="pt-BR" sz="2800" b="1" dirty="0">
              <a:solidFill>
                <a:srgbClr val="0070C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2788"/>
            <a:ext cx="8229600" cy="63320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PRODUTOS ALTERNATIVOS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109468" y="2114986"/>
            <a:ext cx="946295" cy="9640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</a:rPr>
              <a:t>FPFs</a:t>
            </a:r>
            <a:endParaRPr lang="pt-B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1109468" y="3665054"/>
            <a:ext cx="935667" cy="96405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accent5">
                    <a:lumMod val="75000"/>
                  </a:schemeClr>
                </a:solidFill>
              </a:rPr>
              <a:t>EFs</a:t>
            </a:r>
            <a:endParaRPr lang="pt-BR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09467" y="5147743"/>
            <a:ext cx="935667" cy="9640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IPs</a:t>
            </a:r>
            <a:endParaRPr lang="pt-B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3" name="Conector de seta reta 42"/>
          <p:cNvCxnSpPr/>
          <p:nvPr/>
        </p:nvCxnSpPr>
        <p:spPr>
          <a:xfrm>
            <a:off x="2900853" y="3847528"/>
            <a:ext cx="1063256" cy="0"/>
          </a:xfrm>
          <a:prstGeom prst="straightConnector1">
            <a:avLst/>
          </a:prstGeom>
          <a:ln w="34925">
            <a:solidFill>
              <a:schemeClr val="tx2">
                <a:lumMod val="20000"/>
                <a:lumOff val="8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/>
          <p:cNvCxnSpPr/>
          <p:nvPr/>
        </p:nvCxnSpPr>
        <p:spPr>
          <a:xfrm>
            <a:off x="3964109" y="3859578"/>
            <a:ext cx="1309456" cy="716872"/>
          </a:xfrm>
          <a:prstGeom prst="straightConnector1">
            <a:avLst/>
          </a:prstGeom>
          <a:ln w="34925">
            <a:solidFill>
              <a:schemeClr val="tx2">
                <a:lumMod val="20000"/>
                <a:lumOff val="8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283774" y="1165242"/>
            <a:ext cx="2632845" cy="5080802"/>
          </a:xfrm>
          <a:prstGeom prst="rect">
            <a:avLst/>
          </a:prstGeom>
          <a:solidFill>
            <a:srgbClr val="00B0F0">
              <a:alpha val="14000"/>
            </a:srgb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CONJUNTOS  ANALÍTICOS</a:t>
            </a:r>
          </a:p>
          <a:p>
            <a:pPr algn="ctr"/>
            <a:endParaRPr lang="pt-BR" sz="2800" dirty="0">
              <a:solidFill>
                <a:srgbClr val="274BBF"/>
              </a:solidFill>
            </a:endParaRPr>
          </a:p>
          <a:p>
            <a:pPr algn="ctr"/>
            <a:endParaRPr lang="pt-BR" sz="2800" dirty="0" smtClean="0">
              <a:solidFill>
                <a:srgbClr val="274BBF"/>
              </a:solidFill>
            </a:endParaRPr>
          </a:p>
          <a:p>
            <a:pPr algn="ctr"/>
            <a:endParaRPr lang="pt-BR" sz="2800" dirty="0">
              <a:solidFill>
                <a:srgbClr val="274BBF"/>
              </a:solidFill>
            </a:endParaRPr>
          </a:p>
          <a:p>
            <a:pPr algn="ctr"/>
            <a:endParaRPr lang="pt-BR" sz="2800" dirty="0" smtClean="0">
              <a:solidFill>
                <a:srgbClr val="274BBF"/>
              </a:solidFill>
            </a:endParaRPr>
          </a:p>
          <a:p>
            <a:pPr algn="ctr"/>
            <a:endParaRPr lang="pt-BR" sz="2800" dirty="0" smtClean="0">
              <a:solidFill>
                <a:srgbClr val="274BBF"/>
              </a:solidFill>
            </a:endParaRPr>
          </a:p>
          <a:p>
            <a:pPr algn="ctr"/>
            <a:endParaRPr lang="pt-BR" sz="2800" dirty="0">
              <a:solidFill>
                <a:srgbClr val="274BBF"/>
              </a:solidFill>
            </a:endParaRPr>
          </a:p>
          <a:p>
            <a:pPr algn="ctr"/>
            <a:endParaRPr lang="pt-BR" sz="2800" dirty="0" smtClean="0">
              <a:solidFill>
                <a:srgbClr val="274BBF"/>
              </a:solidFill>
            </a:endParaRPr>
          </a:p>
          <a:p>
            <a:pPr algn="ctr"/>
            <a:endParaRPr lang="pt-BR" sz="2800" dirty="0">
              <a:solidFill>
                <a:srgbClr val="274BBF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281442" y="1891862"/>
            <a:ext cx="3247697" cy="14394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srgbClr val="0070C0"/>
                </a:solidFill>
              </a:rPr>
              <a:t>CENÁRIOS SOB DEMANDA (Abrangência e/ou Profundidade)</a:t>
            </a:r>
            <a:endParaRPr lang="pt-BR" sz="2200" b="1" dirty="0">
              <a:solidFill>
                <a:srgbClr val="0070C0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273565" y="3901545"/>
            <a:ext cx="3247697" cy="18371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srgbClr val="0070C0"/>
                </a:solidFill>
              </a:rPr>
              <a:t>ADAPTAÇÃO EX  SIT INTEL</a:t>
            </a:r>
            <a:endParaRPr lang="pt-BR" sz="2200" b="1" dirty="0">
              <a:solidFill>
                <a:srgbClr val="0070C0"/>
              </a:solidFill>
            </a:endParaRPr>
          </a:p>
          <a:p>
            <a:pPr algn="ctr"/>
            <a:r>
              <a:rPr lang="pt-BR" sz="2200" b="1" dirty="0" smtClean="0">
                <a:solidFill>
                  <a:srgbClr val="0070C0"/>
                </a:solidFill>
              </a:rPr>
              <a:t>(Planos Operacionais Militares)</a:t>
            </a:r>
            <a:endParaRPr lang="pt-BR" sz="2200" b="1" dirty="0">
              <a:solidFill>
                <a:srgbClr val="0070C0"/>
              </a:solidFill>
            </a:endParaRPr>
          </a:p>
        </p:txBody>
      </p:sp>
      <p:cxnSp>
        <p:nvCxnSpPr>
          <p:cNvPr id="16" name="Conector de seta reta 15"/>
          <p:cNvCxnSpPr/>
          <p:nvPr/>
        </p:nvCxnSpPr>
        <p:spPr>
          <a:xfrm flipV="1">
            <a:off x="3964109" y="2849279"/>
            <a:ext cx="1309456" cy="998251"/>
          </a:xfrm>
          <a:prstGeom prst="straightConnector1">
            <a:avLst/>
          </a:prstGeom>
          <a:ln w="34925">
            <a:solidFill>
              <a:schemeClr val="tx2">
                <a:lumMod val="20000"/>
                <a:lumOff val="8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05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1" grpId="1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5" t="21467" r="20197" b="8065"/>
          <a:stretch/>
        </p:blipFill>
        <p:spPr bwMode="auto">
          <a:xfrm>
            <a:off x="0" y="1"/>
            <a:ext cx="9144002" cy="6857999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Elipse 7"/>
          <p:cNvSpPr/>
          <p:nvPr/>
        </p:nvSpPr>
        <p:spPr>
          <a:xfrm>
            <a:off x="2903517" y="4180118"/>
            <a:ext cx="1668483" cy="688766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1620972" y="1710052"/>
            <a:ext cx="1567553" cy="700643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4417609" y="2787733"/>
            <a:ext cx="1828810" cy="736270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7220191" y="2660073"/>
            <a:ext cx="1674411" cy="875808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5943589" y="4068788"/>
            <a:ext cx="2784769" cy="22689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pt-BR" sz="1600" b="1" dirty="0" smtClean="0">
                <a:solidFill>
                  <a:schemeClr val="accent5">
                    <a:lumMod val="75000"/>
                  </a:schemeClr>
                </a:solidFill>
              </a:rPr>
              <a:t>CENÁRIOS SOB DEMANDA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t-BR" sz="1600" b="1" dirty="0" smtClean="0">
                <a:solidFill>
                  <a:schemeClr val="accent5">
                    <a:lumMod val="75000"/>
                  </a:schemeClr>
                </a:solidFill>
              </a:rPr>
              <a:t>Composição conforme escolha do usuário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t-BR" sz="1600" b="1" dirty="0" smtClean="0">
                <a:solidFill>
                  <a:schemeClr val="accent5">
                    <a:lumMod val="75000"/>
                  </a:schemeClr>
                </a:solidFill>
              </a:rPr>
              <a:t>Abrangência </a:t>
            </a:r>
            <a:r>
              <a:rPr lang="pt-BR" sz="1600" b="1" dirty="0">
                <a:solidFill>
                  <a:schemeClr val="accent5">
                    <a:lumMod val="75000"/>
                  </a:schemeClr>
                </a:solidFill>
              </a:rPr>
              <a:t>e/ou </a:t>
            </a:r>
            <a:r>
              <a:rPr lang="pt-BR" sz="1600" b="1" dirty="0" smtClean="0">
                <a:solidFill>
                  <a:schemeClr val="accent5">
                    <a:lumMod val="75000"/>
                  </a:schemeClr>
                </a:solidFill>
              </a:rPr>
              <a:t>profundidade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t-BR" sz="1600" b="1" dirty="0" smtClean="0">
                <a:solidFill>
                  <a:schemeClr val="accent5">
                    <a:lumMod val="75000"/>
                  </a:schemeClr>
                </a:solidFill>
              </a:rPr>
              <a:t>Conceito </a:t>
            </a:r>
            <a:r>
              <a:rPr lang="pt-BR" sz="1600" b="1" dirty="0">
                <a:solidFill>
                  <a:schemeClr val="accent5">
                    <a:lumMod val="75000"/>
                  </a:schemeClr>
                </a:solidFill>
              </a:rPr>
              <a:t>de Análise Morfológica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pt-BR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93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6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5108028" y="1124653"/>
            <a:ext cx="3578772" cy="5080802"/>
          </a:xfrm>
          <a:prstGeom prst="rect">
            <a:avLst/>
          </a:prstGeom>
          <a:solidFill>
            <a:schemeClr val="tx2">
              <a:lumMod val="20000"/>
              <a:lumOff val="80000"/>
              <a:alpha val="36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2800" b="1" dirty="0" smtClean="0">
                <a:solidFill>
                  <a:srgbClr val="0070C0"/>
                </a:solidFill>
              </a:rPr>
              <a:t>PRODUTOS</a:t>
            </a:r>
            <a:endParaRPr lang="pt-BR" sz="2800" b="1" dirty="0">
              <a:solidFill>
                <a:srgbClr val="0070C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2788"/>
            <a:ext cx="8229600" cy="63320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PRODUTOS ALTERNATIVOS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109468" y="2114986"/>
            <a:ext cx="946295" cy="9640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</a:rPr>
              <a:t>FPFs</a:t>
            </a:r>
            <a:endParaRPr lang="pt-B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1109468" y="3665054"/>
            <a:ext cx="935667" cy="96405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accent5">
                    <a:lumMod val="75000"/>
                  </a:schemeClr>
                </a:solidFill>
              </a:rPr>
              <a:t>EFs</a:t>
            </a:r>
            <a:endParaRPr lang="pt-BR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09467" y="5147743"/>
            <a:ext cx="935667" cy="9640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IPs</a:t>
            </a:r>
            <a:endParaRPr lang="pt-B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3" name="Conector de seta reta 42"/>
          <p:cNvCxnSpPr/>
          <p:nvPr/>
        </p:nvCxnSpPr>
        <p:spPr>
          <a:xfrm>
            <a:off x="2900853" y="3847528"/>
            <a:ext cx="1063256" cy="0"/>
          </a:xfrm>
          <a:prstGeom prst="straightConnector1">
            <a:avLst/>
          </a:prstGeom>
          <a:ln w="34925">
            <a:solidFill>
              <a:schemeClr val="tx2">
                <a:lumMod val="20000"/>
                <a:lumOff val="8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/>
          <p:cNvCxnSpPr/>
          <p:nvPr/>
        </p:nvCxnSpPr>
        <p:spPr>
          <a:xfrm>
            <a:off x="3964109" y="3859578"/>
            <a:ext cx="1309456" cy="716872"/>
          </a:xfrm>
          <a:prstGeom prst="straightConnector1">
            <a:avLst/>
          </a:prstGeom>
          <a:ln w="34925">
            <a:solidFill>
              <a:schemeClr val="tx2">
                <a:lumMod val="20000"/>
                <a:lumOff val="8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283774" y="1165242"/>
            <a:ext cx="2632845" cy="5080802"/>
          </a:xfrm>
          <a:prstGeom prst="rect">
            <a:avLst/>
          </a:prstGeom>
          <a:solidFill>
            <a:srgbClr val="00B0F0">
              <a:alpha val="14000"/>
            </a:srgb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CONJUNTOS  ANALÍTICOS</a:t>
            </a:r>
          </a:p>
          <a:p>
            <a:pPr algn="ctr"/>
            <a:endParaRPr lang="pt-BR" sz="2800" dirty="0">
              <a:solidFill>
                <a:srgbClr val="274BBF"/>
              </a:solidFill>
            </a:endParaRPr>
          </a:p>
          <a:p>
            <a:pPr algn="ctr"/>
            <a:endParaRPr lang="pt-BR" sz="2800" dirty="0" smtClean="0">
              <a:solidFill>
                <a:srgbClr val="274BBF"/>
              </a:solidFill>
            </a:endParaRPr>
          </a:p>
          <a:p>
            <a:pPr algn="ctr"/>
            <a:endParaRPr lang="pt-BR" sz="2800" dirty="0">
              <a:solidFill>
                <a:srgbClr val="274BBF"/>
              </a:solidFill>
            </a:endParaRPr>
          </a:p>
          <a:p>
            <a:pPr algn="ctr"/>
            <a:endParaRPr lang="pt-BR" sz="2800" dirty="0" smtClean="0">
              <a:solidFill>
                <a:srgbClr val="274BBF"/>
              </a:solidFill>
            </a:endParaRPr>
          </a:p>
          <a:p>
            <a:pPr algn="ctr"/>
            <a:endParaRPr lang="pt-BR" sz="2800" dirty="0" smtClean="0">
              <a:solidFill>
                <a:srgbClr val="274BBF"/>
              </a:solidFill>
            </a:endParaRPr>
          </a:p>
          <a:p>
            <a:pPr algn="ctr"/>
            <a:endParaRPr lang="pt-BR" sz="2800" dirty="0">
              <a:solidFill>
                <a:srgbClr val="274BBF"/>
              </a:solidFill>
            </a:endParaRPr>
          </a:p>
          <a:p>
            <a:pPr algn="ctr"/>
            <a:endParaRPr lang="pt-BR" sz="2800" dirty="0" smtClean="0">
              <a:solidFill>
                <a:srgbClr val="274BBF"/>
              </a:solidFill>
            </a:endParaRPr>
          </a:p>
          <a:p>
            <a:pPr algn="ctr"/>
            <a:endParaRPr lang="pt-BR" sz="2800" dirty="0">
              <a:solidFill>
                <a:srgbClr val="274BBF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281442" y="1891862"/>
            <a:ext cx="3247697" cy="14394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srgbClr val="0070C0"/>
                </a:solidFill>
              </a:rPr>
              <a:t>CENÁRIOS SOB DEMANDA (Abrangência e/ou Profundidade)</a:t>
            </a:r>
            <a:endParaRPr lang="pt-BR" sz="2200" b="1" dirty="0">
              <a:solidFill>
                <a:srgbClr val="0070C0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273565" y="3901545"/>
            <a:ext cx="3247697" cy="18371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srgbClr val="0070C0"/>
                </a:solidFill>
              </a:rPr>
              <a:t>ADAPTAÇÃO EX  SIT INTEL</a:t>
            </a:r>
            <a:endParaRPr lang="pt-BR" sz="2200" b="1" dirty="0">
              <a:solidFill>
                <a:srgbClr val="0070C0"/>
              </a:solidFill>
            </a:endParaRPr>
          </a:p>
          <a:p>
            <a:pPr algn="ctr"/>
            <a:r>
              <a:rPr lang="pt-BR" sz="2200" b="1" dirty="0" smtClean="0">
                <a:solidFill>
                  <a:srgbClr val="0070C0"/>
                </a:solidFill>
              </a:rPr>
              <a:t>(Planos Operacionais Militares)</a:t>
            </a:r>
            <a:endParaRPr lang="pt-BR" sz="2200" b="1" dirty="0">
              <a:solidFill>
                <a:srgbClr val="0070C0"/>
              </a:solidFill>
            </a:endParaRPr>
          </a:p>
        </p:txBody>
      </p:sp>
      <p:cxnSp>
        <p:nvCxnSpPr>
          <p:cNvPr id="16" name="Conector de seta reta 15"/>
          <p:cNvCxnSpPr/>
          <p:nvPr/>
        </p:nvCxnSpPr>
        <p:spPr>
          <a:xfrm flipV="1">
            <a:off x="3964109" y="2849279"/>
            <a:ext cx="1309456" cy="998251"/>
          </a:xfrm>
          <a:prstGeom prst="straightConnector1">
            <a:avLst/>
          </a:prstGeom>
          <a:ln w="34925">
            <a:solidFill>
              <a:schemeClr val="tx2">
                <a:lumMod val="20000"/>
                <a:lumOff val="8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17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1660"/>
            <a:ext cx="8229600" cy="6332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CONTEXTUALIZAÇÃO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2551113" y="966921"/>
            <a:ext cx="4041775" cy="639762"/>
          </a:xfrm>
        </p:spPr>
        <p:txBody>
          <a:bodyPr anchor="ctr">
            <a:normAutofit/>
          </a:bodyPr>
          <a:lstStyle/>
          <a:p>
            <a:pPr algn="ctr"/>
            <a:r>
              <a:rPr lang="pt-BR" sz="3200" dirty="0" smtClean="0">
                <a:solidFill>
                  <a:schemeClr val="accent1">
                    <a:lumMod val="75000"/>
                  </a:schemeClr>
                </a:solidFill>
              </a:rPr>
              <a:t>SISPED</a:t>
            </a:r>
            <a:endParaRPr lang="pt-BR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01" y="1606684"/>
            <a:ext cx="7395399" cy="4209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lipse 7"/>
          <p:cNvSpPr/>
          <p:nvPr/>
        </p:nvSpPr>
        <p:spPr>
          <a:xfrm>
            <a:off x="1049364" y="2228303"/>
            <a:ext cx="1118586" cy="205074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307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1143"/>
            <a:ext cx="8229600" cy="63320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MÉTODO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650327" y="2191407"/>
            <a:ext cx="7843346" cy="4060884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Método estruturado para registro, organização e análise de informação</a:t>
            </a:r>
          </a:p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Aplicação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à segurança e defesa nacionais</a:t>
            </a:r>
          </a:p>
          <a:p>
            <a:pPr lvl="1"/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Analisa os temas (Economia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, Política,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etc.) considerando suas influências na segurança e defesa nacionais (IP E ID).</a:t>
            </a:r>
          </a:p>
          <a:p>
            <a:pPr lvl="1"/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Identifica </a:t>
            </a:r>
            <a:r>
              <a:rPr lang="pt-BR" b="1" i="1" dirty="0" smtClean="0">
                <a:solidFill>
                  <a:schemeClr val="accent1">
                    <a:lumMod val="75000"/>
                  </a:schemeClr>
                </a:solidFill>
              </a:rPr>
              <a:t>Características Futuras dos Conflitos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pt-BR" b="1" i="1" dirty="0" smtClean="0">
                <a:solidFill>
                  <a:schemeClr val="accent1">
                    <a:lumMod val="75000"/>
                  </a:schemeClr>
                </a:solidFill>
              </a:rPr>
              <a:t>Ameaças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 e </a:t>
            </a:r>
            <a:r>
              <a:rPr lang="pt-BR" b="1" i="1" dirty="0" smtClean="0">
                <a:solidFill>
                  <a:schemeClr val="accent1">
                    <a:lumMod val="75000"/>
                  </a:schemeClr>
                </a:solidFill>
              </a:rPr>
              <a:t>Oportunidades.</a:t>
            </a:r>
            <a:endParaRPr lang="pt-B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797269" y="1087821"/>
            <a:ext cx="5486400" cy="6621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CARACTERÍSTICAS</a:t>
            </a:r>
            <a:endParaRPr lang="pt-B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12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1143"/>
            <a:ext cx="8229600" cy="63320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MÉTODO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650327" y="2191407"/>
            <a:ext cx="7843346" cy="4060884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Aderência ao SISPED</a:t>
            </a:r>
          </a:p>
          <a:p>
            <a:pPr lvl="1"/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onclusões (ID) visando a formulação dos OND.</a:t>
            </a:r>
          </a:p>
          <a:p>
            <a:pPr lvl="1"/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Conjuntos analíticos – FPF, EF, IP – embasam END, PSD, ESD, planos gerenciais e operacionais.</a:t>
            </a:r>
          </a:p>
          <a:p>
            <a:endParaRPr lang="pt-B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797269" y="1087821"/>
            <a:ext cx="5486400" cy="6621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CARACTERÍSTICAS</a:t>
            </a:r>
            <a:endParaRPr lang="pt-B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14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1143"/>
            <a:ext cx="8229600" cy="63320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MÉTODO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650327" y="2191407"/>
            <a:ext cx="7843346" cy="3468414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Flexibilidade</a:t>
            </a:r>
          </a:p>
          <a:p>
            <a:pPr lvl="1"/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Permite, a partir da mesma base analítica: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  <a:p>
            <a:pPr lvl="2"/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laborar cenários sob demanda</a:t>
            </a:r>
          </a:p>
          <a:p>
            <a:pPr lvl="2"/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Elaborar cenários somente com frases resumo</a:t>
            </a:r>
          </a:p>
          <a:p>
            <a:pPr lvl="2"/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Elaborar sumários com variados graus de concisão</a:t>
            </a:r>
          </a:p>
          <a:p>
            <a:pPr lvl="2"/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Adaptável a </a:t>
            </a:r>
            <a:r>
              <a:rPr lang="pt-BR" b="1" i="1" dirty="0" err="1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pt-BR" b="1" i="1" dirty="0" err="1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pt-BR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b="1" i="1" dirty="0" err="1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pt-BR" b="1" i="1" dirty="0" err="1" smtClean="0">
                <a:solidFill>
                  <a:schemeClr val="accent1">
                    <a:lumMod val="75000"/>
                  </a:schemeClr>
                </a:solidFill>
              </a:rPr>
              <a:t>it</a:t>
            </a:r>
            <a:r>
              <a:rPr lang="pt-BR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b="1" i="1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pt-BR" b="1" i="1" dirty="0" smtClean="0">
                <a:solidFill>
                  <a:schemeClr val="accent1">
                    <a:lumMod val="75000"/>
                  </a:schemeClr>
                </a:solidFill>
              </a:rPr>
              <a:t>ntel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 (planos operacionais militares)</a:t>
            </a:r>
          </a:p>
          <a:p>
            <a:pPr lvl="2"/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Usos múltiplos e abordagens flexíveis</a:t>
            </a:r>
          </a:p>
          <a:p>
            <a:pPr lvl="2"/>
            <a:endParaRPr lang="pt-B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797269" y="1087821"/>
            <a:ext cx="5486400" cy="6621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CARACTERÍSTICAS</a:t>
            </a:r>
            <a:endParaRPr lang="pt-B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21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1143"/>
            <a:ext cx="8229600" cy="63320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MÉTODO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650327" y="2033746"/>
            <a:ext cx="7843346" cy="4225163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Agilização do processo revisório</a:t>
            </a:r>
          </a:p>
          <a:p>
            <a:pPr lvl="1"/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Frases resumo.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Rastreabilidade.</a:t>
            </a:r>
          </a:p>
          <a:p>
            <a:pPr lvl="1"/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Hiperlinks.</a:t>
            </a:r>
          </a:p>
          <a:p>
            <a:pPr lvl="1"/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Referências e notas de rodapé (301).</a:t>
            </a:r>
          </a:p>
          <a:p>
            <a:pPr lvl="1"/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Consiste em plataforma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estruturada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e acessível de revisão e atualização periódica </a:t>
            </a:r>
          </a:p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Confiabilidade</a:t>
            </a:r>
          </a:p>
          <a:p>
            <a:pPr lvl="1"/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Referências e fontes.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797269" y="1087821"/>
            <a:ext cx="5486400" cy="6621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CARACTERÍSTICAS</a:t>
            </a:r>
            <a:endParaRPr lang="pt-B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23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1143"/>
            <a:ext cx="8229600" cy="63320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MÉTODO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650327" y="2191407"/>
            <a:ext cx="7843346" cy="4060884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Estruturação voltada à informatização</a:t>
            </a:r>
          </a:p>
          <a:p>
            <a:pPr lvl="1"/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Processos e conteúdos padronizados</a:t>
            </a:r>
          </a:p>
          <a:p>
            <a:pPr lvl="2"/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Entradas e saídas</a:t>
            </a:r>
          </a:p>
          <a:p>
            <a:pPr lvl="2"/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Numeração de 1 a n </a:t>
            </a:r>
          </a:p>
          <a:p>
            <a:pPr lvl="2"/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Estruturas de texto</a:t>
            </a:r>
          </a:p>
          <a:p>
            <a:pPr lvl="2"/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Interconexão de elementos</a:t>
            </a:r>
          </a:p>
          <a:p>
            <a:pPr lvl="1"/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Processos voltados à gestão do conhecimento e da informação</a:t>
            </a:r>
          </a:p>
          <a:p>
            <a:pPr lvl="1"/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Análise de módulo informatizado já realizada</a:t>
            </a:r>
          </a:p>
          <a:p>
            <a:pPr lvl="1"/>
            <a:endParaRPr lang="pt-B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2"/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797269" y="1087821"/>
            <a:ext cx="5486400" cy="6621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CARACTERÍSTICAS</a:t>
            </a:r>
            <a:endParaRPr lang="pt-B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14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1143"/>
            <a:ext cx="8229600" cy="63320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MÉTODO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650327" y="2191407"/>
            <a:ext cx="7843346" cy="4060884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Agilização do processo decisório</a:t>
            </a:r>
          </a:p>
          <a:p>
            <a:pPr lvl="1"/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Conclusões gerais com aplicações definidas (ID x OND)</a:t>
            </a:r>
          </a:p>
          <a:p>
            <a:pPr lvl="1"/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Resumo geral (Visão Prospectiva)</a:t>
            </a:r>
          </a:p>
          <a:p>
            <a:pPr lvl="1"/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Visões resumidas (Síntese da Análise)</a:t>
            </a:r>
          </a:p>
          <a:p>
            <a:pPr lvl="1"/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Cenários sob demanda</a:t>
            </a:r>
          </a:p>
          <a:p>
            <a:pPr lvl="1"/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Probabilidades de ocorrência</a:t>
            </a:r>
          </a:p>
          <a:p>
            <a:pPr lvl="1"/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Rastreabilidade e confiabilidade (fontes de consulta)</a:t>
            </a:r>
          </a:p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Documento “Reservado” e “Controlado”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797269" y="1087821"/>
            <a:ext cx="5486400" cy="6621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CARACTERÍSTICAS</a:t>
            </a:r>
            <a:endParaRPr lang="pt-B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77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3"/>
          <p:cNvSpPr txBox="1">
            <a:spLocks noChangeArrowheads="1"/>
          </p:cNvSpPr>
          <p:nvPr/>
        </p:nvSpPr>
        <p:spPr bwMode="auto">
          <a:xfrm>
            <a:off x="0" y="1412876"/>
            <a:ext cx="914400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  <a:buClr>
                <a:srgbClr val="006600"/>
              </a:buClr>
            </a:pPr>
            <a:r>
              <a:rPr lang="pt-BR" altLang="pt-BR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VISÃO PROSPECTIVA</a:t>
            </a:r>
          </a:p>
          <a:p>
            <a:pPr algn="ctr">
              <a:lnSpc>
                <a:spcPct val="90000"/>
              </a:lnSpc>
              <a:buClr>
                <a:srgbClr val="006600"/>
              </a:buClr>
            </a:pPr>
            <a:endParaRPr lang="pt-BR" altLang="pt-BR">
              <a:solidFill>
                <a:srgbClr val="002060"/>
              </a:solidFill>
              <a:latin typeface="Andalus" pitchFamily="18" charset="-78"/>
              <a:cs typeface="Andalus" pitchFamily="18" charset="-78"/>
            </a:endParaRPr>
          </a:p>
          <a:p>
            <a:pPr algn="ctr">
              <a:lnSpc>
                <a:spcPct val="90000"/>
              </a:lnSpc>
              <a:buClr>
                <a:srgbClr val="006600"/>
              </a:buClr>
            </a:pPr>
            <a:r>
              <a:rPr lang="pt-BR" altLang="pt-BR" sz="320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ESTADO</a:t>
            </a:r>
          </a:p>
          <a:p>
            <a:pPr algn="ctr">
              <a:lnSpc>
                <a:spcPct val="90000"/>
              </a:lnSpc>
              <a:buClr>
                <a:srgbClr val="006600"/>
              </a:buClr>
            </a:pPr>
            <a:r>
              <a:rPr lang="pt-BR" altLang="pt-BR" sz="320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SOCIEDADE</a:t>
            </a:r>
          </a:p>
          <a:p>
            <a:pPr algn="ctr">
              <a:lnSpc>
                <a:spcPct val="90000"/>
              </a:lnSpc>
              <a:buClr>
                <a:srgbClr val="006600"/>
              </a:buClr>
            </a:pPr>
            <a:r>
              <a:rPr lang="pt-BR" altLang="pt-BR" sz="320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ECONOMIA</a:t>
            </a:r>
          </a:p>
          <a:p>
            <a:pPr algn="ctr">
              <a:lnSpc>
                <a:spcPct val="90000"/>
              </a:lnSpc>
              <a:buClr>
                <a:srgbClr val="006600"/>
              </a:buClr>
            </a:pPr>
            <a:r>
              <a:rPr lang="pt-BR" altLang="pt-BR" sz="320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POLÍTICA</a:t>
            </a:r>
          </a:p>
          <a:p>
            <a:pPr algn="ctr">
              <a:lnSpc>
                <a:spcPct val="90000"/>
              </a:lnSpc>
              <a:buClr>
                <a:srgbClr val="006600"/>
              </a:buClr>
            </a:pPr>
            <a:endParaRPr lang="pt-BR" altLang="pt-BR">
              <a:solidFill>
                <a:srgbClr val="002060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69562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145074" y="187326"/>
            <a:ext cx="8748346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altLang="pt-BR" sz="280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VISÃO PROSPECTIVA = CENÁRIO PROVÁVEL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81000" y="3656291"/>
            <a:ext cx="83541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defRPr/>
            </a:pPr>
            <a:endParaRPr lang="pt-BR">
              <a:solidFill>
                <a:srgbClr val="C0504D"/>
              </a:solidFill>
              <a:latin typeface="Arial" charset="0"/>
              <a:ea typeface="+mn-ea"/>
            </a:endParaRPr>
          </a:p>
        </p:txBody>
      </p:sp>
      <p:sp>
        <p:nvSpPr>
          <p:cNvPr id="17412" name="Retângulo 5"/>
          <p:cNvSpPr>
            <a:spLocks noChangeArrowheads="1"/>
          </p:cNvSpPr>
          <p:nvPr/>
        </p:nvSpPr>
        <p:spPr bwMode="auto">
          <a:xfrm>
            <a:off x="587620" y="981076"/>
            <a:ext cx="797755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pt-BR" altLang="pt-BR" sz="32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DIMENSÃO ECONÔMICA = Aumento de concentração do poder econômico de países líderes e de grandes corporações transnacionais aumentará a heterogeneidade estrutural das economias e as assimetrias entre países</a:t>
            </a:r>
            <a:r>
              <a:rPr lang="pt-BR" altLang="pt-BR" sz="32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altLang="pt-BR" sz="3200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007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145074" y="187326"/>
            <a:ext cx="8748346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altLang="pt-BR" sz="280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VISÃO PROSPECTIVA = CENÁRIO PROVÁVEL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81000" y="3656291"/>
            <a:ext cx="83541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defRPr/>
            </a:pPr>
            <a:endParaRPr lang="pt-BR">
              <a:solidFill>
                <a:srgbClr val="C0504D"/>
              </a:solidFill>
              <a:latin typeface="Arial" charset="0"/>
              <a:ea typeface="+mn-ea"/>
            </a:endParaRPr>
          </a:p>
        </p:txBody>
      </p:sp>
      <p:sp>
        <p:nvSpPr>
          <p:cNvPr id="17412" name="Retângulo 5"/>
          <p:cNvSpPr>
            <a:spLocks noChangeArrowheads="1"/>
          </p:cNvSpPr>
          <p:nvPr/>
        </p:nvSpPr>
        <p:spPr bwMode="auto">
          <a:xfrm>
            <a:off x="587620" y="981076"/>
            <a:ext cx="7977554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pt-BR" altLang="pt-BR" sz="32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DIMENSÃO </a:t>
            </a:r>
            <a:r>
              <a:rPr lang="pt-BR" altLang="pt-BR" sz="32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SOCIAL = A prevalecer a continuidade das crises internacional e brasileira, os processos recentes de estruturação dos mercados laborais se reverterão, com impactos adicionais importantes sobre as condições de vida, desigualdade e pobreza de grandes contingentes humanos</a:t>
            </a:r>
            <a:r>
              <a:rPr lang="pt-BR" altLang="pt-BR" sz="32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altLang="pt-BR" sz="3200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00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145074" y="187326"/>
            <a:ext cx="8748346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altLang="pt-BR" sz="280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VISÃO PROSPECTIVA = CENÁRIO PROVÁVEL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81000" y="3656291"/>
            <a:ext cx="83541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defRPr/>
            </a:pPr>
            <a:endParaRPr lang="pt-BR">
              <a:solidFill>
                <a:srgbClr val="C0504D"/>
              </a:solidFill>
              <a:latin typeface="Arial" charset="0"/>
              <a:ea typeface="+mn-ea"/>
            </a:endParaRPr>
          </a:p>
        </p:txBody>
      </p:sp>
      <p:sp>
        <p:nvSpPr>
          <p:cNvPr id="17412" name="Retângulo 5"/>
          <p:cNvSpPr>
            <a:spLocks noChangeArrowheads="1"/>
          </p:cNvSpPr>
          <p:nvPr/>
        </p:nvSpPr>
        <p:spPr bwMode="auto">
          <a:xfrm>
            <a:off x="587620" y="981076"/>
            <a:ext cx="7977554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pt-BR" altLang="pt-BR" sz="32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DIMENSÃO </a:t>
            </a:r>
            <a:r>
              <a:rPr lang="pt-BR" altLang="pt-BR" sz="32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AMBIENTAL = A defasagem entre ritmo de ampliação da governança internacional sobre o meio-ambiente e os recursos naturais, e o ritmo de ampliação da degradação ambiental (água, terra, ar / espaço), poderá gerar conflitos diplomáticos (e bélicos?!) entre países líderes, além de crises ambientais severas na periferia  do capitalismo.</a:t>
            </a:r>
          </a:p>
        </p:txBody>
      </p:sp>
    </p:spTree>
    <p:extLst>
      <p:ext uri="{BB962C8B-B14F-4D97-AF65-F5344CB8AC3E}">
        <p14:creationId xmlns:p14="http://schemas.microsoft.com/office/powerpoint/2010/main" val="1200967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96526"/>
            <a:ext cx="8229600" cy="63320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MÉTODO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68246"/>
            <a:ext cx="8229600" cy="2521508"/>
          </a:xfrm>
        </p:spPr>
        <p:txBody>
          <a:bodyPr/>
          <a:lstStyle/>
          <a:p>
            <a:pPr marL="0" indent="0" algn="ctr">
              <a:buNone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Identificar fatos e situações, conjunturais e/ou estruturais, relacionadas à segurança e à defesa do Brasil, cujas possíveis evoluções venham a impactar nas atribuições constitucionais e legais do Ministério da Defesa e das Forças Armadas.</a:t>
            </a:r>
          </a:p>
        </p:txBody>
      </p:sp>
    </p:spTree>
    <p:extLst>
      <p:ext uri="{BB962C8B-B14F-4D97-AF65-F5344CB8AC3E}">
        <p14:creationId xmlns:p14="http://schemas.microsoft.com/office/powerpoint/2010/main" val="311626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145074" y="187326"/>
            <a:ext cx="8748346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altLang="pt-BR" sz="280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VISÃO PROSPECTIVA = CENÁRIO PROVÁVEL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81000" y="3656291"/>
            <a:ext cx="83541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defRPr/>
            </a:pPr>
            <a:endParaRPr lang="pt-BR">
              <a:solidFill>
                <a:srgbClr val="C0504D"/>
              </a:solidFill>
              <a:latin typeface="Arial" charset="0"/>
              <a:ea typeface="+mn-ea"/>
            </a:endParaRPr>
          </a:p>
        </p:txBody>
      </p:sp>
      <p:sp>
        <p:nvSpPr>
          <p:cNvPr id="18436" name="Retângulo 5"/>
          <p:cNvSpPr>
            <a:spLocks noChangeArrowheads="1"/>
          </p:cNvSpPr>
          <p:nvPr/>
        </p:nvSpPr>
        <p:spPr bwMode="auto">
          <a:xfrm>
            <a:off x="587620" y="738188"/>
            <a:ext cx="7977554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pt-BR" altLang="pt-BR" sz="28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DIMENSÃO TECNOLÓGICA = A chamada convergência tecnológica (</a:t>
            </a:r>
            <a:r>
              <a:rPr lang="pt-BR" altLang="pt-BR" sz="2800" b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small</a:t>
            </a:r>
            <a:r>
              <a:rPr lang="pt-BR" altLang="pt-BR" sz="28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BANG: </a:t>
            </a:r>
            <a:r>
              <a:rPr lang="pt-BR" altLang="pt-BR" sz="2800" b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bite</a:t>
            </a:r>
            <a:r>
              <a:rPr lang="pt-BR" altLang="pt-BR" sz="28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átomo, nano, gene, </a:t>
            </a:r>
            <a:r>
              <a:rPr lang="pt-BR" altLang="pt-BR" sz="2800" b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cogno</a:t>
            </a:r>
            <a:r>
              <a:rPr lang="pt-BR" altLang="pt-BR" sz="28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levará os países líderes a um novo e superior padrão técnico-produtivo, altamente dependente do conhecimento e da inovação como insumos fundamentais. E isso levará a um aumento da heterogeneidade estrutural entre países, aumento das assimetrias globais e forte </a:t>
            </a:r>
            <a:r>
              <a:rPr lang="pt-BR" altLang="pt-BR" sz="2800" b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mercadorização</a:t>
            </a:r>
            <a:r>
              <a:rPr lang="pt-BR" altLang="pt-BR" sz="28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(com apropriação privada) dos ganhos do progresso técnico</a:t>
            </a:r>
            <a:r>
              <a:rPr lang="pt-BR" altLang="pt-BR" sz="28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altLang="pt-BR" sz="2800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6401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145074" y="187326"/>
            <a:ext cx="8748346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altLang="pt-BR" sz="280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VISÃO PROSPECTIVA = CENÁRIO PROVÁVEL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81000" y="3656291"/>
            <a:ext cx="83541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defRPr/>
            </a:pPr>
            <a:endParaRPr lang="pt-BR">
              <a:solidFill>
                <a:srgbClr val="C0504D"/>
              </a:solidFill>
              <a:latin typeface="Arial" charset="0"/>
              <a:ea typeface="+mn-ea"/>
            </a:endParaRPr>
          </a:p>
        </p:txBody>
      </p:sp>
      <p:sp>
        <p:nvSpPr>
          <p:cNvPr id="18436" name="Retângulo 5"/>
          <p:cNvSpPr>
            <a:spLocks noChangeArrowheads="1"/>
          </p:cNvSpPr>
          <p:nvPr/>
        </p:nvSpPr>
        <p:spPr bwMode="auto">
          <a:xfrm>
            <a:off x="587620" y="738188"/>
            <a:ext cx="7977554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pt-BR" altLang="pt-BR" sz="28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DIMENSÃO TECNOLÓGICA = A chamada convergência tecnológica (</a:t>
            </a:r>
            <a:r>
              <a:rPr lang="pt-BR" altLang="pt-BR" sz="2800" b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small</a:t>
            </a:r>
            <a:r>
              <a:rPr lang="pt-BR" altLang="pt-BR" sz="28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BANG: </a:t>
            </a:r>
            <a:r>
              <a:rPr lang="pt-BR" altLang="pt-BR" sz="2800" b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bite</a:t>
            </a:r>
            <a:r>
              <a:rPr lang="pt-BR" altLang="pt-BR" sz="28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átomo, nano, gene, </a:t>
            </a:r>
            <a:r>
              <a:rPr lang="pt-BR" altLang="pt-BR" sz="2800" b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cogno</a:t>
            </a:r>
            <a:r>
              <a:rPr lang="pt-BR" altLang="pt-BR" sz="28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levará os países líderes a um novo e superior padrão técnico-produtivo, altamente dependente do conhecimento e da inovação como insumos fundamentais. E isso levará a um aumento da heterogeneidade estrutural entre países, aumento das assimetrias globais e forte </a:t>
            </a:r>
            <a:r>
              <a:rPr lang="pt-BR" altLang="pt-BR" sz="2800" b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mercadorização</a:t>
            </a:r>
            <a:r>
              <a:rPr lang="pt-BR" altLang="pt-BR" sz="28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(com apropriação privada) dos ganhos do progresso técnico</a:t>
            </a:r>
            <a:r>
              <a:rPr lang="pt-BR" altLang="pt-BR" sz="28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altLang="pt-BR" sz="2800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667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145074" y="187326"/>
            <a:ext cx="8748346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altLang="pt-BR" sz="280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VISÃO PROSPECTIVA = CENÁRIO PROVÁVEL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81000" y="3656291"/>
            <a:ext cx="83541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defRPr/>
            </a:pPr>
            <a:endParaRPr lang="pt-BR">
              <a:solidFill>
                <a:srgbClr val="C0504D"/>
              </a:solidFill>
              <a:latin typeface="Arial" charset="0"/>
              <a:ea typeface="+mn-ea"/>
            </a:endParaRPr>
          </a:p>
        </p:txBody>
      </p:sp>
      <p:sp>
        <p:nvSpPr>
          <p:cNvPr id="18436" name="Retângulo 5"/>
          <p:cNvSpPr>
            <a:spLocks noChangeArrowheads="1"/>
          </p:cNvSpPr>
          <p:nvPr/>
        </p:nvSpPr>
        <p:spPr bwMode="auto">
          <a:xfrm>
            <a:off x="587620" y="738188"/>
            <a:ext cx="7977554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pt-BR" altLang="pt-BR" sz="28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DIMENSÃO </a:t>
            </a:r>
            <a:r>
              <a:rPr lang="pt-BR" altLang="pt-BR" sz="28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MILITAR = EUA e OTAN manterão grande superioridade e assimetria militar, com capacidade de atuação global. Portanto, continuarão a empregar suas forças armadas em coalizões multinacionais, em qualquer parte do mundo, sempre que entenderem necessário e militarmente praticável. Isso poderá incentivar soluções militares para os conflitos, na medida em que garante o sucesso no emprego da força, com menores custos e baixas, menores riscos políticos e maior impunidade aos agressores.</a:t>
            </a:r>
          </a:p>
        </p:txBody>
      </p:sp>
    </p:spTree>
    <p:extLst>
      <p:ext uri="{BB962C8B-B14F-4D97-AF65-F5344CB8AC3E}">
        <p14:creationId xmlns:p14="http://schemas.microsoft.com/office/powerpoint/2010/main" val="3695666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7" t="19666" r="21970" b="11833"/>
          <a:stretch/>
        </p:blipFill>
        <p:spPr bwMode="auto">
          <a:xfrm>
            <a:off x="-13671" y="0"/>
            <a:ext cx="9157671" cy="684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87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1" t="12769" r="15666" b="35842"/>
          <a:stretch/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675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1" y="0"/>
            <a:ext cx="9144002" cy="6858000"/>
            <a:chOff x="-1" y="0"/>
            <a:chExt cx="9144002" cy="449317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57" t="11823" r="15271" b="70679"/>
            <a:stretch/>
          </p:blipFill>
          <p:spPr bwMode="auto">
            <a:xfrm>
              <a:off x="1" y="0"/>
              <a:ext cx="9144000" cy="1749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6" t="16661" r="15409" b="54019"/>
            <a:stretch/>
          </p:blipFill>
          <p:spPr bwMode="auto">
            <a:xfrm>
              <a:off x="-1" y="1560787"/>
              <a:ext cx="9144001" cy="2932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9901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9" t="11665" r="15765" b="1566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43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9144000" cy="6857999"/>
            <a:chOff x="0" y="1"/>
            <a:chExt cx="9144000" cy="5522856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89" t="9616" r="15566" b="55232"/>
            <a:stretch/>
          </p:blipFill>
          <p:spPr bwMode="auto">
            <a:xfrm>
              <a:off x="0" y="1"/>
              <a:ext cx="9143999" cy="3515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85" t="24010" r="14275" b="55911"/>
            <a:stretch/>
          </p:blipFill>
          <p:spPr bwMode="auto">
            <a:xfrm>
              <a:off x="0" y="3514724"/>
              <a:ext cx="9144000" cy="2008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4245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6" t="14345" r="14187" b="39467"/>
          <a:stretch/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87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4" t="8197" r="13892" b="31429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56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96526"/>
            <a:ext cx="8229600" cy="63320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MÉTODO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40512"/>
            <a:ext cx="8229600" cy="3803087"/>
          </a:xfrm>
        </p:spPr>
        <p:txBody>
          <a:bodyPr>
            <a:normAutofit fontScale="92500" lnSpcReduction="10000"/>
          </a:bodyPr>
          <a:lstStyle/>
          <a:p>
            <a:pPr lvl="0" algn="just">
              <a:spcBef>
                <a:spcPts val="1200"/>
              </a:spcBef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Utilizadas fontes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nacionais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e estrangeiras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como, órgãos governamentais,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institutos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independentes,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imprensa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especializada e organismos multilaterais 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just">
              <a:spcBef>
                <a:spcPts val="1200"/>
              </a:spcBef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Eventos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Futuros capazes de gerar grande impacto, mesmo que classificados como </a:t>
            </a:r>
            <a:r>
              <a:rPr lang="pt-BR" b="1" i="1" dirty="0">
                <a:solidFill>
                  <a:schemeClr val="accent1">
                    <a:lumMod val="75000"/>
                  </a:schemeClr>
                </a:solidFill>
              </a:rPr>
              <a:t>improváveis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, foram analisados devido aos riscos a eles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inerentes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just">
              <a:spcBef>
                <a:spcPts val="1200"/>
              </a:spcBef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Detalhamento correspondente ao nível MD; 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desdobramentos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específicos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a critério de cada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Força</a:t>
            </a:r>
          </a:p>
          <a:p>
            <a:pPr lvl="0" algn="just">
              <a:spcBef>
                <a:spcPts val="1200"/>
              </a:spcBef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Revisões quadrienais e acompanhamento permanente</a:t>
            </a:r>
          </a:p>
          <a:p>
            <a:pPr lvl="0" algn="just">
              <a:spcBef>
                <a:spcPts val="1200"/>
              </a:spcBef>
            </a:pP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10839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1" y="0"/>
            <a:ext cx="9144002" cy="6858000"/>
            <a:chOff x="-1" y="0"/>
            <a:chExt cx="9144002" cy="5139559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83" t="9617" r="14975" b="65162"/>
            <a:stretch/>
          </p:blipFill>
          <p:spPr bwMode="auto">
            <a:xfrm>
              <a:off x="1" y="0"/>
              <a:ext cx="9144000" cy="2522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81" t="15714" r="15004" b="51734"/>
            <a:stretch/>
          </p:blipFill>
          <p:spPr bwMode="auto">
            <a:xfrm>
              <a:off x="-1" y="1883981"/>
              <a:ext cx="9144001" cy="3255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5188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9" t="19074" r="13399" b="22759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21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5" t="13871" r="14877" b="34195"/>
          <a:stretch/>
        </p:blipFill>
        <p:spPr bwMode="auto">
          <a:xfrm>
            <a:off x="1" y="0"/>
            <a:ext cx="9143998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21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2" t="18286" r="15172" b="10463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37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pre-MD-modelo-MD-Fi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69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explicativo em seta para a direita 1"/>
          <p:cNvSpPr/>
          <p:nvPr/>
        </p:nvSpPr>
        <p:spPr>
          <a:xfrm>
            <a:off x="236483" y="2601285"/>
            <a:ext cx="2364818" cy="3058536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EXTERNO</a:t>
            </a:r>
          </a:p>
          <a:p>
            <a:pPr algn="ctr"/>
            <a:endParaRPr lang="pt-BR" sz="1600" b="1" dirty="0"/>
          </a:p>
          <a:p>
            <a:pPr algn="ctr"/>
            <a:endParaRPr lang="pt-BR" sz="1600" b="1" dirty="0"/>
          </a:p>
          <a:p>
            <a:pPr algn="ctr"/>
            <a:r>
              <a:rPr lang="pt-BR" sz="1600" b="1" dirty="0" smtClean="0"/>
              <a:t>INTERNO</a:t>
            </a:r>
            <a:endParaRPr lang="pt-BR" sz="1600" b="1" dirty="0"/>
          </a:p>
        </p:txBody>
      </p:sp>
      <p:sp>
        <p:nvSpPr>
          <p:cNvPr id="3" name="Texto explicativo em seta para a direita 2"/>
          <p:cNvSpPr/>
          <p:nvPr/>
        </p:nvSpPr>
        <p:spPr>
          <a:xfrm>
            <a:off x="2680131" y="2601285"/>
            <a:ext cx="2349062" cy="3058536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1600" b="1" dirty="0" smtClean="0"/>
              <a:t>ECONÔMICA</a:t>
            </a:r>
          </a:p>
          <a:p>
            <a:pPr algn="ctr">
              <a:lnSpc>
                <a:spcPct val="150000"/>
              </a:lnSpc>
            </a:pPr>
            <a:r>
              <a:rPr lang="pt-BR" sz="1600" b="1" dirty="0" smtClean="0"/>
              <a:t>SOCIAL</a:t>
            </a:r>
          </a:p>
          <a:p>
            <a:pPr algn="ctr">
              <a:lnSpc>
                <a:spcPct val="150000"/>
              </a:lnSpc>
            </a:pPr>
            <a:r>
              <a:rPr lang="pt-BR" sz="1600" b="1" dirty="0" smtClean="0"/>
              <a:t>AMBIENTAL</a:t>
            </a:r>
          </a:p>
          <a:p>
            <a:pPr algn="ctr">
              <a:lnSpc>
                <a:spcPct val="150000"/>
              </a:lnSpc>
            </a:pPr>
            <a:r>
              <a:rPr lang="pt-BR" sz="1600" b="1" dirty="0" smtClean="0"/>
              <a:t>TECNOLÓGICA</a:t>
            </a:r>
          </a:p>
          <a:p>
            <a:pPr algn="ctr">
              <a:lnSpc>
                <a:spcPct val="150000"/>
              </a:lnSpc>
            </a:pPr>
            <a:r>
              <a:rPr lang="pt-BR" sz="1600" b="1" dirty="0" smtClean="0"/>
              <a:t>POLÍTICA</a:t>
            </a:r>
          </a:p>
          <a:p>
            <a:pPr algn="ctr">
              <a:lnSpc>
                <a:spcPct val="150000"/>
              </a:lnSpc>
            </a:pPr>
            <a:r>
              <a:rPr lang="pt-BR" sz="1600" b="1" dirty="0" smtClean="0"/>
              <a:t>MILITAR</a:t>
            </a:r>
            <a:endParaRPr lang="pt-BR" sz="1600" b="1" dirty="0"/>
          </a:p>
        </p:txBody>
      </p:sp>
      <p:sp>
        <p:nvSpPr>
          <p:cNvPr id="9" name="Retângulo 8"/>
          <p:cNvSpPr/>
          <p:nvPr/>
        </p:nvSpPr>
        <p:spPr>
          <a:xfrm>
            <a:off x="2664365" y="1781479"/>
            <a:ext cx="1545031" cy="6621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DIMENSÕES</a:t>
            </a:r>
            <a:endParaRPr lang="pt-BR" sz="1600" b="1" dirty="0"/>
          </a:p>
        </p:txBody>
      </p:sp>
      <p:sp>
        <p:nvSpPr>
          <p:cNvPr id="10" name="Retângulo 9"/>
          <p:cNvSpPr/>
          <p:nvPr/>
        </p:nvSpPr>
        <p:spPr>
          <a:xfrm>
            <a:off x="252249" y="1781479"/>
            <a:ext cx="1527206" cy="6621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AMBIENTES</a:t>
            </a:r>
            <a:endParaRPr lang="pt-BR" sz="1600" b="1" dirty="0"/>
          </a:p>
        </p:txBody>
      </p:sp>
      <p:sp>
        <p:nvSpPr>
          <p:cNvPr id="11" name="Retângulo 10"/>
          <p:cNvSpPr/>
          <p:nvPr/>
        </p:nvSpPr>
        <p:spPr>
          <a:xfrm>
            <a:off x="5147438" y="1781479"/>
            <a:ext cx="1363723" cy="6621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CONJUNTOS ANALÍTICOS</a:t>
            </a:r>
            <a:endParaRPr lang="pt-BR" sz="1600" b="1" dirty="0"/>
          </a:p>
        </p:txBody>
      </p:sp>
      <p:sp>
        <p:nvSpPr>
          <p:cNvPr id="12" name="Retângulo 11"/>
          <p:cNvSpPr/>
          <p:nvPr/>
        </p:nvSpPr>
        <p:spPr>
          <a:xfrm>
            <a:off x="7362498" y="1781479"/>
            <a:ext cx="1466190" cy="6621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PRODUTOS</a:t>
            </a:r>
            <a:endParaRPr lang="pt-BR" sz="1600" b="1" dirty="0"/>
          </a:p>
        </p:txBody>
      </p:sp>
      <p:sp>
        <p:nvSpPr>
          <p:cNvPr id="13" name="Texto explicativo em seta para a direita 12"/>
          <p:cNvSpPr/>
          <p:nvPr/>
        </p:nvSpPr>
        <p:spPr>
          <a:xfrm>
            <a:off x="5131672" y="2601285"/>
            <a:ext cx="2159881" cy="3058536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FATOS PORTADORES DE FUTURO</a:t>
            </a:r>
          </a:p>
          <a:p>
            <a:pPr algn="ctr"/>
            <a:endParaRPr lang="pt-BR" sz="1600" b="1" dirty="0"/>
          </a:p>
          <a:p>
            <a:pPr algn="ctr"/>
            <a:r>
              <a:rPr lang="pt-BR" sz="1600" b="1" dirty="0" smtClean="0"/>
              <a:t>EVENTOS FUTUROS</a:t>
            </a:r>
          </a:p>
          <a:p>
            <a:pPr algn="ctr"/>
            <a:endParaRPr lang="pt-BR" sz="1600" b="1" dirty="0"/>
          </a:p>
          <a:p>
            <a:pPr algn="ctr"/>
            <a:r>
              <a:rPr lang="pt-BR" sz="1600" b="1" dirty="0" smtClean="0"/>
              <a:t>IMPLICAÇÕES PARCIAIS SEGURANÇA E DEFESA</a:t>
            </a:r>
            <a:endParaRPr lang="pt-BR" sz="1600" b="1" dirty="0"/>
          </a:p>
        </p:txBody>
      </p:sp>
      <p:sp>
        <p:nvSpPr>
          <p:cNvPr id="14" name="Retângulo 13"/>
          <p:cNvSpPr/>
          <p:nvPr/>
        </p:nvSpPr>
        <p:spPr>
          <a:xfrm>
            <a:off x="7362497" y="2601285"/>
            <a:ext cx="1466191" cy="30585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VISÃO PROSPECTIVA</a:t>
            </a:r>
          </a:p>
          <a:p>
            <a:pPr algn="ctr"/>
            <a:endParaRPr lang="pt-BR" sz="1600" b="1" dirty="0"/>
          </a:p>
          <a:p>
            <a:pPr algn="ctr"/>
            <a:r>
              <a:rPr lang="pt-BR" sz="1600" b="1" dirty="0" smtClean="0"/>
              <a:t>IMPLICAÇÕES SEGURANÇA E DEFESA</a:t>
            </a:r>
          </a:p>
          <a:p>
            <a:pPr algn="ctr"/>
            <a:endParaRPr lang="pt-BR" sz="1600" b="1" dirty="0"/>
          </a:p>
          <a:p>
            <a:pPr algn="ctr"/>
            <a:r>
              <a:rPr lang="pt-BR" sz="1600" b="1" dirty="0" smtClean="0"/>
              <a:t>SÍNTESE DA ANÁLISE</a:t>
            </a:r>
          </a:p>
          <a:p>
            <a:pPr algn="ctr"/>
            <a:endParaRPr lang="pt-BR" sz="1600" b="1" dirty="0" smtClean="0"/>
          </a:p>
          <a:p>
            <a:pPr algn="ctr"/>
            <a:r>
              <a:rPr lang="pt-BR" sz="1600" b="1" dirty="0" smtClean="0"/>
              <a:t>PRODUTOS ALTERNATIVOS</a:t>
            </a:r>
            <a:endParaRPr lang="pt-BR" sz="1600" b="1" dirty="0"/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457200" y="316586"/>
            <a:ext cx="8229600" cy="6332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ANÁLISE – VISÃO GERAL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31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4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 animBg="1"/>
      <p:bldP spid="9" grpId="0" animBg="1"/>
      <p:bldP spid="10" grpId="0" animBg="1"/>
      <p:bldP spid="10" grpId="1" animBg="1"/>
      <p:bldP spid="11" grpId="0" animBg="1"/>
      <p:bldP spid="12" grpId="0" animBg="1"/>
      <p:bldP spid="13" grpId="0" build="p" animBg="1"/>
      <p:bldP spid="1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16586"/>
            <a:ext cx="8229600" cy="63320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ANÁLISE – AMBIENTES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297685" y="1605516"/>
            <a:ext cx="4444436" cy="4393056"/>
            <a:chOff x="297685" y="1605516"/>
            <a:chExt cx="4444436" cy="4393056"/>
          </a:xfrm>
        </p:grpSpPr>
        <p:sp>
          <p:nvSpPr>
            <p:cNvPr id="4" name="Elipse 3"/>
            <p:cNvSpPr/>
            <p:nvPr/>
          </p:nvSpPr>
          <p:spPr>
            <a:xfrm>
              <a:off x="297685" y="1605516"/>
              <a:ext cx="4444436" cy="4393056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1570939" y="2689389"/>
              <a:ext cx="20228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>
                  <a:solidFill>
                    <a:schemeClr val="bg1"/>
                  </a:solidFill>
                </a:rPr>
                <a:t>AMBIENTE EXTERNO</a:t>
              </a:r>
              <a:endParaRPr lang="pt-BR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1633409" y="4136062"/>
            <a:ext cx="1897926" cy="1862507"/>
            <a:chOff x="5122361" y="4136063"/>
            <a:chExt cx="1897926" cy="1862507"/>
          </a:xfrm>
          <a:solidFill>
            <a:schemeClr val="bg1">
              <a:lumMod val="85000"/>
            </a:schemeClr>
          </a:solidFill>
        </p:grpSpPr>
        <p:sp>
          <p:nvSpPr>
            <p:cNvPr id="5" name="Elipse 4"/>
            <p:cNvSpPr/>
            <p:nvPr/>
          </p:nvSpPr>
          <p:spPr>
            <a:xfrm>
              <a:off x="5122361" y="4136063"/>
              <a:ext cx="1897926" cy="186250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5315080" y="4759477"/>
              <a:ext cx="1512489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>
                  <a:solidFill>
                    <a:schemeClr val="accent1">
                      <a:lumMod val="75000"/>
                    </a:schemeClr>
                  </a:solidFill>
                </a:rPr>
                <a:t>AMBIENTE</a:t>
              </a:r>
            </a:p>
            <a:p>
              <a:pPr algn="ctr"/>
              <a:r>
                <a:rPr lang="pt-BR" b="1" dirty="0">
                  <a:solidFill>
                    <a:schemeClr val="accent1">
                      <a:lumMod val="75000"/>
                    </a:schemeClr>
                  </a:solidFill>
                </a:rPr>
                <a:t>I</a:t>
              </a:r>
              <a:r>
                <a:rPr lang="pt-BR" b="1" dirty="0" smtClean="0">
                  <a:solidFill>
                    <a:schemeClr val="accent1">
                      <a:lumMod val="75000"/>
                    </a:schemeClr>
                  </a:solidFill>
                </a:rPr>
                <a:t>NTERNO</a:t>
              </a:r>
              <a:endParaRPr lang="pt-BR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6" name="Texto explicativo em seta para a esquerda 5"/>
          <p:cNvSpPr/>
          <p:nvPr/>
        </p:nvSpPr>
        <p:spPr>
          <a:xfrm>
            <a:off x="5103654" y="2129121"/>
            <a:ext cx="3381153" cy="1762415"/>
          </a:xfrm>
          <a:prstGeom prst="leftArrow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AMBIENTE EXTERNO</a:t>
            </a:r>
          </a:p>
          <a:p>
            <a:pPr algn="ctr"/>
            <a:endParaRPr lang="pt-BR" b="1" dirty="0">
              <a:solidFill>
                <a:schemeClr val="bg1"/>
              </a:solidFill>
            </a:endParaRPr>
          </a:p>
          <a:p>
            <a:pPr algn="ctr"/>
            <a:r>
              <a:rPr lang="pt-BR" b="1" dirty="0" smtClean="0">
                <a:solidFill>
                  <a:schemeClr val="bg1"/>
                </a:solidFill>
              </a:rPr>
              <a:t>É </a:t>
            </a:r>
            <a:r>
              <a:rPr lang="pt-BR" b="1" dirty="0">
                <a:solidFill>
                  <a:schemeClr val="bg1"/>
                </a:solidFill>
              </a:rPr>
              <a:t>o ambiente com o qual o </a:t>
            </a:r>
            <a:r>
              <a:rPr lang="pt-BR" b="1" dirty="0" smtClean="0">
                <a:solidFill>
                  <a:schemeClr val="bg1"/>
                </a:solidFill>
              </a:rPr>
              <a:t>MD </a:t>
            </a:r>
            <a:r>
              <a:rPr lang="pt-BR" b="1" dirty="0">
                <a:solidFill>
                  <a:schemeClr val="bg1"/>
                </a:solidFill>
              </a:rPr>
              <a:t>interage, porém não controla.</a:t>
            </a:r>
          </a:p>
        </p:txBody>
      </p:sp>
      <p:sp>
        <p:nvSpPr>
          <p:cNvPr id="12" name="Texto explicativo em seta para a esquerda 11"/>
          <p:cNvSpPr/>
          <p:nvPr/>
        </p:nvSpPr>
        <p:spPr>
          <a:xfrm>
            <a:off x="5082380" y="4220220"/>
            <a:ext cx="3402427" cy="1673919"/>
          </a:xfrm>
          <a:prstGeom prst="leftArrowCallout">
            <a:avLst>
              <a:gd name="adj1" fmla="val 25000"/>
              <a:gd name="adj2" fmla="val 25000"/>
              <a:gd name="adj3" fmla="val 24503"/>
              <a:gd name="adj4" fmla="val 64977"/>
            </a:avLst>
          </a:prstGeom>
          <a:solidFill>
            <a:schemeClr val="bg1">
              <a:lumMod val="8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AMBIENTE INTERNO</a:t>
            </a:r>
          </a:p>
          <a:p>
            <a:pPr algn="ctr"/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É o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ambiente sobre o qual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o MD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exerce controle.</a:t>
            </a:r>
          </a:p>
        </p:txBody>
      </p:sp>
    </p:spTree>
    <p:extLst>
      <p:ext uri="{BB962C8B-B14F-4D97-AF65-F5344CB8AC3E}">
        <p14:creationId xmlns:p14="http://schemas.microsoft.com/office/powerpoint/2010/main" val="18343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16586"/>
            <a:ext cx="8229600" cy="63320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AMBIENTES / ÂMBITOS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lipse 3"/>
          <p:cNvSpPr/>
          <p:nvPr/>
        </p:nvSpPr>
        <p:spPr>
          <a:xfrm>
            <a:off x="297685" y="1605516"/>
            <a:ext cx="4444436" cy="439305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707051" y="2457930"/>
            <a:ext cx="3625703" cy="354064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1228047" y="3266004"/>
            <a:ext cx="2583711" cy="273256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1570939" y="4136064"/>
            <a:ext cx="1897926" cy="186250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956377" y="4465091"/>
            <a:ext cx="1127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accent1">
                    <a:lumMod val="75000"/>
                  </a:schemeClr>
                </a:solidFill>
              </a:rPr>
              <a:t>INTERNO</a:t>
            </a:r>
            <a:endParaRPr lang="pt-B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956377" y="4980175"/>
            <a:ext cx="1127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1">
                    <a:lumMod val="75000"/>
                  </a:schemeClr>
                </a:solidFill>
              </a:rPr>
              <a:t>Â</a:t>
            </a:r>
            <a:r>
              <a:rPr lang="pt-BR" sz="1400" b="1" dirty="0" smtClean="0">
                <a:solidFill>
                  <a:schemeClr val="accent1">
                    <a:lumMod val="75000"/>
                  </a:schemeClr>
                </a:solidFill>
              </a:rPr>
              <a:t>MBITO INTERNO</a:t>
            </a:r>
            <a:endParaRPr lang="pt-B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956377" y="1786061"/>
            <a:ext cx="1127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Â</a:t>
            </a:r>
            <a:r>
              <a:rPr lang="pt-BR" sz="1400" b="1" dirty="0" smtClean="0">
                <a:solidFill>
                  <a:schemeClr val="bg1"/>
                </a:solidFill>
              </a:rPr>
              <a:t>MBITO MUNDIAL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956377" y="2604768"/>
            <a:ext cx="1127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Â</a:t>
            </a:r>
            <a:r>
              <a:rPr lang="pt-BR" sz="1400" b="1" dirty="0" smtClean="0">
                <a:solidFill>
                  <a:schemeClr val="bg1"/>
                </a:solidFill>
              </a:rPr>
              <a:t>MBITO REGIONAL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956375" y="3540434"/>
            <a:ext cx="1127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Â</a:t>
            </a:r>
            <a:r>
              <a:rPr lang="pt-BR" sz="1400" b="1" dirty="0" smtClean="0">
                <a:solidFill>
                  <a:schemeClr val="bg1"/>
                </a:solidFill>
              </a:rPr>
              <a:t>MBITO NACIONAL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17" name="CaixaDeTexto 12"/>
          <p:cNvSpPr txBox="1">
            <a:spLocks noChangeArrowheads="1"/>
          </p:cNvSpPr>
          <p:nvPr/>
        </p:nvSpPr>
        <p:spPr bwMode="auto">
          <a:xfrm>
            <a:off x="6484064" y="4775217"/>
            <a:ext cx="2149049" cy="5842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pt-BR" sz="1600" b="1" kern="0" dirty="0">
                <a:solidFill>
                  <a:schemeClr val="accent1">
                    <a:lumMod val="75000"/>
                  </a:schemeClr>
                </a:solidFill>
              </a:rPr>
              <a:t>MINISTÉRIO DA</a:t>
            </a:r>
          </a:p>
          <a:p>
            <a:pPr algn="ctr" defTabSz="914400">
              <a:defRPr/>
            </a:pPr>
            <a:r>
              <a:rPr lang="pt-BR" sz="1600" b="1" kern="0" dirty="0">
                <a:solidFill>
                  <a:schemeClr val="accent1">
                    <a:lumMod val="75000"/>
                  </a:schemeClr>
                </a:solidFill>
              </a:rPr>
              <a:t>DEFESA</a:t>
            </a:r>
          </a:p>
        </p:txBody>
      </p:sp>
      <p:sp>
        <p:nvSpPr>
          <p:cNvPr id="18" name="CaixaDeTexto 10"/>
          <p:cNvSpPr txBox="1">
            <a:spLocks noChangeArrowheads="1"/>
          </p:cNvSpPr>
          <p:nvPr/>
        </p:nvSpPr>
        <p:spPr bwMode="auto">
          <a:xfrm>
            <a:off x="6484064" y="3951478"/>
            <a:ext cx="2149050" cy="33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pt-BR" sz="1600" b="1" kern="0" dirty="0" smtClean="0">
                <a:solidFill>
                  <a:schemeClr val="bg1"/>
                </a:solidFill>
              </a:rPr>
              <a:t>BRASIL</a:t>
            </a:r>
          </a:p>
        </p:txBody>
      </p:sp>
      <p:sp>
        <p:nvSpPr>
          <p:cNvPr id="19" name="CaixaDeTexto 6"/>
          <p:cNvSpPr txBox="1">
            <a:spLocks noChangeArrowheads="1"/>
          </p:cNvSpPr>
          <p:nvPr/>
        </p:nvSpPr>
        <p:spPr bwMode="auto">
          <a:xfrm>
            <a:off x="6484064" y="1906708"/>
            <a:ext cx="2149050" cy="3381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pt-BR" sz="1600" b="1" kern="0" dirty="0">
                <a:solidFill>
                  <a:schemeClr val="bg1"/>
                </a:solidFill>
              </a:rPr>
              <a:t>MUNDO</a:t>
            </a:r>
          </a:p>
        </p:txBody>
      </p:sp>
      <p:cxnSp>
        <p:nvCxnSpPr>
          <p:cNvPr id="20" name="Conector de seta reta 19"/>
          <p:cNvCxnSpPr/>
          <p:nvPr/>
        </p:nvCxnSpPr>
        <p:spPr>
          <a:xfrm flipV="1">
            <a:off x="3468865" y="5067317"/>
            <a:ext cx="2910670" cy="1588"/>
          </a:xfrm>
          <a:prstGeom prst="straightConnector1">
            <a:avLst/>
          </a:prstGeom>
          <a:noFill/>
          <a:ln w="38100" cap="flat" cmpd="sng" algn="ctr">
            <a:solidFill>
              <a:schemeClr val="accent5">
                <a:lumMod val="50000"/>
              </a:schemeClr>
            </a:solidFill>
            <a:prstDash val="solid"/>
            <a:tailEnd type="arrow"/>
          </a:ln>
          <a:effectLst/>
        </p:spPr>
      </p:cxnSp>
      <p:sp>
        <p:nvSpPr>
          <p:cNvPr id="24" name="CaixaDeTexto 8"/>
          <p:cNvSpPr txBox="1">
            <a:spLocks noChangeArrowheads="1"/>
          </p:cNvSpPr>
          <p:nvPr/>
        </p:nvSpPr>
        <p:spPr bwMode="auto">
          <a:xfrm>
            <a:off x="6484064" y="2465025"/>
            <a:ext cx="2149050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pt-BR" sz="1600" b="1" kern="0" dirty="0">
                <a:solidFill>
                  <a:schemeClr val="bg1"/>
                </a:solidFill>
              </a:rPr>
              <a:t>AMÉRICA DO </a:t>
            </a:r>
            <a:r>
              <a:rPr lang="pt-BR" sz="1600" b="1" kern="0" dirty="0" smtClean="0">
                <a:solidFill>
                  <a:schemeClr val="bg1"/>
                </a:solidFill>
              </a:rPr>
              <a:t>SUL </a:t>
            </a:r>
          </a:p>
          <a:p>
            <a:pPr algn="ctr" defTabSz="914400">
              <a:defRPr/>
            </a:pPr>
            <a:r>
              <a:rPr lang="pt-BR" sz="1600" b="1" kern="0" dirty="0" smtClean="0">
                <a:solidFill>
                  <a:schemeClr val="bg1"/>
                </a:solidFill>
              </a:rPr>
              <a:t>ATLÂNTICO SUL</a:t>
            </a:r>
            <a:endParaRPr lang="pt-BR" sz="1600" b="1" kern="0" dirty="0">
              <a:solidFill>
                <a:schemeClr val="bg1"/>
              </a:solidFill>
            </a:endParaRPr>
          </a:p>
          <a:p>
            <a:pPr algn="ctr" defTabSz="914400">
              <a:defRPr/>
            </a:pPr>
            <a:r>
              <a:rPr lang="pt-BR" sz="1600" b="1" kern="0" dirty="0">
                <a:solidFill>
                  <a:schemeClr val="bg1"/>
                </a:solidFill>
              </a:rPr>
              <a:t>ÁFRICA  </a:t>
            </a:r>
            <a:r>
              <a:rPr lang="pt-BR" sz="1600" b="1" kern="0" dirty="0" smtClean="0">
                <a:solidFill>
                  <a:schemeClr val="bg1"/>
                </a:solidFill>
              </a:rPr>
              <a:t>SUBSAARIANA</a:t>
            </a:r>
          </a:p>
          <a:p>
            <a:pPr algn="ctr" defTabSz="914400">
              <a:defRPr/>
            </a:pPr>
            <a:r>
              <a:rPr lang="pt-BR" sz="1600" b="1" kern="0" dirty="0" smtClean="0">
                <a:solidFill>
                  <a:schemeClr val="bg1"/>
                </a:solidFill>
              </a:rPr>
              <a:t>ANTÁRTIDA</a:t>
            </a:r>
            <a:endParaRPr lang="pt-BR" sz="1600" b="1" kern="0" dirty="0">
              <a:solidFill>
                <a:schemeClr val="bg1"/>
              </a:solidFill>
            </a:endParaRPr>
          </a:p>
        </p:txBody>
      </p:sp>
      <p:cxnSp>
        <p:nvCxnSpPr>
          <p:cNvPr id="25" name="Conector de seta reta 24"/>
          <p:cNvCxnSpPr/>
          <p:nvPr/>
        </p:nvCxnSpPr>
        <p:spPr>
          <a:xfrm flipV="1">
            <a:off x="3399740" y="4136064"/>
            <a:ext cx="2910670" cy="1588"/>
          </a:xfrm>
          <a:prstGeom prst="straightConnector1">
            <a:avLst/>
          </a:prstGeom>
          <a:noFill/>
          <a:ln w="38100" cap="flat" cmpd="sng" algn="ctr">
            <a:solidFill>
              <a:schemeClr val="accent5">
                <a:lumMod val="50000"/>
              </a:schemeClr>
            </a:solidFill>
            <a:prstDash val="solid"/>
            <a:tailEnd type="arrow"/>
          </a:ln>
          <a:effectLst/>
        </p:spPr>
      </p:cxnSp>
      <p:cxnSp>
        <p:nvCxnSpPr>
          <p:cNvPr id="26" name="Conector de seta reta 25"/>
          <p:cNvCxnSpPr/>
          <p:nvPr/>
        </p:nvCxnSpPr>
        <p:spPr>
          <a:xfrm flipV="1">
            <a:off x="3399740" y="3003634"/>
            <a:ext cx="2910670" cy="1588"/>
          </a:xfrm>
          <a:prstGeom prst="straightConnector1">
            <a:avLst/>
          </a:prstGeom>
          <a:noFill/>
          <a:ln w="38100" cap="flat" cmpd="sng" algn="ctr">
            <a:solidFill>
              <a:schemeClr val="accent5">
                <a:lumMod val="50000"/>
              </a:schemeClr>
            </a:solidFill>
            <a:prstDash val="solid"/>
            <a:tailEnd type="arrow"/>
          </a:ln>
          <a:effectLst/>
        </p:spPr>
      </p:cxnSp>
      <p:cxnSp>
        <p:nvCxnSpPr>
          <p:cNvPr id="27" name="Conector de seta reta 26"/>
          <p:cNvCxnSpPr/>
          <p:nvPr/>
        </p:nvCxnSpPr>
        <p:spPr>
          <a:xfrm flipV="1">
            <a:off x="3399740" y="2074189"/>
            <a:ext cx="2910670" cy="1588"/>
          </a:xfrm>
          <a:prstGeom prst="straightConnector1">
            <a:avLst/>
          </a:prstGeom>
          <a:noFill/>
          <a:ln w="38100" cap="flat" cmpd="sng" algn="ctr">
            <a:solidFill>
              <a:schemeClr val="accent5">
                <a:lumMod val="50000"/>
              </a:schemeClr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7836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5" grpId="0" animBg="1"/>
      <p:bldP spid="10" grpId="0"/>
      <p:bldP spid="12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explicativo em seta para a direita 1"/>
          <p:cNvSpPr/>
          <p:nvPr/>
        </p:nvSpPr>
        <p:spPr>
          <a:xfrm>
            <a:off x="236483" y="2601285"/>
            <a:ext cx="2364818" cy="3058536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EXTERNO</a:t>
            </a:r>
          </a:p>
          <a:p>
            <a:pPr algn="ctr"/>
            <a:endParaRPr lang="pt-BR" sz="1600" b="1" dirty="0"/>
          </a:p>
          <a:p>
            <a:pPr algn="ctr"/>
            <a:endParaRPr lang="pt-BR" sz="1600" b="1" dirty="0"/>
          </a:p>
          <a:p>
            <a:pPr algn="ctr"/>
            <a:r>
              <a:rPr lang="pt-BR" sz="1600" b="1" dirty="0" smtClean="0"/>
              <a:t>INTERNO</a:t>
            </a:r>
            <a:endParaRPr lang="pt-BR" sz="1600" b="1" dirty="0"/>
          </a:p>
        </p:txBody>
      </p:sp>
      <p:sp>
        <p:nvSpPr>
          <p:cNvPr id="3" name="Texto explicativo em seta para a direita 2"/>
          <p:cNvSpPr/>
          <p:nvPr/>
        </p:nvSpPr>
        <p:spPr>
          <a:xfrm>
            <a:off x="2680131" y="2601285"/>
            <a:ext cx="2349062" cy="3058536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1600" b="1" dirty="0" smtClean="0"/>
              <a:t>ECONÔMICA</a:t>
            </a:r>
          </a:p>
          <a:p>
            <a:pPr algn="ctr">
              <a:lnSpc>
                <a:spcPct val="150000"/>
              </a:lnSpc>
            </a:pPr>
            <a:r>
              <a:rPr lang="pt-BR" sz="1600" b="1" dirty="0" smtClean="0"/>
              <a:t>SOCIAL</a:t>
            </a:r>
          </a:p>
          <a:p>
            <a:pPr algn="ctr">
              <a:lnSpc>
                <a:spcPct val="150000"/>
              </a:lnSpc>
            </a:pPr>
            <a:r>
              <a:rPr lang="pt-BR" sz="1600" b="1" dirty="0" smtClean="0"/>
              <a:t>AMBIENTAL</a:t>
            </a:r>
          </a:p>
          <a:p>
            <a:pPr algn="ctr">
              <a:lnSpc>
                <a:spcPct val="150000"/>
              </a:lnSpc>
            </a:pPr>
            <a:r>
              <a:rPr lang="pt-BR" sz="1600" b="1" dirty="0" smtClean="0"/>
              <a:t>TECNOLÓGICA</a:t>
            </a:r>
          </a:p>
          <a:p>
            <a:pPr algn="ctr">
              <a:lnSpc>
                <a:spcPct val="150000"/>
              </a:lnSpc>
            </a:pPr>
            <a:r>
              <a:rPr lang="pt-BR" sz="1600" b="1" dirty="0" smtClean="0"/>
              <a:t>POLÍTICA</a:t>
            </a:r>
          </a:p>
          <a:p>
            <a:pPr algn="ctr">
              <a:lnSpc>
                <a:spcPct val="150000"/>
              </a:lnSpc>
            </a:pPr>
            <a:r>
              <a:rPr lang="pt-BR" sz="1600" b="1" dirty="0" smtClean="0"/>
              <a:t>MILITAR</a:t>
            </a:r>
            <a:endParaRPr lang="pt-BR" sz="1600" b="1" dirty="0"/>
          </a:p>
        </p:txBody>
      </p:sp>
      <p:sp>
        <p:nvSpPr>
          <p:cNvPr id="9" name="Retângulo 8"/>
          <p:cNvSpPr/>
          <p:nvPr/>
        </p:nvSpPr>
        <p:spPr>
          <a:xfrm>
            <a:off x="2664365" y="1781479"/>
            <a:ext cx="1545031" cy="6621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DIMENSÕES</a:t>
            </a:r>
            <a:endParaRPr lang="pt-BR" sz="1600" b="1" dirty="0"/>
          </a:p>
        </p:txBody>
      </p:sp>
      <p:sp>
        <p:nvSpPr>
          <p:cNvPr id="10" name="Retângulo 9"/>
          <p:cNvSpPr/>
          <p:nvPr/>
        </p:nvSpPr>
        <p:spPr>
          <a:xfrm>
            <a:off x="252249" y="1781479"/>
            <a:ext cx="1527206" cy="6621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AMBIENTES</a:t>
            </a:r>
            <a:endParaRPr lang="pt-BR" sz="1600" b="1" dirty="0"/>
          </a:p>
        </p:txBody>
      </p:sp>
      <p:sp>
        <p:nvSpPr>
          <p:cNvPr id="11" name="Retângulo 10"/>
          <p:cNvSpPr/>
          <p:nvPr/>
        </p:nvSpPr>
        <p:spPr>
          <a:xfrm>
            <a:off x="5147438" y="1781479"/>
            <a:ext cx="1363723" cy="6621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CONJUNTOS ANALÍTICOS</a:t>
            </a:r>
            <a:endParaRPr lang="pt-BR" sz="1600" b="1" dirty="0"/>
          </a:p>
        </p:txBody>
      </p:sp>
      <p:sp>
        <p:nvSpPr>
          <p:cNvPr id="12" name="Retângulo 11"/>
          <p:cNvSpPr/>
          <p:nvPr/>
        </p:nvSpPr>
        <p:spPr>
          <a:xfrm>
            <a:off x="7362498" y="1781479"/>
            <a:ext cx="1466190" cy="6621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PRODUTOS</a:t>
            </a:r>
            <a:endParaRPr lang="pt-BR" sz="1600" b="1" dirty="0"/>
          </a:p>
        </p:txBody>
      </p:sp>
      <p:sp>
        <p:nvSpPr>
          <p:cNvPr id="13" name="Texto explicativo em seta para a direita 12"/>
          <p:cNvSpPr/>
          <p:nvPr/>
        </p:nvSpPr>
        <p:spPr>
          <a:xfrm>
            <a:off x="5131672" y="2601285"/>
            <a:ext cx="2159881" cy="3058536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FATOS PORTADORES DE FUTURO</a:t>
            </a:r>
          </a:p>
          <a:p>
            <a:pPr algn="ctr"/>
            <a:endParaRPr lang="pt-BR" sz="1600" b="1" dirty="0"/>
          </a:p>
          <a:p>
            <a:pPr algn="ctr"/>
            <a:r>
              <a:rPr lang="pt-BR" sz="1600" b="1" dirty="0" smtClean="0"/>
              <a:t>EVENTOS FUTUROS</a:t>
            </a:r>
          </a:p>
          <a:p>
            <a:pPr algn="ctr"/>
            <a:endParaRPr lang="pt-BR" sz="1600" b="1" dirty="0"/>
          </a:p>
          <a:p>
            <a:pPr algn="ctr"/>
            <a:r>
              <a:rPr lang="pt-BR" sz="1600" b="1" dirty="0" smtClean="0"/>
              <a:t>IMPLICAÇÕES PARCIAIS SEGURANÇA E DEFESA</a:t>
            </a:r>
            <a:endParaRPr lang="pt-BR" sz="1600" b="1" dirty="0"/>
          </a:p>
        </p:txBody>
      </p:sp>
      <p:sp>
        <p:nvSpPr>
          <p:cNvPr id="14" name="Retângulo 13"/>
          <p:cNvSpPr/>
          <p:nvPr/>
        </p:nvSpPr>
        <p:spPr>
          <a:xfrm>
            <a:off x="7362497" y="2601285"/>
            <a:ext cx="1466191" cy="30585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VISÃO PROSPECTIVA</a:t>
            </a:r>
          </a:p>
          <a:p>
            <a:pPr algn="ctr"/>
            <a:endParaRPr lang="pt-BR" sz="1600" b="1" dirty="0"/>
          </a:p>
          <a:p>
            <a:pPr algn="ctr"/>
            <a:r>
              <a:rPr lang="pt-BR" sz="1600" b="1" dirty="0" smtClean="0"/>
              <a:t>IMPLICAÇÕES SEGURANÇA E DEFESA</a:t>
            </a:r>
          </a:p>
          <a:p>
            <a:pPr algn="ctr"/>
            <a:endParaRPr lang="pt-BR" sz="1600" b="1" dirty="0"/>
          </a:p>
          <a:p>
            <a:pPr algn="ctr"/>
            <a:r>
              <a:rPr lang="pt-BR" sz="1600" b="1" dirty="0" smtClean="0"/>
              <a:t>SÍNTESE DA ANÁLISE</a:t>
            </a:r>
          </a:p>
          <a:p>
            <a:pPr algn="ctr"/>
            <a:endParaRPr lang="pt-BR" sz="1600" b="1" dirty="0"/>
          </a:p>
          <a:p>
            <a:pPr algn="ctr"/>
            <a:r>
              <a:rPr lang="pt-BR" sz="1600" b="1" dirty="0" smtClean="0"/>
              <a:t>PRODUTOS ALTERNATIVOS</a:t>
            </a:r>
            <a:endParaRPr lang="pt-BR" sz="1600" b="1" dirty="0"/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457200" y="316586"/>
            <a:ext cx="8229600" cy="6332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mtClean="0">
                <a:solidFill>
                  <a:schemeClr val="accent1">
                    <a:lumMod val="75000"/>
                  </a:schemeClr>
                </a:solidFill>
              </a:rPr>
              <a:t>ANÁLISE – VISÃO GERAL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07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5399</TotalTime>
  <Words>1582</Words>
  <Application>Microsoft Office PowerPoint</Application>
  <PresentationFormat>Apresentação na tela (4:3)</PresentationFormat>
  <Paragraphs>418</Paragraphs>
  <Slides>54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54</vt:i4>
      </vt:variant>
    </vt:vector>
  </HeadingPairs>
  <TitlesOfParts>
    <vt:vector size="57" baseType="lpstr">
      <vt:lpstr>Office Theme</vt:lpstr>
      <vt:lpstr>1_Office Theme</vt:lpstr>
      <vt:lpstr>2_Office Theme</vt:lpstr>
      <vt:lpstr>Apresentação do PowerPoint</vt:lpstr>
      <vt:lpstr>ROTEIRO</vt:lpstr>
      <vt:lpstr>CONTEXTUALIZAÇÃO</vt:lpstr>
      <vt:lpstr>MÉTODO</vt:lpstr>
      <vt:lpstr>MÉTODO</vt:lpstr>
      <vt:lpstr>Apresentação do PowerPoint</vt:lpstr>
      <vt:lpstr>ANÁLISE – AMBIENTES</vt:lpstr>
      <vt:lpstr>AMBIENTES / ÂMBITOS</vt:lpstr>
      <vt:lpstr>Apresentação do PowerPoint</vt:lpstr>
      <vt:lpstr>ÂMBITOS / DIMENSÕES</vt:lpstr>
      <vt:lpstr>Apresentação do PowerPoint</vt:lpstr>
      <vt:lpstr>CONJUNTOS ANALÍTICOS</vt:lpstr>
      <vt:lpstr>Apresentação do PowerPoint</vt:lpstr>
      <vt:lpstr>CONJUNTOS ANALÍTICOS</vt:lpstr>
      <vt:lpstr>Apresentação do PowerPoint</vt:lpstr>
      <vt:lpstr>Apresentação do PowerPoint</vt:lpstr>
      <vt:lpstr>PRODUTOS</vt:lpstr>
      <vt:lpstr>Apresentação do PowerPoint</vt:lpstr>
      <vt:lpstr>PRODUTOS</vt:lpstr>
      <vt:lpstr>Apresentação do PowerPoint</vt:lpstr>
      <vt:lpstr>Apresentação do PowerPoint</vt:lpstr>
      <vt:lpstr>PRODUTOS</vt:lpstr>
      <vt:lpstr>Apresentação do PowerPoint</vt:lpstr>
      <vt:lpstr>Apresentação do PowerPoint</vt:lpstr>
      <vt:lpstr>Apresentação do PowerPoint</vt:lpstr>
      <vt:lpstr>Apresentação do PowerPoint</vt:lpstr>
      <vt:lpstr>PRODUTOS ALTERNATIVOS</vt:lpstr>
      <vt:lpstr>Apresentação do PowerPoint</vt:lpstr>
      <vt:lpstr>PRODUTOS ALTERNATIVOS</vt:lpstr>
      <vt:lpstr>MÉTODO</vt:lpstr>
      <vt:lpstr>MÉTODO</vt:lpstr>
      <vt:lpstr>MÉTODO</vt:lpstr>
      <vt:lpstr>MÉTODO</vt:lpstr>
      <vt:lpstr>MÉTODO</vt:lpstr>
      <vt:lpstr>MÉTODO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 fsbdesign</dc:creator>
  <cp:lastModifiedBy>Divti</cp:lastModifiedBy>
  <cp:revision>285</cp:revision>
  <dcterms:created xsi:type="dcterms:W3CDTF">2014-05-16T14:28:18Z</dcterms:created>
  <dcterms:modified xsi:type="dcterms:W3CDTF">2015-09-08T18:28:45Z</dcterms:modified>
</cp:coreProperties>
</file>