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tags/tag11.xml" ContentType="application/vnd.openxmlformats-officedocument.presentationml.tags+xml"/>
  <Override PartName="/ppt/notesSlides/notesSlide10.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theme/themeOverride9.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charts/chart17.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charts/chart18.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4.xml" ContentType="application/vnd.openxmlformats-officedocument.presentationml.notesSlide+xml"/>
  <Override PartName="/ppt/charts/chart19.xml" ContentType="application/vnd.openxmlformats-officedocument.drawingml.chart+xml"/>
  <Override PartName="/ppt/theme/themeOverride1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theme/themeOverride14.xml" ContentType="application/vnd.openxmlformats-officedocument.themeOverride+xml"/>
  <Override PartName="/ppt/notesSlides/notesSlide29.xml" ContentType="application/vnd.openxmlformats-officedocument.presentationml.notesSlide+xml"/>
  <Override PartName="/ppt/charts/chart21.xml" ContentType="application/vnd.openxmlformats-officedocument.drawingml.chart+xml"/>
  <Override PartName="/ppt/theme/themeOverride15.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6.xml" ContentType="application/vnd.openxmlformats-officedocument.themeOverride+xml"/>
  <Override PartName="/ppt/notesSlides/notesSlide32.xml" ContentType="application/vnd.openxmlformats-officedocument.presentationml.notesSlide+xml"/>
  <Override PartName="/ppt/charts/chart23.xml" ContentType="application/vnd.openxmlformats-officedocument.drawingml.chart+xml"/>
  <Override PartName="/ppt/theme/themeOverride17.xml" ContentType="application/vnd.openxmlformats-officedocument.themeOverride+xml"/>
  <Override PartName="/ppt/notesSlides/notesSlide33.xml" ContentType="application/vnd.openxmlformats-officedocument.presentationml.notesSlide+xml"/>
  <Override PartName="/ppt/charts/chart24.xml" ContentType="application/vnd.openxmlformats-officedocument.drawingml.chart+xml"/>
  <Override PartName="/ppt/theme/themeOverride18.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37.xml" ContentType="application/vnd.openxmlformats-officedocument.presentationml.notesSlide+xml"/>
  <Override PartName="/ppt/charts/chart25.xml" ContentType="application/vnd.openxmlformats-officedocument.drawingml.chart+xml"/>
  <Override PartName="/ppt/theme/themeOverride19.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0.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1.xml" ContentType="application/vnd.openxmlformats-officedocument.themeOverride+xml"/>
  <Override PartName="/ppt/notesSlides/notesSlide44.xml" ContentType="application/vnd.openxmlformats-officedocument.presentationml.notesSlid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2.xml" ContentType="application/vnd.openxmlformats-officedocument.themeOverride+xml"/>
  <Override PartName="/ppt/notesSlides/notesSlide45.xml" ContentType="application/vnd.openxmlformats-officedocument.presentationml.notesSlid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3.xml" ContentType="application/vnd.openxmlformats-officedocument.themeOverride+xml"/>
  <Override PartName="/ppt/notesSlides/notesSlide46.xml" ContentType="application/vnd.openxmlformats-officedocument.presentationml.notesSlide+xml"/>
  <Override PartName="/ppt/charts/chart30.xml" ContentType="application/vnd.openxmlformats-officedocument.drawingml.chart+xml"/>
  <Override PartName="/ppt/theme/themeOverride24.xml" ContentType="application/vnd.openxmlformats-officedocument.themeOverride+xml"/>
  <Override PartName="/ppt/charts/chart31.xml" ContentType="application/vnd.openxmlformats-officedocument.drawingml.chart+xml"/>
  <Override PartName="/ppt/theme/themeOverride25.xml" ContentType="application/vnd.openxmlformats-officedocument.themeOverride+xml"/>
  <Override PartName="/ppt/notesSlides/notesSlide47.xml" ContentType="application/vnd.openxmlformats-officedocument.presentationml.notesSlide+xml"/>
  <Override PartName="/ppt/charts/chart32.xml" ContentType="application/vnd.openxmlformats-officedocument.drawingml.chart+xml"/>
  <Override PartName="/ppt/theme/themeOverride26.xml" ContentType="application/vnd.openxmlformats-officedocument.themeOverride+xml"/>
  <Override PartName="/ppt/notesSlides/notesSlide48.xml" ContentType="application/vnd.openxmlformats-officedocument.presentationml.notesSlide+xml"/>
  <Override PartName="/ppt/charts/chart3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7.xml" ContentType="application/vnd.openxmlformats-officedocument.themeOverride+xml"/>
  <Override PartName="/ppt/notesSlides/notesSlide49.xml" ContentType="application/vnd.openxmlformats-officedocument.presentationml.notesSlide+xml"/>
  <Override PartName="/ppt/charts/chart3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8.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5.xml" ContentType="application/vnd.openxmlformats-officedocument.drawingml.chart+xml"/>
  <Override PartName="/ppt/theme/themeOverride29.xml" ContentType="application/vnd.openxmlformats-officedocument.themeOverride+xml"/>
  <Override PartName="/ppt/notesSlides/notesSlide52.xml" ContentType="application/vnd.openxmlformats-officedocument.presentationml.notesSlid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0.xml" ContentType="application/vnd.openxmlformats-officedocument.themeOverride+xml"/>
  <Override PartName="/ppt/notesSlides/notesSlide53.xml" ContentType="application/vnd.openxmlformats-officedocument.presentationml.notesSlid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1.xml" ContentType="application/vnd.openxmlformats-officedocument.themeOverride+xml"/>
  <Override PartName="/ppt/notesSlides/notesSlide54.xml" ContentType="application/vnd.openxmlformats-officedocument.presentationml.notesSlide+xml"/>
  <Override PartName="/ppt/charts/chart38.xml" ContentType="application/vnd.openxmlformats-officedocument.drawingml.chart+xml"/>
  <Override PartName="/ppt/theme/themeOverride32.xml" ContentType="application/vnd.openxmlformats-officedocument.themeOverride+xml"/>
  <Override PartName="/ppt/notesSlides/notesSlide55.xml" ContentType="application/vnd.openxmlformats-officedocument.presentationml.notesSlide+xml"/>
  <Override PartName="/ppt/charts/chart3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3.xml" ContentType="application/vnd.openxmlformats-officedocument.themeOverride+xml"/>
  <Override PartName="/ppt/notesSlides/notesSlide56.xml" ContentType="application/vnd.openxmlformats-officedocument.presentationml.notesSlide+xml"/>
  <Override PartName="/ppt/charts/chart40.xml" ContentType="application/vnd.openxmlformats-officedocument.drawingml.chart+xml"/>
  <Override PartName="/ppt/theme/themeOverride34.xml" ContentType="application/vnd.openxmlformats-officedocument.themeOverride+xml"/>
  <Override PartName="/ppt/charts/chart41.xml" ContentType="application/vnd.openxmlformats-officedocument.drawingml.chart+xml"/>
  <Override PartName="/ppt/theme/themeOverride35.xml" ContentType="application/vnd.openxmlformats-officedocument.themeOverride+xml"/>
  <Override PartName="/ppt/charts/chart42.xml" ContentType="application/vnd.openxmlformats-officedocument.drawingml.chart+xml"/>
  <Override PartName="/ppt/theme/themeOverride36.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3.xml" ContentType="application/vnd.openxmlformats-officedocument.drawingml.chart+xml"/>
  <Override PartName="/ppt/theme/themeOverride37.xml" ContentType="application/vnd.openxmlformats-officedocument.themeOverride+xml"/>
  <Override PartName="/ppt/notesSlides/notesSlide59.xml" ContentType="application/vnd.openxmlformats-officedocument.presentationml.notesSlide+xml"/>
  <Override PartName="/ppt/charts/chart44.xml" ContentType="application/vnd.openxmlformats-officedocument.drawingml.chart+xml"/>
  <Override PartName="/ppt/theme/themeOverride38.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5.xml" ContentType="application/vnd.openxmlformats-officedocument.drawingml.chart+xml"/>
  <Override PartName="/ppt/theme/themeOverride39.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5" r:id="rId3"/>
    <p:sldMasterId id="2147483696" r:id="rId4"/>
  </p:sldMasterIdLst>
  <p:notesMasterIdLst>
    <p:notesMasterId r:id="rId73"/>
  </p:notesMasterIdLst>
  <p:handoutMasterIdLst>
    <p:handoutMasterId r:id="rId74"/>
  </p:handoutMasterIdLst>
  <p:sldIdLst>
    <p:sldId id="2146847619" r:id="rId5"/>
    <p:sldId id="2146847620" r:id="rId6"/>
    <p:sldId id="259" r:id="rId7"/>
    <p:sldId id="2146847695" r:id="rId8"/>
    <p:sldId id="2146847638" r:id="rId9"/>
    <p:sldId id="2146847623" r:id="rId10"/>
    <p:sldId id="2146847624" r:id="rId11"/>
    <p:sldId id="2146847639" r:id="rId12"/>
    <p:sldId id="2146847485" r:id="rId13"/>
    <p:sldId id="2146847602" r:id="rId14"/>
    <p:sldId id="2146847487" r:id="rId15"/>
    <p:sldId id="2146847489" r:id="rId16"/>
    <p:sldId id="2146847625" r:id="rId17"/>
    <p:sldId id="2146847626" r:id="rId18"/>
    <p:sldId id="2146847665" r:id="rId19"/>
    <p:sldId id="2146847666" r:id="rId20"/>
    <p:sldId id="2146847640" r:id="rId21"/>
    <p:sldId id="2146847632" r:id="rId22"/>
    <p:sldId id="2146847633" r:id="rId23"/>
    <p:sldId id="2146847664" r:id="rId24"/>
    <p:sldId id="2146847631" r:id="rId25"/>
    <p:sldId id="2146847635" r:id="rId26"/>
    <p:sldId id="2146847607" r:id="rId27"/>
    <p:sldId id="2146847507" r:id="rId28"/>
    <p:sldId id="2146847636" r:id="rId29"/>
    <p:sldId id="2146847637" r:id="rId30"/>
    <p:sldId id="2146847696" r:id="rId31"/>
    <p:sldId id="2146847654" r:id="rId32"/>
    <p:sldId id="2146847655" r:id="rId33"/>
    <p:sldId id="2146847521" r:id="rId34"/>
    <p:sldId id="2146847523" r:id="rId35"/>
    <p:sldId id="2146847667" r:id="rId36"/>
    <p:sldId id="2146847668" r:id="rId37"/>
    <p:sldId id="2146847670" r:id="rId38"/>
    <p:sldId id="2146847669" r:id="rId39"/>
    <p:sldId id="2146847641" r:id="rId40"/>
    <p:sldId id="2146847645" r:id="rId41"/>
    <p:sldId id="2146847646" r:id="rId42"/>
    <p:sldId id="2146847525" r:id="rId43"/>
    <p:sldId id="2146847647" r:id="rId44"/>
    <p:sldId id="2146847643" r:id="rId45"/>
    <p:sldId id="2146847675" r:id="rId46"/>
    <p:sldId id="2146847672" r:id="rId47"/>
    <p:sldId id="2146847674" r:id="rId48"/>
    <p:sldId id="2146847689" r:id="rId49"/>
    <p:sldId id="2146847690" r:id="rId50"/>
    <p:sldId id="2146847691" r:id="rId51"/>
    <p:sldId id="2146847676" r:id="rId52"/>
    <p:sldId id="2146847553" r:id="rId53"/>
    <p:sldId id="2146847555" r:id="rId54"/>
    <p:sldId id="2146847614" r:id="rId55"/>
    <p:sldId id="2146847659" r:id="rId56"/>
    <p:sldId id="2146847557" r:id="rId57"/>
    <p:sldId id="2146847559" r:id="rId58"/>
    <p:sldId id="2146847615" r:id="rId59"/>
    <p:sldId id="2146847561" r:id="rId60"/>
    <p:sldId id="2146847563" r:id="rId61"/>
    <p:sldId id="2146847608" r:id="rId62"/>
    <p:sldId id="2146847644" r:id="rId63"/>
    <p:sldId id="2146847571" r:id="rId64"/>
    <p:sldId id="2146847573" r:id="rId65"/>
    <p:sldId id="2146847653" r:id="rId66"/>
    <p:sldId id="2146847575" r:id="rId67"/>
    <p:sldId id="2146847663" r:id="rId68"/>
    <p:sldId id="2146847660" r:id="rId69"/>
    <p:sldId id="2146847661" r:id="rId70"/>
    <p:sldId id="2146847694" r:id="rId71"/>
    <p:sldId id="362" r:id="rId7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FFC000"/>
    <a:srgbClr val="960000"/>
    <a:srgbClr val="0038EA"/>
    <a:srgbClr val="5C85D6"/>
    <a:srgbClr val="F2F2F2"/>
    <a:srgbClr val="D8D8D8"/>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6206" autoAdjust="0"/>
  </p:normalViewPr>
  <p:slideViewPr>
    <p:cSldViewPr snapToGrid="0">
      <p:cViewPr varScale="1">
        <p:scale>
          <a:sx n="109" d="100"/>
          <a:sy n="109" d="100"/>
        </p:scale>
        <p:origin x="762" y="114"/>
      </p:cViewPr>
      <p:guideLst/>
    </p:cSldViewPr>
  </p:slideViewPr>
  <p:notesTextViewPr>
    <p:cViewPr>
      <p:scale>
        <a:sx n="1" d="1"/>
        <a:sy n="1" d="1"/>
      </p:scale>
      <p:origin x="0" y="0"/>
    </p:cViewPr>
  </p:notesTextViewPr>
  <p:sorterViewPr>
    <p:cViewPr>
      <p:scale>
        <a:sx n="120" d="100"/>
        <a:sy n="120" d="100"/>
      </p:scale>
      <p:origin x="0" y="-7980"/>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Planilha_do_Microsoft_Excel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Planilha_do_Microsoft_Excel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Planilha_do_Microsoft_Excel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Planilha_do_Microsoft_Excel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Planilha_do_Microsoft_Excel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Planilha_do_Microsoft_Excel14.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Planilha_do_Microsoft_Excel15.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package" Target="../embeddings/Planilha_do_Microsoft_Excel16.xlsx"/><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2" Type="http://schemas.openxmlformats.org/officeDocument/2006/relationships/package" Target="../embeddings/Planilha_do_Microsoft_Excel17.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2" Type="http://schemas.openxmlformats.org/officeDocument/2006/relationships/package" Target="../embeddings/Planilha_do_Microsoft_Excel18.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Planilha_do_Microsoft_Excel19.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Planilha_do_Microsoft_Excel20.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Planilha_do_Microsoft_Excel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Planilha_do_Microsoft_Excel22.xlsx"/><Relationship Id="rId1" Type="http://schemas.openxmlformats.org/officeDocument/2006/relationships/themeOverride" Target="../theme/themeOverride17.xml"/></Relationships>
</file>

<file path=ppt/charts/_rels/chart24.xml.rels><?xml version="1.0" encoding="UTF-8" standalone="yes"?>
<Relationships xmlns="http://schemas.openxmlformats.org/package/2006/relationships"><Relationship Id="rId2" Type="http://schemas.openxmlformats.org/officeDocument/2006/relationships/package" Target="../embeddings/Planilha_do_Microsoft_Excel23.xlsx"/><Relationship Id="rId1" Type="http://schemas.openxmlformats.org/officeDocument/2006/relationships/themeOverride" Target="../theme/themeOverride18.xml"/></Relationships>
</file>

<file path=ppt/charts/_rels/chart25.xml.rels><?xml version="1.0" encoding="UTF-8" standalone="yes"?>
<Relationships xmlns="http://schemas.openxmlformats.org/package/2006/relationships"><Relationship Id="rId2" Type="http://schemas.openxmlformats.org/officeDocument/2006/relationships/package" Target="../embeddings/Planilha_do_Microsoft_Excel24.xlsx"/><Relationship Id="rId1" Type="http://schemas.openxmlformats.org/officeDocument/2006/relationships/themeOverride" Target="../theme/themeOverride19.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Planilha_do_Microsoft_Excel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Planilha_do_Microsoft_Excel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Planilha_do_Microsoft_Excel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Planilha_do_Microsoft_Excel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Planilha_do_Microsoft_Excel29.xlsx"/><Relationship Id="rId1" Type="http://schemas.openxmlformats.org/officeDocument/2006/relationships/themeOverride" Target="../theme/themeOverride24.xml"/></Relationships>
</file>

<file path=ppt/charts/_rels/chart31.xml.rels><?xml version="1.0" encoding="UTF-8" standalone="yes"?>
<Relationships xmlns="http://schemas.openxmlformats.org/package/2006/relationships"><Relationship Id="rId2" Type="http://schemas.openxmlformats.org/officeDocument/2006/relationships/package" Target="../embeddings/Planilha_do_Microsoft_Excel30.xlsx"/><Relationship Id="rId1" Type="http://schemas.openxmlformats.org/officeDocument/2006/relationships/themeOverride" Target="../theme/themeOverride25.xml"/></Relationships>
</file>

<file path=ppt/charts/_rels/chart32.xml.rels><?xml version="1.0" encoding="UTF-8" standalone="yes"?>
<Relationships xmlns="http://schemas.openxmlformats.org/package/2006/relationships"><Relationship Id="rId2" Type="http://schemas.openxmlformats.org/officeDocument/2006/relationships/package" Target="../embeddings/Planilha_do_Microsoft_Excel31.xlsx"/><Relationship Id="rId1" Type="http://schemas.openxmlformats.org/officeDocument/2006/relationships/themeOverride" Target="../theme/themeOverride26.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Planilha_do_Microsoft_Excel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Planilha_do_Microsoft_Excel33.xlsx"/></Relationships>
</file>

<file path=ppt/charts/_rels/chart35.xml.rels><?xml version="1.0" encoding="UTF-8" standalone="yes"?>
<Relationships xmlns="http://schemas.openxmlformats.org/package/2006/relationships"><Relationship Id="rId2" Type="http://schemas.openxmlformats.org/officeDocument/2006/relationships/package" Target="../embeddings/Planilha_do_Microsoft_Excel34.xlsx"/><Relationship Id="rId1" Type="http://schemas.openxmlformats.org/officeDocument/2006/relationships/themeOverride" Target="../theme/themeOverride29.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Planilha_do_Microsoft_Excel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Planilha_do_Microsoft_Excel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Planilha_do_Microsoft_Excel37.xlsx"/><Relationship Id="rId1" Type="http://schemas.openxmlformats.org/officeDocument/2006/relationships/themeOverride" Target="../theme/themeOverride32.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Planilha_do_Microsoft_Excel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Planilha_do_Microsoft_Excel39.xlsx"/><Relationship Id="rId1" Type="http://schemas.openxmlformats.org/officeDocument/2006/relationships/themeOverride" Target="../theme/themeOverride34.xml"/></Relationships>
</file>

<file path=ppt/charts/_rels/chart41.xml.rels><?xml version="1.0" encoding="UTF-8" standalone="yes"?>
<Relationships xmlns="http://schemas.openxmlformats.org/package/2006/relationships"><Relationship Id="rId2" Type="http://schemas.openxmlformats.org/officeDocument/2006/relationships/package" Target="../embeddings/Planilha_do_Microsoft_Excel40.xlsx"/><Relationship Id="rId1" Type="http://schemas.openxmlformats.org/officeDocument/2006/relationships/themeOverride" Target="../theme/themeOverride35.xml"/></Relationships>
</file>

<file path=ppt/charts/_rels/chart42.xml.rels><?xml version="1.0" encoding="UTF-8" standalone="yes"?>
<Relationships xmlns="http://schemas.openxmlformats.org/package/2006/relationships"><Relationship Id="rId2" Type="http://schemas.openxmlformats.org/officeDocument/2006/relationships/package" Target="../embeddings/Planilha_do_Microsoft_Excel41.xlsx"/><Relationship Id="rId1" Type="http://schemas.openxmlformats.org/officeDocument/2006/relationships/themeOverride" Target="../theme/themeOverride36.xml"/></Relationships>
</file>

<file path=ppt/charts/_rels/chart43.xml.rels><?xml version="1.0" encoding="UTF-8" standalone="yes"?>
<Relationships xmlns="http://schemas.openxmlformats.org/package/2006/relationships"><Relationship Id="rId2" Type="http://schemas.openxmlformats.org/officeDocument/2006/relationships/package" Target="../embeddings/Planilha_do_Microsoft_Excel42.xlsx"/><Relationship Id="rId1" Type="http://schemas.openxmlformats.org/officeDocument/2006/relationships/themeOverride" Target="../theme/themeOverride37.xml"/></Relationships>
</file>

<file path=ppt/charts/_rels/chart44.xml.rels><?xml version="1.0" encoding="UTF-8" standalone="yes"?>
<Relationships xmlns="http://schemas.openxmlformats.org/package/2006/relationships"><Relationship Id="rId2" Type="http://schemas.openxmlformats.org/officeDocument/2006/relationships/package" Target="../embeddings/Planilha_do_Microsoft_Excel43.xlsx"/><Relationship Id="rId1" Type="http://schemas.openxmlformats.org/officeDocument/2006/relationships/themeOverride" Target="../theme/themeOverride38.xml"/></Relationships>
</file>

<file path=ppt/charts/_rels/chart45.xml.rels><?xml version="1.0" encoding="UTF-8" standalone="yes"?>
<Relationships xmlns="http://schemas.openxmlformats.org/package/2006/relationships"><Relationship Id="rId2" Type="http://schemas.openxmlformats.org/officeDocument/2006/relationships/package" Target="../embeddings/Planilha_do_Microsoft_Excel44.xlsx"/><Relationship Id="rId1" Type="http://schemas.openxmlformats.org/officeDocument/2006/relationships/themeOverride" Target="../theme/themeOverride39.xml"/></Relationships>
</file>

<file path=ppt/charts/_rels/chart5.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Planilha_do_Microsoft_Excel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Planilha_do_Microsoft_Excel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Planilha_do_Microsoft_Excel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Planilha_do_Microsoft_Excel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232022321185"/>
          <c:y val="4.4355744479921889E-2"/>
          <c:w val="0.63563369990696272"/>
          <c:h val="0.93745028892592008"/>
        </c:manualLayout>
      </c:layout>
      <c:doughnutChart>
        <c:varyColors val="1"/>
        <c:ser>
          <c:idx val="0"/>
          <c:order val="0"/>
          <c:tx>
            <c:strRef>
              <c:f>Planilha1!$B$1</c:f>
              <c:strCache>
                <c:ptCount val="1"/>
                <c:pt idx="0">
                  <c:v>Série 1</c:v>
                </c:pt>
              </c:strCache>
            </c:strRef>
          </c:tx>
          <c:spPr>
            <a:ln w="63500">
              <a:solidFill>
                <a:schemeClr val="bg1">
                  <a:lumMod val="95000"/>
                </a:schemeClr>
              </a:solidFill>
            </a:ln>
          </c:spPr>
          <c:dPt>
            <c:idx val="0"/>
            <c:bubble3D val="0"/>
            <c:spPr>
              <a:solidFill>
                <a:srgbClr val="173DFF"/>
              </a:solidFill>
              <a:ln w="63500">
                <a:solidFill>
                  <a:schemeClr val="bg1">
                    <a:lumMod val="95000"/>
                  </a:schemeClr>
                </a:solidFill>
              </a:ln>
              <a:effectLst/>
            </c:spPr>
            <c:extLst>
              <c:ext xmlns:c16="http://schemas.microsoft.com/office/drawing/2014/chart" uri="{C3380CC4-5D6E-409C-BE32-E72D297353CC}">
                <c16:uniqueId val="{00000001-4CD7-3B4B-9D5B-D88F3ACBA8E4}"/>
              </c:ext>
            </c:extLst>
          </c:dPt>
          <c:dPt>
            <c:idx val="1"/>
            <c:bubble3D val="0"/>
            <c:spPr>
              <a:solidFill>
                <a:srgbClr val="960000"/>
              </a:solidFill>
              <a:ln w="63500">
                <a:solidFill>
                  <a:schemeClr val="bg1">
                    <a:lumMod val="95000"/>
                  </a:schemeClr>
                </a:solidFill>
              </a:ln>
              <a:effectLst/>
            </c:spPr>
            <c:extLst>
              <c:ext xmlns:c16="http://schemas.microsoft.com/office/drawing/2014/chart" uri="{C3380CC4-5D6E-409C-BE32-E72D297353CC}">
                <c16:uniqueId val="{00000003-4CD7-3B4B-9D5B-D88F3ACBA8E4}"/>
              </c:ext>
            </c:extLst>
          </c:dPt>
          <c:dPt>
            <c:idx val="2"/>
            <c:bubble3D val="0"/>
            <c:spPr>
              <a:solidFill>
                <a:schemeClr val="accent3"/>
              </a:solidFill>
              <a:ln w="63500">
                <a:solidFill>
                  <a:schemeClr val="bg1">
                    <a:lumMod val="95000"/>
                  </a:schemeClr>
                </a:solidFill>
              </a:ln>
              <a:effectLst/>
            </c:spPr>
            <c:extLst>
              <c:ext xmlns:c16="http://schemas.microsoft.com/office/drawing/2014/chart" uri="{C3380CC4-5D6E-409C-BE32-E72D297353CC}">
                <c16:uniqueId val="{00000005-4CD7-3B4B-9D5B-D88F3ACBA8E4}"/>
              </c:ext>
            </c:extLst>
          </c:dPt>
          <c:dPt>
            <c:idx val="3"/>
            <c:bubble3D val="0"/>
            <c:spPr>
              <a:solidFill>
                <a:schemeClr val="accent4"/>
              </a:solidFill>
              <a:ln w="63500">
                <a:solidFill>
                  <a:schemeClr val="bg1">
                    <a:lumMod val="95000"/>
                  </a:schemeClr>
                </a:solidFill>
              </a:ln>
              <a:effectLst/>
            </c:spPr>
            <c:extLst>
              <c:ext xmlns:c16="http://schemas.microsoft.com/office/drawing/2014/chart" uri="{C3380CC4-5D6E-409C-BE32-E72D297353CC}">
                <c16:uniqueId val="{00000007-4CD7-3B4B-9D5B-D88F3ACBA8E4}"/>
              </c:ext>
            </c:extLst>
          </c:dPt>
          <c:dPt>
            <c:idx val="4"/>
            <c:bubble3D val="0"/>
            <c:spPr>
              <a:solidFill>
                <a:schemeClr val="accent5"/>
              </a:solidFill>
              <a:ln w="63500">
                <a:solidFill>
                  <a:schemeClr val="bg1">
                    <a:lumMod val="95000"/>
                  </a:schemeClr>
                </a:solidFill>
              </a:ln>
              <a:effectLst/>
            </c:spPr>
            <c:extLst>
              <c:ext xmlns:c16="http://schemas.microsoft.com/office/drawing/2014/chart" uri="{C3380CC4-5D6E-409C-BE32-E72D297353CC}">
                <c16:uniqueId val="{00000009-4CD7-3B4B-9D5B-D88F3ACBA8E4}"/>
              </c:ext>
            </c:extLst>
          </c:dPt>
          <c:dPt>
            <c:idx val="5"/>
            <c:bubble3D val="0"/>
            <c:spPr>
              <a:solidFill>
                <a:schemeClr val="accent6"/>
              </a:solidFill>
              <a:ln w="63500">
                <a:solidFill>
                  <a:schemeClr val="bg1">
                    <a:lumMod val="95000"/>
                  </a:schemeClr>
                </a:solidFill>
              </a:ln>
              <a:effectLst/>
            </c:spPr>
            <c:extLst>
              <c:ext xmlns:c16="http://schemas.microsoft.com/office/drawing/2014/chart" uri="{C3380CC4-5D6E-409C-BE32-E72D297353CC}">
                <c16:uniqueId val="{0000000B-4CD7-3B4B-9D5B-D88F3ACBA8E4}"/>
              </c:ext>
            </c:extLst>
          </c:dPt>
          <c:dPt>
            <c:idx val="6"/>
            <c:bubble3D val="0"/>
            <c:spPr>
              <a:solidFill>
                <a:schemeClr val="accent1">
                  <a:lumMod val="60000"/>
                </a:schemeClr>
              </a:solidFill>
              <a:ln w="63500">
                <a:solidFill>
                  <a:schemeClr val="bg1">
                    <a:lumMod val="95000"/>
                  </a:schemeClr>
                </a:solidFill>
              </a:ln>
              <a:effectLst/>
            </c:spPr>
            <c:extLst>
              <c:ext xmlns:c16="http://schemas.microsoft.com/office/drawing/2014/chart" uri="{C3380CC4-5D6E-409C-BE32-E72D297353CC}">
                <c16:uniqueId val="{0000000D-4CD7-3B4B-9D5B-D88F3ACBA8E4}"/>
              </c:ext>
            </c:extLst>
          </c:dPt>
          <c:dLbls>
            <c:dLbl>
              <c:idx val="0"/>
              <c:layout>
                <c:manualLayout>
                  <c:x val="4.7309859754030353E-3"/>
                  <c:y val="2.470103945756363E-3"/>
                </c:manualLayout>
              </c:layout>
              <c:tx>
                <c:rich>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fld id="{E0DFD1D0-5E90-EF48-BAE9-66F7FFC732E5}" type="CATEGORYNAME">
                      <a:rPr lang="en-US" sz="1600" b="1">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[NOME DA CATEGORIA]</a:t>
                    </a:fld>
                    <a:r>
                      <a:rPr lang="en-US" sz="1600" b="1">
                        <a:solidFill>
                          <a:schemeClr val="bg1"/>
                        </a:solidFill>
                        <a:latin typeface="+mn-lt"/>
                        <a:cs typeface="Calibri" panose="020F0502020204030204" pitchFamily="34" charset="0"/>
                      </a:rPr>
                      <a:t> </a:t>
                    </a:r>
                  </a:p>
                  <a:p>
                    <a:pPr>
                      <a:defRPr sz="1600" b="1">
                        <a:solidFill>
                          <a:schemeClr val="bg1"/>
                        </a:solidFill>
                        <a:latin typeface="+mn-lt"/>
                        <a:cs typeface="Calibri" panose="020F0502020204030204" pitchFamily="34" charset="0"/>
                      </a:defRPr>
                    </a:pPr>
                    <a:fld id="{68BB1BD4-D85C-0D4E-A91B-219ADA772FAD}" type="VALUE">
                      <a:rPr lang="en-US" sz="1600" b="1" smtClean="0">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[VALOR]</a:t>
                    </a:fld>
                    <a:endParaRPr lang="pt-BR"/>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28791317237838199"/>
                      <c:h val="0.242335221450029"/>
                    </c:manualLayout>
                  </c15:layout>
                  <c15:dlblFieldTable/>
                  <c15:showDataLabelsRange val="0"/>
                </c:ext>
                <c:ext xmlns:c16="http://schemas.microsoft.com/office/drawing/2014/chart" uri="{C3380CC4-5D6E-409C-BE32-E72D297353CC}">
                  <c16:uniqueId val="{00000001-4CD7-3B4B-9D5B-D88F3ACBA8E4}"/>
                </c:ext>
              </c:extLst>
            </c:dLbl>
            <c:dLbl>
              <c:idx val="1"/>
              <c:layout>
                <c:manualLayout>
                  <c:x val="-3.6814724024589513E-5"/>
                  <c:y val="9.1313244815412133E-4"/>
                </c:manualLayout>
              </c:layout>
              <c:tx>
                <c:rich>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fld id="{F9BFB779-3972-D640-B936-70D4E70EFE89}" type="CATEGORYNAME">
                      <a:rPr lang="en-US" sz="1600" b="1">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[NOME DA CATEGORIA]</a:t>
                    </a:fld>
                    <a:r>
                      <a:rPr lang="en-US" sz="1600" b="1">
                        <a:solidFill>
                          <a:schemeClr val="bg1"/>
                        </a:solidFill>
                        <a:latin typeface="+mn-lt"/>
                        <a:cs typeface="Calibri" panose="020F0502020204030204" pitchFamily="34" charset="0"/>
                      </a:rPr>
                      <a:t> </a:t>
                    </a:r>
                  </a:p>
                  <a:p>
                    <a:pPr>
                      <a:defRPr sz="1600" b="1">
                        <a:solidFill>
                          <a:schemeClr val="bg1"/>
                        </a:solidFill>
                        <a:latin typeface="+mn-lt"/>
                        <a:cs typeface="Calibri" panose="020F0502020204030204" pitchFamily="34" charset="0"/>
                      </a:defRPr>
                    </a:pPr>
                    <a:fld id="{33A742DA-A2B2-B944-9B00-CD96935D0EE2}" type="VALUE">
                      <a:rPr lang="en-US" sz="1600" b="1" smtClean="0">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[VALOR]</a:t>
                    </a:fld>
                    <a:endParaRPr lang="pt-BR"/>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27307912715163801"/>
                      <c:h val="0.25239731666802601"/>
                    </c:manualLayout>
                  </c15:layout>
                  <c15:dlblFieldTable/>
                  <c15:showDataLabelsRange val="0"/>
                </c:ext>
                <c:ext xmlns:c16="http://schemas.microsoft.com/office/drawing/2014/chart" uri="{C3380CC4-5D6E-409C-BE32-E72D297353CC}">
                  <c16:uniqueId val="{00000003-4CD7-3B4B-9D5B-D88F3ACBA8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Calibri" panose="020F0502020204030204" pitchFamily="34" charset="0"/>
                  </a:defRPr>
                </a:pPr>
                <a:endParaRPr lang="pt-BR"/>
              </a:p>
            </c:txPr>
            <c:showLegendKey val="0"/>
            <c:showVal val="1"/>
            <c:showCatName val="1"/>
            <c:showSerName val="0"/>
            <c:showPercent val="0"/>
            <c:showBubbleSize val="0"/>
            <c:showLeaderLines val="0"/>
            <c:extLst>
              <c:ext xmlns:c15="http://schemas.microsoft.com/office/drawing/2012/chart" uri="{CE6537A1-D6FC-4f65-9D91-7224C49458BB}"/>
            </c:extLst>
          </c:dLbls>
          <c:cat>
            <c:strRef>
              <c:f>Planilha1!$A$2:$A$3</c:f>
              <c:strCache>
                <c:ptCount val="2"/>
                <c:pt idx="0">
                  <c:v>Feminino</c:v>
                </c:pt>
                <c:pt idx="1">
                  <c:v>Masculino</c:v>
                </c:pt>
              </c:strCache>
            </c:strRef>
          </c:cat>
          <c:val>
            <c:numRef>
              <c:f>Planilha1!$B$2:$B$3</c:f>
              <c:numCache>
                <c:formatCode>0%</c:formatCode>
                <c:ptCount val="2"/>
                <c:pt idx="0">
                  <c:v>0.52</c:v>
                </c:pt>
                <c:pt idx="1">
                  <c:v>0.48</c:v>
                </c:pt>
              </c:numCache>
            </c:numRef>
          </c:val>
          <c:extLst>
            <c:ext xmlns:c16="http://schemas.microsoft.com/office/drawing/2014/chart" uri="{C3380CC4-5D6E-409C-BE32-E72D297353CC}">
              <c16:uniqueId val="{0000000E-4CD7-3B4B-9D5B-D88F3ACBA8E4}"/>
            </c:ext>
          </c:extLst>
        </c:ser>
        <c:dLbls>
          <c:showLegendKey val="0"/>
          <c:showVal val="0"/>
          <c:showCatName val="0"/>
          <c:showSerName val="0"/>
          <c:showPercent val="0"/>
          <c:showBubbleSize val="0"/>
          <c:showLeaderLines val="0"/>
        </c:dLbls>
        <c:firstSliceAng val="0"/>
        <c:holeSize val="39"/>
      </c:doughnutChart>
      <c:spPr>
        <a:noFill/>
        <a:ln>
          <a:noFill/>
        </a:ln>
        <a:effectLst/>
      </c:spPr>
    </c:plotArea>
    <c:plotVisOnly val="1"/>
    <c:dispBlanksAs val="zero"/>
    <c:showDLblsOverMax val="0"/>
  </c:chart>
  <c:spPr>
    <a:noFill/>
    <a:ln>
      <a:noFill/>
    </a:ln>
    <a:effectLst/>
  </c:spPr>
  <c:txPr>
    <a:bodyPr/>
    <a:lstStyle/>
    <a:p>
      <a:pPr>
        <a:defRPr>
          <a:latin typeface="Matahari 400 Regula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0364-488C-AD88-E5D8BC751343}"/>
              </c:ext>
            </c:extLst>
          </c:dPt>
          <c:dPt>
            <c:idx val="1"/>
            <c:invertIfNegative val="0"/>
            <c:bubble3D val="0"/>
            <c:spPr>
              <a:solidFill>
                <a:srgbClr val="5C85D6"/>
              </a:solidFill>
              <a:ln>
                <a:noFill/>
              </a:ln>
              <a:effectLst/>
            </c:spPr>
            <c:extLst>
              <c:ext xmlns:c16="http://schemas.microsoft.com/office/drawing/2014/chart" uri="{C3380CC4-5D6E-409C-BE32-E72D297353CC}">
                <c16:uniqueId val="{00000003-0364-488C-AD88-E5D8BC751343}"/>
              </c:ext>
            </c:extLst>
          </c:dPt>
          <c:dPt>
            <c:idx val="2"/>
            <c:invertIfNegative val="0"/>
            <c:bubble3D val="0"/>
            <c:spPr>
              <a:solidFill>
                <a:srgbClr val="8EB4E3"/>
              </a:solidFill>
              <a:ln>
                <a:noFill/>
              </a:ln>
              <a:effectLst/>
            </c:spPr>
            <c:extLst>
              <c:ext xmlns:c16="http://schemas.microsoft.com/office/drawing/2014/chart" uri="{C3380CC4-5D6E-409C-BE32-E72D297353CC}">
                <c16:uniqueId val="{00000005-0364-488C-AD88-E5D8BC751343}"/>
              </c:ext>
            </c:extLst>
          </c:dPt>
          <c:dPt>
            <c:idx val="3"/>
            <c:invertIfNegative val="0"/>
            <c:bubble3D val="0"/>
            <c:spPr>
              <a:solidFill>
                <a:srgbClr val="FFC000"/>
              </a:solidFill>
              <a:ln>
                <a:noFill/>
              </a:ln>
              <a:effectLst/>
            </c:spPr>
            <c:extLst>
              <c:ext xmlns:c16="http://schemas.microsoft.com/office/drawing/2014/chart" uri="{C3380CC4-5D6E-409C-BE32-E72D297353CC}">
                <c16:uniqueId val="{00000007-0364-488C-AD88-E5D8BC751343}"/>
              </c:ext>
            </c:extLst>
          </c:dPt>
          <c:dPt>
            <c:idx val="4"/>
            <c:invertIfNegative val="0"/>
            <c:bubble3D val="0"/>
            <c:spPr>
              <a:solidFill>
                <a:srgbClr val="960000"/>
              </a:solidFill>
              <a:ln>
                <a:noFill/>
              </a:ln>
              <a:effectLst/>
            </c:spPr>
            <c:extLst>
              <c:ext xmlns:c16="http://schemas.microsoft.com/office/drawing/2014/chart" uri="{C3380CC4-5D6E-409C-BE32-E72D297353CC}">
                <c16:uniqueId val="{00000009-0364-488C-AD88-E5D8BC751343}"/>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B-0364-488C-AD88-E5D8BC751343}"/>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Várias vezes ao dia</c:v>
                </c:pt>
                <c:pt idx="1">
                  <c:v>Diariamente ou quase diariamente</c:v>
                </c:pt>
                <c:pt idx="2">
                  <c:v>3-4 dias por semana</c:v>
                </c:pt>
                <c:pt idx="3">
                  <c:v>1-2 dias por semana</c:v>
                </c:pt>
                <c:pt idx="4">
                  <c:v>Não li nenhum livro</c:v>
                </c:pt>
                <c:pt idx="5">
                  <c:v>NS/NR</c:v>
                </c:pt>
              </c:strCache>
            </c:strRef>
          </c:cat>
          <c:val>
            <c:numRef>
              <c:f>Plan1!$B$2:$B$7</c:f>
              <c:numCache>
                <c:formatCode>###0%</c:formatCode>
                <c:ptCount val="6"/>
                <c:pt idx="0">
                  <c:v>0.04</c:v>
                </c:pt>
                <c:pt idx="1">
                  <c:v>0.09</c:v>
                </c:pt>
                <c:pt idx="2">
                  <c:v>0.05</c:v>
                </c:pt>
                <c:pt idx="3">
                  <c:v>0.18</c:v>
                </c:pt>
                <c:pt idx="4">
                  <c:v>0.63</c:v>
                </c:pt>
                <c:pt idx="5">
                  <c:v>0.01</c:v>
                </c:pt>
              </c:numCache>
            </c:numRef>
          </c:val>
          <c:extLst>
            <c:ext xmlns:c16="http://schemas.microsoft.com/office/drawing/2014/chart" uri="{C3380CC4-5D6E-409C-BE32-E72D297353CC}">
              <c16:uniqueId val="{0000000C-0364-488C-AD88-E5D8BC751343}"/>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1"/>
        <c:axPos val="l"/>
        <c:numFmt formatCode="General" sourceLinked="0"/>
        <c:majorTickMark val="none"/>
        <c:minorTickMark val="none"/>
        <c:tickLblPos val="nextTo"/>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7401-4C62-B19B-276ADF5B4DA1}"/>
              </c:ext>
            </c:extLst>
          </c:dPt>
          <c:dPt>
            <c:idx val="1"/>
            <c:invertIfNegative val="0"/>
            <c:bubble3D val="0"/>
            <c:spPr>
              <a:solidFill>
                <a:srgbClr val="5C85D6"/>
              </a:solidFill>
              <a:ln>
                <a:noFill/>
              </a:ln>
              <a:effectLst/>
            </c:spPr>
            <c:extLst>
              <c:ext xmlns:c16="http://schemas.microsoft.com/office/drawing/2014/chart" uri="{C3380CC4-5D6E-409C-BE32-E72D297353CC}">
                <c16:uniqueId val="{00000003-7401-4C62-B19B-276ADF5B4DA1}"/>
              </c:ext>
            </c:extLst>
          </c:dPt>
          <c:dPt>
            <c:idx val="2"/>
            <c:invertIfNegative val="0"/>
            <c:bubble3D val="0"/>
            <c:spPr>
              <a:solidFill>
                <a:srgbClr val="8EB4E3"/>
              </a:solidFill>
              <a:ln>
                <a:noFill/>
              </a:ln>
              <a:effectLst/>
            </c:spPr>
            <c:extLst>
              <c:ext xmlns:c16="http://schemas.microsoft.com/office/drawing/2014/chart" uri="{C3380CC4-5D6E-409C-BE32-E72D297353CC}">
                <c16:uniqueId val="{00000005-7401-4C62-B19B-276ADF5B4DA1}"/>
              </c:ext>
            </c:extLst>
          </c:dPt>
          <c:dPt>
            <c:idx val="3"/>
            <c:invertIfNegative val="0"/>
            <c:bubble3D val="0"/>
            <c:spPr>
              <a:solidFill>
                <a:srgbClr val="FFC000"/>
              </a:solidFill>
              <a:ln>
                <a:noFill/>
              </a:ln>
              <a:effectLst/>
            </c:spPr>
            <c:extLst>
              <c:ext xmlns:c16="http://schemas.microsoft.com/office/drawing/2014/chart" uri="{C3380CC4-5D6E-409C-BE32-E72D297353CC}">
                <c16:uniqueId val="{00000007-7401-4C62-B19B-276ADF5B4DA1}"/>
              </c:ext>
            </c:extLst>
          </c:dPt>
          <c:dPt>
            <c:idx val="4"/>
            <c:invertIfNegative val="0"/>
            <c:bubble3D val="0"/>
            <c:spPr>
              <a:solidFill>
                <a:srgbClr val="960000"/>
              </a:solidFill>
              <a:ln>
                <a:noFill/>
              </a:ln>
              <a:effectLst/>
            </c:spPr>
            <c:extLst>
              <c:ext xmlns:c16="http://schemas.microsoft.com/office/drawing/2014/chart" uri="{C3380CC4-5D6E-409C-BE32-E72D297353CC}">
                <c16:uniqueId val="{00000009-7401-4C62-B19B-276ADF5B4DA1}"/>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B-7401-4C62-B19B-276ADF5B4DA1}"/>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Várias vezes ao dia</c:v>
                </c:pt>
                <c:pt idx="1">
                  <c:v>Diariamente ou quase diariamente</c:v>
                </c:pt>
                <c:pt idx="2">
                  <c:v>3-4 dias por semana</c:v>
                </c:pt>
                <c:pt idx="3">
                  <c:v>1-2 dias por semana</c:v>
                </c:pt>
                <c:pt idx="4">
                  <c:v>Não joguei jogos digitais</c:v>
                </c:pt>
                <c:pt idx="5">
                  <c:v>NS/NR</c:v>
                </c:pt>
              </c:strCache>
            </c:strRef>
          </c:cat>
          <c:val>
            <c:numRef>
              <c:f>Plan1!$B$2:$B$7</c:f>
              <c:numCache>
                <c:formatCode>###0%</c:formatCode>
                <c:ptCount val="6"/>
                <c:pt idx="0">
                  <c:v>0.05</c:v>
                </c:pt>
                <c:pt idx="1">
                  <c:v>0.09</c:v>
                </c:pt>
                <c:pt idx="2">
                  <c:v>0.04</c:v>
                </c:pt>
                <c:pt idx="3">
                  <c:v>0.11</c:v>
                </c:pt>
                <c:pt idx="4">
                  <c:v>0.68</c:v>
                </c:pt>
                <c:pt idx="5">
                  <c:v>0.02</c:v>
                </c:pt>
              </c:numCache>
            </c:numRef>
          </c:val>
          <c:extLst>
            <c:ext xmlns:c16="http://schemas.microsoft.com/office/drawing/2014/chart" uri="{C3380CC4-5D6E-409C-BE32-E72D297353CC}">
              <c16:uniqueId val="{0000000C-7401-4C62-B19B-276ADF5B4DA1}"/>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1"/>
        <c:axPos val="l"/>
        <c:numFmt formatCode="General" sourceLinked="0"/>
        <c:majorTickMark val="none"/>
        <c:minorTickMark val="none"/>
        <c:tickLblPos val="nextTo"/>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5951922426366"/>
          <c:y val="3.7504407519098467E-3"/>
          <c:w val="0.49840480775736345"/>
          <c:h val="0.98892619620744526"/>
        </c:manualLayout>
      </c:layout>
      <c:barChart>
        <c:barDir val="bar"/>
        <c:grouping val="clustered"/>
        <c:varyColors val="0"/>
        <c:ser>
          <c:idx val="0"/>
          <c:order val="0"/>
          <c:tx>
            <c:strRef>
              <c:f>Plan1!$B$1</c:f>
              <c:strCache>
                <c:ptCount val="1"/>
                <c:pt idx="0">
                  <c:v>Coluna1</c:v>
                </c:pt>
              </c:strCache>
            </c:strRef>
          </c:tx>
          <c:spPr>
            <a:solidFill>
              <a:srgbClr val="0038EA"/>
            </a:solidFill>
          </c:spPr>
          <c:invertIfNegative val="0"/>
          <c:dPt>
            <c:idx val="2"/>
            <c:invertIfNegative val="0"/>
            <c:bubble3D val="0"/>
            <c:extLst>
              <c:ext xmlns:c16="http://schemas.microsoft.com/office/drawing/2014/chart" uri="{C3380CC4-5D6E-409C-BE32-E72D297353CC}">
                <c16:uniqueId val="{00000000-5E84-4B4B-8478-CA4136B53749}"/>
              </c:ext>
            </c:extLst>
          </c:dPt>
          <c:dPt>
            <c:idx val="3"/>
            <c:invertIfNegative val="0"/>
            <c:bubble3D val="0"/>
            <c:extLst>
              <c:ext xmlns:c16="http://schemas.microsoft.com/office/drawing/2014/chart" uri="{C3380CC4-5D6E-409C-BE32-E72D297353CC}">
                <c16:uniqueId val="{00000001-5E84-4B4B-8478-CA4136B53749}"/>
              </c:ext>
            </c:extLst>
          </c:dPt>
          <c:dPt>
            <c:idx val="9"/>
            <c:invertIfNegative val="0"/>
            <c:bubble3D val="0"/>
            <c:spPr>
              <a:solidFill>
                <a:srgbClr val="FFFFFF">
                  <a:lumMod val="50000"/>
                </a:srgbClr>
              </a:solidFill>
            </c:spPr>
            <c:extLst>
              <c:ext xmlns:c16="http://schemas.microsoft.com/office/drawing/2014/chart" uri="{C3380CC4-5D6E-409C-BE32-E72D297353CC}">
                <c16:uniqueId val="{00000005-079F-45E1-9D54-F7E9FE11D712}"/>
              </c:ext>
            </c:extLst>
          </c:dPt>
          <c:dLbls>
            <c:spPr>
              <a:noFill/>
            </c:spPr>
            <c:txPr>
              <a:bodyPr anchorCtr="0"/>
              <a:lstStyle/>
              <a:p>
                <a:pPr algn="l">
                  <a:defRPr lang="en-US" sz="1200" b="1" i="0" u="none" strike="noStrike" kern="1200" baseline="0">
                    <a:solidFill>
                      <a:schemeClr val="tx1"/>
                    </a:solidFill>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Plan1!$A$2:$A$11</c:f>
              <c:strCache>
                <c:ptCount val="10"/>
                <c:pt idx="0">
                  <c:v>Show/Festival de música</c:v>
                </c:pt>
                <c:pt idx="1">
                  <c:v>Cinema</c:v>
                </c:pt>
                <c:pt idx="2">
                  <c:v>Feiras ou festas de livros</c:v>
                </c:pt>
                <c:pt idx="3">
                  <c:v>Biblioteca</c:v>
                </c:pt>
                <c:pt idx="4">
                  <c:v>Teatro</c:v>
                </c:pt>
                <c:pt idx="5">
                  <c:v>Museu de história/ ciência e tecnologia/ arqueologia</c:v>
                </c:pt>
                <c:pt idx="6">
                  <c:v>Museu de arte/Galeria de arte/ Exposição de arte</c:v>
                </c:pt>
                <c:pt idx="7">
                  <c:v>Concerto/Festival de música clássica</c:v>
                </c:pt>
                <c:pt idx="8">
                  <c:v>Outros</c:v>
                </c:pt>
                <c:pt idx="9">
                  <c:v>NS/NR</c:v>
                </c:pt>
              </c:strCache>
            </c:strRef>
          </c:cat>
          <c:val>
            <c:numRef>
              <c:f>Plan1!$B$2:$B$11</c:f>
              <c:numCache>
                <c:formatCode>0%</c:formatCode>
                <c:ptCount val="10"/>
                <c:pt idx="0">
                  <c:v>0.24</c:v>
                </c:pt>
                <c:pt idx="1">
                  <c:v>0.23</c:v>
                </c:pt>
                <c:pt idx="2">
                  <c:v>0.15</c:v>
                </c:pt>
                <c:pt idx="3">
                  <c:v>0.08</c:v>
                </c:pt>
                <c:pt idx="4">
                  <c:v>7.0000000000000007E-2</c:v>
                </c:pt>
                <c:pt idx="5">
                  <c:v>0.06</c:v>
                </c:pt>
                <c:pt idx="6">
                  <c:v>0.05</c:v>
                </c:pt>
                <c:pt idx="7">
                  <c:v>0.02</c:v>
                </c:pt>
                <c:pt idx="8">
                  <c:v>0.02</c:v>
                </c:pt>
                <c:pt idx="9">
                  <c:v>0.47</c:v>
                </c:pt>
              </c:numCache>
            </c:numRef>
          </c:val>
          <c:extLst>
            <c:ext xmlns:c16="http://schemas.microsoft.com/office/drawing/2014/chart" uri="{C3380CC4-5D6E-409C-BE32-E72D297353CC}">
              <c16:uniqueId val="{00000004-079F-45E1-9D54-F7E9FE11D712}"/>
            </c:ext>
          </c:extLst>
        </c:ser>
        <c:dLbls>
          <c:showLegendKey val="0"/>
          <c:showVal val="1"/>
          <c:showCatName val="0"/>
          <c:showSerName val="0"/>
          <c:showPercent val="0"/>
          <c:showBubbleSize val="0"/>
        </c:dLbls>
        <c:gapWidth val="80"/>
        <c:axId val="2142458640"/>
        <c:axId val="2142461760"/>
      </c:barChart>
      <c:catAx>
        <c:axId val="2142458640"/>
        <c:scaling>
          <c:orientation val="maxMin"/>
        </c:scaling>
        <c:delete val="0"/>
        <c:axPos val="l"/>
        <c:numFmt formatCode="General" sourceLinked="0"/>
        <c:majorTickMark val="out"/>
        <c:minorTickMark val="none"/>
        <c:tickLblPos val="nextTo"/>
        <c:spPr>
          <a:ln>
            <a:noFill/>
          </a:ln>
        </c:spPr>
        <c:txPr>
          <a:bodyPr/>
          <a:lstStyle/>
          <a:p>
            <a:pPr>
              <a:defRPr sz="1200">
                <a:solidFill>
                  <a:schemeClr val="tx1"/>
                </a:solidFill>
                <a:latin typeface="Calibri" panose="020F0502020204030204" pitchFamily="34" charset="0"/>
                <a:cs typeface="Calibri" panose="020F0502020204030204" pitchFamily="34" charset="0"/>
              </a:defRPr>
            </a:pPr>
            <a:endParaRPr lang="pt-BR"/>
          </a:p>
        </c:txPr>
        <c:crossAx val="2142461760"/>
        <c:crosses val="autoZero"/>
        <c:auto val="1"/>
        <c:lblAlgn val="ctr"/>
        <c:lblOffset val="100"/>
        <c:noMultiLvlLbl val="0"/>
      </c:catAx>
      <c:valAx>
        <c:axId val="2142461760"/>
        <c:scaling>
          <c:orientation val="minMax"/>
          <c:max val="1"/>
          <c:min val="0"/>
        </c:scaling>
        <c:delete val="1"/>
        <c:axPos val="t"/>
        <c:numFmt formatCode="0%" sourceLinked="1"/>
        <c:majorTickMark val="out"/>
        <c:minorTickMark val="none"/>
        <c:tickLblPos val="nextTo"/>
        <c:crossAx val="2142458640"/>
        <c:crosses val="autoZero"/>
        <c:crossBetween val="between"/>
        <c:majorUnit val="0.2"/>
      </c:valAx>
    </c:plotArea>
    <c:plotVisOnly val="1"/>
    <c:dispBlanksAs val="gap"/>
    <c:showDLblsOverMax val="0"/>
  </c:chart>
  <c:spPr>
    <a:ln>
      <a:noFill/>
    </a:ln>
  </c:spPr>
  <c:txPr>
    <a:bodyPr/>
    <a:lstStyle/>
    <a:p>
      <a:pPr>
        <a:defRPr sz="1200">
          <a:latin typeface="Trebuchet MS" panose="020B0603020202020204" pitchFamily="34" charset="0"/>
        </a:defRPr>
      </a:pPr>
      <a:endParaRPr lang="pt-B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367783909206071"/>
          <c:y val="8.186600589906892E-4"/>
          <c:w val="0.58919390406573702"/>
          <c:h val="0.98013822889802626"/>
        </c:manualLayout>
      </c:layout>
      <c:barChart>
        <c:barDir val="bar"/>
        <c:grouping val="stacked"/>
        <c:varyColors val="0"/>
        <c:ser>
          <c:idx val="0"/>
          <c:order val="0"/>
          <c:tx>
            <c:strRef>
              <c:f>Plan1!$B$1</c:f>
              <c:strCache>
                <c:ptCount val="1"/>
                <c:pt idx="0">
                  <c:v>1º ponto positivo</c:v>
                </c:pt>
              </c:strCache>
            </c:strRef>
          </c:tx>
          <c:spPr>
            <a:solidFill>
              <a:srgbClr val="0038EA"/>
            </a:solidFill>
            <a:ln>
              <a:noFill/>
            </a:ln>
            <a:effectLst/>
          </c:spPr>
          <c:invertIfNegative val="0"/>
          <c:dPt>
            <c:idx val="0"/>
            <c:invertIfNegative val="0"/>
            <c:bubble3D val="0"/>
            <c:spPr>
              <a:solidFill>
                <a:srgbClr val="FFFFFF">
                  <a:lumMod val="50000"/>
                </a:srgbClr>
              </a:solidFill>
              <a:ln>
                <a:noFill/>
              </a:ln>
              <a:effectLst/>
            </c:spPr>
            <c:extLst>
              <c:ext xmlns:c16="http://schemas.microsoft.com/office/drawing/2014/chart" uri="{C3380CC4-5D6E-409C-BE32-E72D297353CC}">
                <c16:uniqueId val="{00000001-DF39-4A5F-9CD5-A91573D05CF3}"/>
              </c:ext>
            </c:extLst>
          </c:dPt>
          <c:dPt>
            <c:idx val="2"/>
            <c:invertIfNegative val="0"/>
            <c:bubble3D val="0"/>
            <c:extLst>
              <c:ext xmlns:c16="http://schemas.microsoft.com/office/drawing/2014/chart" uri="{C3380CC4-5D6E-409C-BE32-E72D297353CC}">
                <c16:uniqueId val="{00000004-DF39-4A5F-9CD5-A91573D05CF3}"/>
              </c:ext>
            </c:extLst>
          </c:dPt>
          <c:dPt>
            <c:idx val="3"/>
            <c:invertIfNegative val="0"/>
            <c:bubble3D val="0"/>
            <c:extLst>
              <c:ext xmlns:c16="http://schemas.microsoft.com/office/drawing/2014/chart" uri="{C3380CC4-5D6E-409C-BE32-E72D297353CC}">
                <c16:uniqueId val="{00000005-DF39-4A5F-9CD5-A91573D05CF3}"/>
              </c:ext>
            </c:extLst>
          </c:dPt>
          <c:dPt>
            <c:idx val="6"/>
            <c:invertIfNegative val="0"/>
            <c:bubble3D val="0"/>
            <c:extLst>
              <c:ext xmlns:c16="http://schemas.microsoft.com/office/drawing/2014/chart" uri="{C3380CC4-5D6E-409C-BE32-E72D297353CC}">
                <c16:uniqueId val="{00000004-AD49-4E86-94A2-70B3EB9BB569}"/>
              </c:ext>
            </c:extLst>
          </c:dPt>
          <c:dPt>
            <c:idx val="7"/>
            <c:invertIfNegative val="0"/>
            <c:bubble3D val="0"/>
            <c:extLst>
              <c:ext xmlns:c16="http://schemas.microsoft.com/office/drawing/2014/chart" uri="{C3380CC4-5D6E-409C-BE32-E72D297353CC}">
                <c16:uniqueId val="{00000006-AD49-4E86-94A2-70B3EB9BB569}"/>
              </c:ext>
            </c:extLst>
          </c:dPt>
          <c:dPt>
            <c:idx val="8"/>
            <c:invertIfNegative val="0"/>
            <c:bubble3D val="0"/>
            <c:extLst>
              <c:ext xmlns:c16="http://schemas.microsoft.com/office/drawing/2014/chart" uri="{C3380CC4-5D6E-409C-BE32-E72D297353CC}">
                <c16:uniqueId val="{00000007-AD49-4E86-94A2-70B3EB9BB569}"/>
              </c:ext>
            </c:extLst>
          </c:dPt>
          <c:dPt>
            <c:idx val="9"/>
            <c:invertIfNegative val="0"/>
            <c:bubble3D val="0"/>
            <c:extLst>
              <c:ext xmlns:c16="http://schemas.microsoft.com/office/drawing/2014/chart" uri="{C3380CC4-5D6E-409C-BE32-E72D297353CC}">
                <c16:uniqueId val="{00000009-AD49-4E86-94A2-70B3EB9BB569}"/>
              </c:ext>
            </c:extLst>
          </c:dPt>
          <c:dLbls>
            <c:dLbl>
              <c:idx val="0"/>
              <c:delete val="1"/>
              <c:extLst>
                <c:ext xmlns:c15="http://schemas.microsoft.com/office/drawing/2012/chart" uri="{CE6537A1-D6FC-4f65-9D91-7224C49458BB}"/>
                <c:ext xmlns:c16="http://schemas.microsoft.com/office/drawing/2014/chart" uri="{C3380CC4-5D6E-409C-BE32-E72D297353CC}">
                  <c16:uniqueId val="{00000001-DF39-4A5F-9CD5-A91573D05CF3}"/>
                </c:ext>
              </c:extLst>
            </c:dLbl>
            <c:dLbl>
              <c:idx val="1"/>
              <c:delete val="1"/>
              <c:extLst>
                <c:ext xmlns:c15="http://schemas.microsoft.com/office/drawing/2012/chart" uri="{CE6537A1-D6FC-4f65-9D91-7224C49458BB}"/>
                <c:ext xmlns:c16="http://schemas.microsoft.com/office/drawing/2014/chart" uri="{C3380CC4-5D6E-409C-BE32-E72D297353CC}">
                  <c16:uniqueId val="{00000003-DF39-4A5F-9CD5-A91573D05CF3}"/>
                </c:ext>
              </c:extLst>
            </c:dLbl>
            <c:dLbl>
              <c:idx val="2"/>
              <c:delete val="1"/>
              <c:extLst>
                <c:ext xmlns:c15="http://schemas.microsoft.com/office/drawing/2012/chart" uri="{CE6537A1-D6FC-4f65-9D91-7224C49458BB}"/>
                <c:ext xmlns:c16="http://schemas.microsoft.com/office/drawing/2014/chart" uri="{C3380CC4-5D6E-409C-BE32-E72D297353CC}">
                  <c16:uniqueId val="{00000004-DF39-4A5F-9CD5-A91573D05CF3}"/>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Plan1!$A$2:$A$11</c:f>
              <c:strCache>
                <c:ptCount val="10"/>
                <c:pt idx="0">
                  <c:v>NS/NR</c:v>
                </c:pt>
                <c:pt idx="1">
                  <c:v>Outros</c:v>
                </c:pt>
                <c:pt idx="2">
                  <c:v>Concerto/Festival de música clássica</c:v>
                </c:pt>
                <c:pt idx="3">
                  <c:v>Biblioteca</c:v>
                </c:pt>
                <c:pt idx="4">
                  <c:v>Museu de arte/Galeria de arte/ Exposição de arte</c:v>
                </c:pt>
                <c:pt idx="5">
                  <c:v>Feiras ou festas de livros</c:v>
                </c:pt>
                <c:pt idx="6">
                  <c:v>Museu de história/ ciência e tecnologia/ arqueologia</c:v>
                </c:pt>
                <c:pt idx="7">
                  <c:v>Teatro</c:v>
                </c:pt>
                <c:pt idx="8">
                  <c:v>Show/Festival de música</c:v>
                </c:pt>
                <c:pt idx="9">
                  <c:v>Cinema</c:v>
                </c:pt>
              </c:strCache>
            </c:strRef>
          </c:cat>
          <c:val>
            <c:numRef>
              <c:f>Plan1!$B$2:$B$11</c:f>
              <c:numCache>
                <c:formatCode>0%</c:formatCode>
                <c:ptCount val="10"/>
                <c:pt idx="0">
                  <c:v>0.16</c:v>
                </c:pt>
                <c:pt idx="1">
                  <c:v>0.01</c:v>
                </c:pt>
                <c:pt idx="2">
                  <c:v>0.02</c:v>
                </c:pt>
                <c:pt idx="3">
                  <c:v>0.05</c:v>
                </c:pt>
                <c:pt idx="4">
                  <c:v>0.05</c:v>
                </c:pt>
                <c:pt idx="5">
                  <c:v>7.0000000000000007E-2</c:v>
                </c:pt>
                <c:pt idx="6">
                  <c:v>0.08</c:v>
                </c:pt>
                <c:pt idx="7">
                  <c:v>0.1</c:v>
                </c:pt>
                <c:pt idx="8">
                  <c:v>0.19</c:v>
                </c:pt>
                <c:pt idx="9">
                  <c:v>0.26</c:v>
                </c:pt>
              </c:numCache>
            </c:numRef>
          </c:val>
          <c:extLst>
            <c:ext xmlns:c16="http://schemas.microsoft.com/office/drawing/2014/chart" uri="{C3380CC4-5D6E-409C-BE32-E72D297353CC}">
              <c16:uniqueId val="{0000000A-DF39-4A5F-9CD5-A91573D05CF3}"/>
            </c:ext>
          </c:extLst>
        </c:ser>
        <c:ser>
          <c:idx val="1"/>
          <c:order val="1"/>
          <c:tx>
            <c:strRef>
              <c:f>Plan1!$C$1</c:f>
              <c:strCache>
                <c:ptCount val="1"/>
                <c:pt idx="0">
                  <c:v>2º ponto positivo</c:v>
                </c:pt>
              </c:strCache>
            </c:strRef>
          </c:tx>
          <c:spPr>
            <a:solidFill>
              <a:srgbClr val="0070C0"/>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E-DF39-4A5F-9CD5-A91573D05CF3}"/>
                </c:ext>
              </c:extLst>
            </c:dLbl>
            <c:dLbl>
              <c:idx val="2"/>
              <c:delete val="1"/>
              <c:extLst>
                <c:ext xmlns:c15="http://schemas.microsoft.com/office/drawing/2012/chart" uri="{CE6537A1-D6FC-4f65-9D91-7224C49458BB}"/>
                <c:ext xmlns:c16="http://schemas.microsoft.com/office/drawing/2014/chart" uri="{C3380CC4-5D6E-409C-BE32-E72D297353CC}">
                  <c16:uniqueId val="{0000000D-DF39-4A5F-9CD5-A91573D05CF3}"/>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Plan1!$A$2:$A$11</c:f>
              <c:strCache>
                <c:ptCount val="10"/>
                <c:pt idx="0">
                  <c:v>NS/NR</c:v>
                </c:pt>
                <c:pt idx="1">
                  <c:v>Outros</c:v>
                </c:pt>
                <c:pt idx="2">
                  <c:v>Concerto/Festival de música clássica</c:v>
                </c:pt>
                <c:pt idx="3">
                  <c:v>Biblioteca</c:v>
                </c:pt>
                <c:pt idx="4">
                  <c:v>Museu de arte/Galeria de arte/ Exposição de arte</c:v>
                </c:pt>
                <c:pt idx="5">
                  <c:v>Feiras ou festas de livros</c:v>
                </c:pt>
                <c:pt idx="6">
                  <c:v>Museu de história/ ciência e tecnologia/ arqueologia</c:v>
                </c:pt>
                <c:pt idx="7">
                  <c:v>Teatro</c:v>
                </c:pt>
                <c:pt idx="8">
                  <c:v>Show/Festival de música</c:v>
                </c:pt>
                <c:pt idx="9">
                  <c:v>Cinema</c:v>
                </c:pt>
              </c:strCache>
            </c:strRef>
          </c:cat>
          <c:val>
            <c:numRef>
              <c:f>Plan1!$C$2:$C$11</c:f>
              <c:numCache>
                <c:formatCode>0%</c:formatCode>
                <c:ptCount val="10"/>
                <c:pt idx="1">
                  <c:v>0</c:v>
                </c:pt>
                <c:pt idx="2">
                  <c:v>0.02</c:v>
                </c:pt>
                <c:pt idx="3">
                  <c:v>0.03</c:v>
                </c:pt>
                <c:pt idx="4">
                  <c:v>0.05</c:v>
                </c:pt>
                <c:pt idx="5">
                  <c:v>0.04</c:v>
                </c:pt>
                <c:pt idx="6">
                  <c:v>0.05</c:v>
                </c:pt>
                <c:pt idx="7" formatCode="###0%">
                  <c:v>0.08</c:v>
                </c:pt>
                <c:pt idx="8">
                  <c:v>0.08</c:v>
                </c:pt>
                <c:pt idx="9" formatCode="###0%">
                  <c:v>7.0000000000000007E-2</c:v>
                </c:pt>
              </c:numCache>
            </c:numRef>
          </c:val>
          <c:extLst>
            <c:ext xmlns:c16="http://schemas.microsoft.com/office/drawing/2014/chart" uri="{C3380CC4-5D6E-409C-BE32-E72D297353CC}">
              <c16:uniqueId val="{0000000B-DF39-4A5F-9CD5-A91573D05CF3}"/>
            </c:ext>
          </c:extLst>
        </c:ser>
        <c:ser>
          <c:idx val="2"/>
          <c:order val="2"/>
          <c:tx>
            <c:strRef>
              <c:f>Plan1!$D$1</c:f>
              <c:strCache>
                <c:ptCount val="1"/>
                <c:pt idx="0">
                  <c:v>SOMA</c:v>
                </c:pt>
              </c:strCache>
            </c:strRef>
          </c:tx>
          <c:spPr>
            <a:noFill/>
          </c:spPr>
          <c:invertIfNegative val="0"/>
          <c:dLbls>
            <c:spPr>
              <a:noFill/>
              <a:ln>
                <a:noFill/>
              </a:ln>
              <a:effectLst/>
            </c:spPr>
            <c:txPr>
              <a:bodyPr/>
              <a:lstStyle/>
              <a:p>
                <a:pPr>
                  <a:defRPr b="1">
                    <a:latin typeface="+mn-lt"/>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Plan1!$A$2:$A$11</c:f>
              <c:strCache>
                <c:ptCount val="10"/>
                <c:pt idx="0">
                  <c:v>NS/NR</c:v>
                </c:pt>
                <c:pt idx="1">
                  <c:v>Outros</c:v>
                </c:pt>
                <c:pt idx="2">
                  <c:v>Concerto/Festival de música clássica</c:v>
                </c:pt>
                <c:pt idx="3">
                  <c:v>Biblioteca</c:v>
                </c:pt>
                <c:pt idx="4">
                  <c:v>Museu de arte/Galeria de arte/ Exposição de arte</c:v>
                </c:pt>
                <c:pt idx="5">
                  <c:v>Feiras ou festas de livros</c:v>
                </c:pt>
                <c:pt idx="6">
                  <c:v>Museu de história/ ciência e tecnologia/ arqueologia</c:v>
                </c:pt>
                <c:pt idx="7">
                  <c:v>Teatro</c:v>
                </c:pt>
                <c:pt idx="8">
                  <c:v>Show/Festival de música</c:v>
                </c:pt>
                <c:pt idx="9">
                  <c:v>Cinema</c:v>
                </c:pt>
              </c:strCache>
            </c:strRef>
          </c:cat>
          <c:val>
            <c:numRef>
              <c:f>Plan1!$D$2:$D$11</c:f>
              <c:numCache>
                <c:formatCode>###0%</c:formatCode>
                <c:ptCount val="10"/>
                <c:pt idx="0">
                  <c:v>0.16</c:v>
                </c:pt>
                <c:pt idx="1">
                  <c:v>0.01</c:v>
                </c:pt>
                <c:pt idx="2">
                  <c:v>0.04</c:v>
                </c:pt>
                <c:pt idx="3">
                  <c:v>0.08</c:v>
                </c:pt>
                <c:pt idx="4">
                  <c:v>0.1</c:v>
                </c:pt>
                <c:pt idx="5">
                  <c:v>0.11000000000000001</c:v>
                </c:pt>
                <c:pt idx="6">
                  <c:v>0.13</c:v>
                </c:pt>
                <c:pt idx="7">
                  <c:v>0.18</c:v>
                </c:pt>
                <c:pt idx="8">
                  <c:v>0.27</c:v>
                </c:pt>
                <c:pt idx="9">
                  <c:v>0.33</c:v>
                </c:pt>
              </c:numCache>
            </c:numRef>
          </c:val>
          <c:extLst>
            <c:ext xmlns:c16="http://schemas.microsoft.com/office/drawing/2014/chart" uri="{C3380CC4-5D6E-409C-BE32-E72D297353CC}">
              <c16:uniqueId val="{0000000C-DF39-4A5F-9CD5-A91573D05CF3}"/>
            </c:ext>
          </c:extLst>
        </c:ser>
        <c:dLbls>
          <c:showLegendKey val="0"/>
          <c:showVal val="0"/>
          <c:showCatName val="0"/>
          <c:showSerName val="0"/>
          <c:showPercent val="0"/>
          <c:showBubbleSize val="0"/>
        </c:dLbls>
        <c:gapWidth val="81"/>
        <c:overlap val="100"/>
        <c:axId val="129879552"/>
        <c:axId val="128290752"/>
      </c:barChart>
      <c:catAx>
        <c:axId val="129879552"/>
        <c:scaling>
          <c:orientation val="minMax"/>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300">
                <a:solidFill>
                  <a:schemeClr val="tx1"/>
                </a:solidFill>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b"/>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5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232022321185"/>
          <c:y val="4.4355744479921889E-2"/>
          <c:w val="0.63563369990696272"/>
          <c:h val="0.93745028892592008"/>
        </c:manualLayout>
      </c:layout>
      <c:doughnutChart>
        <c:varyColors val="1"/>
        <c:ser>
          <c:idx val="0"/>
          <c:order val="0"/>
          <c:tx>
            <c:strRef>
              <c:f>Planilha1!$B$1</c:f>
              <c:strCache>
                <c:ptCount val="1"/>
                <c:pt idx="0">
                  <c:v>Série 1</c:v>
                </c:pt>
              </c:strCache>
            </c:strRef>
          </c:tx>
          <c:spPr>
            <a:ln w="63500">
              <a:solidFill>
                <a:schemeClr val="bg1">
                  <a:lumMod val="95000"/>
                </a:schemeClr>
              </a:solidFill>
            </a:ln>
          </c:spPr>
          <c:dPt>
            <c:idx val="0"/>
            <c:bubble3D val="0"/>
            <c:explosion val="4"/>
            <c:spPr>
              <a:solidFill>
                <a:srgbClr val="0038EA"/>
              </a:solidFill>
              <a:ln w="63500">
                <a:solidFill>
                  <a:schemeClr val="bg1">
                    <a:lumMod val="95000"/>
                  </a:schemeClr>
                </a:solidFill>
              </a:ln>
              <a:effectLst/>
            </c:spPr>
            <c:extLst>
              <c:ext xmlns:c16="http://schemas.microsoft.com/office/drawing/2014/chart" uri="{C3380CC4-5D6E-409C-BE32-E72D297353CC}">
                <c16:uniqueId val="{00000001-9881-48CB-8963-D390017F02B2}"/>
              </c:ext>
            </c:extLst>
          </c:dPt>
          <c:dPt>
            <c:idx val="1"/>
            <c:bubble3D val="0"/>
            <c:spPr>
              <a:solidFill>
                <a:srgbClr val="960000"/>
              </a:solidFill>
              <a:ln w="63500">
                <a:solidFill>
                  <a:schemeClr val="bg1">
                    <a:lumMod val="95000"/>
                  </a:schemeClr>
                </a:solidFill>
              </a:ln>
              <a:effectLst/>
            </c:spPr>
            <c:extLst>
              <c:ext xmlns:c16="http://schemas.microsoft.com/office/drawing/2014/chart" uri="{C3380CC4-5D6E-409C-BE32-E72D297353CC}">
                <c16:uniqueId val="{00000003-9881-48CB-8963-D390017F02B2}"/>
              </c:ext>
            </c:extLst>
          </c:dPt>
          <c:dPt>
            <c:idx val="2"/>
            <c:bubble3D val="0"/>
            <c:spPr>
              <a:solidFill>
                <a:schemeClr val="bg1">
                  <a:lumMod val="50000"/>
                </a:schemeClr>
              </a:solidFill>
              <a:ln w="63500">
                <a:solidFill>
                  <a:schemeClr val="bg1">
                    <a:lumMod val="95000"/>
                  </a:schemeClr>
                </a:solidFill>
              </a:ln>
              <a:effectLst/>
            </c:spPr>
            <c:extLst>
              <c:ext xmlns:c16="http://schemas.microsoft.com/office/drawing/2014/chart" uri="{C3380CC4-5D6E-409C-BE32-E72D297353CC}">
                <c16:uniqueId val="{00000005-9881-48CB-8963-D390017F02B2}"/>
              </c:ext>
            </c:extLst>
          </c:dPt>
          <c:dPt>
            <c:idx val="3"/>
            <c:bubble3D val="0"/>
            <c:spPr>
              <a:solidFill>
                <a:schemeClr val="accent4"/>
              </a:solidFill>
              <a:ln w="63500">
                <a:solidFill>
                  <a:schemeClr val="bg1">
                    <a:lumMod val="95000"/>
                  </a:schemeClr>
                </a:solidFill>
              </a:ln>
              <a:effectLst/>
            </c:spPr>
            <c:extLst>
              <c:ext xmlns:c16="http://schemas.microsoft.com/office/drawing/2014/chart" uri="{C3380CC4-5D6E-409C-BE32-E72D297353CC}">
                <c16:uniqueId val="{00000007-9881-48CB-8963-D390017F02B2}"/>
              </c:ext>
            </c:extLst>
          </c:dPt>
          <c:dPt>
            <c:idx val="4"/>
            <c:bubble3D val="0"/>
            <c:spPr>
              <a:solidFill>
                <a:schemeClr val="accent5"/>
              </a:solidFill>
              <a:ln w="63500">
                <a:solidFill>
                  <a:schemeClr val="bg1">
                    <a:lumMod val="95000"/>
                  </a:schemeClr>
                </a:solidFill>
              </a:ln>
              <a:effectLst/>
            </c:spPr>
            <c:extLst>
              <c:ext xmlns:c16="http://schemas.microsoft.com/office/drawing/2014/chart" uri="{C3380CC4-5D6E-409C-BE32-E72D297353CC}">
                <c16:uniqueId val="{00000009-9881-48CB-8963-D390017F02B2}"/>
              </c:ext>
            </c:extLst>
          </c:dPt>
          <c:dPt>
            <c:idx val="5"/>
            <c:bubble3D val="0"/>
            <c:spPr>
              <a:solidFill>
                <a:schemeClr val="accent6"/>
              </a:solidFill>
              <a:ln w="63500">
                <a:solidFill>
                  <a:schemeClr val="bg1">
                    <a:lumMod val="95000"/>
                  </a:schemeClr>
                </a:solidFill>
              </a:ln>
              <a:effectLst/>
            </c:spPr>
            <c:extLst>
              <c:ext xmlns:c16="http://schemas.microsoft.com/office/drawing/2014/chart" uri="{C3380CC4-5D6E-409C-BE32-E72D297353CC}">
                <c16:uniqueId val="{0000000B-9881-48CB-8963-D390017F02B2}"/>
              </c:ext>
            </c:extLst>
          </c:dPt>
          <c:dPt>
            <c:idx val="6"/>
            <c:bubble3D val="0"/>
            <c:spPr>
              <a:solidFill>
                <a:schemeClr val="accent1">
                  <a:lumMod val="60000"/>
                </a:schemeClr>
              </a:solidFill>
              <a:ln w="63500">
                <a:solidFill>
                  <a:schemeClr val="bg1">
                    <a:lumMod val="95000"/>
                  </a:schemeClr>
                </a:solidFill>
              </a:ln>
              <a:effectLst/>
            </c:spPr>
            <c:extLst>
              <c:ext xmlns:c16="http://schemas.microsoft.com/office/drawing/2014/chart" uri="{C3380CC4-5D6E-409C-BE32-E72D297353CC}">
                <c16:uniqueId val="{0000000D-9881-48CB-8963-D390017F02B2}"/>
              </c:ext>
            </c:extLst>
          </c:dPt>
          <c:dLbls>
            <c:dLbl>
              <c:idx val="0"/>
              <c:layout>
                <c:manualLayout>
                  <c:x val="4.7309859754030353E-3"/>
                  <c:y val="2.470103945756363E-3"/>
                </c:manualLayout>
              </c:layout>
              <c:tx>
                <c:rich>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fld id="{E0DFD1D0-5E90-EF48-BAE9-66F7FFC732E5}" type="CATEGORYNAME">
                      <a:rPr lang="en-US" sz="1600" b="1">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[NOME DA CATEGORIA]</a:t>
                    </a:fld>
                    <a:r>
                      <a:rPr lang="en-US" sz="1600" b="1">
                        <a:solidFill>
                          <a:schemeClr val="bg1"/>
                        </a:solidFill>
                        <a:latin typeface="+mn-lt"/>
                        <a:cs typeface="Calibri" panose="020F0502020204030204" pitchFamily="34" charset="0"/>
                      </a:rPr>
                      <a:t> </a:t>
                    </a:r>
                  </a:p>
                  <a:p>
                    <a:pPr>
                      <a:defRPr sz="1600" b="1">
                        <a:solidFill>
                          <a:schemeClr val="bg1"/>
                        </a:solidFill>
                        <a:latin typeface="+mn-lt"/>
                        <a:cs typeface="Calibri" panose="020F0502020204030204" pitchFamily="34" charset="0"/>
                      </a:defRPr>
                    </a:pPr>
                    <a:fld id="{68BB1BD4-D85C-0D4E-A91B-219ADA772FAD}" type="VALUE">
                      <a:rPr lang="en-US" sz="1600" b="1" smtClean="0">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[VALOR]</a:t>
                    </a:fld>
                    <a:endParaRPr lang="pt-BR"/>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28791317237838199"/>
                      <c:h val="0.242335221450029"/>
                    </c:manualLayout>
                  </c15:layout>
                  <c15:dlblFieldTable/>
                  <c15:showDataLabelsRange val="0"/>
                </c:ext>
                <c:ext xmlns:c16="http://schemas.microsoft.com/office/drawing/2014/chart" uri="{C3380CC4-5D6E-409C-BE32-E72D297353CC}">
                  <c16:uniqueId val="{00000001-9881-48CB-8963-D390017F02B2}"/>
                </c:ext>
              </c:extLst>
            </c:dLbl>
            <c:dLbl>
              <c:idx val="1"/>
              <c:layout>
                <c:manualLayout>
                  <c:x val="-3.6814724024589513E-5"/>
                  <c:y val="9.1313244815412133E-4"/>
                </c:manualLayout>
              </c:layout>
              <c:tx>
                <c:rich>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fld id="{F9BFB779-3972-D640-B936-70D4E70EFE89}" type="CATEGORYNAME">
                      <a:rPr lang="en-US" sz="1600" b="1">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[NOME DA CATEGORIA]</a:t>
                    </a:fld>
                    <a:r>
                      <a:rPr lang="en-US" sz="1600" b="1">
                        <a:solidFill>
                          <a:schemeClr val="bg1"/>
                        </a:solidFill>
                        <a:latin typeface="+mn-lt"/>
                        <a:cs typeface="Calibri" panose="020F0502020204030204" pitchFamily="34" charset="0"/>
                      </a:rPr>
                      <a:t> </a:t>
                    </a:r>
                  </a:p>
                  <a:p>
                    <a:pPr>
                      <a:defRPr sz="1600" b="1">
                        <a:solidFill>
                          <a:schemeClr val="bg1"/>
                        </a:solidFill>
                        <a:latin typeface="+mn-lt"/>
                        <a:cs typeface="Calibri" panose="020F0502020204030204" pitchFamily="34" charset="0"/>
                      </a:defRPr>
                    </a:pPr>
                    <a:fld id="{33A742DA-A2B2-B944-9B00-CD96935D0EE2}" type="VALUE">
                      <a:rPr lang="en-US" sz="1600" b="1" smtClean="0">
                        <a:solidFill>
                          <a:schemeClr val="bg1"/>
                        </a:solidFill>
                        <a:latin typeface="+mn-lt"/>
                        <a:cs typeface="Calibri" panose="020F0502020204030204" pitchFamily="34" charset="0"/>
                      </a:rPr>
                      <a:pPr>
                        <a:defRPr sz="1600" b="1">
                          <a:solidFill>
                            <a:schemeClr val="bg1"/>
                          </a:solidFill>
                          <a:latin typeface="+mn-lt"/>
                          <a:cs typeface="Calibri" panose="020F0502020204030204" pitchFamily="34" charset="0"/>
                        </a:defRPr>
                      </a:pPr>
                      <a:t>[VALOR]</a:t>
                    </a:fld>
                    <a:endParaRPr lang="pt-BR"/>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Calibri" panose="020F0502020204030204" pitchFamily="34" charset="0"/>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27307912715163801"/>
                      <c:h val="0.25239731666802601"/>
                    </c:manualLayout>
                  </c15:layout>
                  <c15:dlblFieldTable/>
                  <c15:showDataLabelsRange val="0"/>
                </c:ext>
                <c:ext xmlns:c16="http://schemas.microsoft.com/office/drawing/2014/chart" uri="{C3380CC4-5D6E-409C-BE32-E72D297353CC}">
                  <c16:uniqueId val="{00000003-9881-48CB-8963-D390017F02B2}"/>
                </c:ext>
              </c:extLst>
            </c:dLbl>
            <c:dLbl>
              <c:idx val="2"/>
              <c:layout>
                <c:manualLayout>
                  <c:x val="-6.6949527170825876E-2"/>
                  <c:y val="-6.560026051509883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Calibri" panose="020F0502020204030204" pitchFamily="34" charset="0"/>
                    </a:defRPr>
                  </a:pPr>
                  <a:endParaRPr lang="pt-BR"/>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9881-48CB-8963-D390017F02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Calibri" panose="020F0502020204030204" pitchFamily="34" charset="0"/>
                  </a:defRPr>
                </a:pPr>
                <a:endParaRPr lang="pt-BR"/>
              </a:p>
            </c:txPr>
            <c:showLegendKey val="0"/>
            <c:showVal val="1"/>
            <c:showCatName val="1"/>
            <c:showSerName val="0"/>
            <c:showPercent val="0"/>
            <c:showBubbleSize val="0"/>
            <c:showLeaderLines val="0"/>
            <c:extLst>
              <c:ext xmlns:c15="http://schemas.microsoft.com/office/drawing/2012/chart" uri="{CE6537A1-D6FC-4f65-9D91-7224C49458BB}"/>
            </c:extLst>
          </c:dLbls>
          <c:cat>
            <c:strRef>
              <c:f>Planilha1!$A$2:$A$4</c:f>
              <c:strCache>
                <c:ptCount val="3"/>
                <c:pt idx="0">
                  <c:v>Sim</c:v>
                </c:pt>
                <c:pt idx="1">
                  <c:v>Não</c:v>
                </c:pt>
                <c:pt idx="2">
                  <c:v>NS/NR</c:v>
                </c:pt>
              </c:strCache>
            </c:strRef>
          </c:cat>
          <c:val>
            <c:numRef>
              <c:f>Planilha1!$B$2:$B$4</c:f>
              <c:numCache>
                <c:formatCode>0%</c:formatCode>
                <c:ptCount val="3"/>
                <c:pt idx="0">
                  <c:v>0.32</c:v>
                </c:pt>
                <c:pt idx="1">
                  <c:v>0.67</c:v>
                </c:pt>
                <c:pt idx="2">
                  <c:v>0.02</c:v>
                </c:pt>
              </c:numCache>
            </c:numRef>
          </c:val>
          <c:extLst>
            <c:ext xmlns:c16="http://schemas.microsoft.com/office/drawing/2014/chart" uri="{C3380CC4-5D6E-409C-BE32-E72D297353CC}">
              <c16:uniqueId val="{0000000E-9881-48CB-8963-D390017F02B2}"/>
            </c:ext>
          </c:extLst>
        </c:ser>
        <c:dLbls>
          <c:showLegendKey val="0"/>
          <c:showVal val="0"/>
          <c:showCatName val="0"/>
          <c:showSerName val="0"/>
          <c:showPercent val="0"/>
          <c:showBubbleSize val="0"/>
          <c:showLeaderLines val="0"/>
        </c:dLbls>
        <c:firstSliceAng val="0"/>
        <c:holeSize val="39"/>
      </c:doughnutChart>
      <c:spPr>
        <a:noFill/>
        <a:ln>
          <a:noFill/>
        </a:ln>
        <a:effectLst/>
      </c:spPr>
    </c:plotArea>
    <c:plotVisOnly val="1"/>
    <c:dispBlanksAs val="zero"/>
    <c:showDLblsOverMax val="0"/>
  </c:chart>
  <c:spPr>
    <a:noFill/>
    <a:ln>
      <a:noFill/>
    </a:ln>
    <a:effectLst/>
  </c:spPr>
  <c:txPr>
    <a:bodyPr/>
    <a:lstStyle/>
    <a:p>
      <a:pPr>
        <a:defRPr>
          <a:latin typeface="Matahari 400 Regula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59518261298275"/>
          <c:y val="1.6763066174734248E-2"/>
          <c:w val="0.49840480775736345"/>
          <c:h val="0.98892619620744526"/>
        </c:manualLayout>
      </c:layout>
      <c:barChart>
        <c:barDir val="bar"/>
        <c:grouping val="clustered"/>
        <c:varyColors val="0"/>
        <c:ser>
          <c:idx val="0"/>
          <c:order val="0"/>
          <c:tx>
            <c:strRef>
              <c:f>Plan1!$B$1</c:f>
              <c:strCache>
                <c:ptCount val="1"/>
                <c:pt idx="0">
                  <c:v>Coluna1</c:v>
                </c:pt>
              </c:strCache>
            </c:strRef>
          </c:tx>
          <c:spPr>
            <a:solidFill>
              <a:srgbClr val="0038EA"/>
            </a:solidFill>
          </c:spPr>
          <c:invertIfNegative val="0"/>
          <c:dPt>
            <c:idx val="4"/>
            <c:invertIfNegative val="0"/>
            <c:bubble3D val="0"/>
            <c:extLst>
              <c:ext xmlns:c16="http://schemas.microsoft.com/office/drawing/2014/chart" uri="{C3380CC4-5D6E-409C-BE32-E72D297353CC}">
                <c16:uniqueId val="{00000000-47FB-45F8-ACCF-B6D4F3816CD3}"/>
              </c:ext>
            </c:extLst>
          </c:dPt>
          <c:dPt>
            <c:idx val="6"/>
            <c:invertIfNegative val="0"/>
            <c:bubble3D val="0"/>
            <c:extLst>
              <c:ext xmlns:c16="http://schemas.microsoft.com/office/drawing/2014/chart" uri="{C3380CC4-5D6E-409C-BE32-E72D297353CC}">
                <c16:uniqueId val="{00000001-47FB-45F8-ACCF-B6D4F3816CD3}"/>
              </c:ext>
            </c:extLst>
          </c:dPt>
          <c:dPt>
            <c:idx val="12"/>
            <c:invertIfNegative val="0"/>
            <c:bubble3D val="0"/>
            <c:extLst>
              <c:ext xmlns:c16="http://schemas.microsoft.com/office/drawing/2014/chart" uri="{C3380CC4-5D6E-409C-BE32-E72D297353CC}">
                <c16:uniqueId val="{00000003-47FB-45F8-ACCF-B6D4F3816CD3}"/>
              </c:ext>
            </c:extLst>
          </c:dPt>
          <c:dPt>
            <c:idx val="44"/>
            <c:invertIfNegative val="0"/>
            <c:bubble3D val="0"/>
            <c:spPr>
              <a:solidFill>
                <a:srgbClr val="FFFFFF">
                  <a:lumMod val="50000"/>
                </a:srgbClr>
              </a:solidFill>
            </c:spPr>
            <c:extLst>
              <c:ext xmlns:c16="http://schemas.microsoft.com/office/drawing/2014/chart" uri="{C3380CC4-5D6E-409C-BE32-E72D297353CC}">
                <c16:uniqueId val="{00000004-35B5-4CE4-9726-4FF0FF4D6312}"/>
              </c:ext>
            </c:extLst>
          </c:dPt>
          <c:dLbls>
            <c:spPr>
              <a:noFill/>
            </c:spPr>
            <c:txPr>
              <a:bodyPr anchorCtr="0"/>
              <a:lstStyle/>
              <a:p>
                <a:pPr algn="l">
                  <a:defRPr lang="en-US" sz="700" b="1" i="0" u="none" strike="noStrike" kern="1200" baseline="0">
                    <a:solidFill>
                      <a:schemeClr val="tx1"/>
                    </a:solidFill>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Plan1!$A$2:$A$46</c:f>
              <c:strCache>
                <c:ptCount val="45"/>
                <c:pt idx="0">
                  <c:v>Shows/Festivais de Música</c:v>
                </c:pt>
                <c:pt idx="1">
                  <c:v>Festas Juninas/São João</c:v>
                </c:pt>
                <c:pt idx="2">
                  <c:v>Eventos Religiosos</c:v>
                </c:pt>
                <c:pt idx="3">
                  <c:v>Teatro/Artes Cênicas</c:v>
                </c:pt>
                <c:pt idx="4">
                  <c:v>Feira do Livro</c:v>
                </c:pt>
                <c:pt idx="5">
                  <c:v>Museus/Centros Culturais</c:v>
                </c:pt>
                <c:pt idx="6">
                  <c:v>Aniversário da Cidade/Comemorações Municipais</c:v>
                </c:pt>
                <c:pt idx="7">
                  <c:v>Feiras de Artesanato/Artes</c:v>
                </c:pt>
                <c:pt idx="8">
                  <c:v>Festivais Gastronômicos</c:v>
                </c:pt>
                <c:pt idx="9">
                  <c:v>Manifestações Folclóricas/Tradicionais</c:v>
                </c:pt>
                <c:pt idx="10">
                  <c:v>Feiras Livres</c:v>
                </c:pt>
                <c:pt idx="11">
                  <c:v>Feiras/Exposições Agropecuárias</c:v>
                </c:pt>
                <c:pt idx="12">
                  <c:v>Espaços Públicos</c:v>
                </c:pt>
                <c:pt idx="13">
                  <c:v>Carnaval</c:v>
                </c:pt>
                <c:pt idx="14">
                  <c:v>Esportes</c:v>
                </c:pt>
                <c:pt idx="15">
                  <c:v>Rodeios</c:v>
                </c:pt>
                <c:pt idx="16">
                  <c:v>Eventos Escolares/Educacionais</c:v>
                </c:pt>
                <c:pt idx="17">
                  <c:v>Círio de Nazaré</c:v>
                </c:pt>
                <c:pt idx="18">
                  <c:v>Música Erudita/Concertos</c:v>
                </c:pt>
                <c:pt idx="19">
                  <c:v>Festas Populares e de Rua</c:v>
                </c:pt>
                <c:pt idx="20">
                  <c:v>Circo</c:v>
                </c:pt>
                <c:pt idx="21">
                  <c:v>7 de Setembro</c:v>
                </c:pt>
                <c:pt idx="22">
                  <c:v>Eventos Acadêmicos/Corporativos</c:v>
                </c:pt>
                <c:pt idx="23">
                  <c:v>Eventos Sociais/Comunitários</c:v>
                </c:pt>
                <c:pt idx="24">
                  <c:v>Capoeira</c:v>
                </c:pt>
                <c:pt idx="25">
                  <c:v>Festival de Dança</c:v>
                </c:pt>
                <c:pt idx="26">
                  <c:v>Feiras/Festivais de Flores</c:v>
                </c:pt>
                <c:pt idx="27">
                  <c:v>Eventos Regionais</c:v>
                </c:pt>
                <c:pt idx="28">
                  <c:v>Lazer e Espaços Públicos</c:v>
                </c:pt>
                <c:pt idx="29">
                  <c:v>Jardim Botânico</c:v>
                </c:pt>
                <c:pt idx="30">
                  <c:v>Festas Culturais</c:v>
                </c:pt>
                <c:pt idx="31">
                  <c:v>Feiras Técnicas</c:v>
                </c:pt>
                <c:pt idx="32">
                  <c:v>Arraial do Pavulagem</c:v>
                </c:pt>
                <c:pt idx="33">
                  <c:v>Eventos Multiculturais</c:v>
                </c:pt>
                <c:pt idx="34">
                  <c:v>Vaquejada</c:v>
                </c:pt>
                <c:pt idx="35">
                  <c:v>Exposições/Mostras Culturais</c:v>
                </c:pt>
                <c:pt idx="36">
                  <c:v>Cultura Hip Hop/Urbana</c:v>
                </c:pt>
                <c:pt idx="37">
                  <c:v>Raízes do Brejo</c:v>
                </c:pt>
                <c:pt idx="38">
                  <c:v>Feiras de Moda e Bazar</c:v>
                </c:pt>
                <c:pt idx="39">
                  <c:v>Festa das Nações</c:v>
                </c:pt>
                <c:pt idx="40">
                  <c:v>Festas Temáticas</c:v>
                </c:pt>
                <c:pt idx="41">
                  <c:v>Feiras Culturais/Multitemáticas</c:v>
                </c:pt>
                <c:pt idx="42">
                  <c:v>Festival de Inverno</c:v>
                </c:pt>
                <c:pt idx="43">
                  <c:v>Outros</c:v>
                </c:pt>
                <c:pt idx="44">
                  <c:v>NS/NR</c:v>
                </c:pt>
              </c:strCache>
            </c:strRef>
          </c:cat>
          <c:val>
            <c:numRef>
              <c:f>Plan1!$B$2:$B$46</c:f>
              <c:numCache>
                <c:formatCode>0%</c:formatCode>
                <c:ptCount val="45"/>
                <c:pt idx="0">
                  <c:v>0.13</c:v>
                </c:pt>
                <c:pt idx="1">
                  <c:v>0.09</c:v>
                </c:pt>
                <c:pt idx="2">
                  <c:v>7.0000000000000007E-2</c:v>
                </c:pt>
                <c:pt idx="3">
                  <c:v>7.0000000000000007E-2</c:v>
                </c:pt>
                <c:pt idx="4">
                  <c:v>0.04</c:v>
                </c:pt>
                <c:pt idx="5">
                  <c:v>0.03</c:v>
                </c:pt>
                <c:pt idx="6">
                  <c:v>0.03</c:v>
                </c:pt>
                <c:pt idx="7">
                  <c:v>0.03</c:v>
                </c:pt>
                <c:pt idx="8">
                  <c:v>0.02</c:v>
                </c:pt>
                <c:pt idx="9">
                  <c:v>0.02</c:v>
                </c:pt>
                <c:pt idx="10">
                  <c:v>0.02</c:v>
                </c:pt>
                <c:pt idx="11">
                  <c:v>0.02</c:v>
                </c:pt>
                <c:pt idx="12">
                  <c:v>0.02</c:v>
                </c:pt>
                <c:pt idx="13">
                  <c:v>0.02</c:v>
                </c:pt>
                <c:pt idx="14">
                  <c:v>0.02</c:v>
                </c:pt>
                <c:pt idx="15">
                  <c:v>0.02</c:v>
                </c:pt>
                <c:pt idx="16">
                  <c:v>0.02</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0.01</c:v>
                </c:pt>
                <c:pt idx="34">
                  <c:v>0.01</c:v>
                </c:pt>
                <c:pt idx="35">
                  <c:v>0.01</c:v>
                </c:pt>
                <c:pt idx="36">
                  <c:v>0.01</c:v>
                </c:pt>
                <c:pt idx="37">
                  <c:v>0.01</c:v>
                </c:pt>
                <c:pt idx="38">
                  <c:v>0.01</c:v>
                </c:pt>
                <c:pt idx="39">
                  <c:v>0.01</c:v>
                </c:pt>
                <c:pt idx="40">
                  <c:v>0.01</c:v>
                </c:pt>
                <c:pt idx="41">
                  <c:v>0.01</c:v>
                </c:pt>
                <c:pt idx="42">
                  <c:v>0.01</c:v>
                </c:pt>
                <c:pt idx="43">
                  <c:v>0.06</c:v>
                </c:pt>
                <c:pt idx="44">
                  <c:v>0.08</c:v>
                </c:pt>
              </c:numCache>
            </c:numRef>
          </c:val>
          <c:extLst>
            <c:ext xmlns:c16="http://schemas.microsoft.com/office/drawing/2014/chart" uri="{C3380CC4-5D6E-409C-BE32-E72D297353CC}">
              <c16:uniqueId val="{00000004-CCB3-4509-8BC6-743DA44E1279}"/>
            </c:ext>
          </c:extLst>
        </c:ser>
        <c:dLbls>
          <c:showLegendKey val="0"/>
          <c:showVal val="1"/>
          <c:showCatName val="0"/>
          <c:showSerName val="0"/>
          <c:showPercent val="0"/>
          <c:showBubbleSize val="0"/>
        </c:dLbls>
        <c:gapWidth val="80"/>
        <c:axId val="2142458640"/>
        <c:axId val="2142461760"/>
      </c:barChart>
      <c:catAx>
        <c:axId val="2142458640"/>
        <c:scaling>
          <c:orientation val="maxMin"/>
        </c:scaling>
        <c:delete val="0"/>
        <c:axPos val="l"/>
        <c:numFmt formatCode="General" sourceLinked="0"/>
        <c:majorTickMark val="out"/>
        <c:minorTickMark val="none"/>
        <c:tickLblPos val="nextTo"/>
        <c:spPr>
          <a:ln>
            <a:noFill/>
          </a:ln>
        </c:spPr>
        <c:txPr>
          <a:bodyPr/>
          <a:lstStyle/>
          <a:p>
            <a:pPr>
              <a:defRPr sz="700">
                <a:solidFill>
                  <a:schemeClr val="tx1"/>
                </a:solidFill>
                <a:latin typeface="Calibri" panose="020F0502020204030204" pitchFamily="34" charset="0"/>
                <a:cs typeface="Calibri" panose="020F0502020204030204" pitchFamily="34" charset="0"/>
              </a:defRPr>
            </a:pPr>
            <a:endParaRPr lang="pt-BR"/>
          </a:p>
        </c:txPr>
        <c:crossAx val="2142461760"/>
        <c:crosses val="autoZero"/>
        <c:auto val="1"/>
        <c:lblAlgn val="ctr"/>
        <c:lblOffset val="100"/>
        <c:noMultiLvlLbl val="0"/>
      </c:catAx>
      <c:valAx>
        <c:axId val="2142461760"/>
        <c:scaling>
          <c:orientation val="minMax"/>
          <c:max val="1"/>
          <c:min val="0"/>
        </c:scaling>
        <c:delete val="1"/>
        <c:axPos val="t"/>
        <c:numFmt formatCode="0%" sourceLinked="1"/>
        <c:majorTickMark val="out"/>
        <c:minorTickMark val="none"/>
        <c:tickLblPos val="nextTo"/>
        <c:crossAx val="2142458640"/>
        <c:crosses val="autoZero"/>
        <c:crossBetween val="between"/>
        <c:majorUnit val="0.2"/>
      </c:valAx>
    </c:plotArea>
    <c:plotVisOnly val="1"/>
    <c:dispBlanksAs val="gap"/>
    <c:showDLblsOverMax val="0"/>
  </c:chart>
  <c:spPr>
    <a:noFill/>
    <a:ln>
      <a:noFill/>
    </a:ln>
  </c:spPr>
  <c:txPr>
    <a:bodyPr/>
    <a:lstStyle/>
    <a:p>
      <a:pPr>
        <a:defRPr sz="1200">
          <a:latin typeface="Trebuchet MS" panose="020B0603020202020204" pitchFamily="34" charset="0"/>
        </a:defRPr>
      </a:pPr>
      <a:endParaRPr lang="pt-B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5951922426366"/>
          <c:y val="1.4365591849264928E-2"/>
          <c:w val="0.49840480775736345"/>
          <c:h val="0.98892619620744526"/>
        </c:manualLayout>
      </c:layout>
      <c:barChart>
        <c:barDir val="bar"/>
        <c:grouping val="clustered"/>
        <c:varyColors val="0"/>
        <c:ser>
          <c:idx val="0"/>
          <c:order val="0"/>
          <c:tx>
            <c:strRef>
              <c:f>Plan1!$B$1</c:f>
              <c:strCache>
                <c:ptCount val="1"/>
                <c:pt idx="0">
                  <c:v>Coluna1</c:v>
                </c:pt>
              </c:strCache>
            </c:strRef>
          </c:tx>
          <c:spPr>
            <a:solidFill>
              <a:srgbClr val="0038EA"/>
            </a:solidFill>
          </c:spPr>
          <c:invertIfNegative val="0"/>
          <c:dPt>
            <c:idx val="5"/>
            <c:invertIfNegative val="0"/>
            <c:bubble3D val="0"/>
            <c:extLst>
              <c:ext xmlns:c16="http://schemas.microsoft.com/office/drawing/2014/chart" uri="{C3380CC4-5D6E-409C-BE32-E72D297353CC}">
                <c16:uniqueId val="{00000000-04FC-4253-AD66-D26E8ECDEAC4}"/>
              </c:ext>
            </c:extLst>
          </c:dPt>
          <c:dPt>
            <c:idx val="9"/>
            <c:invertIfNegative val="0"/>
            <c:bubble3D val="0"/>
            <c:spPr>
              <a:solidFill>
                <a:srgbClr val="FFFFFF">
                  <a:lumMod val="50000"/>
                </a:srgbClr>
              </a:solidFill>
            </c:spPr>
            <c:extLst>
              <c:ext xmlns:c16="http://schemas.microsoft.com/office/drawing/2014/chart" uri="{C3380CC4-5D6E-409C-BE32-E72D297353CC}">
                <c16:uniqueId val="{00000009-30AD-4104-B910-C3124EA590DD}"/>
              </c:ext>
            </c:extLst>
          </c:dPt>
          <c:dLbls>
            <c:spPr>
              <a:noFill/>
            </c:spPr>
            <c:txPr>
              <a:bodyPr anchorCtr="0"/>
              <a:lstStyle/>
              <a:p>
                <a:pPr algn="l">
                  <a:defRPr lang="en-US" sz="1200" b="1" i="0" u="none" strike="noStrike" kern="1200" baseline="0">
                    <a:solidFill>
                      <a:schemeClr val="tx1"/>
                    </a:solidFill>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Plan1!$A$2:$A$11</c:f>
              <c:strCache>
                <c:ptCount val="10"/>
                <c:pt idx="0">
                  <c:v>São João</c:v>
                </c:pt>
                <c:pt idx="1">
                  <c:v>Carnaval</c:v>
                </c:pt>
                <c:pt idx="2">
                  <c:v>Cavalgadas/Romarias</c:v>
                </c:pt>
                <c:pt idx="3">
                  <c:v>Círio de Nazaré</c:v>
                </c:pt>
                <c:pt idx="4">
                  <c:v>Festa de Boi</c:v>
                </c:pt>
                <c:pt idx="5">
                  <c:v>Folia de Reis</c:v>
                </c:pt>
                <c:pt idx="6">
                  <c:v>Congada</c:v>
                </c:pt>
                <c:pt idx="7">
                  <c:v>Fandango</c:v>
                </c:pt>
                <c:pt idx="8">
                  <c:v>Outros</c:v>
                </c:pt>
                <c:pt idx="9">
                  <c:v>NS/NR</c:v>
                </c:pt>
              </c:strCache>
            </c:strRef>
          </c:cat>
          <c:val>
            <c:numRef>
              <c:f>Plan1!$B$2:$B$11</c:f>
              <c:numCache>
                <c:formatCode>0%</c:formatCode>
                <c:ptCount val="10"/>
                <c:pt idx="0">
                  <c:v>0.31</c:v>
                </c:pt>
                <c:pt idx="1">
                  <c:v>0.28000000000000003</c:v>
                </c:pt>
                <c:pt idx="2">
                  <c:v>7.0000000000000007E-2</c:v>
                </c:pt>
                <c:pt idx="3">
                  <c:v>0.04</c:v>
                </c:pt>
                <c:pt idx="4">
                  <c:v>0.04</c:v>
                </c:pt>
                <c:pt idx="5">
                  <c:v>0.04</c:v>
                </c:pt>
                <c:pt idx="6">
                  <c:v>0.02</c:v>
                </c:pt>
                <c:pt idx="7">
                  <c:v>0.01</c:v>
                </c:pt>
                <c:pt idx="8">
                  <c:v>0.03</c:v>
                </c:pt>
                <c:pt idx="9">
                  <c:v>0.5</c:v>
                </c:pt>
              </c:numCache>
            </c:numRef>
          </c:val>
          <c:extLst>
            <c:ext xmlns:c16="http://schemas.microsoft.com/office/drawing/2014/chart" uri="{C3380CC4-5D6E-409C-BE32-E72D297353CC}">
              <c16:uniqueId val="{00000008-30AD-4104-B910-C3124EA590DD}"/>
            </c:ext>
          </c:extLst>
        </c:ser>
        <c:dLbls>
          <c:showLegendKey val="0"/>
          <c:showVal val="1"/>
          <c:showCatName val="0"/>
          <c:showSerName val="0"/>
          <c:showPercent val="0"/>
          <c:showBubbleSize val="0"/>
        </c:dLbls>
        <c:gapWidth val="80"/>
        <c:axId val="2142458640"/>
        <c:axId val="2142461760"/>
      </c:barChart>
      <c:catAx>
        <c:axId val="2142458640"/>
        <c:scaling>
          <c:orientation val="maxMin"/>
        </c:scaling>
        <c:delete val="0"/>
        <c:axPos val="l"/>
        <c:numFmt formatCode="General" sourceLinked="0"/>
        <c:majorTickMark val="out"/>
        <c:minorTickMark val="none"/>
        <c:tickLblPos val="nextTo"/>
        <c:spPr>
          <a:ln>
            <a:noFill/>
          </a:ln>
        </c:spPr>
        <c:txPr>
          <a:bodyPr/>
          <a:lstStyle/>
          <a:p>
            <a:pPr>
              <a:defRPr sz="1200">
                <a:solidFill>
                  <a:schemeClr val="tx1"/>
                </a:solidFill>
                <a:latin typeface="Calibri" panose="020F0502020204030204" pitchFamily="34" charset="0"/>
                <a:cs typeface="Calibri" panose="020F0502020204030204" pitchFamily="34" charset="0"/>
              </a:defRPr>
            </a:pPr>
            <a:endParaRPr lang="pt-BR"/>
          </a:p>
        </c:txPr>
        <c:crossAx val="2142461760"/>
        <c:crosses val="autoZero"/>
        <c:auto val="1"/>
        <c:lblAlgn val="ctr"/>
        <c:lblOffset val="100"/>
        <c:noMultiLvlLbl val="0"/>
      </c:catAx>
      <c:valAx>
        <c:axId val="2142461760"/>
        <c:scaling>
          <c:orientation val="minMax"/>
          <c:max val="1"/>
          <c:min val="0"/>
        </c:scaling>
        <c:delete val="1"/>
        <c:axPos val="t"/>
        <c:numFmt formatCode="0%" sourceLinked="1"/>
        <c:majorTickMark val="out"/>
        <c:minorTickMark val="none"/>
        <c:tickLblPos val="nextTo"/>
        <c:crossAx val="2142458640"/>
        <c:crosses val="autoZero"/>
        <c:crossBetween val="between"/>
        <c:majorUnit val="0.2"/>
      </c:valAx>
    </c:plotArea>
    <c:plotVisOnly val="1"/>
    <c:dispBlanksAs val="gap"/>
    <c:showDLblsOverMax val="0"/>
  </c:chart>
  <c:spPr>
    <a:ln>
      <a:noFill/>
    </a:ln>
  </c:spPr>
  <c:txPr>
    <a:bodyPr/>
    <a:lstStyle/>
    <a:p>
      <a:pPr>
        <a:defRPr sz="1200">
          <a:latin typeface="Trebuchet MS" panose="020B0603020202020204" pitchFamily="34" charset="0"/>
        </a:defRPr>
      </a:pPr>
      <a:endParaRPr lang="pt-B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367783909206071"/>
          <c:y val="8.186600589906892E-4"/>
          <c:w val="0.58919390406573702"/>
          <c:h val="0.98013822889802626"/>
        </c:manualLayout>
      </c:layout>
      <c:barChart>
        <c:barDir val="bar"/>
        <c:grouping val="stacked"/>
        <c:varyColors val="0"/>
        <c:ser>
          <c:idx val="0"/>
          <c:order val="0"/>
          <c:tx>
            <c:strRef>
              <c:f>Plan1!$B$1</c:f>
              <c:strCache>
                <c:ptCount val="1"/>
                <c:pt idx="0">
                  <c:v>1º ponto positivo</c:v>
                </c:pt>
              </c:strCache>
            </c:strRef>
          </c:tx>
          <c:spPr>
            <a:solidFill>
              <a:srgbClr val="0038EA"/>
            </a:solidFill>
            <a:ln>
              <a:noFill/>
            </a:ln>
            <a:effectLst/>
          </c:spPr>
          <c:invertIfNegative val="0"/>
          <c:dPt>
            <c:idx val="0"/>
            <c:invertIfNegative val="0"/>
            <c:bubble3D val="0"/>
            <c:spPr>
              <a:solidFill>
                <a:srgbClr val="FFFFFF">
                  <a:lumMod val="50000"/>
                </a:srgbClr>
              </a:solidFill>
              <a:ln>
                <a:noFill/>
              </a:ln>
              <a:effectLst/>
            </c:spPr>
            <c:extLst>
              <c:ext xmlns:c16="http://schemas.microsoft.com/office/drawing/2014/chart" uri="{C3380CC4-5D6E-409C-BE32-E72D297353CC}">
                <c16:uniqueId val="{00000001-1F83-4BE8-AF27-EE55AF931ECC}"/>
              </c:ext>
            </c:extLst>
          </c:dPt>
          <c:dPt>
            <c:idx val="1"/>
            <c:invertIfNegative val="0"/>
            <c:bubble3D val="0"/>
            <c:extLst>
              <c:ext xmlns:c16="http://schemas.microsoft.com/office/drawing/2014/chart" uri="{C3380CC4-5D6E-409C-BE32-E72D297353CC}">
                <c16:uniqueId val="{00000008-1F83-4BE8-AF27-EE55AF931ECC}"/>
              </c:ext>
            </c:extLst>
          </c:dPt>
          <c:dPt>
            <c:idx val="3"/>
            <c:invertIfNegative val="0"/>
            <c:bubble3D val="0"/>
            <c:extLst>
              <c:ext xmlns:c16="http://schemas.microsoft.com/office/drawing/2014/chart" uri="{C3380CC4-5D6E-409C-BE32-E72D297353CC}">
                <c16:uniqueId val="{00000003-1F83-4BE8-AF27-EE55AF931ECC}"/>
              </c:ext>
            </c:extLst>
          </c:dPt>
          <c:dPt>
            <c:idx val="4"/>
            <c:invertIfNegative val="0"/>
            <c:bubble3D val="0"/>
            <c:extLst>
              <c:ext xmlns:c16="http://schemas.microsoft.com/office/drawing/2014/chart" uri="{C3380CC4-5D6E-409C-BE32-E72D297353CC}">
                <c16:uniqueId val="{00000004-1F83-4BE8-AF27-EE55AF931ECC}"/>
              </c:ext>
            </c:extLst>
          </c:dPt>
          <c:dPt>
            <c:idx val="5"/>
            <c:invertIfNegative val="0"/>
            <c:bubble3D val="0"/>
            <c:extLst>
              <c:ext xmlns:c16="http://schemas.microsoft.com/office/drawing/2014/chart" uri="{C3380CC4-5D6E-409C-BE32-E72D297353CC}">
                <c16:uniqueId val="{00000005-1F83-4BE8-AF27-EE55AF931ECC}"/>
              </c:ext>
            </c:extLst>
          </c:dPt>
          <c:dPt>
            <c:idx val="7"/>
            <c:invertIfNegative val="0"/>
            <c:bubble3D val="0"/>
            <c:extLst>
              <c:ext xmlns:c16="http://schemas.microsoft.com/office/drawing/2014/chart" uri="{C3380CC4-5D6E-409C-BE32-E72D297353CC}">
                <c16:uniqueId val="{00000006-1F83-4BE8-AF27-EE55AF931ECC}"/>
              </c:ext>
            </c:extLst>
          </c:dPt>
          <c:dPt>
            <c:idx val="8"/>
            <c:invertIfNegative val="0"/>
            <c:bubble3D val="0"/>
            <c:extLst>
              <c:ext xmlns:c16="http://schemas.microsoft.com/office/drawing/2014/chart" uri="{C3380CC4-5D6E-409C-BE32-E72D297353CC}">
                <c16:uniqueId val="{00000007-1F83-4BE8-AF27-EE55AF931ECC}"/>
              </c:ext>
            </c:extLst>
          </c:dPt>
          <c:dLbls>
            <c:dLbl>
              <c:idx val="0"/>
              <c:delete val="1"/>
              <c:extLst>
                <c:ext xmlns:c15="http://schemas.microsoft.com/office/drawing/2012/chart" uri="{CE6537A1-D6FC-4f65-9D91-7224C49458BB}"/>
                <c:ext xmlns:c16="http://schemas.microsoft.com/office/drawing/2014/chart" uri="{C3380CC4-5D6E-409C-BE32-E72D297353CC}">
                  <c16:uniqueId val="{00000001-1F83-4BE8-AF27-EE55AF931ECC}"/>
                </c:ext>
              </c:extLst>
            </c:dLbl>
            <c:dLbl>
              <c:idx val="1"/>
              <c:delete val="1"/>
              <c:extLst>
                <c:ext xmlns:c15="http://schemas.microsoft.com/office/drawing/2012/chart" uri="{CE6537A1-D6FC-4f65-9D91-7224C49458BB}"/>
                <c:ext xmlns:c16="http://schemas.microsoft.com/office/drawing/2014/chart" uri="{C3380CC4-5D6E-409C-BE32-E72D297353CC}">
                  <c16:uniqueId val="{00000008-1F83-4BE8-AF27-EE55AF931ECC}"/>
                </c:ext>
              </c:extLst>
            </c:dLbl>
            <c:dLbl>
              <c:idx val="2"/>
              <c:delete val="1"/>
              <c:extLst>
                <c:ext xmlns:c15="http://schemas.microsoft.com/office/drawing/2012/chart" uri="{CE6537A1-D6FC-4f65-9D91-7224C49458BB}"/>
                <c:ext xmlns:c16="http://schemas.microsoft.com/office/drawing/2014/chart" uri="{C3380CC4-5D6E-409C-BE32-E72D297353CC}">
                  <c16:uniqueId val="{00000002-1F83-4BE8-AF27-EE55AF931ECC}"/>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Plan1!$A$2:$A$10</c:f>
              <c:strCache>
                <c:ptCount val="9"/>
                <c:pt idx="0">
                  <c:v>NS/NR</c:v>
                </c:pt>
                <c:pt idx="1">
                  <c:v>Falta de divulgação ou informação sobre eventos</c:v>
                </c:pt>
                <c:pt idx="2">
                  <c:v>Falta de segurança no lugar onde acontecem os eventos</c:v>
                </c:pt>
                <c:pt idx="3">
                  <c:v>Dificuldade de transporte ou locomoção</c:v>
                </c:pt>
                <c:pt idx="4">
                  <c:v>Ingressos caros</c:v>
                </c:pt>
                <c:pt idx="5">
                  <c:v>Falta de opções culturais onde eu moro</c:v>
                </c:pt>
                <c:pt idx="6">
                  <c:v>Falta de dinheiro</c:v>
                </c:pt>
                <c:pt idx="7">
                  <c:v>Falta de interesse</c:v>
                </c:pt>
                <c:pt idx="8">
                  <c:v>Falta de tempo</c:v>
                </c:pt>
              </c:strCache>
            </c:strRef>
          </c:cat>
          <c:val>
            <c:numRef>
              <c:f>Plan1!$B$2:$B$10</c:f>
              <c:numCache>
                <c:formatCode>0%</c:formatCode>
                <c:ptCount val="9"/>
                <c:pt idx="0">
                  <c:v>0.05</c:v>
                </c:pt>
                <c:pt idx="1">
                  <c:v>0.04</c:v>
                </c:pt>
                <c:pt idx="2">
                  <c:v>0.04</c:v>
                </c:pt>
                <c:pt idx="3">
                  <c:v>0.05</c:v>
                </c:pt>
                <c:pt idx="4">
                  <c:v>0.05</c:v>
                </c:pt>
                <c:pt idx="5" formatCode="###0%">
                  <c:v>0.1</c:v>
                </c:pt>
                <c:pt idx="6" formatCode="###0%">
                  <c:v>0.16</c:v>
                </c:pt>
                <c:pt idx="7">
                  <c:v>0.24</c:v>
                </c:pt>
                <c:pt idx="8">
                  <c:v>0.27</c:v>
                </c:pt>
              </c:numCache>
            </c:numRef>
          </c:val>
          <c:extLst>
            <c:ext xmlns:c16="http://schemas.microsoft.com/office/drawing/2014/chart" uri="{C3380CC4-5D6E-409C-BE32-E72D297353CC}">
              <c16:uniqueId val="{00000009-1F83-4BE8-AF27-EE55AF931ECC}"/>
            </c:ext>
          </c:extLst>
        </c:ser>
        <c:ser>
          <c:idx val="1"/>
          <c:order val="1"/>
          <c:tx>
            <c:strRef>
              <c:f>Plan1!$C$1</c:f>
              <c:strCache>
                <c:ptCount val="1"/>
                <c:pt idx="0">
                  <c:v>2º ponto positivo</c:v>
                </c:pt>
              </c:strCache>
            </c:strRef>
          </c:tx>
          <c:spPr>
            <a:solidFill>
              <a:srgbClr val="0070C0"/>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78CF-4E59-B3B1-1CFAFACD7364}"/>
                </c:ext>
              </c:extLst>
            </c:dLbl>
            <c:dLbl>
              <c:idx val="2"/>
              <c:delete val="1"/>
              <c:extLst>
                <c:ext xmlns:c15="http://schemas.microsoft.com/office/drawing/2012/chart" uri="{CE6537A1-D6FC-4f65-9D91-7224C49458BB}"/>
                <c:ext xmlns:c16="http://schemas.microsoft.com/office/drawing/2014/chart" uri="{C3380CC4-5D6E-409C-BE32-E72D297353CC}">
                  <c16:uniqueId val="{0000000A-1F83-4BE8-AF27-EE55AF931ECC}"/>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Plan1!$A$2:$A$10</c:f>
              <c:strCache>
                <c:ptCount val="9"/>
                <c:pt idx="0">
                  <c:v>NS/NR</c:v>
                </c:pt>
                <c:pt idx="1">
                  <c:v>Falta de divulgação ou informação sobre eventos</c:v>
                </c:pt>
                <c:pt idx="2">
                  <c:v>Falta de segurança no lugar onde acontecem os eventos</c:v>
                </c:pt>
                <c:pt idx="3">
                  <c:v>Dificuldade de transporte ou locomoção</c:v>
                </c:pt>
                <c:pt idx="4">
                  <c:v>Ingressos caros</c:v>
                </c:pt>
                <c:pt idx="5">
                  <c:v>Falta de opções culturais onde eu moro</c:v>
                </c:pt>
                <c:pt idx="6">
                  <c:v>Falta de dinheiro</c:v>
                </c:pt>
                <c:pt idx="7">
                  <c:v>Falta de interesse</c:v>
                </c:pt>
                <c:pt idx="8">
                  <c:v>Falta de tempo</c:v>
                </c:pt>
              </c:strCache>
            </c:strRef>
          </c:cat>
          <c:val>
            <c:numRef>
              <c:f>Plan1!$C$2:$C$10</c:f>
              <c:numCache>
                <c:formatCode>0%</c:formatCode>
                <c:ptCount val="9"/>
                <c:pt idx="1">
                  <c:v>0.04</c:v>
                </c:pt>
                <c:pt idx="2">
                  <c:v>0.05</c:v>
                </c:pt>
                <c:pt idx="3" formatCode="###0%">
                  <c:v>0.04</c:v>
                </c:pt>
                <c:pt idx="4">
                  <c:v>0.04</c:v>
                </c:pt>
                <c:pt idx="5" formatCode="###0%">
                  <c:v>0.04</c:v>
                </c:pt>
                <c:pt idx="6" formatCode="###0%">
                  <c:v>0.08</c:v>
                </c:pt>
                <c:pt idx="7">
                  <c:v>0.05</c:v>
                </c:pt>
                <c:pt idx="8">
                  <c:v>0.06</c:v>
                </c:pt>
              </c:numCache>
            </c:numRef>
          </c:val>
          <c:extLst>
            <c:ext xmlns:c16="http://schemas.microsoft.com/office/drawing/2014/chart" uri="{C3380CC4-5D6E-409C-BE32-E72D297353CC}">
              <c16:uniqueId val="{0000000E-1F83-4BE8-AF27-EE55AF931ECC}"/>
            </c:ext>
          </c:extLst>
        </c:ser>
        <c:ser>
          <c:idx val="2"/>
          <c:order val="2"/>
          <c:tx>
            <c:strRef>
              <c:f>Plan1!$D$1</c:f>
              <c:strCache>
                <c:ptCount val="1"/>
                <c:pt idx="0">
                  <c:v>SOMA</c:v>
                </c:pt>
              </c:strCache>
            </c:strRef>
          </c:tx>
          <c:spPr>
            <a:noFill/>
          </c:spPr>
          <c:invertIfNegative val="0"/>
          <c:dLbls>
            <c:spPr>
              <a:noFill/>
              <a:ln>
                <a:noFill/>
              </a:ln>
              <a:effectLst/>
            </c:spPr>
            <c:txPr>
              <a:bodyPr/>
              <a:lstStyle/>
              <a:p>
                <a:pPr>
                  <a:defRPr b="1">
                    <a:latin typeface="+mn-lt"/>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Plan1!$A$2:$A$10</c:f>
              <c:strCache>
                <c:ptCount val="9"/>
                <c:pt idx="0">
                  <c:v>NS/NR</c:v>
                </c:pt>
                <c:pt idx="1">
                  <c:v>Falta de divulgação ou informação sobre eventos</c:v>
                </c:pt>
                <c:pt idx="2">
                  <c:v>Falta de segurança no lugar onde acontecem os eventos</c:v>
                </c:pt>
                <c:pt idx="3">
                  <c:v>Dificuldade de transporte ou locomoção</c:v>
                </c:pt>
                <c:pt idx="4">
                  <c:v>Ingressos caros</c:v>
                </c:pt>
                <c:pt idx="5">
                  <c:v>Falta de opções culturais onde eu moro</c:v>
                </c:pt>
                <c:pt idx="6">
                  <c:v>Falta de dinheiro</c:v>
                </c:pt>
                <c:pt idx="7">
                  <c:v>Falta de interesse</c:v>
                </c:pt>
                <c:pt idx="8">
                  <c:v>Falta de tempo</c:v>
                </c:pt>
              </c:strCache>
            </c:strRef>
          </c:cat>
          <c:val>
            <c:numRef>
              <c:f>Plan1!$D$2:$D$10</c:f>
              <c:numCache>
                <c:formatCode>###0%</c:formatCode>
                <c:ptCount val="9"/>
                <c:pt idx="0">
                  <c:v>0.05</c:v>
                </c:pt>
                <c:pt idx="1">
                  <c:v>0.08</c:v>
                </c:pt>
                <c:pt idx="2">
                  <c:v>0.09</c:v>
                </c:pt>
                <c:pt idx="3">
                  <c:v>0.09</c:v>
                </c:pt>
                <c:pt idx="4">
                  <c:v>0.09</c:v>
                </c:pt>
                <c:pt idx="5">
                  <c:v>0.14000000000000001</c:v>
                </c:pt>
                <c:pt idx="6">
                  <c:v>0.24</c:v>
                </c:pt>
                <c:pt idx="7">
                  <c:v>0.28999999999999998</c:v>
                </c:pt>
                <c:pt idx="8">
                  <c:v>0.33</c:v>
                </c:pt>
              </c:numCache>
            </c:numRef>
          </c:val>
          <c:extLst>
            <c:ext xmlns:c16="http://schemas.microsoft.com/office/drawing/2014/chart" uri="{C3380CC4-5D6E-409C-BE32-E72D297353CC}">
              <c16:uniqueId val="{0000000F-1F83-4BE8-AF27-EE55AF931ECC}"/>
            </c:ext>
          </c:extLst>
        </c:ser>
        <c:dLbls>
          <c:showLegendKey val="0"/>
          <c:showVal val="0"/>
          <c:showCatName val="0"/>
          <c:showSerName val="0"/>
          <c:showPercent val="0"/>
          <c:showBubbleSize val="0"/>
        </c:dLbls>
        <c:gapWidth val="81"/>
        <c:overlap val="100"/>
        <c:axId val="129879552"/>
        <c:axId val="128290752"/>
      </c:barChart>
      <c:catAx>
        <c:axId val="129879552"/>
        <c:scaling>
          <c:orientation val="minMax"/>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300">
                <a:solidFill>
                  <a:schemeClr val="tx1"/>
                </a:solidFill>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b"/>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5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367783909206071"/>
          <c:y val="8.186600589906892E-4"/>
          <c:w val="0.58919390406573702"/>
          <c:h val="0.98013822889802626"/>
        </c:manualLayout>
      </c:layout>
      <c:barChart>
        <c:barDir val="bar"/>
        <c:grouping val="stacked"/>
        <c:varyColors val="0"/>
        <c:ser>
          <c:idx val="0"/>
          <c:order val="0"/>
          <c:tx>
            <c:strRef>
              <c:f>Plan1!$B$1</c:f>
              <c:strCache>
                <c:ptCount val="1"/>
                <c:pt idx="0">
                  <c:v>1º ponto positivo</c:v>
                </c:pt>
              </c:strCache>
            </c:strRef>
          </c:tx>
          <c:spPr>
            <a:solidFill>
              <a:srgbClr val="0038EA"/>
            </a:solidFill>
            <a:ln>
              <a:noFill/>
            </a:ln>
            <a:effectLst/>
          </c:spPr>
          <c:invertIfNegative val="0"/>
          <c:dPt>
            <c:idx val="0"/>
            <c:invertIfNegative val="0"/>
            <c:bubble3D val="0"/>
            <c:spPr>
              <a:solidFill>
                <a:srgbClr val="FFFFFF">
                  <a:lumMod val="50000"/>
                </a:srgbClr>
              </a:solidFill>
              <a:ln>
                <a:noFill/>
              </a:ln>
              <a:effectLst/>
            </c:spPr>
            <c:extLst>
              <c:ext xmlns:c16="http://schemas.microsoft.com/office/drawing/2014/chart" uri="{C3380CC4-5D6E-409C-BE32-E72D297353CC}">
                <c16:uniqueId val="{00000001-D7F0-4B60-9BAB-78329E991A7E}"/>
              </c:ext>
            </c:extLst>
          </c:dPt>
          <c:dPt>
            <c:idx val="2"/>
            <c:invertIfNegative val="0"/>
            <c:bubble3D val="0"/>
            <c:extLst>
              <c:ext xmlns:c16="http://schemas.microsoft.com/office/drawing/2014/chart" uri="{C3380CC4-5D6E-409C-BE32-E72D297353CC}">
                <c16:uniqueId val="{00000003-D7F0-4B60-9BAB-78329E991A7E}"/>
              </c:ext>
            </c:extLst>
          </c:dPt>
          <c:dPt>
            <c:idx val="3"/>
            <c:invertIfNegative val="0"/>
            <c:bubble3D val="0"/>
            <c:extLst>
              <c:ext xmlns:c16="http://schemas.microsoft.com/office/drawing/2014/chart" uri="{C3380CC4-5D6E-409C-BE32-E72D297353CC}">
                <c16:uniqueId val="{00000004-D7F0-4B60-9BAB-78329E991A7E}"/>
              </c:ext>
            </c:extLst>
          </c:dPt>
          <c:dPt>
            <c:idx val="4"/>
            <c:invertIfNegative val="0"/>
            <c:bubble3D val="0"/>
            <c:extLst>
              <c:ext xmlns:c16="http://schemas.microsoft.com/office/drawing/2014/chart" uri="{C3380CC4-5D6E-409C-BE32-E72D297353CC}">
                <c16:uniqueId val="{00000005-D7F0-4B60-9BAB-78329E991A7E}"/>
              </c:ext>
            </c:extLst>
          </c:dPt>
          <c:dPt>
            <c:idx val="5"/>
            <c:invertIfNegative val="0"/>
            <c:bubble3D val="0"/>
            <c:extLst>
              <c:ext xmlns:c16="http://schemas.microsoft.com/office/drawing/2014/chart" uri="{C3380CC4-5D6E-409C-BE32-E72D297353CC}">
                <c16:uniqueId val="{00000006-9C70-44C5-BDBF-0623F679A3F5}"/>
              </c:ext>
            </c:extLst>
          </c:dPt>
          <c:dPt>
            <c:idx val="7"/>
            <c:invertIfNegative val="0"/>
            <c:bubble3D val="0"/>
            <c:extLst>
              <c:ext xmlns:c16="http://schemas.microsoft.com/office/drawing/2014/chart" uri="{C3380CC4-5D6E-409C-BE32-E72D297353CC}">
                <c16:uniqueId val="{00000007-9C70-44C5-BDBF-0623F679A3F5}"/>
              </c:ext>
            </c:extLst>
          </c:dPt>
          <c:dPt>
            <c:idx val="8"/>
            <c:invertIfNegative val="0"/>
            <c:bubble3D val="0"/>
            <c:extLst>
              <c:ext xmlns:c16="http://schemas.microsoft.com/office/drawing/2014/chart" uri="{C3380CC4-5D6E-409C-BE32-E72D297353CC}">
                <c16:uniqueId val="{00000007-D7F0-4B60-9BAB-78329E991A7E}"/>
              </c:ext>
            </c:extLst>
          </c:dPt>
          <c:dLbls>
            <c:dLbl>
              <c:idx val="0"/>
              <c:delete val="1"/>
              <c:extLst>
                <c:ext xmlns:c15="http://schemas.microsoft.com/office/drawing/2012/chart" uri="{CE6537A1-D6FC-4f65-9D91-7224C49458BB}"/>
                <c:ext xmlns:c16="http://schemas.microsoft.com/office/drawing/2014/chart" uri="{C3380CC4-5D6E-409C-BE32-E72D297353CC}">
                  <c16:uniqueId val="{00000001-D7F0-4B60-9BAB-78329E991A7E}"/>
                </c:ext>
              </c:extLst>
            </c:dLbl>
            <c:dLbl>
              <c:idx val="1"/>
              <c:delete val="1"/>
              <c:extLst>
                <c:ext xmlns:c15="http://schemas.microsoft.com/office/drawing/2012/chart" uri="{CE6537A1-D6FC-4f65-9D91-7224C49458BB}"/>
                <c:ext xmlns:c16="http://schemas.microsoft.com/office/drawing/2014/chart" uri="{C3380CC4-5D6E-409C-BE32-E72D297353CC}">
                  <c16:uniqueId val="{00000002-D7F0-4B60-9BAB-78329E991A7E}"/>
                </c:ext>
              </c:extLst>
            </c:dLbl>
            <c:dLbl>
              <c:idx val="2"/>
              <c:delete val="1"/>
              <c:extLst>
                <c:ext xmlns:c15="http://schemas.microsoft.com/office/drawing/2012/chart" uri="{CE6537A1-D6FC-4f65-9D91-7224C49458BB}"/>
                <c:ext xmlns:c16="http://schemas.microsoft.com/office/drawing/2014/chart" uri="{C3380CC4-5D6E-409C-BE32-E72D297353CC}">
                  <c16:uniqueId val="{00000003-D7F0-4B60-9BAB-78329E991A7E}"/>
                </c:ext>
              </c:extLst>
            </c:dLbl>
            <c:dLbl>
              <c:idx val="3"/>
              <c:delete val="1"/>
              <c:extLst>
                <c:ext xmlns:c15="http://schemas.microsoft.com/office/drawing/2012/chart" uri="{CE6537A1-D6FC-4f65-9D91-7224C49458BB}"/>
                <c:ext xmlns:c16="http://schemas.microsoft.com/office/drawing/2014/chart" uri="{C3380CC4-5D6E-409C-BE32-E72D297353CC}">
                  <c16:uniqueId val="{00000004-D7F0-4B60-9BAB-78329E991A7E}"/>
                </c:ext>
              </c:extLst>
            </c:dLbl>
            <c:dLbl>
              <c:idx val="4"/>
              <c:delete val="1"/>
              <c:extLst>
                <c:ext xmlns:c15="http://schemas.microsoft.com/office/drawing/2012/chart" uri="{CE6537A1-D6FC-4f65-9D91-7224C49458BB}"/>
                <c:ext xmlns:c16="http://schemas.microsoft.com/office/drawing/2014/chart" uri="{C3380CC4-5D6E-409C-BE32-E72D297353CC}">
                  <c16:uniqueId val="{00000005-D7F0-4B60-9BAB-78329E991A7E}"/>
                </c:ext>
              </c:extLst>
            </c:dLbl>
            <c:dLbl>
              <c:idx val="5"/>
              <c:delete val="1"/>
              <c:extLst>
                <c:ext xmlns:c15="http://schemas.microsoft.com/office/drawing/2012/chart" uri="{CE6537A1-D6FC-4f65-9D91-7224C49458BB}"/>
                <c:ext xmlns:c16="http://schemas.microsoft.com/office/drawing/2014/chart" uri="{C3380CC4-5D6E-409C-BE32-E72D297353CC}">
                  <c16:uniqueId val="{00000006-9C70-44C5-BDBF-0623F679A3F5}"/>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Plan1!$A$2:$A$10</c:f>
              <c:strCache>
                <c:ptCount val="9"/>
                <c:pt idx="0">
                  <c:v>NS/NR</c:v>
                </c:pt>
                <c:pt idx="1">
                  <c:v>Outros</c:v>
                </c:pt>
                <c:pt idx="2">
                  <c:v>Tablet</c:v>
                </c:pt>
                <c:pt idx="3">
                  <c:v>Livros/Jornais/Revistas</c:v>
                </c:pt>
                <c:pt idx="4">
                  <c:v>Presencialmente (vou ao cinema, museu, show, espetáculo, biblioteca etc.)</c:v>
                </c:pt>
                <c:pt idx="5">
                  <c:v>Computador</c:v>
                </c:pt>
                <c:pt idx="6">
                  <c:v>Rádio</c:v>
                </c:pt>
                <c:pt idx="7">
                  <c:v>Televisão</c:v>
                </c:pt>
                <c:pt idx="8">
                  <c:v>Celular</c:v>
                </c:pt>
              </c:strCache>
            </c:strRef>
          </c:cat>
          <c:val>
            <c:numRef>
              <c:f>Plan1!$B$2:$B$10</c:f>
              <c:numCache>
                <c:formatCode>###0%</c:formatCode>
                <c:ptCount val="9"/>
                <c:pt idx="0" formatCode="0%">
                  <c:v>0.05</c:v>
                </c:pt>
                <c:pt idx="1">
                  <c:v>0.01</c:v>
                </c:pt>
                <c:pt idx="2" formatCode="0%">
                  <c:v>0.01</c:v>
                </c:pt>
                <c:pt idx="3" formatCode="0%">
                  <c:v>0.02</c:v>
                </c:pt>
                <c:pt idx="4">
                  <c:v>0.03</c:v>
                </c:pt>
                <c:pt idx="5" formatCode="0%">
                  <c:v>0.04</c:v>
                </c:pt>
                <c:pt idx="6" formatCode="0%">
                  <c:v>0.06</c:v>
                </c:pt>
                <c:pt idx="7" formatCode="0%">
                  <c:v>0.34</c:v>
                </c:pt>
                <c:pt idx="8" formatCode="0%">
                  <c:v>0.45</c:v>
                </c:pt>
              </c:numCache>
            </c:numRef>
          </c:val>
          <c:extLst>
            <c:ext xmlns:c16="http://schemas.microsoft.com/office/drawing/2014/chart" uri="{C3380CC4-5D6E-409C-BE32-E72D297353CC}">
              <c16:uniqueId val="{00000009-D7F0-4B60-9BAB-78329E991A7E}"/>
            </c:ext>
          </c:extLst>
        </c:ser>
        <c:ser>
          <c:idx val="1"/>
          <c:order val="1"/>
          <c:tx>
            <c:strRef>
              <c:f>Plan1!$C$1</c:f>
              <c:strCache>
                <c:ptCount val="1"/>
                <c:pt idx="0">
                  <c:v>2º ponto positivo</c:v>
                </c:pt>
              </c:strCache>
            </c:strRef>
          </c:tx>
          <c:spPr>
            <a:solidFill>
              <a:srgbClr val="0070C0"/>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D7F0-4B60-9BAB-78329E991A7E}"/>
                </c:ext>
              </c:extLst>
            </c:dLbl>
            <c:dLbl>
              <c:idx val="3"/>
              <c:delete val="1"/>
              <c:extLst>
                <c:ext xmlns:c15="http://schemas.microsoft.com/office/drawing/2012/chart" uri="{CE6537A1-D6FC-4f65-9D91-7224C49458BB}"/>
                <c:ext xmlns:c16="http://schemas.microsoft.com/office/drawing/2014/chart" uri="{C3380CC4-5D6E-409C-BE32-E72D297353CC}">
                  <c16:uniqueId val="{0000000C-D7F0-4B60-9BAB-78329E991A7E}"/>
                </c:ext>
              </c:extLst>
            </c:dLbl>
            <c:dLbl>
              <c:idx val="4"/>
              <c:delete val="1"/>
              <c:extLst>
                <c:ext xmlns:c15="http://schemas.microsoft.com/office/drawing/2012/chart" uri="{CE6537A1-D6FC-4f65-9D91-7224C49458BB}"/>
                <c:ext xmlns:c16="http://schemas.microsoft.com/office/drawing/2014/chart" uri="{C3380CC4-5D6E-409C-BE32-E72D297353CC}">
                  <c16:uniqueId val="{0000000D-D7F0-4B60-9BAB-78329E991A7E}"/>
                </c:ext>
              </c:extLst>
            </c:dLbl>
            <c:dLbl>
              <c:idx val="5"/>
              <c:delete val="1"/>
              <c:extLst>
                <c:ext xmlns:c15="http://schemas.microsoft.com/office/drawing/2012/chart" uri="{CE6537A1-D6FC-4f65-9D91-7224C49458BB}"/>
                <c:ext xmlns:c16="http://schemas.microsoft.com/office/drawing/2014/chart" uri="{C3380CC4-5D6E-409C-BE32-E72D297353CC}">
                  <c16:uniqueId val="{00000009-9C70-44C5-BDBF-0623F679A3F5}"/>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Plan1!$A$2:$A$10</c:f>
              <c:strCache>
                <c:ptCount val="9"/>
                <c:pt idx="0">
                  <c:v>NS/NR</c:v>
                </c:pt>
                <c:pt idx="1">
                  <c:v>Outros</c:v>
                </c:pt>
                <c:pt idx="2">
                  <c:v>Tablet</c:v>
                </c:pt>
                <c:pt idx="3">
                  <c:v>Livros/Jornais/Revistas</c:v>
                </c:pt>
                <c:pt idx="4">
                  <c:v>Presencialmente (vou ao cinema, museu, show, espetáculo, biblioteca etc.)</c:v>
                </c:pt>
                <c:pt idx="5">
                  <c:v>Computador</c:v>
                </c:pt>
                <c:pt idx="6">
                  <c:v>Rádio</c:v>
                </c:pt>
                <c:pt idx="7">
                  <c:v>Televisão</c:v>
                </c:pt>
                <c:pt idx="8">
                  <c:v>Celular</c:v>
                </c:pt>
              </c:strCache>
            </c:strRef>
          </c:cat>
          <c:val>
            <c:numRef>
              <c:f>Plan1!$C$2:$C$10</c:f>
              <c:numCache>
                <c:formatCode>General</c:formatCode>
                <c:ptCount val="9"/>
                <c:pt idx="2" formatCode="0%">
                  <c:v>0.01</c:v>
                </c:pt>
                <c:pt idx="3" formatCode="0%">
                  <c:v>0.01</c:v>
                </c:pt>
                <c:pt idx="4" formatCode="###0%">
                  <c:v>0.02</c:v>
                </c:pt>
                <c:pt idx="5" formatCode="###0%">
                  <c:v>0.04</c:v>
                </c:pt>
                <c:pt idx="6" formatCode="0%">
                  <c:v>0.03</c:v>
                </c:pt>
                <c:pt idx="7" formatCode="0%">
                  <c:v>0.19</c:v>
                </c:pt>
                <c:pt idx="8" formatCode="###0%">
                  <c:v>0.17</c:v>
                </c:pt>
              </c:numCache>
            </c:numRef>
          </c:val>
          <c:extLst>
            <c:ext xmlns:c16="http://schemas.microsoft.com/office/drawing/2014/chart" uri="{C3380CC4-5D6E-409C-BE32-E72D297353CC}">
              <c16:uniqueId val="{0000000E-D7F0-4B60-9BAB-78329E991A7E}"/>
            </c:ext>
          </c:extLst>
        </c:ser>
        <c:ser>
          <c:idx val="2"/>
          <c:order val="2"/>
          <c:tx>
            <c:strRef>
              <c:f>Plan1!$D$1</c:f>
              <c:strCache>
                <c:ptCount val="1"/>
                <c:pt idx="0">
                  <c:v>SOMA</c:v>
                </c:pt>
              </c:strCache>
            </c:strRef>
          </c:tx>
          <c:spPr>
            <a:noFill/>
          </c:spPr>
          <c:invertIfNegative val="0"/>
          <c:dLbls>
            <c:spPr>
              <a:noFill/>
              <a:ln>
                <a:noFill/>
              </a:ln>
              <a:effectLst/>
            </c:spPr>
            <c:txPr>
              <a:bodyPr/>
              <a:lstStyle/>
              <a:p>
                <a:pPr>
                  <a:defRPr b="1">
                    <a:latin typeface="+mn-lt"/>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Plan1!$A$2:$A$10</c:f>
              <c:strCache>
                <c:ptCount val="9"/>
                <c:pt idx="0">
                  <c:v>NS/NR</c:v>
                </c:pt>
                <c:pt idx="1">
                  <c:v>Outros</c:v>
                </c:pt>
                <c:pt idx="2">
                  <c:v>Tablet</c:v>
                </c:pt>
                <c:pt idx="3">
                  <c:v>Livros/Jornais/Revistas</c:v>
                </c:pt>
                <c:pt idx="4">
                  <c:v>Presencialmente (vou ao cinema, museu, show, espetáculo, biblioteca etc.)</c:v>
                </c:pt>
                <c:pt idx="5">
                  <c:v>Computador</c:v>
                </c:pt>
                <c:pt idx="6">
                  <c:v>Rádio</c:v>
                </c:pt>
                <c:pt idx="7">
                  <c:v>Televisão</c:v>
                </c:pt>
                <c:pt idx="8">
                  <c:v>Celular</c:v>
                </c:pt>
              </c:strCache>
            </c:strRef>
          </c:cat>
          <c:val>
            <c:numRef>
              <c:f>Plan1!$D$2:$D$10</c:f>
              <c:numCache>
                <c:formatCode>###0%</c:formatCode>
                <c:ptCount val="9"/>
                <c:pt idx="0">
                  <c:v>0.05</c:v>
                </c:pt>
                <c:pt idx="1">
                  <c:v>0.01</c:v>
                </c:pt>
                <c:pt idx="2">
                  <c:v>0.02</c:v>
                </c:pt>
                <c:pt idx="3">
                  <c:v>0.03</c:v>
                </c:pt>
                <c:pt idx="4">
                  <c:v>0.05</c:v>
                </c:pt>
                <c:pt idx="5">
                  <c:v>0.08</c:v>
                </c:pt>
                <c:pt idx="6">
                  <c:v>0.09</c:v>
                </c:pt>
                <c:pt idx="7">
                  <c:v>0.53</c:v>
                </c:pt>
                <c:pt idx="8">
                  <c:v>0.62</c:v>
                </c:pt>
              </c:numCache>
            </c:numRef>
          </c:val>
          <c:extLst>
            <c:ext xmlns:c16="http://schemas.microsoft.com/office/drawing/2014/chart" uri="{C3380CC4-5D6E-409C-BE32-E72D297353CC}">
              <c16:uniqueId val="{0000000F-D7F0-4B60-9BAB-78329E991A7E}"/>
            </c:ext>
          </c:extLst>
        </c:ser>
        <c:dLbls>
          <c:showLegendKey val="0"/>
          <c:showVal val="0"/>
          <c:showCatName val="0"/>
          <c:showSerName val="0"/>
          <c:showPercent val="0"/>
          <c:showBubbleSize val="0"/>
        </c:dLbls>
        <c:gapWidth val="81"/>
        <c:overlap val="100"/>
        <c:axId val="129879552"/>
        <c:axId val="128290752"/>
      </c:barChart>
      <c:catAx>
        <c:axId val="129879552"/>
        <c:scaling>
          <c:orientation val="minMax"/>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300">
                <a:solidFill>
                  <a:schemeClr val="tx1"/>
                </a:solidFill>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b"/>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5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5951922426366"/>
          <c:y val="1.4365591849264928E-2"/>
          <c:w val="0.49840480775736345"/>
          <c:h val="0.98892619620744526"/>
        </c:manualLayout>
      </c:layout>
      <c:barChart>
        <c:barDir val="bar"/>
        <c:grouping val="clustered"/>
        <c:varyColors val="0"/>
        <c:ser>
          <c:idx val="0"/>
          <c:order val="0"/>
          <c:tx>
            <c:strRef>
              <c:f>Plan1!$B$1</c:f>
              <c:strCache>
                <c:ptCount val="1"/>
                <c:pt idx="0">
                  <c:v>Coluna1</c:v>
                </c:pt>
              </c:strCache>
            </c:strRef>
          </c:tx>
          <c:spPr>
            <a:solidFill>
              <a:srgbClr val="0038EA"/>
            </a:solidFill>
          </c:spPr>
          <c:invertIfNegative val="0"/>
          <c:dPt>
            <c:idx val="4"/>
            <c:invertIfNegative val="0"/>
            <c:bubble3D val="0"/>
            <c:extLst>
              <c:ext xmlns:c16="http://schemas.microsoft.com/office/drawing/2014/chart" uri="{C3380CC4-5D6E-409C-BE32-E72D297353CC}">
                <c16:uniqueId val="{00000000-092F-4909-AE90-85B7227ADC17}"/>
              </c:ext>
            </c:extLst>
          </c:dPt>
          <c:dPt>
            <c:idx val="10"/>
            <c:invertIfNegative val="0"/>
            <c:bubble3D val="0"/>
            <c:extLst>
              <c:ext xmlns:c16="http://schemas.microsoft.com/office/drawing/2014/chart" uri="{C3380CC4-5D6E-409C-BE32-E72D297353CC}">
                <c16:uniqueId val="{00000001-092F-4909-AE90-85B7227ADC17}"/>
              </c:ext>
            </c:extLst>
          </c:dPt>
          <c:dPt>
            <c:idx val="14"/>
            <c:invertIfNegative val="0"/>
            <c:bubble3D val="0"/>
            <c:spPr>
              <a:solidFill>
                <a:srgbClr val="C00000"/>
              </a:solidFill>
            </c:spPr>
            <c:extLst>
              <c:ext xmlns:c16="http://schemas.microsoft.com/office/drawing/2014/chart" uri="{C3380CC4-5D6E-409C-BE32-E72D297353CC}">
                <c16:uniqueId val="{00000003-092F-4909-AE90-85B7227ADC17}"/>
              </c:ext>
            </c:extLst>
          </c:dPt>
          <c:dPt>
            <c:idx val="18"/>
            <c:invertIfNegative val="0"/>
            <c:bubble3D val="0"/>
            <c:spPr>
              <a:solidFill>
                <a:srgbClr val="000000"/>
              </a:solidFill>
            </c:spPr>
            <c:extLst>
              <c:ext xmlns:c16="http://schemas.microsoft.com/office/drawing/2014/chart" uri="{C3380CC4-5D6E-409C-BE32-E72D297353CC}">
                <c16:uniqueId val="{00000005-70D7-4A2F-8D39-F1D539DA04BB}"/>
              </c:ext>
            </c:extLst>
          </c:dPt>
          <c:dPt>
            <c:idx val="19"/>
            <c:invertIfNegative val="0"/>
            <c:bubble3D val="0"/>
            <c:spPr>
              <a:solidFill>
                <a:srgbClr val="FFFFFF">
                  <a:lumMod val="50000"/>
                </a:srgbClr>
              </a:solidFill>
            </c:spPr>
            <c:extLst>
              <c:ext xmlns:c16="http://schemas.microsoft.com/office/drawing/2014/chart" uri="{C3380CC4-5D6E-409C-BE32-E72D297353CC}">
                <c16:uniqueId val="{00000006-70D7-4A2F-8D39-F1D539DA04BB}"/>
              </c:ext>
            </c:extLst>
          </c:dPt>
          <c:dLbls>
            <c:spPr>
              <a:noFill/>
            </c:spPr>
            <c:txPr>
              <a:bodyPr anchorCtr="0"/>
              <a:lstStyle/>
              <a:p>
                <a:pPr algn="l">
                  <a:defRPr lang="en-US" sz="1200" b="1" i="0" u="none" strike="noStrike" kern="1200" baseline="0">
                    <a:solidFill>
                      <a:schemeClr val="tx1"/>
                    </a:solidFill>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Plan1!$A$2:$A$21</c:f>
              <c:strCache>
                <c:ptCount val="20"/>
                <c:pt idx="0">
                  <c:v>Netflix</c:v>
                </c:pt>
                <c:pt idx="1">
                  <c:v>Youtube Premium</c:v>
                </c:pt>
                <c:pt idx="2">
                  <c:v>Globoplay</c:v>
                </c:pt>
                <c:pt idx="3">
                  <c:v>Prime Vídeo</c:v>
                </c:pt>
                <c:pt idx="4">
                  <c:v>HBO Max</c:v>
                </c:pt>
                <c:pt idx="5">
                  <c:v>Disney+</c:v>
                </c:pt>
                <c:pt idx="6">
                  <c:v>Telecine</c:v>
                </c:pt>
                <c:pt idx="7">
                  <c:v>Premiere</c:v>
                </c:pt>
                <c:pt idx="8">
                  <c:v>Paramount+</c:v>
                </c:pt>
                <c:pt idx="9">
                  <c:v>Pluto TV</c:v>
                </c:pt>
                <c:pt idx="10">
                  <c:v>Apple TV+</c:v>
                </c:pt>
                <c:pt idx="11">
                  <c:v>Crunchyroll</c:v>
                </c:pt>
                <c:pt idx="12">
                  <c:v>Mercado Play</c:v>
                </c:pt>
                <c:pt idx="13">
                  <c:v>MUBI</c:v>
                </c:pt>
                <c:pt idx="14">
                  <c:v>Plex</c:v>
                </c:pt>
                <c:pt idx="15">
                  <c:v>Vix</c:v>
                </c:pt>
                <c:pt idx="16">
                  <c:v>Looke</c:v>
                </c:pt>
                <c:pt idx="17">
                  <c:v>Outros</c:v>
                </c:pt>
                <c:pt idx="18">
                  <c:v>Nenhum</c:v>
                </c:pt>
                <c:pt idx="19">
                  <c:v>NS/NR</c:v>
                </c:pt>
              </c:strCache>
            </c:strRef>
          </c:cat>
          <c:val>
            <c:numRef>
              <c:f>Plan1!$B$2:$B$21</c:f>
              <c:numCache>
                <c:formatCode>0%</c:formatCode>
                <c:ptCount val="20"/>
                <c:pt idx="0">
                  <c:v>0.57999999999999996</c:v>
                </c:pt>
                <c:pt idx="1">
                  <c:v>0.23</c:v>
                </c:pt>
                <c:pt idx="2">
                  <c:v>0.21</c:v>
                </c:pt>
                <c:pt idx="3">
                  <c:v>0.2</c:v>
                </c:pt>
                <c:pt idx="4">
                  <c:v>0.1</c:v>
                </c:pt>
                <c:pt idx="5">
                  <c:v>0.09</c:v>
                </c:pt>
                <c:pt idx="6">
                  <c:v>0.08</c:v>
                </c:pt>
                <c:pt idx="7">
                  <c:v>0.06</c:v>
                </c:pt>
                <c:pt idx="8">
                  <c:v>0.04</c:v>
                </c:pt>
                <c:pt idx="9">
                  <c:v>0.03</c:v>
                </c:pt>
                <c:pt idx="10">
                  <c:v>0.02</c:v>
                </c:pt>
                <c:pt idx="11">
                  <c:v>0.02</c:v>
                </c:pt>
                <c:pt idx="12">
                  <c:v>0.01</c:v>
                </c:pt>
                <c:pt idx="13">
                  <c:v>0</c:v>
                </c:pt>
                <c:pt idx="14">
                  <c:v>0</c:v>
                </c:pt>
                <c:pt idx="15">
                  <c:v>0</c:v>
                </c:pt>
                <c:pt idx="16">
                  <c:v>0</c:v>
                </c:pt>
                <c:pt idx="17">
                  <c:v>0.02</c:v>
                </c:pt>
                <c:pt idx="18">
                  <c:v>0.2</c:v>
                </c:pt>
                <c:pt idx="19">
                  <c:v>0.02</c:v>
                </c:pt>
              </c:numCache>
            </c:numRef>
          </c:val>
          <c:extLst>
            <c:ext xmlns:c16="http://schemas.microsoft.com/office/drawing/2014/chart" uri="{C3380CC4-5D6E-409C-BE32-E72D297353CC}">
              <c16:uniqueId val="{00000004-70D7-4A2F-8D39-F1D539DA04BB}"/>
            </c:ext>
          </c:extLst>
        </c:ser>
        <c:dLbls>
          <c:showLegendKey val="0"/>
          <c:showVal val="1"/>
          <c:showCatName val="0"/>
          <c:showSerName val="0"/>
          <c:showPercent val="0"/>
          <c:showBubbleSize val="0"/>
        </c:dLbls>
        <c:gapWidth val="80"/>
        <c:axId val="2142458640"/>
        <c:axId val="2142461760"/>
      </c:barChart>
      <c:catAx>
        <c:axId val="2142458640"/>
        <c:scaling>
          <c:orientation val="maxMin"/>
        </c:scaling>
        <c:delete val="0"/>
        <c:axPos val="l"/>
        <c:numFmt formatCode="General" sourceLinked="0"/>
        <c:majorTickMark val="out"/>
        <c:minorTickMark val="none"/>
        <c:tickLblPos val="nextTo"/>
        <c:spPr>
          <a:ln>
            <a:noFill/>
          </a:ln>
        </c:spPr>
        <c:txPr>
          <a:bodyPr/>
          <a:lstStyle/>
          <a:p>
            <a:pPr>
              <a:defRPr sz="1200">
                <a:solidFill>
                  <a:schemeClr val="tx1"/>
                </a:solidFill>
                <a:latin typeface="Calibri" panose="020F0502020204030204" pitchFamily="34" charset="0"/>
                <a:cs typeface="Calibri" panose="020F0502020204030204" pitchFamily="34" charset="0"/>
              </a:defRPr>
            </a:pPr>
            <a:endParaRPr lang="pt-BR"/>
          </a:p>
        </c:txPr>
        <c:crossAx val="2142461760"/>
        <c:crosses val="autoZero"/>
        <c:auto val="1"/>
        <c:lblAlgn val="ctr"/>
        <c:lblOffset val="100"/>
        <c:noMultiLvlLbl val="0"/>
      </c:catAx>
      <c:valAx>
        <c:axId val="2142461760"/>
        <c:scaling>
          <c:orientation val="minMax"/>
          <c:max val="1"/>
          <c:min val="0"/>
        </c:scaling>
        <c:delete val="1"/>
        <c:axPos val="t"/>
        <c:numFmt formatCode="0%" sourceLinked="1"/>
        <c:majorTickMark val="out"/>
        <c:minorTickMark val="none"/>
        <c:tickLblPos val="nextTo"/>
        <c:crossAx val="2142458640"/>
        <c:crosses val="autoZero"/>
        <c:crossBetween val="between"/>
        <c:majorUnit val="0.2"/>
      </c:valAx>
    </c:plotArea>
    <c:plotVisOnly val="1"/>
    <c:dispBlanksAs val="gap"/>
    <c:showDLblsOverMax val="0"/>
  </c:chart>
  <c:spPr>
    <a:ln>
      <a:noFill/>
    </a:ln>
  </c:spPr>
  <c:txPr>
    <a:bodyPr/>
    <a:lstStyle/>
    <a:p>
      <a:pPr>
        <a:defRPr sz="1200">
          <a:latin typeface="Trebuchet MS" panose="020B0603020202020204" pitchFamily="34" charset="0"/>
        </a:defRPr>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r>
              <a:rPr lang="en-US" sz="1600" b="1">
                <a:solidFill>
                  <a:schemeClr val="tx1"/>
                </a:solidFill>
              </a:rPr>
              <a:t>RENDA FAMILIAR</a:t>
            </a:r>
          </a:p>
        </c:rich>
      </c:tx>
      <c:layout>
        <c:manualLayout>
          <c:xMode val="edge"/>
          <c:yMode val="edge"/>
          <c:x val="0.40899226554038548"/>
          <c:y val="4.567852215964352E-2"/>
        </c:manualLayout>
      </c:layout>
      <c:overlay val="0"/>
      <c:spPr>
        <a:noFill/>
        <a:ln>
          <a:noFill/>
        </a:ln>
        <a:effectLst/>
      </c:spPr>
      <c:txPr>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49321945923042282"/>
          <c:y val="0.18900414601275092"/>
          <c:w val="0.4619395672784089"/>
          <c:h val="0.77451363168327481"/>
        </c:manualLayout>
      </c:layout>
      <c:barChart>
        <c:barDir val="bar"/>
        <c:grouping val="clustered"/>
        <c:varyColors val="0"/>
        <c:ser>
          <c:idx val="0"/>
          <c:order val="0"/>
          <c:tx>
            <c:strRef>
              <c:f>Plan1!$B$1</c:f>
              <c:strCache>
                <c:ptCount val="1"/>
                <c:pt idx="0">
                  <c:v>Column1</c:v>
                </c:pt>
              </c:strCache>
            </c:strRef>
          </c:tx>
          <c:spPr>
            <a:solidFill>
              <a:srgbClr val="173DFF"/>
            </a:solidFill>
            <a:ln>
              <a:noFill/>
            </a:ln>
            <a:effectLst/>
          </c:spPr>
          <c:invertIfNegative val="0"/>
          <c:dPt>
            <c:idx val="1"/>
            <c:invertIfNegative val="0"/>
            <c:bubble3D val="0"/>
            <c:spPr>
              <a:solidFill>
                <a:srgbClr val="173DFF"/>
              </a:solidFill>
              <a:ln>
                <a:noFill/>
              </a:ln>
              <a:effectLst/>
            </c:spPr>
            <c:extLst>
              <c:ext xmlns:c16="http://schemas.microsoft.com/office/drawing/2014/chart" uri="{C3380CC4-5D6E-409C-BE32-E72D297353CC}">
                <c16:uniqueId val="{00000001-C1F3-4394-89AC-5CAF28ECB59B}"/>
              </c:ext>
            </c:extLst>
          </c:dPt>
          <c:dPt>
            <c:idx val="2"/>
            <c:invertIfNegative val="0"/>
            <c:bubble3D val="0"/>
            <c:spPr>
              <a:solidFill>
                <a:srgbClr val="173DFF"/>
              </a:solidFill>
              <a:ln>
                <a:noFill/>
              </a:ln>
              <a:effectLst/>
            </c:spPr>
            <c:extLst>
              <c:ext xmlns:c16="http://schemas.microsoft.com/office/drawing/2014/chart" uri="{C3380CC4-5D6E-409C-BE32-E72D297353CC}">
                <c16:uniqueId val="{00000003-C1F3-4394-89AC-5CAF28ECB59B}"/>
              </c:ext>
            </c:extLst>
          </c:dPt>
          <c:dPt>
            <c:idx val="3"/>
            <c:invertIfNegative val="0"/>
            <c:bubble3D val="0"/>
            <c:spPr>
              <a:solidFill>
                <a:srgbClr val="173DFF"/>
              </a:solidFill>
              <a:ln>
                <a:noFill/>
              </a:ln>
              <a:effectLst/>
            </c:spPr>
            <c:extLst>
              <c:ext xmlns:c16="http://schemas.microsoft.com/office/drawing/2014/chart" uri="{C3380CC4-5D6E-409C-BE32-E72D297353CC}">
                <c16:uniqueId val="{00000005-C1F3-4394-89AC-5CAF28ECB59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Até 1 S.M.</c:v>
                </c:pt>
                <c:pt idx="1">
                  <c:v>De 1 até 2 S.M.</c:v>
                </c:pt>
                <c:pt idx="2">
                  <c:v>De 2 até 5 S.M.</c:v>
                </c:pt>
                <c:pt idx="3">
                  <c:v>Mais de 5 S.M.</c:v>
                </c:pt>
              </c:strCache>
            </c:strRef>
          </c:cat>
          <c:val>
            <c:numRef>
              <c:f>Plan1!$B$2:$B$5</c:f>
              <c:numCache>
                <c:formatCode>###0%</c:formatCode>
                <c:ptCount val="4"/>
                <c:pt idx="0">
                  <c:v>0.27</c:v>
                </c:pt>
                <c:pt idx="1">
                  <c:v>0.18</c:v>
                </c:pt>
                <c:pt idx="2">
                  <c:v>0.34</c:v>
                </c:pt>
                <c:pt idx="3">
                  <c:v>0.21</c:v>
                </c:pt>
              </c:numCache>
            </c:numRef>
          </c:val>
          <c:extLst>
            <c:ext xmlns:c16="http://schemas.microsoft.com/office/drawing/2014/chart" uri="{C3380CC4-5D6E-409C-BE32-E72D297353CC}">
              <c16:uniqueId val="{00000006-C1F3-4394-89AC-5CAF28ECB59B}"/>
            </c:ext>
          </c:extLst>
        </c:ser>
        <c:dLbls>
          <c:dLblPos val="inEnd"/>
          <c:showLegendKey val="0"/>
          <c:showVal val="1"/>
          <c:showCatName val="0"/>
          <c:showSerName val="0"/>
          <c:showPercent val="0"/>
          <c:showBubbleSize val="0"/>
        </c:dLbls>
        <c:gapWidth val="56"/>
        <c:axId val="-2113679360"/>
        <c:axId val="-2111032080"/>
      </c:barChart>
      <c:catAx>
        <c:axId val="-2113679360"/>
        <c:scaling>
          <c:orientation val="minMax"/>
        </c:scaling>
        <c:delete val="0"/>
        <c:axPos val="l"/>
        <c:numFmt formatCode="General" sourceLinked="0"/>
        <c:majorTickMark val="none"/>
        <c:minorTickMark val="none"/>
        <c:tickLblPos val="nextTo"/>
        <c:spPr>
          <a:noFill/>
          <a:ln w="3810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BR"/>
          </a:p>
        </c:txPr>
        <c:crossAx val="-2111032080"/>
        <c:crosses val="autoZero"/>
        <c:auto val="1"/>
        <c:lblAlgn val="ctr"/>
        <c:lblOffset val="100"/>
        <c:noMultiLvlLbl val="0"/>
      </c:catAx>
      <c:valAx>
        <c:axId val="-2111032080"/>
        <c:scaling>
          <c:orientation val="minMax"/>
          <c:max val="1"/>
          <c:min val="0"/>
        </c:scaling>
        <c:delete val="1"/>
        <c:axPos val="b"/>
        <c:numFmt formatCode="0%" sourceLinked="0"/>
        <c:majorTickMark val="none"/>
        <c:minorTickMark val="none"/>
        <c:tickLblPos val="nextTo"/>
        <c:crossAx val="-2113679360"/>
        <c:crosses val="autoZero"/>
        <c:crossBetween val="between"/>
        <c:majorUnit val="0.2"/>
        <c:minorUnit val="0.1"/>
      </c:valAx>
      <c:spPr>
        <a:noFill/>
        <a:ln>
          <a:noFill/>
        </a:ln>
        <a:effectLst/>
      </c:spPr>
    </c:plotArea>
    <c:plotVisOnly val="1"/>
    <c:dispBlanksAs val="gap"/>
    <c:showDLblsOverMax val="0"/>
  </c:chart>
  <c:spPr>
    <a:noFill/>
    <a:ln>
      <a:noFill/>
    </a:ln>
    <a:effectLst/>
  </c:spPr>
  <c:txPr>
    <a:bodyPr/>
    <a:lstStyle/>
    <a:p>
      <a:pPr>
        <a:defRPr sz="1600">
          <a:latin typeface="+mn-lt"/>
        </a:defRPr>
      </a:pPr>
      <a:endParaRPr lang="pt-B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8C3A-4F7A-977B-E3EE169A6542}"/>
              </c:ext>
            </c:extLst>
          </c:dPt>
          <c:dPt>
            <c:idx val="1"/>
            <c:invertIfNegative val="0"/>
            <c:bubble3D val="0"/>
            <c:spPr>
              <a:solidFill>
                <a:srgbClr val="5C85D6"/>
              </a:solidFill>
              <a:ln>
                <a:noFill/>
              </a:ln>
              <a:effectLst/>
            </c:spPr>
            <c:extLst>
              <c:ext xmlns:c16="http://schemas.microsoft.com/office/drawing/2014/chart" uri="{C3380CC4-5D6E-409C-BE32-E72D297353CC}">
                <c16:uniqueId val="{00000003-8C3A-4F7A-977B-E3EE169A6542}"/>
              </c:ext>
            </c:extLst>
          </c:dPt>
          <c:dPt>
            <c:idx val="2"/>
            <c:invertIfNegative val="0"/>
            <c:bubble3D val="0"/>
            <c:spPr>
              <a:solidFill>
                <a:srgbClr val="D60000"/>
              </a:solidFill>
              <a:ln>
                <a:noFill/>
              </a:ln>
              <a:effectLst/>
            </c:spPr>
            <c:extLst>
              <c:ext xmlns:c16="http://schemas.microsoft.com/office/drawing/2014/chart" uri="{C3380CC4-5D6E-409C-BE32-E72D297353CC}">
                <c16:uniqueId val="{00000005-8C3A-4F7A-977B-E3EE169A6542}"/>
              </c:ext>
            </c:extLst>
          </c:dPt>
          <c:dPt>
            <c:idx val="3"/>
            <c:invertIfNegative val="0"/>
            <c:bubble3D val="0"/>
            <c:spPr>
              <a:solidFill>
                <a:srgbClr val="960000"/>
              </a:solidFill>
              <a:ln>
                <a:noFill/>
              </a:ln>
              <a:effectLst/>
            </c:spPr>
            <c:extLst>
              <c:ext xmlns:c16="http://schemas.microsoft.com/office/drawing/2014/chart" uri="{C3380CC4-5D6E-409C-BE32-E72D297353CC}">
                <c16:uniqueId val="{00000007-8C3A-4F7A-977B-E3EE169A6542}"/>
              </c:ext>
            </c:extLst>
          </c:dPt>
          <c:dPt>
            <c:idx val="4"/>
            <c:invertIfNegative val="0"/>
            <c:bubble3D val="0"/>
            <c:spPr>
              <a:solidFill>
                <a:srgbClr val="FFFFFF">
                  <a:lumMod val="50000"/>
                </a:srgbClr>
              </a:solidFill>
              <a:ln>
                <a:noFill/>
              </a:ln>
              <a:effectLst/>
            </c:spPr>
            <c:extLst>
              <c:ext xmlns:c16="http://schemas.microsoft.com/office/drawing/2014/chart" uri="{C3380CC4-5D6E-409C-BE32-E72D297353CC}">
                <c16:uniqueId val="{00000009-8C3A-4F7A-977B-E3EE169A6542}"/>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Plan1!$A$2:$A$6</c:f>
              <c:strCache>
                <c:ptCount val="5"/>
                <c:pt idx="0">
                  <c:v>Totalmente valorizada</c:v>
                </c:pt>
                <c:pt idx="1">
                  <c:v>Bastante valorizada</c:v>
                </c:pt>
                <c:pt idx="2">
                  <c:v>Pouco valorizada</c:v>
                </c:pt>
                <c:pt idx="3">
                  <c:v>Nada valorizada</c:v>
                </c:pt>
                <c:pt idx="4">
                  <c:v>NS/NR</c:v>
                </c:pt>
              </c:strCache>
            </c:strRef>
          </c:cat>
          <c:val>
            <c:numRef>
              <c:f>Plan1!$B$2:$B$6</c:f>
              <c:numCache>
                <c:formatCode>###0%</c:formatCode>
                <c:ptCount val="5"/>
                <c:pt idx="0">
                  <c:v>0.12</c:v>
                </c:pt>
                <c:pt idx="1">
                  <c:v>0.22</c:v>
                </c:pt>
                <c:pt idx="2">
                  <c:v>0.48</c:v>
                </c:pt>
                <c:pt idx="3">
                  <c:v>0.11</c:v>
                </c:pt>
                <c:pt idx="4">
                  <c:v>0.08</c:v>
                </c:pt>
              </c:numCache>
            </c:numRef>
          </c:val>
          <c:extLst>
            <c:ext xmlns:c16="http://schemas.microsoft.com/office/drawing/2014/chart" uri="{C3380CC4-5D6E-409C-BE32-E72D297353CC}">
              <c16:uniqueId val="{0000000C-8C3A-4F7A-977B-E3EE169A6542}"/>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620A-4EBF-93BE-2B8269E9BB67}"/>
              </c:ext>
            </c:extLst>
          </c:dPt>
          <c:dPt>
            <c:idx val="1"/>
            <c:invertIfNegative val="0"/>
            <c:bubble3D val="0"/>
            <c:spPr>
              <a:solidFill>
                <a:srgbClr val="960000"/>
              </a:solidFill>
              <a:ln>
                <a:noFill/>
              </a:ln>
              <a:effectLst/>
            </c:spPr>
            <c:extLst>
              <c:ext xmlns:c16="http://schemas.microsoft.com/office/drawing/2014/chart" uri="{C3380CC4-5D6E-409C-BE32-E72D297353CC}">
                <c16:uniqueId val="{00000003-620A-4EBF-93BE-2B8269E9BB67}"/>
              </c:ext>
            </c:extLst>
          </c:dPt>
          <c:dPt>
            <c:idx val="2"/>
            <c:invertIfNegative val="0"/>
            <c:bubble3D val="0"/>
            <c:spPr>
              <a:solidFill>
                <a:srgbClr val="FFFFFF">
                  <a:lumMod val="50000"/>
                </a:srgbClr>
              </a:solidFill>
              <a:ln>
                <a:noFill/>
              </a:ln>
              <a:effectLst/>
            </c:spPr>
            <c:extLst>
              <c:ext xmlns:c16="http://schemas.microsoft.com/office/drawing/2014/chart" uri="{C3380CC4-5D6E-409C-BE32-E72D297353CC}">
                <c16:uniqueId val="{00000005-620A-4EBF-93BE-2B8269E9BB67}"/>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Plan1!$A$2:$A$4</c:f>
              <c:strCache>
                <c:ptCount val="3"/>
                <c:pt idx="0">
                  <c:v>Mais benefícios</c:v>
                </c:pt>
                <c:pt idx="1">
                  <c:v>Mais prejuízos</c:v>
                </c:pt>
                <c:pt idx="2">
                  <c:v>NS/NR</c:v>
                </c:pt>
              </c:strCache>
            </c:strRef>
          </c:cat>
          <c:val>
            <c:numRef>
              <c:f>Plan1!$B$2:$B$4</c:f>
              <c:numCache>
                <c:formatCode>###0%</c:formatCode>
                <c:ptCount val="3"/>
                <c:pt idx="0">
                  <c:v>0.71</c:v>
                </c:pt>
                <c:pt idx="1">
                  <c:v>0.18</c:v>
                </c:pt>
                <c:pt idx="2">
                  <c:v>0.11</c:v>
                </c:pt>
              </c:numCache>
            </c:numRef>
          </c:val>
          <c:extLst>
            <c:ext xmlns:c16="http://schemas.microsoft.com/office/drawing/2014/chart" uri="{C3380CC4-5D6E-409C-BE32-E72D297353CC}">
              <c16:uniqueId val="{0000000A-620A-4EBF-93BE-2B8269E9BB67}"/>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745932569761341"/>
          <c:y val="0.16559623148395652"/>
          <c:w val="0.55839952648813584"/>
          <c:h val="0.82314931435671679"/>
        </c:manualLayout>
      </c:layout>
      <c:barChart>
        <c:barDir val="bar"/>
        <c:grouping val="percentStacked"/>
        <c:varyColors val="0"/>
        <c:ser>
          <c:idx val="0"/>
          <c:order val="0"/>
          <c:tx>
            <c:strRef>
              <c:f>Planilha1!$B$1</c:f>
              <c:strCache>
                <c:ptCount val="1"/>
                <c:pt idx="0">
                  <c:v>Muito importante</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Incentivar o ensino de arte e cultura nas escolas</c:v>
                </c:pt>
                <c:pt idx="1">
                  <c:v>Valorizar a cultura brasileira e suas tradições</c:v>
                </c:pt>
                <c:pt idx="2">
                  <c:v>Aprender sobre outras culturas (regionais, nacionais ou internacionais)</c:v>
                </c:pt>
                <c:pt idx="3">
                  <c:v>Apoiar artistas e produtores culturais locais</c:v>
                </c:pt>
                <c:pt idx="4">
                  <c:v>Ter acesso a atividades culturais (shows, cinema, teatro, museus etc.)</c:v>
                </c:pt>
                <c:pt idx="5">
                  <c:v>Preservar manifestações culturais tradicionais</c:v>
                </c:pt>
              </c:strCache>
            </c:strRef>
          </c:cat>
          <c:val>
            <c:numRef>
              <c:f>Planilha1!$B$2:$B$7</c:f>
              <c:numCache>
                <c:formatCode>###0%</c:formatCode>
                <c:ptCount val="6"/>
                <c:pt idx="0">
                  <c:v>0.47</c:v>
                </c:pt>
                <c:pt idx="1">
                  <c:v>0.44</c:v>
                </c:pt>
                <c:pt idx="2">
                  <c:v>0.38</c:v>
                </c:pt>
                <c:pt idx="3">
                  <c:v>0.36</c:v>
                </c:pt>
                <c:pt idx="4">
                  <c:v>0.37</c:v>
                </c:pt>
                <c:pt idx="5">
                  <c:v>0.35</c:v>
                </c:pt>
              </c:numCache>
            </c:numRef>
          </c:val>
          <c:extLst>
            <c:ext xmlns:c16="http://schemas.microsoft.com/office/drawing/2014/chart" uri="{C3380CC4-5D6E-409C-BE32-E72D297353CC}">
              <c16:uniqueId val="{00000000-008D-4DD3-BABE-9118657881AA}"/>
            </c:ext>
          </c:extLst>
        </c:ser>
        <c:ser>
          <c:idx val="1"/>
          <c:order val="1"/>
          <c:tx>
            <c:strRef>
              <c:f>Planilha1!$C$1</c:f>
              <c:strCache>
                <c:ptCount val="1"/>
                <c:pt idx="0">
                  <c:v>Importante</c:v>
                </c:pt>
              </c:strCache>
            </c:strRef>
          </c:tx>
          <c:spPr>
            <a:solidFill>
              <a:srgbClr val="5C85D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Incentivar o ensino de arte e cultura nas escolas</c:v>
                </c:pt>
                <c:pt idx="1">
                  <c:v>Valorizar a cultura brasileira e suas tradições</c:v>
                </c:pt>
                <c:pt idx="2">
                  <c:v>Aprender sobre outras culturas (regionais, nacionais ou internacionais)</c:v>
                </c:pt>
                <c:pt idx="3">
                  <c:v>Apoiar artistas e produtores culturais locais</c:v>
                </c:pt>
                <c:pt idx="4">
                  <c:v>Ter acesso a atividades culturais (shows, cinema, teatro, museus etc.)</c:v>
                </c:pt>
                <c:pt idx="5">
                  <c:v>Preservar manifestações culturais tradicionais</c:v>
                </c:pt>
              </c:strCache>
            </c:strRef>
          </c:cat>
          <c:val>
            <c:numRef>
              <c:f>Planilha1!$C$2:$C$7</c:f>
              <c:numCache>
                <c:formatCode>###0%</c:formatCode>
                <c:ptCount val="6"/>
                <c:pt idx="0">
                  <c:v>0.44</c:v>
                </c:pt>
                <c:pt idx="1">
                  <c:v>0.46</c:v>
                </c:pt>
                <c:pt idx="2">
                  <c:v>0.49</c:v>
                </c:pt>
                <c:pt idx="3">
                  <c:v>0.48</c:v>
                </c:pt>
                <c:pt idx="4">
                  <c:v>0.46</c:v>
                </c:pt>
                <c:pt idx="5">
                  <c:v>0.47</c:v>
                </c:pt>
              </c:numCache>
            </c:numRef>
          </c:val>
          <c:extLst>
            <c:ext xmlns:c16="http://schemas.microsoft.com/office/drawing/2014/chart" uri="{C3380CC4-5D6E-409C-BE32-E72D297353CC}">
              <c16:uniqueId val="{00000001-008D-4DD3-BABE-9118657881AA}"/>
            </c:ext>
          </c:extLst>
        </c:ser>
        <c:ser>
          <c:idx val="2"/>
          <c:order val="2"/>
          <c:tx>
            <c:strRef>
              <c:f>Planilha1!$D$1</c:f>
              <c:strCache>
                <c:ptCount val="1"/>
                <c:pt idx="0">
                  <c:v>Pouco importante</c:v>
                </c:pt>
              </c:strCache>
            </c:strRef>
          </c:tx>
          <c:spPr>
            <a:solidFill>
              <a:srgbClr val="D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Incentivar o ensino de arte e cultura nas escolas</c:v>
                </c:pt>
                <c:pt idx="1">
                  <c:v>Valorizar a cultura brasileira e suas tradições</c:v>
                </c:pt>
                <c:pt idx="2">
                  <c:v>Aprender sobre outras culturas (regionais, nacionais ou internacionais)</c:v>
                </c:pt>
                <c:pt idx="3">
                  <c:v>Apoiar artistas e produtores culturais locais</c:v>
                </c:pt>
                <c:pt idx="4">
                  <c:v>Ter acesso a atividades culturais (shows, cinema, teatro, museus etc.)</c:v>
                </c:pt>
                <c:pt idx="5">
                  <c:v>Preservar manifestações culturais tradicionais</c:v>
                </c:pt>
              </c:strCache>
            </c:strRef>
          </c:cat>
          <c:val>
            <c:numRef>
              <c:f>Planilha1!$D$2:$D$7</c:f>
              <c:numCache>
                <c:formatCode>###0%</c:formatCode>
                <c:ptCount val="6"/>
                <c:pt idx="0">
                  <c:v>0.04</c:v>
                </c:pt>
                <c:pt idx="1">
                  <c:v>0.04</c:v>
                </c:pt>
                <c:pt idx="2">
                  <c:v>0.05</c:v>
                </c:pt>
                <c:pt idx="3">
                  <c:v>0.06</c:v>
                </c:pt>
                <c:pt idx="4">
                  <c:v>0.08</c:v>
                </c:pt>
                <c:pt idx="5">
                  <c:v>0.09</c:v>
                </c:pt>
              </c:numCache>
            </c:numRef>
          </c:val>
          <c:extLst>
            <c:ext xmlns:c16="http://schemas.microsoft.com/office/drawing/2014/chart" uri="{C3380CC4-5D6E-409C-BE32-E72D297353CC}">
              <c16:uniqueId val="{00000002-008D-4DD3-BABE-9118657881AA}"/>
            </c:ext>
          </c:extLst>
        </c:ser>
        <c:ser>
          <c:idx val="3"/>
          <c:order val="3"/>
          <c:tx>
            <c:strRef>
              <c:f>Planilha1!$E$1</c:f>
              <c:strCache>
                <c:ptCount val="1"/>
                <c:pt idx="0">
                  <c:v>Nada importante</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Incentivar o ensino de arte e cultura nas escolas</c:v>
                </c:pt>
                <c:pt idx="1">
                  <c:v>Valorizar a cultura brasileira e suas tradições</c:v>
                </c:pt>
                <c:pt idx="2">
                  <c:v>Aprender sobre outras culturas (regionais, nacionais ou internacionais)</c:v>
                </c:pt>
                <c:pt idx="3">
                  <c:v>Apoiar artistas e produtores culturais locais</c:v>
                </c:pt>
                <c:pt idx="4">
                  <c:v>Ter acesso a atividades culturais (shows, cinema, teatro, museus etc.)</c:v>
                </c:pt>
                <c:pt idx="5">
                  <c:v>Preservar manifestações culturais tradicionais</c:v>
                </c:pt>
              </c:strCache>
            </c:strRef>
          </c:cat>
          <c:val>
            <c:numRef>
              <c:f>Planilha1!$E$2:$E$7</c:f>
              <c:numCache>
                <c:formatCode>###0%</c:formatCode>
                <c:ptCount val="6"/>
                <c:pt idx="0">
                  <c:v>0.04</c:v>
                </c:pt>
                <c:pt idx="1">
                  <c:v>0.06</c:v>
                </c:pt>
                <c:pt idx="2">
                  <c:v>7.0000000000000007E-2</c:v>
                </c:pt>
                <c:pt idx="3">
                  <c:v>0.08</c:v>
                </c:pt>
                <c:pt idx="4">
                  <c:v>0.08</c:v>
                </c:pt>
                <c:pt idx="5">
                  <c:v>0.08</c:v>
                </c:pt>
              </c:numCache>
            </c:numRef>
          </c:val>
          <c:extLst>
            <c:ext xmlns:c16="http://schemas.microsoft.com/office/drawing/2014/chart" uri="{C3380CC4-5D6E-409C-BE32-E72D297353CC}">
              <c16:uniqueId val="{00000003-008D-4DD3-BABE-9118657881AA}"/>
            </c:ext>
          </c:extLst>
        </c:ser>
        <c:ser>
          <c:idx val="4"/>
          <c:order val="4"/>
          <c:tx>
            <c:strRef>
              <c:f>Planilha1!$F$1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Incentivar o ensino de arte e cultura nas escolas</c:v>
                </c:pt>
                <c:pt idx="1">
                  <c:v>Valorizar a cultura brasileira e suas tradições</c:v>
                </c:pt>
                <c:pt idx="2">
                  <c:v>Aprender sobre outras culturas (regionais, nacionais ou internacionais)</c:v>
                </c:pt>
                <c:pt idx="3">
                  <c:v>Apoiar artistas e produtores culturais locais</c:v>
                </c:pt>
                <c:pt idx="4">
                  <c:v>Ter acesso a atividades culturais (shows, cinema, teatro, museus etc.)</c:v>
                </c:pt>
                <c:pt idx="5">
                  <c:v>Preservar manifestações culturais tradicionais</c:v>
                </c:pt>
              </c:strCache>
            </c:strRef>
          </c:cat>
          <c:val>
            <c:numRef>
              <c:f>Planilha1!$F$2:$F$7</c:f>
              <c:numCache>
                <c:formatCode>###0%</c:formatCode>
                <c:ptCount val="6"/>
                <c:pt idx="1">
                  <c:v>0.01</c:v>
                </c:pt>
                <c:pt idx="2">
                  <c:v>0.01</c:v>
                </c:pt>
                <c:pt idx="3">
                  <c:v>0.02</c:v>
                </c:pt>
                <c:pt idx="4">
                  <c:v>0.01</c:v>
                </c:pt>
                <c:pt idx="5">
                  <c:v>0.01</c:v>
                </c:pt>
              </c:numCache>
            </c:numRef>
          </c:val>
          <c:extLst>
            <c:ext xmlns:c16="http://schemas.microsoft.com/office/drawing/2014/chart" uri="{C3380CC4-5D6E-409C-BE32-E72D297353CC}">
              <c16:uniqueId val="{00000004-008D-4DD3-BABE-9118657881AA}"/>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0"/>
        <c:axPos val="l"/>
        <c:numFmt formatCode="General" sourceLinked="1"/>
        <c:majorTickMark val="none"/>
        <c:minorTickMark val="none"/>
        <c:tickLblPos val="nextTo"/>
        <c:spPr>
          <a:noFill/>
          <a:ln w="38100" cap="flat" cmpd="sng" algn="ctr">
            <a:solidFill>
              <a:srgbClr val="000000"/>
            </a:solid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mn-lt"/>
                <a:ea typeface="+mn-ea"/>
                <a:cs typeface="Arial" panose="020B0604020202020204" pitchFamily="34" charset="0"/>
              </a:defRPr>
            </a:pPr>
            <a:endParaRPr lang="pt-BR"/>
          </a:p>
        </c:txPr>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11308730986939886"/>
          <c:y val="4.0075019545620927E-2"/>
          <c:w val="0.71540086250458945"/>
          <c:h val="6.5305192934982825E-2"/>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8783-429B-A1D4-AF5536AA8F20}"/>
              </c:ext>
            </c:extLst>
          </c:dPt>
          <c:dPt>
            <c:idx val="1"/>
            <c:invertIfNegative val="0"/>
            <c:bubble3D val="0"/>
            <c:spPr>
              <a:solidFill>
                <a:srgbClr val="5C85D6"/>
              </a:solidFill>
              <a:ln>
                <a:noFill/>
              </a:ln>
              <a:effectLst/>
            </c:spPr>
            <c:extLst>
              <c:ext xmlns:c16="http://schemas.microsoft.com/office/drawing/2014/chart" uri="{C3380CC4-5D6E-409C-BE32-E72D297353CC}">
                <c16:uniqueId val="{00000003-8783-429B-A1D4-AF5536AA8F20}"/>
              </c:ext>
            </c:extLst>
          </c:dPt>
          <c:dPt>
            <c:idx val="2"/>
            <c:invertIfNegative val="0"/>
            <c:bubble3D val="0"/>
            <c:spPr>
              <a:solidFill>
                <a:srgbClr val="D60000"/>
              </a:solidFill>
              <a:ln>
                <a:noFill/>
              </a:ln>
              <a:effectLst/>
            </c:spPr>
            <c:extLst>
              <c:ext xmlns:c16="http://schemas.microsoft.com/office/drawing/2014/chart" uri="{C3380CC4-5D6E-409C-BE32-E72D297353CC}">
                <c16:uniqueId val="{00000005-8783-429B-A1D4-AF5536AA8F20}"/>
              </c:ext>
            </c:extLst>
          </c:dPt>
          <c:dPt>
            <c:idx val="3"/>
            <c:invertIfNegative val="0"/>
            <c:bubble3D val="0"/>
            <c:spPr>
              <a:solidFill>
                <a:srgbClr val="960000"/>
              </a:solidFill>
              <a:ln>
                <a:noFill/>
              </a:ln>
              <a:effectLst/>
            </c:spPr>
            <c:extLst>
              <c:ext xmlns:c16="http://schemas.microsoft.com/office/drawing/2014/chart" uri="{C3380CC4-5D6E-409C-BE32-E72D297353CC}">
                <c16:uniqueId val="{00000007-8783-429B-A1D4-AF5536AA8F20}"/>
              </c:ext>
            </c:extLst>
          </c:dPt>
          <c:dPt>
            <c:idx val="4"/>
            <c:invertIfNegative val="0"/>
            <c:bubble3D val="0"/>
            <c:spPr>
              <a:solidFill>
                <a:srgbClr val="FFFFFF">
                  <a:lumMod val="50000"/>
                </a:srgbClr>
              </a:solidFill>
              <a:ln>
                <a:noFill/>
              </a:ln>
              <a:effectLst/>
            </c:spPr>
            <c:extLst>
              <c:ext xmlns:c16="http://schemas.microsoft.com/office/drawing/2014/chart" uri="{C3380CC4-5D6E-409C-BE32-E72D297353CC}">
                <c16:uniqueId val="{00000009-8783-429B-A1D4-AF5536AA8F20}"/>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Plan1!$A$2:$A$6</c:f>
              <c:strCache>
                <c:ptCount val="5"/>
                <c:pt idx="0">
                  <c:v>Muito importante</c:v>
                </c:pt>
                <c:pt idx="1">
                  <c:v>Razoavelmente importante</c:v>
                </c:pt>
                <c:pt idx="2">
                  <c:v>Pouco importante</c:v>
                </c:pt>
                <c:pt idx="3">
                  <c:v>Nada importante</c:v>
                </c:pt>
                <c:pt idx="4">
                  <c:v>NS/NR</c:v>
                </c:pt>
              </c:strCache>
            </c:strRef>
          </c:cat>
          <c:val>
            <c:numRef>
              <c:f>Plan1!$B$2:$B$6</c:f>
              <c:numCache>
                <c:formatCode>###0%</c:formatCode>
                <c:ptCount val="5"/>
                <c:pt idx="0">
                  <c:v>0.59</c:v>
                </c:pt>
                <c:pt idx="1">
                  <c:v>0.2</c:v>
                </c:pt>
                <c:pt idx="2">
                  <c:v>0.11</c:v>
                </c:pt>
                <c:pt idx="3">
                  <c:v>0.08</c:v>
                </c:pt>
                <c:pt idx="4">
                  <c:v>0.03</c:v>
                </c:pt>
              </c:numCache>
            </c:numRef>
          </c:val>
          <c:extLst>
            <c:ext xmlns:c16="http://schemas.microsoft.com/office/drawing/2014/chart" uri="{C3380CC4-5D6E-409C-BE32-E72D297353CC}">
              <c16:uniqueId val="{0000000A-8783-429B-A1D4-AF5536AA8F20}"/>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DA05-461D-B54B-4F12829C4A54}"/>
              </c:ext>
            </c:extLst>
          </c:dPt>
          <c:dPt>
            <c:idx val="1"/>
            <c:invertIfNegative val="0"/>
            <c:bubble3D val="0"/>
            <c:spPr>
              <a:solidFill>
                <a:srgbClr val="5C85D6"/>
              </a:solidFill>
              <a:ln>
                <a:noFill/>
              </a:ln>
              <a:effectLst/>
            </c:spPr>
            <c:extLst>
              <c:ext xmlns:c16="http://schemas.microsoft.com/office/drawing/2014/chart" uri="{C3380CC4-5D6E-409C-BE32-E72D297353CC}">
                <c16:uniqueId val="{00000003-DA05-461D-B54B-4F12829C4A54}"/>
              </c:ext>
            </c:extLst>
          </c:dPt>
          <c:dPt>
            <c:idx val="2"/>
            <c:invertIfNegative val="0"/>
            <c:bubble3D val="0"/>
            <c:spPr>
              <a:solidFill>
                <a:srgbClr val="D60000"/>
              </a:solidFill>
              <a:ln>
                <a:noFill/>
              </a:ln>
              <a:effectLst/>
            </c:spPr>
            <c:extLst>
              <c:ext xmlns:c16="http://schemas.microsoft.com/office/drawing/2014/chart" uri="{C3380CC4-5D6E-409C-BE32-E72D297353CC}">
                <c16:uniqueId val="{00000005-DA05-461D-B54B-4F12829C4A54}"/>
              </c:ext>
            </c:extLst>
          </c:dPt>
          <c:dPt>
            <c:idx val="3"/>
            <c:invertIfNegative val="0"/>
            <c:bubble3D val="0"/>
            <c:spPr>
              <a:solidFill>
                <a:srgbClr val="960000"/>
              </a:solidFill>
              <a:ln>
                <a:noFill/>
              </a:ln>
              <a:effectLst/>
            </c:spPr>
            <c:extLst>
              <c:ext xmlns:c16="http://schemas.microsoft.com/office/drawing/2014/chart" uri="{C3380CC4-5D6E-409C-BE32-E72D297353CC}">
                <c16:uniqueId val="{00000007-DA05-461D-B54B-4F12829C4A54}"/>
              </c:ext>
            </c:extLst>
          </c:dPt>
          <c:dPt>
            <c:idx val="4"/>
            <c:invertIfNegative val="0"/>
            <c:bubble3D val="0"/>
            <c:spPr>
              <a:solidFill>
                <a:srgbClr val="FFFFFF">
                  <a:lumMod val="50000"/>
                </a:srgbClr>
              </a:solidFill>
              <a:ln>
                <a:noFill/>
              </a:ln>
              <a:effectLst/>
            </c:spPr>
            <c:extLst>
              <c:ext xmlns:c16="http://schemas.microsoft.com/office/drawing/2014/chart" uri="{C3380CC4-5D6E-409C-BE32-E72D297353CC}">
                <c16:uniqueId val="{00000009-DA05-461D-B54B-4F12829C4A54}"/>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Plan1!$A$2:$A$6</c:f>
              <c:strCache>
                <c:ptCount val="5"/>
                <c:pt idx="0">
                  <c:v>Muito importante</c:v>
                </c:pt>
                <c:pt idx="1">
                  <c:v>Razoavelmente importante</c:v>
                </c:pt>
                <c:pt idx="2">
                  <c:v>Pouco importante</c:v>
                </c:pt>
                <c:pt idx="3">
                  <c:v>Nada importante</c:v>
                </c:pt>
                <c:pt idx="4">
                  <c:v>NS/NR</c:v>
                </c:pt>
              </c:strCache>
            </c:strRef>
          </c:cat>
          <c:val>
            <c:numRef>
              <c:f>Plan1!$B$2:$B$6</c:f>
              <c:numCache>
                <c:formatCode>###0%</c:formatCode>
                <c:ptCount val="5"/>
                <c:pt idx="0">
                  <c:v>0.57999999999999996</c:v>
                </c:pt>
                <c:pt idx="1">
                  <c:v>0.21</c:v>
                </c:pt>
                <c:pt idx="2">
                  <c:v>0.1</c:v>
                </c:pt>
                <c:pt idx="3">
                  <c:v>0.08</c:v>
                </c:pt>
                <c:pt idx="4">
                  <c:v>0.03</c:v>
                </c:pt>
              </c:numCache>
            </c:numRef>
          </c:val>
          <c:extLst>
            <c:ext xmlns:c16="http://schemas.microsoft.com/office/drawing/2014/chart" uri="{C3380CC4-5D6E-409C-BE32-E72D297353CC}">
              <c16:uniqueId val="{0000000A-DA05-461D-B54B-4F12829C4A54}"/>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5951922426366"/>
          <c:y val="3.7504407519098467E-3"/>
          <c:w val="0.49840480775736345"/>
          <c:h val="0.98892619620744526"/>
        </c:manualLayout>
      </c:layout>
      <c:barChart>
        <c:barDir val="bar"/>
        <c:grouping val="clustered"/>
        <c:varyColors val="0"/>
        <c:ser>
          <c:idx val="0"/>
          <c:order val="0"/>
          <c:tx>
            <c:strRef>
              <c:f>Plan1!$B$1</c:f>
              <c:strCache>
                <c:ptCount val="1"/>
                <c:pt idx="0">
                  <c:v>Coluna1</c:v>
                </c:pt>
              </c:strCache>
            </c:strRef>
          </c:tx>
          <c:spPr>
            <a:solidFill>
              <a:srgbClr val="0038EA"/>
            </a:solidFill>
          </c:spPr>
          <c:invertIfNegative val="0"/>
          <c:dPt>
            <c:idx val="0"/>
            <c:invertIfNegative val="0"/>
            <c:bubble3D val="0"/>
            <c:extLst>
              <c:ext xmlns:c16="http://schemas.microsoft.com/office/drawing/2014/chart" uri="{C3380CC4-5D6E-409C-BE32-E72D297353CC}">
                <c16:uniqueId val="{00000000-BBAD-406B-AA72-FBCB684D3800}"/>
              </c:ext>
            </c:extLst>
          </c:dPt>
          <c:dPt>
            <c:idx val="3"/>
            <c:invertIfNegative val="0"/>
            <c:bubble3D val="0"/>
            <c:spPr>
              <a:solidFill>
                <a:srgbClr val="000000"/>
              </a:solidFill>
            </c:spPr>
            <c:extLst>
              <c:ext xmlns:c16="http://schemas.microsoft.com/office/drawing/2014/chart" uri="{C3380CC4-5D6E-409C-BE32-E72D297353CC}">
                <c16:uniqueId val="{00000001-CB1F-404E-B885-947878E1C6EE}"/>
              </c:ext>
            </c:extLst>
          </c:dPt>
          <c:dPt>
            <c:idx val="4"/>
            <c:invertIfNegative val="0"/>
            <c:bubble3D val="0"/>
            <c:spPr>
              <a:solidFill>
                <a:srgbClr val="FFFFFF">
                  <a:lumMod val="50000"/>
                </a:srgbClr>
              </a:solidFill>
            </c:spPr>
            <c:extLst>
              <c:ext xmlns:c16="http://schemas.microsoft.com/office/drawing/2014/chart" uri="{C3380CC4-5D6E-409C-BE32-E72D297353CC}">
                <c16:uniqueId val="{00000005-CB1F-404E-B885-947878E1C6EE}"/>
              </c:ext>
            </c:extLst>
          </c:dPt>
          <c:dLbls>
            <c:spPr>
              <a:noFill/>
            </c:spPr>
            <c:txPr>
              <a:bodyPr anchorCtr="0"/>
              <a:lstStyle/>
              <a:p>
                <a:pPr algn="l">
                  <a:defRPr lang="en-US" sz="1200" b="1" i="0" u="none" strike="noStrike" kern="1200" baseline="0">
                    <a:solidFill>
                      <a:schemeClr val="tx1"/>
                    </a:solidFill>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Plan1!$A$2:$A$6</c:f>
              <c:strCache>
                <c:ptCount val="5"/>
                <c:pt idx="0">
                  <c:v>A prefeitura da minha cidade</c:v>
                </c:pt>
                <c:pt idx="1">
                  <c:v>O Governo do Brasil</c:v>
                </c:pt>
                <c:pt idx="2">
                  <c:v>O Governo do meu estado</c:v>
                </c:pt>
                <c:pt idx="3">
                  <c:v>Ninguém</c:v>
                </c:pt>
                <c:pt idx="4">
                  <c:v>NS/NR</c:v>
                </c:pt>
              </c:strCache>
            </c:strRef>
          </c:cat>
          <c:val>
            <c:numRef>
              <c:f>Plan1!$B$2:$B$6</c:f>
              <c:numCache>
                <c:formatCode>0%</c:formatCode>
                <c:ptCount val="5"/>
                <c:pt idx="0">
                  <c:v>0.27</c:v>
                </c:pt>
                <c:pt idx="1">
                  <c:v>0.25</c:v>
                </c:pt>
                <c:pt idx="2">
                  <c:v>0.17</c:v>
                </c:pt>
                <c:pt idx="3">
                  <c:v>0.17</c:v>
                </c:pt>
                <c:pt idx="4">
                  <c:v>0.14000000000000001</c:v>
                </c:pt>
              </c:numCache>
            </c:numRef>
          </c:val>
          <c:extLst>
            <c:ext xmlns:c16="http://schemas.microsoft.com/office/drawing/2014/chart" uri="{C3380CC4-5D6E-409C-BE32-E72D297353CC}">
              <c16:uniqueId val="{00000004-CB1F-404E-B885-947878E1C6EE}"/>
            </c:ext>
          </c:extLst>
        </c:ser>
        <c:dLbls>
          <c:showLegendKey val="0"/>
          <c:showVal val="1"/>
          <c:showCatName val="0"/>
          <c:showSerName val="0"/>
          <c:showPercent val="0"/>
          <c:showBubbleSize val="0"/>
        </c:dLbls>
        <c:gapWidth val="80"/>
        <c:axId val="2142458640"/>
        <c:axId val="2142461760"/>
      </c:barChart>
      <c:catAx>
        <c:axId val="2142458640"/>
        <c:scaling>
          <c:orientation val="maxMin"/>
        </c:scaling>
        <c:delete val="0"/>
        <c:axPos val="l"/>
        <c:numFmt formatCode="General" sourceLinked="0"/>
        <c:majorTickMark val="out"/>
        <c:minorTickMark val="none"/>
        <c:tickLblPos val="nextTo"/>
        <c:spPr>
          <a:ln>
            <a:noFill/>
          </a:ln>
        </c:spPr>
        <c:txPr>
          <a:bodyPr/>
          <a:lstStyle/>
          <a:p>
            <a:pPr>
              <a:defRPr sz="1200">
                <a:solidFill>
                  <a:schemeClr val="tx1"/>
                </a:solidFill>
                <a:latin typeface="Calibri" panose="020F0502020204030204" pitchFamily="34" charset="0"/>
                <a:cs typeface="Calibri" panose="020F0502020204030204" pitchFamily="34" charset="0"/>
              </a:defRPr>
            </a:pPr>
            <a:endParaRPr lang="pt-BR"/>
          </a:p>
        </c:txPr>
        <c:crossAx val="2142461760"/>
        <c:crosses val="autoZero"/>
        <c:auto val="1"/>
        <c:lblAlgn val="ctr"/>
        <c:lblOffset val="100"/>
        <c:noMultiLvlLbl val="0"/>
      </c:catAx>
      <c:valAx>
        <c:axId val="2142461760"/>
        <c:scaling>
          <c:orientation val="minMax"/>
          <c:max val="1"/>
          <c:min val="0"/>
        </c:scaling>
        <c:delete val="1"/>
        <c:axPos val="t"/>
        <c:numFmt formatCode="0%" sourceLinked="1"/>
        <c:majorTickMark val="out"/>
        <c:minorTickMark val="none"/>
        <c:tickLblPos val="nextTo"/>
        <c:crossAx val="2142458640"/>
        <c:crosses val="autoZero"/>
        <c:crossBetween val="between"/>
        <c:majorUnit val="0.2"/>
      </c:valAx>
    </c:plotArea>
    <c:plotVisOnly val="1"/>
    <c:dispBlanksAs val="gap"/>
    <c:showDLblsOverMax val="0"/>
  </c:chart>
  <c:spPr>
    <a:ln>
      <a:noFill/>
    </a:ln>
  </c:spPr>
  <c:txPr>
    <a:bodyPr/>
    <a:lstStyle/>
    <a:p>
      <a:pPr>
        <a:defRPr sz="1200">
          <a:latin typeface="Trebuchet MS" panose="020B0603020202020204" pitchFamily="34" charset="0"/>
        </a:defRPr>
      </a:pPr>
      <a:endParaRPr lang="pt-B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998498618309609E-2"/>
          <c:y val="0.25839362012410727"/>
          <c:w val="0.94816353479264448"/>
          <c:h val="0.62208843875834274"/>
        </c:manualLayout>
      </c:layout>
      <c:barChart>
        <c:barDir val="bar"/>
        <c:grouping val="percentStacked"/>
        <c:varyColors val="0"/>
        <c:ser>
          <c:idx val="0"/>
          <c:order val="0"/>
          <c:tx>
            <c:strRef>
              <c:f>Planilha1!$B$1</c:f>
              <c:strCache>
                <c:ptCount val="1"/>
                <c:pt idx="0">
                  <c:v>Prioridade alta do Governo atual</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Planilha1!$B$2</c:f>
              <c:numCache>
                <c:formatCode>###0%</c:formatCode>
                <c:ptCount val="1"/>
                <c:pt idx="0">
                  <c:v>0.21</c:v>
                </c:pt>
              </c:numCache>
            </c:numRef>
          </c:val>
          <c:extLst>
            <c:ext xmlns:c16="http://schemas.microsoft.com/office/drawing/2014/chart" uri="{C3380CC4-5D6E-409C-BE32-E72D297353CC}">
              <c16:uniqueId val="{00000000-D577-44C3-9BC5-B8FE260DF136}"/>
            </c:ext>
          </c:extLst>
        </c:ser>
        <c:ser>
          <c:idx val="1"/>
          <c:order val="1"/>
          <c:tx>
            <c:strRef>
              <c:f>Planilha1!$C$1</c:f>
              <c:strCache>
                <c:ptCount val="1"/>
                <c:pt idx="0">
                  <c:v>Prioridade razoável do Governo atual</c:v>
                </c:pt>
              </c:strCache>
            </c:strRef>
          </c:tx>
          <c:spPr>
            <a:solidFill>
              <a:srgbClr val="5C85D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Planilha1!$C$2</c:f>
              <c:numCache>
                <c:formatCode>###0%</c:formatCode>
                <c:ptCount val="1"/>
                <c:pt idx="0">
                  <c:v>0.32</c:v>
                </c:pt>
              </c:numCache>
            </c:numRef>
          </c:val>
          <c:extLst>
            <c:ext xmlns:c16="http://schemas.microsoft.com/office/drawing/2014/chart" uri="{C3380CC4-5D6E-409C-BE32-E72D297353CC}">
              <c16:uniqueId val="{00000001-D577-44C3-9BC5-B8FE260DF136}"/>
            </c:ext>
          </c:extLst>
        </c:ser>
        <c:ser>
          <c:idx val="2"/>
          <c:order val="2"/>
          <c:tx>
            <c:strRef>
              <c:f>Planilha1!$D$1</c:f>
              <c:strCache>
                <c:ptCount val="1"/>
                <c:pt idx="0">
                  <c:v>Prioridade baixa do Governo atual</c:v>
                </c:pt>
              </c:strCache>
            </c:strRef>
          </c:tx>
          <c:spPr>
            <a:solidFill>
              <a:srgbClr val="D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Planilha1!$D$2</c:f>
              <c:numCache>
                <c:formatCode>###0%</c:formatCode>
                <c:ptCount val="1"/>
                <c:pt idx="0">
                  <c:v>0.17</c:v>
                </c:pt>
              </c:numCache>
            </c:numRef>
          </c:val>
          <c:extLst>
            <c:ext xmlns:c16="http://schemas.microsoft.com/office/drawing/2014/chart" uri="{C3380CC4-5D6E-409C-BE32-E72D297353CC}">
              <c16:uniqueId val="{00000002-D577-44C3-9BC5-B8FE260DF136}"/>
            </c:ext>
          </c:extLst>
        </c:ser>
        <c:ser>
          <c:idx val="3"/>
          <c:order val="3"/>
          <c:tx>
            <c:strRef>
              <c:f>Planilha1!$E$1</c:f>
              <c:strCache>
                <c:ptCount val="1"/>
                <c:pt idx="0">
                  <c:v>Não é prioridade do Governo atual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Planilha1!$E$2</c:f>
              <c:numCache>
                <c:formatCode>###0%</c:formatCode>
                <c:ptCount val="1"/>
                <c:pt idx="0">
                  <c:v>0.19</c:v>
                </c:pt>
              </c:numCache>
            </c:numRef>
          </c:val>
          <c:extLst>
            <c:ext xmlns:c16="http://schemas.microsoft.com/office/drawing/2014/chart" uri="{C3380CC4-5D6E-409C-BE32-E72D297353CC}">
              <c16:uniqueId val="{00000003-D577-44C3-9BC5-B8FE260DF136}"/>
            </c:ext>
          </c:extLst>
        </c:ser>
        <c:ser>
          <c:idx val="4"/>
          <c:order val="4"/>
          <c:tx>
            <c:strRef>
              <c:f>Planilha1!$F$1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Planilha1!$F$2</c:f>
              <c:numCache>
                <c:formatCode>###0%</c:formatCode>
                <c:ptCount val="1"/>
                <c:pt idx="0">
                  <c:v>0.11</c:v>
                </c:pt>
              </c:numCache>
            </c:numRef>
          </c:val>
          <c:extLst>
            <c:ext xmlns:c16="http://schemas.microsoft.com/office/drawing/2014/chart" uri="{C3380CC4-5D6E-409C-BE32-E72D297353CC}">
              <c16:uniqueId val="{00000004-D577-44C3-9BC5-B8FE260DF136}"/>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1"/>
        <c:axPos val="l"/>
        <c:numFmt formatCode="General" sourceLinked="1"/>
        <c:majorTickMark val="none"/>
        <c:minorTickMark val="none"/>
        <c:tickLblPos val="nextTo"/>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
          <c:y val="0.10709523922606394"/>
          <c:w val="0.98055807356573765"/>
          <c:h val="0.16583561115004725"/>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87409590747414"/>
          <c:y val="0.16559623148395652"/>
          <c:w val="0.68512706228617015"/>
          <c:h val="0.82314931435671679"/>
        </c:manualLayout>
      </c:layout>
      <c:barChart>
        <c:barDir val="bar"/>
        <c:grouping val="percentStacked"/>
        <c:varyColors val="0"/>
        <c:ser>
          <c:idx val="0"/>
          <c:order val="0"/>
          <c:tx>
            <c:strRef>
              <c:f>Planilha1!$B$1</c:f>
              <c:strCache>
                <c:ptCount val="1"/>
                <c:pt idx="0">
                  <c:v>Sim</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Bolsa Família</c:v>
                </c:pt>
                <c:pt idx="1">
                  <c:v>Minha Casa, Minha Vida</c:v>
                </c:pt>
                <c:pt idx="2">
                  <c:v>Gás para Todos (Auxílio Gás)</c:v>
                </c:pt>
                <c:pt idx="3">
                  <c:v>Pé-de-Meia</c:v>
                </c:pt>
                <c:pt idx="4">
                  <c:v>Lei Rouanet</c:v>
                </c:pt>
                <c:pt idx="5">
                  <c:v>Lei Paulo Gustavo</c:v>
                </c:pt>
                <c:pt idx="6">
                  <c:v>Centros de Artes e Esportes Unificados/ Ceu da Cultura</c:v>
                </c:pt>
                <c:pt idx="7">
                  <c:v>Política Nacional Aldir Blanc</c:v>
                </c:pt>
              </c:strCache>
            </c:strRef>
          </c:cat>
          <c:val>
            <c:numRef>
              <c:f>Planilha1!$B$2:$B$9</c:f>
              <c:numCache>
                <c:formatCode>###0%</c:formatCode>
                <c:ptCount val="8"/>
                <c:pt idx="0">
                  <c:v>0.98</c:v>
                </c:pt>
                <c:pt idx="1">
                  <c:v>0.97</c:v>
                </c:pt>
                <c:pt idx="2">
                  <c:v>0.78</c:v>
                </c:pt>
                <c:pt idx="3">
                  <c:v>0.77</c:v>
                </c:pt>
                <c:pt idx="4">
                  <c:v>0.38</c:v>
                </c:pt>
                <c:pt idx="5">
                  <c:v>0.37</c:v>
                </c:pt>
                <c:pt idx="6">
                  <c:v>0.35</c:v>
                </c:pt>
                <c:pt idx="7">
                  <c:v>0.19</c:v>
                </c:pt>
              </c:numCache>
            </c:numRef>
          </c:val>
          <c:extLst>
            <c:ext xmlns:c16="http://schemas.microsoft.com/office/drawing/2014/chart" uri="{C3380CC4-5D6E-409C-BE32-E72D297353CC}">
              <c16:uniqueId val="{00000000-C657-4723-B162-D76E69541392}"/>
            </c:ext>
          </c:extLst>
        </c:ser>
        <c:ser>
          <c:idx val="1"/>
          <c:order val="1"/>
          <c:tx>
            <c:strRef>
              <c:f>Planilha1!$C$1</c:f>
              <c:strCache>
                <c:ptCount val="1"/>
                <c:pt idx="0">
                  <c:v>Não</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Bolsa Família</c:v>
                </c:pt>
                <c:pt idx="1">
                  <c:v>Minha Casa, Minha Vida</c:v>
                </c:pt>
                <c:pt idx="2">
                  <c:v>Gás para Todos (Auxílio Gás)</c:v>
                </c:pt>
                <c:pt idx="3">
                  <c:v>Pé-de-Meia</c:v>
                </c:pt>
                <c:pt idx="4">
                  <c:v>Lei Rouanet</c:v>
                </c:pt>
                <c:pt idx="5">
                  <c:v>Lei Paulo Gustavo</c:v>
                </c:pt>
                <c:pt idx="6">
                  <c:v>Centros de Artes e Esportes Unificados/ Ceu da Cultura</c:v>
                </c:pt>
                <c:pt idx="7">
                  <c:v>Política Nacional Aldir Blanc</c:v>
                </c:pt>
              </c:strCache>
            </c:strRef>
          </c:cat>
          <c:val>
            <c:numRef>
              <c:f>Planilha1!$C$2:$C$9</c:f>
              <c:numCache>
                <c:formatCode>###0%</c:formatCode>
                <c:ptCount val="8"/>
                <c:pt idx="0">
                  <c:v>0.02</c:v>
                </c:pt>
                <c:pt idx="1">
                  <c:v>0.03</c:v>
                </c:pt>
                <c:pt idx="2">
                  <c:v>0.21</c:v>
                </c:pt>
                <c:pt idx="3">
                  <c:v>0.23</c:v>
                </c:pt>
                <c:pt idx="4">
                  <c:v>0.6</c:v>
                </c:pt>
                <c:pt idx="5">
                  <c:v>0.62</c:v>
                </c:pt>
                <c:pt idx="6">
                  <c:v>0.65</c:v>
                </c:pt>
                <c:pt idx="7">
                  <c:v>0.8</c:v>
                </c:pt>
              </c:numCache>
            </c:numRef>
          </c:val>
          <c:extLst>
            <c:ext xmlns:c16="http://schemas.microsoft.com/office/drawing/2014/chart" uri="{C3380CC4-5D6E-409C-BE32-E72D297353CC}">
              <c16:uniqueId val="{00000001-C657-4723-B162-D76E69541392}"/>
            </c:ext>
          </c:extLst>
        </c:ser>
        <c:ser>
          <c:idx val="2"/>
          <c:order val="2"/>
          <c:tx>
            <c:strRef>
              <c:f>Planilha1!$D$1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Bolsa Família</c:v>
                </c:pt>
                <c:pt idx="1">
                  <c:v>Minha Casa, Minha Vida</c:v>
                </c:pt>
                <c:pt idx="2">
                  <c:v>Gás para Todos (Auxílio Gás)</c:v>
                </c:pt>
                <c:pt idx="3">
                  <c:v>Pé-de-Meia</c:v>
                </c:pt>
                <c:pt idx="4">
                  <c:v>Lei Rouanet</c:v>
                </c:pt>
                <c:pt idx="5">
                  <c:v>Lei Paulo Gustavo</c:v>
                </c:pt>
                <c:pt idx="6">
                  <c:v>Centros de Artes e Esportes Unificados/ Ceu da Cultura</c:v>
                </c:pt>
                <c:pt idx="7">
                  <c:v>Política Nacional Aldir Blanc</c:v>
                </c:pt>
              </c:strCache>
            </c:strRef>
          </c:cat>
          <c:val>
            <c:numRef>
              <c:f>Planilha1!$D$2:$D$9</c:f>
              <c:numCache>
                <c:formatCode>General</c:formatCode>
                <c:ptCount val="8"/>
                <c:pt idx="2" formatCode="###0%">
                  <c:v>0.01</c:v>
                </c:pt>
                <c:pt idx="4" formatCode="###0%">
                  <c:v>0.01</c:v>
                </c:pt>
                <c:pt idx="5" formatCode="###0%">
                  <c:v>0.01</c:v>
                </c:pt>
                <c:pt idx="6" formatCode="###0%">
                  <c:v>0.01</c:v>
                </c:pt>
                <c:pt idx="7" formatCode="###0%">
                  <c:v>0.02</c:v>
                </c:pt>
              </c:numCache>
            </c:numRef>
          </c:val>
          <c:extLst>
            <c:ext xmlns:c16="http://schemas.microsoft.com/office/drawing/2014/chart" uri="{C3380CC4-5D6E-409C-BE32-E72D297353CC}">
              <c16:uniqueId val="{00000002-C657-4723-B162-D76E69541392}"/>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0"/>
        <c:axPos val="l"/>
        <c:numFmt formatCode="General" sourceLinked="1"/>
        <c:majorTickMark val="none"/>
        <c:minorTickMark val="none"/>
        <c:tickLblPos val="nextTo"/>
        <c:spPr>
          <a:noFill/>
          <a:ln w="38100" cap="flat" cmpd="sng" algn="ctr">
            <a:solidFill>
              <a:srgbClr val="000000"/>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Arial" panose="020B0604020202020204" pitchFamily="34" charset="0"/>
              </a:defRPr>
            </a:pPr>
            <a:endParaRPr lang="pt-BR"/>
          </a:p>
        </c:txPr>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11308730986939886"/>
          <c:y val="4.0075019545620927E-2"/>
          <c:w val="0.71540086250458945"/>
          <c:h val="6.5305192934982825E-2"/>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87409590747414"/>
          <c:y val="0.16559623148395652"/>
          <c:w val="0.68512706228617015"/>
          <c:h val="0.82314931435671679"/>
        </c:manualLayout>
      </c:layout>
      <c:barChart>
        <c:barDir val="bar"/>
        <c:grouping val="percentStacked"/>
        <c:varyColors val="0"/>
        <c:ser>
          <c:idx val="0"/>
          <c:order val="0"/>
          <c:tx>
            <c:strRef>
              <c:f>Planilha1!$B$1</c:f>
              <c:strCache>
                <c:ptCount val="1"/>
                <c:pt idx="0">
                  <c:v>Positiva</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Minha Casa, Minha Vida</c:v>
                </c:pt>
                <c:pt idx="1">
                  <c:v>Bolsa Família</c:v>
                </c:pt>
                <c:pt idx="2">
                  <c:v>Gás para Todos (Auxílio Gás)</c:v>
                </c:pt>
                <c:pt idx="3">
                  <c:v>Pé-de-Meia</c:v>
                </c:pt>
                <c:pt idx="4">
                  <c:v>Centros de Artes e Esportes Unificados/ Ceu da Cultura</c:v>
                </c:pt>
                <c:pt idx="5">
                  <c:v>Lei Paulo Gustavo</c:v>
                </c:pt>
                <c:pt idx="6">
                  <c:v>Lei Rouanet</c:v>
                </c:pt>
                <c:pt idx="7">
                  <c:v>Política Nacional Aldir Blanc</c:v>
                </c:pt>
              </c:strCache>
            </c:strRef>
          </c:cat>
          <c:val>
            <c:numRef>
              <c:f>Planilha1!$B$2:$B$9</c:f>
              <c:numCache>
                <c:formatCode>###0%</c:formatCode>
                <c:ptCount val="8"/>
                <c:pt idx="0">
                  <c:v>0.94</c:v>
                </c:pt>
                <c:pt idx="1">
                  <c:v>0.81</c:v>
                </c:pt>
                <c:pt idx="2">
                  <c:v>0.79</c:v>
                </c:pt>
                <c:pt idx="3">
                  <c:v>0.71</c:v>
                </c:pt>
                <c:pt idx="4">
                  <c:v>0.62</c:v>
                </c:pt>
                <c:pt idx="5">
                  <c:v>0.39</c:v>
                </c:pt>
                <c:pt idx="6">
                  <c:v>0.34</c:v>
                </c:pt>
                <c:pt idx="7">
                  <c:v>0.3</c:v>
                </c:pt>
              </c:numCache>
            </c:numRef>
          </c:val>
          <c:extLst>
            <c:ext xmlns:c16="http://schemas.microsoft.com/office/drawing/2014/chart" uri="{C3380CC4-5D6E-409C-BE32-E72D297353CC}">
              <c16:uniqueId val="{00000000-B101-4BF7-B763-021E6EA953F3}"/>
            </c:ext>
          </c:extLst>
        </c:ser>
        <c:ser>
          <c:idx val="1"/>
          <c:order val="1"/>
          <c:tx>
            <c:strRef>
              <c:f>Planilha1!$C$1</c:f>
              <c:strCache>
                <c:ptCount val="1"/>
                <c:pt idx="0">
                  <c:v>Negativa</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Minha Casa, Minha Vida</c:v>
                </c:pt>
                <c:pt idx="1">
                  <c:v>Bolsa Família</c:v>
                </c:pt>
                <c:pt idx="2">
                  <c:v>Gás para Todos (Auxílio Gás)</c:v>
                </c:pt>
                <c:pt idx="3">
                  <c:v>Pé-de-Meia</c:v>
                </c:pt>
                <c:pt idx="4">
                  <c:v>Centros de Artes e Esportes Unificados/ Ceu da Cultura</c:v>
                </c:pt>
                <c:pt idx="5">
                  <c:v>Lei Paulo Gustavo</c:v>
                </c:pt>
                <c:pt idx="6">
                  <c:v>Lei Rouanet</c:v>
                </c:pt>
                <c:pt idx="7">
                  <c:v>Política Nacional Aldir Blanc</c:v>
                </c:pt>
              </c:strCache>
            </c:strRef>
          </c:cat>
          <c:val>
            <c:numRef>
              <c:f>Planilha1!$C$2:$C$9</c:f>
              <c:numCache>
                <c:formatCode>###0%</c:formatCode>
                <c:ptCount val="8"/>
                <c:pt idx="0">
                  <c:v>0.04</c:v>
                </c:pt>
                <c:pt idx="1">
                  <c:v>0.18</c:v>
                </c:pt>
                <c:pt idx="2">
                  <c:v>0.16</c:v>
                </c:pt>
                <c:pt idx="3">
                  <c:v>0.17</c:v>
                </c:pt>
                <c:pt idx="4">
                  <c:v>0.12</c:v>
                </c:pt>
                <c:pt idx="5">
                  <c:v>0.18</c:v>
                </c:pt>
                <c:pt idx="6">
                  <c:v>0.28000000000000003</c:v>
                </c:pt>
                <c:pt idx="7">
                  <c:v>0.2</c:v>
                </c:pt>
              </c:numCache>
            </c:numRef>
          </c:val>
          <c:extLst>
            <c:ext xmlns:c16="http://schemas.microsoft.com/office/drawing/2014/chart" uri="{C3380CC4-5D6E-409C-BE32-E72D297353CC}">
              <c16:uniqueId val="{00000001-B101-4BF7-B763-021E6EA953F3}"/>
            </c:ext>
          </c:extLst>
        </c:ser>
        <c:ser>
          <c:idx val="2"/>
          <c:order val="2"/>
          <c:tx>
            <c:strRef>
              <c:f>Planilha1!$D$1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Minha Casa, Minha Vida</c:v>
                </c:pt>
                <c:pt idx="1">
                  <c:v>Bolsa Família</c:v>
                </c:pt>
                <c:pt idx="2">
                  <c:v>Gás para Todos (Auxílio Gás)</c:v>
                </c:pt>
                <c:pt idx="3">
                  <c:v>Pé-de-Meia</c:v>
                </c:pt>
                <c:pt idx="4">
                  <c:v>Centros de Artes e Esportes Unificados/ Ceu da Cultura</c:v>
                </c:pt>
                <c:pt idx="5">
                  <c:v>Lei Paulo Gustavo</c:v>
                </c:pt>
                <c:pt idx="6">
                  <c:v>Lei Rouanet</c:v>
                </c:pt>
                <c:pt idx="7">
                  <c:v>Política Nacional Aldir Blanc</c:v>
                </c:pt>
              </c:strCache>
            </c:strRef>
          </c:cat>
          <c:val>
            <c:numRef>
              <c:f>Planilha1!$D$2:$D$9</c:f>
              <c:numCache>
                <c:formatCode>###0%</c:formatCode>
                <c:ptCount val="8"/>
                <c:pt idx="0">
                  <c:v>0.01</c:v>
                </c:pt>
                <c:pt idx="1">
                  <c:v>0.02</c:v>
                </c:pt>
                <c:pt idx="2">
                  <c:v>0.05</c:v>
                </c:pt>
                <c:pt idx="3">
                  <c:v>0.12</c:v>
                </c:pt>
                <c:pt idx="4">
                  <c:v>0.26</c:v>
                </c:pt>
                <c:pt idx="5">
                  <c:v>0.42</c:v>
                </c:pt>
                <c:pt idx="6">
                  <c:v>0.37</c:v>
                </c:pt>
                <c:pt idx="7">
                  <c:v>0.51</c:v>
                </c:pt>
              </c:numCache>
            </c:numRef>
          </c:val>
          <c:extLst>
            <c:ext xmlns:c16="http://schemas.microsoft.com/office/drawing/2014/chart" uri="{C3380CC4-5D6E-409C-BE32-E72D297353CC}">
              <c16:uniqueId val="{00000002-B101-4BF7-B763-021E6EA953F3}"/>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0"/>
        <c:axPos val="l"/>
        <c:numFmt formatCode="General" sourceLinked="1"/>
        <c:majorTickMark val="none"/>
        <c:minorTickMark val="none"/>
        <c:tickLblPos val="nextTo"/>
        <c:spPr>
          <a:noFill/>
          <a:ln w="38100" cap="flat" cmpd="sng" algn="ctr">
            <a:solidFill>
              <a:srgbClr val="000000"/>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Arial" panose="020B0604020202020204" pitchFamily="34" charset="0"/>
              </a:defRPr>
            </a:pPr>
            <a:endParaRPr lang="pt-BR"/>
          </a:p>
        </c:txPr>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11308730986939886"/>
          <c:y val="4.0075019545620927E-2"/>
          <c:w val="0.71540086250458945"/>
          <c:h val="6.5305192934982825E-2"/>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87409590747414"/>
          <c:y val="0.16559623148395652"/>
          <c:w val="0.68512706228617015"/>
          <c:h val="0.82314931435671679"/>
        </c:manualLayout>
      </c:layout>
      <c:barChart>
        <c:barDir val="bar"/>
        <c:grouping val="percentStacked"/>
        <c:varyColors val="0"/>
        <c:ser>
          <c:idx val="0"/>
          <c:order val="0"/>
          <c:tx>
            <c:strRef>
              <c:f>Planilha1!$B$1</c:f>
              <c:strCache>
                <c:ptCount val="1"/>
                <c:pt idx="0">
                  <c:v>Positiva</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Minha Casa, Minha Vida</c:v>
                </c:pt>
                <c:pt idx="1">
                  <c:v>Centros de Artes e Esportes Unificados/ Ceu da Cultura</c:v>
                </c:pt>
                <c:pt idx="2">
                  <c:v>Gás para Todos (Auxílio Gás)</c:v>
                </c:pt>
                <c:pt idx="3">
                  <c:v>Pé-de-Meia</c:v>
                </c:pt>
                <c:pt idx="4">
                  <c:v>Bolsa Família</c:v>
                </c:pt>
                <c:pt idx="5">
                  <c:v>Lei Paulo Gustavo</c:v>
                </c:pt>
                <c:pt idx="6">
                  <c:v>Política Nacional Aldir Blanc</c:v>
                </c:pt>
                <c:pt idx="7">
                  <c:v>Lei Rouanet</c:v>
                </c:pt>
              </c:strCache>
            </c:strRef>
          </c:cat>
          <c:val>
            <c:numRef>
              <c:f>Planilha1!$B$2:$B$9</c:f>
              <c:numCache>
                <c:formatCode>###0%</c:formatCode>
                <c:ptCount val="8"/>
                <c:pt idx="0">
                  <c:v>0.95</c:v>
                </c:pt>
                <c:pt idx="1">
                  <c:v>0.87</c:v>
                </c:pt>
                <c:pt idx="2">
                  <c:v>0.85</c:v>
                </c:pt>
                <c:pt idx="3">
                  <c:v>0.83</c:v>
                </c:pt>
                <c:pt idx="4">
                  <c:v>0.81</c:v>
                </c:pt>
                <c:pt idx="5">
                  <c:v>0.74</c:v>
                </c:pt>
                <c:pt idx="6">
                  <c:v>0.67</c:v>
                </c:pt>
                <c:pt idx="7">
                  <c:v>0.55000000000000004</c:v>
                </c:pt>
              </c:numCache>
            </c:numRef>
          </c:val>
          <c:extLst>
            <c:ext xmlns:c16="http://schemas.microsoft.com/office/drawing/2014/chart" uri="{C3380CC4-5D6E-409C-BE32-E72D297353CC}">
              <c16:uniqueId val="{00000000-70A7-481C-8E3D-157E4CAF1D57}"/>
            </c:ext>
          </c:extLst>
        </c:ser>
        <c:ser>
          <c:idx val="1"/>
          <c:order val="1"/>
          <c:tx>
            <c:strRef>
              <c:f>Planilha1!$C$1</c:f>
              <c:strCache>
                <c:ptCount val="1"/>
                <c:pt idx="0">
                  <c:v>Negativa</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Minha Casa, Minha Vida</c:v>
                </c:pt>
                <c:pt idx="1">
                  <c:v>Centros de Artes e Esportes Unificados/ Ceu da Cultura</c:v>
                </c:pt>
                <c:pt idx="2">
                  <c:v>Gás para Todos (Auxílio Gás)</c:v>
                </c:pt>
                <c:pt idx="3">
                  <c:v>Pé-de-Meia</c:v>
                </c:pt>
                <c:pt idx="4">
                  <c:v>Bolsa Família</c:v>
                </c:pt>
                <c:pt idx="5">
                  <c:v>Lei Paulo Gustavo</c:v>
                </c:pt>
                <c:pt idx="6">
                  <c:v>Política Nacional Aldir Blanc</c:v>
                </c:pt>
                <c:pt idx="7">
                  <c:v>Lei Rouanet</c:v>
                </c:pt>
              </c:strCache>
            </c:strRef>
          </c:cat>
          <c:val>
            <c:numRef>
              <c:f>Planilha1!$C$2:$C$9</c:f>
              <c:numCache>
                <c:formatCode>###0%</c:formatCode>
                <c:ptCount val="8"/>
                <c:pt idx="0">
                  <c:v>0.04</c:v>
                </c:pt>
                <c:pt idx="1">
                  <c:v>7.0000000000000007E-2</c:v>
                </c:pt>
                <c:pt idx="2">
                  <c:v>0.13</c:v>
                </c:pt>
                <c:pt idx="3">
                  <c:v>0.14000000000000001</c:v>
                </c:pt>
                <c:pt idx="4">
                  <c:v>0.17</c:v>
                </c:pt>
                <c:pt idx="5">
                  <c:v>0.12</c:v>
                </c:pt>
                <c:pt idx="6">
                  <c:v>0.14000000000000001</c:v>
                </c:pt>
                <c:pt idx="7">
                  <c:v>0.36</c:v>
                </c:pt>
              </c:numCache>
            </c:numRef>
          </c:val>
          <c:extLst>
            <c:ext xmlns:c16="http://schemas.microsoft.com/office/drawing/2014/chart" uri="{C3380CC4-5D6E-409C-BE32-E72D297353CC}">
              <c16:uniqueId val="{00000001-70A7-481C-8E3D-157E4CAF1D57}"/>
            </c:ext>
          </c:extLst>
        </c:ser>
        <c:ser>
          <c:idx val="2"/>
          <c:order val="2"/>
          <c:tx>
            <c:strRef>
              <c:f>Planilha1!$D$1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Minha Casa, Minha Vida</c:v>
                </c:pt>
                <c:pt idx="1">
                  <c:v>Centros de Artes e Esportes Unificados/ Ceu da Cultura</c:v>
                </c:pt>
                <c:pt idx="2">
                  <c:v>Gás para Todos (Auxílio Gás)</c:v>
                </c:pt>
                <c:pt idx="3">
                  <c:v>Pé-de-Meia</c:v>
                </c:pt>
                <c:pt idx="4">
                  <c:v>Bolsa Família</c:v>
                </c:pt>
                <c:pt idx="5">
                  <c:v>Lei Paulo Gustavo</c:v>
                </c:pt>
                <c:pt idx="6">
                  <c:v>Política Nacional Aldir Blanc</c:v>
                </c:pt>
                <c:pt idx="7">
                  <c:v>Lei Rouanet</c:v>
                </c:pt>
              </c:strCache>
            </c:strRef>
          </c:cat>
          <c:val>
            <c:numRef>
              <c:f>Planilha1!$D$2:$D$9</c:f>
              <c:numCache>
                <c:formatCode>###0%</c:formatCode>
                <c:ptCount val="8"/>
                <c:pt idx="0">
                  <c:v>0.01</c:v>
                </c:pt>
                <c:pt idx="1">
                  <c:v>0.06</c:v>
                </c:pt>
                <c:pt idx="2">
                  <c:v>0.02</c:v>
                </c:pt>
                <c:pt idx="3">
                  <c:v>0.03</c:v>
                </c:pt>
                <c:pt idx="4">
                  <c:v>0.01</c:v>
                </c:pt>
                <c:pt idx="5">
                  <c:v>0.14000000000000001</c:v>
                </c:pt>
                <c:pt idx="6">
                  <c:v>0.19</c:v>
                </c:pt>
                <c:pt idx="7">
                  <c:v>0.09</c:v>
                </c:pt>
              </c:numCache>
            </c:numRef>
          </c:val>
          <c:extLst>
            <c:ext xmlns:c16="http://schemas.microsoft.com/office/drawing/2014/chart" uri="{C3380CC4-5D6E-409C-BE32-E72D297353CC}">
              <c16:uniqueId val="{00000002-70A7-481C-8E3D-157E4CAF1D57}"/>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0"/>
        <c:axPos val="l"/>
        <c:numFmt formatCode="General" sourceLinked="1"/>
        <c:majorTickMark val="none"/>
        <c:minorTickMark val="none"/>
        <c:tickLblPos val="nextTo"/>
        <c:spPr>
          <a:noFill/>
          <a:ln w="38100" cap="flat" cmpd="sng" algn="ctr">
            <a:solidFill>
              <a:srgbClr val="000000"/>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Arial" panose="020B0604020202020204" pitchFamily="34" charset="0"/>
              </a:defRPr>
            </a:pPr>
            <a:endParaRPr lang="pt-BR"/>
          </a:p>
        </c:txPr>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11308730986939886"/>
          <c:y val="4.0075019545620927E-2"/>
          <c:w val="0.71540086250458945"/>
          <c:h val="6.5305192934982825E-2"/>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r>
              <a:rPr lang="en-US" sz="1600" b="1">
                <a:solidFill>
                  <a:schemeClr val="tx1"/>
                </a:solidFill>
              </a:rPr>
              <a:t>ESCOLARIDADE</a:t>
            </a:r>
          </a:p>
        </c:rich>
      </c:tx>
      <c:layout>
        <c:manualLayout>
          <c:xMode val="edge"/>
          <c:yMode val="edge"/>
          <c:x val="0.31274079151205997"/>
          <c:y val="4.567852215964352E-2"/>
        </c:manualLayout>
      </c:layout>
      <c:overlay val="0"/>
      <c:spPr>
        <a:noFill/>
        <a:ln>
          <a:noFill/>
        </a:ln>
        <a:effectLst/>
      </c:spPr>
      <c:txPr>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49321945923042282"/>
          <c:y val="0.18900414601275092"/>
          <c:w val="0.4619395672784089"/>
          <c:h val="0.77451363168327481"/>
        </c:manualLayout>
      </c:layout>
      <c:barChart>
        <c:barDir val="bar"/>
        <c:grouping val="clustered"/>
        <c:varyColors val="0"/>
        <c:ser>
          <c:idx val="0"/>
          <c:order val="0"/>
          <c:tx>
            <c:strRef>
              <c:f>Plan1!$B$1</c:f>
              <c:strCache>
                <c:ptCount val="1"/>
                <c:pt idx="0">
                  <c:v>Column1</c:v>
                </c:pt>
              </c:strCache>
            </c:strRef>
          </c:tx>
          <c:spPr>
            <a:solidFill>
              <a:srgbClr val="173DFF"/>
            </a:solidFill>
            <a:ln>
              <a:noFill/>
            </a:ln>
            <a:effectLst/>
          </c:spPr>
          <c:invertIfNegative val="0"/>
          <c:dPt>
            <c:idx val="1"/>
            <c:invertIfNegative val="0"/>
            <c:bubble3D val="0"/>
            <c:spPr>
              <a:solidFill>
                <a:srgbClr val="173DFF"/>
              </a:solidFill>
              <a:ln>
                <a:noFill/>
              </a:ln>
              <a:effectLst/>
            </c:spPr>
            <c:extLst>
              <c:ext xmlns:c16="http://schemas.microsoft.com/office/drawing/2014/chart" uri="{C3380CC4-5D6E-409C-BE32-E72D297353CC}">
                <c16:uniqueId val="{00000001-AB66-4541-A51D-8AB6798DF67B}"/>
              </c:ext>
            </c:extLst>
          </c:dPt>
          <c:dPt>
            <c:idx val="2"/>
            <c:invertIfNegative val="0"/>
            <c:bubble3D val="0"/>
            <c:spPr>
              <a:solidFill>
                <a:srgbClr val="173DFF"/>
              </a:solidFill>
              <a:ln>
                <a:noFill/>
              </a:ln>
              <a:effectLst/>
            </c:spPr>
            <c:extLst>
              <c:ext xmlns:c16="http://schemas.microsoft.com/office/drawing/2014/chart" uri="{C3380CC4-5D6E-409C-BE32-E72D297353CC}">
                <c16:uniqueId val="{00000003-AB66-4541-A51D-8AB6798DF67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Plan1!$A$2:$A$4</c:f>
              <c:strCache>
                <c:ptCount val="3"/>
                <c:pt idx="0">
                  <c:v>Ensino Fundamental</c:v>
                </c:pt>
                <c:pt idx="1">
                  <c:v>Ensino Médio</c:v>
                </c:pt>
                <c:pt idx="2">
                  <c:v>Ensino Superior</c:v>
                </c:pt>
              </c:strCache>
            </c:strRef>
          </c:cat>
          <c:val>
            <c:numRef>
              <c:f>Plan1!$B$2:$B$4</c:f>
              <c:numCache>
                <c:formatCode>###0%</c:formatCode>
                <c:ptCount val="3"/>
                <c:pt idx="0">
                  <c:v>0.35</c:v>
                </c:pt>
                <c:pt idx="1">
                  <c:v>0.41</c:v>
                </c:pt>
                <c:pt idx="2">
                  <c:v>0.24</c:v>
                </c:pt>
              </c:numCache>
            </c:numRef>
          </c:val>
          <c:extLst>
            <c:ext xmlns:c16="http://schemas.microsoft.com/office/drawing/2014/chart" uri="{C3380CC4-5D6E-409C-BE32-E72D297353CC}">
              <c16:uniqueId val="{00000004-AB66-4541-A51D-8AB6798DF67B}"/>
            </c:ext>
          </c:extLst>
        </c:ser>
        <c:dLbls>
          <c:dLblPos val="inEnd"/>
          <c:showLegendKey val="0"/>
          <c:showVal val="1"/>
          <c:showCatName val="0"/>
          <c:showSerName val="0"/>
          <c:showPercent val="0"/>
          <c:showBubbleSize val="0"/>
        </c:dLbls>
        <c:gapWidth val="56"/>
        <c:axId val="-2113679360"/>
        <c:axId val="-2111032080"/>
      </c:barChart>
      <c:catAx>
        <c:axId val="-2113679360"/>
        <c:scaling>
          <c:orientation val="minMax"/>
        </c:scaling>
        <c:delete val="0"/>
        <c:axPos val="l"/>
        <c:numFmt formatCode="General" sourceLinked="0"/>
        <c:majorTickMark val="none"/>
        <c:minorTickMark val="none"/>
        <c:tickLblPos val="nextTo"/>
        <c:spPr>
          <a:noFill/>
          <a:ln w="3810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BR"/>
          </a:p>
        </c:txPr>
        <c:crossAx val="-2111032080"/>
        <c:crosses val="autoZero"/>
        <c:auto val="1"/>
        <c:lblAlgn val="ctr"/>
        <c:lblOffset val="100"/>
        <c:noMultiLvlLbl val="0"/>
      </c:catAx>
      <c:valAx>
        <c:axId val="-2111032080"/>
        <c:scaling>
          <c:orientation val="minMax"/>
          <c:max val="1"/>
          <c:min val="0"/>
        </c:scaling>
        <c:delete val="1"/>
        <c:axPos val="b"/>
        <c:numFmt formatCode="0%" sourceLinked="0"/>
        <c:majorTickMark val="none"/>
        <c:minorTickMark val="none"/>
        <c:tickLblPos val="nextTo"/>
        <c:crossAx val="-2113679360"/>
        <c:crosses val="autoZero"/>
        <c:crossBetween val="between"/>
        <c:majorUnit val="0.2"/>
        <c:minorUnit val="0.1"/>
      </c:valAx>
      <c:spPr>
        <a:noFill/>
        <a:ln>
          <a:noFill/>
        </a:ln>
        <a:effectLst/>
      </c:spPr>
    </c:plotArea>
    <c:plotVisOnly val="1"/>
    <c:dispBlanksAs val="gap"/>
    <c:showDLblsOverMax val="0"/>
  </c:chart>
  <c:spPr>
    <a:noFill/>
    <a:ln>
      <a:noFill/>
    </a:ln>
    <a:effectLst/>
  </c:spPr>
  <c:txPr>
    <a:bodyPr/>
    <a:lstStyle/>
    <a:p>
      <a:pPr>
        <a:defRPr sz="1600">
          <a:latin typeface="+mn-lt"/>
        </a:defRPr>
      </a:pPr>
      <a:endParaRPr lang="pt-B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7204-4D6B-96EB-AE842672F859}"/>
              </c:ext>
            </c:extLst>
          </c:dPt>
          <c:dPt>
            <c:idx val="1"/>
            <c:invertIfNegative val="0"/>
            <c:bubble3D val="0"/>
            <c:spPr>
              <a:solidFill>
                <a:srgbClr val="5C85D6"/>
              </a:solidFill>
              <a:ln>
                <a:noFill/>
              </a:ln>
              <a:effectLst/>
            </c:spPr>
            <c:extLst>
              <c:ext xmlns:c16="http://schemas.microsoft.com/office/drawing/2014/chart" uri="{C3380CC4-5D6E-409C-BE32-E72D297353CC}">
                <c16:uniqueId val="{00000003-7204-4D6B-96EB-AE842672F859}"/>
              </c:ext>
            </c:extLst>
          </c:dPt>
          <c:dPt>
            <c:idx val="2"/>
            <c:invertIfNegative val="0"/>
            <c:bubble3D val="0"/>
            <c:spPr>
              <a:solidFill>
                <a:srgbClr val="FFC000"/>
              </a:solidFill>
              <a:ln>
                <a:noFill/>
              </a:ln>
              <a:effectLst/>
            </c:spPr>
            <c:extLst>
              <c:ext xmlns:c16="http://schemas.microsoft.com/office/drawing/2014/chart" uri="{C3380CC4-5D6E-409C-BE32-E72D297353CC}">
                <c16:uniqueId val="{00000005-7204-4D6B-96EB-AE842672F859}"/>
              </c:ext>
            </c:extLst>
          </c:dPt>
          <c:dPt>
            <c:idx val="3"/>
            <c:invertIfNegative val="0"/>
            <c:bubble3D val="0"/>
            <c:spPr>
              <a:solidFill>
                <a:srgbClr val="D60000"/>
              </a:solidFill>
              <a:ln>
                <a:noFill/>
              </a:ln>
              <a:effectLst/>
            </c:spPr>
            <c:extLst>
              <c:ext xmlns:c16="http://schemas.microsoft.com/office/drawing/2014/chart" uri="{C3380CC4-5D6E-409C-BE32-E72D297353CC}">
                <c16:uniqueId val="{00000007-7204-4D6B-96EB-AE842672F859}"/>
              </c:ext>
            </c:extLst>
          </c:dPt>
          <c:dPt>
            <c:idx val="4"/>
            <c:invertIfNegative val="0"/>
            <c:bubble3D val="0"/>
            <c:spPr>
              <a:solidFill>
                <a:srgbClr val="960000"/>
              </a:solidFill>
              <a:ln>
                <a:noFill/>
              </a:ln>
              <a:effectLst/>
            </c:spPr>
            <c:extLst>
              <c:ext xmlns:c16="http://schemas.microsoft.com/office/drawing/2014/chart" uri="{C3380CC4-5D6E-409C-BE32-E72D297353CC}">
                <c16:uniqueId val="{00000009-7204-4D6B-96EB-AE842672F859}"/>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B-7204-4D6B-96EB-AE842672F859}"/>
              </c:ext>
            </c:extLst>
          </c:dPt>
          <c:dLbls>
            <c:spPr>
              <a:noFill/>
              <a:ln>
                <a:noFill/>
              </a:ln>
              <a:effectLst/>
            </c:spPr>
            <c:txPr>
              <a:bodyPr rot="0" vert="horz"/>
              <a:lstStyle/>
              <a:p>
                <a:pPr>
                  <a:defRPr sz="12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Ótimo</c:v>
                </c:pt>
                <c:pt idx="1">
                  <c:v>Bom</c:v>
                </c:pt>
                <c:pt idx="2">
                  <c:v>Regular</c:v>
                </c:pt>
                <c:pt idx="3">
                  <c:v>Ruim</c:v>
                </c:pt>
                <c:pt idx="4">
                  <c:v>Péssimo</c:v>
                </c:pt>
                <c:pt idx="5">
                  <c:v>NS/NR</c:v>
                </c:pt>
              </c:strCache>
            </c:strRef>
          </c:cat>
          <c:val>
            <c:numRef>
              <c:f>Plan1!$B$2:$B$7</c:f>
              <c:numCache>
                <c:formatCode>###0%</c:formatCode>
                <c:ptCount val="6"/>
                <c:pt idx="0">
                  <c:v>0.1</c:v>
                </c:pt>
                <c:pt idx="1">
                  <c:v>0.27</c:v>
                </c:pt>
                <c:pt idx="2">
                  <c:v>0.36</c:v>
                </c:pt>
                <c:pt idx="3">
                  <c:v>7.0000000000000007E-2</c:v>
                </c:pt>
                <c:pt idx="4">
                  <c:v>0.11</c:v>
                </c:pt>
                <c:pt idx="5">
                  <c:v>0.09</c:v>
                </c:pt>
              </c:numCache>
            </c:numRef>
          </c:val>
          <c:extLst>
            <c:ext xmlns:c16="http://schemas.microsoft.com/office/drawing/2014/chart" uri="{C3380CC4-5D6E-409C-BE32-E72D297353CC}">
              <c16:uniqueId val="{0000000A-7204-4D6B-96EB-AE842672F859}"/>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1D63-4606-B841-E94E1A780F22}"/>
              </c:ext>
            </c:extLst>
          </c:dPt>
          <c:dPt>
            <c:idx val="1"/>
            <c:invertIfNegative val="0"/>
            <c:bubble3D val="0"/>
            <c:spPr>
              <a:solidFill>
                <a:srgbClr val="5C85D6"/>
              </a:solidFill>
              <a:ln>
                <a:noFill/>
              </a:ln>
              <a:effectLst/>
            </c:spPr>
            <c:extLst>
              <c:ext xmlns:c16="http://schemas.microsoft.com/office/drawing/2014/chart" uri="{C3380CC4-5D6E-409C-BE32-E72D297353CC}">
                <c16:uniqueId val="{00000003-1D63-4606-B841-E94E1A780F22}"/>
              </c:ext>
            </c:extLst>
          </c:dPt>
          <c:dPt>
            <c:idx val="2"/>
            <c:invertIfNegative val="0"/>
            <c:bubble3D val="0"/>
            <c:spPr>
              <a:solidFill>
                <a:srgbClr val="FFC000"/>
              </a:solidFill>
              <a:ln>
                <a:noFill/>
              </a:ln>
              <a:effectLst/>
            </c:spPr>
            <c:extLst>
              <c:ext xmlns:c16="http://schemas.microsoft.com/office/drawing/2014/chart" uri="{C3380CC4-5D6E-409C-BE32-E72D297353CC}">
                <c16:uniqueId val="{00000005-1D63-4606-B841-E94E1A780F22}"/>
              </c:ext>
            </c:extLst>
          </c:dPt>
          <c:dPt>
            <c:idx val="3"/>
            <c:invertIfNegative val="0"/>
            <c:bubble3D val="0"/>
            <c:spPr>
              <a:solidFill>
                <a:srgbClr val="D60000"/>
              </a:solidFill>
              <a:ln>
                <a:noFill/>
              </a:ln>
              <a:effectLst/>
            </c:spPr>
            <c:extLst>
              <c:ext xmlns:c16="http://schemas.microsoft.com/office/drawing/2014/chart" uri="{C3380CC4-5D6E-409C-BE32-E72D297353CC}">
                <c16:uniqueId val="{00000007-1D63-4606-B841-E94E1A780F22}"/>
              </c:ext>
            </c:extLst>
          </c:dPt>
          <c:dPt>
            <c:idx val="4"/>
            <c:invertIfNegative val="0"/>
            <c:bubble3D val="0"/>
            <c:spPr>
              <a:solidFill>
                <a:srgbClr val="960000"/>
              </a:solidFill>
              <a:ln>
                <a:noFill/>
              </a:ln>
              <a:effectLst/>
            </c:spPr>
            <c:extLst>
              <c:ext xmlns:c16="http://schemas.microsoft.com/office/drawing/2014/chart" uri="{C3380CC4-5D6E-409C-BE32-E72D297353CC}">
                <c16:uniqueId val="{00000009-1D63-4606-B841-E94E1A780F22}"/>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B-1D63-4606-B841-E94E1A780F22}"/>
              </c:ext>
            </c:extLst>
          </c:dPt>
          <c:dLbls>
            <c:spPr>
              <a:noFill/>
              <a:ln>
                <a:noFill/>
              </a:ln>
              <a:effectLst/>
            </c:spPr>
            <c:txPr>
              <a:bodyPr rot="0" vert="horz"/>
              <a:lstStyle/>
              <a:p>
                <a:pPr>
                  <a:defRPr sz="12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Ótimo</c:v>
                </c:pt>
                <c:pt idx="1">
                  <c:v>Bom</c:v>
                </c:pt>
                <c:pt idx="2">
                  <c:v>Regular</c:v>
                </c:pt>
                <c:pt idx="3">
                  <c:v>Ruim</c:v>
                </c:pt>
                <c:pt idx="4">
                  <c:v>Péssimo</c:v>
                </c:pt>
                <c:pt idx="5">
                  <c:v>NS/NR</c:v>
                </c:pt>
              </c:strCache>
            </c:strRef>
          </c:cat>
          <c:val>
            <c:numRef>
              <c:f>Plan1!$B$2:$B$7</c:f>
              <c:numCache>
                <c:formatCode>###0%</c:formatCode>
                <c:ptCount val="6"/>
                <c:pt idx="0">
                  <c:v>0.13</c:v>
                </c:pt>
                <c:pt idx="1">
                  <c:v>0.28999999999999998</c:v>
                </c:pt>
                <c:pt idx="2">
                  <c:v>0.35</c:v>
                </c:pt>
                <c:pt idx="3">
                  <c:v>0.06</c:v>
                </c:pt>
                <c:pt idx="4">
                  <c:v>0.1</c:v>
                </c:pt>
                <c:pt idx="5">
                  <c:v>0.06</c:v>
                </c:pt>
              </c:numCache>
            </c:numRef>
          </c:val>
          <c:extLst>
            <c:ext xmlns:c16="http://schemas.microsoft.com/office/drawing/2014/chart" uri="{C3380CC4-5D6E-409C-BE32-E72D297353CC}">
              <c16:uniqueId val="{0000000C-1D63-4606-B841-E94E1A780F22}"/>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13B9-45BB-B38D-F5F35DE39E8B}"/>
              </c:ext>
            </c:extLst>
          </c:dPt>
          <c:dPt>
            <c:idx val="1"/>
            <c:invertIfNegative val="0"/>
            <c:bubble3D val="0"/>
            <c:spPr>
              <a:solidFill>
                <a:srgbClr val="5C85D6"/>
              </a:solidFill>
              <a:ln>
                <a:noFill/>
              </a:ln>
              <a:effectLst/>
            </c:spPr>
            <c:extLst>
              <c:ext xmlns:c16="http://schemas.microsoft.com/office/drawing/2014/chart" uri="{C3380CC4-5D6E-409C-BE32-E72D297353CC}">
                <c16:uniqueId val="{00000003-13B9-45BB-B38D-F5F35DE39E8B}"/>
              </c:ext>
            </c:extLst>
          </c:dPt>
          <c:dPt>
            <c:idx val="2"/>
            <c:invertIfNegative val="0"/>
            <c:bubble3D val="0"/>
            <c:spPr>
              <a:solidFill>
                <a:srgbClr val="960000"/>
              </a:solidFill>
              <a:ln>
                <a:noFill/>
              </a:ln>
              <a:effectLst/>
            </c:spPr>
            <c:extLst>
              <c:ext xmlns:c16="http://schemas.microsoft.com/office/drawing/2014/chart" uri="{C3380CC4-5D6E-409C-BE32-E72D297353CC}">
                <c16:uniqueId val="{00000005-13B9-45BB-B38D-F5F35DE39E8B}"/>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13B9-45BB-B38D-F5F35DE39E8B}"/>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Sim, sabia</c:v>
                </c:pt>
                <c:pt idx="1">
                  <c:v>Já ouvi falar, mas não sabia como os programas funcionavam</c:v>
                </c:pt>
                <c:pt idx="2">
                  <c:v>Não</c:v>
                </c:pt>
                <c:pt idx="3">
                  <c:v>NS/NR</c:v>
                </c:pt>
              </c:strCache>
            </c:strRef>
          </c:cat>
          <c:val>
            <c:numRef>
              <c:f>Plan1!$B$2:$B$5</c:f>
              <c:numCache>
                <c:formatCode>###0%</c:formatCode>
                <c:ptCount val="4"/>
                <c:pt idx="0">
                  <c:v>0.19</c:v>
                </c:pt>
                <c:pt idx="1">
                  <c:v>0.05</c:v>
                </c:pt>
                <c:pt idx="2">
                  <c:v>0.74</c:v>
                </c:pt>
                <c:pt idx="3">
                  <c:v>0.02</c:v>
                </c:pt>
              </c:numCache>
            </c:numRef>
          </c:val>
          <c:extLst>
            <c:ext xmlns:c16="http://schemas.microsoft.com/office/drawing/2014/chart" uri="{C3380CC4-5D6E-409C-BE32-E72D297353CC}">
              <c16:uniqueId val="{0000000A-13B9-45BB-B38D-F5F35DE39E8B}"/>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998498618309609E-2"/>
          <c:y val="0.25839362012410727"/>
          <c:w val="0.94816353479264448"/>
          <c:h val="0.62208843875834274"/>
        </c:manualLayout>
      </c:layout>
      <c:barChart>
        <c:barDir val="bar"/>
        <c:grouping val="percentStacked"/>
        <c:varyColors val="0"/>
        <c:ser>
          <c:idx val="0"/>
          <c:order val="0"/>
          <c:tx>
            <c:strRef>
              <c:f>Planilha1!$B$1</c:f>
              <c:strCache>
                <c:ptCount val="1"/>
                <c:pt idx="0">
                  <c:v>Aprova</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Planilha1!$B$2</c:f>
              <c:numCache>
                <c:formatCode>###0%</c:formatCode>
                <c:ptCount val="1"/>
                <c:pt idx="0">
                  <c:v>0.73</c:v>
                </c:pt>
              </c:numCache>
            </c:numRef>
          </c:val>
          <c:extLst>
            <c:ext xmlns:c16="http://schemas.microsoft.com/office/drawing/2014/chart" uri="{C3380CC4-5D6E-409C-BE32-E72D297353CC}">
              <c16:uniqueId val="{00000000-9483-49BA-B16F-3E00F6C5C82E}"/>
            </c:ext>
          </c:extLst>
        </c:ser>
        <c:ser>
          <c:idx val="1"/>
          <c:order val="1"/>
          <c:tx>
            <c:strRef>
              <c:f>Planilha1!$C$1</c:f>
              <c:strCache>
                <c:ptCount val="1"/>
                <c:pt idx="0">
                  <c:v>Desaprova</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Planilha1!$C$2</c:f>
              <c:numCache>
                <c:formatCode>###0%</c:formatCode>
                <c:ptCount val="1"/>
                <c:pt idx="0">
                  <c:v>0.16</c:v>
                </c:pt>
              </c:numCache>
            </c:numRef>
          </c:val>
          <c:extLst>
            <c:ext xmlns:c16="http://schemas.microsoft.com/office/drawing/2014/chart" uri="{C3380CC4-5D6E-409C-BE32-E72D297353CC}">
              <c16:uniqueId val="{00000001-9483-49BA-B16F-3E00F6C5C82E}"/>
            </c:ext>
          </c:extLst>
        </c:ser>
        <c:ser>
          <c:idx val="2"/>
          <c:order val="2"/>
          <c:tx>
            <c:strRef>
              <c:f>Planilha1!$D$1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Planilha1!$D$2</c:f>
              <c:numCache>
                <c:formatCode>###0%</c:formatCode>
                <c:ptCount val="1"/>
                <c:pt idx="0">
                  <c:v>0.11</c:v>
                </c:pt>
              </c:numCache>
            </c:numRef>
          </c:val>
          <c:extLst>
            <c:ext xmlns:c16="http://schemas.microsoft.com/office/drawing/2014/chart" uri="{C3380CC4-5D6E-409C-BE32-E72D297353CC}">
              <c16:uniqueId val="{00000002-9483-49BA-B16F-3E00F6C5C82E}"/>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1"/>
        <c:axPos val="l"/>
        <c:numFmt formatCode="General" sourceLinked="1"/>
        <c:majorTickMark val="none"/>
        <c:minorTickMark val="none"/>
        <c:tickLblPos val="nextTo"/>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
          <c:y val="0.10709523922606394"/>
          <c:w val="0.98055807356573765"/>
          <c:h val="0.16583561115004725"/>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31369477642264"/>
          <c:y val="8.451269947351206E-2"/>
          <c:w val="0.63545599934766106"/>
          <c:h val="0.8950193172007882"/>
        </c:manualLayout>
      </c:layout>
      <c:barChart>
        <c:barDir val="bar"/>
        <c:grouping val="percentStacked"/>
        <c:varyColors val="0"/>
        <c:ser>
          <c:idx val="0"/>
          <c:order val="0"/>
          <c:tx>
            <c:strRef>
              <c:f>Planilha1!$B$1</c:f>
              <c:strCache>
                <c:ptCount val="1"/>
                <c:pt idx="0">
                  <c:v>Aprova</c:v>
                </c:pt>
              </c:strCache>
            </c:strRef>
          </c:tx>
          <c:spPr>
            <a:solidFill>
              <a:srgbClr val="0038EA"/>
            </a:solidFill>
            <a:ln>
              <a:noFill/>
            </a:ln>
            <a:effectLst/>
          </c:spPr>
          <c:invertIfNegative val="0"/>
          <c:dLbls>
            <c:spPr>
              <a:noFill/>
              <a:ln>
                <a:noFill/>
              </a:ln>
              <a:effectLst/>
            </c:spPr>
            <c:txPr>
              <a:bodyPr rot="0" spcFirstLastPara="1" vertOverflow="ellipsis" vert="horz" wrap="square" anchor="ctr" anchorCtr="0"/>
              <a:lstStyle/>
              <a:p>
                <a:pPr algn="ctr">
                  <a:defRPr lang="en-US" sz="700" b="1" i="0" u="none" strike="noStrike" kern="1200" baseline="0">
                    <a:solidFill>
                      <a:schemeClr val="bg1"/>
                    </a:solidFill>
                    <a:latin typeface="Nunito"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 sabia</c:v>
                </c:pt>
                <c:pt idx="1">
                  <c:v>Já ouvi falar, mas não sabia como os programas funcionavam</c:v>
                </c:pt>
                <c:pt idx="2">
                  <c:v>Não conhecia</c:v>
                </c:pt>
              </c:strCache>
            </c:strRef>
          </c:cat>
          <c:val>
            <c:numRef>
              <c:f>Planilha1!$B$2:$B$4</c:f>
              <c:numCache>
                <c:formatCode>0%</c:formatCode>
                <c:ptCount val="3"/>
                <c:pt idx="0">
                  <c:v>0.87</c:v>
                </c:pt>
                <c:pt idx="1">
                  <c:v>0.78</c:v>
                </c:pt>
                <c:pt idx="2">
                  <c:v>0.69</c:v>
                </c:pt>
              </c:numCache>
            </c:numRef>
          </c:val>
          <c:extLst>
            <c:ext xmlns:c16="http://schemas.microsoft.com/office/drawing/2014/chart" uri="{C3380CC4-5D6E-409C-BE32-E72D297353CC}">
              <c16:uniqueId val="{00000000-A5D5-4A1F-8313-8B18845B5E47}"/>
            </c:ext>
          </c:extLst>
        </c:ser>
        <c:ser>
          <c:idx val="1"/>
          <c:order val="1"/>
          <c:tx>
            <c:strRef>
              <c:f>Planilha1!$C$1</c:f>
              <c:strCache>
                <c:ptCount val="1"/>
                <c:pt idx="0">
                  <c:v>Desaprova</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bg1"/>
                    </a:solidFill>
                    <a:latin typeface="Nunito"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 sabia</c:v>
                </c:pt>
                <c:pt idx="1">
                  <c:v>Já ouvi falar, mas não sabia como os programas funcionavam</c:v>
                </c:pt>
                <c:pt idx="2">
                  <c:v>Não conhecia</c:v>
                </c:pt>
              </c:strCache>
            </c:strRef>
          </c:cat>
          <c:val>
            <c:numRef>
              <c:f>Planilha1!$C$2:$C$4</c:f>
              <c:numCache>
                <c:formatCode>0%</c:formatCode>
                <c:ptCount val="3"/>
                <c:pt idx="0">
                  <c:v>0.12</c:v>
                </c:pt>
                <c:pt idx="1">
                  <c:v>0.15</c:v>
                </c:pt>
                <c:pt idx="2">
                  <c:v>0.18</c:v>
                </c:pt>
              </c:numCache>
            </c:numRef>
          </c:val>
          <c:extLst>
            <c:ext xmlns:c16="http://schemas.microsoft.com/office/drawing/2014/chart" uri="{C3380CC4-5D6E-409C-BE32-E72D297353CC}">
              <c16:uniqueId val="{00000001-A5D5-4A1F-8313-8B18845B5E47}"/>
            </c:ext>
          </c:extLst>
        </c:ser>
        <c:ser>
          <c:idx val="2"/>
          <c:order val="2"/>
          <c:tx>
            <c:strRef>
              <c:f>Planilha1!$D$1</c:f>
              <c:strCache>
                <c:ptCount val="1"/>
                <c:pt idx="0">
                  <c:v>NS/NR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bg1"/>
                    </a:solidFill>
                    <a:latin typeface="Nunito"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 sabia</c:v>
                </c:pt>
                <c:pt idx="1">
                  <c:v>Já ouvi falar, mas não sabia como os programas funcionavam</c:v>
                </c:pt>
                <c:pt idx="2">
                  <c:v>Não conhecia</c:v>
                </c:pt>
              </c:strCache>
            </c:strRef>
          </c:cat>
          <c:val>
            <c:numRef>
              <c:f>Planilha1!$D$2:$D$4</c:f>
              <c:numCache>
                <c:formatCode>0%</c:formatCode>
                <c:ptCount val="3"/>
                <c:pt idx="0">
                  <c:v>0.01</c:v>
                </c:pt>
                <c:pt idx="1">
                  <c:v>7.0000000000000007E-2</c:v>
                </c:pt>
                <c:pt idx="2">
                  <c:v>0.13</c:v>
                </c:pt>
              </c:numCache>
            </c:numRef>
          </c:val>
          <c:extLst>
            <c:ext xmlns:c16="http://schemas.microsoft.com/office/drawing/2014/chart" uri="{C3380CC4-5D6E-409C-BE32-E72D297353CC}">
              <c16:uniqueId val="{00000002-A5D5-4A1F-8313-8B18845B5E47}"/>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Century Gothic" panose="020B0502020202020204" pitchFamily="34" charset="0"/>
                <a:ea typeface="+mn-ea"/>
                <a:cs typeface="+mn-cs"/>
              </a:defRPr>
            </a:pPr>
            <a:endParaRPr lang="pt-BR"/>
          </a:p>
        </c:txPr>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r"/>
      <c:layout>
        <c:manualLayout>
          <c:xMode val="edge"/>
          <c:yMode val="edge"/>
          <c:x val="5.2842847769028877E-3"/>
          <c:y val="0"/>
          <c:w val="0.99461901246719164"/>
          <c:h val="6.9377457473145498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Nunito" pitchFamily="2" charset="0"/>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200" b="0" i="0" u="none" strike="noStrike" kern="1200" baseline="0">
          <a:solidFill>
            <a:schemeClr val="tx1"/>
          </a:solidFill>
          <a:latin typeface="Trebuchet MS" panose="020B0603020202020204" pitchFamily="34" charset="0"/>
          <a:ea typeface="+mn-ea"/>
          <a:cs typeface="+mn-cs"/>
        </a:defRPr>
      </a:pPr>
      <a:endParaRPr lang="pt-BR"/>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7F9E-49F4-A6A3-5465B6DA5CBD}"/>
              </c:ext>
            </c:extLst>
          </c:dPt>
          <c:dPt>
            <c:idx val="1"/>
            <c:invertIfNegative val="0"/>
            <c:bubble3D val="0"/>
            <c:spPr>
              <a:solidFill>
                <a:srgbClr val="5C85D6"/>
              </a:solidFill>
              <a:ln>
                <a:noFill/>
              </a:ln>
              <a:effectLst/>
            </c:spPr>
            <c:extLst>
              <c:ext xmlns:c16="http://schemas.microsoft.com/office/drawing/2014/chart" uri="{C3380CC4-5D6E-409C-BE32-E72D297353CC}">
                <c16:uniqueId val="{00000003-7F9E-49F4-A6A3-5465B6DA5CBD}"/>
              </c:ext>
            </c:extLst>
          </c:dPt>
          <c:dPt>
            <c:idx val="2"/>
            <c:invertIfNegative val="0"/>
            <c:bubble3D val="0"/>
            <c:spPr>
              <a:solidFill>
                <a:srgbClr val="960000"/>
              </a:solidFill>
              <a:ln>
                <a:noFill/>
              </a:ln>
              <a:effectLst/>
            </c:spPr>
            <c:extLst>
              <c:ext xmlns:c16="http://schemas.microsoft.com/office/drawing/2014/chart" uri="{C3380CC4-5D6E-409C-BE32-E72D297353CC}">
                <c16:uniqueId val="{00000005-7F9E-49F4-A6A3-5465B6DA5CBD}"/>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7F9E-49F4-A6A3-5465B6DA5CBD}"/>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Sim, sabia</c:v>
                </c:pt>
                <c:pt idx="1">
                  <c:v>Já ouvi falar, mas não sabia como o programa funcionava</c:v>
                </c:pt>
                <c:pt idx="2">
                  <c:v>Não</c:v>
                </c:pt>
                <c:pt idx="3">
                  <c:v>NS/NR</c:v>
                </c:pt>
              </c:strCache>
            </c:strRef>
          </c:cat>
          <c:val>
            <c:numRef>
              <c:f>Plan1!$B$2:$B$5</c:f>
              <c:numCache>
                <c:formatCode>###0%</c:formatCode>
                <c:ptCount val="4"/>
                <c:pt idx="0">
                  <c:v>0.32</c:v>
                </c:pt>
                <c:pt idx="1">
                  <c:v>0.06</c:v>
                </c:pt>
                <c:pt idx="2">
                  <c:v>0.6</c:v>
                </c:pt>
                <c:pt idx="3">
                  <c:v>0.03</c:v>
                </c:pt>
              </c:numCache>
            </c:numRef>
          </c:val>
          <c:extLst>
            <c:ext xmlns:c16="http://schemas.microsoft.com/office/drawing/2014/chart" uri="{C3380CC4-5D6E-409C-BE32-E72D297353CC}">
              <c16:uniqueId val="{00000008-7F9E-49F4-A6A3-5465B6DA5CBD}"/>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998498618309609E-2"/>
          <c:y val="0.25839362012410727"/>
          <c:w val="0.94816353479264448"/>
          <c:h val="0.62208843875834274"/>
        </c:manualLayout>
      </c:layout>
      <c:barChart>
        <c:barDir val="bar"/>
        <c:grouping val="percentStacked"/>
        <c:varyColors val="0"/>
        <c:ser>
          <c:idx val="0"/>
          <c:order val="0"/>
          <c:tx>
            <c:strRef>
              <c:f>Planilha1!$B$1</c:f>
              <c:strCache>
                <c:ptCount val="1"/>
                <c:pt idx="0">
                  <c:v>Aprova</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Planilha1!$B$2</c:f>
              <c:numCache>
                <c:formatCode>###0%</c:formatCode>
                <c:ptCount val="1"/>
                <c:pt idx="0">
                  <c:v>0.66</c:v>
                </c:pt>
              </c:numCache>
            </c:numRef>
          </c:val>
          <c:extLst>
            <c:ext xmlns:c16="http://schemas.microsoft.com/office/drawing/2014/chart" uri="{C3380CC4-5D6E-409C-BE32-E72D297353CC}">
              <c16:uniqueId val="{00000000-AADC-4D65-90D3-BE10539EB7C2}"/>
            </c:ext>
          </c:extLst>
        </c:ser>
        <c:ser>
          <c:idx val="1"/>
          <c:order val="1"/>
          <c:tx>
            <c:strRef>
              <c:f>Planilha1!$C$1</c:f>
              <c:strCache>
                <c:ptCount val="1"/>
                <c:pt idx="0">
                  <c:v>Desaprova</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Planilha1!$C$2</c:f>
              <c:numCache>
                <c:formatCode>###0%</c:formatCode>
                <c:ptCount val="1"/>
                <c:pt idx="0">
                  <c:v>0.25</c:v>
                </c:pt>
              </c:numCache>
            </c:numRef>
          </c:val>
          <c:extLst>
            <c:ext xmlns:c16="http://schemas.microsoft.com/office/drawing/2014/chart" uri="{C3380CC4-5D6E-409C-BE32-E72D297353CC}">
              <c16:uniqueId val="{00000001-AADC-4D65-90D3-BE10539EB7C2}"/>
            </c:ext>
          </c:extLst>
        </c:ser>
        <c:ser>
          <c:idx val="2"/>
          <c:order val="2"/>
          <c:tx>
            <c:strRef>
              <c:f>Planilha1!$D$1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Planilha1!$D$2</c:f>
              <c:numCache>
                <c:formatCode>###0%</c:formatCode>
                <c:ptCount val="1"/>
                <c:pt idx="0">
                  <c:v>0.09</c:v>
                </c:pt>
              </c:numCache>
            </c:numRef>
          </c:val>
          <c:extLst>
            <c:ext xmlns:c16="http://schemas.microsoft.com/office/drawing/2014/chart" uri="{C3380CC4-5D6E-409C-BE32-E72D297353CC}">
              <c16:uniqueId val="{00000002-AADC-4D65-90D3-BE10539EB7C2}"/>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1"/>
        <c:axPos val="l"/>
        <c:numFmt formatCode="General" sourceLinked="1"/>
        <c:majorTickMark val="none"/>
        <c:minorTickMark val="none"/>
        <c:tickLblPos val="nextTo"/>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
          <c:y val="0.10709523922606394"/>
          <c:w val="0.98055807356573765"/>
          <c:h val="0.16583561115004725"/>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31369477642264"/>
          <c:y val="8.451269947351206E-2"/>
          <c:w val="0.63545599934766106"/>
          <c:h val="0.8950193172007882"/>
        </c:manualLayout>
      </c:layout>
      <c:barChart>
        <c:barDir val="bar"/>
        <c:grouping val="percentStacked"/>
        <c:varyColors val="0"/>
        <c:ser>
          <c:idx val="0"/>
          <c:order val="0"/>
          <c:tx>
            <c:strRef>
              <c:f>Planilha1!$B$1</c:f>
              <c:strCache>
                <c:ptCount val="1"/>
                <c:pt idx="0">
                  <c:v>Aprova</c:v>
                </c:pt>
              </c:strCache>
            </c:strRef>
          </c:tx>
          <c:spPr>
            <a:solidFill>
              <a:srgbClr val="0038EA"/>
            </a:solidFill>
            <a:ln>
              <a:noFill/>
            </a:ln>
            <a:effectLst/>
          </c:spPr>
          <c:invertIfNegative val="0"/>
          <c:dLbls>
            <c:spPr>
              <a:noFill/>
              <a:ln>
                <a:noFill/>
              </a:ln>
              <a:effectLst/>
            </c:spPr>
            <c:txPr>
              <a:bodyPr rot="0" spcFirstLastPara="1" vertOverflow="ellipsis" vert="horz" wrap="square" anchor="ctr" anchorCtr="0"/>
              <a:lstStyle/>
              <a:p>
                <a:pPr algn="ctr">
                  <a:defRPr lang="en-US" sz="700" b="1" i="0" u="none" strike="noStrike" kern="1200" baseline="0">
                    <a:solidFill>
                      <a:schemeClr val="bg1"/>
                    </a:solidFill>
                    <a:latin typeface="Nunito"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 sabia</c:v>
                </c:pt>
                <c:pt idx="1">
                  <c:v>Já ouvi falar, mas não sabia como o programa funcionava</c:v>
                </c:pt>
                <c:pt idx="2">
                  <c:v>Não conhecia</c:v>
                </c:pt>
              </c:strCache>
            </c:strRef>
          </c:cat>
          <c:val>
            <c:numRef>
              <c:f>Planilha1!$B$2:$B$4</c:f>
              <c:numCache>
                <c:formatCode>0%</c:formatCode>
                <c:ptCount val="3"/>
                <c:pt idx="0">
                  <c:v>0.7</c:v>
                </c:pt>
                <c:pt idx="1">
                  <c:v>0.69</c:v>
                </c:pt>
                <c:pt idx="2">
                  <c:v>0.65</c:v>
                </c:pt>
              </c:numCache>
            </c:numRef>
          </c:val>
          <c:extLst>
            <c:ext xmlns:c16="http://schemas.microsoft.com/office/drawing/2014/chart" uri="{C3380CC4-5D6E-409C-BE32-E72D297353CC}">
              <c16:uniqueId val="{00000000-A5D5-4A1F-8313-8B18845B5E47}"/>
            </c:ext>
          </c:extLst>
        </c:ser>
        <c:ser>
          <c:idx val="1"/>
          <c:order val="1"/>
          <c:tx>
            <c:strRef>
              <c:f>Planilha1!$C$1</c:f>
              <c:strCache>
                <c:ptCount val="1"/>
                <c:pt idx="0">
                  <c:v>Desaprova</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bg1"/>
                    </a:solidFill>
                    <a:latin typeface="Nunito"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 sabia</c:v>
                </c:pt>
                <c:pt idx="1">
                  <c:v>Já ouvi falar, mas não sabia como o programa funcionava</c:v>
                </c:pt>
                <c:pt idx="2">
                  <c:v>Não conhecia</c:v>
                </c:pt>
              </c:strCache>
            </c:strRef>
          </c:cat>
          <c:val>
            <c:numRef>
              <c:f>Planilha1!$C$2:$C$4</c:f>
              <c:numCache>
                <c:formatCode>0%</c:formatCode>
                <c:ptCount val="3"/>
                <c:pt idx="0">
                  <c:v>0.28000000000000003</c:v>
                </c:pt>
                <c:pt idx="1">
                  <c:v>0.27</c:v>
                </c:pt>
                <c:pt idx="2">
                  <c:v>0.23</c:v>
                </c:pt>
              </c:numCache>
            </c:numRef>
          </c:val>
          <c:extLst>
            <c:ext xmlns:c16="http://schemas.microsoft.com/office/drawing/2014/chart" uri="{C3380CC4-5D6E-409C-BE32-E72D297353CC}">
              <c16:uniqueId val="{00000001-A5D5-4A1F-8313-8B18845B5E47}"/>
            </c:ext>
          </c:extLst>
        </c:ser>
        <c:ser>
          <c:idx val="2"/>
          <c:order val="2"/>
          <c:tx>
            <c:strRef>
              <c:f>Planilha1!$D$1</c:f>
              <c:strCache>
                <c:ptCount val="1"/>
                <c:pt idx="0">
                  <c:v>NS/NR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bg1"/>
                    </a:solidFill>
                    <a:latin typeface="Nunito" pitchFamily="2"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 sabia</c:v>
                </c:pt>
                <c:pt idx="1">
                  <c:v>Já ouvi falar, mas não sabia como o programa funcionava</c:v>
                </c:pt>
                <c:pt idx="2">
                  <c:v>Não conhecia</c:v>
                </c:pt>
              </c:strCache>
            </c:strRef>
          </c:cat>
          <c:val>
            <c:numRef>
              <c:f>Planilha1!$D$2:$D$4</c:f>
              <c:numCache>
                <c:formatCode>0%</c:formatCode>
                <c:ptCount val="3"/>
                <c:pt idx="0">
                  <c:v>0.02</c:v>
                </c:pt>
                <c:pt idx="1">
                  <c:v>0.04</c:v>
                </c:pt>
                <c:pt idx="2">
                  <c:v>0.11</c:v>
                </c:pt>
              </c:numCache>
            </c:numRef>
          </c:val>
          <c:extLst>
            <c:ext xmlns:c16="http://schemas.microsoft.com/office/drawing/2014/chart" uri="{C3380CC4-5D6E-409C-BE32-E72D297353CC}">
              <c16:uniqueId val="{00000002-A5D5-4A1F-8313-8B18845B5E47}"/>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Century Gothic" panose="020B0502020202020204" pitchFamily="34" charset="0"/>
                <a:ea typeface="+mn-ea"/>
                <a:cs typeface="+mn-cs"/>
              </a:defRPr>
            </a:pPr>
            <a:endParaRPr lang="pt-BR"/>
          </a:p>
        </c:txPr>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r"/>
      <c:layout>
        <c:manualLayout>
          <c:xMode val="edge"/>
          <c:yMode val="edge"/>
          <c:x val="5.2842847769028877E-3"/>
          <c:y val="0"/>
          <c:w val="0.99461901246719164"/>
          <c:h val="6.9377457473145498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Nunito" pitchFamily="2" charset="0"/>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200" b="0" i="0" u="none" strike="noStrike" kern="1200" baseline="0">
          <a:solidFill>
            <a:schemeClr val="tx1"/>
          </a:solidFill>
          <a:latin typeface="Trebuchet MS" panose="020B0603020202020204" pitchFamily="34" charset="0"/>
          <a:ea typeface="+mn-ea"/>
          <a:cs typeface="+mn-cs"/>
        </a:defRPr>
      </a:pPr>
      <a:endParaRPr lang="pt-BR"/>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A5A2-4A0E-B201-F647A9ECA86E}"/>
              </c:ext>
            </c:extLst>
          </c:dPt>
          <c:dPt>
            <c:idx val="1"/>
            <c:invertIfNegative val="0"/>
            <c:bubble3D val="0"/>
            <c:spPr>
              <a:solidFill>
                <a:srgbClr val="5C85D6"/>
              </a:solidFill>
              <a:ln>
                <a:noFill/>
              </a:ln>
              <a:effectLst/>
            </c:spPr>
            <c:extLst>
              <c:ext xmlns:c16="http://schemas.microsoft.com/office/drawing/2014/chart" uri="{C3380CC4-5D6E-409C-BE32-E72D297353CC}">
                <c16:uniqueId val="{00000003-A5A2-4A0E-B201-F647A9ECA86E}"/>
              </c:ext>
            </c:extLst>
          </c:dPt>
          <c:dPt>
            <c:idx val="2"/>
            <c:invertIfNegative val="0"/>
            <c:bubble3D val="0"/>
            <c:spPr>
              <a:solidFill>
                <a:srgbClr val="960000"/>
              </a:solidFill>
              <a:ln>
                <a:noFill/>
              </a:ln>
              <a:effectLst/>
            </c:spPr>
            <c:extLst>
              <c:ext xmlns:c16="http://schemas.microsoft.com/office/drawing/2014/chart" uri="{C3380CC4-5D6E-409C-BE32-E72D297353CC}">
                <c16:uniqueId val="{00000005-A5A2-4A0E-B201-F647A9ECA86E}"/>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A5A2-4A0E-B201-F647A9ECA86E}"/>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Sim, sabia</c:v>
                </c:pt>
                <c:pt idx="1">
                  <c:v>Já ouvi falar, mas não sabia como o programa funcionava</c:v>
                </c:pt>
                <c:pt idx="2">
                  <c:v>Não</c:v>
                </c:pt>
                <c:pt idx="3">
                  <c:v>NS/NR</c:v>
                </c:pt>
              </c:strCache>
            </c:strRef>
          </c:cat>
          <c:val>
            <c:numRef>
              <c:f>Plan1!$B$2:$B$5</c:f>
              <c:numCache>
                <c:formatCode>###0%</c:formatCode>
                <c:ptCount val="4"/>
                <c:pt idx="0">
                  <c:v>0.24</c:v>
                </c:pt>
                <c:pt idx="1">
                  <c:v>0.09</c:v>
                </c:pt>
                <c:pt idx="2">
                  <c:v>0.64</c:v>
                </c:pt>
                <c:pt idx="3">
                  <c:v>0.03</c:v>
                </c:pt>
              </c:numCache>
            </c:numRef>
          </c:val>
          <c:extLst>
            <c:ext xmlns:c16="http://schemas.microsoft.com/office/drawing/2014/chart" uri="{C3380CC4-5D6E-409C-BE32-E72D297353CC}">
              <c16:uniqueId val="{00000008-A5A2-4A0E-B201-F647A9ECA86E}"/>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998498618309609E-2"/>
          <c:y val="0.25839362012410727"/>
          <c:w val="0.94816353479264448"/>
          <c:h val="0.62208843875834274"/>
        </c:manualLayout>
      </c:layout>
      <c:barChart>
        <c:barDir val="bar"/>
        <c:grouping val="percentStacked"/>
        <c:varyColors val="0"/>
        <c:ser>
          <c:idx val="0"/>
          <c:order val="0"/>
          <c:tx>
            <c:strRef>
              <c:f>Planilha1!$B$1</c:f>
              <c:strCache>
                <c:ptCount val="1"/>
                <c:pt idx="0">
                  <c:v>Aprova</c:v>
                </c:pt>
              </c:strCache>
            </c:strRef>
          </c:tx>
          <c:spPr>
            <a:solidFill>
              <a:srgbClr val="0038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Planilha1!$B$2</c:f>
              <c:numCache>
                <c:formatCode>###0%</c:formatCode>
                <c:ptCount val="1"/>
                <c:pt idx="0">
                  <c:v>0.81</c:v>
                </c:pt>
              </c:numCache>
            </c:numRef>
          </c:val>
          <c:extLst>
            <c:ext xmlns:c16="http://schemas.microsoft.com/office/drawing/2014/chart" uri="{C3380CC4-5D6E-409C-BE32-E72D297353CC}">
              <c16:uniqueId val="{00000000-75A7-4789-A1DF-CB4358928859}"/>
            </c:ext>
          </c:extLst>
        </c:ser>
        <c:ser>
          <c:idx val="1"/>
          <c:order val="1"/>
          <c:tx>
            <c:strRef>
              <c:f>Planilha1!$C$1</c:f>
              <c:strCache>
                <c:ptCount val="1"/>
                <c:pt idx="0">
                  <c:v>Desaprova</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Planilha1!$C$2</c:f>
              <c:numCache>
                <c:formatCode>###0%</c:formatCode>
                <c:ptCount val="1"/>
                <c:pt idx="0">
                  <c:v>0.11</c:v>
                </c:pt>
              </c:numCache>
            </c:numRef>
          </c:val>
          <c:extLst>
            <c:ext xmlns:c16="http://schemas.microsoft.com/office/drawing/2014/chart" uri="{C3380CC4-5D6E-409C-BE32-E72D297353CC}">
              <c16:uniqueId val="{00000001-75A7-4789-A1DF-CB4358928859}"/>
            </c:ext>
          </c:extLst>
        </c:ser>
        <c:ser>
          <c:idx val="2"/>
          <c:order val="2"/>
          <c:tx>
            <c:strRef>
              <c:f>Planilha1!$D$1</c:f>
              <c:strCache>
                <c:ptCount val="1"/>
                <c:pt idx="0">
                  <c:v>NS/NR</c:v>
                </c:pt>
              </c:strCache>
            </c:strRef>
          </c:tx>
          <c:spPr>
            <a:solidFill>
              <a:srgbClr val="FFFFFF">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effectLst>
                      <a:outerShdw blurRad="38100" dist="38100" dir="2700000" algn="tl">
                        <a:srgbClr val="000000">
                          <a:alpha val="43137"/>
                        </a:srgbClr>
                      </a:outerShdw>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Planilha1!$D$2</c:f>
              <c:numCache>
                <c:formatCode>###0%</c:formatCode>
                <c:ptCount val="1"/>
                <c:pt idx="0">
                  <c:v>0.08</c:v>
                </c:pt>
              </c:numCache>
            </c:numRef>
          </c:val>
          <c:extLst>
            <c:ext xmlns:c16="http://schemas.microsoft.com/office/drawing/2014/chart" uri="{C3380CC4-5D6E-409C-BE32-E72D297353CC}">
              <c16:uniqueId val="{00000002-75A7-4789-A1DF-CB4358928859}"/>
            </c:ext>
          </c:extLst>
        </c:ser>
        <c:dLbls>
          <c:showLegendKey val="0"/>
          <c:showVal val="0"/>
          <c:showCatName val="0"/>
          <c:showSerName val="0"/>
          <c:showPercent val="0"/>
          <c:showBubbleSize val="0"/>
        </c:dLbls>
        <c:gapWidth val="70"/>
        <c:overlap val="100"/>
        <c:axId val="1026313472"/>
        <c:axId val="1026317792"/>
      </c:barChart>
      <c:catAx>
        <c:axId val="1026313472"/>
        <c:scaling>
          <c:orientation val="maxMin"/>
        </c:scaling>
        <c:delete val="1"/>
        <c:axPos val="l"/>
        <c:numFmt formatCode="General" sourceLinked="1"/>
        <c:majorTickMark val="none"/>
        <c:minorTickMark val="none"/>
        <c:tickLblPos val="nextTo"/>
        <c:crossAx val="1026317792"/>
        <c:crosses val="autoZero"/>
        <c:auto val="1"/>
        <c:lblAlgn val="ctr"/>
        <c:lblOffset val="100"/>
        <c:noMultiLvlLbl val="0"/>
      </c:catAx>
      <c:valAx>
        <c:axId val="1026317792"/>
        <c:scaling>
          <c:orientation val="minMax"/>
        </c:scaling>
        <c:delete val="1"/>
        <c:axPos val="t"/>
        <c:numFmt formatCode="0%" sourceLinked="1"/>
        <c:majorTickMark val="out"/>
        <c:minorTickMark val="none"/>
        <c:tickLblPos val="nextTo"/>
        <c:crossAx val="1026313472"/>
        <c:crosses val="autoZero"/>
        <c:crossBetween val="between"/>
      </c:valAx>
      <c:spPr>
        <a:noFill/>
        <a:ln>
          <a:noFill/>
        </a:ln>
        <a:effectLst/>
      </c:spPr>
    </c:plotArea>
    <c:legend>
      <c:legendPos val="t"/>
      <c:layout>
        <c:manualLayout>
          <c:xMode val="edge"/>
          <c:yMode val="edge"/>
          <c:x val="0"/>
          <c:y val="0.10709523922606394"/>
          <c:w val="0.98055807356573765"/>
          <c:h val="0.16583561115004725"/>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Calibri" charset="0"/>
              <a:cs typeface="Calibri" charset="0"/>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r>
              <a:rPr lang="en-US" sz="1600" b="1">
                <a:solidFill>
                  <a:schemeClr val="tx1"/>
                </a:solidFill>
              </a:rPr>
              <a:t>IDADE</a:t>
            </a:r>
          </a:p>
        </c:rich>
      </c:tx>
      <c:layout>
        <c:manualLayout>
          <c:xMode val="edge"/>
          <c:yMode val="edge"/>
          <c:x val="0.41200012410377063"/>
          <c:y val="5.2287360622458909E-2"/>
        </c:manualLayout>
      </c:layout>
      <c:overlay val="0"/>
      <c:spPr>
        <a:noFill/>
        <a:ln>
          <a:noFill/>
        </a:ln>
        <a:effectLst/>
      </c:spPr>
      <c:txPr>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49321945923042282"/>
          <c:y val="0.18900414601275092"/>
          <c:w val="0.4619395672784089"/>
          <c:h val="0.77451363168327481"/>
        </c:manualLayout>
      </c:layout>
      <c:barChart>
        <c:barDir val="bar"/>
        <c:grouping val="clustered"/>
        <c:varyColors val="0"/>
        <c:ser>
          <c:idx val="0"/>
          <c:order val="0"/>
          <c:tx>
            <c:strRef>
              <c:f>Plan1!$B$1</c:f>
              <c:strCache>
                <c:ptCount val="1"/>
                <c:pt idx="0">
                  <c:v>Column1</c:v>
                </c:pt>
              </c:strCache>
            </c:strRef>
          </c:tx>
          <c:spPr>
            <a:solidFill>
              <a:srgbClr val="173DFF"/>
            </a:solidFill>
            <a:ln>
              <a:noFill/>
            </a:ln>
            <a:effectLst/>
          </c:spPr>
          <c:invertIfNegative val="0"/>
          <c:dPt>
            <c:idx val="1"/>
            <c:invertIfNegative val="0"/>
            <c:bubble3D val="0"/>
            <c:spPr>
              <a:solidFill>
                <a:srgbClr val="173DFF"/>
              </a:solidFill>
              <a:ln>
                <a:noFill/>
              </a:ln>
              <a:effectLst/>
            </c:spPr>
            <c:extLst>
              <c:ext xmlns:c16="http://schemas.microsoft.com/office/drawing/2014/chart" uri="{C3380CC4-5D6E-409C-BE32-E72D297353CC}">
                <c16:uniqueId val="{00000001-608B-47D8-B600-2BD054B74F1A}"/>
              </c:ext>
            </c:extLst>
          </c:dPt>
          <c:dPt>
            <c:idx val="2"/>
            <c:invertIfNegative val="0"/>
            <c:bubble3D val="0"/>
            <c:spPr>
              <a:solidFill>
                <a:srgbClr val="173DFF"/>
              </a:solidFill>
              <a:ln>
                <a:noFill/>
              </a:ln>
              <a:effectLst/>
            </c:spPr>
            <c:extLst>
              <c:ext xmlns:c16="http://schemas.microsoft.com/office/drawing/2014/chart" uri="{C3380CC4-5D6E-409C-BE32-E72D297353CC}">
                <c16:uniqueId val="{00000003-608B-47D8-B600-2BD054B74F1A}"/>
              </c:ext>
            </c:extLst>
          </c:dPt>
          <c:dPt>
            <c:idx val="3"/>
            <c:invertIfNegative val="0"/>
            <c:bubble3D val="0"/>
            <c:spPr>
              <a:solidFill>
                <a:srgbClr val="173DFF"/>
              </a:solidFill>
              <a:ln>
                <a:noFill/>
              </a:ln>
              <a:effectLst/>
            </c:spPr>
            <c:extLst>
              <c:ext xmlns:c16="http://schemas.microsoft.com/office/drawing/2014/chart" uri="{C3380CC4-5D6E-409C-BE32-E72D297353CC}">
                <c16:uniqueId val="{00000005-608B-47D8-B600-2BD054B74F1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16 a 24 anos</c:v>
                </c:pt>
                <c:pt idx="1">
                  <c:v>25 a 40 anos</c:v>
                </c:pt>
                <c:pt idx="2">
                  <c:v>41 a 59 anos</c:v>
                </c:pt>
                <c:pt idx="3">
                  <c:v>60 anos ou mais</c:v>
                </c:pt>
              </c:strCache>
            </c:strRef>
          </c:cat>
          <c:val>
            <c:numRef>
              <c:f>Plan1!$B$2:$B$5</c:f>
              <c:numCache>
                <c:formatCode>###0%</c:formatCode>
                <c:ptCount val="4"/>
                <c:pt idx="0">
                  <c:v>0.16</c:v>
                </c:pt>
                <c:pt idx="1">
                  <c:v>0.33</c:v>
                </c:pt>
                <c:pt idx="2">
                  <c:v>0.3</c:v>
                </c:pt>
                <c:pt idx="3">
                  <c:v>0.21</c:v>
                </c:pt>
              </c:numCache>
            </c:numRef>
          </c:val>
          <c:extLst>
            <c:ext xmlns:c16="http://schemas.microsoft.com/office/drawing/2014/chart" uri="{C3380CC4-5D6E-409C-BE32-E72D297353CC}">
              <c16:uniqueId val="{00000006-608B-47D8-B600-2BD054B74F1A}"/>
            </c:ext>
          </c:extLst>
        </c:ser>
        <c:dLbls>
          <c:dLblPos val="inEnd"/>
          <c:showLegendKey val="0"/>
          <c:showVal val="1"/>
          <c:showCatName val="0"/>
          <c:showSerName val="0"/>
          <c:showPercent val="0"/>
          <c:showBubbleSize val="0"/>
        </c:dLbls>
        <c:gapWidth val="56"/>
        <c:axId val="-2113679360"/>
        <c:axId val="-2111032080"/>
      </c:barChart>
      <c:catAx>
        <c:axId val="-2113679360"/>
        <c:scaling>
          <c:orientation val="minMax"/>
        </c:scaling>
        <c:delete val="0"/>
        <c:axPos val="l"/>
        <c:numFmt formatCode="General" sourceLinked="0"/>
        <c:majorTickMark val="none"/>
        <c:minorTickMark val="none"/>
        <c:tickLblPos val="nextTo"/>
        <c:spPr>
          <a:noFill/>
          <a:ln w="3810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BR"/>
          </a:p>
        </c:txPr>
        <c:crossAx val="-2111032080"/>
        <c:crosses val="autoZero"/>
        <c:auto val="1"/>
        <c:lblAlgn val="ctr"/>
        <c:lblOffset val="100"/>
        <c:noMultiLvlLbl val="0"/>
      </c:catAx>
      <c:valAx>
        <c:axId val="-2111032080"/>
        <c:scaling>
          <c:orientation val="minMax"/>
          <c:max val="1"/>
          <c:min val="0"/>
        </c:scaling>
        <c:delete val="1"/>
        <c:axPos val="b"/>
        <c:numFmt formatCode="0%" sourceLinked="0"/>
        <c:majorTickMark val="none"/>
        <c:minorTickMark val="none"/>
        <c:tickLblPos val="nextTo"/>
        <c:crossAx val="-2113679360"/>
        <c:crosses val="autoZero"/>
        <c:crossBetween val="between"/>
        <c:majorUnit val="0.2"/>
        <c:minorUnit val="0.1"/>
      </c:valAx>
      <c:spPr>
        <a:noFill/>
        <a:ln>
          <a:noFill/>
        </a:ln>
        <a:effectLst/>
      </c:spPr>
    </c:plotArea>
    <c:plotVisOnly val="1"/>
    <c:dispBlanksAs val="gap"/>
    <c:showDLblsOverMax val="0"/>
  </c:chart>
  <c:spPr>
    <a:noFill/>
    <a:ln>
      <a:noFill/>
    </a:ln>
    <a:effectLst/>
  </c:spPr>
  <c:txPr>
    <a:bodyPr/>
    <a:lstStyle/>
    <a:p>
      <a:pPr>
        <a:defRPr sz="1600">
          <a:latin typeface="+mn-lt"/>
        </a:defRPr>
      </a:pPr>
      <a:endParaRPr lang="pt-B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253D-4929-ABCE-9981C2113ED5}"/>
              </c:ext>
            </c:extLst>
          </c:dPt>
          <c:dPt>
            <c:idx val="1"/>
            <c:invertIfNegative val="0"/>
            <c:bubble3D val="0"/>
            <c:spPr>
              <a:solidFill>
                <a:srgbClr val="5C85D6"/>
              </a:solidFill>
              <a:ln>
                <a:noFill/>
              </a:ln>
              <a:effectLst/>
            </c:spPr>
            <c:extLst>
              <c:ext xmlns:c16="http://schemas.microsoft.com/office/drawing/2014/chart" uri="{C3380CC4-5D6E-409C-BE32-E72D297353CC}">
                <c16:uniqueId val="{00000003-253D-4929-ABCE-9981C2113ED5}"/>
              </c:ext>
            </c:extLst>
          </c:dPt>
          <c:dPt>
            <c:idx val="2"/>
            <c:invertIfNegative val="0"/>
            <c:bubble3D val="0"/>
            <c:spPr>
              <a:solidFill>
                <a:srgbClr val="960000"/>
              </a:solidFill>
              <a:ln>
                <a:noFill/>
              </a:ln>
              <a:effectLst/>
            </c:spPr>
            <c:extLst>
              <c:ext xmlns:c16="http://schemas.microsoft.com/office/drawing/2014/chart" uri="{C3380CC4-5D6E-409C-BE32-E72D297353CC}">
                <c16:uniqueId val="{00000005-253D-4929-ABCE-9981C2113ED5}"/>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253D-4929-ABCE-9981C2113ED5}"/>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Sim, sabia</c:v>
                </c:pt>
                <c:pt idx="1">
                  <c:v>Já ouvi falar, mas não sabia como os programas funcionavam</c:v>
                </c:pt>
                <c:pt idx="2">
                  <c:v>Não</c:v>
                </c:pt>
                <c:pt idx="3">
                  <c:v>NS/NR</c:v>
                </c:pt>
              </c:strCache>
            </c:strRef>
          </c:cat>
          <c:val>
            <c:numRef>
              <c:f>Plan1!$B$2:$B$5</c:f>
              <c:numCache>
                <c:formatCode>###0%</c:formatCode>
                <c:ptCount val="4"/>
                <c:pt idx="0">
                  <c:v>0.19</c:v>
                </c:pt>
                <c:pt idx="1">
                  <c:v>0.05</c:v>
                </c:pt>
                <c:pt idx="2">
                  <c:v>0.74</c:v>
                </c:pt>
                <c:pt idx="3">
                  <c:v>0.02</c:v>
                </c:pt>
              </c:numCache>
            </c:numRef>
          </c:val>
          <c:extLst>
            <c:ext xmlns:c16="http://schemas.microsoft.com/office/drawing/2014/chart" uri="{C3380CC4-5D6E-409C-BE32-E72D297353CC}">
              <c16:uniqueId val="{00000008-253D-4929-ABCE-9981C2113ED5}"/>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51EF-44A4-B3AB-8E3F8FE09D1C}"/>
              </c:ext>
            </c:extLst>
          </c:dPt>
          <c:dPt>
            <c:idx val="1"/>
            <c:invertIfNegative val="0"/>
            <c:bubble3D val="0"/>
            <c:spPr>
              <a:solidFill>
                <a:srgbClr val="5C85D6"/>
              </a:solidFill>
              <a:ln>
                <a:noFill/>
              </a:ln>
              <a:effectLst/>
            </c:spPr>
            <c:extLst>
              <c:ext xmlns:c16="http://schemas.microsoft.com/office/drawing/2014/chart" uri="{C3380CC4-5D6E-409C-BE32-E72D297353CC}">
                <c16:uniqueId val="{00000003-51EF-44A4-B3AB-8E3F8FE09D1C}"/>
              </c:ext>
            </c:extLst>
          </c:dPt>
          <c:dPt>
            <c:idx val="2"/>
            <c:invertIfNegative val="0"/>
            <c:bubble3D val="0"/>
            <c:spPr>
              <a:solidFill>
                <a:srgbClr val="960000"/>
              </a:solidFill>
              <a:ln>
                <a:noFill/>
              </a:ln>
              <a:effectLst/>
            </c:spPr>
            <c:extLst>
              <c:ext xmlns:c16="http://schemas.microsoft.com/office/drawing/2014/chart" uri="{C3380CC4-5D6E-409C-BE32-E72D297353CC}">
                <c16:uniqueId val="{00000005-51EF-44A4-B3AB-8E3F8FE09D1C}"/>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51EF-44A4-B3AB-8E3F8FE09D1C}"/>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Sim, sabia</c:v>
                </c:pt>
                <c:pt idx="1">
                  <c:v>Já ouvi falar, mas não sabia como o programa funcionava</c:v>
                </c:pt>
                <c:pt idx="2">
                  <c:v>Não</c:v>
                </c:pt>
                <c:pt idx="3">
                  <c:v>NS/NR</c:v>
                </c:pt>
              </c:strCache>
            </c:strRef>
          </c:cat>
          <c:val>
            <c:numRef>
              <c:f>Plan1!$B$2:$B$5</c:f>
              <c:numCache>
                <c:formatCode>###0%</c:formatCode>
                <c:ptCount val="4"/>
                <c:pt idx="0">
                  <c:v>0.32</c:v>
                </c:pt>
                <c:pt idx="1">
                  <c:v>0.06</c:v>
                </c:pt>
                <c:pt idx="2">
                  <c:v>0.6</c:v>
                </c:pt>
                <c:pt idx="3">
                  <c:v>0.03</c:v>
                </c:pt>
              </c:numCache>
            </c:numRef>
          </c:val>
          <c:extLst>
            <c:ext xmlns:c16="http://schemas.microsoft.com/office/drawing/2014/chart" uri="{C3380CC4-5D6E-409C-BE32-E72D297353CC}">
              <c16:uniqueId val="{00000008-51EF-44A4-B3AB-8E3F8FE09D1C}"/>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1"/>
        <c:axPos val="l"/>
        <c:numFmt formatCode="General" sourceLinked="0"/>
        <c:majorTickMark val="none"/>
        <c:minorTickMark val="none"/>
        <c:tickLblPos val="nextTo"/>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69C9-417B-8B7F-B5F55E5A7680}"/>
              </c:ext>
            </c:extLst>
          </c:dPt>
          <c:dPt>
            <c:idx val="1"/>
            <c:invertIfNegative val="0"/>
            <c:bubble3D val="0"/>
            <c:spPr>
              <a:solidFill>
                <a:srgbClr val="5C85D6"/>
              </a:solidFill>
              <a:ln>
                <a:noFill/>
              </a:ln>
              <a:effectLst/>
            </c:spPr>
            <c:extLst>
              <c:ext xmlns:c16="http://schemas.microsoft.com/office/drawing/2014/chart" uri="{C3380CC4-5D6E-409C-BE32-E72D297353CC}">
                <c16:uniqueId val="{00000003-69C9-417B-8B7F-B5F55E5A7680}"/>
              </c:ext>
            </c:extLst>
          </c:dPt>
          <c:dPt>
            <c:idx val="2"/>
            <c:invertIfNegative val="0"/>
            <c:bubble3D val="0"/>
            <c:spPr>
              <a:solidFill>
                <a:srgbClr val="960000"/>
              </a:solidFill>
              <a:ln>
                <a:noFill/>
              </a:ln>
              <a:effectLst/>
            </c:spPr>
            <c:extLst>
              <c:ext xmlns:c16="http://schemas.microsoft.com/office/drawing/2014/chart" uri="{C3380CC4-5D6E-409C-BE32-E72D297353CC}">
                <c16:uniqueId val="{00000005-69C9-417B-8B7F-B5F55E5A7680}"/>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69C9-417B-8B7F-B5F55E5A7680}"/>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Sim, sabia</c:v>
                </c:pt>
                <c:pt idx="1">
                  <c:v>Já ouvi falar, mas não sabia como o programa funcionava</c:v>
                </c:pt>
                <c:pt idx="2">
                  <c:v>Não</c:v>
                </c:pt>
                <c:pt idx="3">
                  <c:v>NS/NR</c:v>
                </c:pt>
              </c:strCache>
            </c:strRef>
          </c:cat>
          <c:val>
            <c:numRef>
              <c:f>Plan1!$B$2:$B$5</c:f>
              <c:numCache>
                <c:formatCode>###0%</c:formatCode>
                <c:ptCount val="4"/>
                <c:pt idx="0">
                  <c:v>0.24</c:v>
                </c:pt>
                <c:pt idx="1">
                  <c:v>0.09</c:v>
                </c:pt>
                <c:pt idx="2">
                  <c:v>0.64</c:v>
                </c:pt>
                <c:pt idx="3">
                  <c:v>0.03</c:v>
                </c:pt>
              </c:numCache>
            </c:numRef>
          </c:val>
          <c:extLst>
            <c:ext xmlns:c16="http://schemas.microsoft.com/office/drawing/2014/chart" uri="{C3380CC4-5D6E-409C-BE32-E72D297353CC}">
              <c16:uniqueId val="{00000008-69C9-417B-8B7F-B5F55E5A7680}"/>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1"/>
        <c:axPos val="l"/>
        <c:numFmt formatCode="General" sourceLinked="0"/>
        <c:majorTickMark val="none"/>
        <c:minorTickMark val="none"/>
        <c:tickLblPos val="nextTo"/>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72B2-4FA0-8E7E-B5AD12C27878}"/>
              </c:ext>
            </c:extLst>
          </c:dPt>
          <c:dPt>
            <c:idx val="1"/>
            <c:invertIfNegative val="0"/>
            <c:bubble3D val="0"/>
            <c:spPr>
              <a:solidFill>
                <a:srgbClr val="FFC000"/>
              </a:solidFill>
              <a:ln>
                <a:noFill/>
              </a:ln>
              <a:effectLst/>
            </c:spPr>
            <c:extLst>
              <c:ext xmlns:c16="http://schemas.microsoft.com/office/drawing/2014/chart" uri="{C3380CC4-5D6E-409C-BE32-E72D297353CC}">
                <c16:uniqueId val="{00000003-72B2-4FA0-8E7E-B5AD12C27878}"/>
              </c:ext>
            </c:extLst>
          </c:dPt>
          <c:dPt>
            <c:idx val="2"/>
            <c:invertIfNegative val="0"/>
            <c:bubble3D val="0"/>
            <c:spPr>
              <a:solidFill>
                <a:srgbClr val="960000"/>
              </a:solidFill>
              <a:ln>
                <a:noFill/>
              </a:ln>
              <a:effectLst/>
            </c:spPr>
            <c:extLst>
              <c:ext xmlns:c16="http://schemas.microsoft.com/office/drawing/2014/chart" uri="{C3380CC4-5D6E-409C-BE32-E72D297353CC}">
                <c16:uniqueId val="{00000005-72B2-4FA0-8E7E-B5AD12C27878}"/>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72B2-4FA0-8E7E-B5AD12C27878}"/>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Melhoram</c:v>
                </c:pt>
                <c:pt idx="1">
                  <c:v>Não mudam</c:v>
                </c:pt>
                <c:pt idx="2">
                  <c:v>Atrapalham</c:v>
                </c:pt>
                <c:pt idx="3">
                  <c:v>NS/NR</c:v>
                </c:pt>
              </c:strCache>
            </c:strRef>
          </c:cat>
          <c:val>
            <c:numRef>
              <c:f>Plan1!$B$2:$B$5</c:f>
              <c:numCache>
                <c:formatCode>###0%</c:formatCode>
                <c:ptCount val="4"/>
                <c:pt idx="0">
                  <c:v>0.53</c:v>
                </c:pt>
                <c:pt idx="1">
                  <c:v>0.12</c:v>
                </c:pt>
                <c:pt idx="2">
                  <c:v>0.28000000000000003</c:v>
                </c:pt>
                <c:pt idx="3">
                  <c:v>7.0000000000000007E-2</c:v>
                </c:pt>
              </c:numCache>
            </c:numRef>
          </c:val>
          <c:extLst>
            <c:ext xmlns:c16="http://schemas.microsoft.com/office/drawing/2014/chart" uri="{C3380CC4-5D6E-409C-BE32-E72D297353CC}">
              <c16:uniqueId val="{00000008-72B2-4FA0-8E7E-B5AD12C27878}"/>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AD6C-4A15-9B39-E300D75EA2E1}"/>
              </c:ext>
            </c:extLst>
          </c:dPt>
          <c:dPt>
            <c:idx val="1"/>
            <c:invertIfNegative val="0"/>
            <c:bubble3D val="0"/>
            <c:spPr>
              <a:solidFill>
                <a:srgbClr val="FFC000"/>
              </a:solidFill>
              <a:ln>
                <a:noFill/>
              </a:ln>
              <a:effectLst/>
            </c:spPr>
            <c:extLst>
              <c:ext xmlns:c16="http://schemas.microsoft.com/office/drawing/2014/chart" uri="{C3380CC4-5D6E-409C-BE32-E72D297353CC}">
                <c16:uniqueId val="{00000003-AD6C-4A15-9B39-E300D75EA2E1}"/>
              </c:ext>
            </c:extLst>
          </c:dPt>
          <c:dPt>
            <c:idx val="2"/>
            <c:invertIfNegative val="0"/>
            <c:bubble3D val="0"/>
            <c:spPr>
              <a:solidFill>
                <a:srgbClr val="960000"/>
              </a:solidFill>
              <a:ln>
                <a:noFill/>
              </a:ln>
              <a:effectLst/>
            </c:spPr>
            <c:extLst>
              <c:ext xmlns:c16="http://schemas.microsoft.com/office/drawing/2014/chart" uri="{C3380CC4-5D6E-409C-BE32-E72D297353CC}">
                <c16:uniqueId val="{00000005-AD6C-4A15-9B39-E300D75EA2E1}"/>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AD6C-4A15-9B39-E300D75EA2E1}"/>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Melhoram</c:v>
                </c:pt>
                <c:pt idx="1">
                  <c:v>Não mudam</c:v>
                </c:pt>
                <c:pt idx="2">
                  <c:v>Atrapalham</c:v>
                </c:pt>
                <c:pt idx="3">
                  <c:v>NS/NR</c:v>
                </c:pt>
              </c:strCache>
            </c:strRef>
          </c:cat>
          <c:val>
            <c:numRef>
              <c:f>Plan1!$B$2:$B$5</c:f>
              <c:numCache>
                <c:formatCode>###0%</c:formatCode>
                <c:ptCount val="4"/>
                <c:pt idx="0">
                  <c:v>0.48</c:v>
                </c:pt>
                <c:pt idx="1">
                  <c:v>0.14000000000000001</c:v>
                </c:pt>
                <c:pt idx="2">
                  <c:v>0.3</c:v>
                </c:pt>
                <c:pt idx="3">
                  <c:v>7.0000000000000007E-2</c:v>
                </c:pt>
              </c:numCache>
            </c:numRef>
          </c:val>
          <c:extLst>
            <c:ext xmlns:c16="http://schemas.microsoft.com/office/drawing/2014/chart" uri="{C3380CC4-5D6E-409C-BE32-E72D297353CC}">
              <c16:uniqueId val="{00000008-AD6C-4A15-9B39-E300D75EA2E1}"/>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FC52-4070-92B0-4D091D2AA89C}"/>
              </c:ext>
            </c:extLst>
          </c:dPt>
          <c:dPt>
            <c:idx val="1"/>
            <c:invertIfNegative val="0"/>
            <c:bubble3D val="0"/>
            <c:spPr>
              <a:solidFill>
                <a:srgbClr val="FFC000"/>
              </a:solidFill>
              <a:ln>
                <a:noFill/>
              </a:ln>
              <a:effectLst/>
            </c:spPr>
            <c:extLst>
              <c:ext xmlns:c16="http://schemas.microsoft.com/office/drawing/2014/chart" uri="{C3380CC4-5D6E-409C-BE32-E72D297353CC}">
                <c16:uniqueId val="{00000003-FC52-4070-92B0-4D091D2AA89C}"/>
              </c:ext>
            </c:extLst>
          </c:dPt>
          <c:dPt>
            <c:idx val="2"/>
            <c:invertIfNegative val="0"/>
            <c:bubble3D val="0"/>
            <c:spPr>
              <a:solidFill>
                <a:srgbClr val="960000"/>
              </a:solidFill>
              <a:ln>
                <a:noFill/>
              </a:ln>
              <a:effectLst/>
            </c:spPr>
            <c:extLst>
              <c:ext xmlns:c16="http://schemas.microsoft.com/office/drawing/2014/chart" uri="{C3380CC4-5D6E-409C-BE32-E72D297353CC}">
                <c16:uniqueId val="{00000005-FC52-4070-92B0-4D091D2AA89C}"/>
              </c:ext>
            </c:extLst>
          </c:dPt>
          <c:dPt>
            <c:idx val="3"/>
            <c:invertIfNegative val="0"/>
            <c:bubble3D val="0"/>
            <c:spPr>
              <a:solidFill>
                <a:srgbClr val="FFFFFF">
                  <a:lumMod val="50000"/>
                </a:srgbClr>
              </a:solidFill>
              <a:ln>
                <a:noFill/>
              </a:ln>
              <a:effectLst/>
            </c:spPr>
            <c:extLst>
              <c:ext xmlns:c16="http://schemas.microsoft.com/office/drawing/2014/chart" uri="{C3380CC4-5D6E-409C-BE32-E72D297353CC}">
                <c16:uniqueId val="{00000007-FC52-4070-92B0-4D091D2AA89C}"/>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Mais do lado do povo brasileiro</c:v>
                </c:pt>
                <c:pt idx="1">
                  <c:v>Não fazem diferença</c:v>
                </c:pt>
                <c:pt idx="2">
                  <c:v>Mais distante do povo brasileiro</c:v>
                </c:pt>
                <c:pt idx="3">
                  <c:v>NS/NR</c:v>
                </c:pt>
              </c:strCache>
            </c:strRef>
          </c:cat>
          <c:val>
            <c:numRef>
              <c:f>Plan1!$B$2:$B$5</c:f>
              <c:numCache>
                <c:formatCode>###0%</c:formatCode>
                <c:ptCount val="4"/>
                <c:pt idx="0">
                  <c:v>0.49</c:v>
                </c:pt>
                <c:pt idx="1">
                  <c:v>7.0000000000000007E-2</c:v>
                </c:pt>
                <c:pt idx="2">
                  <c:v>0.39</c:v>
                </c:pt>
                <c:pt idx="3">
                  <c:v>0.05</c:v>
                </c:pt>
              </c:numCache>
            </c:numRef>
          </c:val>
          <c:extLst>
            <c:ext xmlns:c16="http://schemas.microsoft.com/office/drawing/2014/chart" uri="{C3380CC4-5D6E-409C-BE32-E72D297353CC}">
              <c16:uniqueId val="{00000008-FC52-4070-92B0-4D091D2AA89C}"/>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r>
              <a:rPr lang="en-US" sz="1600" b="1" dirty="0">
                <a:solidFill>
                  <a:schemeClr val="tx1"/>
                </a:solidFill>
              </a:rPr>
              <a:t>REGIÃO</a:t>
            </a:r>
          </a:p>
        </c:rich>
      </c:tx>
      <c:layout>
        <c:manualLayout>
          <c:xMode val="edge"/>
          <c:yMode val="edge"/>
          <c:x val="0.40899226554038548"/>
          <c:y val="4.567852215964352E-2"/>
        </c:manualLayout>
      </c:layout>
      <c:overlay val="0"/>
      <c:spPr>
        <a:noFill/>
        <a:ln>
          <a:noFill/>
        </a:ln>
        <a:effectLst/>
      </c:spPr>
      <c:txPr>
        <a:bodyPr rot="0" spcFirstLastPara="1" vertOverflow="ellipsis" vert="horz" wrap="square" anchor="ctr" anchorCtr="1"/>
        <a:lstStyle/>
        <a:p>
          <a:pPr algn="ctr" rtl="0">
            <a:defRPr sz="16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49321945923042282"/>
          <c:y val="0.18900414601275092"/>
          <c:w val="0.4619395672784089"/>
          <c:h val="0.77451363168327481"/>
        </c:manualLayout>
      </c:layout>
      <c:barChart>
        <c:barDir val="bar"/>
        <c:grouping val="clustered"/>
        <c:varyColors val="0"/>
        <c:ser>
          <c:idx val="0"/>
          <c:order val="0"/>
          <c:tx>
            <c:strRef>
              <c:f>Plan1!$B$1</c:f>
              <c:strCache>
                <c:ptCount val="1"/>
                <c:pt idx="0">
                  <c:v>Column1</c:v>
                </c:pt>
              </c:strCache>
            </c:strRef>
          </c:tx>
          <c:spPr>
            <a:solidFill>
              <a:srgbClr val="173DFF"/>
            </a:solidFill>
            <a:ln>
              <a:noFill/>
            </a:ln>
            <a:effectLst/>
          </c:spPr>
          <c:invertIfNegative val="0"/>
          <c:dPt>
            <c:idx val="0"/>
            <c:invertIfNegative val="0"/>
            <c:bubble3D val="0"/>
            <c:spPr>
              <a:solidFill>
                <a:srgbClr val="173DFF"/>
              </a:solidFill>
              <a:ln>
                <a:noFill/>
              </a:ln>
              <a:effectLst/>
            </c:spPr>
            <c:extLst>
              <c:ext xmlns:c16="http://schemas.microsoft.com/office/drawing/2014/chart" uri="{C3380CC4-5D6E-409C-BE32-E72D297353CC}">
                <c16:uniqueId val="{00000001-ADD3-4040-9DF7-AFD99DBAAAA7}"/>
              </c:ext>
            </c:extLst>
          </c:dPt>
          <c:dPt>
            <c:idx val="2"/>
            <c:invertIfNegative val="0"/>
            <c:bubble3D val="0"/>
            <c:spPr>
              <a:solidFill>
                <a:srgbClr val="173DFF"/>
              </a:solidFill>
              <a:ln>
                <a:noFill/>
              </a:ln>
              <a:effectLst/>
            </c:spPr>
            <c:extLst>
              <c:ext xmlns:c16="http://schemas.microsoft.com/office/drawing/2014/chart" uri="{C3380CC4-5D6E-409C-BE32-E72D297353CC}">
                <c16:uniqueId val="{00000003-5622-4CB5-BA7D-B4CF6D4B21D3}"/>
              </c:ext>
            </c:extLst>
          </c:dPt>
          <c:dPt>
            <c:idx val="3"/>
            <c:invertIfNegative val="0"/>
            <c:bubble3D val="0"/>
            <c:spPr>
              <a:solidFill>
                <a:srgbClr val="173DFF"/>
              </a:solidFill>
              <a:ln>
                <a:noFill/>
              </a:ln>
              <a:effectLst/>
            </c:spPr>
            <c:extLst>
              <c:ext xmlns:c16="http://schemas.microsoft.com/office/drawing/2014/chart" uri="{C3380CC4-5D6E-409C-BE32-E72D297353CC}">
                <c16:uniqueId val="{00000005-5622-4CB5-BA7D-B4CF6D4B21D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Plan1!$A$2:$A$5</c:f>
              <c:strCache>
                <c:ptCount val="4"/>
                <c:pt idx="0">
                  <c:v>Sul</c:v>
                </c:pt>
                <c:pt idx="1">
                  <c:v>Norte/Centro-Oeste</c:v>
                </c:pt>
                <c:pt idx="2">
                  <c:v>Nordeste</c:v>
                </c:pt>
                <c:pt idx="3">
                  <c:v>Sudeste</c:v>
                </c:pt>
              </c:strCache>
            </c:strRef>
          </c:cat>
          <c:val>
            <c:numRef>
              <c:f>Plan1!$B$2:$B$5</c:f>
              <c:numCache>
                <c:formatCode>###0%</c:formatCode>
                <c:ptCount val="4"/>
                <c:pt idx="0" formatCode="0%">
                  <c:v>0.14000000000000001</c:v>
                </c:pt>
                <c:pt idx="1">
                  <c:v>0.16</c:v>
                </c:pt>
                <c:pt idx="2">
                  <c:v>0.26</c:v>
                </c:pt>
                <c:pt idx="3" formatCode="0%">
                  <c:v>0.43</c:v>
                </c:pt>
              </c:numCache>
            </c:numRef>
          </c:val>
          <c:extLst>
            <c:ext xmlns:c16="http://schemas.microsoft.com/office/drawing/2014/chart" uri="{C3380CC4-5D6E-409C-BE32-E72D297353CC}">
              <c16:uniqueId val="{00000006-5622-4CB5-BA7D-B4CF6D4B21D3}"/>
            </c:ext>
          </c:extLst>
        </c:ser>
        <c:dLbls>
          <c:dLblPos val="inEnd"/>
          <c:showLegendKey val="0"/>
          <c:showVal val="1"/>
          <c:showCatName val="0"/>
          <c:showSerName val="0"/>
          <c:showPercent val="0"/>
          <c:showBubbleSize val="0"/>
        </c:dLbls>
        <c:gapWidth val="56"/>
        <c:axId val="-2113679360"/>
        <c:axId val="-2111032080"/>
      </c:barChart>
      <c:catAx>
        <c:axId val="-2113679360"/>
        <c:scaling>
          <c:orientation val="minMax"/>
        </c:scaling>
        <c:delete val="0"/>
        <c:axPos val="l"/>
        <c:numFmt formatCode="General" sourceLinked="0"/>
        <c:majorTickMark val="none"/>
        <c:minorTickMark val="none"/>
        <c:tickLblPos val="nextTo"/>
        <c:spPr>
          <a:noFill/>
          <a:ln w="3810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BR"/>
          </a:p>
        </c:txPr>
        <c:crossAx val="-2111032080"/>
        <c:crosses val="autoZero"/>
        <c:auto val="1"/>
        <c:lblAlgn val="ctr"/>
        <c:lblOffset val="100"/>
        <c:noMultiLvlLbl val="0"/>
      </c:catAx>
      <c:valAx>
        <c:axId val="-2111032080"/>
        <c:scaling>
          <c:orientation val="minMax"/>
          <c:max val="1"/>
          <c:min val="0"/>
        </c:scaling>
        <c:delete val="1"/>
        <c:axPos val="b"/>
        <c:numFmt formatCode="0%" sourceLinked="0"/>
        <c:majorTickMark val="none"/>
        <c:minorTickMark val="none"/>
        <c:tickLblPos val="nextTo"/>
        <c:crossAx val="-2113679360"/>
        <c:crosses val="autoZero"/>
        <c:crossBetween val="between"/>
        <c:majorUnit val="0.2"/>
        <c:minorUnit val="0.1"/>
      </c:valAx>
      <c:spPr>
        <a:noFill/>
        <a:ln>
          <a:noFill/>
        </a:ln>
        <a:effectLst/>
      </c:spPr>
    </c:plotArea>
    <c:plotVisOnly val="1"/>
    <c:dispBlanksAs val="gap"/>
    <c:showDLblsOverMax val="0"/>
  </c:chart>
  <c:spPr>
    <a:noFill/>
    <a:ln>
      <a:noFill/>
    </a:ln>
    <a:effectLst/>
  </c:spPr>
  <c:txPr>
    <a:bodyPr/>
    <a:lstStyle/>
    <a:p>
      <a:pPr>
        <a:defRPr sz="1600">
          <a:latin typeface="+mn-lt"/>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5951922426366"/>
          <c:y val="3.7504407519098467E-3"/>
          <c:w val="0.49840480775736345"/>
          <c:h val="0.98892619620744526"/>
        </c:manualLayout>
      </c:layout>
      <c:barChart>
        <c:barDir val="bar"/>
        <c:grouping val="clustered"/>
        <c:varyColors val="0"/>
        <c:ser>
          <c:idx val="0"/>
          <c:order val="0"/>
          <c:tx>
            <c:strRef>
              <c:f>Plan1!$B$1</c:f>
              <c:strCache>
                <c:ptCount val="1"/>
                <c:pt idx="0">
                  <c:v>Coluna1</c:v>
                </c:pt>
              </c:strCache>
            </c:strRef>
          </c:tx>
          <c:spPr>
            <a:solidFill>
              <a:srgbClr val="0038EA"/>
            </a:solidFill>
          </c:spPr>
          <c:invertIfNegative val="0"/>
          <c:dPt>
            <c:idx val="5"/>
            <c:invertIfNegative val="0"/>
            <c:bubble3D val="0"/>
            <c:extLst>
              <c:ext xmlns:c16="http://schemas.microsoft.com/office/drawing/2014/chart" uri="{C3380CC4-5D6E-409C-BE32-E72D297353CC}">
                <c16:uniqueId val="{00000001-BB40-4988-9E05-29118D580485}"/>
              </c:ext>
            </c:extLst>
          </c:dPt>
          <c:dPt>
            <c:idx val="7"/>
            <c:invertIfNegative val="0"/>
            <c:bubble3D val="0"/>
            <c:extLst>
              <c:ext xmlns:c16="http://schemas.microsoft.com/office/drawing/2014/chart" uri="{C3380CC4-5D6E-409C-BE32-E72D297353CC}">
                <c16:uniqueId val="{00000003-BB40-4988-9E05-29118D580485}"/>
              </c:ext>
            </c:extLst>
          </c:dPt>
          <c:dPt>
            <c:idx val="13"/>
            <c:invertIfNegative val="0"/>
            <c:bubble3D val="0"/>
            <c:spPr>
              <a:solidFill>
                <a:srgbClr val="FFFFFF">
                  <a:lumMod val="50000"/>
                </a:srgbClr>
              </a:solidFill>
            </c:spPr>
            <c:extLst>
              <c:ext xmlns:c16="http://schemas.microsoft.com/office/drawing/2014/chart" uri="{C3380CC4-5D6E-409C-BE32-E72D297353CC}">
                <c16:uniqueId val="{00000005-F7E8-4940-90B8-AE0B39524EE3}"/>
              </c:ext>
            </c:extLst>
          </c:dPt>
          <c:dLbls>
            <c:spPr>
              <a:noFill/>
            </c:spPr>
            <c:txPr>
              <a:bodyPr anchorCtr="0"/>
              <a:lstStyle/>
              <a:p>
                <a:pPr algn="l">
                  <a:defRPr lang="en-US" sz="1200" b="1" i="0" u="none" strike="noStrike" kern="1200" baseline="0">
                    <a:solidFill>
                      <a:schemeClr val="tx1"/>
                    </a:solidFill>
                    <a:effectLst/>
                    <a:latin typeface="Trebuchet MS" panose="020B0603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Plan1!$A$2:$A$15</c:f>
              <c:strCache>
                <c:ptCount val="14"/>
                <c:pt idx="0">
                  <c:v>Música</c:v>
                </c:pt>
                <c:pt idx="1">
                  <c:v>Filmes</c:v>
                </c:pt>
                <c:pt idx="2">
                  <c:v>Séries</c:v>
                </c:pt>
                <c:pt idx="3">
                  <c:v>Novela</c:v>
                </c:pt>
                <c:pt idx="4">
                  <c:v>Espetáculo esportivo</c:v>
                </c:pt>
                <c:pt idx="5">
                  <c:v>Livros físicos/ tradicional</c:v>
                </c:pt>
                <c:pt idx="6">
                  <c:v>Jogos Digitais</c:v>
                </c:pt>
                <c:pt idx="7">
                  <c:v>E-books e audiolivros</c:v>
                </c:pt>
                <c:pt idx="8">
                  <c:v>Peça de Teatro</c:v>
                </c:pt>
                <c:pt idx="9">
                  <c:v>Balé ou dança</c:v>
                </c:pt>
                <c:pt idx="10">
                  <c:v>Circo</c:v>
                </c:pt>
                <c:pt idx="11">
                  <c:v>Ópera</c:v>
                </c:pt>
                <c:pt idx="12">
                  <c:v>Outros</c:v>
                </c:pt>
                <c:pt idx="13">
                  <c:v>NS/NR</c:v>
                </c:pt>
              </c:strCache>
            </c:strRef>
          </c:cat>
          <c:val>
            <c:numRef>
              <c:f>Plan1!$B$2:$B$15</c:f>
              <c:numCache>
                <c:formatCode>0%</c:formatCode>
                <c:ptCount val="14"/>
                <c:pt idx="0">
                  <c:v>0.53</c:v>
                </c:pt>
                <c:pt idx="1">
                  <c:v>0.52</c:v>
                </c:pt>
                <c:pt idx="2">
                  <c:v>0.4</c:v>
                </c:pt>
                <c:pt idx="3">
                  <c:v>0.32</c:v>
                </c:pt>
                <c:pt idx="4">
                  <c:v>0.21</c:v>
                </c:pt>
                <c:pt idx="5">
                  <c:v>0.17</c:v>
                </c:pt>
                <c:pt idx="6">
                  <c:v>0.15</c:v>
                </c:pt>
                <c:pt idx="7">
                  <c:v>0.05</c:v>
                </c:pt>
                <c:pt idx="8">
                  <c:v>0.03</c:v>
                </c:pt>
                <c:pt idx="9">
                  <c:v>0.03</c:v>
                </c:pt>
                <c:pt idx="10">
                  <c:v>0.03</c:v>
                </c:pt>
                <c:pt idx="11">
                  <c:v>0.01</c:v>
                </c:pt>
                <c:pt idx="12">
                  <c:v>0.01</c:v>
                </c:pt>
                <c:pt idx="13">
                  <c:v>0.06</c:v>
                </c:pt>
              </c:numCache>
            </c:numRef>
          </c:val>
          <c:extLst>
            <c:ext xmlns:c16="http://schemas.microsoft.com/office/drawing/2014/chart" uri="{C3380CC4-5D6E-409C-BE32-E72D297353CC}">
              <c16:uniqueId val="{00000004-F7E8-4940-90B8-AE0B39524EE3}"/>
            </c:ext>
          </c:extLst>
        </c:ser>
        <c:dLbls>
          <c:showLegendKey val="0"/>
          <c:showVal val="1"/>
          <c:showCatName val="0"/>
          <c:showSerName val="0"/>
          <c:showPercent val="0"/>
          <c:showBubbleSize val="0"/>
        </c:dLbls>
        <c:gapWidth val="80"/>
        <c:axId val="2142458640"/>
        <c:axId val="2142461760"/>
      </c:barChart>
      <c:catAx>
        <c:axId val="2142458640"/>
        <c:scaling>
          <c:orientation val="maxMin"/>
        </c:scaling>
        <c:delete val="0"/>
        <c:axPos val="l"/>
        <c:numFmt formatCode="General" sourceLinked="0"/>
        <c:majorTickMark val="out"/>
        <c:minorTickMark val="none"/>
        <c:tickLblPos val="nextTo"/>
        <c:spPr>
          <a:ln>
            <a:noFill/>
          </a:ln>
        </c:spPr>
        <c:txPr>
          <a:bodyPr/>
          <a:lstStyle/>
          <a:p>
            <a:pPr>
              <a:defRPr sz="1200">
                <a:solidFill>
                  <a:schemeClr val="tx1"/>
                </a:solidFill>
                <a:latin typeface="Calibri" panose="020F0502020204030204" pitchFamily="34" charset="0"/>
                <a:cs typeface="Calibri" panose="020F0502020204030204" pitchFamily="34" charset="0"/>
              </a:defRPr>
            </a:pPr>
            <a:endParaRPr lang="pt-BR"/>
          </a:p>
        </c:txPr>
        <c:crossAx val="2142461760"/>
        <c:crosses val="autoZero"/>
        <c:auto val="1"/>
        <c:lblAlgn val="ctr"/>
        <c:lblOffset val="100"/>
        <c:noMultiLvlLbl val="0"/>
      </c:catAx>
      <c:valAx>
        <c:axId val="2142461760"/>
        <c:scaling>
          <c:orientation val="minMax"/>
          <c:max val="1"/>
          <c:min val="0"/>
        </c:scaling>
        <c:delete val="1"/>
        <c:axPos val="t"/>
        <c:numFmt formatCode="0%" sourceLinked="1"/>
        <c:majorTickMark val="out"/>
        <c:minorTickMark val="none"/>
        <c:tickLblPos val="nextTo"/>
        <c:crossAx val="2142458640"/>
        <c:crosses val="autoZero"/>
        <c:crossBetween val="between"/>
        <c:majorUnit val="0.2"/>
      </c:valAx>
    </c:plotArea>
    <c:plotVisOnly val="1"/>
    <c:dispBlanksAs val="gap"/>
    <c:showDLblsOverMax val="0"/>
  </c:chart>
  <c:spPr>
    <a:ln>
      <a:noFill/>
    </a:ln>
  </c:spPr>
  <c:txPr>
    <a:bodyPr/>
    <a:lstStyle/>
    <a:p>
      <a:pPr>
        <a:defRPr sz="1200">
          <a:latin typeface="Trebuchet MS" panose="020B0603020202020204" pitchFamily="34" charset="0"/>
        </a:defRPr>
      </a:pPr>
      <a:endParaRPr lang="pt-B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A161-4EA4-9C61-5454B605DAF6}"/>
              </c:ext>
            </c:extLst>
          </c:dPt>
          <c:dPt>
            <c:idx val="1"/>
            <c:invertIfNegative val="0"/>
            <c:bubble3D val="0"/>
            <c:spPr>
              <a:solidFill>
                <a:srgbClr val="5C85D6"/>
              </a:solidFill>
              <a:ln>
                <a:noFill/>
              </a:ln>
              <a:effectLst/>
            </c:spPr>
            <c:extLst>
              <c:ext xmlns:c16="http://schemas.microsoft.com/office/drawing/2014/chart" uri="{C3380CC4-5D6E-409C-BE32-E72D297353CC}">
                <c16:uniqueId val="{00000003-A161-4EA4-9C61-5454B605DAF6}"/>
              </c:ext>
            </c:extLst>
          </c:dPt>
          <c:dPt>
            <c:idx val="2"/>
            <c:invertIfNegative val="0"/>
            <c:bubble3D val="0"/>
            <c:spPr>
              <a:solidFill>
                <a:srgbClr val="8EB4E3"/>
              </a:solidFill>
              <a:ln>
                <a:noFill/>
              </a:ln>
              <a:effectLst/>
            </c:spPr>
            <c:extLst>
              <c:ext xmlns:c16="http://schemas.microsoft.com/office/drawing/2014/chart" uri="{C3380CC4-5D6E-409C-BE32-E72D297353CC}">
                <c16:uniqueId val="{00000005-A161-4EA4-9C61-5454B605DAF6}"/>
              </c:ext>
            </c:extLst>
          </c:dPt>
          <c:dPt>
            <c:idx val="3"/>
            <c:invertIfNegative val="0"/>
            <c:bubble3D val="0"/>
            <c:spPr>
              <a:solidFill>
                <a:srgbClr val="FFC000"/>
              </a:solidFill>
              <a:ln>
                <a:noFill/>
              </a:ln>
              <a:effectLst/>
            </c:spPr>
            <c:extLst>
              <c:ext xmlns:c16="http://schemas.microsoft.com/office/drawing/2014/chart" uri="{C3380CC4-5D6E-409C-BE32-E72D297353CC}">
                <c16:uniqueId val="{00000007-A161-4EA4-9C61-5454B605DAF6}"/>
              </c:ext>
            </c:extLst>
          </c:dPt>
          <c:dPt>
            <c:idx val="4"/>
            <c:invertIfNegative val="0"/>
            <c:bubble3D val="0"/>
            <c:spPr>
              <a:solidFill>
                <a:srgbClr val="960000"/>
              </a:solidFill>
              <a:ln>
                <a:noFill/>
              </a:ln>
              <a:effectLst/>
            </c:spPr>
            <c:extLst>
              <c:ext xmlns:c16="http://schemas.microsoft.com/office/drawing/2014/chart" uri="{C3380CC4-5D6E-409C-BE32-E72D297353CC}">
                <c16:uniqueId val="{00000009-A161-4EA4-9C61-5454B605DAF6}"/>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B-A161-4EA4-9C61-5454B605DAF6}"/>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Várias vezes ao dia</c:v>
                </c:pt>
                <c:pt idx="1">
                  <c:v>Diariamente ou quase diariamente</c:v>
                </c:pt>
                <c:pt idx="2">
                  <c:v>3-4 dias por semana</c:v>
                </c:pt>
                <c:pt idx="3">
                  <c:v>1-2 dias por semana</c:v>
                </c:pt>
                <c:pt idx="4">
                  <c:v>Não assisti nenhuma série</c:v>
                </c:pt>
                <c:pt idx="5">
                  <c:v>NS/NR</c:v>
                </c:pt>
              </c:strCache>
            </c:strRef>
          </c:cat>
          <c:val>
            <c:numRef>
              <c:f>Plan1!$B$2:$B$7</c:f>
              <c:numCache>
                <c:formatCode>###0%</c:formatCode>
                <c:ptCount val="6"/>
                <c:pt idx="0">
                  <c:v>0.06</c:v>
                </c:pt>
                <c:pt idx="1">
                  <c:v>0.18</c:v>
                </c:pt>
                <c:pt idx="2">
                  <c:v>0.1</c:v>
                </c:pt>
                <c:pt idx="3">
                  <c:v>0.23</c:v>
                </c:pt>
                <c:pt idx="4">
                  <c:v>0.42</c:v>
                </c:pt>
                <c:pt idx="5">
                  <c:v>0.01</c:v>
                </c:pt>
              </c:numCache>
            </c:numRef>
          </c:val>
          <c:extLst>
            <c:ext xmlns:c16="http://schemas.microsoft.com/office/drawing/2014/chart" uri="{C3380CC4-5D6E-409C-BE32-E72D297353CC}">
              <c16:uniqueId val="{0000000C-A161-4EA4-9C61-5454B605DAF6}"/>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1"/>
        <c:axPos val="l"/>
        <c:numFmt formatCode="General" sourceLinked="0"/>
        <c:majorTickMark val="none"/>
        <c:minorTickMark val="none"/>
        <c:tickLblPos val="nextTo"/>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2105555555555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CA79-4FA4-980E-3A4EEF027843}"/>
              </c:ext>
            </c:extLst>
          </c:dPt>
          <c:dPt>
            <c:idx val="1"/>
            <c:invertIfNegative val="0"/>
            <c:bubble3D val="0"/>
            <c:spPr>
              <a:solidFill>
                <a:srgbClr val="5C85D6"/>
              </a:solidFill>
              <a:ln>
                <a:noFill/>
              </a:ln>
              <a:effectLst/>
            </c:spPr>
            <c:extLst>
              <c:ext xmlns:c16="http://schemas.microsoft.com/office/drawing/2014/chart" uri="{C3380CC4-5D6E-409C-BE32-E72D297353CC}">
                <c16:uniqueId val="{00000003-CA79-4FA4-980E-3A4EEF027843}"/>
              </c:ext>
            </c:extLst>
          </c:dPt>
          <c:dPt>
            <c:idx val="2"/>
            <c:invertIfNegative val="0"/>
            <c:bubble3D val="0"/>
            <c:spPr>
              <a:solidFill>
                <a:srgbClr val="8EB4E3"/>
              </a:solidFill>
              <a:ln>
                <a:noFill/>
              </a:ln>
              <a:effectLst/>
            </c:spPr>
            <c:extLst>
              <c:ext xmlns:c16="http://schemas.microsoft.com/office/drawing/2014/chart" uri="{C3380CC4-5D6E-409C-BE32-E72D297353CC}">
                <c16:uniqueId val="{00000005-CA79-4FA4-980E-3A4EEF027843}"/>
              </c:ext>
            </c:extLst>
          </c:dPt>
          <c:dPt>
            <c:idx val="3"/>
            <c:invertIfNegative val="0"/>
            <c:bubble3D val="0"/>
            <c:spPr>
              <a:solidFill>
                <a:srgbClr val="FFC000"/>
              </a:solidFill>
              <a:ln>
                <a:noFill/>
              </a:ln>
              <a:effectLst/>
            </c:spPr>
            <c:extLst>
              <c:ext xmlns:c16="http://schemas.microsoft.com/office/drawing/2014/chart" uri="{C3380CC4-5D6E-409C-BE32-E72D297353CC}">
                <c16:uniqueId val="{00000007-CA79-4FA4-980E-3A4EEF027843}"/>
              </c:ext>
            </c:extLst>
          </c:dPt>
          <c:dPt>
            <c:idx val="4"/>
            <c:invertIfNegative val="0"/>
            <c:bubble3D val="0"/>
            <c:spPr>
              <a:solidFill>
                <a:srgbClr val="960000"/>
              </a:solidFill>
              <a:ln>
                <a:noFill/>
              </a:ln>
              <a:effectLst/>
            </c:spPr>
            <c:extLst>
              <c:ext xmlns:c16="http://schemas.microsoft.com/office/drawing/2014/chart" uri="{C3380CC4-5D6E-409C-BE32-E72D297353CC}">
                <c16:uniqueId val="{00000009-CA79-4FA4-980E-3A4EEF027843}"/>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B-CA79-4FA4-980E-3A4EEF027843}"/>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Várias vezes ao dia</c:v>
                </c:pt>
                <c:pt idx="1">
                  <c:v>Diariamente ou quase diariamente</c:v>
                </c:pt>
                <c:pt idx="2">
                  <c:v>3-4 dias por semana</c:v>
                </c:pt>
                <c:pt idx="3">
                  <c:v>1-2 dias por semana</c:v>
                </c:pt>
                <c:pt idx="4">
                  <c:v>Não assisti nenhum filme</c:v>
                </c:pt>
                <c:pt idx="5">
                  <c:v>NS/NR</c:v>
                </c:pt>
              </c:strCache>
            </c:strRef>
          </c:cat>
          <c:val>
            <c:numRef>
              <c:f>Plan1!$B$2:$B$7</c:f>
              <c:numCache>
                <c:formatCode>###0%</c:formatCode>
                <c:ptCount val="6"/>
                <c:pt idx="0">
                  <c:v>7.0000000000000007E-2</c:v>
                </c:pt>
                <c:pt idx="1">
                  <c:v>0.19</c:v>
                </c:pt>
                <c:pt idx="2">
                  <c:v>0.11</c:v>
                </c:pt>
                <c:pt idx="3">
                  <c:v>0.32</c:v>
                </c:pt>
                <c:pt idx="4">
                  <c:v>0.3</c:v>
                </c:pt>
                <c:pt idx="5">
                  <c:v>0.01</c:v>
                </c:pt>
              </c:numCache>
            </c:numRef>
          </c:val>
          <c:extLst>
            <c:ext xmlns:c16="http://schemas.microsoft.com/office/drawing/2014/chart" uri="{C3380CC4-5D6E-409C-BE32-E72D297353CC}">
              <c16:uniqueId val="{0000000C-CA79-4FA4-980E-3A4EEF027843}"/>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0"/>
        <c:axPos val="l"/>
        <c:numFmt formatCode="General" sourceLinked="0"/>
        <c:majorTickMark val="none"/>
        <c:minorTickMark val="none"/>
        <c:tickLblPos val="nextTo"/>
        <c:spPr>
          <a:noFill/>
          <a:ln w="38100" cap="flat" cmpd="sng" algn="ctr">
            <a:solidFill>
              <a:schemeClr val="tx1"/>
            </a:solidFill>
            <a:round/>
          </a:ln>
          <a:effectLst/>
        </c:spPr>
        <c:txPr>
          <a:bodyPr rot="-60000000" vert="horz"/>
          <a:lstStyle/>
          <a:p>
            <a:pPr>
              <a:defRPr sz="1400">
                <a:latin typeface="+mn-lt"/>
              </a:defRPr>
            </a:pPr>
            <a:endParaRPr lang="pt-BR"/>
          </a:p>
        </c:txPr>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63320893783251"/>
          <c:y val="0"/>
          <c:w val="0.45436679106216754"/>
          <c:h val="1"/>
        </c:manualLayout>
      </c:layout>
      <c:barChart>
        <c:barDir val="bar"/>
        <c:grouping val="clustered"/>
        <c:varyColors val="0"/>
        <c:ser>
          <c:idx val="0"/>
          <c:order val="0"/>
          <c:tx>
            <c:strRef>
              <c:f>Plan1!$B$1</c:f>
              <c:strCache>
                <c:ptCount val="1"/>
                <c:pt idx="0">
                  <c:v>Colunas1</c:v>
                </c:pt>
              </c:strCache>
            </c:strRef>
          </c:tx>
          <c:spPr>
            <a:solidFill>
              <a:srgbClr val="173DFF"/>
            </a:solidFill>
            <a:ln>
              <a:noFill/>
            </a:ln>
            <a:effectLst/>
          </c:spPr>
          <c:invertIfNegative val="0"/>
          <c:dPt>
            <c:idx val="0"/>
            <c:invertIfNegative val="0"/>
            <c:bubble3D val="0"/>
            <c:spPr>
              <a:solidFill>
                <a:srgbClr val="0038EA"/>
              </a:solidFill>
              <a:ln>
                <a:noFill/>
              </a:ln>
              <a:effectLst/>
            </c:spPr>
            <c:extLst>
              <c:ext xmlns:c16="http://schemas.microsoft.com/office/drawing/2014/chart" uri="{C3380CC4-5D6E-409C-BE32-E72D297353CC}">
                <c16:uniqueId val="{00000001-84C7-4522-8AA0-7A8FDDB96D66}"/>
              </c:ext>
            </c:extLst>
          </c:dPt>
          <c:dPt>
            <c:idx val="1"/>
            <c:invertIfNegative val="0"/>
            <c:bubble3D val="0"/>
            <c:spPr>
              <a:solidFill>
                <a:srgbClr val="5C85D6"/>
              </a:solidFill>
              <a:ln>
                <a:noFill/>
              </a:ln>
              <a:effectLst/>
            </c:spPr>
            <c:extLst>
              <c:ext xmlns:c16="http://schemas.microsoft.com/office/drawing/2014/chart" uri="{C3380CC4-5D6E-409C-BE32-E72D297353CC}">
                <c16:uniqueId val="{00000003-84C7-4522-8AA0-7A8FDDB96D66}"/>
              </c:ext>
            </c:extLst>
          </c:dPt>
          <c:dPt>
            <c:idx val="2"/>
            <c:invertIfNegative val="0"/>
            <c:bubble3D val="0"/>
            <c:spPr>
              <a:solidFill>
                <a:srgbClr val="8EB4E3"/>
              </a:solidFill>
              <a:ln>
                <a:noFill/>
              </a:ln>
              <a:effectLst/>
            </c:spPr>
            <c:extLst>
              <c:ext xmlns:c16="http://schemas.microsoft.com/office/drawing/2014/chart" uri="{C3380CC4-5D6E-409C-BE32-E72D297353CC}">
                <c16:uniqueId val="{00000005-84C7-4522-8AA0-7A8FDDB96D66}"/>
              </c:ext>
            </c:extLst>
          </c:dPt>
          <c:dPt>
            <c:idx val="3"/>
            <c:invertIfNegative val="0"/>
            <c:bubble3D val="0"/>
            <c:spPr>
              <a:solidFill>
                <a:srgbClr val="FFC000"/>
              </a:solidFill>
              <a:ln>
                <a:noFill/>
              </a:ln>
              <a:effectLst/>
            </c:spPr>
            <c:extLst>
              <c:ext xmlns:c16="http://schemas.microsoft.com/office/drawing/2014/chart" uri="{C3380CC4-5D6E-409C-BE32-E72D297353CC}">
                <c16:uniqueId val="{00000007-84C7-4522-8AA0-7A8FDDB96D66}"/>
              </c:ext>
            </c:extLst>
          </c:dPt>
          <c:dPt>
            <c:idx val="4"/>
            <c:invertIfNegative val="0"/>
            <c:bubble3D val="0"/>
            <c:spPr>
              <a:solidFill>
                <a:srgbClr val="960000"/>
              </a:solidFill>
              <a:ln>
                <a:noFill/>
              </a:ln>
              <a:effectLst/>
            </c:spPr>
            <c:extLst>
              <c:ext xmlns:c16="http://schemas.microsoft.com/office/drawing/2014/chart" uri="{C3380CC4-5D6E-409C-BE32-E72D297353CC}">
                <c16:uniqueId val="{00000009-84C7-4522-8AA0-7A8FDDB96D66}"/>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B-84C7-4522-8AA0-7A8FDDB96D66}"/>
              </c:ext>
            </c:extLst>
          </c:dPt>
          <c:dLbls>
            <c:spPr>
              <a:noFill/>
              <a:ln>
                <a:noFill/>
              </a:ln>
              <a:effectLst/>
            </c:spPr>
            <c:txPr>
              <a:bodyPr rot="0" vert="horz"/>
              <a:lstStyle/>
              <a:p>
                <a:pPr>
                  <a:defRPr sz="15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Várias vezes ao dia</c:v>
                </c:pt>
                <c:pt idx="1">
                  <c:v>Diariamente ou quase diariamente</c:v>
                </c:pt>
                <c:pt idx="2">
                  <c:v>3-4 dias por semana</c:v>
                </c:pt>
                <c:pt idx="3">
                  <c:v>1-2 dias por semana</c:v>
                </c:pt>
                <c:pt idx="4">
                  <c:v>Não consumi nenhuma música</c:v>
                </c:pt>
                <c:pt idx="5">
                  <c:v>NS/NR</c:v>
                </c:pt>
              </c:strCache>
            </c:strRef>
          </c:cat>
          <c:val>
            <c:numRef>
              <c:f>Plan1!$B$2:$B$7</c:f>
              <c:numCache>
                <c:formatCode>###0%</c:formatCode>
                <c:ptCount val="6"/>
                <c:pt idx="0">
                  <c:v>0.28999999999999998</c:v>
                </c:pt>
                <c:pt idx="1">
                  <c:v>0.36</c:v>
                </c:pt>
                <c:pt idx="2">
                  <c:v>7.0000000000000007E-2</c:v>
                </c:pt>
                <c:pt idx="3">
                  <c:v>0.15</c:v>
                </c:pt>
                <c:pt idx="4">
                  <c:v>0.12</c:v>
                </c:pt>
                <c:pt idx="5">
                  <c:v>0.01</c:v>
                </c:pt>
              </c:numCache>
            </c:numRef>
          </c:val>
          <c:extLst>
            <c:ext xmlns:c16="http://schemas.microsoft.com/office/drawing/2014/chart" uri="{C3380CC4-5D6E-409C-BE32-E72D297353CC}">
              <c16:uniqueId val="{0000000C-84C7-4522-8AA0-7A8FDDB96D66}"/>
            </c:ext>
          </c:extLst>
        </c:ser>
        <c:dLbls>
          <c:showLegendKey val="0"/>
          <c:showVal val="0"/>
          <c:showCatName val="0"/>
          <c:showSerName val="0"/>
          <c:showPercent val="0"/>
          <c:showBubbleSize val="0"/>
        </c:dLbls>
        <c:gapWidth val="81"/>
        <c:overlap val="-19"/>
        <c:axId val="129879552"/>
        <c:axId val="128290752"/>
      </c:barChart>
      <c:catAx>
        <c:axId val="129879552"/>
        <c:scaling>
          <c:orientation val="maxMin"/>
        </c:scaling>
        <c:delete val="1"/>
        <c:axPos val="l"/>
        <c:numFmt formatCode="General" sourceLinked="0"/>
        <c:majorTickMark val="none"/>
        <c:minorTickMark val="none"/>
        <c:tickLblPos val="nextTo"/>
        <c:crossAx val="128290752"/>
        <c:crosses val="autoZero"/>
        <c:auto val="1"/>
        <c:lblAlgn val="ctr"/>
        <c:lblOffset val="100"/>
        <c:noMultiLvlLbl val="0"/>
      </c:catAx>
      <c:valAx>
        <c:axId val="128290752"/>
        <c:scaling>
          <c:orientation val="minMax"/>
          <c:max val="1"/>
          <c:min val="0"/>
        </c:scaling>
        <c:delete val="1"/>
        <c:axPos val="t"/>
        <c:numFmt formatCode="###0%" sourceLinked="1"/>
        <c:majorTickMark val="none"/>
        <c:minorTickMark val="none"/>
        <c:tickLblPos val="nextTo"/>
        <c:crossAx val="129879552"/>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pt-B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2B4B0FDA-60BD-D325-963A-1C8F33F6F9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C9DD00E7-B5C6-EF66-ACC0-06FB7D4CBD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A4628-4B8C-4FA1-BB67-EC9265E072AF}" type="datetimeFigureOut">
              <a:rPr lang="pt-BR" smtClean="0"/>
              <a:t>03/12/2025</a:t>
            </a:fld>
            <a:endParaRPr lang="pt-BR"/>
          </a:p>
        </p:txBody>
      </p:sp>
      <p:sp>
        <p:nvSpPr>
          <p:cNvPr id="4" name="Espaço Reservado para Rodapé 3">
            <a:extLst>
              <a:ext uri="{FF2B5EF4-FFF2-40B4-BE49-F238E27FC236}">
                <a16:creationId xmlns:a16="http://schemas.microsoft.com/office/drawing/2014/main" id="{C0032CCE-0017-A529-0FF8-C5CD89B5EA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CAF78C2B-D0DF-A885-62D5-89042E3043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9F3AB2-F544-49D1-88C6-F1E3BFFA694D}" type="slidenum">
              <a:rPr lang="pt-BR" smtClean="0"/>
              <a:t>‹nº›</a:t>
            </a:fld>
            <a:endParaRPr lang="pt-BR"/>
          </a:p>
        </p:txBody>
      </p:sp>
    </p:spTree>
    <p:extLst>
      <p:ext uri="{BB962C8B-B14F-4D97-AF65-F5344CB8AC3E}">
        <p14:creationId xmlns:p14="http://schemas.microsoft.com/office/powerpoint/2010/main" val="1445529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2E64D-EFAE-400E-A34E-6FF8FD62BA78}" type="datetimeFigureOut">
              <a:rPr lang="pt-BR" smtClean="0"/>
              <a:t>03/12/2025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A2CF-73C8-422A-A67A-C79D2614EB35}" type="slidenum">
              <a:rPr lang="pt-BR" smtClean="0"/>
              <a:t>‹nº›</a:t>
            </a:fld>
            <a:endParaRPr lang="pt-BR"/>
          </a:p>
        </p:txBody>
      </p:sp>
    </p:spTree>
    <p:extLst>
      <p:ext uri="{BB962C8B-B14F-4D97-AF65-F5344CB8AC3E}">
        <p14:creationId xmlns:p14="http://schemas.microsoft.com/office/powerpoint/2010/main" val="383152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6d8a1008b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2e6d8a1008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8646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0140C5D-BB30-E9F6-C600-79BA47DD9D28}"/>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1BD79703-D5C1-FABC-5306-D730CEF3BD84}"/>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0C45EBBB-5CD7-D676-2F91-13FF1CE6EF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144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BB6EE2F-5A65-84E8-9397-A553496CE4CB}"/>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AC6FF52D-FCD7-8147-8331-0B04F3545B3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5C954949-0F1B-4C0A-3DFE-D7285F0D53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39549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3776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7749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95060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25B64F1-9805-589C-2BA5-C8E01C91AD92}"/>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206BA2DC-85BA-D676-0CE6-618B4FAD561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6109D07A-F134-D4EC-3A87-DE6794DEAC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8567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E169337-DC5F-4E77-1ECA-E6228B81F1DA}"/>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2C62B3C3-94BF-2435-0512-4CFDCDF5E97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B9C63A3A-81C6-E3C2-9B4F-658BEA58FC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65539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02980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1687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6ead7f23d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g2e6ead7f23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51661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C115741-DF90-BCD4-3E93-BC522AA574FA}"/>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66337D50-728D-7960-6E63-EC91E5539BA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B667AD20-A104-8725-6536-F7FEF146B3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8131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2B4AD-E5A5-6A69-4590-219AAD609A4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69C1427-6C4F-568A-1856-47F5AD70D55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5B9B4F8-B3FF-4E9F-AF7F-3A68FB24A140}"/>
              </a:ext>
            </a:extLst>
          </p:cNvPr>
          <p:cNvSpPr>
            <a:spLocks noGrp="1"/>
          </p:cNvSpPr>
          <p:nvPr>
            <p:ph type="body" idx="1"/>
          </p:nvPr>
        </p:nvSpPr>
        <p:spPr/>
        <p:txBody>
          <a:bodyPr/>
          <a:lstStyle/>
          <a:p>
            <a:r>
              <a:rPr lang="pt-BR" dirty="0"/>
              <a:t>P1</a:t>
            </a:r>
          </a:p>
        </p:txBody>
      </p:sp>
      <p:sp>
        <p:nvSpPr>
          <p:cNvPr id="4" name="Espaço Reservado para Número de Slide 3">
            <a:extLst>
              <a:ext uri="{FF2B5EF4-FFF2-40B4-BE49-F238E27FC236}">
                <a16:creationId xmlns:a16="http://schemas.microsoft.com/office/drawing/2014/main" id="{901AB81D-6C96-D06B-5C3C-9C07E730D05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24756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689B-A7E6-6FBA-5DB4-2B6F91CC801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C6A23A3-5FB2-2B74-3758-B82238927EE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1682E8C-F38B-D5A6-1C32-7A4E7D805167}"/>
              </a:ext>
            </a:extLst>
          </p:cNvPr>
          <p:cNvSpPr>
            <a:spLocks noGrp="1"/>
          </p:cNvSpPr>
          <p:nvPr>
            <p:ph type="body" idx="1"/>
          </p:nvPr>
        </p:nvSpPr>
        <p:spPr/>
        <p:txBody>
          <a:bodyPr/>
          <a:lstStyle/>
          <a:p>
            <a:r>
              <a:rPr lang="pt-BR" dirty="0"/>
              <a:t>P1</a:t>
            </a:r>
          </a:p>
        </p:txBody>
      </p:sp>
      <p:sp>
        <p:nvSpPr>
          <p:cNvPr id="4" name="Espaço Reservado para Número de Slide 3">
            <a:extLst>
              <a:ext uri="{FF2B5EF4-FFF2-40B4-BE49-F238E27FC236}">
                <a16:creationId xmlns:a16="http://schemas.microsoft.com/office/drawing/2014/main" id="{44E770C6-9B55-8831-5627-1F79B7B1270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76677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82768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723463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EF64607E-6489-1B06-CC2C-65FA5780892F}"/>
            </a:ext>
          </a:extLst>
        </p:cNvPr>
        <p:cNvGrpSpPr/>
        <p:nvPr/>
      </p:nvGrpSpPr>
      <p:grpSpPr>
        <a:xfrm>
          <a:off x="0" y="0"/>
          <a:ext cx="0" cy="0"/>
          <a:chOff x="0" y="0"/>
          <a:chExt cx="0" cy="0"/>
        </a:xfrm>
      </p:grpSpPr>
      <p:sp>
        <p:nvSpPr>
          <p:cNvPr id="137" name="Google Shape;137;g2e6e1bb57c8_0_26:notes">
            <a:extLst>
              <a:ext uri="{FF2B5EF4-FFF2-40B4-BE49-F238E27FC236}">
                <a16:creationId xmlns:a16="http://schemas.microsoft.com/office/drawing/2014/main" id="{A0420EE1-2CE7-648E-BB94-E4E13BA15002}"/>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e6e1bb57c8_0_26:notes">
            <a:extLst>
              <a:ext uri="{FF2B5EF4-FFF2-40B4-BE49-F238E27FC236}">
                <a16:creationId xmlns:a16="http://schemas.microsoft.com/office/drawing/2014/main" id="{A1792D3C-E707-20ED-16CB-5CF169F285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1488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A61BF35-B4DA-D2EB-B0B8-A63CBEA0A2C9}"/>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D2B91D61-58E8-2CC7-5F20-29199C04D5E2}"/>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3B51E693-C869-ADD9-533F-E2F2042D42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13632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567342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840403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24517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74883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83666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197843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DBAD0-B02F-3B01-7354-2E7D1789B62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01593B4-043A-1757-BC15-8F7EC5193B2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4D2D0EA8-0891-228D-2E71-84D7AEC6D401}"/>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058377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F5AB5D8-761A-2B87-8021-A15D27A69C3F}"/>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A1BA776C-19ED-7565-6A90-3A8C052B270A}"/>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251ECD8B-4164-43F0-F713-A27B492019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94035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BD4CAA3-CFBF-EDC3-B7BE-C3F3DB625394}"/>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766954F7-70CC-598F-ECFC-A155F5AD95F9}"/>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89C5447D-67F1-E09F-B22A-158479EAA5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72056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825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FA4C4AD8-0DA7-C2A6-08BF-5A48B8E155ED}"/>
            </a:ext>
          </a:extLst>
        </p:cNvPr>
        <p:cNvGrpSpPr/>
        <p:nvPr/>
      </p:nvGrpSpPr>
      <p:grpSpPr>
        <a:xfrm>
          <a:off x="0" y="0"/>
          <a:ext cx="0" cy="0"/>
          <a:chOff x="0" y="0"/>
          <a:chExt cx="0" cy="0"/>
        </a:xfrm>
      </p:grpSpPr>
      <p:sp>
        <p:nvSpPr>
          <p:cNvPr id="137" name="Google Shape;137;g2e6e1bb57c8_0_26:notes">
            <a:extLst>
              <a:ext uri="{FF2B5EF4-FFF2-40B4-BE49-F238E27FC236}">
                <a16:creationId xmlns:a16="http://schemas.microsoft.com/office/drawing/2014/main" id="{27C976C5-254D-59B0-1B18-E811399919EE}"/>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e6e1bb57c8_0_26:notes">
            <a:extLst>
              <a:ext uri="{FF2B5EF4-FFF2-40B4-BE49-F238E27FC236}">
                <a16:creationId xmlns:a16="http://schemas.microsoft.com/office/drawing/2014/main" id="{7A5DF9F4-B817-264B-9305-CFA386DA78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85438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52154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C25D119-9F0C-7FE9-2F4F-707E7148D1BF}"/>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6A1A390C-C6CE-DA81-9F2F-35B63F014035}"/>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501809C5-AED3-4EEC-F83F-243E6F582B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14409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A4CEB4B9-27A0-E478-E3CA-89733F0EE946}"/>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9C4F38B8-00E7-EA85-A607-9C120E27115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300B1150-BDCD-111F-0A4D-38BE36736B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97988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45</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4044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53781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3E097-F2FD-5EF4-5587-041ECAA871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920DBD8-CE8E-9ABB-EFF9-9F4AC99A4C8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2CDA96B-EDB6-D6F8-67FF-57E60E8FDFF2}"/>
              </a:ext>
            </a:extLst>
          </p:cNvPr>
          <p:cNvSpPr>
            <a:spLocks noGrp="1"/>
          </p:cNvSpPr>
          <p:nvPr>
            <p:ph type="body" idx="1"/>
          </p:nvPr>
        </p:nvSpPr>
        <p:spPr/>
        <p:txBody>
          <a:bodyPr/>
          <a:lstStyle/>
          <a:p>
            <a:r>
              <a:rPr lang="pt-BR" dirty="0"/>
              <a:t>P1</a:t>
            </a:r>
          </a:p>
        </p:txBody>
      </p:sp>
      <p:sp>
        <p:nvSpPr>
          <p:cNvPr id="4" name="Espaço Reservado para Número de Slide 3">
            <a:extLst>
              <a:ext uri="{FF2B5EF4-FFF2-40B4-BE49-F238E27FC236}">
                <a16:creationId xmlns:a16="http://schemas.microsoft.com/office/drawing/2014/main" id="{66AE96C0-4DA6-3FF7-7D5F-9197FACE8CB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47</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97822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48</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29715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49</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50</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2117-2AE7-76A6-DCF9-FF2B79583E9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180B1A4-7B23-6D64-CBD1-2ACBCBB6B32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23EEF71-19B5-EC6A-C08F-FE11FFE8A719}"/>
              </a:ext>
            </a:extLst>
          </p:cNvPr>
          <p:cNvSpPr>
            <a:spLocks noGrp="1"/>
          </p:cNvSpPr>
          <p:nvPr>
            <p:ph type="body" idx="1"/>
          </p:nvPr>
        </p:nvSpPr>
        <p:spPr/>
        <p:txBody>
          <a:bodyPr/>
          <a:lstStyle/>
          <a:p>
            <a:r>
              <a:rPr lang="pt-BR" dirty="0"/>
              <a:t>P1</a:t>
            </a:r>
          </a:p>
        </p:txBody>
      </p:sp>
      <p:sp>
        <p:nvSpPr>
          <p:cNvPr id="4" name="Espaço Reservado para Número de Slide 3">
            <a:extLst>
              <a:ext uri="{FF2B5EF4-FFF2-40B4-BE49-F238E27FC236}">
                <a16:creationId xmlns:a16="http://schemas.microsoft.com/office/drawing/2014/main" id="{C7021AE1-FB69-F607-2A49-721195EAD4C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51</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4318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00018C2-4AC7-7DA4-5A13-26FF8439CCD7}"/>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E747DA88-1657-57C6-8F60-B340D9838F8F}"/>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5990B7C5-7139-C2BB-2A88-AA890F92DF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49679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1642BA7-7EBE-D28A-9328-6080A604D659}"/>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29CE25D3-D4D6-8C0E-043B-D62945502274}"/>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1025BC9C-FE02-C535-4AC5-BEA6C9702E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77728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53</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54</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BCCC-9510-3B33-1310-437910E8D1E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C584C5C-51C7-75F1-44A5-A98525EB147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9E65844-30D3-9EF9-BEE8-3FF6EAAE8A14}"/>
              </a:ext>
            </a:extLst>
          </p:cNvPr>
          <p:cNvSpPr>
            <a:spLocks noGrp="1"/>
          </p:cNvSpPr>
          <p:nvPr>
            <p:ph type="body" idx="1"/>
          </p:nvPr>
        </p:nvSpPr>
        <p:spPr/>
        <p:txBody>
          <a:bodyPr/>
          <a:lstStyle/>
          <a:p>
            <a:r>
              <a:rPr lang="pt-BR" dirty="0"/>
              <a:t>P1</a:t>
            </a:r>
          </a:p>
        </p:txBody>
      </p:sp>
      <p:sp>
        <p:nvSpPr>
          <p:cNvPr id="4" name="Espaço Reservado para Número de Slide 3">
            <a:extLst>
              <a:ext uri="{FF2B5EF4-FFF2-40B4-BE49-F238E27FC236}">
                <a16:creationId xmlns:a16="http://schemas.microsoft.com/office/drawing/2014/main" id="{9AC169F8-53DA-0B39-3327-EB76E61FC09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55</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65659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56</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57</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0AE6-5DC2-E7A6-08AA-1562BAF47AA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705DC77-83ED-B4F0-17E9-AF49ABD8C0B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1903364-8E05-F053-8514-27FE525F2459}"/>
              </a:ext>
            </a:extLst>
          </p:cNvPr>
          <p:cNvSpPr>
            <a:spLocks noGrp="1"/>
          </p:cNvSpPr>
          <p:nvPr>
            <p:ph type="body" idx="1"/>
          </p:nvPr>
        </p:nvSpPr>
        <p:spPr/>
        <p:txBody>
          <a:bodyPr/>
          <a:lstStyle/>
          <a:p>
            <a:r>
              <a:rPr lang="pt-BR" dirty="0"/>
              <a:t>P1</a:t>
            </a:r>
          </a:p>
        </p:txBody>
      </p:sp>
      <p:sp>
        <p:nvSpPr>
          <p:cNvPr id="4" name="Espaço Reservado para Número de Slide 3">
            <a:extLst>
              <a:ext uri="{FF2B5EF4-FFF2-40B4-BE49-F238E27FC236}">
                <a16:creationId xmlns:a16="http://schemas.microsoft.com/office/drawing/2014/main" id="{E7B26887-340D-C1D1-28A1-29121906309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58</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283441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272020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60</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61</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504682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1063ECA-30B7-8647-7048-40EA58496908}"/>
            </a:ext>
          </a:extLst>
        </p:cNvPr>
        <p:cNvGrpSpPr/>
        <p:nvPr/>
      </p:nvGrpSpPr>
      <p:grpSpPr>
        <a:xfrm>
          <a:off x="0" y="0"/>
          <a:ext cx="0" cy="0"/>
          <a:chOff x="0" y="0"/>
          <a:chExt cx="0" cy="0"/>
        </a:xfrm>
      </p:grpSpPr>
      <p:sp>
        <p:nvSpPr>
          <p:cNvPr id="106" name="Google Shape;106;g2e6e1bb57c8_0_0:notes">
            <a:extLst>
              <a:ext uri="{FF2B5EF4-FFF2-40B4-BE49-F238E27FC236}">
                <a16:creationId xmlns:a16="http://schemas.microsoft.com/office/drawing/2014/main" id="{ABF295C3-9A09-9208-931E-A501A83A36BE}"/>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e6e1bb57c8_0_0:notes">
            <a:extLst>
              <a:ext uri="{FF2B5EF4-FFF2-40B4-BE49-F238E27FC236}">
                <a16:creationId xmlns:a16="http://schemas.microsoft.com/office/drawing/2014/main" id="{75002FB1-5730-F633-E398-DBA74969E8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32166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63</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515-597C-A2F4-CB19-EF864FCB6CA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8085A4-273C-CE56-4FDF-FB527C62048D}"/>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BC57CEEC-DFC1-B1DC-5153-530D25A31F57}"/>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01570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4" name="Google Shape;94;p4: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00227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CDC282B5-9B6A-9C6B-B43E-E7B686646FBD}"/>
            </a:ext>
          </a:extLst>
        </p:cNvPr>
        <p:cNvGrpSpPr/>
        <p:nvPr/>
      </p:nvGrpSpPr>
      <p:grpSpPr>
        <a:xfrm>
          <a:off x="0" y="0"/>
          <a:ext cx="0" cy="0"/>
          <a:chOff x="0" y="0"/>
          <a:chExt cx="0" cy="0"/>
        </a:xfrm>
      </p:grpSpPr>
      <p:sp>
        <p:nvSpPr>
          <p:cNvPr id="93" name="Google Shape;93;p4:notes">
            <a:extLst>
              <a:ext uri="{FF2B5EF4-FFF2-40B4-BE49-F238E27FC236}">
                <a16:creationId xmlns:a16="http://schemas.microsoft.com/office/drawing/2014/main" id="{00CE69D0-E32E-6684-5C93-F2383823BB70}"/>
              </a:ext>
            </a:extLst>
          </p:cNvPr>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4" name="Google Shape;94;p4:notes">
            <a:extLst>
              <a:ext uri="{FF2B5EF4-FFF2-40B4-BE49-F238E27FC236}">
                <a16:creationId xmlns:a16="http://schemas.microsoft.com/office/drawing/2014/main" id="{31361284-0F20-9AF7-4B03-7838255769F0}"/>
              </a:ext>
            </a:extLst>
          </p:cNvPr>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9761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CDC282B5-9B6A-9C6B-B43E-E7B686646FBD}"/>
            </a:ext>
          </a:extLst>
        </p:cNvPr>
        <p:cNvGrpSpPr/>
        <p:nvPr/>
      </p:nvGrpSpPr>
      <p:grpSpPr>
        <a:xfrm>
          <a:off x="0" y="0"/>
          <a:ext cx="0" cy="0"/>
          <a:chOff x="0" y="0"/>
          <a:chExt cx="0" cy="0"/>
        </a:xfrm>
      </p:grpSpPr>
      <p:sp>
        <p:nvSpPr>
          <p:cNvPr id="93" name="Google Shape;93;p4:notes">
            <a:extLst>
              <a:ext uri="{FF2B5EF4-FFF2-40B4-BE49-F238E27FC236}">
                <a16:creationId xmlns:a16="http://schemas.microsoft.com/office/drawing/2014/main" id="{00CE69D0-E32E-6684-5C93-F2383823BB70}"/>
              </a:ext>
            </a:extLst>
          </p:cNvPr>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4" name="Google Shape;94;p4:notes">
            <a:extLst>
              <a:ext uri="{FF2B5EF4-FFF2-40B4-BE49-F238E27FC236}">
                <a16:creationId xmlns:a16="http://schemas.microsoft.com/office/drawing/2014/main" id="{31361284-0F20-9AF7-4B03-7838255769F0}"/>
              </a:ext>
            </a:extLst>
          </p:cNvPr>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64244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135: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62" name="Google Shape;1462;p135: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667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C8CF-EED8-694D-78E2-7EC7554311B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1E7327A-E021-A324-F871-5C0C7CB73F6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26F41DD-1707-0854-A914-F53784A0EE0F}"/>
              </a:ext>
            </a:extLst>
          </p:cNvPr>
          <p:cNvSpPr>
            <a:spLocks noGrp="1"/>
          </p:cNvSpPr>
          <p:nvPr>
            <p:ph type="body" idx="1"/>
          </p:nvPr>
        </p:nvSpPr>
        <p:spPr/>
        <p:txBody>
          <a:bodyPr/>
          <a:lstStyle/>
          <a:p>
            <a:r>
              <a:rPr lang="pt-BR" dirty="0"/>
              <a:t>P1</a:t>
            </a:r>
          </a:p>
        </p:txBody>
      </p:sp>
      <p:sp>
        <p:nvSpPr>
          <p:cNvPr id="4" name="Espaço Reservado para Número de Slide 3">
            <a:extLst>
              <a:ext uri="{FF2B5EF4-FFF2-40B4-BE49-F238E27FC236}">
                <a16:creationId xmlns:a16="http://schemas.microsoft.com/office/drawing/2014/main" id="{7E730577-DD6A-6240-9FAD-8A7B60DCA33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9723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P1</a:t>
            </a:r>
          </a:p>
        </p:txBody>
      </p:sp>
      <p:sp>
        <p:nvSpPr>
          <p:cNvPr id="4" name="Espaço Reservado para Número de Slid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pt-BR"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pt-BR"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45328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lide de Título" userDrawn="1">
  <p:cSld name="1_Slide de Título">
    <p:spTree>
      <p:nvGrpSpPr>
        <p:cNvPr id="1" name="Shape 15"/>
        <p:cNvGrpSpPr/>
        <p:nvPr/>
      </p:nvGrpSpPr>
      <p:grpSpPr>
        <a:xfrm>
          <a:off x="0" y="0"/>
          <a:ext cx="0" cy="0"/>
          <a:chOff x="0" y="0"/>
          <a:chExt cx="0" cy="0"/>
        </a:xfrm>
      </p:grpSpPr>
      <p:pic>
        <p:nvPicPr>
          <p:cNvPr id="2" name="Imagem 1">
            <a:extLst>
              <a:ext uri="{FF2B5EF4-FFF2-40B4-BE49-F238E27FC236}">
                <a16:creationId xmlns:a16="http://schemas.microsoft.com/office/drawing/2014/main" id="{F5E4D7B1-5F2A-0519-9208-26D90176DF0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75859" r="1254" b="16851"/>
          <a:stretch/>
        </p:blipFill>
        <p:spPr>
          <a:xfrm rot="5400000">
            <a:off x="-2978287" y="2981119"/>
            <a:ext cx="6858001" cy="895768"/>
          </a:xfrm>
          <a:prstGeom prst="rect">
            <a:avLst/>
          </a:prstGeom>
        </p:spPr>
      </p:pic>
      <p:sp>
        <p:nvSpPr>
          <p:cNvPr id="3" name="Retângulo 2">
            <a:extLst>
              <a:ext uri="{FF2B5EF4-FFF2-40B4-BE49-F238E27FC236}">
                <a16:creationId xmlns:a16="http://schemas.microsoft.com/office/drawing/2014/main" id="{A53DB106-C864-2F03-5EBE-F1554CA79C6E}"/>
              </a:ext>
            </a:extLst>
          </p:cNvPr>
          <p:cNvSpPr/>
          <p:nvPr userDrawn="1"/>
        </p:nvSpPr>
        <p:spPr>
          <a:xfrm>
            <a:off x="898599" y="0"/>
            <a:ext cx="4405240" cy="6858000"/>
          </a:xfrm>
          <a:prstGeom prst="rect">
            <a:avLst/>
          </a:prstGeom>
          <a:solidFill>
            <a:srgbClr val="F39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A40EE70A-EE8B-D6CD-B76B-57E9FA7199B2}"/>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3751"/>
          <a:stretch/>
        </p:blipFill>
        <p:spPr>
          <a:xfrm>
            <a:off x="898599" y="0"/>
            <a:ext cx="4405239" cy="6858000"/>
          </a:xfrm>
          <a:prstGeom prst="rect">
            <a:avLst/>
          </a:prstGeom>
        </p:spPr>
      </p:pic>
      <p:sp>
        <p:nvSpPr>
          <p:cNvPr id="5" name="Retângulo 4">
            <a:extLst>
              <a:ext uri="{FF2B5EF4-FFF2-40B4-BE49-F238E27FC236}">
                <a16:creationId xmlns:a16="http://schemas.microsoft.com/office/drawing/2014/main" id="{DD85386D-BF4C-2CAE-C937-1500D4452EFD}"/>
              </a:ext>
            </a:extLst>
          </p:cNvPr>
          <p:cNvSpPr/>
          <p:nvPr userDrawn="1"/>
        </p:nvSpPr>
        <p:spPr>
          <a:xfrm>
            <a:off x="0" y="0"/>
            <a:ext cx="179682" cy="6858000"/>
          </a:xfrm>
          <a:prstGeom prst="rect">
            <a:avLst/>
          </a:prstGeom>
          <a:solidFill>
            <a:srgbClr val="182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lipse 5">
            <a:extLst>
              <a:ext uri="{FF2B5EF4-FFF2-40B4-BE49-F238E27FC236}">
                <a16:creationId xmlns:a16="http://schemas.microsoft.com/office/drawing/2014/main" id="{AE812273-6450-2A7E-BAC6-2C1CEABB3A48}"/>
              </a:ext>
            </a:extLst>
          </p:cNvPr>
          <p:cNvSpPr/>
          <p:nvPr userDrawn="1"/>
        </p:nvSpPr>
        <p:spPr>
          <a:xfrm>
            <a:off x="5056186" y="560672"/>
            <a:ext cx="495304" cy="495304"/>
          </a:xfrm>
          <a:prstGeom prst="ellipse">
            <a:avLst/>
          </a:prstGeom>
          <a:solidFill>
            <a:srgbClr val="F39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Google Shape;108;p2">
            <a:extLst>
              <a:ext uri="{FF2B5EF4-FFF2-40B4-BE49-F238E27FC236}">
                <a16:creationId xmlns:a16="http://schemas.microsoft.com/office/drawing/2014/main" id="{57CD1289-D9C4-A8C6-6797-9765EC5FCEFD}"/>
              </a:ext>
            </a:extLst>
          </p:cNvPr>
          <p:cNvSpPr txBox="1"/>
          <p:nvPr userDrawn="1"/>
        </p:nvSpPr>
        <p:spPr>
          <a:xfrm>
            <a:off x="7133366" y="4130919"/>
            <a:ext cx="2904949"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EFFFE"/>
              </a:buClr>
              <a:buSzPts val="2400"/>
              <a:buFont typeface="Calibri"/>
              <a:buNone/>
            </a:pPr>
            <a:r>
              <a:rPr lang="pt-BR" sz="3600" b="1" i="0" u="none" strike="noStrike" cap="none" dirty="0">
                <a:solidFill>
                  <a:srgbClr val="182039"/>
                </a:solidFill>
                <a:latin typeface="Nunito" pitchFamily="2" charset="0"/>
                <a:ea typeface="Calibri"/>
                <a:cs typeface="Calibri"/>
                <a:sym typeface="Calibri"/>
              </a:rPr>
              <a:t>Metodologia</a:t>
            </a:r>
            <a:endParaRPr lang="pt-BR" b="1" dirty="0">
              <a:solidFill>
                <a:srgbClr val="182039"/>
              </a:solidFill>
              <a:latin typeface="Nunito" pitchFamily="2" charset="0"/>
            </a:endParaRPr>
          </a:p>
        </p:txBody>
      </p:sp>
      <p:sp>
        <p:nvSpPr>
          <p:cNvPr id="8" name="CaixaDeTexto 9">
            <a:extLst>
              <a:ext uri="{FF2B5EF4-FFF2-40B4-BE49-F238E27FC236}">
                <a16:creationId xmlns:a16="http://schemas.microsoft.com/office/drawing/2014/main" id="{9878054C-FEDC-F4C6-CF3D-3A292078D2D0}"/>
              </a:ext>
            </a:extLst>
          </p:cNvPr>
          <p:cNvSpPr txBox="1"/>
          <p:nvPr userDrawn="1"/>
        </p:nvSpPr>
        <p:spPr>
          <a:xfrm>
            <a:off x="7055853" y="3426763"/>
            <a:ext cx="2906294" cy="1579278"/>
          </a:xfrm>
          <a:prstGeom prst="rect">
            <a:avLst/>
          </a:prstGeom>
          <a:noFill/>
        </p:spPr>
        <p:txBody>
          <a:bodyPr vert="horz" wrap="square" rtlCol="0">
            <a:spAutoFit/>
          </a:bodyPr>
          <a:lstStyle/>
          <a:p>
            <a:pPr algn="ctr">
              <a:lnSpc>
                <a:spcPts val="5900"/>
              </a:lnSpc>
            </a:pPr>
            <a:r>
              <a:rPr lang="pt-BR" sz="23900" kern="300" spc="20" dirty="0">
                <a:solidFill>
                  <a:srgbClr val="182039"/>
                </a:solidFill>
                <a:latin typeface="Nunito ExtraBold" pitchFamily="2" charset="0"/>
              </a:rPr>
              <a:t>2</a:t>
            </a:r>
            <a:r>
              <a:rPr lang="pt-BR" sz="23900" kern="300" spc="20" dirty="0">
                <a:solidFill>
                  <a:srgbClr val="F49426"/>
                </a:solidFill>
                <a:latin typeface="Nunito ExtraBold" pitchFamily="2" charset="0"/>
              </a:rPr>
              <a:t>.</a:t>
            </a:r>
          </a:p>
        </p:txBody>
      </p:sp>
    </p:spTree>
    <p:extLst>
      <p:ext uri="{BB962C8B-B14F-4D97-AF65-F5344CB8AC3E}">
        <p14:creationId xmlns:p14="http://schemas.microsoft.com/office/powerpoint/2010/main" val="139471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137"/>
          <p:cNvSpPr txBox="1">
            <a:spLocks noGrp="1"/>
          </p:cNvSpPr>
          <p:nvPr>
            <p:ph type="title"/>
          </p:nvPr>
        </p:nvSpPr>
        <p:spPr>
          <a:xfrm>
            <a:off x="654840" y="1350491"/>
            <a:ext cx="10803581"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7"/>
          <p:cNvSpPr txBox="1">
            <a:spLocks noGrp="1"/>
          </p:cNvSpPr>
          <p:nvPr>
            <p:ph type="body" idx="1"/>
          </p:nvPr>
        </p:nvSpPr>
        <p:spPr>
          <a:xfrm>
            <a:off x="5211061" y="2666871"/>
            <a:ext cx="5928360" cy="271228"/>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sz="1763" b="1" i="0">
                <a:solidFill>
                  <a:schemeClr val="lt1"/>
                </a:solidFill>
                <a:latin typeface="Century Gothic"/>
                <a:ea typeface="Century Gothic"/>
                <a:cs typeface="Century Gothic"/>
                <a:sym typeface="Century Gothic"/>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19" name="Google Shape;19;p137"/>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37"/>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37"/>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412005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139"/>
          <p:cNvSpPr txBox="1">
            <a:spLocks noGrp="1"/>
          </p:cNvSpPr>
          <p:nvPr>
            <p:ph type="title"/>
          </p:nvPr>
        </p:nvSpPr>
        <p:spPr>
          <a:xfrm>
            <a:off x="654840" y="1350491"/>
            <a:ext cx="10803581"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9"/>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39"/>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39"/>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356256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
        <p:nvSpPr>
          <p:cNvPr id="36" name="Google Shape;36;p140"/>
          <p:cNvSpPr txBox="1">
            <a:spLocks noGrp="1"/>
          </p:cNvSpPr>
          <p:nvPr>
            <p:ph type="ctrTitle"/>
          </p:nvPr>
        </p:nvSpPr>
        <p:spPr>
          <a:xfrm>
            <a:off x="914400" y="2125982"/>
            <a:ext cx="10363200"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0"/>
          <p:cNvSpPr txBox="1">
            <a:spLocks noGrp="1"/>
          </p:cNvSpPr>
          <p:nvPr>
            <p:ph type="subTitle" idx="1"/>
          </p:nvPr>
        </p:nvSpPr>
        <p:spPr>
          <a:xfrm>
            <a:off x="1828800" y="3840482"/>
            <a:ext cx="8534400" cy="27122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763"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0"/>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40"/>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140"/>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3913750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141"/>
          <p:cNvSpPr txBox="1">
            <a:spLocks noGrp="1"/>
          </p:cNvSpPr>
          <p:nvPr>
            <p:ph type="title"/>
          </p:nvPr>
        </p:nvSpPr>
        <p:spPr>
          <a:xfrm>
            <a:off x="654840" y="1350491"/>
            <a:ext cx="10803581"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1"/>
          <p:cNvSpPr txBox="1">
            <a:spLocks noGrp="1"/>
          </p:cNvSpPr>
          <p:nvPr>
            <p:ph type="body" idx="1"/>
          </p:nvPr>
        </p:nvSpPr>
        <p:spPr>
          <a:xfrm>
            <a:off x="609600" y="1577343"/>
            <a:ext cx="5303520" cy="361637"/>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44" name="Google Shape;44;p141"/>
          <p:cNvSpPr txBox="1">
            <a:spLocks noGrp="1"/>
          </p:cNvSpPr>
          <p:nvPr>
            <p:ph type="body" idx="2"/>
          </p:nvPr>
        </p:nvSpPr>
        <p:spPr>
          <a:xfrm>
            <a:off x="6278880" y="1577343"/>
            <a:ext cx="5303520" cy="361637"/>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45" name="Google Shape;45;p141"/>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141"/>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41"/>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2002650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7"/>
        <p:cNvGrpSpPr/>
        <p:nvPr/>
      </p:nvGrpSpPr>
      <p:grpSpPr>
        <a:xfrm>
          <a:off x="0" y="0"/>
          <a:ext cx="0" cy="0"/>
          <a:chOff x="0" y="0"/>
          <a:chExt cx="0" cy="0"/>
        </a:xfrm>
      </p:grpSpPr>
      <p:sp>
        <p:nvSpPr>
          <p:cNvPr id="28" name="Google Shape;28;p138"/>
          <p:cNvSpPr/>
          <p:nvPr/>
        </p:nvSpPr>
        <p:spPr>
          <a:xfrm>
            <a:off x="11734306" y="3267646"/>
            <a:ext cx="458153" cy="3590449"/>
          </a:xfrm>
          <a:custGeom>
            <a:avLst/>
            <a:gdLst/>
            <a:ahLst/>
            <a:cxnLst/>
            <a:rect l="l" t="t" r="r" b="b"/>
            <a:pathLst>
              <a:path w="610869" h="4787265" extrusionOk="0">
                <a:moveTo>
                  <a:pt x="610260" y="0"/>
                </a:moveTo>
                <a:lnTo>
                  <a:pt x="0" y="0"/>
                </a:lnTo>
                <a:lnTo>
                  <a:pt x="0" y="4787138"/>
                </a:lnTo>
                <a:lnTo>
                  <a:pt x="610260" y="4787138"/>
                </a:lnTo>
                <a:lnTo>
                  <a:pt x="610260" y="0"/>
                </a:lnTo>
                <a:close/>
              </a:path>
            </a:pathLst>
          </a:cu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dirty="0">
              <a:solidFill>
                <a:srgbClr val="000000"/>
              </a:solidFill>
              <a:latin typeface="Arial"/>
              <a:ea typeface="Arial"/>
              <a:cs typeface="Arial"/>
              <a:sym typeface="Arial"/>
            </a:endParaRPr>
          </a:p>
        </p:txBody>
      </p:sp>
      <p:sp>
        <p:nvSpPr>
          <p:cNvPr id="29" name="Google Shape;29;p138"/>
          <p:cNvSpPr/>
          <p:nvPr/>
        </p:nvSpPr>
        <p:spPr>
          <a:xfrm>
            <a:off x="3111836" y="0"/>
            <a:ext cx="2558415" cy="835343"/>
          </a:xfrm>
          <a:custGeom>
            <a:avLst/>
            <a:gdLst/>
            <a:ahLst/>
            <a:cxnLst/>
            <a:rect l="l" t="t" r="r" b="b"/>
            <a:pathLst>
              <a:path w="3411220" h="1113790" extrusionOk="0">
                <a:moveTo>
                  <a:pt x="0" y="1113447"/>
                </a:moveTo>
                <a:lnTo>
                  <a:pt x="3410940" y="1113447"/>
                </a:lnTo>
                <a:lnTo>
                  <a:pt x="3410940" y="0"/>
                </a:lnTo>
                <a:lnTo>
                  <a:pt x="0" y="0"/>
                </a:lnTo>
                <a:lnTo>
                  <a:pt x="0" y="1113447"/>
                </a:lnTo>
                <a:close/>
              </a:path>
            </a:pathLst>
          </a:custGeom>
          <a:solidFill>
            <a:srgbClr val="FFC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dirty="0">
              <a:solidFill>
                <a:srgbClr val="000000"/>
              </a:solidFill>
              <a:latin typeface="Arial"/>
              <a:ea typeface="Arial"/>
              <a:cs typeface="Arial"/>
              <a:sym typeface="Arial"/>
            </a:endParaRPr>
          </a:p>
        </p:txBody>
      </p:sp>
      <p:sp>
        <p:nvSpPr>
          <p:cNvPr id="30" name="Google Shape;30;p138"/>
          <p:cNvSpPr/>
          <p:nvPr/>
        </p:nvSpPr>
        <p:spPr>
          <a:xfrm>
            <a:off x="0" y="0"/>
            <a:ext cx="3112294" cy="6858000"/>
          </a:xfrm>
          <a:custGeom>
            <a:avLst/>
            <a:gdLst/>
            <a:ahLst/>
            <a:cxnLst/>
            <a:rect l="l" t="t" r="r" b="b"/>
            <a:pathLst>
              <a:path w="4149725" h="9144000" extrusionOk="0">
                <a:moveTo>
                  <a:pt x="4149115" y="0"/>
                </a:moveTo>
                <a:lnTo>
                  <a:pt x="0" y="0"/>
                </a:lnTo>
                <a:lnTo>
                  <a:pt x="0" y="9144000"/>
                </a:lnTo>
                <a:lnTo>
                  <a:pt x="4149115" y="9144000"/>
                </a:lnTo>
                <a:lnTo>
                  <a:pt x="4149115" y="0"/>
                </a:lnTo>
                <a:close/>
              </a:path>
            </a:pathLst>
          </a:custGeom>
          <a:solidFill>
            <a:srgbClr val="00C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dirty="0">
              <a:solidFill>
                <a:srgbClr val="000000"/>
              </a:solidFill>
              <a:latin typeface="Arial"/>
              <a:ea typeface="Arial"/>
              <a:cs typeface="Arial"/>
              <a:sym typeface="Arial"/>
            </a:endParaRPr>
          </a:p>
        </p:txBody>
      </p:sp>
      <p:sp>
        <p:nvSpPr>
          <p:cNvPr id="31" name="Google Shape;31;p138"/>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38"/>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38"/>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1087819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m branco" type="blank">
  <p:cSld name="Em branco">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3" name="Google Shape;13;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4" name="Google Shape;14;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63232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beçalho da Seção" type="secHead">
  <p:cSld name="Cabeçalho da Seção">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404040"/>
              </a:buClr>
              <a:buSzPts val="4500"/>
              <a:buFont typeface="Montserrat"/>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9"/>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30" name="Google Shape;30;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1" name="Google Shape;31;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2" name="Google Shape;32;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64639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137"/>
          <p:cNvSpPr txBox="1">
            <a:spLocks noGrp="1"/>
          </p:cNvSpPr>
          <p:nvPr>
            <p:ph type="title"/>
          </p:nvPr>
        </p:nvSpPr>
        <p:spPr>
          <a:xfrm>
            <a:off x="654840" y="1350491"/>
            <a:ext cx="10803581"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7"/>
          <p:cNvSpPr txBox="1">
            <a:spLocks noGrp="1"/>
          </p:cNvSpPr>
          <p:nvPr>
            <p:ph type="body" idx="1"/>
          </p:nvPr>
        </p:nvSpPr>
        <p:spPr>
          <a:xfrm>
            <a:off x="5211061" y="2666871"/>
            <a:ext cx="5928360" cy="271228"/>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sz="1763" b="1" i="0">
                <a:solidFill>
                  <a:schemeClr val="lt1"/>
                </a:solidFill>
                <a:latin typeface="Century Gothic"/>
                <a:ea typeface="Century Gothic"/>
                <a:cs typeface="Century Gothic"/>
                <a:sym typeface="Century Gothic"/>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19" name="Google Shape;19;p137"/>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37"/>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37"/>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4046265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
        <p:nvSpPr>
          <p:cNvPr id="36" name="Google Shape;36;p140"/>
          <p:cNvSpPr txBox="1">
            <a:spLocks noGrp="1"/>
          </p:cNvSpPr>
          <p:nvPr>
            <p:ph type="ctrTitle"/>
          </p:nvPr>
        </p:nvSpPr>
        <p:spPr>
          <a:xfrm>
            <a:off x="914400" y="2125982"/>
            <a:ext cx="10363200"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0"/>
          <p:cNvSpPr txBox="1">
            <a:spLocks noGrp="1"/>
          </p:cNvSpPr>
          <p:nvPr>
            <p:ph type="subTitle" idx="1"/>
          </p:nvPr>
        </p:nvSpPr>
        <p:spPr>
          <a:xfrm>
            <a:off x="1828800" y="3840482"/>
            <a:ext cx="8534400" cy="27122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763"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0"/>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40"/>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140"/>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1681489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141"/>
          <p:cNvSpPr txBox="1">
            <a:spLocks noGrp="1"/>
          </p:cNvSpPr>
          <p:nvPr>
            <p:ph type="title"/>
          </p:nvPr>
        </p:nvSpPr>
        <p:spPr>
          <a:xfrm>
            <a:off x="654840" y="1350491"/>
            <a:ext cx="10803581"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1"/>
          <p:cNvSpPr txBox="1">
            <a:spLocks noGrp="1"/>
          </p:cNvSpPr>
          <p:nvPr>
            <p:ph type="body" idx="1"/>
          </p:nvPr>
        </p:nvSpPr>
        <p:spPr>
          <a:xfrm>
            <a:off x="609600" y="1577343"/>
            <a:ext cx="5303520" cy="361637"/>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44" name="Google Shape;44;p141"/>
          <p:cNvSpPr txBox="1">
            <a:spLocks noGrp="1"/>
          </p:cNvSpPr>
          <p:nvPr>
            <p:ph type="body" idx="2"/>
          </p:nvPr>
        </p:nvSpPr>
        <p:spPr>
          <a:xfrm>
            <a:off x="6278880" y="1577343"/>
            <a:ext cx="5303520" cy="361637"/>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45" name="Google Shape;45;p141"/>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141"/>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41"/>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181981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lide de Título" preserve="1" userDrawn="1">
  <p:cSld name="2_Slide de Título">
    <p:bg>
      <p:bgPr>
        <a:solidFill>
          <a:srgbClr val="F49426"/>
        </a:solidFill>
        <a:effectLst/>
      </p:bgPr>
    </p:bg>
    <p:spTree>
      <p:nvGrpSpPr>
        <p:cNvPr id="1" name="Shape 15"/>
        <p:cNvGrpSpPr/>
        <p:nvPr/>
      </p:nvGrpSpPr>
      <p:grpSpPr>
        <a:xfrm>
          <a:off x="0" y="0"/>
          <a:ext cx="0" cy="0"/>
          <a:chOff x="0" y="0"/>
          <a:chExt cx="0" cy="0"/>
        </a:xfrm>
      </p:grpSpPr>
      <p:pic>
        <p:nvPicPr>
          <p:cNvPr id="4" name="Imagem 3">
            <a:extLst>
              <a:ext uri="{FF2B5EF4-FFF2-40B4-BE49-F238E27FC236}">
                <a16:creationId xmlns:a16="http://schemas.microsoft.com/office/drawing/2014/main" id="{A2E902C4-EA6C-51A8-8210-CC927C888C1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777" r="1254" b="-1"/>
          <a:stretch/>
        </p:blipFill>
        <p:spPr>
          <a:xfrm rot="5400000">
            <a:off x="2666998" y="-2667001"/>
            <a:ext cx="6858001" cy="12192003"/>
          </a:xfrm>
          <a:prstGeom prst="rect">
            <a:avLst/>
          </a:prstGeom>
        </p:spPr>
      </p:pic>
      <p:sp>
        <p:nvSpPr>
          <p:cNvPr id="2" name="CaixaDeTexto 1">
            <a:extLst>
              <a:ext uri="{FF2B5EF4-FFF2-40B4-BE49-F238E27FC236}">
                <a16:creationId xmlns:a16="http://schemas.microsoft.com/office/drawing/2014/main" id="{324EBA09-3B3A-625A-2C32-0BF8B7EB6ADA}"/>
              </a:ext>
            </a:extLst>
          </p:cNvPr>
          <p:cNvSpPr txBox="1"/>
          <p:nvPr userDrawn="1"/>
        </p:nvSpPr>
        <p:spPr>
          <a:xfrm>
            <a:off x="364462" y="83145"/>
            <a:ext cx="1692275" cy="5386090"/>
          </a:xfrm>
          <a:prstGeom prst="rect">
            <a:avLst/>
          </a:prstGeom>
          <a:noFill/>
        </p:spPr>
        <p:txBody>
          <a:bodyPr wrap="square">
            <a:spAutoFit/>
          </a:bodyPr>
          <a:lstStyle/>
          <a:p>
            <a:r>
              <a:rPr lang="pt-BR" sz="34400" b="1" dirty="0">
                <a:ln w="28575">
                  <a:solidFill>
                    <a:srgbClr val="F39325"/>
                  </a:solidFill>
                </a:ln>
                <a:noFill/>
                <a:latin typeface="Nunito" pitchFamily="2" charset="0"/>
                <a:ea typeface="Calibri"/>
                <a:cs typeface="Calibri"/>
                <a:sym typeface="Calibri"/>
              </a:rPr>
              <a:t>“</a:t>
            </a:r>
            <a:endParaRPr lang="pt-BR" sz="34400" dirty="0">
              <a:ln w="28575">
                <a:solidFill>
                  <a:srgbClr val="F39325"/>
                </a:solidFill>
              </a:ln>
              <a:noFill/>
              <a:latin typeface="Nunito" pitchFamily="2" charset="0"/>
            </a:endParaRPr>
          </a:p>
        </p:txBody>
      </p:sp>
      <p:sp>
        <p:nvSpPr>
          <p:cNvPr id="3" name="Retângulo: Cantos Arredondados 2">
            <a:extLst>
              <a:ext uri="{FF2B5EF4-FFF2-40B4-BE49-F238E27FC236}">
                <a16:creationId xmlns:a16="http://schemas.microsoft.com/office/drawing/2014/main" id="{94AEF0F3-F20E-5E67-5A11-F8C209F37277}"/>
              </a:ext>
            </a:extLst>
          </p:cNvPr>
          <p:cNvSpPr/>
          <p:nvPr userDrawn="1"/>
        </p:nvSpPr>
        <p:spPr>
          <a:xfrm>
            <a:off x="327949" y="333375"/>
            <a:ext cx="11536102" cy="6191250"/>
          </a:xfrm>
          <a:prstGeom prst="roundRect">
            <a:avLst/>
          </a:prstGeom>
          <a:noFill/>
          <a:ln w="19050">
            <a:solidFill>
              <a:srgbClr val="F39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303485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7"/>
        <p:cNvGrpSpPr/>
        <p:nvPr/>
      </p:nvGrpSpPr>
      <p:grpSpPr>
        <a:xfrm>
          <a:off x="0" y="0"/>
          <a:ext cx="0" cy="0"/>
          <a:chOff x="0" y="0"/>
          <a:chExt cx="0" cy="0"/>
        </a:xfrm>
      </p:grpSpPr>
      <p:sp>
        <p:nvSpPr>
          <p:cNvPr id="28" name="Google Shape;28;p138"/>
          <p:cNvSpPr/>
          <p:nvPr/>
        </p:nvSpPr>
        <p:spPr>
          <a:xfrm>
            <a:off x="11734306" y="3267646"/>
            <a:ext cx="458153" cy="3590449"/>
          </a:xfrm>
          <a:custGeom>
            <a:avLst/>
            <a:gdLst/>
            <a:ahLst/>
            <a:cxnLst/>
            <a:rect l="l" t="t" r="r" b="b"/>
            <a:pathLst>
              <a:path w="610869" h="4787265" extrusionOk="0">
                <a:moveTo>
                  <a:pt x="610260" y="0"/>
                </a:moveTo>
                <a:lnTo>
                  <a:pt x="0" y="0"/>
                </a:lnTo>
                <a:lnTo>
                  <a:pt x="0" y="4787138"/>
                </a:lnTo>
                <a:lnTo>
                  <a:pt x="610260" y="4787138"/>
                </a:lnTo>
                <a:lnTo>
                  <a:pt x="610260" y="0"/>
                </a:lnTo>
                <a:close/>
              </a:path>
            </a:pathLst>
          </a:cu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dirty="0">
              <a:solidFill>
                <a:srgbClr val="000000"/>
              </a:solidFill>
              <a:latin typeface="Arial"/>
              <a:ea typeface="Arial"/>
              <a:cs typeface="Arial"/>
              <a:sym typeface="Arial"/>
            </a:endParaRPr>
          </a:p>
        </p:txBody>
      </p:sp>
      <p:sp>
        <p:nvSpPr>
          <p:cNvPr id="29" name="Google Shape;29;p138"/>
          <p:cNvSpPr/>
          <p:nvPr/>
        </p:nvSpPr>
        <p:spPr>
          <a:xfrm>
            <a:off x="3111836" y="0"/>
            <a:ext cx="2558415" cy="835343"/>
          </a:xfrm>
          <a:custGeom>
            <a:avLst/>
            <a:gdLst/>
            <a:ahLst/>
            <a:cxnLst/>
            <a:rect l="l" t="t" r="r" b="b"/>
            <a:pathLst>
              <a:path w="3411220" h="1113790" extrusionOk="0">
                <a:moveTo>
                  <a:pt x="0" y="1113447"/>
                </a:moveTo>
                <a:lnTo>
                  <a:pt x="3410940" y="1113447"/>
                </a:lnTo>
                <a:lnTo>
                  <a:pt x="3410940" y="0"/>
                </a:lnTo>
                <a:lnTo>
                  <a:pt x="0" y="0"/>
                </a:lnTo>
                <a:lnTo>
                  <a:pt x="0" y="1113447"/>
                </a:lnTo>
                <a:close/>
              </a:path>
            </a:pathLst>
          </a:custGeom>
          <a:solidFill>
            <a:srgbClr val="FFC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dirty="0">
              <a:solidFill>
                <a:srgbClr val="000000"/>
              </a:solidFill>
              <a:latin typeface="Arial"/>
              <a:ea typeface="Arial"/>
              <a:cs typeface="Arial"/>
              <a:sym typeface="Arial"/>
            </a:endParaRPr>
          </a:p>
        </p:txBody>
      </p:sp>
      <p:sp>
        <p:nvSpPr>
          <p:cNvPr id="30" name="Google Shape;30;p138"/>
          <p:cNvSpPr/>
          <p:nvPr/>
        </p:nvSpPr>
        <p:spPr>
          <a:xfrm>
            <a:off x="0" y="0"/>
            <a:ext cx="3112294" cy="6858000"/>
          </a:xfrm>
          <a:custGeom>
            <a:avLst/>
            <a:gdLst/>
            <a:ahLst/>
            <a:cxnLst/>
            <a:rect l="l" t="t" r="r" b="b"/>
            <a:pathLst>
              <a:path w="4149725" h="9144000" extrusionOk="0">
                <a:moveTo>
                  <a:pt x="4149115" y="0"/>
                </a:moveTo>
                <a:lnTo>
                  <a:pt x="0" y="0"/>
                </a:lnTo>
                <a:lnTo>
                  <a:pt x="0" y="9144000"/>
                </a:lnTo>
                <a:lnTo>
                  <a:pt x="4149115" y="9144000"/>
                </a:lnTo>
                <a:lnTo>
                  <a:pt x="4149115" y="0"/>
                </a:lnTo>
                <a:close/>
              </a:path>
            </a:pathLst>
          </a:custGeom>
          <a:solidFill>
            <a:srgbClr val="00C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dirty="0">
              <a:solidFill>
                <a:srgbClr val="000000"/>
              </a:solidFill>
              <a:latin typeface="Arial"/>
              <a:ea typeface="Arial"/>
              <a:cs typeface="Arial"/>
              <a:sym typeface="Arial"/>
            </a:endParaRPr>
          </a:p>
        </p:txBody>
      </p:sp>
      <p:sp>
        <p:nvSpPr>
          <p:cNvPr id="31" name="Google Shape;31;p138"/>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38"/>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38"/>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2922813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m branco" type="blank">
  <p:cSld name="Em branco">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3" name="Google Shape;13;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4" name="Google Shape;14;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4195701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m branco" type="blank">
  <p:cSld name="Em branco">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3" name="Google Shape;13;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4" name="Google Shape;14;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92564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beçalho da Seção" type="secHead">
  <p:cSld name="Cabeçalho da Seção">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404040"/>
              </a:buClr>
              <a:buSzPts val="4500"/>
              <a:buFont typeface="Montserrat"/>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9"/>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30" name="Google Shape;30;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1" name="Google Shape;31;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2" name="Google Shape;32;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524165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ítulo e conteúdo">
  <p:cSld name="1_Título e conteúdo">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778027" y="298800"/>
            <a:ext cx="10209600" cy="10568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404040"/>
              </a:buClr>
              <a:buSzPts val="2700"/>
              <a:buFont typeface="Montserrat"/>
              <a:buNone/>
              <a:defRPr sz="3600" b="1" cap="none">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10"/>
          <p:cNvSpPr txBox="1">
            <a:spLocks noGrp="1"/>
          </p:cNvSpPr>
          <p:nvPr>
            <p:ph type="body" idx="1"/>
          </p:nvPr>
        </p:nvSpPr>
        <p:spPr>
          <a:xfrm>
            <a:off x="778028" y="1465200"/>
            <a:ext cx="10477600" cy="487283"/>
          </a:xfrm>
          <a:prstGeom prst="rect">
            <a:avLst/>
          </a:prstGeom>
          <a:noFill/>
          <a:ln>
            <a:noFill/>
          </a:ln>
        </p:spPr>
        <p:txBody>
          <a:bodyPr spcFirstLastPara="1" wrap="square" lIns="68575" tIns="34275" rIns="68575" bIns="34275" anchor="t" anchorCtr="0">
            <a:spAutoFit/>
          </a:bodyPr>
          <a:lstStyle>
            <a:lvl1pPr marL="609585" lvl="0" indent="-431789" algn="l">
              <a:lnSpc>
                <a:spcPct val="90000"/>
              </a:lnSpc>
              <a:spcBef>
                <a:spcPts val="1067"/>
              </a:spcBef>
              <a:spcAft>
                <a:spcPts val="0"/>
              </a:spcAft>
              <a:buClr>
                <a:srgbClr val="3F3F3F"/>
              </a:buClr>
              <a:buSzPts val="1500"/>
              <a:buChar char="•"/>
              <a:defRPr sz="2000" b="0">
                <a:solidFill>
                  <a:srgbClr val="3F3F3F"/>
                </a:solidFill>
                <a:latin typeface="Montserrat Light"/>
                <a:ea typeface="Montserrat Light"/>
                <a:cs typeface="Montserrat Light"/>
                <a:sym typeface="Montserrat Light"/>
              </a:defRPr>
            </a:lvl1pPr>
            <a:lvl2pPr marL="1219170" lvl="1" indent="-423323" algn="l">
              <a:lnSpc>
                <a:spcPct val="90000"/>
              </a:lnSpc>
              <a:spcBef>
                <a:spcPts val="533"/>
              </a:spcBef>
              <a:spcAft>
                <a:spcPts val="0"/>
              </a:spcAft>
              <a:buClr>
                <a:srgbClr val="404040"/>
              </a:buClr>
              <a:buSzPts val="1400"/>
              <a:buChar char="•"/>
              <a:defRPr sz="1867" b="0">
                <a:latin typeface="Montserrat Light"/>
                <a:ea typeface="Montserrat Light"/>
                <a:cs typeface="Montserrat Light"/>
                <a:sym typeface="Montserrat Light"/>
              </a:defRPr>
            </a:lvl2pPr>
            <a:lvl3pPr marL="1828754" lvl="2" indent="-423323" algn="l">
              <a:lnSpc>
                <a:spcPct val="90000"/>
              </a:lnSpc>
              <a:spcBef>
                <a:spcPts val="533"/>
              </a:spcBef>
              <a:spcAft>
                <a:spcPts val="0"/>
              </a:spcAft>
              <a:buClr>
                <a:srgbClr val="404040"/>
              </a:buClr>
              <a:buSzPts val="1400"/>
              <a:buChar char="•"/>
              <a:defRPr sz="1867" b="0">
                <a:latin typeface="Montserrat Light"/>
                <a:ea typeface="Montserrat Light"/>
                <a:cs typeface="Montserrat Light"/>
                <a:sym typeface="Montserrat Light"/>
              </a:defRPr>
            </a:lvl3pPr>
            <a:lvl4pPr marL="2438339" lvl="3" indent="-423323" algn="l">
              <a:lnSpc>
                <a:spcPct val="90000"/>
              </a:lnSpc>
              <a:spcBef>
                <a:spcPts val="533"/>
              </a:spcBef>
              <a:spcAft>
                <a:spcPts val="0"/>
              </a:spcAft>
              <a:buClr>
                <a:srgbClr val="404040"/>
              </a:buClr>
              <a:buSzPts val="1400"/>
              <a:buChar char="•"/>
              <a:defRPr b="0">
                <a:latin typeface="Montserrat Light"/>
                <a:ea typeface="Montserrat Light"/>
                <a:cs typeface="Montserrat Light"/>
                <a:sym typeface="Montserrat Light"/>
              </a:defRPr>
            </a:lvl4pPr>
            <a:lvl5pPr marL="3047924" lvl="4" indent="-423323" algn="l">
              <a:lnSpc>
                <a:spcPct val="90000"/>
              </a:lnSpc>
              <a:spcBef>
                <a:spcPts val="533"/>
              </a:spcBef>
              <a:spcAft>
                <a:spcPts val="0"/>
              </a:spcAft>
              <a:buClr>
                <a:srgbClr val="404040"/>
              </a:buClr>
              <a:buSzPts val="1400"/>
              <a:buChar char="•"/>
              <a:defRPr b="0">
                <a:latin typeface="Montserrat Light"/>
                <a:ea typeface="Montserrat Light"/>
                <a:cs typeface="Montserrat Light"/>
                <a:sym typeface="Montserrat Light"/>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6" name="Google Shape;36;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7" name="Google Shape;37;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8" name="Google Shape;38;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cxnSp>
        <p:nvCxnSpPr>
          <p:cNvPr id="39" name="Google Shape;39;p10"/>
          <p:cNvCxnSpPr/>
          <p:nvPr/>
        </p:nvCxnSpPr>
        <p:spPr>
          <a:xfrm>
            <a:off x="778027" y="981241"/>
            <a:ext cx="6323600" cy="0"/>
          </a:xfrm>
          <a:prstGeom prst="straightConnector1">
            <a:avLst/>
          </a:prstGeom>
          <a:noFill/>
          <a:ln w="12700" cap="flat" cmpd="sng">
            <a:solidFill>
              <a:srgbClr val="ED1C24"/>
            </a:solidFill>
            <a:prstDash val="solid"/>
            <a:miter lim="800000"/>
            <a:headEnd type="none" w="sm" len="sm"/>
            <a:tailEnd type="none" w="sm" len="sm"/>
          </a:ln>
        </p:spPr>
      </p:cxnSp>
      <p:pic>
        <p:nvPicPr>
          <p:cNvPr id="40" name="Google Shape;40;p10" descr="D:\OneDrive - mtegovbr\Materiais de uso comum\ID Visual Novo Governo - 2023\Marca dos Ministérios\Logo Ministérios -_Horizontal - MF e Gov.png"/>
          <p:cNvPicPr preferRelativeResize="0"/>
          <p:nvPr/>
        </p:nvPicPr>
        <p:blipFill rotWithShape="1">
          <a:blip r:embed="rId2">
            <a:alphaModFix/>
          </a:blip>
          <a:srcRect/>
          <a:stretch/>
        </p:blipFill>
        <p:spPr>
          <a:xfrm>
            <a:off x="5232236" y="6251706"/>
            <a:ext cx="1909953" cy="560605"/>
          </a:xfrm>
          <a:prstGeom prst="rect">
            <a:avLst/>
          </a:prstGeom>
          <a:noFill/>
          <a:ln>
            <a:noFill/>
          </a:ln>
        </p:spPr>
      </p:pic>
    </p:spTree>
    <p:extLst>
      <p:ext uri="{BB962C8B-B14F-4D97-AF65-F5344CB8AC3E}">
        <p14:creationId xmlns:p14="http://schemas.microsoft.com/office/powerpoint/2010/main" val="2601326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uas Partes de Conteúdo" type="twoObj">
  <p:cSld name="Duas Partes de Conteúdo">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40404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11"/>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4" name="Google Shape;44;p11"/>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 name="Google Shape;45;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46" name="Google Shape;46;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47" name="Google Shape;47;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958201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ação" type="twoTxTwoObj">
  <p:cSld name="Comparação">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40404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12"/>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rgbClr val="404040"/>
              </a:buClr>
              <a:buSzPts val="1800"/>
              <a:buNone/>
              <a:defRPr sz="2400" b="1"/>
            </a:lvl1pPr>
            <a:lvl2pPr marL="1219170" lvl="1" indent="-304792" algn="l">
              <a:lnSpc>
                <a:spcPct val="90000"/>
              </a:lnSpc>
              <a:spcBef>
                <a:spcPts val="533"/>
              </a:spcBef>
              <a:spcAft>
                <a:spcPts val="0"/>
              </a:spcAft>
              <a:buClr>
                <a:srgbClr val="404040"/>
              </a:buClr>
              <a:buSzPts val="1500"/>
              <a:buNone/>
              <a:defRPr sz="2000" b="1"/>
            </a:lvl2pPr>
            <a:lvl3pPr marL="1828754" lvl="2" indent="-304792" algn="l">
              <a:lnSpc>
                <a:spcPct val="90000"/>
              </a:lnSpc>
              <a:spcBef>
                <a:spcPts val="533"/>
              </a:spcBef>
              <a:spcAft>
                <a:spcPts val="0"/>
              </a:spcAft>
              <a:buClr>
                <a:srgbClr val="404040"/>
              </a:buClr>
              <a:buSzPts val="1400"/>
              <a:buNone/>
              <a:defRPr sz="1867" b="1"/>
            </a:lvl3pPr>
            <a:lvl4pPr marL="2438339" lvl="3" indent="-304792" algn="l">
              <a:lnSpc>
                <a:spcPct val="90000"/>
              </a:lnSpc>
              <a:spcBef>
                <a:spcPts val="533"/>
              </a:spcBef>
              <a:spcAft>
                <a:spcPts val="0"/>
              </a:spcAft>
              <a:buClr>
                <a:srgbClr val="404040"/>
              </a:buClr>
              <a:buSzPts val="1200"/>
              <a:buNone/>
              <a:defRPr sz="1600" b="1"/>
            </a:lvl4pPr>
            <a:lvl5pPr marL="3047924" lvl="4" indent="-304792" algn="l">
              <a:lnSpc>
                <a:spcPct val="90000"/>
              </a:lnSpc>
              <a:spcBef>
                <a:spcPts val="533"/>
              </a:spcBef>
              <a:spcAft>
                <a:spcPts val="0"/>
              </a:spcAft>
              <a:buClr>
                <a:srgbClr val="404040"/>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51" name="Google Shape;51;p12"/>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2" name="Google Shape;52;p12"/>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rgbClr val="404040"/>
              </a:buClr>
              <a:buSzPts val="1800"/>
              <a:buNone/>
              <a:defRPr sz="2400" b="1"/>
            </a:lvl1pPr>
            <a:lvl2pPr marL="1219170" lvl="1" indent="-304792" algn="l">
              <a:lnSpc>
                <a:spcPct val="90000"/>
              </a:lnSpc>
              <a:spcBef>
                <a:spcPts val="533"/>
              </a:spcBef>
              <a:spcAft>
                <a:spcPts val="0"/>
              </a:spcAft>
              <a:buClr>
                <a:srgbClr val="404040"/>
              </a:buClr>
              <a:buSzPts val="1500"/>
              <a:buNone/>
              <a:defRPr sz="2000" b="1"/>
            </a:lvl2pPr>
            <a:lvl3pPr marL="1828754" lvl="2" indent="-304792" algn="l">
              <a:lnSpc>
                <a:spcPct val="90000"/>
              </a:lnSpc>
              <a:spcBef>
                <a:spcPts val="533"/>
              </a:spcBef>
              <a:spcAft>
                <a:spcPts val="0"/>
              </a:spcAft>
              <a:buClr>
                <a:srgbClr val="404040"/>
              </a:buClr>
              <a:buSzPts val="1400"/>
              <a:buNone/>
              <a:defRPr sz="1867" b="1"/>
            </a:lvl3pPr>
            <a:lvl4pPr marL="2438339" lvl="3" indent="-304792" algn="l">
              <a:lnSpc>
                <a:spcPct val="90000"/>
              </a:lnSpc>
              <a:spcBef>
                <a:spcPts val="533"/>
              </a:spcBef>
              <a:spcAft>
                <a:spcPts val="0"/>
              </a:spcAft>
              <a:buClr>
                <a:srgbClr val="404040"/>
              </a:buClr>
              <a:buSzPts val="1200"/>
              <a:buNone/>
              <a:defRPr sz="1600" b="1"/>
            </a:lvl4pPr>
            <a:lvl5pPr marL="3047924" lvl="4" indent="-304792" algn="l">
              <a:lnSpc>
                <a:spcPct val="90000"/>
              </a:lnSpc>
              <a:spcBef>
                <a:spcPts val="533"/>
              </a:spcBef>
              <a:spcAft>
                <a:spcPts val="0"/>
              </a:spcAft>
              <a:buClr>
                <a:srgbClr val="404040"/>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53" name="Google Shape;53;p12"/>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4" name="Google Shape;54;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55" name="Google Shape;55;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56" name="Google Shape;56;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4175703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omente título" type="titleOnly">
  <p:cSld name="Somente título">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40404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60" name="Google Shape;60;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61" name="Google Shape;61;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451497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údo com Legenda" type="objTx">
  <p:cSld name="Conteúdo com Legenda">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404040"/>
              </a:buClr>
              <a:buSzPts val="2400"/>
              <a:buFont typeface="Montserrat"/>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4"/>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rgbClr val="404040"/>
              </a:buClr>
              <a:buSzPts val="2400"/>
              <a:buChar char="•"/>
              <a:defRPr sz="3200"/>
            </a:lvl1pPr>
            <a:lvl2pPr marL="1219170" lvl="1" indent="-482588" algn="l">
              <a:lnSpc>
                <a:spcPct val="90000"/>
              </a:lnSpc>
              <a:spcBef>
                <a:spcPts val="533"/>
              </a:spcBef>
              <a:spcAft>
                <a:spcPts val="0"/>
              </a:spcAft>
              <a:buClr>
                <a:srgbClr val="404040"/>
              </a:buClr>
              <a:buSzPts val="2100"/>
              <a:buChar char="•"/>
              <a:defRPr sz="2800"/>
            </a:lvl2pPr>
            <a:lvl3pPr marL="1828754" lvl="2" indent="-457189" algn="l">
              <a:lnSpc>
                <a:spcPct val="90000"/>
              </a:lnSpc>
              <a:spcBef>
                <a:spcPts val="533"/>
              </a:spcBef>
              <a:spcAft>
                <a:spcPts val="0"/>
              </a:spcAft>
              <a:buClr>
                <a:srgbClr val="404040"/>
              </a:buClr>
              <a:buSzPts val="1800"/>
              <a:buChar char="•"/>
              <a:defRPr sz="2400"/>
            </a:lvl3pPr>
            <a:lvl4pPr marL="2438339" lvl="3" indent="-431789" algn="l">
              <a:lnSpc>
                <a:spcPct val="90000"/>
              </a:lnSpc>
              <a:spcBef>
                <a:spcPts val="533"/>
              </a:spcBef>
              <a:spcAft>
                <a:spcPts val="0"/>
              </a:spcAft>
              <a:buClr>
                <a:srgbClr val="404040"/>
              </a:buClr>
              <a:buSzPts val="1500"/>
              <a:buChar char="•"/>
              <a:defRPr sz="2000"/>
            </a:lvl4pPr>
            <a:lvl5pPr marL="3047924" lvl="4" indent="-431789" algn="l">
              <a:lnSpc>
                <a:spcPct val="90000"/>
              </a:lnSpc>
              <a:spcBef>
                <a:spcPts val="533"/>
              </a:spcBef>
              <a:spcAft>
                <a:spcPts val="0"/>
              </a:spcAft>
              <a:buClr>
                <a:srgbClr val="404040"/>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65" name="Google Shape;65;p14"/>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404040"/>
              </a:buClr>
              <a:buSzPts val="1200"/>
              <a:buNone/>
              <a:defRPr sz="1600"/>
            </a:lvl1pPr>
            <a:lvl2pPr marL="1219170" lvl="1" indent="-304792" algn="l">
              <a:lnSpc>
                <a:spcPct val="90000"/>
              </a:lnSpc>
              <a:spcBef>
                <a:spcPts val="533"/>
              </a:spcBef>
              <a:spcAft>
                <a:spcPts val="0"/>
              </a:spcAft>
              <a:buClr>
                <a:srgbClr val="404040"/>
              </a:buClr>
              <a:buSzPts val="1100"/>
              <a:buNone/>
              <a:defRPr sz="1467"/>
            </a:lvl2pPr>
            <a:lvl3pPr marL="1828754" lvl="2" indent="-304792" algn="l">
              <a:lnSpc>
                <a:spcPct val="90000"/>
              </a:lnSpc>
              <a:spcBef>
                <a:spcPts val="533"/>
              </a:spcBef>
              <a:spcAft>
                <a:spcPts val="0"/>
              </a:spcAft>
              <a:buClr>
                <a:srgbClr val="404040"/>
              </a:buClr>
              <a:buSzPts val="900"/>
              <a:buNone/>
              <a:defRPr sz="1200"/>
            </a:lvl3pPr>
            <a:lvl4pPr marL="2438339" lvl="3" indent="-304792" algn="l">
              <a:lnSpc>
                <a:spcPct val="90000"/>
              </a:lnSpc>
              <a:spcBef>
                <a:spcPts val="533"/>
              </a:spcBef>
              <a:spcAft>
                <a:spcPts val="0"/>
              </a:spcAft>
              <a:buClr>
                <a:srgbClr val="404040"/>
              </a:buClr>
              <a:buSzPts val="800"/>
              <a:buNone/>
              <a:defRPr sz="1067"/>
            </a:lvl4pPr>
            <a:lvl5pPr marL="3047924" lvl="4" indent="-304792" algn="l">
              <a:lnSpc>
                <a:spcPct val="90000"/>
              </a:lnSpc>
              <a:spcBef>
                <a:spcPts val="533"/>
              </a:spcBef>
              <a:spcAft>
                <a:spcPts val="0"/>
              </a:spcAft>
              <a:buClr>
                <a:srgbClr val="404040"/>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66" name="Google Shape;66;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67" name="Google Shape;67;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68" name="Google Shape;68;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466497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m com Legenda" type="picTx">
  <p:cSld name="Imagem com Legenda">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404040"/>
              </a:buClr>
              <a:buSzPts val="2400"/>
              <a:buFont typeface="Montserrat"/>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5"/>
          <p:cNvSpPr>
            <a:spLocks noGrp="1"/>
          </p:cNvSpPr>
          <p:nvPr>
            <p:ph type="pic" idx="2"/>
          </p:nvPr>
        </p:nvSpPr>
        <p:spPr>
          <a:xfrm>
            <a:off x="5183188" y="987425"/>
            <a:ext cx="6172400" cy="4873600"/>
          </a:xfrm>
          <a:prstGeom prst="rect">
            <a:avLst/>
          </a:prstGeom>
          <a:noFill/>
          <a:ln>
            <a:noFill/>
          </a:ln>
        </p:spPr>
      </p:sp>
      <p:sp>
        <p:nvSpPr>
          <p:cNvPr id="72" name="Google Shape;72;p15"/>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404040"/>
              </a:buClr>
              <a:buSzPts val="1200"/>
              <a:buNone/>
              <a:defRPr sz="1600"/>
            </a:lvl1pPr>
            <a:lvl2pPr marL="1219170" lvl="1" indent="-304792" algn="l">
              <a:lnSpc>
                <a:spcPct val="90000"/>
              </a:lnSpc>
              <a:spcBef>
                <a:spcPts val="533"/>
              </a:spcBef>
              <a:spcAft>
                <a:spcPts val="0"/>
              </a:spcAft>
              <a:buClr>
                <a:srgbClr val="404040"/>
              </a:buClr>
              <a:buSzPts val="1100"/>
              <a:buNone/>
              <a:defRPr sz="1467"/>
            </a:lvl2pPr>
            <a:lvl3pPr marL="1828754" lvl="2" indent="-304792" algn="l">
              <a:lnSpc>
                <a:spcPct val="90000"/>
              </a:lnSpc>
              <a:spcBef>
                <a:spcPts val="533"/>
              </a:spcBef>
              <a:spcAft>
                <a:spcPts val="0"/>
              </a:spcAft>
              <a:buClr>
                <a:srgbClr val="404040"/>
              </a:buClr>
              <a:buSzPts val="900"/>
              <a:buNone/>
              <a:defRPr sz="1200"/>
            </a:lvl3pPr>
            <a:lvl4pPr marL="2438339" lvl="3" indent="-304792" algn="l">
              <a:lnSpc>
                <a:spcPct val="90000"/>
              </a:lnSpc>
              <a:spcBef>
                <a:spcPts val="533"/>
              </a:spcBef>
              <a:spcAft>
                <a:spcPts val="0"/>
              </a:spcAft>
              <a:buClr>
                <a:srgbClr val="404040"/>
              </a:buClr>
              <a:buSzPts val="800"/>
              <a:buNone/>
              <a:defRPr sz="1067"/>
            </a:lvl4pPr>
            <a:lvl5pPr marL="3047924" lvl="4" indent="-304792" algn="l">
              <a:lnSpc>
                <a:spcPct val="90000"/>
              </a:lnSpc>
              <a:spcBef>
                <a:spcPts val="533"/>
              </a:spcBef>
              <a:spcAft>
                <a:spcPts val="0"/>
              </a:spcAft>
              <a:buClr>
                <a:srgbClr val="404040"/>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73" name="Google Shape;73;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74" name="Google Shape;74;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75" name="Google Shape;75;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64411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aginaca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828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ítulo e texto vertical" type="vertTx">
  <p:cSld name="Título e texto vertical">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40404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6"/>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9" name="Google Shape;79;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80" name="Google Shape;80;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81" name="Google Shape;81;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299468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Título e texto verticais">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40404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7"/>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86" name="Google Shape;86;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87" name="Google Shape;87;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019823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137"/>
          <p:cNvSpPr txBox="1">
            <a:spLocks noGrp="1"/>
          </p:cNvSpPr>
          <p:nvPr>
            <p:ph type="title"/>
          </p:nvPr>
        </p:nvSpPr>
        <p:spPr>
          <a:xfrm>
            <a:off x="654840" y="1350491"/>
            <a:ext cx="10803581"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7"/>
          <p:cNvSpPr txBox="1">
            <a:spLocks noGrp="1"/>
          </p:cNvSpPr>
          <p:nvPr>
            <p:ph type="body" idx="1"/>
          </p:nvPr>
        </p:nvSpPr>
        <p:spPr>
          <a:xfrm>
            <a:off x="5211061" y="2666871"/>
            <a:ext cx="5928360" cy="271228"/>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sz="1763" b="1" i="0">
                <a:solidFill>
                  <a:schemeClr val="lt1"/>
                </a:solidFill>
                <a:latin typeface="Century Gothic"/>
                <a:ea typeface="Century Gothic"/>
                <a:cs typeface="Century Gothic"/>
                <a:sym typeface="Century Gothic"/>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19" name="Google Shape;19;p137"/>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37"/>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37"/>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379709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aginacao 2">
    <p:spTree>
      <p:nvGrpSpPr>
        <p:cNvPr id="1" name=""/>
        <p:cNvGrpSpPr/>
        <p:nvPr/>
      </p:nvGrpSpPr>
      <p:grpSpPr>
        <a:xfrm>
          <a:off x="0" y="0"/>
          <a:ext cx="0" cy="0"/>
          <a:chOff x="0" y="0"/>
          <a:chExt cx="0" cy="0"/>
        </a:xfrm>
      </p:grpSpPr>
      <p:sp>
        <p:nvSpPr>
          <p:cNvPr id="4" name="Slide Number Placeholder 18">
            <a:extLst>
              <a:ext uri="{FF2B5EF4-FFF2-40B4-BE49-F238E27FC236}">
                <a16:creationId xmlns:a16="http://schemas.microsoft.com/office/drawing/2014/main" id="{3633A807-5E5F-3C07-CF06-7C0BA83C4343}"/>
              </a:ext>
            </a:extLst>
          </p:cNvPr>
          <p:cNvSpPr>
            <a:spLocks noGrp="1"/>
          </p:cNvSpPr>
          <p:nvPr>
            <p:ph type="sldNum" sz="quarter" idx="4"/>
          </p:nvPr>
        </p:nvSpPr>
        <p:spPr>
          <a:xfrm>
            <a:off x="11439501" y="160716"/>
            <a:ext cx="566406" cy="365125"/>
          </a:xfrm>
          <a:prstGeom prst="rect">
            <a:avLst/>
          </a:prstGeom>
        </p:spPr>
        <p:txBody>
          <a:bodyPr/>
          <a:lstStyle>
            <a:lvl1pPr algn="l">
              <a:defRPr>
                <a:latin typeface="Nunito Light" pitchFamily="2" charset="77"/>
              </a:defRPr>
            </a:lvl1pPr>
          </a:lstStyle>
          <a:p>
            <a:fld id="{E8B157E1-20EF-4BE5-AB38-3383D55F1726}" type="slidenum">
              <a:rPr lang="pt-BR" sz="1000" smtClean="0"/>
              <a:pPr/>
              <a:t>‹nº›</a:t>
            </a:fld>
            <a:endParaRPr lang="pt-BR" sz="1000" dirty="0"/>
          </a:p>
        </p:txBody>
      </p:sp>
      <p:sp>
        <p:nvSpPr>
          <p:cNvPr id="3" name="Slide Number Placeholder 18">
            <a:extLst>
              <a:ext uri="{FF2B5EF4-FFF2-40B4-BE49-F238E27FC236}">
                <a16:creationId xmlns:a16="http://schemas.microsoft.com/office/drawing/2014/main" id="{8E51E40C-5A3C-93CF-064C-02D7CA178026}"/>
              </a:ext>
            </a:extLst>
          </p:cNvPr>
          <p:cNvSpPr txBox="1">
            <a:spLocks/>
          </p:cNvSpPr>
          <p:nvPr userDrawn="1"/>
        </p:nvSpPr>
        <p:spPr>
          <a:xfrm>
            <a:off x="9018231" y="150615"/>
            <a:ext cx="2421269" cy="365125"/>
          </a:xfrm>
          <a:prstGeom prst="rect">
            <a:avLst/>
          </a:prstGeom>
        </p:spPr>
        <p:txBody>
          <a:bodyPr/>
          <a:lstStyle>
            <a:defPPr>
              <a:defRPr lang="pt-BR"/>
            </a:defPPr>
            <a:lvl1pPr marL="0" algn="l" defTabSz="914400" rtl="0" eaLnBrk="1" latinLnBrk="0" hangingPunct="1">
              <a:defRPr sz="1800" kern="1200">
                <a:solidFill>
                  <a:schemeClr val="tx1"/>
                </a:solidFill>
                <a:latin typeface="Nunito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dirty="0"/>
              <a:t>Streaming e Regulação |</a:t>
            </a:r>
          </a:p>
        </p:txBody>
      </p:sp>
    </p:spTree>
    <p:extLst>
      <p:ext uri="{BB962C8B-B14F-4D97-AF65-F5344CB8AC3E}">
        <p14:creationId xmlns:p14="http://schemas.microsoft.com/office/powerpoint/2010/main" val="321555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8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 cinza">
    <p:spTree>
      <p:nvGrpSpPr>
        <p:cNvPr id="1" name=""/>
        <p:cNvGrpSpPr/>
        <p:nvPr/>
      </p:nvGrpSpPr>
      <p:grpSpPr>
        <a:xfrm>
          <a:off x="0" y="0"/>
          <a:ext cx="0" cy="0"/>
          <a:chOff x="0" y="0"/>
          <a:chExt cx="0" cy="0"/>
        </a:xfrm>
      </p:grpSpPr>
      <p:sp>
        <p:nvSpPr>
          <p:cNvPr id="2" name="Retângulo 2">
            <a:extLst>
              <a:ext uri="{FF2B5EF4-FFF2-40B4-BE49-F238E27FC236}">
                <a16:creationId xmlns:a16="http://schemas.microsoft.com/office/drawing/2014/main" id="{286A3B66-A033-E167-13C1-696794C3A3DD}"/>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11252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laranja">
    <p:bg>
      <p:bgPr>
        <a:solidFill>
          <a:srgbClr val="F3932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6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lide de Título">
  <p:cSld name="2_Slide de Título">
    <p:spTree>
      <p:nvGrpSpPr>
        <p:cNvPr id="1" name="Shape 15"/>
        <p:cNvGrpSpPr/>
        <p:nvPr/>
      </p:nvGrpSpPr>
      <p:grpSpPr>
        <a:xfrm>
          <a:off x="0" y="0"/>
          <a:ext cx="0" cy="0"/>
          <a:chOff x="0" y="0"/>
          <a:chExt cx="0" cy="0"/>
        </a:xfrm>
      </p:grpSpPr>
      <p:sp>
        <p:nvSpPr>
          <p:cNvPr id="16" name="Google Shape;16;p115"/>
          <p:cNvSpPr>
            <a:spLocks noGrp="1"/>
          </p:cNvSpPr>
          <p:nvPr>
            <p:ph type="pic" idx="2"/>
          </p:nvPr>
        </p:nvSpPr>
        <p:spPr>
          <a:xfrm>
            <a:off x="0" y="0"/>
            <a:ext cx="12192000" cy="6858000"/>
          </a:xfrm>
          <a:prstGeom prst="rect">
            <a:avLst/>
          </a:prstGeom>
          <a:noFill/>
          <a:ln>
            <a:noFill/>
          </a:ln>
        </p:spPr>
      </p:sp>
      <p:sp>
        <p:nvSpPr>
          <p:cNvPr id="17" name="Google Shape;17;p115"/>
          <p:cNvSpPr txBox="1">
            <a:spLocks noGrp="1"/>
          </p:cNvSpPr>
          <p:nvPr>
            <p:ph type="ctrTitle"/>
          </p:nvPr>
        </p:nvSpPr>
        <p:spPr>
          <a:xfrm>
            <a:off x="203200" y="1880613"/>
            <a:ext cx="9144000" cy="11233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5"/>
          <p:cNvSpPr txBox="1">
            <a:spLocks noGrp="1"/>
          </p:cNvSpPr>
          <p:nvPr>
            <p:ph type="subTitle" idx="1"/>
          </p:nvPr>
        </p:nvSpPr>
        <p:spPr>
          <a:xfrm>
            <a:off x="203200" y="3309810"/>
            <a:ext cx="5892800" cy="736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600"/>
              <a:buNone/>
              <a:defRPr sz="16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7242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137"/>
          <p:cNvSpPr txBox="1">
            <a:spLocks noGrp="1"/>
          </p:cNvSpPr>
          <p:nvPr>
            <p:ph type="title"/>
          </p:nvPr>
        </p:nvSpPr>
        <p:spPr>
          <a:xfrm>
            <a:off x="654840" y="1350491"/>
            <a:ext cx="10803581" cy="180039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1699"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7"/>
          <p:cNvSpPr txBox="1">
            <a:spLocks noGrp="1"/>
          </p:cNvSpPr>
          <p:nvPr>
            <p:ph type="body" idx="1"/>
          </p:nvPr>
        </p:nvSpPr>
        <p:spPr>
          <a:xfrm>
            <a:off x="5211061" y="2666871"/>
            <a:ext cx="5928360" cy="271228"/>
          </a:xfrm>
          <a:prstGeom prst="rect">
            <a:avLst/>
          </a:prstGeom>
          <a:noFill/>
          <a:ln>
            <a:noFill/>
          </a:ln>
        </p:spPr>
        <p:txBody>
          <a:bodyPr spcFirstLastPara="1" wrap="square" lIns="0" tIns="0" rIns="0" bIns="0" anchor="t" anchorCtr="0">
            <a:spAutoFit/>
          </a:bodyPr>
          <a:lstStyle>
            <a:lvl1pPr marL="342892" lvl="0" indent="-171446" algn="l">
              <a:lnSpc>
                <a:spcPct val="100000"/>
              </a:lnSpc>
              <a:spcBef>
                <a:spcPts val="0"/>
              </a:spcBef>
              <a:spcAft>
                <a:spcPts val="0"/>
              </a:spcAft>
              <a:buSzPts val="1400"/>
              <a:buNone/>
              <a:defRPr sz="1763" b="1" i="0">
                <a:solidFill>
                  <a:schemeClr val="lt1"/>
                </a:solidFill>
                <a:latin typeface="Century Gothic"/>
                <a:ea typeface="Century Gothic"/>
                <a:cs typeface="Century Gothic"/>
                <a:sym typeface="Century Gothic"/>
              </a:defRPr>
            </a:lvl1pPr>
            <a:lvl2pPr marL="685784" lvl="1" indent="-171446" algn="l">
              <a:lnSpc>
                <a:spcPct val="100000"/>
              </a:lnSpc>
              <a:spcBef>
                <a:spcPts val="0"/>
              </a:spcBef>
              <a:spcAft>
                <a:spcPts val="0"/>
              </a:spcAft>
              <a:buSzPts val="1400"/>
              <a:buNone/>
              <a:defRPr/>
            </a:lvl2pPr>
            <a:lvl3pPr marL="1028675" lvl="2" indent="-171446" algn="l">
              <a:lnSpc>
                <a:spcPct val="100000"/>
              </a:lnSpc>
              <a:spcBef>
                <a:spcPts val="0"/>
              </a:spcBef>
              <a:spcAft>
                <a:spcPts val="0"/>
              </a:spcAft>
              <a:buSzPts val="1400"/>
              <a:buNone/>
              <a:defRPr/>
            </a:lvl3pPr>
            <a:lvl4pPr marL="1371566" lvl="3" indent="-171446" algn="l">
              <a:lnSpc>
                <a:spcPct val="100000"/>
              </a:lnSpc>
              <a:spcBef>
                <a:spcPts val="0"/>
              </a:spcBef>
              <a:spcAft>
                <a:spcPts val="0"/>
              </a:spcAft>
              <a:buSzPts val="1400"/>
              <a:buNone/>
              <a:defRPr/>
            </a:lvl4pPr>
            <a:lvl5pPr marL="1714457" lvl="4" indent="-171446" algn="l">
              <a:lnSpc>
                <a:spcPct val="100000"/>
              </a:lnSpc>
              <a:spcBef>
                <a:spcPts val="0"/>
              </a:spcBef>
              <a:spcAft>
                <a:spcPts val="0"/>
              </a:spcAft>
              <a:buSzPts val="1400"/>
              <a:buNone/>
              <a:defRPr/>
            </a:lvl5pPr>
            <a:lvl6pPr marL="2057349" lvl="5" indent="-171446" algn="l">
              <a:lnSpc>
                <a:spcPct val="100000"/>
              </a:lnSpc>
              <a:spcBef>
                <a:spcPts val="0"/>
              </a:spcBef>
              <a:spcAft>
                <a:spcPts val="0"/>
              </a:spcAft>
              <a:buSzPts val="1400"/>
              <a:buNone/>
              <a:defRPr/>
            </a:lvl6pPr>
            <a:lvl7pPr marL="2400240" lvl="6" indent="-171446" algn="l">
              <a:lnSpc>
                <a:spcPct val="100000"/>
              </a:lnSpc>
              <a:spcBef>
                <a:spcPts val="0"/>
              </a:spcBef>
              <a:spcAft>
                <a:spcPts val="0"/>
              </a:spcAft>
              <a:buSzPts val="1400"/>
              <a:buNone/>
              <a:defRPr/>
            </a:lvl7pPr>
            <a:lvl8pPr marL="2743132" lvl="7" indent="-171446" algn="l">
              <a:lnSpc>
                <a:spcPct val="100000"/>
              </a:lnSpc>
              <a:spcBef>
                <a:spcPts val="0"/>
              </a:spcBef>
              <a:spcAft>
                <a:spcPts val="0"/>
              </a:spcAft>
              <a:buSzPts val="1400"/>
              <a:buNone/>
              <a:defRPr/>
            </a:lvl8pPr>
            <a:lvl9pPr marL="3086023" lvl="8" indent="-171446" algn="l">
              <a:lnSpc>
                <a:spcPct val="100000"/>
              </a:lnSpc>
              <a:spcBef>
                <a:spcPts val="0"/>
              </a:spcBef>
              <a:spcAft>
                <a:spcPts val="0"/>
              </a:spcAft>
              <a:buSzPts val="1400"/>
              <a:buNone/>
              <a:defRPr/>
            </a:lvl9pPr>
          </a:lstStyle>
          <a:p>
            <a:endParaRPr/>
          </a:p>
        </p:txBody>
      </p:sp>
      <p:sp>
        <p:nvSpPr>
          <p:cNvPr id="19" name="Google Shape;19;p137"/>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37"/>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37"/>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5119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023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8"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4110">
          <p15:clr>
            <a:srgbClr val="F26B43"/>
          </p15:clr>
        </p15:guide>
        <p15:guide id="5" pos="1232">
          <p15:clr>
            <a:srgbClr val="F26B43"/>
          </p15:clr>
        </p15:guide>
        <p15:guide id="6" pos="1300">
          <p15:clr>
            <a:srgbClr val="F26B43"/>
          </p15:clr>
        </p15:guide>
        <p15:guide id="7" pos="2252">
          <p15:clr>
            <a:srgbClr val="F26B43"/>
          </p15:clr>
        </p15:guide>
        <p15:guide id="8" pos="2320">
          <p15:clr>
            <a:srgbClr val="F26B43"/>
          </p15:clr>
        </p15:guide>
        <p15:guide id="9" pos="3273">
          <p15:clr>
            <a:srgbClr val="F26B43"/>
          </p15:clr>
        </p15:guide>
        <p15:guide id="10" pos="3341">
          <p15:clr>
            <a:srgbClr val="F26B43"/>
          </p15:clr>
        </p15:guide>
        <p15:guide id="11" pos="4316">
          <p15:clr>
            <a:srgbClr val="F26B43"/>
          </p15:clr>
        </p15:guide>
        <p15:guide id="12" pos="4384">
          <p15:clr>
            <a:srgbClr val="F26B43"/>
          </p15:clr>
        </p15:guide>
        <p15:guide id="13" pos="5360">
          <p15:clr>
            <a:srgbClr val="F26B43"/>
          </p15:clr>
        </p15:guide>
        <p15:guide id="14" pos="5428">
          <p15:clr>
            <a:srgbClr val="F26B43"/>
          </p15:clr>
        </p15:guide>
        <p15:guide id="15" pos="6403">
          <p15:clr>
            <a:srgbClr val="F26B43"/>
          </p15:clr>
        </p15:guide>
        <p15:guide id="16" pos="64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6"/>
          <p:cNvSpPr txBox="1">
            <a:spLocks noGrp="1"/>
          </p:cNvSpPr>
          <p:nvPr>
            <p:ph type="title"/>
          </p:nvPr>
        </p:nvSpPr>
        <p:spPr>
          <a:xfrm>
            <a:off x="654840" y="1350492"/>
            <a:ext cx="10803581" cy="240065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5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6"/>
          <p:cNvSpPr txBox="1">
            <a:spLocks noGrp="1"/>
          </p:cNvSpPr>
          <p:nvPr>
            <p:ph type="body" idx="1"/>
          </p:nvPr>
        </p:nvSpPr>
        <p:spPr>
          <a:xfrm>
            <a:off x="5211061" y="2666872"/>
            <a:ext cx="5928360" cy="361637"/>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350" b="1"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36"/>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3" name="Google Shape;13;p136"/>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4" name="Google Shape;14;p136"/>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1153012789"/>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708" r:id="rId6"/>
    <p:sldLayoutId id="214748370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6"/>
          <p:cNvSpPr txBox="1">
            <a:spLocks noGrp="1"/>
          </p:cNvSpPr>
          <p:nvPr>
            <p:ph type="title"/>
          </p:nvPr>
        </p:nvSpPr>
        <p:spPr>
          <a:xfrm>
            <a:off x="654840" y="1350492"/>
            <a:ext cx="10803581" cy="240065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5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6"/>
          <p:cNvSpPr txBox="1">
            <a:spLocks noGrp="1"/>
          </p:cNvSpPr>
          <p:nvPr>
            <p:ph type="body" idx="1"/>
          </p:nvPr>
        </p:nvSpPr>
        <p:spPr>
          <a:xfrm>
            <a:off x="5211061" y="2666872"/>
            <a:ext cx="5928360" cy="361637"/>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350" b="1"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36"/>
          <p:cNvSpPr txBox="1">
            <a:spLocks noGrp="1"/>
          </p:cNvSpPr>
          <p:nvPr>
            <p:ph type="ftr" idx="11"/>
          </p:nvPr>
        </p:nvSpPr>
        <p:spPr>
          <a:xfrm>
            <a:off x="4145280" y="6377942"/>
            <a:ext cx="3901440" cy="20774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3" name="Google Shape;13;p136"/>
          <p:cNvSpPr txBox="1">
            <a:spLocks noGrp="1"/>
          </p:cNvSpPr>
          <p:nvPr>
            <p:ph type="dt" idx="10"/>
          </p:nvPr>
        </p:nvSpPr>
        <p:spPr>
          <a:xfrm>
            <a:off x="609600" y="6377942"/>
            <a:ext cx="2804160" cy="20774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4" name="Google Shape;14;p136"/>
          <p:cNvSpPr txBox="1">
            <a:spLocks noGrp="1"/>
          </p:cNvSpPr>
          <p:nvPr>
            <p:ph type="sldNum" idx="12"/>
          </p:nvPr>
        </p:nvSpPr>
        <p:spPr>
          <a:xfrm>
            <a:off x="8778240" y="6377943"/>
            <a:ext cx="2804160" cy="20774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Arial"/>
                <a:ea typeface="Arial"/>
                <a:cs typeface="Arial"/>
                <a:sym typeface="Arial"/>
              </a:defRPr>
            </a:lvl9pPr>
          </a:lstStyle>
          <a:p>
            <a:fld id="{00000000-1234-1234-1234-123412341234}" type="slidenum">
              <a:rPr lang="pt-BR" smtClean="0"/>
              <a:pPr/>
              <a:t>‹nº›</a:t>
            </a:fld>
            <a:endParaRPr lang="pt-BR" dirty="0"/>
          </a:p>
        </p:txBody>
      </p:sp>
    </p:spTree>
    <p:extLst>
      <p:ext uri="{BB962C8B-B14F-4D97-AF65-F5344CB8AC3E}">
        <p14:creationId xmlns:p14="http://schemas.microsoft.com/office/powerpoint/2010/main" val="3868677354"/>
      </p:ext>
    </p:extLst>
  </p:cSld>
  <p:clrMap bg1="lt1" tx1="dk1" bg2="dk2" tx2="lt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9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404040"/>
              </a:buClr>
              <a:buSzPts val="2700"/>
              <a:buFont typeface="Montserrat"/>
              <a:buNone/>
              <a:defRPr sz="2700" b="1" i="0" u="none" strike="noStrike" cap="none">
                <a:solidFill>
                  <a:srgbClr val="40404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404040"/>
              </a:buClr>
              <a:buSzPts val="2100"/>
              <a:buFont typeface="Arial"/>
              <a:buChar char="•"/>
              <a:defRPr sz="2100" b="0" i="0" u="none" strike="noStrike" cap="none">
                <a:solidFill>
                  <a:srgbClr val="404040"/>
                </a:solidFill>
                <a:latin typeface="Montserrat Light"/>
                <a:ea typeface="Montserrat Light"/>
                <a:cs typeface="Montserrat Light"/>
                <a:sym typeface="Montserrat Light"/>
              </a:defRPr>
            </a:lvl1pPr>
            <a:lvl2pPr marL="914400" marR="0" lvl="1" indent="-342900" algn="l" rtl="0">
              <a:lnSpc>
                <a:spcPct val="90000"/>
              </a:lnSpc>
              <a:spcBef>
                <a:spcPts val="400"/>
              </a:spcBef>
              <a:spcAft>
                <a:spcPts val="0"/>
              </a:spcAft>
              <a:buClr>
                <a:srgbClr val="404040"/>
              </a:buClr>
              <a:buSzPts val="1800"/>
              <a:buFont typeface="Arial"/>
              <a:buChar char="•"/>
              <a:defRPr sz="1800" b="0" i="0" u="none" strike="noStrike" cap="none">
                <a:solidFill>
                  <a:srgbClr val="404040"/>
                </a:solidFill>
                <a:latin typeface="Montserrat Light"/>
                <a:ea typeface="Montserrat Light"/>
                <a:cs typeface="Montserrat Light"/>
                <a:sym typeface="Montserrat Light"/>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Montserrat Light"/>
                <a:ea typeface="Montserrat Light"/>
                <a:cs typeface="Montserrat Light"/>
                <a:sym typeface="Montserrat Light"/>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Montserrat Light"/>
                <a:ea typeface="Montserrat Light"/>
                <a:cs typeface="Montserrat Light"/>
                <a:sym typeface="Montserrat Light"/>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Montserrat Light"/>
                <a:ea typeface="Montserrat Light"/>
                <a:cs typeface="Montserrat Light"/>
                <a:sym typeface="Montserrat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Calibri"/>
              <a:buNone/>
              <a:defRPr sz="1467" b="0" i="0" u="none" strike="noStrike" cap="none">
                <a:solidFill>
                  <a:srgbClr val="000000"/>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150723396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1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2.png"/><Relationship Id="rId7"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10.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notesSlide" Target="../notesSlides/notesSlide9.xml"/><Relationship Id="rId10" Type="http://schemas.openxmlformats.org/officeDocument/2006/relationships/image" Target="../media/image14.svg"/><Relationship Id="rId4" Type="http://schemas.openxmlformats.org/officeDocument/2006/relationships/slideLayout" Target="../slideLayouts/slideLayout10.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chart" Target="../charts/chart1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32.xml"/><Relationship Id="rId7" Type="http://schemas.openxmlformats.org/officeDocument/2006/relationships/chart" Target="../charts/chart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notesSlide" Target="../notesSlides/notesSlide13.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tags" Target="../tags/tag16.xml"/><Relationship Id="rId7"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notesSlide" Target="../notesSlides/notesSlide14.xml"/><Relationship Id="rId10" Type="http://schemas.openxmlformats.org/officeDocument/2006/relationships/image" Target="../media/image14.svg"/><Relationship Id="rId4" Type="http://schemas.openxmlformats.org/officeDocument/2006/relationships/slideLayout" Target="../slideLayouts/slideLayout32.xm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chart" Target="../charts/chart17.xml"/><Relationship Id="rId5" Type="http://schemas.openxmlformats.org/officeDocument/2006/relationships/image" Target="../media/image1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chart" Target="../charts/chart18.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19.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16.sv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chart" Target="../charts/chart2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chart" Target="../charts/chart2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hart" Target="../charts/chart2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hart" Target="../charts/chart24.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2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xml"/><Relationship Id="rId7"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7.xml"/><Relationship Id="rId11" Type="http://schemas.openxmlformats.org/officeDocument/2006/relationships/chart" Target="../charts/chart5.xml"/><Relationship Id="rId5" Type="http://schemas.openxmlformats.org/officeDocument/2006/relationships/tags" Target="../tags/tag5.xml"/><Relationship Id="rId10" Type="http://schemas.openxmlformats.org/officeDocument/2006/relationships/chart" Target="../charts/chart4.xml"/><Relationship Id="rId4" Type="http://schemas.openxmlformats.org/officeDocument/2006/relationships/tags" Target="../tags/tag4.xml"/><Relationship Id="rId9"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chart" Target="../charts/chart26.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chart" Target="../charts/chart2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0.xml"/><Relationship Id="rId5" Type="http://schemas.openxmlformats.org/officeDocument/2006/relationships/chart" Target="../charts/chart28.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chart" Target="../charts/chart29.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chart" Target="../charts/chart30.xml"/><Relationship Id="rId4" Type="http://schemas.openxmlformats.org/officeDocument/2006/relationships/image" Target="../media/image11.png"/><Relationship Id="rId9" Type="http://schemas.openxmlformats.org/officeDocument/2006/relationships/chart" Target="../charts/chart31.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image" Target="../media/image16.svg"/><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0.xml"/><Relationship Id="rId5" Type="http://schemas.openxmlformats.org/officeDocument/2006/relationships/chart" Target="../charts/chart33.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0.xml"/><Relationship Id="rId5" Type="http://schemas.openxmlformats.org/officeDocument/2006/relationships/chart" Target="../charts/chart34.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hart" Target="../charts/chart35.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chart" Target="../charts/chart36.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chart" Target="../charts/chart37.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hart" Target="../charts/chart38.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0.xml"/><Relationship Id="rId5" Type="http://schemas.openxmlformats.org/officeDocument/2006/relationships/chart" Target="../charts/chart39.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hart" Target="../charts/chart43.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hart" Target="../charts/chart44.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chart" Target="../charts/chart45.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6.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61546" y="0"/>
            <a:ext cx="12191999" cy="6869089"/>
          </a:xfrm>
          <a:prstGeom prst="rect">
            <a:avLst/>
          </a:prstGeom>
        </p:spPr>
      </p:pic>
    </p:spTree>
    <p:extLst>
      <p:ext uri="{BB962C8B-B14F-4D97-AF65-F5344CB8AC3E}">
        <p14:creationId xmlns:p14="http://schemas.microsoft.com/office/powerpoint/2010/main" val="380534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26542-47E8-6AF9-1B19-D5B682F8B45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2F72D06-E426-46F1-36F0-77536DD9458D}"/>
              </a:ext>
            </a:extLst>
          </p:cNvPr>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3" name="object 3">
            <a:extLst>
              <a:ext uri="{FF2B5EF4-FFF2-40B4-BE49-F238E27FC236}">
                <a16:creationId xmlns:a16="http://schemas.microsoft.com/office/drawing/2014/main" id="{F96B723F-AA86-D9A8-F937-B0A4E818B676}"/>
              </a:ext>
            </a:extLst>
          </p:cNvPr>
          <p:cNvSpPr/>
          <p:nvPr/>
        </p:nvSpPr>
        <p:spPr>
          <a:xfrm>
            <a:off x="-40791" y="-578043"/>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4" name="object 4">
            <a:extLst>
              <a:ext uri="{FF2B5EF4-FFF2-40B4-BE49-F238E27FC236}">
                <a16:creationId xmlns:a16="http://schemas.microsoft.com/office/drawing/2014/main" id="{18145ADD-1315-FB1B-31B2-EC4B506948CE}"/>
              </a:ext>
            </a:extLst>
          </p:cNvPr>
          <p:cNvSpPr txBox="1">
            <a:spLocks noGrp="1"/>
          </p:cNvSpPr>
          <p:nvPr>
            <p:ph type="title"/>
          </p:nvPr>
        </p:nvSpPr>
        <p:spPr>
          <a:xfrm>
            <a:off x="1112500" y="149020"/>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chemeClr val="tx1"/>
                </a:solidFill>
                <a:latin typeface="Century Gothic" panose="020B0502020202020204" pitchFamily="34" charset="0"/>
              </a:rPr>
              <a:t>[QUADRO RESUMO] </a:t>
            </a:r>
            <a:r>
              <a:rPr lang="pt-BR" sz="2700" spc="-101" dirty="0">
                <a:solidFill>
                  <a:srgbClr val="FFC000"/>
                </a:solidFill>
                <a:latin typeface="Century Gothic" panose="020B0502020202020204" pitchFamily="34" charset="0"/>
              </a:rPr>
              <a:t>FREQUÊNCIA SEMANAL: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CONSUMO DE FILMES E SÉRIES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19" name="bg object 16">
            <a:extLst>
              <a:ext uri="{FF2B5EF4-FFF2-40B4-BE49-F238E27FC236}">
                <a16:creationId xmlns:a16="http://schemas.microsoft.com/office/drawing/2014/main" id="{17FEA229-BA64-0532-0C0C-58C23E607683}"/>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pic>
        <p:nvPicPr>
          <p:cNvPr id="6" name="Google Shape;125;p11">
            <a:extLst>
              <a:ext uri="{FF2B5EF4-FFF2-40B4-BE49-F238E27FC236}">
                <a16:creationId xmlns:a16="http://schemas.microsoft.com/office/drawing/2014/main" id="{AC73B4D4-CE2A-F4AA-1CF0-E35038C4EA41}"/>
              </a:ext>
            </a:extLst>
          </p:cNvPr>
          <p:cNvPicPr preferRelativeResize="0"/>
          <p:nvPr/>
        </p:nvPicPr>
        <p:blipFill rotWithShape="1">
          <a:blip r:embed="rId3">
            <a:alphaModFix/>
          </a:blip>
          <a:srcRect b="38043"/>
          <a:stretch/>
        </p:blipFill>
        <p:spPr>
          <a:xfrm>
            <a:off x="11458901" y="15952"/>
            <a:ext cx="610487" cy="136885"/>
          </a:xfrm>
          <a:prstGeom prst="rect">
            <a:avLst/>
          </a:prstGeom>
          <a:noFill/>
          <a:ln>
            <a:noFill/>
          </a:ln>
        </p:spPr>
      </p:pic>
      <p:graphicFrame>
        <p:nvGraphicFramePr>
          <p:cNvPr id="5" name="Google Shape;828;p177">
            <a:extLst>
              <a:ext uri="{FF2B5EF4-FFF2-40B4-BE49-F238E27FC236}">
                <a16:creationId xmlns:a16="http://schemas.microsoft.com/office/drawing/2014/main" id="{7DDF249E-D61F-473F-B777-9336012DD337}"/>
              </a:ext>
            </a:extLst>
          </p:cNvPr>
          <p:cNvGraphicFramePr/>
          <p:nvPr>
            <p:extLst>
              <p:ext uri="{D42A27DB-BD31-4B8C-83A1-F6EECF244321}">
                <p14:modId xmlns:p14="http://schemas.microsoft.com/office/powerpoint/2010/main" val="720391133"/>
              </p:ext>
            </p:extLst>
          </p:nvPr>
        </p:nvGraphicFramePr>
        <p:xfrm>
          <a:off x="2153163" y="1888762"/>
          <a:ext cx="3600000" cy="41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oogle Shape;828;p177">
            <a:extLst>
              <a:ext uri="{FF2B5EF4-FFF2-40B4-BE49-F238E27FC236}">
                <a16:creationId xmlns:a16="http://schemas.microsoft.com/office/drawing/2014/main" id="{E4E5BDE3-93CC-45CF-B52F-F36593EB474B}"/>
              </a:ext>
            </a:extLst>
          </p:cNvPr>
          <p:cNvGraphicFramePr/>
          <p:nvPr>
            <p:extLst>
              <p:ext uri="{D42A27DB-BD31-4B8C-83A1-F6EECF244321}">
                <p14:modId xmlns:p14="http://schemas.microsoft.com/office/powerpoint/2010/main" val="3611954606"/>
              </p:ext>
            </p:extLst>
          </p:nvPr>
        </p:nvGraphicFramePr>
        <p:xfrm>
          <a:off x="0" y="1877225"/>
          <a:ext cx="3600000" cy="414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Agrupar 20">
            <a:extLst>
              <a:ext uri="{FF2B5EF4-FFF2-40B4-BE49-F238E27FC236}">
                <a16:creationId xmlns:a16="http://schemas.microsoft.com/office/drawing/2014/main" id="{60FBE560-69EA-38BF-400D-E96290631DB0}"/>
              </a:ext>
            </a:extLst>
          </p:cNvPr>
          <p:cNvGrpSpPr/>
          <p:nvPr/>
        </p:nvGrpSpPr>
        <p:grpSpPr>
          <a:xfrm>
            <a:off x="1428324" y="1387107"/>
            <a:ext cx="1080000" cy="403589"/>
            <a:chOff x="10373945" y="452136"/>
            <a:chExt cx="959026" cy="333544"/>
          </a:xfrm>
          <a:solidFill>
            <a:schemeClr val="tx1"/>
          </a:solidFill>
        </p:grpSpPr>
        <p:sp>
          <p:nvSpPr>
            <p:cNvPr id="23" name="Retângulo: Cantos Arredondados 22">
              <a:extLst>
                <a:ext uri="{FF2B5EF4-FFF2-40B4-BE49-F238E27FC236}">
                  <a16:creationId xmlns:a16="http://schemas.microsoft.com/office/drawing/2014/main" id="{4A57F7ED-F06D-FC94-001A-9A85AF4F19F2}"/>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24" name="CaixaDeTexto 23">
              <a:extLst>
                <a:ext uri="{FF2B5EF4-FFF2-40B4-BE49-F238E27FC236}">
                  <a16:creationId xmlns:a16="http://schemas.microsoft.com/office/drawing/2014/main" id="{E86ECC9C-C2CA-6A5E-601D-8AC2049AF13F}"/>
                </a:ext>
              </a:extLst>
            </p:cNvPr>
            <p:cNvSpPr txBox="1"/>
            <p:nvPr/>
          </p:nvSpPr>
          <p:spPr>
            <a:xfrm>
              <a:off x="10379572" y="504442"/>
              <a:ext cx="947774" cy="228924"/>
            </a:xfrm>
            <a:prstGeom prst="rect">
              <a:avLst/>
            </a:prstGeom>
            <a:no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FILMES</a:t>
              </a:r>
            </a:p>
          </p:txBody>
        </p:sp>
      </p:grpSp>
      <p:grpSp>
        <p:nvGrpSpPr>
          <p:cNvPr id="25" name="Agrupar 24">
            <a:extLst>
              <a:ext uri="{FF2B5EF4-FFF2-40B4-BE49-F238E27FC236}">
                <a16:creationId xmlns:a16="http://schemas.microsoft.com/office/drawing/2014/main" id="{D1075984-63AD-99F2-6C7A-F72F3FE2B6B4}"/>
              </a:ext>
            </a:extLst>
          </p:cNvPr>
          <p:cNvGrpSpPr/>
          <p:nvPr/>
        </p:nvGrpSpPr>
        <p:grpSpPr>
          <a:xfrm>
            <a:off x="3645131" y="1415051"/>
            <a:ext cx="1080000" cy="403589"/>
            <a:chOff x="10373945" y="452136"/>
            <a:chExt cx="959026" cy="333544"/>
          </a:xfrm>
          <a:solidFill>
            <a:schemeClr val="tx1"/>
          </a:solidFill>
        </p:grpSpPr>
        <p:sp>
          <p:nvSpPr>
            <p:cNvPr id="26" name="Retângulo: Cantos Arredondados 25">
              <a:extLst>
                <a:ext uri="{FF2B5EF4-FFF2-40B4-BE49-F238E27FC236}">
                  <a16:creationId xmlns:a16="http://schemas.microsoft.com/office/drawing/2014/main" id="{A64647FE-CD6C-A5B0-6C32-69658A9C17DF}"/>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27" name="CaixaDeTexto 26">
              <a:extLst>
                <a:ext uri="{FF2B5EF4-FFF2-40B4-BE49-F238E27FC236}">
                  <a16:creationId xmlns:a16="http://schemas.microsoft.com/office/drawing/2014/main" id="{EFB816F6-AAB0-D2CC-1937-A01A4A003AA0}"/>
                </a:ext>
              </a:extLst>
            </p:cNvPr>
            <p:cNvSpPr txBox="1"/>
            <p:nvPr/>
          </p:nvSpPr>
          <p:spPr>
            <a:xfrm>
              <a:off x="10379572" y="504442"/>
              <a:ext cx="947774" cy="228924"/>
            </a:xfrm>
            <a:prstGeom prst="rect">
              <a:avLst/>
            </a:prstGeom>
            <a:no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SÉRIES</a:t>
              </a:r>
            </a:p>
          </p:txBody>
        </p:sp>
      </p:grpSp>
      <p:graphicFrame>
        <p:nvGraphicFramePr>
          <p:cNvPr id="28" name="Google Shape;828;p177">
            <a:extLst>
              <a:ext uri="{FF2B5EF4-FFF2-40B4-BE49-F238E27FC236}">
                <a16:creationId xmlns:a16="http://schemas.microsoft.com/office/drawing/2014/main" id="{AF81D2F6-59C1-749F-CB88-F0ED8659D58F}"/>
              </a:ext>
            </a:extLst>
          </p:cNvPr>
          <p:cNvGraphicFramePr/>
          <p:nvPr>
            <p:extLst>
              <p:ext uri="{D42A27DB-BD31-4B8C-83A1-F6EECF244321}">
                <p14:modId xmlns:p14="http://schemas.microsoft.com/office/powerpoint/2010/main" val="2751035534"/>
              </p:ext>
            </p:extLst>
          </p:nvPr>
        </p:nvGraphicFramePr>
        <p:xfrm>
          <a:off x="3926736" y="1929980"/>
          <a:ext cx="3600000" cy="4140000"/>
        </p:xfrm>
        <a:graphic>
          <a:graphicData uri="http://schemas.openxmlformats.org/drawingml/2006/chart">
            <c:chart xmlns:c="http://schemas.openxmlformats.org/drawingml/2006/chart" xmlns:r="http://schemas.openxmlformats.org/officeDocument/2006/relationships" r:id="rId6"/>
          </a:graphicData>
        </a:graphic>
      </p:graphicFrame>
      <p:grpSp>
        <p:nvGrpSpPr>
          <p:cNvPr id="29" name="Agrupar 28">
            <a:extLst>
              <a:ext uri="{FF2B5EF4-FFF2-40B4-BE49-F238E27FC236}">
                <a16:creationId xmlns:a16="http://schemas.microsoft.com/office/drawing/2014/main" id="{983A4965-4557-AEB5-DABF-2EDDB50437B5}"/>
              </a:ext>
            </a:extLst>
          </p:cNvPr>
          <p:cNvGrpSpPr/>
          <p:nvPr/>
        </p:nvGrpSpPr>
        <p:grpSpPr>
          <a:xfrm>
            <a:off x="5838763" y="1415051"/>
            <a:ext cx="1080000" cy="403589"/>
            <a:chOff x="10373945" y="452136"/>
            <a:chExt cx="959026" cy="333544"/>
          </a:xfrm>
          <a:solidFill>
            <a:schemeClr val="tx1"/>
          </a:solidFill>
        </p:grpSpPr>
        <p:sp>
          <p:nvSpPr>
            <p:cNvPr id="30" name="Retângulo: Cantos Arredondados 29">
              <a:extLst>
                <a:ext uri="{FF2B5EF4-FFF2-40B4-BE49-F238E27FC236}">
                  <a16:creationId xmlns:a16="http://schemas.microsoft.com/office/drawing/2014/main" id="{DD6E829C-D6A5-83D2-4916-8C8204962D5F}"/>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31" name="CaixaDeTexto 30">
              <a:extLst>
                <a:ext uri="{FF2B5EF4-FFF2-40B4-BE49-F238E27FC236}">
                  <a16:creationId xmlns:a16="http://schemas.microsoft.com/office/drawing/2014/main" id="{2B6B4DFA-8C41-95FE-1FA9-9FA7744D6011}"/>
                </a:ext>
              </a:extLst>
            </p:cNvPr>
            <p:cNvSpPr txBox="1"/>
            <p:nvPr/>
          </p:nvSpPr>
          <p:spPr>
            <a:xfrm>
              <a:off x="10379572" y="504442"/>
              <a:ext cx="947774" cy="228924"/>
            </a:xfrm>
            <a:prstGeom prst="rect">
              <a:avLst/>
            </a:prstGeom>
            <a:no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MÚSICA</a:t>
              </a:r>
            </a:p>
          </p:txBody>
        </p:sp>
      </p:grpSp>
      <p:grpSp>
        <p:nvGrpSpPr>
          <p:cNvPr id="32" name="Agrupar 31">
            <a:extLst>
              <a:ext uri="{FF2B5EF4-FFF2-40B4-BE49-F238E27FC236}">
                <a16:creationId xmlns:a16="http://schemas.microsoft.com/office/drawing/2014/main" id="{6426813F-43C2-A15F-54CE-BC07DFBA88C9}"/>
              </a:ext>
            </a:extLst>
          </p:cNvPr>
          <p:cNvGrpSpPr/>
          <p:nvPr/>
        </p:nvGrpSpPr>
        <p:grpSpPr>
          <a:xfrm>
            <a:off x="7755188" y="1387101"/>
            <a:ext cx="1080000" cy="403589"/>
            <a:chOff x="10373945" y="452136"/>
            <a:chExt cx="959026" cy="333544"/>
          </a:xfrm>
          <a:solidFill>
            <a:schemeClr val="tx1"/>
          </a:solidFill>
        </p:grpSpPr>
        <p:sp>
          <p:nvSpPr>
            <p:cNvPr id="33" name="Retângulo: Cantos Arredondados 32">
              <a:extLst>
                <a:ext uri="{FF2B5EF4-FFF2-40B4-BE49-F238E27FC236}">
                  <a16:creationId xmlns:a16="http://schemas.microsoft.com/office/drawing/2014/main" id="{FC9057BB-8C67-906B-F4AE-10F4E6C64EA5}"/>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34" name="CaixaDeTexto 33">
              <a:extLst>
                <a:ext uri="{FF2B5EF4-FFF2-40B4-BE49-F238E27FC236}">
                  <a16:creationId xmlns:a16="http://schemas.microsoft.com/office/drawing/2014/main" id="{43FFD17C-CACB-A0D5-802E-28F2C2DB9427}"/>
                </a:ext>
              </a:extLst>
            </p:cNvPr>
            <p:cNvSpPr txBox="1"/>
            <p:nvPr/>
          </p:nvSpPr>
          <p:spPr>
            <a:xfrm>
              <a:off x="10379572" y="504442"/>
              <a:ext cx="947774" cy="228924"/>
            </a:xfrm>
            <a:prstGeom prst="rect">
              <a:avLst/>
            </a:prstGeom>
            <a:no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LIVROS</a:t>
              </a:r>
            </a:p>
          </p:txBody>
        </p:sp>
      </p:grpSp>
      <p:graphicFrame>
        <p:nvGraphicFramePr>
          <p:cNvPr id="35" name="Google Shape;828;p177">
            <a:extLst>
              <a:ext uri="{FF2B5EF4-FFF2-40B4-BE49-F238E27FC236}">
                <a16:creationId xmlns:a16="http://schemas.microsoft.com/office/drawing/2014/main" id="{8B43D8F3-664D-D854-DF62-4F5939A10E1F}"/>
              </a:ext>
            </a:extLst>
          </p:cNvPr>
          <p:cNvGraphicFramePr/>
          <p:nvPr>
            <p:extLst>
              <p:ext uri="{D42A27DB-BD31-4B8C-83A1-F6EECF244321}">
                <p14:modId xmlns:p14="http://schemas.microsoft.com/office/powerpoint/2010/main" val="3599637599"/>
              </p:ext>
            </p:extLst>
          </p:nvPr>
        </p:nvGraphicFramePr>
        <p:xfrm>
          <a:off x="6043875" y="1898602"/>
          <a:ext cx="3600000" cy="4140000"/>
        </p:xfrm>
        <a:graphic>
          <a:graphicData uri="http://schemas.openxmlformats.org/drawingml/2006/chart">
            <c:chart xmlns:c="http://schemas.openxmlformats.org/drawingml/2006/chart" xmlns:r="http://schemas.openxmlformats.org/officeDocument/2006/relationships" r:id="rId7"/>
          </a:graphicData>
        </a:graphic>
      </p:graphicFrame>
      <p:grpSp>
        <p:nvGrpSpPr>
          <p:cNvPr id="36" name="Agrupar 35">
            <a:extLst>
              <a:ext uri="{FF2B5EF4-FFF2-40B4-BE49-F238E27FC236}">
                <a16:creationId xmlns:a16="http://schemas.microsoft.com/office/drawing/2014/main" id="{F1ECDCCE-548C-FC47-748F-77FC0E30BE2E}"/>
              </a:ext>
            </a:extLst>
          </p:cNvPr>
          <p:cNvGrpSpPr/>
          <p:nvPr/>
        </p:nvGrpSpPr>
        <p:grpSpPr>
          <a:xfrm>
            <a:off x="9919354" y="1359621"/>
            <a:ext cx="1080000" cy="461665"/>
            <a:chOff x="10373945" y="428134"/>
            <a:chExt cx="959026" cy="381541"/>
          </a:xfrm>
          <a:solidFill>
            <a:schemeClr val="tx1"/>
          </a:solidFill>
        </p:grpSpPr>
        <p:sp>
          <p:nvSpPr>
            <p:cNvPr id="37" name="Retângulo: Cantos Arredondados 36">
              <a:extLst>
                <a:ext uri="{FF2B5EF4-FFF2-40B4-BE49-F238E27FC236}">
                  <a16:creationId xmlns:a16="http://schemas.microsoft.com/office/drawing/2014/main" id="{FD816939-E11F-C291-150F-068E2AF446AD}"/>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38" name="CaixaDeTexto 37">
              <a:extLst>
                <a:ext uri="{FF2B5EF4-FFF2-40B4-BE49-F238E27FC236}">
                  <a16:creationId xmlns:a16="http://schemas.microsoft.com/office/drawing/2014/main" id="{ACB175DF-ECD7-A27B-4EB2-49429AC7E0D6}"/>
                </a:ext>
              </a:extLst>
            </p:cNvPr>
            <p:cNvSpPr txBox="1"/>
            <p:nvPr/>
          </p:nvSpPr>
          <p:spPr>
            <a:xfrm>
              <a:off x="10379572" y="428134"/>
              <a:ext cx="947774" cy="381541"/>
            </a:xfrm>
            <a:prstGeom prst="rect">
              <a:avLst/>
            </a:prstGeom>
            <a:no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JOGOS DIGITAIS</a:t>
              </a:r>
            </a:p>
          </p:txBody>
        </p:sp>
      </p:grpSp>
      <p:graphicFrame>
        <p:nvGraphicFramePr>
          <p:cNvPr id="39" name="Google Shape;828;p177">
            <a:extLst>
              <a:ext uri="{FF2B5EF4-FFF2-40B4-BE49-F238E27FC236}">
                <a16:creationId xmlns:a16="http://schemas.microsoft.com/office/drawing/2014/main" id="{4749A901-85B7-527A-7037-F20A07ADEDCC}"/>
              </a:ext>
            </a:extLst>
          </p:cNvPr>
          <p:cNvGraphicFramePr/>
          <p:nvPr>
            <p:extLst>
              <p:ext uri="{D42A27DB-BD31-4B8C-83A1-F6EECF244321}">
                <p14:modId xmlns:p14="http://schemas.microsoft.com/office/powerpoint/2010/main" val="2992229658"/>
              </p:ext>
            </p:extLst>
          </p:nvPr>
        </p:nvGraphicFramePr>
        <p:xfrm>
          <a:off x="8255611" y="1888326"/>
          <a:ext cx="3600000" cy="4140000"/>
        </p:xfrm>
        <a:graphic>
          <a:graphicData uri="http://schemas.openxmlformats.org/drawingml/2006/chart">
            <c:chart xmlns:c="http://schemas.openxmlformats.org/drawingml/2006/chart" xmlns:r="http://schemas.openxmlformats.org/officeDocument/2006/relationships" r:id="rId8"/>
          </a:graphicData>
        </a:graphic>
      </p:graphicFrame>
      <p:sp>
        <p:nvSpPr>
          <p:cNvPr id="11" name="object 6">
            <a:extLst>
              <a:ext uri="{FF2B5EF4-FFF2-40B4-BE49-F238E27FC236}">
                <a16:creationId xmlns:a16="http://schemas.microsoft.com/office/drawing/2014/main" id="{DB1C5E5A-17BA-DD4D-4756-3A3B9CD67B5C}"/>
              </a:ext>
            </a:extLst>
          </p:cNvPr>
          <p:cNvSpPr txBox="1"/>
          <p:nvPr/>
        </p:nvSpPr>
        <p:spPr>
          <a:xfrm>
            <a:off x="830967" y="6101922"/>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2" name="object 6">
            <a:extLst>
              <a:ext uri="{FF2B5EF4-FFF2-40B4-BE49-F238E27FC236}">
                <a16:creationId xmlns:a16="http://schemas.microsoft.com/office/drawing/2014/main" id="{2BA82A20-A8D1-3730-F7AD-21FC52FE077C}"/>
              </a:ext>
            </a:extLst>
          </p:cNvPr>
          <p:cNvSpPr txBox="1"/>
          <p:nvPr/>
        </p:nvSpPr>
        <p:spPr>
          <a:xfrm>
            <a:off x="3495751" y="6117698"/>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3" name="object 6">
            <a:extLst>
              <a:ext uri="{FF2B5EF4-FFF2-40B4-BE49-F238E27FC236}">
                <a16:creationId xmlns:a16="http://schemas.microsoft.com/office/drawing/2014/main" id="{E1B9BD03-0159-82D4-9DAC-6AFDFABE9818}"/>
              </a:ext>
            </a:extLst>
          </p:cNvPr>
          <p:cNvSpPr txBox="1"/>
          <p:nvPr/>
        </p:nvSpPr>
        <p:spPr>
          <a:xfrm>
            <a:off x="5385570" y="6092594"/>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4" name="object 6">
            <a:extLst>
              <a:ext uri="{FF2B5EF4-FFF2-40B4-BE49-F238E27FC236}">
                <a16:creationId xmlns:a16="http://schemas.microsoft.com/office/drawing/2014/main" id="{3DFF4755-E214-7CE2-FC09-20BAA03A0171}"/>
              </a:ext>
            </a:extLst>
          </p:cNvPr>
          <p:cNvSpPr txBox="1"/>
          <p:nvPr/>
        </p:nvSpPr>
        <p:spPr>
          <a:xfrm>
            <a:off x="7507487" y="6093847"/>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5" name="object 6">
            <a:extLst>
              <a:ext uri="{FF2B5EF4-FFF2-40B4-BE49-F238E27FC236}">
                <a16:creationId xmlns:a16="http://schemas.microsoft.com/office/drawing/2014/main" id="{F33A6F13-97FA-DFD6-544A-77C732C577F9}"/>
              </a:ext>
            </a:extLst>
          </p:cNvPr>
          <p:cNvSpPr txBox="1"/>
          <p:nvPr/>
        </p:nvSpPr>
        <p:spPr>
          <a:xfrm>
            <a:off x="9677947" y="6112503"/>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41" name="object 6">
            <a:extLst>
              <a:ext uri="{FF2B5EF4-FFF2-40B4-BE49-F238E27FC236}">
                <a16:creationId xmlns:a16="http://schemas.microsoft.com/office/drawing/2014/main" id="{506C7CB5-7F3B-1754-9EB3-47CFA72FAD25}"/>
              </a:ext>
            </a:extLst>
          </p:cNvPr>
          <p:cNvSpPr txBox="1"/>
          <p:nvPr/>
        </p:nvSpPr>
        <p:spPr>
          <a:xfrm>
            <a:off x="189362" y="6412232"/>
            <a:ext cx="905886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Independentemente de onde ou em que mídia foram assistidos (celular, computador, televisão, tablet, cinema etc.), com que frequência você </a:t>
            </a:r>
            <a:r>
              <a:rPr lang="pt-BR" sz="1100" kern="0" dirty="0" err="1" smtClean="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consumiu_____na</a:t>
            </a:r>
            <a:r>
              <a:rPr lang="pt-BR" sz="1100" kern="0" dirty="0" smtClean="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última semana?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 </a:t>
            </a:r>
          </a:p>
        </p:txBody>
      </p:sp>
    </p:spTree>
    <p:extLst>
      <p:ext uri="{BB962C8B-B14F-4D97-AF65-F5344CB8AC3E}">
        <p14:creationId xmlns:p14="http://schemas.microsoft.com/office/powerpoint/2010/main" val="123514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Cantos Arredondados 20">
            <a:extLst>
              <a:ext uri="{FF2B5EF4-FFF2-40B4-BE49-F238E27FC236}">
                <a16:creationId xmlns:a16="http://schemas.microsoft.com/office/drawing/2014/main" id="{0A187151-FA14-B851-C939-6FBBC36B546F}"/>
              </a:ext>
            </a:extLst>
          </p:cNvPr>
          <p:cNvSpPr/>
          <p:nvPr/>
        </p:nvSpPr>
        <p:spPr>
          <a:xfrm>
            <a:off x="6176314" y="4129548"/>
            <a:ext cx="2181619" cy="1299190"/>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EQUIPAMENTOS CULTURAIS VISITADOS</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NO ÚLTIMO TRIMESTRE</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7" name="object 7">
            <a:extLst>
              <a:ext uri="{FF2B5EF4-FFF2-40B4-BE49-F238E27FC236}">
                <a16:creationId xmlns:a16="http://schemas.microsoft.com/office/drawing/2014/main" id="{124914CF-AE1D-E0DC-BD29-4A4F75623F86}"/>
              </a:ext>
            </a:extLst>
          </p:cNvPr>
          <p:cNvPicPr/>
          <p:nvPr/>
        </p:nvPicPr>
        <p:blipFill>
          <a:blip r:embed="rId6" cstate="print"/>
          <a:stretch>
            <a:fillRect/>
          </a:stretch>
        </p:blipFill>
        <p:spPr>
          <a:xfrm>
            <a:off x="-6837" y="6145992"/>
            <a:ext cx="837804" cy="720070"/>
          </a:xfrm>
          <a:prstGeom prst="rect">
            <a:avLst/>
          </a:prstGeom>
        </p:spPr>
      </p:pic>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7">
            <a:alphaModFix/>
          </a:blip>
          <a:srcRect b="38043"/>
          <a:stretch/>
        </p:blipFill>
        <p:spPr>
          <a:xfrm>
            <a:off x="11458901" y="88144"/>
            <a:ext cx="610487" cy="136885"/>
          </a:xfrm>
          <a:prstGeom prst="rect">
            <a:avLst/>
          </a:prstGeom>
          <a:noFill/>
          <a:ln>
            <a:noFill/>
          </a:ln>
        </p:spPr>
      </p:pic>
      <p:graphicFrame>
        <p:nvGraphicFramePr>
          <p:cNvPr id="5" name="Gráfico 25">
            <a:extLst>
              <a:ext uri="{FF2B5EF4-FFF2-40B4-BE49-F238E27FC236}">
                <a16:creationId xmlns:a16="http://schemas.microsoft.com/office/drawing/2014/main" id="{4659A5E6-F62E-3C0A-593E-A8F5A7D5248D}"/>
              </a:ext>
            </a:extLst>
          </p:cNvPr>
          <p:cNvGraphicFramePr/>
          <p:nvPr>
            <p:custDataLst>
              <p:tags r:id="rId1"/>
            </p:custDataLst>
            <p:extLst>
              <p:ext uri="{D42A27DB-BD31-4B8C-83A1-F6EECF244321}">
                <p14:modId xmlns:p14="http://schemas.microsoft.com/office/powerpoint/2010/main" val="2504358667"/>
              </p:ext>
            </p:extLst>
          </p:nvPr>
        </p:nvGraphicFramePr>
        <p:xfrm>
          <a:off x="-6837" y="1497661"/>
          <a:ext cx="5734732" cy="4573428"/>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42">
            <a:extLst>
              <a:ext uri="{FF2B5EF4-FFF2-40B4-BE49-F238E27FC236}">
                <a16:creationId xmlns:a16="http://schemas.microsoft.com/office/drawing/2014/main" id="{8ADF4516-243A-E6F2-562C-F601EC132805}"/>
              </a:ext>
            </a:extLst>
          </p:cNvPr>
          <p:cNvSpPr txBox="1"/>
          <p:nvPr/>
        </p:nvSpPr>
        <p:spPr>
          <a:xfrm>
            <a:off x="7913723" y="1429262"/>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28</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20</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36</a:t>
            </a:r>
            <a:r>
              <a:rPr lang="pt-BR" sz="1000" b="1" dirty="0">
                <a:latin typeface="Century Gothic" panose="020B0502020202020204" pitchFamily="34" charset="0"/>
              </a:rPr>
              <a:t>%</a:t>
            </a:r>
            <a:r>
              <a:rPr lang="pt-BR" sz="1000" dirty="0">
                <a:latin typeface="Century Gothic" panose="020B0502020202020204" pitchFamily="34" charset="0"/>
              </a:rPr>
              <a:t> | 25 a 40 anos: </a:t>
            </a:r>
            <a:r>
              <a:rPr lang="pt-BR" sz="1000" b="1" dirty="0">
                <a:latin typeface="Century Gothic" panose="020B0502020202020204" pitchFamily="34" charset="0"/>
              </a:rPr>
              <a:t>31%</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34%</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37%</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24% </a:t>
            </a:r>
            <a:r>
              <a:rPr lang="pt-BR" sz="1000" dirty="0">
                <a:latin typeface="Century Gothic" panose="020B0502020202020204" pitchFamily="34" charset="0"/>
              </a:rPr>
              <a:t>| Sul: </a:t>
            </a:r>
            <a:r>
              <a:rPr lang="pt-BR" sz="1000" b="1" dirty="0">
                <a:latin typeface="Century Gothic" panose="020B0502020202020204" pitchFamily="34" charset="0"/>
              </a:rPr>
              <a:t>24%</a:t>
            </a:r>
          </a:p>
        </p:txBody>
      </p:sp>
      <p:sp>
        <p:nvSpPr>
          <p:cNvPr id="10" name="Retângulo 9">
            <a:extLst>
              <a:ext uri="{FF2B5EF4-FFF2-40B4-BE49-F238E27FC236}">
                <a16:creationId xmlns:a16="http://schemas.microsoft.com/office/drawing/2014/main" id="{A76B3CA1-01EF-D433-90D5-6399B7885292}"/>
              </a:ext>
            </a:extLst>
          </p:cNvPr>
          <p:cNvSpPr/>
          <p:nvPr/>
        </p:nvSpPr>
        <p:spPr>
          <a:xfrm>
            <a:off x="1112500" y="1492898"/>
            <a:ext cx="3458307" cy="1352939"/>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cxnSp>
        <p:nvCxnSpPr>
          <p:cNvPr id="11" name="Conector de Seta Reta 10">
            <a:extLst>
              <a:ext uri="{FF2B5EF4-FFF2-40B4-BE49-F238E27FC236}">
                <a16:creationId xmlns:a16="http://schemas.microsoft.com/office/drawing/2014/main" id="{F103FE3D-60AA-5B70-0ADD-59523085D365}"/>
              </a:ext>
            </a:extLst>
          </p:cNvPr>
          <p:cNvCxnSpPr>
            <a:cxnSpLocks/>
          </p:cNvCxnSpPr>
          <p:nvPr/>
        </p:nvCxnSpPr>
        <p:spPr>
          <a:xfrm>
            <a:off x="4179013" y="1714944"/>
            <a:ext cx="3994603"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D58C1837-9436-B948-BB91-B4806FD899BA}"/>
              </a:ext>
            </a:extLst>
          </p:cNvPr>
          <p:cNvCxnSpPr>
            <a:cxnSpLocks/>
          </p:cNvCxnSpPr>
          <p:nvPr/>
        </p:nvCxnSpPr>
        <p:spPr>
          <a:xfrm flipV="1">
            <a:off x="4179013" y="2133389"/>
            <a:ext cx="2156473" cy="14906"/>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C88D84CB-A8B5-2C78-0E2E-C3E077265C20}"/>
              </a:ext>
            </a:extLst>
          </p:cNvPr>
          <p:cNvCxnSpPr>
            <a:cxnSpLocks/>
          </p:cNvCxnSpPr>
          <p:nvPr/>
        </p:nvCxnSpPr>
        <p:spPr>
          <a:xfrm>
            <a:off x="3968621" y="2617416"/>
            <a:ext cx="817983"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42">
            <a:extLst>
              <a:ext uri="{FF2B5EF4-FFF2-40B4-BE49-F238E27FC236}">
                <a16:creationId xmlns:a16="http://schemas.microsoft.com/office/drawing/2014/main" id="{AA5A9A7F-A677-40BA-9B20-4AF3C540B22A}"/>
              </a:ext>
            </a:extLst>
          </p:cNvPr>
          <p:cNvSpPr txBox="1"/>
          <p:nvPr/>
        </p:nvSpPr>
        <p:spPr>
          <a:xfrm>
            <a:off x="6006239" y="1920697"/>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23%</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23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33%</a:t>
            </a:r>
            <a:r>
              <a:rPr lang="pt-BR" sz="1000" dirty="0">
                <a:latin typeface="Century Gothic" panose="020B0502020202020204" pitchFamily="34" charset="0"/>
              </a:rPr>
              <a:t> | 25 a 40 anos: </a:t>
            </a:r>
            <a:r>
              <a:rPr lang="pt-BR" sz="1000" b="1" dirty="0">
                <a:latin typeface="Century Gothic" panose="020B0502020202020204" pitchFamily="34" charset="0"/>
              </a:rPr>
              <a:t>30%</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40%</a:t>
            </a:r>
          </a:p>
          <a:p>
            <a:pPr algn="r">
              <a:defRPr/>
            </a:pPr>
            <a:r>
              <a:rPr lang="pt-BR" sz="1000" dirty="0">
                <a:latin typeface="Century Gothic" panose="020B0502020202020204" pitchFamily="34" charset="0"/>
              </a:rPr>
              <a:t>Mais de 5 .M.: </a:t>
            </a:r>
            <a:r>
              <a:rPr lang="pt-BR" sz="1000" b="1" dirty="0">
                <a:latin typeface="Century Gothic" panose="020B0502020202020204" pitchFamily="34" charset="0"/>
              </a:rPr>
              <a:t>33%</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31% </a:t>
            </a:r>
            <a:r>
              <a:rPr lang="pt-BR" sz="1000" dirty="0">
                <a:latin typeface="Century Gothic" panose="020B0502020202020204" pitchFamily="34" charset="0"/>
              </a:rPr>
              <a:t>| Sudeste: </a:t>
            </a:r>
            <a:r>
              <a:rPr lang="pt-BR" sz="1000" b="1" dirty="0">
                <a:latin typeface="Century Gothic" panose="020B0502020202020204" pitchFamily="34" charset="0"/>
              </a:rPr>
              <a:t>25%</a:t>
            </a:r>
          </a:p>
        </p:txBody>
      </p:sp>
      <p:sp>
        <p:nvSpPr>
          <p:cNvPr id="15" name="TextBox 42">
            <a:extLst>
              <a:ext uri="{FF2B5EF4-FFF2-40B4-BE49-F238E27FC236}">
                <a16:creationId xmlns:a16="http://schemas.microsoft.com/office/drawing/2014/main" id="{6946AA81-A58F-2E3B-BFA3-1A4440A4D392}"/>
              </a:ext>
            </a:extLst>
          </p:cNvPr>
          <p:cNvSpPr txBox="1"/>
          <p:nvPr/>
        </p:nvSpPr>
        <p:spPr>
          <a:xfrm>
            <a:off x="4254879" y="255541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13%</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17</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25 a 40 anos: </a:t>
            </a:r>
            <a:r>
              <a:rPr lang="pt-BR" sz="1000" b="1" dirty="0">
                <a:latin typeface="Century Gothic" panose="020B0502020202020204" pitchFamily="34" charset="0"/>
              </a:rPr>
              <a:t>17%</a:t>
            </a:r>
            <a:r>
              <a:rPr lang="pt-BR" sz="1000" dirty="0">
                <a:latin typeface="Century Gothic" panose="020B0502020202020204" pitchFamily="34" charset="0"/>
              </a:rPr>
              <a:t> | 41 a 59 anos: </a:t>
            </a:r>
            <a:r>
              <a:rPr lang="pt-BR" sz="1000" b="1" dirty="0">
                <a:latin typeface="Century Gothic" panose="020B0502020202020204" pitchFamily="34" charset="0"/>
              </a:rPr>
              <a:t>18%</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31%</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31%</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18% </a:t>
            </a:r>
            <a:r>
              <a:rPr lang="pt-BR" sz="1000" dirty="0">
                <a:latin typeface="Century Gothic" panose="020B0502020202020204" pitchFamily="34" charset="0"/>
              </a:rPr>
              <a:t>| Norte/Centro-Oeste: </a:t>
            </a:r>
            <a:r>
              <a:rPr lang="pt-BR" sz="1000" b="1" dirty="0">
                <a:latin typeface="Century Gothic" panose="020B0502020202020204" pitchFamily="34" charset="0"/>
              </a:rPr>
              <a:t>16%</a:t>
            </a:r>
          </a:p>
        </p:txBody>
      </p:sp>
      <p:sp>
        <p:nvSpPr>
          <p:cNvPr id="16" name="CaixaDeTexto 15">
            <a:extLst>
              <a:ext uri="{FF2B5EF4-FFF2-40B4-BE49-F238E27FC236}">
                <a16:creationId xmlns:a16="http://schemas.microsoft.com/office/drawing/2014/main" id="{45A07CFE-3207-79F9-5E6B-D61C47899E8A}"/>
              </a:ext>
            </a:extLst>
          </p:cNvPr>
          <p:cNvSpPr txBox="1"/>
          <p:nvPr>
            <p:custDataLst>
              <p:tags r:id="rId2"/>
            </p:custDataLst>
          </p:nvPr>
        </p:nvSpPr>
        <p:spPr>
          <a:xfrm>
            <a:off x="9550702" y="3029729"/>
            <a:ext cx="1908199" cy="3108543"/>
          </a:xfrm>
          <a:prstGeom prst="rect">
            <a:avLst/>
          </a:prstGeom>
          <a:noFill/>
          <a:ln>
            <a:noFill/>
          </a:ln>
        </p:spPr>
        <p:txBody>
          <a:bodyPr wrap="square">
            <a:spAutoFit/>
          </a:bodyPr>
          <a:lstStyle/>
          <a:p>
            <a:pPr lvl="0">
              <a:spcAft>
                <a:spcPts val="1000"/>
              </a:spcAft>
              <a:defRPr/>
            </a:pPr>
            <a:r>
              <a:rPr lang="pt-BR" sz="1600" b="1" dirty="0">
                <a:solidFill>
                  <a:srgbClr val="F39325"/>
                </a:solidFill>
                <a:latin typeface="Nunito" pitchFamily="2" charset="0"/>
                <a:ea typeface="Calibri" panose="020F0502020204030204" pitchFamily="34" charset="0"/>
                <a:cs typeface="Calibri" panose="020F0502020204030204" pitchFamily="34" charset="0"/>
              </a:rPr>
              <a:t>Shows e Festivais de música (24%) </a:t>
            </a:r>
            <a:r>
              <a:rPr lang="pt-BR" sz="1200" b="1" dirty="0">
                <a:solidFill>
                  <a:srgbClr val="F39325"/>
                </a:solidFill>
                <a:latin typeface="Nunito" pitchFamily="2" charset="0"/>
                <a:ea typeface="Calibri" panose="020F0502020204030204" pitchFamily="34" charset="0"/>
                <a:cs typeface="Calibri" panose="020F0502020204030204" pitchFamily="34" charset="0"/>
              </a:rPr>
              <a:t>e </a:t>
            </a:r>
            <a:r>
              <a:rPr lang="pt-BR" sz="1600" b="1" dirty="0">
                <a:solidFill>
                  <a:srgbClr val="F39325"/>
                </a:solidFill>
                <a:latin typeface="Nunito" pitchFamily="2" charset="0"/>
                <a:ea typeface="Calibri" panose="020F0502020204030204" pitchFamily="34" charset="0"/>
                <a:cs typeface="Calibri" panose="020F0502020204030204" pitchFamily="34" charset="0"/>
              </a:rPr>
              <a:t>Cinemas (23%) </a:t>
            </a:r>
            <a:r>
              <a:rPr lang="pt-BR" sz="1200" b="1" dirty="0">
                <a:solidFill>
                  <a:srgbClr val="F39325"/>
                </a:solidFill>
                <a:latin typeface="Nunito" pitchFamily="2" charset="0"/>
                <a:ea typeface="Calibri" panose="020F0502020204030204" pitchFamily="34" charset="0"/>
                <a:cs typeface="Calibri" panose="020F0502020204030204" pitchFamily="34" charset="0"/>
              </a:rPr>
              <a:t>aparecem no topo da lista. No entanto, </a:t>
            </a:r>
            <a:r>
              <a:rPr lang="pt-BR" sz="1600" b="1" dirty="0">
                <a:solidFill>
                  <a:srgbClr val="F39325"/>
                </a:solidFill>
                <a:latin typeface="Nunito" pitchFamily="2" charset="0"/>
                <a:ea typeface="Calibri" panose="020F0502020204030204" pitchFamily="34" charset="0"/>
                <a:cs typeface="Calibri" panose="020F0502020204030204" pitchFamily="34" charset="0"/>
              </a:rPr>
              <a:t>47%</a:t>
            </a:r>
            <a:r>
              <a:rPr lang="pt-BR" sz="1200" b="1" dirty="0">
                <a:solidFill>
                  <a:srgbClr val="F39325"/>
                </a:solidFill>
                <a:latin typeface="Nunito" pitchFamily="2" charset="0"/>
                <a:ea typeface="Calibri" panose="020F0502020204030204" pitchFamily="34" charset="0"/>
                <a:cs typeface="Calibri" panose="020F0502020204030204" pitchFamily="34" charset="0"/>
              </a:rPr>
              <a:t> dos entrevistados </a:t>
            </a:r>
            <a:r>
              <a:rPr lang="pt-BR" sz="1600" b="1" dirty="0">
                <a:solidFill>
                  <a:srgbClr val="F39325"/>
                </a:solidFill>
                <a:latin typeface="Nunito" pitchFamily="2" charset="0"/>
                <a:ea typeface="Calibri" panose="020F0502020204030204" pitchFamily="34" charset="0"/>
                <a:cs typeface="Calibri" panose="020F0502020204030204" pitchFamily="34" charset="0"/>
              </a:rPr>
              <a:t>não souberam ou não responderam</a:t>
            </a:r>
            <a:r>
              <a:rPr lang="pt-BR" sz="1200" b="1" dirty="0">
                <a:solidFill>
                  <a:srgbClr val="F39325"/>
                </a:solidFill>
                <a:latin typeface="Nunito" pitchFamily="2" charset="0"/>
                <a:ea typeface="Calibri" panose="020F0502020204030204" pitchFamily="34" charset="0"/>
                <a:cs typeface="Calibri" panose="020F0502020204030204" pitchFamily="34" charset="0"/>
              </a:rPr>
              <a:t>, o que, neste contexto, indica que quase metade da população não frequentou nenhum dos locais listados no período.</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cxnSp>
        <p:nvCxnSpPr>
          <p:cNvPr id="17" name="Straight Connector 29">
            <a:extLst>
              <a:ext uri="{FF2B5EF4-FFF2-40B4-BE49-F238E27FC236}">
                <a16:creationId xmlns:a16="http://schemas.microsoft.com/office/drawing/2014/main" id="{D7DFDF90-FF50-AAD5-7B29-C2DA7A2C4390}"/>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F689B15D-06D6-EB9B-162E-E6FBB2C228D3}"/>
              </a:ext>
            </a:extLst>
          </p:cNvPr>
          <p:cNvSpPr txBox="1"/>
          <p:nvPr>
            <p:custDataLst>
              <p:tags r:id="rId3"/>
            </p:custDataLst>
          </p:nvPr>
        </p:nvSpPr>
        <p:spPr>
          <a:xfrm>
            <a:off x="6149064" y="4225661"/>
            <a:ext cx="2236117" cy="1138773"/>
          </a:xfrm>
          <a:prstGeom prst="rect">
            <a:avLst/>
          </a:prstGeom>
          <a:noFill/>
          <a:ln>
            <a:noFill/>
          </a:ln>
        </p:spPr>
        <p:txBody>
          <a:bodyPr wrap="square">
            <a:spAutoFit/>
          </a:bodyPr>
          <a:lstStyle/>
          <a:p>
            <a:pPr lvl="0" algn="ctr">
              <a:spcAft>
                <a:spcPts val="1000"/>
              </a:spcAft>
              <a:defRPr/>
            </a:pPr>
            <a:r>
              <a:rPr lang="pt-BR" sz="2000" b="1" dirty="0">
                <a:solidFill>
                  <a:srgbClr val="F39325"/>
                </a:solidFill>
                <a:latin typeface="Nunito" pitchFamily="2" charset="0"/>
                <a:ea typeface="Calibri" panose="020F0502020204030204" pitchFamily="34" charset="0"/>
                <a:cs typeface="Calibri" panose="020F0502020204030204" pitchFamily="34" charset="0"/>
              </a:rPr>
              <a:t>53% </a:t>
            </a:r>
            <a:r>
              <a:rPr lang="pt-BR" sz="1600" b="1" dirty="0">
                <a:solidFill>
                  <a:srgbClr val="F39325"/>
                </a:solidFill>
                <a:latin typeface="Nunito" pitchFamily="2" charset="0"/>
                <a:ea typeface="Calibri" panose="020F0502020204030204" pitchFamily="34" charset="0"/>
                <a:cs typeface="Calibri" panose="020F0502020204030204" pitchFamily="34" charset="0"/>
              </a:rPr>
              <a:t>frequentaram ou presenciaram algum dos locais nos últimos três meses </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pic>
        <p:nvPicPr>
          <p:cNvPr id="24" name="Gráfico 23" descr="Lâmpada e engrenagem">
            <a:extLst>
              <a:ext uri="{FF2B5EF4-FFF2-40B4-BE49-F238E27FC236}">
                <a16:creationId xmlns:a16="http://schemas.microsoft.com/office/drawing/2014/main" id="{B590198D-8717-BE92-68D6-D8DBBF7F0F1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872431" y="3749100"/>
            <a:ext cx="540000" cy="540000"/>
          </a:xfrm>
          <a:prstGeom prst="rect">
            <a:avLst/>
          </a:prstGeom>
        </p:spPr>
      </p:pic>
      <p:sp>
        <p:nvSpPr>
          <p:cNvPr id="25" name="object 6">
            <a:extLst>
              <a:ext uri="{FF2B5EF4-FFF2-40B4-BE49-F238E27FC236}">
                <a16:creationId xmlns:a16="http://schemas.microsoft.com/office/drawing/2014/main" id="{BB5EF259-04DC-622E-B198-D34B587C502E}"/>
              </a:ext>
            </a:extLst>
          </p:cNvPr>
          <p:cNvSpPr txBox="1"/>
          <p:nvPr/>
        </p:nvSpPr>
        <p:spPr>
          <a:xfrm>
            <a:off x="926033" y="6205569"/>
            <a:ext cx="10127933" cy="202139"/>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Dos locais a seguir </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(MOSTRAR CARTÃO)</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quais você frequentou/ presenciou nos últimos três meses (90 dias)?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MÚLTIPLA)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 </a:t>
            </a:r>
          </a:p>
        </p:txBody>
      </p:sp>
    </p:spTree>
    <p:extLst>
      <p:ext uri="{BB962C8B-B14F-4D97-AF65-F5344CB8AC3E}">
        <p14:creationId xmlns:p14="http://schemas.microsoft.com/office/powerpoint/2010/main" val="48642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DESEJO DE FREQUÊNCIA: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LOCAIS MAIS DESEJADOS PELO PÚBLICO</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7" name="object 7">
            <a:extLst>
              <a:ext uri="{FF2B5EF4-FFF2-40B4-BE49-F238E27FC236}">
                <a16:creationId xmlns:a16="http://schemas.microsoft.com/office/drawing/2014/main" id="{124914CF-AE1D-E0DC-BD29-4A4F75623F86}"/>
              </a:ext>
            </a:extLst>
          </p:cNvPr>
          <p:cNvPicPr/>
          <p:nvPr/>
        </p:nvPicPr>
        <p:blipFill>
          <a:blip r:embed="rId4" cstate="print"/>
          <a:stretch>
            <a:fillRect/>
          </a:stretch>
        </p:blipFill>
        <p:spPr>
          <a:xfrm>
            <a:off x="-6837" y="6145491"/>
            <a:ext cx="837804" cy="720070"/>
          </a:xfrm>
          <a:prstGeom prst="rect">
            <a:avLst/>
          </a:prstGeom>
        </p:spPr>
      </p:pic>
      <p:sp>
        <p:nvSpPr>
          <p:cNvPr id="8" name="object 6">
            <a:extLst>
              <a:ext uri="{FF2B5EF4-FFF2-40B4-BE49-F238E27FC236}">
                <a16:creationId xmlns:a16="http://schemas.microsoft.com/office/drawing/2014/main" id="{506C7CB5-7F3B-1754-9EB3-47CFA72FAD25}"/>
              </a:ext>
            </a:extLst>
          </p:cNvPr>
          <p:cNvSpPr txBox="1"/>
          <p:nvPr/>
        </p:nvSpPr>
        <p:spPr>
          <a:xfrm>
            <a:off x="942274" y="6190917"/>
            <a:ext cx="8246257"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E, de acordo com a lista a seguir </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(MOSTRAR CARTÃO)</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qual local você gostaria de frequentar com maior frequência? E em segundo lugar?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MÚLTIPLA ATÉ DUAS OPÇÕES)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5">
            <a:alphaModFix/>
          </a:blip>
          <a:srcRect b="38043"/>
          <a:stretch/>
        </p:blipFill>
        <p:spPr>
          <a:xfrm>
            <a:off x="11458901" y="88144"/>
            <a:ext cx="610487" cy="136885"/>
          </a:xfrm>
          <a:prstGeom prst="rect">
            <a:avLst/>
          </a:prstGeom>
          <a:noFill/>
          <a:ln>
            <a:noFill/>
          </a:ln>
        </p:spPr>
      </p:pic>
      <p:graphicFrame>
        <p:nvGraphicFramePr>
          <p:cNvPr id="5" name="Google Shape;149;p13">
            <a:extLst>
              <a:ext uri="{FF2B5EF4-FFF2-40B4-BE49-F238E27FC236}">
                <a16:creationId xmlns:a16="http://schemas.microsoft.com/office/drawing/2014/main" id="{FA6BC35D-0D94-B8DF-F9E9-60D1B174C168}"/>
              </a:ext>
            </a:extLst>
          </p:cNvPr>
          <p:cNvGraphicFramePr/>
          <p:nvPr>
            <p:extLst>
              <p:ext uri="{D42A27DB-BD31-4B8C-83A1-F6EECF244321}">
                <p14:modId xmlns:p14="http://schemas.microsoft.com/office/powerpoint/2010/main" val="1500996048"/>
              </p:ext>
            </p:extLst>
          </p:nvPr>
        </p:nvGraphicFramePr>
        <p:xfrm>
          <a:off x="115747" y="1466188"/>
          <a:ext cx="8491946" cy="474922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42">
            <a:extLst>
              <a:ext uri="{FF2B5EF4-FFF2-40B4-BE49-F238E27FC236}">
                <a16:creationId xmlns:a16="http://schemas.microsoft.com/office/drawing/2014/main" id="{4B993A4D-58A7-06E2-C90B-1DD407AF2B5E}"/>
              </a:ext>
            </a:extLst>
          </p:cNvPr>
          <p:cNvSpPr txBox="1"/>
          <p:nvPr/>
        </p:nvSpPr>
        <p:spPr>
          <a:xfrm>
            <a:off x="8748532" y="1339745"/>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34%</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33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39%</a:t>
            </a:r>
            <a:r>
              <a:rPr lang="pt-BR" sz="1000" dirty="0">
                <a:latin typeface="Century Gothic" panose="020B0502020202020204" pitchFamily="34" charset="0"/>
              </a:rPr>
              <a:t> | 25 a 40 anos: </a:t>
            </a:r>
            <a:r>
              <a:rPr lang="pt-BR" sz="1000" b="1" dirty="0">
                <a:latin typeface="Century Gothic" panose="020B0502020202020204" pitchFamily="34" charset="0"/>
              </a:rPr>
              <a:t>39%</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médio: </a:t>
            </a:r>
            <a:r>
              <a:rPr lang="pt-BR" sz="1000" b="1" dirty="0">
                <a:latin typeface="Century Gothic" panose="020B0502020202020204" pitchFamily="34" charset="0"/>
              </a:rPr>
              <a:t>40%</a:t>
            </a:r>
          </a:p>
          <a:p>
            <a:pPr algn="r">
              <a:defRPr/>
            </a:pPr>
            <a:r>
              <a:rPr lang="pt-BR" sz="1000" dirty="0">
                <a:latin typeface="Century Gothic" panose="020B0502020202020204" pitchFamily="34" charset="0"/>
              </a:rPr>
              <a:t>De 1 a 2 S.M.: </a:t>
            </a:r>
            <a:r>
              <a:rPr lang="pt-BR" sz="1000" b="1" dirty="0">
                <a:latin typeface="Century Gothic" panose="020B0502020202020204" pitchFamily="34" charset="0"/>
              </a:rPr>
              <a:t>36%</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35% </a:t>
            </a:r>
            <a:r>
              <a:rPr lang="pt-BR" sz="1000" dirty="0">
                <a:latin typeface="Century Gothic" panose="020B0502020202020204" pitchFamily="34" charset="0"/>
              </a:rPr>
              <a:t>| Sul: </a:t>
            </a:r>
            <a:r>
              <a:rPr lang="pt-BR" sz="1000" b="1" dirty="0">
                <a:latin typeface="Century Gothic" panose="020B0502020202020204" pitchFamily="34" charset="0"/>
              </a:rPr>
              <a:t>35%</a:t>
            </a:r>
          </a:p>
        </p:txBody>
      </p:sp>
      <p:sp>
        <p:nvSpPr>
          <p:cNvPr id="10" name="Retângulo 9">
            <a:extLst>
              <a:ext uri="{FF2B5EF4-FFF2-40B4-BE49-F238E27FC236}">
                <a16:creationId xmlns:a16="http://schemas.microsoft.com/office/drawing/2014/main" id="{3159822A-BECE-4A0B-7419-AF334E0E1CDA}"/>
              </a:ext>
            </a:extLst>
          </p:cNvPr>
          <p:cNvSpPr/>
          <p:nvPr/>
        </p:nvSpPr>
        <p:spPr>
          <a:xfrm>
            <a:off x="1354239" y="1476050"/>
            <a:ext cx="4145260" cy="1325021"/>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cxnSp>
        <p:nvCxnSpPr>
          <p:cNvPr id="11" name="Conector de Seta Reta 10">
            <a:extLst>
              <a:ext uri="{FF2B5EF4-FFF2-40B4-BE49-F238E27FC236}">
                <a16:creationId xmlns:a16="http://schemas.microsoft.com/office/drawing/2014/main" id="{EFE3AAD1-BAA9-BC17-D139-6BF1D224955E}"/>
              </a:ext>
            </a:extLst>
          </p:cNvPr>
          <p:cNvCxnSpPr>
            <a:cxnSpLocks/>
          </p:cNvCxnSpPr>
          <p:nvPr/>
        </p:nvCxnSpPr>
        <p:spPr>
          <a:xfrm>
            <a:off x="5487924" y="1695010"/>
            <a:ext cx="3818122"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699461A1-6613-8C12-140A-B2F145A21D77}"/>
              </a:ext>
            </a:extLst>
          </p:cNvPr>
          <p:cNvCxnSpPr>
            <a:cxnSpLocks/>
          </p:cNvCxnSpPr>
          <p:nvPr/>
        </p:nvCxnSpPr>
        <p:spPr>
          <a:xfrm flipV="1">
            <a:off x="5239552" y="2109186"/>
            <a:ext cx="2106128" cy="21903"/>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6E9222C6-4565-E522-8C1B-5E9D0B229006}"/>
              </a:ext>
            </a:extLst>
          </p:cNvPr>
          <p:cNvCxnSpPr>
            <a:cxnSpLocks/>
          </p:cNvCxnSpPr>
          <p:nvPr/>
        </p:nvCxnSpPr>
        <p:spPr>
          <a:xfrm>
            <a:off x="4711656" y="2632164"/>
            <a:ext cx="890491"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42">
            <a:extLst>
              <a:ext uri="{FF2B5EF4-FFF2-40B4-BE49-F238E27FC236}">
                <a16:creationId xmlns:a16="http://schemas.microsoft.com/office/drawing/2014/main" id="{2247CC53-5F50-8948-91C6-6184474905DA}"/>
              </a:ext>
            </a:extLst>
          </p:cNvPr>
          <p:cNvSpPr txBox="1"/>
          <p:nvPr/>
        </p:nvSpPr>
        <p:spPr>
          <a:xfrm>
            <a:off x="6848276" y="1808085"/>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29%</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25</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32%</a:t>
            </a:r>
            <a:r>
              <a:rPr lang="pt-BR" sz="1000" dirty="0">
                <a:latin typeface="Century Gothic" panose="020B0502020202020204" pitchFamily="34" charset="0"/>
              </a:rPr>
              <a:t> | 25 a 40 anos: </a:t>
            </a:r>
            <a:r>
              <a:rPr lang="pt-BR" sz="1000" b="1" dirty="0">
                <a:latin typeface="Century Gothic" panose="020B0502020202020204" pitchFamily="34" charset="0"/>
              </a:rPr>
              <a:t>32%</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médio: </a:t>
            </a:r>
            <a:r>
              <a:rPr lang="pt-BR" sz="1000" b="1" dirty="0">
                <a:latin typeface="Century Gothic" panose="020B0502020202020204" pitchFamily="34" charset="0"/>
              </a:rPr>
              <a:t>31%</a:t>
            </a:r>
          </a:p>
          <a:p>
            <a:pPr algn="r">
              <a:defRPr/>
            </a:pPr>
            <a:r>
              <a:rPr lang="pt-BR" sz="1000" dirty="0">
                <a:latin typeface="Century Gothic" panose="020B0502020202020204" pitchFamily="34" charset="0"/>
              </a:rPr>
              <a:t>De 2 a 5 S.M.: </a:t>
            </a:r>
            <a:r>
              <a:rPr lang="pt-BR" sz="1000" b="1" dirty="0">
                <a:latin typeface="Century Gothic" panose="020B0502020202020204" pitchFamily="34" charset="0"/>
              </a:rPr>
              <a:t>29%</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29% </a:t>
            </a:r>
            <a:r>
              <a:rPr lang="pt-BR" sz="1000" dirty="0">
                <a:latin typeface="Century Gothic" panose="020B0502020202020204" pitchFamily="34" charset="0"/>
              </a:rPr>
              <a:t>| Sudeste: </a:t>
            </a:r>
            <a:r>
              <a:rPr lang="pt-BR" sz="1000" b="1" dirty="0">
                <a:latin typeface="Century Gothic" panose="020B0502020202020204" pitchFamily="34" charset="0"/>
              </a:rPr>
              <a:t>28%</a:t>
            </a:r>
          </a:p>
        </p:txBody>
      </p:sp>
      <p:sp>
        <p:nvSpPr>
          <p:cNvPr id="15" name="TextBox 42">
            <a:extLst>
              <a:ext uri="{FF2B5EF4-FFF2-40B4-BE49-F238E27FC236}">
                <a16:creationId xmlns:a16="http://schemas.microsoft.com/office/drawing/2014/main" id="{DC1F16CF-0D2D-C5E5-CF54-B36AD35A97F7}"/>
              </a:ext>
            </a:extLst>
          </p:cNvPr>
          <p:cNvSpPr txBox="1"/>
          <p:nvPr/>
        </p:nvSpPr>
        <p:spPr>
          <a:xfrm>
            <a:off x="5088858" y="2425563"/>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16%</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19</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25 a 40 anos: </a:t>
            </a:r>
            <a:r>
              <a:rPr lang="pt-BR" sz="1000" b="1" dirty="0">
                <a:latin typeface="Century Gothic" panose="020B0502020202020204" pitchFamily="34" charset="0"/>
              </a:rPr>
              <a:t>21%</a:t>
            </a:r>
            <a:r>
              <a:rPr lang="pt-BR" sz="1000" dirty="0">
                <a:latin typeface="Century Gothic" panose="020B0502020202020204" pitchFamily="34" charset="0"/>
              </a:rPr>
              <a:t> | 41 a 59 anos: </a:t>
            </a:r>
            <a:r>
              <a:rPr lang="pt-BR" sz="1000" b="1" dirty="0">
                <a:latin typeface="Century Gothic" panose="020B0502020202020204" pitchFamily="34" charset="0"/>
              </a:rPr>
              <a:t>19%</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29%</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19%</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20% </a:t>
            </a:r>
            <a:r>
              <a:rPr lang="pt-BR" sz="1000" dirty="0">
                <a:latin typeface="Century Gothic" panose="020B0502020202020204" pitchFamily="34" charset="0"/>
              </a:rPr>
              <a:t>| Sul: </a:t>
            </a:r>
            <a:r>
              <a:rPr lang="pt-BR" sz="1000" b="1" dirty="0">
                <a:latin typeface="Century Gothic" panose="020B0502020202020204" pitchFamily="34" charset="0"/>
              </a:rPr>
              <a:t>19%</a:t>
            </a:r>
          </a:p>
        </p:txBody>
      </p:sp>
      <p:sp>
        <p:nvSpPr>
          <p:cNvPr id="20" name="CaixaDeTexto 19">
            <a:extLst>
              <a:ext uri="{FF2B5EF4-FFF2-40B4-BE49-F238E27FC236}">
                <a16:creationId xmlns:a16="http://schemas.microsoft.com/office/drawing/2014/main" id="{FDC34201-3111-5E47-FBF3-165BCD0A0A40}"/>
              </a:ext>
            </a:extLst>
          </p:cNvPr>
          <p:cNvSpPr txBox="1"/>
          <p:nvPr>
            <p:custDataLst>
              <p:tags r:id="rId1"/>
            </p:custDataLst>
          </p:nvPr>
        </p:nvSpPr>
        <p:spPr>
          <a:xfrm>
            <a:off x="9493006" y="3673964"/>
            <a:ext cx="1908199" cy="1877437"/>
          </a:xfrm>
          <a:prstGeom prst="rect">
            <a:avLst/>
          </a:prstGeom>
          <a:noFill/>
          <a:ln>
            <a:noFill/>
          </a:ln>
        </p:spPr>
        <p:txBody>
          <a:bodyPr wrap="square">
            <a:spAutoFit/>
          </a:bodyPr>
          <a:lstStyle/>
          <a:p>
            <a:pPr lvl="0">
              <a:spcAft>
                <a:spcPts val="1000"/>
              </a:spcAft>
              <a:defRPr/>
            </a:pPr>
            <a:r>
              <a:rPr lang="pt-BR" sz="1200" b="1" dirty="0">
                <a:solidFill>
                  <a:srgbClr val="F39325"/>
                </a:solidFill>
                <a:latin typeface="Nunito" pitchFamily="2" charset="0"/>
                <a:ea typeface="Calibri" panose="020F0502020204030204" pitchFamily="34" charset="0"/>
                <a:cs typeface="Calibri" panose="020F0502020204030204" pitchFamily="34" charset="0"/>
              </a:rPr>
              <a:t>O </a:t>
            </a:r>
            <a:r>
              <a:rPr lang="pt-BR" sz="1600" b="1" dirty="0">
                <a:solidFill>
                  <a:srgbClr val="F39325"/>
                </a:solidFill>
                <a:latin typeface="Nunito" pitchFamily="2" charset="0"/>
                <a:ea typeface="Calibri" panose="020F0502020204030204" pitchFamily="34" charset="0"/>
                <a:cs typeface="Calibri" panose="020F0502020204030204" pitchFamily="34" charset="0"/>
              </a:rPr>
              <a:t>Cinema</a:t>
            </a:r>
            <a:r>
              <a:rPr lang="pt-BR" sz="1200" b="1" dirty="0">
                <a:solidFill>
                  <a:srgbClr val="F39325"/>
                </a:solidFill>
                <a:latin typeface="Nunito" pitchFamily="2" charset="0"/>
                <a:ea typeface="Calibri" panose="020F0502020204030204" pitchFamily="34" charset="0"/>
                <a:cs typeface="Calibri" panose="020F0502020204030204" pitchFamily="34" charset="0"/>
              </a:rPr>
              <a:t> lidera isolado o ranking de desejo, acumulando </a:t>
            </a:r>
            <a:r>
              <a:rPr lang="pt-BR" sz="1600" b="1" dirty="0">
                <a:solidFill>
                  <a:srgbClr val="F39325"/>
                </a:solidFill>
                <a:latin typeface="Nunito" pitchFamily="2" charset="0"/>
                <a:ea typeface="Calibri" panose="020F0502020204030204" pitchFamily="34" charset="0"/>
                <a:cs typeface="Calibri" panose="020F0502020204030204" pitchFamily="34" charset="0"/>
              </a:rPr>
              <a:t>33% </a:t>
            </a:r>
            <a:r>
              <a:rPr lang="pt-BR" sz="1200" b="1" dirty="0">
                <a:solidFill>
                  <a:srgbClr val="F39325"/>
                </a:solidFill>
                <a:latin typeface="Nunito" pitchFamily="2" charset="0"/>
                <a:ea typeface="Calibri" panose="020F0502020204030204" pitchFamily="34" charset="0"/>
                <a:cs typeface="Calibri" panose="020F0502020204030204" pitchFamily="34" charset="0"/>
              </a:rPr>
              <a:t>das intenções, seguido por </a:t>
            </a:r>
            <a:r>
              <a:rPr lang="pt-BR" sz="1600" b="1" dirty="0">
                <a:solidFill>
                  <a:srgbClr val="F39325"/>
                </a:solidFill>
                <a:latin typeface="Nunito" pitchFamily="2" charset="0"/>
                <a:ea typeface="Calibri" panose="020F0502020204030204" pitchFamily="34" charset="0"/>
                <a:cs typeface="Calibri" panose="020F0502020204030204" pitchFamily="34" charset="0"/>
              </a:rPr>
              <a:t>Show/Festival de música (27%) </a:t>
            </a:r>
            <a:r>
              <a:rPr lang="pt-BR" sz="1200" b="1" dirty="0">
                <a:solidFill>
                  <a:srgbClr val="F39325"/>
                </a:solidFill>
                <a:latin typeface="Nunito" pitchFamily="2" charset="0"/>
                <a:ea typeface="Calibri" panose="020F0502020204030204" pitchFamily="34" charset="0"/>
                <a:cs typeface="Calibri" panose="020F0502020204030204" pitchFamily="34" charset="0"/>
              </a:rPr>
              <a:t>e </a:t>
            </a:r>
            <a:r>
              <a:rPr lang="pt-BR" sz="1600" b="1" dirty="0">
                <a:solidFill>
                  <a:srgbClr val="F39325"/>
                </a:solidFill>
                <a:latin typeface="Nunito" pitchFamily="2" charset="0"/>
                <a:ea typeface="Calibri" panose="020F0502020204030204" pitchFamily="34" charset="0"/>
                <a:cs typeface="Calibri" panose="020F0502020204030204" pitchFamily="34" charset="0"/>
              </a:rPr>
              <a:t>Teatro (18%)</a:t>
            </a:r>
            <a:r>
              <a:rPr lang="pt-BR" sz="1200" b="1" dirty="0">
                <a:solidFill>
                  <a:srgbClr val="F39325"/>
                </a:solidFill>
                <a:latin typeface="Nunito" pitchFamily="2" charset="0"/>
                <a:ea typeface="Calibri" panose="020F0502020204030204" pitchFamily="34" charset="0"/>
                <a:cs typeface="Calibri" panose="020F0502020204030204" pitchFamily="34" charset="0"/>
              </a:rPr>
              <a:t>.</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cxnSp>
        <p:nvCxnSpPr>
          <p:cNvPr id="21" name="Straight Connector 29">
            <a:extLst>
              <a:ext uri="{FF2B5EF4-FFF2-40B4-BE49-F238E27FC236}">
                <a16:creationId xmlns:a16="http://schemas.microsoft.com/office/drawing/2014/main" id="{90208008-9DC5-315B-B795-3541B7819D2F}"/>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69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7557446-9041-7F3F-779A-23DD09916D98}"/>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742ACA35-1ECE-3A36-86AE-5B7D8328E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9F1BDCE9-12B2-AA91-B8C6-942ED4B90F82}"/>
              </a:ext>
            </a:extLst>
          </p:cNvPr>
          <p:cNvSpPr/>
          <p:nvPr/>
        </p:nvSpPr>
        <p:spPr>
          <a:xfrm>
            <a:off x="4034139" y="4583363"/>
            <a:ext cx="8002472" cy="1246631"/>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pic>
        <p:nvPicPr>
          <p:cNvPr id="120" name="Google Shape;120;g2e6e1bb57c8_0_0">
            <a:extLst>
              <a:ext uri="{FF2B5EF4-FFF2-40B4-BE49-F238E27FC236}">
                <a16:creationId xmlns:a16="http://schemas.microsoft.com/office/drawing/2014/main" id="{8B2BA986-E30B-1618-55C4-B28A0CBE8714}"/>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74DD7418-DED0-29ED-19D7-EC2A58ECF4E1}"/>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E0EAFC03-EA34-731A-EA4B-3836A07ACF56}"/>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C4CCA802-76BB-5BD4-8C7C-816F314440C0}"/>
              </a:ext>
            </a:extLst>
          </p:cNvPr>
          <p:cNvSpPr/>
          <p:nvPr/>
        </p:nvSpPr>
        <p:spPr>
          <a:xfrm>
            <a:off x="4034139" y="1030967"/>
            <a:ext cx="8002472" cy="1457447"/>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D8E92BA0-3CA1-15DF-3015-01DE4B68AFBA}"/>
              </a:ext>
            </a:extLst>
          </p:cNvPr>
          <p:cNvSpPr/>
          <p:nvPr/>
        </p:nvSpPr>
        <p:spPr>
          <a:xfrm rot="10800000">
            <a:off x="11427011" y="5227306"/>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7" name="Retângulo 6">
            <a:extLst>
              <a:ext uri="{FF2B5EF4-FFF2-40B4-BE49-F238E27FC236}">
                <a16:creationId xmlns:a16="http://schemas.microsoft.com/office/drawing/2014/main" id="{DA0167CD-87E4-0AF5-4C8C-F437119BA6A3}"/>
              </a:ext>
            </a:extLst>
          </p:cNvPr>
          <p:cNvSpPr/>
          <p:nvPr/>
        </p:nvSpPr>
        <p:spPr>
          <a:xfrm>
            <a:off x="3269152" y="436127"/>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10" name="CaixaDeTexto 9">
            <a:extLst>
              <a:ext uri="{FF2B5EF4-FFF2-40B4-BE49-F238E27FC236}">
                <a16:creationId xmlns:a16="http://schemas.microsoft.com/office/drawing/2014/main" id="{F313A5CD-FDA1-3166-97A6-23E9C810C848}"/>
              </a:ext>
            </a:extLst>
          </p:cNvPr>
          <p:cNvSpPr txBox="1"/>
          <p:nvPr/>
        </p:nvSpPr>
        <p:spPr>
          <a:xfrm>
            <a:off x="4082403" y="2641583"/>
            <a:ext cx="7798820" cy="1774845"/>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sym typeface="Arial"/>
              </a:rPr>
              <a:t>- Eu vou em show de vez em quando aqui mesmo, show da Daniela Mercury, da Ivete (Sangalo).</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rPr>
              <a:t>- Eu vou pouco, as bandas que eu gosto fazem mais shows no ‘sul’, e aí fica caro para ir. Os eventos são longe de onde eu moro.</a:t>
            </a:r>
            <a:endParaRPr lang="pt-BR" sz="1600" i="1" kern="100" dirty="0">
              <a:solidFill>
                <a:srgbClr val="000000">
                  <a:lumMod val="65000"/>
                  <a:lumOff val="35000"/>
                </a:srgbClr>
              </a:solidFill>
              <a:cs typeface="Times New Roman" panose="02020603050405020304" pitchFamily="18" charset="0"/>
              <a:sym typeface="Arial"/>
            </a:endParaRP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rPr>
              <a:t>(NO/ NE/ CO - Capital/ RM - 18 a 25 anos)</a:t>
            </a:r>
            <a:endParaRPr lang="pt-BR" sz="1467" kern="100" dirty="0">
              <a:solidFill>
                <a:srgbClr val="000000">
                  <a:lumMod val="65000"/>
                  <a:lumOff val="35000"/>
                </a:srgbClr>
              </a:solidFill>
              <a:cs typeface="Times New Roman" panose="02020603050405020304" pitchFamily="18" charset="0"/>
              <a:sym typeface="Arial"/>
            </a:endParaRPr>
          </a:p>
        </p:txBody>
      </p:sp>
      <p:sp>
        <p:nvSpPr>
          <p:cNvPr id="14" name="Retângulo 13">
            <a:extLst>
              <a:ext uri="{FF2B5EF4-FFF2-40B4-BE49-F238E27FC236}">
                <a16:creationId xmlns:a16="http://schemas.microsoft.com/office/drawing/2014/main" id="{0794424A-906E-F75B-49D7-2F5B5BF86D98}"/>
              </a:ext>
            </a:extLst>
          </p:cNvPr>
          <p:cNvSpPr/>
          <p:nvPr/>
        </p:nvSpPr>
        <p:spPr>
          <a:xfrm>
            <a:off x="4034139" y="2641584"/>
            <a:ext cx="8002472" cy="1745081"/>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16" name="CaixaDeTexto 15">
            <a:extLst>
              <a:ext uri="{FF2B5EF4-FFF2-40B4-BE49-F238E27FC236}">
                <a16:creationId xmlns:a16="http://schemas.microsoft.com/office/drawing/2014/main" id="{1F84AE48-2946-6489-85EF-F403A6EB2129}"/>
              </a:ext>
            </a:extLst>
          </p:cNvPr>
          <p:cNvSpPr txBox="1"/>
          <p:nvPr/>
        </p:nvSpPr>
        <p:spPr>
          <a:xfrm>
            <a:off x="4034139" y="1087854"/>
            <a:ext cx="7847085" cy="1376787"/>
          </a:xfrm>
          <a:prstGeom prst="rect">
            <a:avLst/>
          </a:prstGeom>
          <a:noFill/>
        </p:spPr>
        <p:txBody>
          <a:bodyPr wrap="square">
            <a:spAutoFit/>
          </a:bodyPr>
          <a:lstStyle/>
          <a:p>
            <a:pPr lvl="1" algn="just">
              <a:lnSpc>
                <a:spcPct val="120000"/>
              </a:lnSpc>
              <a:spcBef>
                <a:spcPts val="400"/>
              </a:spcBef>
              <a:spcAft>
                <a:spcPts val="400"/>
              </a:spcAft>
              <a:defRPr/>
            </a:pPr>
            <a:r>
              <a:rPr lang="pt-BR" sz="1600" b="1" i="1" kern="100" dirty="0" smtClean="0">
                <a:solidFill>
                  <a:srgbClr val="000000">
                    <a:lumMod val="65000"/>
                    <a:lumOff val="35000"/>
                  </a:srgbClr>
                </a:solidFill>
                <a:cs typeface="Times New Roman" panose="02020603050405020304" pitchFamily="18" charset="0"/>
              </a:rPr>
              <a:t>Eu </a:t>
            </a:r>
            <a:r>
              <a:rPr lang="pt-BR" sz="1600" b="1" i="1" kern="100" dirty="0">
                <a:solidFill>
                  <a:srgbClr val="000000">
                    <a:lumMod val="65000"/>
                    <a:lumOff val="35000"/>
                  </a:srgbClr>
                </a:solidFill>
                <a:cs typeface="Times New Roman" panose="02020603050405020304" pitchFamily="18" charset="0"/>
              </a:rPr>
              <a:t>geralmente costumo consumir mais música mesmo, não tenho acesso a outros tipos de cultura.</a:t>
            </a:r>
            <a:r>
              <a:rPr lang="pt-BR" sz="1600" i="1" kern="100" dirty="0">
                <a:solidFill>
                  <a:srgbClr val="000000">
                    <a:lumMod val="65000"/>
                    <a:lumOff val="35000"/>
                  </a:srgbClr>
                </a:solidFill>
                <a:cs typeface="Times New Roman" panose="02020603050405020304" pitchFamily="18" charset="0"/>
              </a:rPr>
              <a:t> (...) A gente aprende muito com as letras das músicas. A música conta histórias, fala sobre a vida das pessoas</a:t>
            </a:r>
          </a:p>
          <a:p>
            <a:pPr lvl="1" algn="just">
              <a:lnSpc>
                <a:spcPct val="120000"/>
              </a:lnSpc>
              <a:spcBef>
                <a:spcPts val="400"/>
              </a:spcBef>
              <a:spcAft>
                <a:spcPts val="400"/>
              </a:spcAft>
              <a:defRPr/>
            </a:pPr>
            <a:r>
              <a:rPr lang="pt-BR" sz="1600" i="1" kern="100" dirty="0">
                <a:solidFill>
                  <a:srgbClr val="000000">
                    <a:lumMod val="65000"/>
                    <a:lumOff val="35000"/>
                  </a:srgbClr>
                </a:solidFill>
                <a:cs typeface="Times New Roman" panose="02020603050405020304" pitchFamily="18" charset="0"/>
              </a:rPr>
              <a:t>(SE/ </a:t>
            </a:r>
            <a:r>
              <a:rPr lang="pt-BR" sz="1600" i="1" kern="100" dirty="0" err="1">
                <a:solidFill>
                  <a:srgbClr val="000000">
                    <a:lumMod val="65000"/>
                    <a:lumOff val="35000"/>
                  </a:srgbClr>
                </a:solidFill>
                <a:cs typeface="Times New Roman" panose="02020603050405020304" pitchFamily="18" charset="0"/>
              </a:rPr>
              <a:t>S</a:t>
            </a:r>
            <a:r>
              <a:rPr lang="pt-BR" sz="1600" i="1" kern="100" dirty="0">
                <a:solidFill>
                  <a:srgbClr val="000000">
                    <a:lumMod val="65000"/>
                    <a:lumOff val="35000"/>
                  </a:srgbClr>
                </a:solidFill>
                <a:cs typeface="Times New Roman" panose="02020603050405020304" pitchFamily="18" charset="0"/>
              </a:rPr>
              <a:t> - Interior - 18 a 25 anos)</a:t>
            </a:r>
          </a:p>
        </p:txBody>
      </p:sp>
      <p:sp>
        <p:nvSpPr>
          <p:cNvPr id="15" name="CaixaDeTexto 14">
            <a:extLst>
              <a:ext uri="{FF2B5EF4-FFF2-40B4-BE49-F238E27FC236}">
                <a16:creationId xmlns:a16="http://schemas.microsoft.com/office/drawing/2014/main" id="{F5DDD40D-CE88-D319-E35C-7C821C4E3D3C}"/>
              </a:ext>
            </a:extLst>
          </p:cNvPr>
          <p:cNvSpPr txBox="1"/>
          <p:nvPr/>
        </p:nvSpPr>
        <p:spPr>
          <a:xfrm>
            <a:off x="4207220" y="4701276"/>
            <a:ext cx="7674003" cy="1055674"/>
          </a:xfrm>
          <a:prstGeom prst="rect">
            <a:avLst/>
          </a:prstGeom>
          <a:noFill/>
        </p:spPr>
        <p:txBody>
          <a:bodyPr wrap="square">
            <a:spAutoFit/>
          </a:bodyPr>
          <a:lstStyle/>
          <a:p>
            <a:pPr marL="0" marR="0" lvl="1" indent="0" algn="just" defTabSz="914400" rtl="0" eaLnBrk="1" fontAlgn="auto" latinLnBrk="0" hangingPunct="1">
              <a:lnSpc>
                <a:spcPct val="120000"/>
              </a:lnSpc>
              <a:spcBef>
                <a:spcPts val="300"/>
              </a:spcBef>
              <a:spcAft>
                <a:spcPts val="300"/>
              </a:spcAft>
              <a:buClr>
                <a:srgbClr val="000000"/>
              </a:buClr>
              <a:buSzTx/>
              <a:buFont typeface="Arial"/>
              <a:buNone/>
              <a:tabLst/>
              <a:defRPr/>
            </a:pPr>
            <a:r>
              <a:rPr lang="pt-BR" sz="1600" b="1" i="1" kern="100" dirty="0">
                <a:solidFill>
                  <a:srgbClr val="000000">
                    <a:lumMod val="65000"/>
                    <a:lumOff val="35000"/>
                  </a:srgbClr>
                </a:solidFill>
                <a:cs typeface="Times New Roman" panose="02020603050405020304" pitchFamily="18" charset="0"/>
                <a:sym typeface="Arial"/>
              </a:rPr>
              <a:t>Nossa, eu nunca mais vi circo por aqui, só quando eu era criança, eu fui quando era criança.</a:t>
            </a:r>
          </a:p>
          <a:p>
            <a:pPr marL="0" marR="0" lvl="1" indent="0" algn="just" defTabSz="914400" rtl="0" eaLnBrk="1" fontAlgn="auto" latinLnBrk="0" hangingPunct="1">
              <a:lnSpc>
                <a:spcPct val="120000"/>
              </a:lnSpc>
              <a:spcBef>
                <a:spcPts val="300"/>
              </a:spcBef>
              <a:spcAft>
                <a:spcPts val="300"/>
              </a:spcAft>
              <a:buClr>
                <a:srgbClr val="000000"/>
              </a:buClr>
              <a:buSzTx/>
              <a:buFont typeface="Arial"/>
              <a:buNone/>
              <a:tabLst/>
              <a:defRPr/>
            </a:pPr>
            <a:r>
              <a:rPr lang="pt-BR" sz="1600" i="1" kern="100" dirty="0">
                <a:solidFill>
                  <a:srgbClr val="000000">
                    <a:lumMod val="65000"/>
                    <a:lumOff val="35000"/>
                  </a:srgbClr>
                </a:solidFill>
                <a:cs typeface="Times New Roman" panose="02020603050405020304" pitchFamily="18" charset="0"/>
                <a:sym typeface="Arial"/>
              </a:rPr>
              <a:t>(NO/ NE/ CO - Capital/ RM - 18 a 25 anos)</a:t>
            </a:r>
          </a:p>
        </p:txBody>
      </p:sp>
    </p:spTree>
    <p:extLst>
      <p:ext uri="{BB962C8B-B14F-4D97-AF65-F5344CB8AC3E}">
        <p14:creationId xmlns:p14="http://schemas.microsoft.com/office/powerpoint/2010/main" val="189555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49C833D-9FE7-11CD-A200-934F1139D5D1}"/>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421A9ACC-FC03-121B-3BD8-025D8E00D1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F7DE1A29-355A-6F64-8F95-1AD1D7AFE42E}"/>
              </a:ext>
            </a:extLst>
          </p:cNvPr>
          <p:cNvSpPr/>
          <p:nvPr/>
        </p:nvSpPr>
        <p:spPr>
          <a:xfrm>
            <a:off x="10497953" y="5231108"/>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781F3F66-EBE5-8C4D-E3F9-646CF48D23D4}"/>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DADCA2D7-A1B0-B1C5-67F0-ACB2194DA857}"/>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4C48D685-0706-5D51-FEBC-02AF9800CAC4}"/>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EA294AF2-DBBC-FA2D-131D-6F9B05963C29}"/>
              </a:ext>
            </a:extLst>
          </p:cNvPr>
          <p:cNvSpPr/>
          <p:nvPr/>
        </p:nvSpPr>
        <p:spPr>
          <a:xfrm>
            <a:off x="4171578" y="848298"/>
            <a:ext cx="7685741" cy="1330837"/>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0D650843-50AF-9685-0F14-6F34EA8AFA50}"/>
              </a:ext>
            </a:extLst>
          </p:cNvPr>
          <p:cNvSpPr/>
          <p:nvPr/>
        </p:nvSpPr>
        <p:spPr>
          <a:xfrm rot="10800000">
            <a:off x="10740132" y="5171341"/>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F14CEE58-68A9-715A-0C6F-31C89EF604BE}"/>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4E145490-8DF0-86B8-62A4-C43889011E4D}"/>
              </a:ext>
            </a:extLst>
          </p:cNvPr>
          <p:cNvSpPr/>
          <p:nvPr/>
        </p:nvSpPr>
        <p:spPr>
          <a:xfrm>
            <a:off x="4382488" y="506125"/>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9" name="CaixaDeTexto 8">
            <a:extLst>
              <a:ext uri="{FF2B5EF4-FFF2-40B4-BE49-F238E27FC236}">
                <a16:creationId xmlns:a16="http://schemas.microsoft.com/office/drawing/2014/main" id="{1FA6AE86-C5EE-E953-EE6F-CFE06C5A9A2A}"/>
              </a:ext>
            </a:extLst>
          </p:cNvPr>
          <p:cNvSpPr txBox="1"/>
          <p:nvPr/>
        </p:nvSpPr>
        <p:spPr>
          <a:xfrm>
            <a:off x="4181895" y="886532"/>
            <a:ext cx="7685741" cy="1249637"/>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latin typeface="Aptos" panose="020B0004020202020204" pitchFamily="34" charset="0"/>
                <a:cs typeface="Times New Roman" panose="02020603050405020304" pitchFamily="18" charset="0"/>
                <a:sym typeface="Arial"/>
              </a:rPr>
              <a:t>Gosto muito de teatro, eu vou de vez em quando. Não consigo falar quantas vezes, assim... Mas eu vou mais mesmo é quando tem as promoções</a:t>
            </a: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 Aqui eles fazem umas promoções (campanhas) de vez em quando com ingressos mais baratos.</a:t>
            </a:r>
            <a:r>
              <a:rPr lang="pt-BR" sz="1600" b="1" i="1" kern="100" dirty="0">
                <a:solidFill>
                  <a:srgbClr val="000000">
                    <a:lumMod val="65000"/>
                    <a:lumOff val="35000"/>
                  </a:srgbClr>
                </a:solidFill>
                <a:latin typeface="Aptos" panose="020B0004020202020204" pitchFamily="34" charset="0"/>
                <a:cs typeface="Times New Roman" panose="02020603050405020304" pitchFamily="18" charset="0"/>
                <a:sym typeface="Arial"/>
              </a:rPr>
              <a:t>  </a:t>
            </a:r>
            <a:r>
              <a:rPr lang="pt-BR" sz="1467" kern="100" dirty="0">
                <a:solidFill>
                  <a:srgbClr val="000000">
                    <a:lumMod val="65000"/>
                    <a:lumOff val="35000"/>
                  </a:srgbClr>
                </a:solidFill>
                <a:latin typeface="Aptos" panose="020B0004020202020204" pitchFamily="34" charset="0"/>
                <a:cs typeface="Times New Roman" panose="02020603050405020304" pitchFamily="18" charset="0"/>
                <a:sym typeface="Arial"/>
              </a:rPr>
              <a:t>(SE/ S - Capital/ RM - 30 a 50 anos)</a:t>
            </a:r>
          </a:p>
        </p:txBody>
      </p:sp>
      <p:sp>
        <p:nvSpPr>
          <p:cNvPr id="13" name="CaixaDeTexto 12">
            <a:extLst>
              <a:ext uri="{FF2B5EF4-FFF2-40B4-BE49-F238E27FC236}">
                <a16:creationId xmlns:a16="http://schemas.microsoft.com/office/drawing/2014/main" id="{0ED69B64-9454-CC26-A81D-5B0CD96061D8}"/>
              </a:ext>
            </a:extLst>
          </p:cNvPr>
          <p:cNvSpPr txBox="1"/>
          <p:nvPr/>
        </p:nvSpPr>
        <p:spPr>
          <a:xfrm>
            <a:off x="4232978" y="5133301"/>
            <a:ext cx="7562941" cy="1376787"/>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latin typeface="Aptos" panose="020B0004020202020204" pitchFamily="34" charset="0"/>
                <a:cs typeface="Times New Roman" panose="02020603050405020304" pitchFamily="18" charset="0"/>
                <a:sym typeface="Arial"/>
              </a:rPr>
              <a:t>Teatro de famosos aqui não tem, se quiser tem que ir para longe. (...) Vou só quando tem teatro na escolinha da minha filha... </a:t>
            </a: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Quando tem o teatrinho que fazem lá.</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(NO/ NE/ CO - Interior - 30 a 50 anos)</a:t>
            </a:r>
          </a:p>
        </p:txBody>
      </p:sp>
      <p:sp>
        <p:nvSpPr>
          <p:cNvPr id="14" name="Retângulo 13">
            <a:extLst>
              <a:ext uri="{FF2B5EF4-FFF2-40B4-BE49-F238E27FC236}">
                <a16:creationId xmlns:a16="http://schemas.microsoft.com/office/drawing/2014/main" id="{687C7A96-2020-F0C5-EAC0-E9A230B3EB25}"/>
              </a:ext>
            </a:extLst>
          </p:cNvPr>
          <p:cNvSpPr/>
          <p:nvPr/>
        </p:nvSpPr>
        <p:spPr>
          <a:xfrm>
            <a:off x="4178755" y="5096645"/>
            <a:ext cx="7678564" cy="1486388"/>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16" name="Retângulo 15">
            <a:extLst>
              <a:ext uri="{FF2B5EF4-FFF2-40B4-BE49-F238E27FC236}">
                <a16:creationId xmlns:a16="http://schemas.microsoft.com/office/drawing/2014/main" id="{32493F13-28A2-C1F7-3FB5-3AF0F8FA59A2}"/>
              </a:ext>
            </a:extLst>
          </p:cNvPr>
          <p:cNvSpPr/>
          <p:nvPr/>
        </p:nvSpPr>
        <p:spPr>
          <a:xfrm>
            <a:off x="4178755" y="2273358"/>
            <a:ext cx="7678564" cy="2713865"/>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17" name="CaixaDeTexto 16">
            <a:extLst>
              <a:ext uri="{FF2B5EF4-FFF2-40B4-BE49-F238E27FC236}">
                <a16:creationId xmlns:a16="http://schemas.microsoft.com/office/drawing/2014/main" id="{32182560-456F-4873-54D1-3C570C05E6BC}"/>
              </a:ext>
            </a:extLst>
          </p:cNvPr>
          <p:cNvSpPr txBox="1"/>
          <p:nvPr/>
        </p:nvSpPr>
        <p:spPr>
          <a:xfrm>
            <a:off x="4416798" y="2569552"/>
            <a:ext cx="7195299" cy="2019014"/>
          </a:xfrm>
          <a:prstGeom prst="rect">
            <a:avLst/>
          </a:prstGeom>
          <a:noFill/>
        </p:spPr>
        <p:txBody>
          <a:bodyPr wrap="square">
            <a:spAutoFit/>
          </a:bodyPr>
          <a:lstStyle/>
          <a:p>
            <a:pPr marL="0" marR="0" lvl="1" indent="0" algn="just" defTabSz="914400" rtl="0" eaLnBrk="1" fontAlgn="auto" latinLnBrk="0" hangingPunct="1">
              <a:lnSpc>
                <a:spcPct val="120000"/>
              </a:lnSpc>
              <a:spcBef>
                <a:spcPts val="300"/>
              </a:spcBef>
              <a:spcAft>
                <a:spcPts val="300"/>
              </a:spcAft>
              <a:buClr>
                <a:srgbClr val="000000"/>
              </a:buClr>
              <a:buSzTx/>
              <a:buFont typeface="Arial"/>
              <a:buNone/>
              <a:tabLst/>
              <a:defRPr/>
            </a:pP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 </a:t>
            </a:r>
            <a:r>
              <a:rPr lang="pt-BR" sz="1600" b="1" i="1" kern="100" dirty="0">
                <a:solidFill>
                  <a:srgbClr val="000000">
                    <a:lumMod val="65000"/>
                    <a:lumOff val="35000"/>
                  </a:srgbClr>
                </a:solidFill>
                <a:latin typeface="Aptos" panose="020B0004020202020204" pitchFamily="34" charset="0"/>
                <a:cs typeface="Times New Roman" panose="02020603050405020304" pitchFamily="18" charset="0"/>
                <a:sym typeface="Arial"/>
              </a:rPr>
              <a:t>Eu acho que tenho outras prioridades no sentido de cultura. Mas também eu acho que não me chama atenção esse tipo de música clássica, ópera. Mas eu nunca fui também.</a:t>
            </a:r>
          </a:p>
          <a:p>
            <a:pPr marL="0" marR="0" lvl="1" indent="0" algn="just" defTabSz="914400" rtl="0" eaLnBrk="1" fontAlgn="auto" latinLnBrk="0" hangingPunct="1">
              <a:lnSpc>
                <a:spcPct val="120000"/>
              </a:lnSpc>
              <a:spcBef>
                <a:spcPts val="300"/>
              </a:spcBef>
              <a:spcAft>
                <a:spcPts val="300"/>
              </a:spcAft>
              <a:buClr>
                <a:srgbClr val="000000"/>
              </a:buClr>
              <a:buSzTx/>
              <a:buFont typeface="Arial"/>
              <a:buNone/>
              <a:tabLst/>
              <a:defRPr/>
            </a:pP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 (...) Mas eu </a:t>
            </a:r>
            <a:r>
              <a:rPr lang="pt-BR" sz="1600" b="1" i="1" kern="100" dirty="0">
                <a:solidFill>
                  <a:srgbClr val="000000">
                    <a:lumMod val="65000"/>
                    <a:lumOff val="35000"/>
                  </a:srgbClr>
                </a:solidFill>
                <a:latin typeface="Aptos" panose="020B0004020202020204" pitchFamily="34" charset="0"/>
                <a:cs typeface="Times New Roman" panose="02020603050405020304" pitchFamily="18" charset="0"/>
                <a:sym typeface="Arial"/>
              </a:rPr>
              <a:t>acho que eu ficaria perdido porque eu não conheço esse tipo de arte</a:t>
            </a: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 acho que não tenho conhecimento para apreciar isso. </a:t>
            </a:r>
          </a:p>
          <a:p>
            <a:pPr marL="0" marR="0" lvl="1" indent="0" algn="just" defTabSz="914400" rtl="0" eaLnBrk="1" fontAlgn="auto" latinLnBrk="0" hangingPunct="1">
              <a:lnSpc>
                <a:spcPct val="120000"/>
              </a:lnSpc>
              <a:spcBef>
                <a:spcPts val="300"/>
              </a:spcBef>
              <a:spcAft>
                <a:spcPts val="300"/>
              </a:spcAft>
              <a:buClr>
                <a:srgbClr val="000000"/>
              </a:buClr>
              <a:buSzTx/>
              <a:buFont typeface="Arial"/>
              <a:buNone/>
              <a:tabLst/>
              <a:defRPr/>
            </a:pP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(SE/ </a:t>
            </a:r>
            <a:r>
              <a:rPr lang="pt-BR" sz="1600" i="1" kern="100" dirty="0" err="1">
                <a:solidFill>
                  <a:srgbClr val="000000">
                    <a:lumMod val="65000"/>
                    <a:lumOff val="35000"/>
                  </a:srgbClr>
                </a:solidFill>
                <a:latin typeface="Aptos" panose="020B0004020202020204" pitchFamily="34" charset="0"/>
                <a:cs typeface="Times New Roman" panose="02020603050405020304" pitchFamily="18" charset="0"/>
                <a:sym typeface="Arial"/>
              </a:rPr>
              <a:t>S</a:t>
            </a:r>
            <a:r>
              <a:rPr lang="pt-BR" sz="1600" i="1" kern="100" dirty="0">
                <a:solidFill>
                  <a:srgbClr val="000000">
                    <a:lumMod val="65000"/>
                    <a:lumOff val="35000"/>
                  </a:srgbClr>
                </a:solidFill>
                <a:latin typeface="Aptos" panose="020B0004020202020204" pitchFamily="34" charset="0"/>
                <a:cs typeface="Times New Roman" panose="02020603050405020304" pitchFamily="18" charset="0"/>
                <a:sym typeface="Arial"/>
              </a:rPr>
              <a:t> - Interior - 18 a 25 anos)</a:t>
            </a:r>
          </a:p>
        </p:txBody>
      </p:sp>
    </p:spTree>
    <p:extLst>
      <p:ext uri="{BB962C8B-B14F-4D97-AF65-F5344CB8AC3E}">
        <p14:creationId xmlns:p14="http://schemas.microsoft.com/office/powerpoint/2010/main" val="239649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000000"/>
                </a:solidFill>
                <a:latin typeface="Century Gothic" panose="020B0502020202020204" pitchFamily="34" charset="0"/>
              </a:rPr>
              <a:t>VISITAÇÃO A EVENTOS </a:t>
            </a:r>
            <a:r>
              <a:rPr lang="pt-BR" sz="2700" spc="-101" dirty="0">
                <a:solidFill>
                  <a:srgbClr val="FFC000"/>
                </a:solidFill>
                <a:latin typeface="Century Gothic" panose="020B0502020202020204" pitchFamily="34" charset="0"/>
              </a:rPr>
              <a:t>CULTURAIS REGIONAIS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7" name="object 7">
            <a:extLst>
              <a:ext uri="{FF2B5EF4-FFF2-40B4-BE49-F238E27FC236}">
                <a16:creationId xmlns:a16="http://schemas.microsoft.com/office/drawing/2014/main" id="{124914CF-AE1D-E0DC-BD29-4A4F75623F86}"/>
              </a:ext>
            </a:extLst>
          </p:cNvPr>
          <p:cNvPicPr/>
          <p:nvPr/>
        </p:nvPicPr>
        <p:blipFill>
          <a:blip r:embed="rId5" cstate="print"/>
          <a:stretch>
            <a:fillRect/>
          </a:stretch>
        </p:blipFill>
        <p:spPr>
          <a:xfrm>
            <a:off x="-6837" y="6145992"/>
            <a:ext cx="837804" cy="720070"/>
          </a:xfrm>
          <a:prstGeom prst="rect">
            <a:avLst/>
          </a:prstGeom>
        </p:spPr>
      </p:pic>
      <p:sp>
        <p:nvSpPr>
          <p:cNvPr id="8" name="object 6">
            <a:extLst>
              <a:ext uri="{FF2B5EF4-FFF2-40B4-BE49-F238E27FC236}">
                <a16:creationId xmlns:a16="http://schemas.microsoft.com/office/drawing/2014/main" id="{506C7CB5-7F3B-1754-9EB3-47CFA72FAD25}"/>
              </a:ext>
            </a:extLst>
          </p:cNvPr>
          <p:cNvSpPr txBox="1"/>
          <p:nvPr/>
        </p:nvSpPr>
        <p:spPr>
          <a:xfrm>
            <a:off x="902945" y="6237032"/>
            <a:ext cx="9077531"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Desde o início do ano, você visitou/ presenciou algum evento cultural local ou tradicional da sua cidade ou região, sim ou não?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(ESPONTÂNEA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6">
            <a:alphaModFix/>
          </a:blip>
          <a:srcRect b="38043"/>
          <a:stretch/>
        </p:blipFill>
        <p:spPr>
          <a:xfrm>
            <a:off x="11458901" y="88144"/>
            <a:ext cx="610487" cy="136885"/>
          </a:xfrm>
          <a:prstGeom prst="rect">
            <a:avLst/>
          </a:prstGeom>
          <a:noFill/>
          <a:ln>
            <a:noFill/>
          </a:ln>
        </p:spPr>
      </p:pic>
      <p:graphicFrame>
        <p:nvGraphicFramePr>
          <p:cNvPr id="5" name="Gráfico 4">
            <a:extLst>
              <a:ext uri="{FF2B5EF4-FFF2-40B4-BE49-F238E27FC236}">
                <a16:creationId xmlns:a16="http://schemas.microsoft.com/office/drawing/2014/main" id="{D90B29EF-FA2A-54CA-35B3-4B88388ACD9C}"/>
              </a:ext>
            </a:extLst>
          </p:cNvPr>
          <p:cNvGraphicFramePr/>
          <p:nvPr>
            <p:custDataLst>
              <p:tags r:id="rId1"/>
            </p:custDataLst>
            <p:extLst/>
          </p:nvPr>
        </p:nvGraphicFramePr>
        <p:xfrm>
          <a:off x="193906" y="1587641"/>
          <a:ext cx="7017122" cy="4299175"/>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áfico 2">
            <a:extLst>
              <a:ext uri="{FF2B5EF4-FFF2-40B4-BE49-F238E27FC236}">
                <a16:creationId xmlns:a16="http://schemas.microsoft.com/office/drawing/2014/main" id="{D31DF86E-620C-A700-E6E7-42689E95B6D6}"/>
              </a:ext>
            </a:extLst>
          </p:cNvPr>
          <p:cNvGrpSpPr/>
          <p:nvPr/>
        </p:nvGrpSpPr>
        <p:grpSpPr>
          <a:xfrm rot="10433968" flipH="1" flipV="1">
            <a:off x="5720810" y="2386756"/>
            <a:ext cx="1472315" cy="415393"/>
            <a:chOff x="8731775" y="4873145"/>
            <a:chExt cx="824255" cy="302582"/>
          </a:xfrm>
          <a:solidFill>
            <a:srgbClr val="000000"/>
          </a:solidFill>
        </p:grpSpPr>
        <p:sp>
          <p:nvSpPr>
            <p:cNvPr id="10" name="Gráfico 2">
              <a:extLst>
                <a:ext uri="{FF2B5EF4-FFF2-40B4-BE49-F238E27FC236}">
                  <a16:creationId xmlns:a16="http://schemas.microsoft.com/office/drawing/2014/main" id="{E47473CC-6160-D2C7-F901-7FA72C8D16EE}"/>
                </a:ext>
              </a:extLst>
            </p:cNvPr>
            <p:cNvSpPr/>
            <p:nvPr/>
          </p:nvSpPr>
          <p:spPr>
            <a:xfrm>
              <a:off x="8731775" y="4873145"/>
              <a:ext cx="824255" cy="302582"/>
            </a:xfrm>
            <a:custGeom>
              <a:avLst/>
              <a:gdLst>
                <a:gd name="connsiteX0" fmla="*/ 24647 w 824255"/>
                <a:gd name="connsiteY0" fmla="*/ 269143 h 302582"/>
                <a:gd name="connsiteX1" fmla="*/ 40786 w 824255"/>
                <a:gd name="connsiteY1" fmla="*/ 230497 h 302582"/>
                <a:gd name="connsiteX2" fmla="*/ 89546 w 824255"/>
                <a:gd name="connsiteY2" fmla="*/ 160280 h 302582"/>
                <a:gd name="connsiteX3" fmla="*/ 96495 w 824255"/>
                <a:gd name="connsiteY3" fmla="*/ 148235 h 302582"/>
                <a:gd name="connsiteX4" fmla="*/ 40409 w 824255"/>
                <a:gd name="connsiteY4" fmla="*/ 108365 h 302582"/>
                <a:gd name="connsiteX5" fmla="*/ 4514 w 824255"/>
                <a:gd name="connsiteY5" fmla="*/ 82455 h 302582"/>
                <a:gd name="connsiteX6" fmla="*/ 5031 w 824255"/>
                <a:gd name="connsiteY6" fmla="*/ 68923 h 302582"/>
                <a:gd name="connsiteX7" fmla="*/ 32419 w 824255"/>
                <a:gd name="connsiteY7" fmla="*/ 50879 h 302582"/>
                <a:gd name="connsiteX8" fmla="*/ 124928 w 824255"/>
                <a:gd name="connsiteY8" fmla="*/ 17809 h 302582"/>
                <a:gd name="connsiteX9" fmla="*/ 312030 w 824255"/>
                <a:gd name="connsiteY9" fmla="*/ 1256 h 302582"/>
                <a:gd name="connsiteX10" fmla="*/ 363474 w 824255"/>
                <a:gd name="connsiteY10" fmla="*/ 80 h 302582"/>
                <a:gd name="connsiteX11" fmla="*/ 413184 w 824255"/>
                <a:gd name="connsiteY11" fmla="*/ 4261 h 302582"/>
                <a:gd name="connsiteX12" fmla="*/ 478228 w 824255"/>
                <a:gd name="connsiteY12" fmla="*/ 12914 h 302582"/>
                <a:gd name="connsiteX13" fmla="*/ 579793 w 824255"/>
                <a:gd name="connsiteY13" fmla="*/ 45771 h 302582"/>
                <a:gd name="connsiteX14" fmla="*/ 631940 w 824255"/>
                <a:gd name="connsiteY14" fmla="*/ 68373 h 302582"/>
                <a:gd name="connsiteX15" fmla="*/ 624604 w 824255"/>
                <a:gd name="connsiteY15" fmla="*/ 51327 h 302582"/>
                <a:gd name="connsiteX16" fmla="*/ 611788 w 824255"/>
                <a:gd name="connsiteY16" fmla="*/ 25898 h 302582"/>
                <a:gd name="connsiteX17" fmla="*/ 613359 w 824255"/>
                <a:gd name="connsiteY17" fmla="*/ 13782 h 302582"/>
                <a:gd name="connsiteX18" fmla="*/ 614090 w 824255"/>
                <a:gd name="connsiteY18" fmla="*/ 13276 h 302582"/>
                <a:gd name="connsiteX19" fmla="*/ 627177 w 824255"/>
                <a:gd name="connsiteY19" fmla="*/ 11483 h 302582"/>
                <a:gd name="connsiteX20" fmla="*/ 711557 w 824255"/>
                <a:gd name="connsiteY20" fmla="*/ 68419 h 302582"/>
                <a:gd name="connsiteX21" fmla="*/ 803820 w 824255"/>
                <a:gd name="connsiteY21" fmla="*/ 188246 h 302582"/>
                <a:gd name="connsiteX22" fmla="*/ 818308 w 824255"/>
                <a:gd name="connsiteY22" fmla="*/ 209503 h 302582"/>
                <a:gd name="connsiteX23" fmla="*/ 824256 w 824255"/>
                <a:gd name="connsiteY23" fmla="*/ 222768 h 302582"/>
                <a:gd name="connsiteX24" fmla="*/ 811823 w 824255"/>
                <a:gd name="connsiteY24" fmla="*/ 239301 h 302582"/>
                <a:gd name="connsiteX25" fmla="*/ 760261 w 824255"/>
                <a:gd name="connsiteY25" fmla="*/ 260172 h 302582"/>
                <a:gd name="connsiteX26" fmla="*/ 629879 w 824255"/>
                <a:gd name="connsiteY26" fmla="*/ 290123 h 302582"/>
                <a:gd name="connsiteX27" fmla="*/ 552351 w 824255"/>
                <a:gd name="connsiteY27" fmla="*/ 302146 h 302582"/>
                <a:gd name="connsiteX28" fmla="*/ 536770 w 824255"/>
                <a:gd name="connsiteY28" fmla="*/ 288915 h 302582"/>
                <a:gd name="connsiteX29" fmla="*/ 575264 w 824255"/>
                <a:gd name="connsiteY29" fmla="*/ 247858 h 302582"/>
                <a:gd name="connsiteX30" fmla="*/ 545241 w 824255"/>
                <a:gd name="connsiteY30" fmla="*/ 234662 h 302582"/>
                <a:gd name="connsiteX31" fmla="*/ 455651 w 824255"/>
                <a:gd name="connsiteY31" fmla="*/ 217583 h 302582"/>
                <a:gd name="connsiteX32" fmla="*/ 361756 w 824255"/>
                <a:gd name="connsiteY32" fmla="*/ 213755 h 302582"/>
                <a:gd name="connsiteX33" fmla="*/ 222565 w 824255"/>
                <a:gd name="connsiteY33" fmla="*/ 227593 h 302582"/>
                <a:gd name="connsiteX34" fmla="*/ 112310 w 824255"/>
                <a:gd name="connsiteY34" fmla="*/ 249747 h 302582"/>
                <a:gd name="connsiteX35" fmla="*/ 51487 w 824255"/>
                <a:gd name="connsiteY35" fmla="*/ 270335 h 302582"/>
                <a:gd name="connsiteX36" fmla="*/ 24647 w 824255"/>
                <a:gd name="connsiteY36" fmla="*/ 269143 h 302582"/>
                <a:gd name="connsiteX37" fmla="*/ 83494 w 824255"/>
                <a:gd name="connsiteY37" fmla="*/ 210781 h 302582"/>
                <a:gd name="connsiteX38" fmla="*/ 83512 w 824255"/>
                <a:gd name="connsiteY38" fmla="*/ 210796 h 302582"/>
                <a:gd name="connsiteX39" fmla="*/ 73087 w 824255"/>
                <a:gd name="connsiteY39" fmla="*/ 229157 h 302582"/>
                <a:gd name="connsiteX40" fmla="*/ 60644 w 824255"/>
                <a:gd name="connsiteY40" fmla="*/ 252371 h 302582"/>
                <a:gd name="connsiteX41" fmla="*/ 82265 w 824255"/>
                <a:gd name="connsiteY41" fmla="*/ 236733 h 302582"/>
                <a:gd name="connsiteX42" fmla="*/ 86919 w 824255"/>
                <a:gd name="connsiteY42" fmla="*/ 229556 h 302582"/>
                <a:gd name="connsiteX43" fmla="*/ 137473 w 824255"/>
                <a:gd name="connsiteY43" fmla="*/ 167656 h 302582"/>
                <a:gd name="connsiteX44" fmla="*/ 143445 w 824255"/>
                <a:gd name="connsiteY44" fmla="*/ 163269 h 302582"/>
                <a:gd name="connsiteX45" fmla="*/ 145624 w 824255"/>
                <a:gd name="connsiteY45" fmla="*/ 165242 h 302582"/>
                <a:gd name="connsiteX46" fmla="*/ 90734 w 824255"/>
                <a:gd name="connsiteY46" fmla="*/ 242289 h 302582"/>
                <a:gd name="connsiteX47" fmla="*/ 100150 w 824255"/>
                <a:gd name="connsiteY47" fmla="*/ 239771 h 302582"/>
                <a:gd name="connsiteX48" fmla="*/ 197349 w 824255"/>
                <a:gd name="connsiteY48" fmla="*/ 216826 h 302582"/>
                <a:gd name="connsiteX49" fmla="*/ 283903 w 824255"/>
                <a:gd name="connsiteY49" fmla="*/ 207606 h 302582"/>
                <a:gd name="connsiteX50" fmla="*/ 362118 w 824255"/>
                <a:gd name="connsiteY50" fmla="*/ 201132 h 302582"/>
                <a:gd name="connsiteX51" fmla="*/ 394419 w 824255"/>
                <a:gd name="connsiteY51" fmla="*/ 198363 h 302582"/>
                <a:gd name="connsiteX52" fmla="*/ 454810 w 824255"/>
                <a:gd name="connsiteY52" fmla="*/ 140642 h 302582"/>
                <a:gd name="connsiteX53" fmla="*/ 406526 w 824255"/>
                <a:gd name="connsiteY53" fmla="*/ 198975 h 302582"/>
                <a:gd name="connsiteX54" fmla="*/ 418067 w 824255"/>
                <a:gd name="connsiteY54" fmla="*/ 201234 h 302582"/>
                <a:gd name="connsiteX55" fmla="*/ 515377 w 824255"/>
                <a:gd name="connsiteY55" fmla="*/ 215299 h 302582"/>
                <a:gd name="connsiteX56" fmla="*/ 528639 w 824255"/>
                <a:gd name="connsiteY56" fmla="*/ 209895 h 302582"/>
                <a:gd name="connsiteX57" fmla="*/ 542011 w 824255"/>
                <a:gd name="connsiteY57" fmla="*/ 193145 h 302582"/>
                <a:gd name="connsiteX58" fmla="*/ 578002 w 824255"/>
                <a:gd name="connsiteY58" fmla="*/ 163782 h 302582"/>
                <a:gd name="connsiteX59" fmla="*/ 534335 w 824255"/>
                <a:gd name="connsiteY59" fmla="*/ 218852 h 302582"/>
                <a:gd name="connsiteX60" fmla="*/ 594065 w 824255"/>
                <a:gd name="connsiteY60" fmla="*/ 235497 h 302582"/>
                <a:gd name="connsiteX61" fmla="*/ 631521 w 824255"/>
                <a:gd name="connsiteY61" fmla="*/ 201152 h 302582"/>
                <a:gd name="connsiteX62" fmla="*/ 623833 w 824255"/>
                <a:gd name="connsiteY62" fmla="*/ 211949 h 302582"/>
                <a:gd name="connsiteX63" fmla="*/ 593086 w 824255"/>
                <a:gd name="connsiteY63" fmla="*/ 251060 h 302582"/>
                <a:gd name="connsiteX64" fmla="*/ 593284 w 824255"/>
                <a:gd name="connsiteY64" fmla="*/ 250848 h 302582"/>
                <a:gd name="connsiteX65" fmla="*/ 563298 w 824255"/>
                <a:gd name="connsiteY65" fmla="*/ 285621 h 302582"/>
                <a:gd name="connsiteX66" fmla="*/ 570889 w 824255"/>
                <a:gd name="connsiteY66" fmla="*/ 285589 h 302582"/>
                <a:gd name="connsiteX67" fmla="*/ 725517 w 824255"/>
                <a:gd name="connsiteY67" fmla="*/ 251939 h 302582"/>
                <a:gd name="connsiteX68" fmla="*/ 802868 w 824255"/>
                <a:gd name="connsiteY68" fmla="*/ 222754 h 302582"/>
                <a:gd name="connsiteX69" fmla="*/ 808846 w 824255"/>
                <a:gd name="connsiteY69" fmla="*/ 220382 h 302582"/>
                <a:gd name="connsiteX70" fmla="*/ 733552 w 824255"/>
                <a:gd name="connsiteY70" fmla="*/ 114093 h 302582"/>
                <a:gd name="connsiteX71" fmla="*/ 633432 w 824255"/>
                <a:gd name="connsiteY71" fmla="*/ 33547 h 302582"/>
                <a:gd name="connsiteX72" fmla="*/ 641919 w 824255"/>
                <a:gd name="connsiteY72" fmla="*/ 52194 h 302582"/>
                <a:gd name="connsiteX73" fmla="*/ 646784 w 824255"/>
                <a:gd name="connsiteY73" fmla="*/ 86455 h 302582"/>
                <a:gd name="connsiteX74" fmla="*/ 638038 w 824255"/>
                <a:gd name="connsiteY74" fmla="*/ 93133 h 302582"/>
                <a:gd name="connsiteX75" fmla="*/ 635864 w 824255"/>
                <a:gd name="connsiteY75" fmla="*/ 92510 h 302582"/>
                <a:gd name="connsiteX76" fmla="*/ 628164 w 824255"/>
                <a:gd name="connsiteY76" fmla="*/ 88789 h 302582"/>
                <a:gd name="connsiteX77" fmla="*/ 580451 w 824255"/>
                <a:gd name="connsiteY77" fmla="*/ 63121 h 302582"/>
                <a:gd name="connsiteX78" fmla="*/ 421510 w 824255"/>
                <a:gd name="connsiteY78" fmla="*/ 22178 h 302582"/>
                <a:gd name="connsiteX79" fmla="*/ 386099 w 824255"/>
                <a:gd name="connsiteY79" fmla="*/ 21793 h 302582"/>
                <a:gd name="connsiteX80" fmla="*/ 380426 w 824255"/>
                <a:gd name="connsiteY80" fmla="*/ 21230 h 302582"/>
                <a:gd name="connsiteX81" fmla="*/ 343805 w 824255"/>
                <a:gd name="connsiteY81" fmla="*/ 16119 h 302582"/>
                <a:gd name="connsiteX82" fmla="*/ 182785 w 824255"/>
                <a:gd name="connsiteY82" fmla="*/ 20198 h 302582"/>
                <a:gd name="connsiteX83" fmla="*/ 34564 w 824255"/>
                <a:gd name="connsiteY83" fmla="*/ 64878 h 302582"/>
                <a:gd name="connsiteX84" fmla="*/ 22838 w 824255"/>
                <a:gd name="connsiteY84" fmla="*/ 73000 h 302582"/>
                <a:gd name="connsiteX85" fmla="*/ 48535 w 824255"/>
                <a:gd name="connsiteY85" fmla="*/ 87316 h 302582"/>
                <a:gd name="connsiteX86" fmla="*/ 108748 w 824255"/>
                <a:gd name="connsiteY86" fmla="*/ 135155 h 302582"/>
                <a:gd name="connsiteX87" fmla="*/ 113291 w 824255"/>
                <a:gd name="connsiteY87" fmla="*/ 150760 h 302582"/>
                <a:gd name="connsiteX88" fmla="*/ 111014 w 824255"/>
                <a:gd name="connsiteY88" fmla="*/ 153673 h 302582"/>
                <a:gd name="connsiteX89" fmla="*/ 77654 w 824255"/>
                <a:gd name="connsiteY89" fmla="*/ 201728 h 302582"/>
                <a:gd name="connsiteX90" fmla="*/ 60159 w 824255"/>
                <a:gd name="connsiteY90" fmla="*/ 232598 h 302582"/>
                <a:gd name="connsiteX91" fmla="*/ 70722 w 824255"/>
                <a:gd name="connsiteY91" fmla="*/ 221048 h 302582"/>
                <a:gd name="connsiteX92" fmla="*/ 83494 w 824255"/>
                <a:gd name="connsiteY92" fmla="*/ 210781 h 3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4255" h="302582">
                  <a:moveTo>
                    <a:pt x="24647" y="269143"/>
                  </a:moveTo>
                  <a:cubicBezTo>
                    <a:pt x="23856" y="253639"/>
                    <a:pt x="32927" y="242152"/>
                    <a:pt x="40786" y="230497"/>
                  </a:cubicBezTo>
                  <a:cubicBezTo>
                    <a:pt x="56715" y="206873"/>
                    <a:pt x="73321" y="183706"/>
                    <a:pt x="89546" y="160280"/>
                  </a:cubicBezTo>
                  <a:cubicBezTo>
                    <a:pt x="91945" y="156816"/>
                    <a:pt x="93789" y="152966"/>
                    <a:pt x="96495" y="148235"/>
                  </a:cubicBezTo>
                  <a:cubicBezTo>
                    <a:pt x="77509" y="134743"/>
                    <a:pt x="58938" y="121584"/>
                    <a:pt x="40409" y="108365"/>
                  </a:cubicBezTo>
                  <a:cubicBezTo>
                    <a:pt x="28397" y="99794"/>
                    <a:pt x="16338" y="91281"/>
                    <a:pt x="4514" y="82455"/>
                  </a:cubicBezTo>
                  <a:cubicBezTo>
                    <a:pt x="-1583" y="77904"/>
                    <a:pt x="-1593" y="73806"/>
                    <a:pt x="5031" y="68923"/>
                  </a:cubicBezTo>
                  <a:cubicBezTo>
                    <a:pt x="13733" y="62282"/>
                    <a:pt x="22884" y="56253"/>
                    <a:pt x="32419" y="50879"/>
                  </a:cubicBezTo>
                  <a:cubicBezTo>
                    <a:pt x="61710" y="35936"/>
                    <a:pt x="92801" y="24821"/>
                    <a:pt x="124928" y="17809"/>
                  </a:cubicBezTo>
                  <a:cubicBezTo>
                    <a:pt x="186473" y="2733"/>
                    <a:pt x="249130" y="917"/>
                    <a:pt x="312030" y="1256"/>
                  </a:cubicBezTo>
                  <a:cubicBezTo>
                    <a:pt x="329177" y="1348"/>
                    <a:pt x="346350" y="-388"/>
                    <a:pt x="363474" y="80"/>
                  </a:cubicBezTo>
                  <a:cubicBezTo>
                    <a:pt x="380071" y="534"/>
                    <a:pt x="396659" y="2405"/>
                    <a:pt x="413184" y="4261"/>
                  </a:cubicBezTo>
                  <a:cubicBezTo>
                    <a:pt x="435014" y="5886"/>
                    <a:pt x="456732" y="8775"/>
                    <a:pt x="478228" y="12914"/>
                  </a:cubicBezTo>
                  <a:cubicBezTo>
                    <a:pt x="512891" y="20971"/>
                    <a:pt x="547842" y="28551"/>
                    <a:pt x="579793" y="45771"/>
                  </a:cubicBezTo>
                  <a:cubicBezTo>
                    <a:pt x="595486" y="54228"/>
                    <a:pt x="612576" y="60092"/>
                    <a:pt x="631940" y="68373"/>
                  </a:cubicBezTo>
                  <a:cubicBezTo>
                    <a:pt x="628884" y="61221"/>
                    <a:pt x="626957" y="56170"/>
                    <a:pt x="624604" y="51327"/>
                  </a:cubicBezTo>
                  <a:cubicBezTo>
                    <a:pt x="620456" y="42789"/>
                    <a:pt x="615953" y="34426"/>
                    <a:pt x="611788" y="25898"/>
                  </a:cubicBezTo>
                  <a:cubicBezTo>
                    <a:pt x="608876" y="22117"/>
                    <a:pt x="609580" y="16693"/>
                    <a:pt x="613359" y="13782"/>
                  </a:cubicBezTo>
                  <a:cubicBezTo>
                    <a:pt x="613594" y="13601"/>
                    <a:pt x="613838" y="13432"/>
                    <a:pt x="614090" y="13276"/>
                  </a:cubicBezTo>
                  <a:cubicBezTo>
                    <a:pt x="618062" y="11024"/>
                    <a:pt x="622746" y="10382"/>
                    <a:pt x="627177" y="11483"/>
                  </a:cubicBezTo>
                  <a:cubicBezTo>
                    <a:pt x="658954" y="24948"/>
                    <a:pt x="689129" y="41419"/>
                    <a:pt x="711557" y="68419"/>
                  </a:cubicBezTo>
                  <a:cubicBezTo>
                    <a:pt x="743776" y="107203"/>
                    <a:pt x="777908" y="144564"/>
                    <a:pt x="803820" y="188246"/>
                  </a:cubicBezTo>
                  <a:cubicBezTo>
                    <a:pt x="808185" y="195606"/>
                    <a:pt x="813747" y="202247"/>
                    <a:pt x="818308" y="209503"/>
                  </a:cubicBezTo>
                  <a:cubicBezTo>
                    <a:pt x="821686" y="213155"/>
                    <a:pt x="823775" y="217815"/>
                    <a:pt x="824256" y="222768"/>
                  </a:cubicBezTo>
                  <a:cubicBezTo>
                    <a:pt x="822186" y="229570"/>
                    <a:pt x="817784" y="235425"/>
                    <a:pt x="811823" y="239301"/>
                  </a:cubicBezTo>
                  <a:cubicBezTo>
                    <a:pt x="795147" y="247460"/>
                    <a:pt x="777918" y="254433"/>
                    <a:pt x="760261" y="260172"/>
                  </a:cubicBezTo>
                  <a:cubicBezTo>
                    <a:pt x="717366" y="272477"/>
                    <a:pt x="673844" y="282474"/>
                    <a:pt x="629879" y="290123"/>
                  </a:cubicBezTo>
                  <a:cubicBezTo>
                    <a:pt x="604317" y="295478"/>
                    <a:pt x="578240" y="298424"/>
                    <a:pt x="552351" y="302146"/>
                  </a:cubicBezTo>
                  <a:cubicBezTo>
                    <a:pt x="541630" y="303687"/>
                    <a:pt x="539446" y="301580"/>
                    <a:pt x="536770" y="288915"/>
                  </a:cubicBezTo>
                  <a:cubicBezTo>
                    <a:pt x="554656" y="280619"/>
                    <a:pt x="564725" y="264749"/>
                    <a:pt x="575264" y="247858"/>
                  </a:cubicBezTo>
                  <a:cubicBezTo>
                    <a:pt x="566316" y="241360"/>
                    <a:pt x="556078" y="236859"/>
                    <a:pt x="545241" y="234662"/>
                  </a:cubicBezTo>
                  <a:cubicBezTo>
                    <a:pt x="515412" y="228779"/>
                    <a:pt x="485670" y="222287"/>
                    <a:pt x="455651" y="217583"/>
                  </a:cubicBezTo>
                  <a:cubicBezTo>
                    <a:pt x="424568" y="213081"/>
                    <a:pt x="393103" y="211799"/>
                    <a:pt x="361756" y="213755"/>
                  </a:cubicBezTo>
                  <a:cubicBezTo>
                    <a:pt x="315084" y="216100"/>
                    <a:pt x="268976" y="223233"/>
                    <a:pt x="222565" y="227593"/>
                  </a:cubicBezTo>
                  <a:cubicBezTo>
                    <a:pt x="185264" y="231918"/>
                    <a:pt x="148386" y="239327"/>
                    <a:pt x="112310" y="249747"/>
                  </a:cubicBezTo>
                  <a:cubicBezTo>
                    <a:pt x="91665" y="255213"/>
                    <a:pt x="71732" y="263368"/>
                    <a:pt x="51487" y="270335"/>
                  </a:cubicBezTo>
                  <a:cubicBezTo>
                    <a:pt x="42514" y="273424"/>
                    <a:pt x="33508" y="277661"/>
                    <a:pt x="24647" y="269143"/>
                  </a:cubicBezTo>
                  <a:close/>
                  <a:moveTo>
                    <a:pt x="83494" y="210781"/>
                  </a:moveTo>
                  <a:lnTo>
                    <a:pt x="83512" y="210796"/>
                  </a:lnTo>
                  <a:cubicBezTo>
                    <a:pt x="80029" y="216912"/>
                    <a:pt x="76455" y="222978"/>
                    <a:pt x="73087" y="229157"/>
                  </a:cubicBezTo>
                  <a:cubicBezTo>
                    <a:pt x="67830" y="236247"/>
                    <a:pt x="63638" y="244068"/>
                    <a:pt x="60644" y="252371"/>
                  </a:cubicBezTo>
                  <a:cubicBezTo>
                    <a:pt x="70395" y="252142"/>
                    <a:pt x="78995" y="245922"/>
                    <a:pt x="82265" y="236733"/>
                  </a:cubicBezTo>
                  <a:cubicBezTo>
                    <a:pt x="83438" y="234115"/>
                    <a:pt x="85007" y="231695"/>
                    <a:pt x="86919" y="229556"/>
                  </a:cubicBezTo>
                  <a:cubicBezTo>
                    <a:pt x="103708" y="208873"/>
                    <a:pt x="120560" y="188239"/>
                    <a:pt x="137473" y="167656"/>
                  </a:cubicBezTo>
                  <a:cubicBezTo>
                    <a:pt x="139274" y="165952"/>
                    <a:pt x="141280" y="164478"/>
                    <a:pt x="143445" y="163269"/>
                  </a:cubicBezTo>
                  <a:lnTo>
                    <a:pt x="145624" y="165242"/>
                  </a:lnTo>
                  <a:cubicBezTo>
                    <a:pt x="125146" y="189298"/>
                    <a:pt x="106782" y="215077"/>
                    <a:pt x="90734" y="242289"/>
                  </a:cubicBezTo>
                  <a:cubicBezTo>
                    <a:pt x="95790" y="240933"/>
                    <a:pt x="97958" y="240300"/>
                    <a:pt x="100150" y="239771"/>
                  </a:cubicBezTo>
                  <a:cubicBezTo>
                    <a:pt x="132521" y="231965"/>
                    <a:pt x="164629" y="222684"/>
                    <a:pt x="197349" y="216826"/>
                  </a:cubicBezTo>
                  <a:cubicBezTo>
                    <a:pt x="225838" y="211725"/>
                    <a:pt x="255002" y="210289"/>
                    <a:pt x="283903" y="207606"/>
                  </a:cubicBezTo>
                  <a:cubicBezTo>
                    <a:pt x="309950" y="205188"/>
                    <a:pt x="336046" y="203286"/>
                    <a:pt x="362118" y="201132"/>
                  </a:cubicBezTo>
                  <a:cubicBezTo>
                    <a:pt x="372992" y="200233"/>
                    <a:pt x="383861" y="199270"/>
                    <a:pt x="394419" y="198363"/>
                  </a:cubicBezTo>
                  <a:cubicBezTo>
                    <a:pt x="410721" y="172982"/>
                    <a:pt x="440700" y="143875"/>
                    <a:pt x="454810" y="140642"/>
                  </a:cubicBezTo>
                  <a:cubicBezTo>
                    <a:pt x="438496" y="160262"/>
                    <a:pt x="417497" y="174629"/>
                    <a:pt x="406526" y="198975"/>
                  </a:cubicBezTo>
                  <a:cubicBezTo>
                    <a:pt x="410955" y="199851"/>
                    <a:pt x="414486" y="200718"/>
                    <a:pt x="418067" y="201234"/>
                  </a:cubicBezTo>
                  <a:cubicBezTo>
                    <a:pt x="450506" y="205908"/>
                    <a:pt x="482980" y="210354"/>
                    <a:pt x="515377" y="215299"/>
                  </a:cubicBezTo>
                  <a:cubicBezTo>
                    <a:pt x="520512" y="216722"/>
                    <a:pt x="525961" y="214502"/>
                    <a:pt x="528639" y="209895"/>
                  </a:cubicBezTo>
                  <a:cubicBezTo>
                    <a:pt x="532654" y="204008"/>
                    <a:pt x="537418" y="198620"/>
                    <a:pt x="542011" y="193145"/>
                  </a:cubicBezTo>
                  <a:cubicBezTo>
                    <a:pt x="552377" y="181513"/>
                    <a:pt x="564526" y="171602"/>
                    <a:pt x="578002" y="163782"/>
                  </a:cubicBezTo>
                  <a:cubicBezTo>
                    <a:pt x="564396" y="182690"/>
                    <a:pt x="545144" y="197038"/>
                    <a:pt x="534335" y="218852"/>
                  </a:cubicBezTo>
                  <a:lnTo>
                    <a:pt x="594065" y="235497"/>
                  </a:lnTo>
                  <a:cubicBezTo>
                    <a:pt x="607265" y="224262"/>
                    <a:pt x="614602" y="207598"/>
                    <a:pt x="631521" y="201152"/>
                  </a:cubicBezTo>
                  <a:cubicBezTo>
                    <a:pt x="629449" y="205076"/>
                    <a:pt x="626864" y="208707"/>
                    <a:pt x="623833" y="211949"/>
                  </a:cubicBezTo>
                  <a:cubicBezTo>
                    <a:pt x="613517" y="224933"/>
                    <a:pt x="603325" y="238015"/>
                    <a:pt x="593086" y="251060"/>
                  </a:cubicBezTo>
                  <a:lnTo>
                    <a:pt x="593284" y="250848"/>
                  </a:lnTo>
                  <a:cubicBezTo>
                    <a:pt x="583740" y="261914"/>
                    <a:pt x="574197" y="272981"/>
                    <a:pt x="563298" y="285621"/>
                  </a:cubicBezTo>
                  <a:cubicBezTo>
                    <a:pt x="565827" y="285747"/>
                    <a:pt x="568361" y="285737"/>
                    <a:pt x="570889" y="285589"/>
                  </a:cubicBezTo>
                  <a:cubicBezTo>
                    <a:pt x="623089" y="277642"/>
                    <a:pt x="674734" y="266402"/>
                    <a:pt x="725517" y="251939"/>
                  </a:cubicBezTo>
                  <a:cubicBezTo>
                    <a:pt x="751950" y="244526"/>
                    <a:pt x="777126" y="232631"/>
                    <a:pt x="802868" y="222754"/>
                  </a:cubicBezTo>
                  <a:cubicBezTo>
                    <a:pt x="805105" y="221895"/>
                    <a:pt x="807323" y="220987"/>
                    <a:pt x="808846" y="220382"/>
                  </a:cubicBezTo>
                  <a:cubicBezTo>
                    <a:pt x="786680" y="182964"/>
                    <a:pt x="761499" y="147417"/>
                    <a:pt x="733552" y="114093"/>
                  </a:cubicBezTo>
                  <a:cubicBezTo>
                    <a:pt x="700787" y="76876"/>
                    <a:pt x="655102" y="39435"/>
                    <a:pt x="633432" y="33547"/>
                  </a:cubicBezTo>
                  <a:cubicBezTo>
                    <a:pt x="635750" y="39983"/>
                    <a:pt x="638588" y="46219"/>
                    <a:pt x="641919" y="52194"/>
                  </a:cubicBezTo>
                  <a:cubicBezTo>
                    <a:pt x="647744" y="62613"/>
                    <a:pt x="649479" y="74827"/>
                    <a:pt x="646784" y="86455"/>
                  </a:cubicBezTo>
                  <a:cubicBezTo>
                    <a:pt x="646214" y="90714"/>
                    <a:pt x="642297" y="93704"/>
                    <a:pt x="638038" y="93133"/>
                  </a:cubicBezTo>
                  <a:cubicBezTo>
                    <a:pt x="637286" y="93033"/>
                    <a:pt x="636554" y="92822"/>
                    <a:pt x="635864" y="92510"/>
                  </a:cubicBezTo>
                  <a:cubicBezTo>
                    <a:pt x="633151" y="91596"/>
                    <a:pt x="630565" y="90347"/>
                    <a:pt x="628164" y="88789"/>
                  </a:cubicBezTo>
                  <a:cubicBezTo>
                    <a:pt x="612257" y="80237"/>
                    <a:pt x="596493" y="71412"/>
                    <a:pt x="580451" y="63121"/>
                  </a:cubicBezTo>
                  <a:cubicBezTo>
                    <a:pt x="531247" y="37634"/>
                    <a:pt x="476904" y="23635"/>
                    <a:pt x="421510" y="22178"/>
                  </a:cubicBezTo>
                  <a:cubicBezTo>
                    <a:pt x="409714" y="21815"/>
                    <a:pt x="397903" y="21948"/>
                    <a:pt x="386099" y="21793"/>
                  </a:cubicBezTo>
                  <a:cubicBezTo>
                    <a:pt x="384198" y="21725"/>
                    <a:pt x="382304" y="21536"/>
                    <a:pt x="380426" y="21230"/>
                  </a:cubicBezTo>
                  <a:cubicBezTo>
                    <a:pt x="368219" y="19523"/>
                    <a:pt x="356054" y="17434"/>
                    <a:pt x="343805" y="16119"/>
                  </a:cubicBezTo>
                  <a:cubicBezTo>
                    <a:pt x="290150" y="11407"/>
                    <a:pt x="236134" y="12776"/>
                    <a:pt x="182785" y="20198"/>
                  </a:cubicBezTo>
                  <a:cubicBezTo>
                    <a:pt x="131161" y="26382"/>
                    <a:pt x="81006" y="41501"/>
                    <a:pt x="34564" y="64878"/>
                  </a:cubicBezTo>
                  <a:cubicBezTo>
                    <a:pt x="30475" y="67315"/>
                    <a:pt x="26557" y="70029"/>
                    <a:pt x="22838" y="73000"/>
                  </a:cubicBezTo>
                  <a:cubicBezTo>
                    <a:pt x="31720" y="77180"/>
                    <a:pt x="40306" y="81964"/>
                    <a:pt x="48535" y="87316"/>
                  </a:cubicBezTo>
                  <a:cubicBezTo>
                    <a:pt x="68948" y="102813"/>
                    <a:pt x="88886" y="118948"/>
                    <a:pt x="108748" y="135155"/>
                  </a:cubicBezTo>
                  <a:cubicBezTo>
                    <a:pt x="114311" y="138209"/>
                    <a:pt x="116346" y="145195"/>
                    <a:pt x="113291" y="150760"/>
                  </a:cubicBezTo>
                  <a:cubicBezTo>
                    <a:pt x="112695" y="151848"/>
                    <a:pt x="111925" y="152832"/>
                    <a:pt x="111014" y="153673"/>
                  </a:cubicBezTo>
                  <a:cubicBezTo>
                    <a:pt x="100139" y="169856"/>
                    <a:pt x="88803" y="185729"/>
                    <a:pt x="77654" y="201728"/>
                  </a:cubicBezTo>
                  <a:cubicBezTo>
                    <a:pt x="70215" y="211021"/>
                    <a:pt x="64308" y="221441"/>
                    <a:pt x="60159" y="232598"/>
                  </a:cubicBezTo>
                  <a:cubicBezTo>
                    <a:pt x="64205" y="229048"/>
                    <a:pt x="67070" y="224650"/>
                    <a:pt x="70722" y="221048"/>
                  </a:cubicBezTo>
                  <a:cubicBezTo>
                    <a:pt x="74789" y="217396"/>
                    <a:pt x="79053" y="213969"/>
                    <a:pt x="83494" y="210781"/>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1" name="Gráfico 2">
              <a:extLst>
                <a:ext uri="{FF2B5EF4-FFF2-40B4-BE49-F238E27FC236}">
                  <a16:creationId xmlns:a16="http://schemas.microsoft.com/office/drawing/2014/main" id="{9CD606E0-BE17-CF74-864A-84A86EC5CAC4}"/>
                </a:ext>
              </a:extLst>
            </p:cNvPr>
            <p:cNvSpPr/>
            <p:nvPr/>
          </p:nvSpPr>
          <p:spPr>
            <a:xfrm>
              <a:off x="8911052" y="4998587"/>
              <a:ext cx="71487" cy="80311"/>
            </a:xfrm>
            <a:custGeom>
              <a:avLst/>
              <a:gdLst>
                <a:gd name="connsiteX0" fmla="*/ 71487 w 71487"/>
                <a:gd name="connsiteY0" fmla="*/ 0 h 80311"/>
                <a:gd name="connsiteX1" fmla="*/ 715 w 71487"/>
                <a:gd name="connsiteY1" fmla="*/ 80312 h 80311"/>
                <a:gd name="connsiteX2" fmla="*/ 4288 w 71487"/>
                <a:gd name="connsiteY2" fmla="*/ 65762 h 80311"/>
                <a:gd name="connsiteX3" fmla="*/ 71487 w 71487"/>
                <a:gd name="connsiteY3" fmla="*/ 0 h 80311"/>
              </a:gdLst>
              <a:ahLst/>
              <a:cxnLst>
                <a:cxn ang="0">
                  <a:pos x="connsiteX0" y="connsiteY0"/>
                </a:cxn>
                <a:cxn ang="0">
                  <a:pos x="connsiteX1" y="connsiteY1"/>
                </a:cxn>
                <a:cxn ang="0">
                  <a:pos x="connsiteX2" y="connsiteY2"/>
                </a:cxn>
                <a:cxn ang="0">
                  <a:pos x="connsiteX3" y="connsiteY3"/>
                </a:cxn>
              </a:cxnLst>
              <a:rect l="l" t="t" r="r" b="b"/>
              <a:pathLst>
                <a:path w="71487" h="80311">
                  <a:moveTo>
                    <a:pt x="71487" y="0"/>
                  </a:moveTo>
                  <a:cubicBezTo>
                    <a:pt x="47574" y="27136"/>
                    <a:pt x="24690" y="53105"/>
                    <a:pt x="715" y="80312"/>
                  </a:cubicBezTo>
                  <a:cubicBezTo>
                    <a:pt x="-985" y="75178"/>
                    <a:pt x="403" y="69524"/>
                    <a:pt x="4288" y="65762"/>
                  </a:cubicBezTo>
                  <a:cubicBezTo>
                    <a:pt x="24423" y="37372"/>
                    <a:pt x="55941" y="6086"/>
                    <a:pt x="71487"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2" name="Gráfico 2">
              <a:extLst>
                <a:ext uri="{FF2B5EF4-FFF2-40B4-BE49-F238E27FC236}">
                  <a16:creationId xmlns:a16="http://schemas.microsoft.com/office/drawing/2014/main" id="{9852F68A-4F00-0376-D27A-CD2CD61DFB67}"/>
                </a:ext>
              </a:extLst>
            </p:cNvPr>
            <p:cNvSpPr/>
            <p:nvPr/>
          </p:nvSpPr>
          <p:spPr>
            <a:xfrm>
              <a:off x="8961463" y="4989584"/>
              <a:ext cx="74088" cy="72505"/>
            </a:xfrm>
            <a:custGeom>
              <a:avLst/>
              <a:gdLst>
                <a:gd name="connsiteX0" fmla="*/ 74088 w 74088"/>
                <a:gd name="connsiteY0" fmla="*/ 0 h 72505"/>
                <a:gd name="connsiteX1" fmla="*/ 72465 w 74088"/>
                <a:gd name="connsiteY1" fmla="*/ 3786 h 72505"/>
                <a:gd name="connsiteX2" fmla="*/ 19052 w 74088"/>
                <a:gd name="connsiteY2" fmla="*/ 55092 h 72505"/>
                <a:gd name="connsiteX3" fmla="*/ 0 w 74088"/>
                <a:gd name="connsiteY3" fmla="*/ 72505 h 72505"/>
                <a:gd name="connsiteX4" fmla="*/ 54470 w 74088"/>
                <a:gd name="connsiteY4" fmla="*/ 9063 h 72505"/>
                <a:gd name="connsiteX5" fmla="*/ 74088 w 74088"/>
                <a:gd name="connsiteY5" fmla="*/ 0 h 7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8" h="72505">
                  <a:moveTo>
                    <a:pt x="74088" y="0"/>
                  </a:moveTo>
                  <a:cubicBezTo>
                    <a:pt x="73857" y="1373"/>
                    <a:pt x="73301" y="2672"/>
                    <a:pt x="72465" y="3786"/>
                  </a:cubicBezTo>
                  <a:cubicBezTo>
                    <a:pt x="50997" y="17095"/>
                    <a:pt x="37020" y="38171"/>
                    <a:pt x="19052" y="55092"/>
                  </a:cubicBezTo>
                  <a:cubicBezTo>
                    <a:pt x="13358" y="60454"/>
                    <a:pt x="7510" y="65652"/>
                    <a:pt x="0" y="72505"/>
                  </a:cubicBezTo>
                  <a:cubicBezTo>
                    <a:pt x="3030" y="59741"/>
                    <a:pt x="29613" y="29798"/>
                    <a:pt x="54470" y="9063"/>
                  </a:cubicBezTo>
                  <a:cubicBezTo>
                    <a:pt x="64513" y="685"/>
                    <a:pt x="64758" y="570"/>
                    <a:pt x="74088"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3" name="Gráfico 2">
              <a:extLst>
                <a:ext uri="{FF2B5EF4-FFF2-40B4-BE49-F238E27FC236}">
                  <a16:creationId xmlns:a16="http://schemas.microsoft.com/office/drawing/2014/main" id="{061EDC73-BCD3-9A79-A5B5-DF31C39D4ACF}"/>
                </a:ext>
              </a:extLst>
            </p:cNvPr>
            <p:cNvSpPr/>
            <p:nvPr/>
          </p:nvSpPr>
          <p:spPr>
            <a:xfrm>
              <a:off x="8863671" y="5013442"/>
              <a:ext cx="66988" cy="82293"/>
            </a:xfrm>
            <a:custGeom>
              <a:avLst/>
              <a:gdLst>
                <a:gd name="connsiteX0" fmla="*/ 0 w 66988"/>
                <a:gd name="connsiteY0" fmla="*/ 82293 h 82293"/>
                <a:gd name="connsiteX1" fmla="*/ 66988 w 66988"/>
                <a:gd name="connsiteY1" fmla="*/ 0 h 82293"/>
                <a:gd name="connsiteX2" fmla="*/ 0 w 66988"/>
                <a:gd name="connsiteY2" fmla="*/ 82293 h 82293"/>
              </a:gdLst>
              <a:ahLst/>
              <a:cxnLst>
                <a:cxn ang="0">
                  <a:pos x="connsiteX0" y="connsiteY0"/>
                </a:cxn>
                <a:cxn ang="0">
                  <a:pos x="connsiteX1" y="connsiteY1"/>
                </a:cxn>
                <a:cxn ang="0">
                  <a:pos x="connsiteX2" y="connsiteY2"/>
                </a:cxn>
              </a:cxnLst>
              <a:rect l="l" t="t" r="r" b="b"/>
              <a:pathLst>
                <a:path w="66988" h="82293">
                  <a:moveTo>
                    <a:pt x="0" y="82293"/>
                  </a:moveTo>
                  <a:cubicBezTo>
                    <a:pt x="2810" y="67045"/>
                    <a:pt x="46874" y="12911"/>
                    <a:pt x="66988" y="0"/>
                  </a:cubicBezTo>
                  <a:cubicBezTo>
                    <a:pt x="43752" y="26693"/>
                    <a:pt x="23721" y="55995"/>
                    <a:pt x="0" y="82293"/>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4" name="Gráfico 2">
              <a:extLst>
                <a:ext uri="{FF2B5EF4-FFF2-40B4-BE49-F238E27FC236}">
                  <a16:creationId xmlns:a16="http://schemas.microsoft.com/office/drawing/2014/main" id="{A48CC335-9CD3-74C1-3C86-4DE4EBAF2CF1}"/>
                </a:ext>
              </a:extLst>
            </p:cNvPr>
            <p:cNvSpPr/>
            <p:nvPr/>
          </p:nvSpPr>
          <p:spPr>
            <a:xfrm>
              <a:off x="9100762" y="5005960"/>
              <a:ext cx="58535" cy="61609"/>
            </a:xfrm>
            <a:custGeom>
              <a:avLst/>
              <a:gdLst>
                <a:gd name="connsiteX0" fmla="*/ 1 w 58535"/>
                <a:gd name="connsiteY0" fmla="*/ 59852 h 61609"/>
                <a:gd name="connsiteX1" fmla="*/ 1955 w 58535"/>
                <a:gd name="connsiteY1" fmla="*/ 49959 h 61609"/>
                <a:gd name="connsiteX2" fmla="*/ 58535 w 58535"/>
                <a:gd name="connsiteY2" fmla="*/ 0 h 61609"/>
                <a:gd name="connsiteX3" fmla="*/ 39370 w 58535"/>
                <a:gd name="connsiteY3" fmla="*/ 19392 h 61609"/>
                <a:gd name="connsiteX4" fmla="*/ 20279 w 58535"/>
                <a:gd name="connsiteY4" fmla="*/ 40436 h 61609"/>
                <a:gd name="connsiteX5" fmla="*/ 4346 w 58535"/>
                <a:gd name="connsiteY5" fmla="*/ 61610 h 6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5" h="61609">
                  <a:moveTo>
                    <a:pt x="1" y="59852"/>
                  </a:moveTo>
                  <a:cubicBezTo>
                    <a:pt x="-31" y="56456"/>
                    <a:pt x="634" y="53089"/>
                    <a:pt x="1955" y="49959"/>
                  </a:cubicBezTo>
                  <a:cubicBezTo>
                    <a:pt x="16197" y="28711"/>
                    <a:pt x="35687" y="11502"/>
                    <a:pt x="58535" y="0"/>
                  </a:cubicBezTo>
                  <a:cubicBezTo>
                    <a:pt x="54558" y="11001"/>
                    <a:pt x="44812" y="13106"/>
                    <a:pt x="39370" y="19392"/>
                  </a:cubicBezTo>
                  <a:cubicBezTo>
                    <a:pt x="33171" y="26549"/>
                    <a:pt x="26339" y="33168"/>
                    <a:pt x="20279" y="40436"/>
                  </a:cubicBezTo>
                  <a:cubicBezTo>
                    <a:pt x="14630" y="47211"/>
                    <a:pt x="9631" y="54530"/>
                    <a:pt x="4346" y="6161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5" name="Gráfico 2">
              <a:extLst>
                <a:ext uri="{FF2B5EF4-FFF2-40B4-BE49-F238E27FC236}">
                  <a16:creationId xmlns:a16="http://schemas.microsoft.com/office/drawing/2014/main" id="{A4F51C07-302C-6A30-1354-14A7615878FF}"/>
                </a:ext>
              </a:extLst>
            </p:cNvPr>
            <p:cNvSpPr/>
            <p:nvPr/>
          </p:nvSpPr>
          <p:spPr>
            <a:xfrm>
              <a:off x="9316010" y="5076637"/>
              <a:ext cx="60740" cy="72145"/>
            </a:xfrm>
            <a:custGeom>
              <a:avLst/>
              <a:gdLst>
                <a:gd name="connsiteX0" fmla="*/ 8850 w 60740"/>
                <a:gd name="connsiteY0" fmla="*/ 47568 h 72145"/>
                <a:gd name="connsiteX1" fmla="*/ 46102 w 60740"/>
                <a:gd name="connsiteY1" fmla="*/ 10692 h 72145"/>
                <a:gd name="connsiteX2" fmla="*/ 60740 w 60740"/>
                <a:gd name="connsiteY2" fmla="*/ 0 h 72145"/>
                <a:gd name="connsiteX3" fmla="*/ 31283 w 60740"/>
                <a:gd name="connsiteY3" fmla="*/ 34351 h 72145"/>
                <a:gd name="connsiteX4" fmla="*/ 489 w 60740"/>
                <a:gd name="connsiteY4" fmla="*/ 72145 h 72145"/>
                <a:gd name="connsiteX5" fmla="*/ 9048 w 60740"/>
                <a:gd name="connsiteY5" fmla="*/ 47354 h 7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40" h="72145">
                  <a:moveTo>
                    <a:pt x="8850" y="47568"/>
                  </a:moveTo>
                  <a:cubicBezTo>
                    <a:pt x="21253" y="35261"/>
                    <a:pt x="33576" y="22871"/>
                    <a:pt x="46102" y="10692"/>
                  </a:cubicBezTo>
                  <a:cubicBezTo>
                    <a:pt x="50427" y="6424"/>
                    <a:pt x="55360" y="2820"/>
                    <a:pt x="60740" y="0"/>
                  </a:cubicBezTo>
                  <a:cubicBezTo>
                    <a:pt x="53904" y="14120"/>
                    <a:pt x="41074" y="22930"/>
                    <a:pt x="31283" y="34351"/>
                  </a:cubicBezTo>
                  <a:cubicBezTo>
                    <a:pt x="21258" y="46046"/>
                    <a:pt x="11792" y="58221"/>
                    <a:pt x="489" y="72145"/>
                  </a:cubicBezTo>
                  <a:cubicBezTo>
                    <a:pt x="-2367" y="59605"/>
                    <a:pt x="8182" y="55315"/>
                    <a:pt x="9048" y="47354"/>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6" name="Gráfico 2">
              <a:extLst>
                <a:ext uri="{FF2B5EF4-FFF2-40B4-BE49-F238E27FC236}">
                  <a16:creationId xmlns:a16="http://schemas.microsoft.com/office/drawing/2014/main" id="{8AC26559-AC9F-4228-EC99-4661FCFCFA93}"/>
                </a:ext>
              </a:extLst>
            </p:cNvPr>
            <p:cNvSpPr/>
            <p:nvPr/>
          </p:nvSpPr>
          <p:spPr>
            <a:xfrm>
              <a:off x="9163350" y="5013618"/>
              <a:ext cx="56565" cy="57767"/>
            </a:xfrm>
            <a:custGeom>
              <a:avLst/>
              <a:gdLst>
                <a:gd name="connsiteX0" fmla="*/ 56565 w 56565"/>
                <a:gd name="connsiteY0" fmla="*/ 1845 h 57767"/>
                <a:gd name="connsiteX1" fmla="*/ 6435 w 56565"/>
                <a:gd name="connsiteY1" fmla="*/ 56063 h 57767"/>
                <a:gd name="connsiteX2" fmla="*/ 2207 w 56565"/>
                <a:gd name="connsiteY2" fmla="*/ 57767 h 57767"/>
                <a:gd name="connsiteX3" fmla="*/ 2234 w 56565"/>
                <a:gd name="connsiteY3" fmla="*/ 47046 h 57767"/>
                <a:gd name="connsiteX4" fmla="*/ 2988 w 56565"/>
                <a:gd name="connsiteY4" fmla="*/ 46389 h 57767"/>
                <a:gd name="connsiteX5" fmla="*/ 49527 w 56565"/>
                <a:gd name="connsiteY5" fmla="*/ 2197 h 57767"/>
                <a:gd name="connsiteX6" fmla="*/ 55764 w 56565"/>
                <a:gd name="connsiteY6" fmla="*/ 0 h 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65" h="57767">
                  <a:moveTo>
                    <a:pt x="56565" y="1845"/>
                  </a:moveTo>
                  <a:cubicBezTo>
                    <a:pt x="39874" y="19936"/>
                    <a:pt x="23164" y="38009"/>
                    <a:pt x="6435" y="56063"/>
                  </a:cubicBezTo>
                  <a:cubicBezTo>
                    <a:pt x="5142" y="56885"/>
                    <a:pt x="3709" y="57462"/>
                    <a:pt x="2207" y="57767"/>
                  </a:cubicBezTo>
                  <a:cubicBezTo>
                    <a:pt x="-746" y="54799"/>
                    <a:pt x="-734" y="50000"/>
                    <a:pt x="2234" y="47046"/>
                  </a:cubicBezTo>
                  <a:cubicBezTo>
                    <a:pt x="2471" y="46811"/>
                    <a:pt x="2722" y="46591"/>
                    <a:pt x="2988" y="46389"/>
                  </a:cubicBezTo>
                  <a:cubicBezTo>
                    <a:pt x="18285" y="31436"/>
                    <a:pt x="33873" y="16777"/>
                    <a:pt x="49527" y="2197"/>
                  </a:cubicBezTo>
                  <a:cubicBezTo>
                    <a:pt x="51446" y="1073"/>
                    <a:pt x="53564" y="327"/>
                    <a:pt x="55764"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7" name="Gráfico 2">
              <a:extLst>
                <a:ext uri="{FF2B5EF4-FFF2-40B4-BE49-F238E27FC236}">
                  <a16:creationId xmlns:a16="http://schemas.microsoft.com/office/drawing/2014/main" id="{8485F94E-2788-152C-ABC4-982333FBFFF5}"/>
                </a:ext>
              </a:extLst>
            </p:cNvPr>
            <p:cNvSpPr/>
            <p:nvPr/>
          </p:nvSpPr>
          <p:spPr>
            <a:xfrm>
              <a:off x="9022272" y="5008492"/>
              <a:ext cx="63928" cy="63217"/>
            </a:xfrm>
            <a:custGeom>
              <a:avLst/>
              <a:gdLst>
                <a:gd name="connsiteX0" fmla="*/ 0 w 63928"/>
                <a:gd name="connsiteY0" fmla="*/ 61731 h 63217"/>
                <a:gd name="connsiteX1" fmla="*/ 3715 w 63928"/>
                <a:gd name="connsiteY1" fmla="*/ 52444 h 63217"/>
                <a:gd name="connsiteX2" fmla="*/ 63928 w 63928"/>
                <a:gd name="connsiteY2" fmla="*/ 0 h 63217"/>
                <a:gd name="connsiteX3" fmla="*/ 2624 w 63928"/>
                <a:gd name="connsiteY3" fmla="*/ 63217 h 63217"/>
              </a:gdLst>
              <a:ahLst/>
              <a:cxnLst>
                <a:cxn ang="0">
                  <a:pos x="connsiteX0" y="connsiteY0"/>
                </a:cxn>
                <a:cxn ang="0">
                  <a:pos x="connsiteX1" y="connsiteY1"/>
                </a:cxn>
                <a:cxn ang="0">
                  <a:pos x="connsiteX2" y="connsiteY2"/>
                </a:cxn>
                <a:cxn ang="0">
                  <a:pos x="connsiteX3" y="connsiteY3"/>
                </a:cxn>
              </a:cxnLst>
              <a:rect l="l" t="t" r="r" b="b"/>
              <a:pathLst>
                <a:path w="63928" h="63217">
                  <a:moveTo>
                    <a:pt x="0" y="61731"/>
                  </a:moveTo>
                  <a:cubicBezTo>
                    <a:pt x="646" y="58430"/>
                    <a:pt x="1906" y="55279"/>
                    <a:pt x="3715" y="52444"/>
                  </a:cubicBezTo>
                  <a:cubicBezTo>
                    <a:pt x="22416" y="33510"/>
                    <a:pt x="38472" y="11590"/>
                    <a:pt x="63928" y="0"/>
                  </a:cubicBezTo>
                  <a:lnTo>
                    <a:pt x="2624" y="63217"/>
                  </a:ln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18" name="Gráfico 2">
              <a:extLst>
                <a:ext uri="{FF2B5EF4-FFF2-40B4-BE49-F238E27FC236}">
                  <a16:creationId xmlns:a16="http://schemas.microsoft.com/office/drawing/2014/main" id="{8B36A79E-1DB9-6085-EC11-696F6E0EC61D}"/>
                </a:ext>
              </a:extLst>
            </p:cNvPr>
            <p:cNvSpPr/>
            <p:nvPr/>
          </p:nvSpPr>
          <p:spPr>
            <a:xfrm>
              <a:off x="8987001" y="5010932"/>
              <a:ext cx="59296" cy="64344"/>
            </a:xfrm>
            <a:custGeom>
              <a:avLst/>
              <a:gdLst>
                <a:gd name="connsiteX0" fmla="*/ 59296 w 59296"/>
                <a:gd name="connsiteY0" fmla="*/ 2309 h 64344"/>
                <a:gd name="connsiteX1" fmla="*/ 392 w 59296"/>
                <a:gd name="connsiteY1" fmla="*/ 64344 h 64344"/>
                <a:gd name="connsiteX2" fmla="*/ 538 w 59296"/>
                <a:gd name="connsiteY2" fmla="*/ 55216 h 64344"/>
                <a:gd name="connsiteX3" fmla="*/ 56762 w 59296"/>
                <a:gd name="connsiteY3" fmla="*/ 0 h 64344"/>
              </a:gdLst>
              <a:ahLst/>
              <a:cxnLst>
                <a:cxn ang="0">
                  <a:pos x="connsiteX0" y="connsiteY0"/>
                </a:cxn>
                <a:cxn ang="0">
                  <a:pos x="connsiteX1" y="connsiteY1"/>
                </a:cxn>
                <a:cxn ang="0">
                  <a:pos x="connsiteX2" y="connsiteY2"/>
                </a:cxn>
                <a:cxn ang="0">
                  <a:pos x="connsiteX3" y="connsiteY3"/>
                </a:cxn>
              </a:cxnLst>
              <a:rect l="l" t="t" r="r" b="b"/>
              <a:pathLst>
                <a:path w="59296" h="64344">
                  <a:moveTo>
                    <a:pt x="59296" y="2309"/>
                  </a:moveTo>
                  <a:lnTo>
                    <a:pt x="392" y="64344"/>
                  </a:lnTo>
                  <a:cubicBezTo>
                    <a:pt x="-176" y="61323"/>
                    <a:pt x="-126" y="58218"/>
                    <a:pt x="538" y="55216"/>
                  </a:cubicBezTo>
                  <a:cubicBezTo>
                    <a:pt x="16296" y="34001"/>
                    <a:pt x="35265" y="15372"/>
                    <a:pt x="56762"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0" name="Gráfico 2">
              <a:extLst>
                <a:ext uri="{FF2B5EF4-FFF2-40B4-BE49-F238E27FC236}">
                  <a16:creationId xmlns:a16="http://schemas.microsoft.com/office/drawing/2014/main" id="{A1B3D725-6945-785A-8DD7-5A30664D37AD}"/>
                </a:ext>
              </a:extLst>
            </p:cNvPr>
            <p:cNvSpPr/>
            <p:nvPr/>
          </p:nvSpPr>
          <p:spPr>
            <a:xfrm>
              <a:off x="9068124" y="5008352"/>
              <a:ext cx="57728" cy="62449"/>
            </a:xfrm>
            <a:custGeom>
              <a:avLst/>
              <a:gdLst>
                <a:gd name="connsiteX0" fmla="*/ 0 w 57728"/>
                <a:gd name="connsiteY0" fmla="*/ 62450 h 62449"/>
                <a:gd name="connsiteX1" fmla="*/ 57728 w 57728"/>
                <a:gd name="connsiteY1" fmla="*/ 0 h 62449"/>
                <a:gd name="connsiteX2" fmla="*/ 28090 w 57728"/>
                <a:gd name="connsiteY2" fmla="*/ 28310 h 62449"/>
                <a:gd name="connsiteX3" fmla="*/ 0 w 57728"/>
                <a:gd name="connsiteY3" fmla="*/ 62450 h 62449"/>
              </a:gdLst>
              <a:ahLst/>
              <a:cxnLst>
                <a:cxn ang="0">
                  <a:pos x="connsiteX0" y="connsiteY0"/>
                </a:cxn>
                <a:cxn ang="0">
                  <a:pos x="connsiteX1" y="connsiteY1"/>
                </a:cxn>
                <a:cxn ang="0">
                  <a:pos x="connsiteX2" y="connsiteY2"/>
                </a:cxn>
                <a:cxn ang="0">
                  <a:pos x="connsiteX3" y="connsiteY3"/>
                </a:cxn>
              </a:cxnLst>
              <a:rect l="l" t="t" r="r" b="b"/>
              <a:pathLst>
                <a:path w="57728" h="62449">
                  <a:moveTo>
                    <a:pt x="0" y="62450"/>
                  </a:moveTo>
                  <a:cubicBezTo>
                    <a:pt x="230" y="42296"/>
                    <a:pt x="32462" y="7956"/>
                    <a:pt x="57728" y="0"/>
                  </a:cubicBezTo>
                  <a:cubicBezTo>
                    <a:pt x="47802" y="9393"/>
                    <a:pt x="37371" y="18318"/>
                    <a:pt x="28090" y="28310"/>
                  </a:cubicBezTo>
                  <a:cubicBezTo>
                    <a:pt x="18800" y="38314"/>
                    <a:pt x="10657" y="49383"/>
                    <a:pt x="0" y="6245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1" name="Gráfico 2">
              <a:extLst>
                <a:ext uri="{FF2B5EF4-FFF2-40B4-BE49-F238E27FC236}">
                  <a16:creationId xmlns:a16="http://schemas.microsoft.com/office/drawing/2014/main" id="{144086A1-CAFA-E68C-D8C8-1B2FEECB1367}"/>
                </a:ext>
              </a:extLst>
            </p:cNvPr>
            <p:cNvSpPr/>
            <p:nvPr/>
          </p:nvSpPr>
          <p:spPr>
            <a:xfrm>
              <a:off x="9292329" y="5037006"/>
              <a:ext cx="50165" cy="57117"/>
            </a:xfrm>
            <a:custGeom>
              <a:avLst/>
              <a:gdLst>
                <a:gd name="connsiteX0" fmla="*/ 8 w 50165"/>
                <a:gd name="connsiteY0" fmla="*/ 57118 h 57117"/>
                <a:gd name="connsiteX1" fmla="*/ 50165 w 50165"/>
                <a:gd name="connsiteY1" fmla="*/ 0 h 57117"/>
                <a:gd name="connsiteX2" fmla="*/ 24136 w 50165"/>
                <a:gd name="connsiteY2" fmla="*/ 25859 h 57117"/>
                <a:gd name="connsiteX3" fmla="*/ 8 w 50165"/>
                <a:gd name="connsiteY3" fmla="*/ 57118 h 57117"/>
              </a:gdLst>
              <a:ahLst/>
              <a:cxnLst>
                <a:cxn ang="0">
                  <a:pos x="connsiteX0" y="connsiteY0"/>
                </a:cxn>
                <a:cxn ang="0">
                  <a:pos x="connsiteX1" y="connsiteY1"/>
                </a:cxn>
                <a:cxn ang="0">
                  <a:pos x="connsiteX2" y="connsiteY2"/>
                </a:cxn>
                <a:cxn ang="0">
                  <a:pos x="connsiteX3" y="connsiteY3"/>
                </a:cxn>
              </a:cxnLst>
              <a:rect l="l" t="t" r="r" b="b"/>
              <a:pathLst>
                <a:path w="50165" h="57117">
                  <a:moveTo>
                    <a:pt x="8" y="57118"/>
                  </a:moveTo>
                  <a:cubicBezTo>
                    <a:pt x="-507" y="37013"/>
                    <a:pt x="25270" y="7960"/>
                    <a:pt x="50165" y="0"/>
                  </a:cubicBezTo>
                  <a:cubicBezTo>
                    <a:pt x="41441" y="8578"/>
                    <a:pt x="32216" y="16714"/>
                    <a:pt x="24136" y="25859"/>
                  </a:cubicBezTo>
                  <a:cubicBezTo>
                    <a:pt x="16107" y="34949"/>
                    <a:pt x="9229" y="45054"/>
                    <a:pt x="8" y="57118"/>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3" name="Gráfico 2">
              <a:extLst>
                <a:ext uri="{FF2B5EF4-FFF2-40B4-BE49-F238E27FC236}">
                  <a16:creationId xmlns:a16="http://schemas.microsoft.com/office/drawing/2014/main" id="{19093B1C-F5C5-3FCE-BD0F-FC287250CC79}"/>
                </a:ext>
              </a:extLst>
            </p:cNvPr>
            <p:cNvSpPr/>
            <p:nvPr/>
          </p:nvSpPr>
          <p:spPr>
            <a:xfrm>
              <a:off x="9390235" y="5076687"/>
              <a:ext cx="42454" cy="52338"/>
            </a:xfrm>
            <a:custGeom>
              <a:avLst/>
              <a:gdLst>
                <a:gd name="connsiteX0" fmla="*/ 42454 w 42454"/>
                <a:gd name="connsiteY0" fmla="*/ 2776 h 52338"/>
                <a:gd name="connsiteX1" fmla="*/ 20927 w 42454"/>
                <a:gd name="connsiteY1" fmla="*/ 26124 h 52338"/>
                <a:gd name="connsiteX2" fmla="*/ 633 w 42454"/>
                <a:gd name="connsiteY2" fmla="*/ 52339 h 52338"/>
                <a:gd name="connsiteX3" fmla="*/ 256 w 42454"/>
                <a:gd name="connsiteY3" fmla="*/ 45314 h 52338"/>
                <a:gd name="connsiteX4" fmla="*/ 39386 w 42454"/>
                <a:gd name="connsiteY4" fmla="*/ 0 h 5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4" h="52338">
                  <a:moveTo>
                    <a:pt x="42454" y="2776"/>
                  </a:moveTo>
                  <a:cubicBezTo>
                    <a:pt x="35227" y="10518"/>
                    <a:pt x="27443" y="17823"/>
                    <a:pt x="20927" y="26124"/>
                  </a:cubicBezTo>
                  <a:cubicBezTo>
                    <a:pt x="14712" y="35274"/>
                    <a:pt x="7934" y="44028"/>
                    <a:pt x="633" y="52339"/>
                  </a:cubicBezTo>
                  <a:cubicBezTo>
                    <a:pt x="-55" y="50062"/>
                    <a:pt x="-184" y="47652"/>
                    <a:pt x="256" y="45314"/>
                  </a:cubicBezTo>
                  <a:cubicBezTo>
                    <a:pt x="10447" y="27724"/>
                    <a:pt x="20542" y="9939"/>
                    <a:pt x="39386"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4" name="Gráfico 2">
              <a:extLst>
                <a:ext uri="{FF2B5EF4-FFF2-40B4-BE49-F238E27FC236}">
                  <a16:creationId xmlns:a16="http://schemas.microsoft.com/office/drawing/2014/main" id="{6A39E587-7B9A-C682-6307-3786879B1293}"/>
                </a:ext>
              </a:extLst>
            </p:cNvPr>
            <p:cNvSpPr/>
            <p:nvPr/>
          </p:nvSpPr>
          <p:spPr>
            <a:xfrm>
              <a:off x="9240828" y="5028451"/>
              <a:ext cx="42488" cy="48065"/>
            </a:xfrm>
            <a:custGeom>
              <a:avLst/>
              <a:gdLst>
                <a:gd name="connsiteX0" fmla="*/ 285 w 42488"/>
                <a:gd name="connsiteY0" fmla="*/ 48066 h 48065"/>
                <a:gd name="connsiteX1" fmla="*/ 8968 w 42488"/>
                <a:gd name="connsiteY1" fmla="*/ 26720 h 48065"/>
                <a:gd name="connsiteX2" fmla="*/ 42489 w 42488"/>
                <a:gd name="connsiteY2" fmla="*/ 0 h 48065"/>
                <a:gd name="connsiteX3" fmla="*/ 285 w 42488"/>
                <a:gd name="connsiteY3" fmla="*/ 48066 h 48065"/>
              </a:gdLst>
              <a:ahLst/>
              <a:cxnLst>
                <a:cxn ang="0">
                  <a:pos x="connsiteX0" y="connsiteY0"/>
                </a:cxn>
                <a:cxn ang="0">
                  <a:pos x="connsiteX1" y="connsiteY1"/>
                </a:cxn>
                <a:cxn ang="0">
                  <a:pos x="connsiteX2" y="connsiteY2"/>
                </a:cxn>
                <a:cxn ang="0">
                  <a:pos x="connsiteX3" y="connsiteY3"/>
                </a:cxn>
              </a:cxnLst>
              <a:rect l="l" t="t" r="r" b="b"/>
              <a:pathLst>
                <a:path w="42488" h="48065">
                  <a:moveTo>
                    <a:pt x="285" y="48066"/>
                  </a:moveTo>
                  <a:cubicBezTo>
                    <a:pt x="-1039" y="39887"/>
                    <a:pt x="2311" y="31653"/>
                    <a:pt x="8968" y="26720"/>
                  </a:cubicBezTo>
                  <a:cubicBezTo>
                    <a:pt x="18710" y="16333"/>
                    <a:pt x="26365" y="3144"/>
                    <a:pt x="42489" y="0"/>
                  </a:cubicBezTo>
                  <a:cubicBezTo>
                    <a:pt x="29063" y="15290"/>
                    <a:pt x="15637" y="30582"/>
                    <a:pt x="285" y="48066"/>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5" name="Gráfico 2">
              <a:extLst>
                <a:ext uri="{FF2B5EF4-FFF2-40B4-BE49-F238E27FC236}">
                  <a16:creationId xmlns:a16="http://schemas.microsoft.com/office/drawing/2014/main" id="{6B40F387-6BBF-C230-6E36-C35FF13A056B}"/>
                </a:ext>
              </a:extLst>
            </p:cNvPr>
            <p:cNvSpPr/>
            <p:nvPr/>
          </p:nvSpPr>
          <p:spPr>
            <a:xfrm>
              <a:off x="9367189" y="5074852"/>
              <a:ext cx="40756" cy="52589"/>
            </a:xfrm>
            <a:custGeom>
              <a:avLst/>
              <a:gdLst>
                <a:gd name="connsiteX0" fmla="*/ 40756 w 40756"/>
                <a:gd name="connsiteY0" fmla="*/ 0 h 52589"/>
                <a:gd name="connsiteX1" fmla="*/ 603 w 40756"/>
                <a:gd name="connsiteY1" fmla="*/ 52589 h 52589"/>
                <a:gd name="connsiteX2" fmla="*/ 231 w 40756"/>
                <a:gd name="connsiteY2" fmla="*/ 44044 h 52589"/>
                <a:gd name="connsiteX3" fmla="*/ 40756 w 40756"/>
                <a:gd name="connsiteY3" fmla="*/ 0 h 52589"/>
              </a:gdLst>
              <a:ahLst/>
              <a:cxnLst>
                <a:cxn ang="0">
                  <a:pos x="connsiteX0" y="connsiteY0"/>
                </a:cxn>
                <a:cxn ang="0">
                  <a:pos x="connsiteX1" y="connsiteY1"/>
                </a:cxn>
                <a:cxn ang="0">
                  <a:pos x="connsiteX2" y="connsiteY2"/>
                </a:cxn>
                <a:cxn ang="0">
                  <a:pos x="connsiteX3" y="connsiteY3"/>
                </a:cxn>
              </a:cxnLst>
              <a:rect l="l" t="t" r="r" b="b"/>
              <a:pathLst>
                <a:path w="40756" h="52589">
                  <a:moveTo>
                    <a:pt x="40756" y="0"/>
                  </a:moveTo>
                  <a:cubicBezTo>
                    <a:pt x="27813" y="16953"/>
                    <a:pt x="14869" y="33904"/>
                    <a:pt x="603" y="52589"/>
                  </a:cubicBezTo>
                  <a:cubicBezTo>
                    <a:pt x="-47" y="49788"/>
                    <a:pt x="-173" y="46891"/>
                    <a:pt x="231" y="44044"/>
                  </a:cubicBezTo>
                  <a:cubicBezTo>
                    <a:pt x="9247" y="25786"/>
                    <a:pt x="23311" y="10500"/>
                    <a:pt x="40756"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6" name="Gráfico 2">
              <a:extLst>
                <a:ext uri="{FF2B5EF4-FFF2-40B4-BE49-F238E27FC236}">
                  <a16:creationId xmlns:a16="http://schemas.microsoft.com/office/drawing/2014/main" id="{99BC7F50-6151-6D14-546E-6B3C89C46A4C}"/>
                </a:ext>
              </a:extLst>
            </p:cNvPr>
            <p:cNvSpPr/>
            <p:nvPr/>
          </p:nvSpPr>
          <p:spPr>
            <a:xfrm>
              <a:off x="9325713" y="5051199"/>
              <a:ext cx="29056" cy="35017"/>
            </a:xfrm>
            <a:custGeom>
              <a:avLst/>
              <a:gdLst>
                <a:gd name="connsiteX0" fmla="*/ 29057 w 29056"/>
                <a:gd name="connsiteY0" fmla="*/ 2623 h 35017"/>
                <a:gd name="connsiteX1" fmla="*/ 2215 w 29056"/>
                <a:gd name="connsiteY1" fmla="*/ 35018 h 35017"/>
                <a:gd name="connsiteX2" fmla="*/ 0 w 29056"/>
                <a:gd name="connsiteY2" fmla="*/ 34471 h 35017"/>
                <a:gd name="connsiteX3" fmla="*/ 26631 w 29056"/>
                <a:gd name="connsiteY3" fmla="*/ 0 h 35017"/>
              </a:gdLst>
              <a:ahLst/>
              <a:cxnLst>
                <a:cxn ang="0">
                  <a:pos x="connsiteX0" y="connsiteY0"/>
                </a:cxn>
                <a:cxn ang="0">
                  <a:pos x="connsiteX1" y="connsiteY1"/>
                </a:cxn>
                <a:cxn ang="0">
                  <a:pos x="connsiteX2" y="connsiteY2"/>
                </a:cxn>
                <a:cxn ang="0">
                  <a:pos x="connsiteX3" y="connsiteY3"/>
                </a:cxn>
              </a:cxnLst>
              <a:rect l="l" t="t" r="r" b="b"/>
              <a:pathLst>
                <a:path w="29056" h="35017">
                  <a:moveTo>
                    <a:pt x="29057" y="2623"/>
                  </a:moveTo>
                  <a:cubicBezTo>
                    <a:pt x="20123" y="13432"/>
                    <a:pt x="11176" y="24231"/>
                    <a:pt x="2215" y="35018"/>
                  </a:cubicBezTo>
                  <a:cubicBezTo>
                    <a:pt x="1454" y="34948"/>
                    <a:pt x="707" y="34763"/>
                    <a:pt x="0" y="34471"/>
                  </a:cubicBezTo>
                  <a:cubicBezTo>
                    <a:pt x="2792" y="17686"/>
                    <a:pt x="15009" y="9085"/>
                    <a:pt x="26631"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7" name="Gráfico 2">
              <a:extLst>
                <a:ext uri="{FF2B5EF4-FFF2-40B4-BE49-F238E27FC236}">
                  <a16:creationId xmlns:a16="http://schemas.microsoft.com/office/drawing/2014/main" id="{B7E904A8-42EE-157A-71CB-A44124DE319F}"/>
                </a:ext>
              </a:extLst>
            </p:cNvPr>
            <p:cNvSpPr/>
            <p:nvPr/>
          </p:nvSpPr>
          <p:spPr>
            <a:xfrm>
              <a:off x="9197506" y="5036577"/>
              <a:ext cx="29535" cy="37310"/>
            </a:xfrm>
            <a:custGeom>
              <a:avLst/>
              <a:gdLst>
                <a:gd name="connsiteX0" fmla="*/ 0 w 29535"/>
                <a:gd name="connsiteY0" fmla="*/ 37310 h 37310"/>
                <a:gd name="connsiteX1" fmla="*/ 29535 w 29535"/>
                <a:gd name="connsiteY1" fmla="*/ 0 h 37310"/>
                <a:gd name="connsiteX2" fmla="*/ 14871 w 29535"/>
                <a:gd name="connsiteY2" fmla="*/ 19536 h 37310"/>
                <a:gd name="connsiteX3" fmla="*/ 0 w 29535"/>
                <a:gd name="connsiteY3" fmla="*/ 37310 h 37310"/>
              </a:gdLst>
              <a:ahLst/>
              <a:cxnLst>
                <a:cxn ang="0">
                  <a:pos x="connsiteX0" y="connsiteY0"/>
                </a:cxn>
                <a:cxn ang="0">
                  <a:pos x="connsiteX1" y="connsiteY1"/>
                </a:cxn>
                <a:cxn ang="0">
                  <a:pos x="connsiteX2" y="connsiteY2"/>
                </a:cxn>
                <a:cxn ang="0">
                  <a:pos x="connsiteX3" y="connsiteY3"/>
                </a:cxn>
              </a:cxnLst>
              <a:rect l="l" t="t" r="r" b="b"/>
              <a:pathLst>
                <a:path w="29535" h="37310">
                  <a:moveTo>
                    <a:pt x="0" y="37310"/>
                  </a:moveTo>
                  <a:cubicBezTo>
                    <a:pt x="-62" y="23568"/>
                    <a:pt x="7814" y="13478"/>
                    <a:pt x="29535" y="0"/>
                  </a:cubicBezTo>
                  <a:cubicBezTo>
                    <a:pt x="26467" y="7698"/>
                    <a:pt x="21406" y="14441"/>
                    <a:pt x="14871" y="19536"/>
                  </a:cubicBezTo>
                  <a:cubicBezTo>
                    <a:pt x="9942" y="25222"/>
                    <a:pt x="9140" y="34595"/>
                    <a:pt x="0" y="3731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8" name="Gráfico 2">
              <a:extLst>
                <a:ext uri="{FF2B5EF4-FFF2-40B4-BE49-F238E27FC236}">
                  <a16:creationId xmlns:a16="http://schemas.microsoft.com/office/drawing/2014/main" id="{DB060269-9B63-B5A0-6716-67DE419987F7}"/>
                </a:ext>
              </a:extLst>
            </p:cNvPr>
            <p:cNvSpPr/>
            <p:nvPr/>
          </p:nvSpPr>
          <p:spPr>
            <a:xfrm>
              <a:off x="9423048" y="5092049"/>
              <a:ext cx="27069" cy="31697"/>
            </a:xfrm>
            <a:custGeom>
              <a:avLst/>
              <a:gdLst>
                <a:gd name="connsiteX0" fmla="*/ 27069 w 27069"/>
                <a:gd name="connsiteY0" fmla="*/ 0 h 31697"/>
                <a:gd name="connsiteX1" fmla="*/ 0 w 27069"/>
                <a:gd name="connsiteY1" fmla="*/ 31697 h 31697"/>
                <a:gd name="connsiteX2" fmla="*/ 27069 w 27069"/>
                <a:gd name="connsiteY2" fmla="*/ 0 h 31697"/>
              </a:gdLst>
              <a:ahLst/>
              <a:cxnLst>
                <a:cxn ang="0">
                  <a:pos x="connsiteX0" y="connsiteY0"/>
                </a:cxn>
                <a:cxn ang="0">
                  <a:pos x="connsiteX1" y="connsiteY1"/>
                </a:cxn>
                <a:cxn ang="0">
                  <a:pos x="connsiteX2" y="connsiteY2"/>
                </a:cxn>
              </a:cxnLst>
              <a:rect l="l" t="t" r="r" b="b"/>
              <a:pathLst>
                <a:path w="27069" h="31697">
                  <a:moveTo>
                    <a:pt x="27069" y="0"/>
                  </a:moveTo>
                  <a:cubicBezTo>
                    <a:pt x="17450" y="11264"/>
                    <a:pt x="9412" y="20677"/>
                    <a:pt x="0" y="31697"/>
                  </a:cubicBezTo>
                  <a:cubicBezTo>
                    <a:pt x="353" y="16045"/>
                    <a:pt x="11665" y="2799"/>
                    <a:pt x="27069"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29" name="Gráfico 2">
              <a:extLst>
                <a:ext uri="{FF2B5EF4-FFF2-40B4-BE49-F238E27FC236}">
                  <a16:creationId xmlns:a16="http://schemas.microsoft.com/office/drawing/2014/main" id="{FFD2D191-64E5-0EEB-B5D0-BC08DCE9C809}"/>
                </a:ext>
              </a:extLst>
            </p:cNvPr>
            <p:cNvSpPr/>
            <p:nvPr/>
          </p:nvSpPr>
          <p:spPr>
            <a:xfrm>
              <a:off x="9453850" y="5086982"/>
              <a:ext cx="18629" cy="29491"/>
            </a:xfrm>
            <a:custGeom>
              <a:avLst/>
              <a:gdLst>
                <a:gd name="connsiteX0" fmla="*/ 877 w 18629"/>
                <a:gd name="connsiteY0" fmla="*/ 29491 h 29491"/>
                <a:gd name="connsiteX1" fmla="*/ 18190 w 18629"/>
                <a:gd name="connsiteY1" fmla="*/ 0 h 29491"/>
                <a:gd name="connsiteX2" fmla="*/ 10776 w 18629"/>
                <a:gd name="connsiteY2" fmla="*/ 15307 h 29491"/>
                <a:gd name="connsiteX3" fmla="*/ 877 w 18629"/>
                <a:gd name="connsiteY3" fmla="*/ 29491 h 29491"/>
              </a:gdLst>
              <a:ahLst/>
              <a:cxnLst>
                <a:cxn ang="0">
                  <a:pos x="connsiteX0" y="connsiteY0"/>
                </a:cxn>
                <a:cxn ang="0">
                  <a:pos x="connsiteX1" y="connsiteY1"/>
                </a:cxn>
                <a:cxn ang="0">
                  <a:pos x="connsiteX2" y="connsiteY2"/>
                </a:cxn>
                <a:cxn ang="0">
                  <a:pos x="connsiteX3" y="connsiteY3"/>
                </a:cxn>
              </a:cxnLst>
              <a:rect l="l" t="t" r="r" b="b"/>
              <a:pathLst>
                <a:path w="18629" h="29491">
                  <a:moveTo>
                    <a:pt x="877" y="29491"/>
                  </a:moveTo>
                  <a:cubicBezTo>
                    <a:pt x="-2435" y="17613"/>
                    <a:pt x="3695" y="7963"/>
                    <a:pt x="18190" y="0"/>
                  </a:cubicBezTo>
                  <a:cubicBezTo>
                    <a:pt x="20432" y="7698"/>
                    <a:pt x="13502" y="10635"/>
                    <a:pt x="10776" y="15307"/>
                  </a:cubicBezTo>
                  <a:cubicBezTo>
                    <a:pt x="8100" y="19892"/>
                    <a:pt x="4713" y="24061"/>
                    <a:pt x="877" y="29491"/>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30" name="Gráfico 2">
              <a:extLst>
                <a:ext uri="{FF2B5EF4-FFF2-40B4-BE49-F238E27FC236}">
                  <a16:creationId xmlns:a16="http://schemas.microsoft.com/office/drawing/2014/main" id="{187D40D2-1FE0-3A7B-2BC0-80117B103606}"/>
                </a:ext>
              </a:extLst>
            </p:cNvPr>
            <p:cNvSpPr/>
            <p:nvPr/>
          </p:nvSpPr>
          <p:spPr>
            <a:xfrm>
              <a:off x="8815269" y="5057067"/>
              <a:ext cx="21092" cy="26873"/>
            </a:xfrm>
            <a:custGeom>
              <a:avLst/>
              <a:gdLst>
                <a:gd name="connsiteX0" fmla="*/ 0 w 21092"/>
                <a:gd name="connsiteY0" fmla="*/ 26859 h 26873"/>
                <a:gd name="connsiteX1" fmla="*/ 21092 w 21092"/>
                <a:gd name="connsiteY1" fmla="*/ 0 h 26873"/>
                <a:gd name="connsiteX2" fmla="*/ 17 w 21092"/>
                <a:gd name="connsiteY2" fmla="*/ 26874 h 26873"/>
              </a:gdLst>
              <a:ahLst/>
              <a:cxnLst>
                <a:cxn ang="0">
                  <a:pos x="connsiteX0" y="connsiteY0"/>
                </a:cxn>
                <a:cxn ang="0">
                  <a:pos x="connsiteX1" y="connsiteY1"/>
                </a:cxn>
                <a:cxn ang="0">
                  <a:pos x="connsiteX2" y="connsiteY2"/>
                </a:cxn>
              </a:cxnLst>
              <a:rect l="l" t="t" r="r" b="b"/>
              <a:pathLst>
                <a:path w="21092" h="26873">
                  <a:moveTo>
                    <a:pt x="0" y="26859"/>
                  </a:moveTo>
                  <a:cubicBezTo>
                    <a:pt x="2739" y="15240"/>
                    <a:pt x="10454" y="5416"/>
                    <a:pt x="21092" y="0"/>
                  </a:cubicBezTo>
                  <a:cubicBezTo>
                    <a:pt x="16416" y="10575"/>
                    <a:pt x="9172" y="19812"/>
                    <a:pt x="17" y="26874"/>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sp>
          <p:nvSpPr>
            <p:cNvPr id="31" name="Gráfico 2">
              <a:extLst>
                <a:ext uri="{FF2B5EF4-FFF2-40B4-BE49-F238E27FC236}">
                  <a16:creationId xmlns:a16="http://schemas.microsoft.com/office/drawing/2014/main" id="{6B58ECCF-7FF5-4C81-BE21-144DE3209E54}"/>
                </a:ext>
              </a:extLst>
            </p:cNvPr>
            <p:cNvSpPr/>
            <p:nvPr/>
          </p:nvSpPr>
          <p:spPr>
            <a:xfrm>
              <a:off x="9491842" y="5089494"/>
              <a:ext cx="13459" cy="12581"/>
            </a:xfrm>
            <a:custGeom>
              <a:avLst/>
              <a:gdLst>
                <a:gd name="connsiteX0" fmla="*/ 13460 w 13459"/>
                <a:gd name="connsiteY0" fmla="*/ 0 h 12581"/>
                <a:gd name="connsiteX1" fmla="*/ 2667 w 13459"/>
                <a:gd name="connsiteY1" fmla="*/ 12582 h 12581"/>
                <a:gd name="connsiteX2" fmla="*/ 13460 w 13459"/>
                <a:gd name="connsiteY2" fmla="*/ 0 h 12581"/>
              </a:gdLst>
              <a:ahLst/>
              <a:cxnLst>
                <a:cxn ang="0">
                  <a:pos x="connsiteX0" y="connsiteY0"/>
                </a:cxn>
                <a:cxn ang="0">
                  <a:pos x="connsiteX1" y="connsiteY1"/>
                </a:cxn>
                <a:cxn ang="0">
                  <a:pos x="connsiteX2" y="connsiteY2"/>
                </a:cxn>
              </a:cxnLst>
              <a:rect l="l" t="t" r="r" b="b"/>
              <a:pathLst>
                <a:path w="13459" h="12581">
                  <a:moveTo>
                    <a:pt x="13460" y="0"/>
                  </a:moveTo>
                  <a:lnTo>
                    <a:pt x="2667" y="12582"/>
                  </a:lnTo>
                  <a:cubicBezTo>
                    <a:pt x="-2616" y="5109"/>
                    <a:pt x="-562" y="2127"/>
                    <a:pt x="13460" y="0"/>
                  </a:cubicBezTo>
                  <a:close/>
                </a:path>
              </a:pathLst>
            </a:custGeom>
            <a:solidFill>
              <a:srgbClr val="000000"/>
            </a:solidFill>
            <a:ln w="9525"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
                  <a:srgbClr val="000000"/>
                </a:buClr>
                <a:buSzTx/>
                <a:buFont typeface="Arial"/>
                <a:buNone/>
                <a:tabLst/>
                <a:defRPr/>
              </a:pPr>
              <a:endParaRPr kumimoji="0" lang="pt-BR" sz="1200" b="0" i="0" u="none" strike="noStrike" kern="0" cap="none" spc="0" normalizeH="0" baseline="0" noProof="0">
                <a:ln>
                  <a:noFill/>
                </a:ln>
                <a:solidFill>
                  <a:prstClr val="black"/>
                </a:solidFill>
                <a:effectLst/>
                <a:uLnTx/>
                <a:uFillTx/>
                <a:latin typeface="Calibri"/>
                <a:cs typeface="Arial"/>
                <a:sym typeface="Arial"/>
              </a:endParaRPr>
            </a:p>
          </p:txBody>
        </p:sp>
      </p:grpSp>
      <p:graphicFrame>
        <p:nvGraphicFramePr>
          <p:cNvPr id="32" name="Gráfico 25">
            <a:extLst>
              <a:ext uri="{FF2B5EF4-FFF2-40B4-BE49-F238E27FC236}">
                <a16:creationId xmlns:a16="http://schemas.microsoft.com/office/drawing/2014/main" id="{6307C19B-1797-E8A1-09E6-0C3BA75704F5}"/>
              </a:ext>
            </a:extLst>
          </p:cNvPr>
          <p:cNvGraphicFramePr/>
          <p:nvPr>
            <p:custDataLst>
              <p:tags r:id="rId2"/>
            </p:custDataLst>
            <p:extLst>
              <p:ext uri="{D42A27DB-BD31-4B8C-83A1-F6EECF244321}">
                <p14:modId xmlns:p14="http://schemas.microsoft.com/office/powerpoint/2010/main" val="1814418435"/>
              </p:ext>
            </p:extLst>
          </p:nvPr>
        </p:nvGraphicFramePr>
        <p:xfrm>
          <a:off x="5878035" y="1132370"/>
          <a:ext cx="7289761" cy="4967349"/>
        </p:xfrm>
        <a:graphic>
          <a:graphicData uri="http://schemas.openxmlformats.org/drawingml/2006/chart">
            <c:chart xmlns:c="http://schemas.openxmlformats.org/drawingml/2006/chart" xmlns:r="http://schemas.openxmlformats.org/officeDocument/2006/relationships" r:id="rId8"/>
          </a:graphicData>
        </a:graphic>
      </p:graphicFrame>
      <p:grpSp>
        <p:nvGrpSpPr>
          <p:cNvPr id="33" name="Agrupar 32">
            <a:extLst>
              <a:ext uri="{FF2B5EF4-FFF2-40B4-BE49-F238E27FC236}">
                <a16:creationId xmlns:a16="http://schemas.microsoft.com/office/drawing/2014/main" id="{5496673A-0524-4560-4989-77E543DC6132}"/>
              </a:ext>
            </a:extLst>
          </p:cNvPr>
          <p:cNvGrpSpPr/>
          <p:nvPr/>
        </p:nvGrpSpPr>
        <p:grpSpPr>
          <a:xfrm>
            <a:off x="8226897" y="526990"/>
            <a:ext cx="2662440" cy="443947"/>
            <a:chOff x="10332183" y="452136"/>
            <a:chExt cx="1042551" cy="333544"/>
          </a:xfrm>
          <a:solidFill>
            <a:schemeClr val="bg1">
              <a:lumMod val="50000"/>
            </a:schemeClr>
          </a:solidFill>
        </p:grpSpPr>
        <p:sp>
          <p:nvSpPr>
            <p:cNvPr id="34" name="Retângulo: Cantos Arredondados 33">
              <a:extLst>
                <a:ext uri="{FF2B5EF4-FFF2-40B4-BE49-F238E27FC236}">
                  <a16:creationId xmlns:a16="http://schemas.microsoft.com/office/drawing/2014/main" id="{B5E0FD2B-35BA-D208-ABAC-335023D7AC3B}"/>
                </a:ext>
              </a:extLst>
            </p:cNvPr>
            <p:cNvSpPr/>
            <p:nvPr/>
          </p:nvSpPr>
          <p:spPr>
            <a:xfrm>
              <a:off x="10373945" y="452136"/>
              <a:ext cx="959026" cy="333544"/>
            </a:xfrm>
            <a:prstGeom prst="roundRect">
              <a:avLst/>
            </a:prstGeom>
            <a:grp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35" name="CaixaDeTexto 34">
              <a:extLst>
                <a:ext uri="{FF2B5EF4-FFF2-40B4-BE49-F238E27FC236}">
                  <a16:creationId xmlns:a16="http://schemas.microsoft.com/office/drawing/2014/main" id="{D695AE60-4211-C3C3-BCD6-BE3A114C5B9C}"/>
                </a:ext>
              </a:extLst>
            </p:cNvPr>
            <p:cNvSpPr txBox="1"/>
            <p:nvPr/>
          </p:nvSpPr>
          <p:spPr>
            <a:xfrm>
              <a:off x="10332183" y="503286"/>
              <a:ext cx="1042551" cy="23123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dirty="0">
                  <a:ln>
                    <a:noFill/>
                  </a:ln>
                  <a:solidFill>
                    <a:srgbClr val="FFFFFF"/>
                  </a:solidFill>
                  <a:effectLst/>
                  <a:uLnTx/>
                  <a:uFillTx/>
                  <a:latin typeface="Century Gothic" panose="020B0502020202020204" pitchFamily="34" charset="0"/>
                  <a:ea typeface="Matahari 700" charset="0"/>
                  <a:cs typeface="Matahari 700" charset="0"/>
                  <a:sym typeface="Arial"/>
                </a:rPr>
                <a:t>Qual foi o seu preferido?</a:t>
              </a:r>
              <a:endParaRPr kumimoji="0" lang="pt-BR"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pSp>
      <p:pic>
        <p:nvPicPr>
          <p:cNvPr id="36" name="Gráfico 35" descr="Lupa">
            <a:extLst>
              <a:ext uri="{FF2B5EF4-FFF2-40B4-BE49-F238E27FC236}">
                <a16:creationId xmlns:a16="http://schemas.microsoft.com/office/drawing/2014/main" id="{834E6565-81BA-85ED-5F0B-568EC2CD68E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553313" y="1061262"/>
            <a:ext cx="720000" cy="720000"/>
          </a:xfrm>
          <a:prstGeom prst="rect">
            <a:avLst/>
          </a:prstGeom>
          <a:effectLst>
            <a:outerShdw blurRad="63500" sx="102000" sy="102000" algn="ctr" rotWithShape="0">
              <a:prstClr val="black">
                <a:alpha val="40000"/>
              </a:prstClr>
            </a:outerShdw>
          </a:effectLst>
        </p:spPr>
      </p:pic>
      <p:sp>
        <p:nvSpPr>
          <p:cNvPr id="37" name="Retângulo 36">
            <a:extLst>
              <a:ext uri="{FF2B5EF4-FFF2-40B4-BE49-F238E27FC236}">
                <a16:creationId xmlns:a16="http://schemas.microsoft.com/office/drawing/2014/main" id="{8CECFC36-FCD2-F30A-A16B-745EF8E11382}"/>
              </a:ext>
            </a:extLst>
          </p:cNvPr>
          <p:cNvSpPr/>
          <p:nvPr/>
        </p:nvSpPr>
        <p:spPr>
          <a:xfrm>
            <a:off x="8445627" y="1171241"/>
            <a:ext cx="1932557" cy="373488"/>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38" name="object 6">
            <a:extLst>
              <a:ext uri="{FF2B5EF4-FFF2-40B4-BE49-F238E27FC236}">
                <a16:creationId xmlns:a16="http://schemas.microsoft.com/office/drawing/2014/main" id="{A30BC736-1A39-C875-79B0-750F864A8A92}"/>
              </a:ext>
            </a:extLst>
          </p:cNvPr>
          <p:cNvSpPr txBox="1"/>
          <p:nvPr/>
        </p:nvSpPr>
        <p:spPr>
          <a:xfrm>
            <a:off x="9052217" y="6031629"/>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635</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3526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PARTICIPAÇÃO</a:t>
            </a:r>
            <a:r>
              <a:rPr lang="pt-BR" sz="2700" spc="-101" dirty="0">
                <a:solidFill>
                  <a:srgbClr val="000000"/>
                </a:solidFill>
                <a:latin typeface="Century Gothic" panose="020B0502020202020204" pitchFamily="34" charset="0"/>
              </a:rPr>
              <a:t> EM FESTAS POPULARES E TRADICIONAIS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6">
            <a:alphaModFix/>
          </a:blip>
          <a:srcRect b="38043"/>
          <a:stretch/>
        </p:blipFill>
        <p:spPr>
          <a:xfrm>
            <a:off x="11458901" y="88144"/>
            <a:ext cx="610487" cy="136885"/>
          </a:xfrm>
          <a:prstGeom prst="rect">
            <a:avLst/>
          </a:prstGeom>
          <a:noFill/>
          <a:ln>
            <a:noFill/>
          </a:ln>
        </p:spPr>
      </p:pic>
      <p:sp>
        <p:nvSpPr>
          <p:cNvPr id="5" name="object 6">
            <a:extLst>
              <a:ext uri="{FF2B5EF4-FFF2-40B4-BE49-F238E27FC236}">
                <a16:creationId xmlns:a16="http://schemas.microsoft.com/office/drawing/2014/main" id="{21929FD2-4E13-7CD8-BA44-4AC7FA31F27B}"/>
              </a:ext>
            </a:extLst>
          </p:cNvPr>
          <p:cNvSpPr txBox="1"/>
          <p:nvPr/>
        </p:nvSpPr>
        <p:spPr>
          <a:xfrm>
            <a:off x="926033" y="6180674"/>
            <a:ext cx="9216344"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Você costuma participar de festas populares ou manifestações culturais tradicionais como Carnaval, São João, Círio de Nazaré, Festa do Boi, entre outras? Quais?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MÚLTIPLA)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9" name="object 7">
            <a:extLst>
              <a:ext uri="{FF2B5EF4-FFF2-40B4-BE49-F238E27FC236}">
                <a16:creationId xmlns:a16="http://schemas.microsoft.com/office/drawing/2014/main" id="{8AF85C04-49A2-D31C-140E-D700BD78BD4D}"/>
              </a:ext>
            </a:extLst>
          </p:cNvPr>
          <p:cNvPicPr/>
          <p:nvPr/>
        </p:nvPicPr>
        <p:blipFill>
          <a:blip r:embed="rId7" cstate="print"/>
          <a:stretch>
            <a:fillRect/>
          </a:stretch>
        </p:blipFill>
        <p:spPr>
          <a:xfrm>
            <a:off x="-6837" y="6145993"/>
            <a:ext cx="837804" cy="720070"/>
          </a:xfrm>
          <a:prstGeom prst="rect">
            <a:avLst/>
          </a:prstGeom>
        </p:spPr>
      </p:pic>
      <p:graphicFrame>
        <p:nvGraphicFramePr>
          <p:cNvPr id="18" name="Gráfico 25">
            <a:extLst>
              <a:ext uri="{FF2B5EF4-FFF2-40B4-BE49-F238E27FC236}">
                <a16:creationId xmlns:a16="http://schemas.microsoft.com/office/drawing/2014/main" id="{958BE014-554C-A902-E9C7-6169B39D3399}"/>
              </a:ext>
            </a:extLst>
          </p:cNvPr>
          <p:cNvGraphicFramePr/>
          <p:nvPr>
            <p:custDataLst>
              <p:tags r:id="rId1"/>
            </p:custDataLst>
            <p:extLst/>
          </p:nvPr>
        </p:nvGraphicFramePr>
        <p:xfrm>
          <a:off x="259381" y="1528490"/>
          <a:ext cx="5734732" cy="4573428"/>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42">
            <a:extLst>
              <a:ext uri="{FF2B5EF4-FFF2-40B4-BE49-F238E27FC236}">
                <a16:creationId xmlns:a16="http://schemas.microsoft.com/office/drawing/2014/main" id="{CB986AB9-191F-DF7E-822C-A45E10789552}"/>
              </a:ext>
            </a:extLst>
          </p:cNvPr>
          <p:cNvSpPr txBox="1"/>
          <p:nvPr/>
        </p:nvSpPr>
        <p:spPr>
          <a:xfrm>
            <a:off x="9066323" y="1385371"/>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32%</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0%</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36%</a:t>
            </a:r>
            <a:r>
              <a:rPr lang="pt-BR" sz="1000" dirty="0">
                <a:latin typeface="Century Gothic" panose="020B0502020202020204" pitchFamily="34" charset="0"/>
              </a:rPr>
              <a:t> | 25 a 40 anos: </a:t>
            </a:r>
            <a:r>
              <a:rPr lang="pt-BR" sz="1000" b="1" dirty="0">
                <a:latin typeface="Century Gothic" panose="020B0502020202020204" pitchFamily="34" charset="0"/>
              </a:rPr>
              <a:t>36%</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37%</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34%</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45% </a:t>
            </a:r>
            <a:r>
              <a:rPr lang="pt-BR" sz="1000" dirty="0">
                <a:latin typeface="Century Gothic" panose="020B0502020202020204" pitchFamily="34" charset="0"/>
              </a:rPr>
              <a:t>| Norte/Centro-Oeste: </a:t>
            </a:r>
            <a:r>
              <a:rPr lang="pt-BR" sz="1000" b="1" dirty="0">
                <a:latin typeface="Century Gothic" panose="020B0502020202020204" pitchFamily="34" charset="0"/>
              </a:rPr>
              <a:t>27%</a:t>
            </a:r>
          </a:p>
        </p:txBody>
      </p:sp>
      <p:cxnSp>
        <p:nvCxnSpPr>
          <p:cNvPr id="23" name="Conector de Seta Reta 22">
            <a:extLst>
              <a:ext uri="{FF2B5EF4-FFF2-40B4-BE49-F238E27FC236}">
                <a16:creationId xmlns:a16="http://schemas.microsoft.com/office/drawing/2014/main" id="{D2D4FF66-961D-AABA-56CD-226A40E086C0}"/>
              </a:ext>
            </a:extLst>
          </p:cNvPr>
          <p:cNvCxnSpPr>
            <a:cxnSpLocks/>
          </p:cNvCxnSpPr>
          <p:nvPr/>
        </p:nvCxnSpPr>
        <p:spPr>
          <a:xfrm>
            <a:off x="4567151" y="1718161"/>
            <a:ext cx="4990966"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Conector de Seta Reta 23">
            <a:extLst>
              <a:ext uri="{FF2B5EF4-FFF2-40B4-BE49-F238E27FC236}">
                <a16:creationId xmlns:a16="http://schemas.microsoft.com/office/drawing/2014/main" id="{007E0812-0095-20E9-EB5C-8121A23ECD77}"/>
              </a:ext>
            </a:extLst>
          </p:cNvPr>
          <p:cNvCxnSpPr>
            <a:cxnSpLocks/>
          </p:cNvCxnSpPr>
          <p:nvPr/>
        </p:nvCxnSpPr>
        <p:spPr>
          <a:xfrm>
            <a:off x="4428255" y="2200381"/>
            <a:ext cx="2439298"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FD4D6DB5-68ED-0BBA-254B-9988A73F33C9}"/>
              </a:ext>
            </a:extLst>
          </p:cNvPr>
          <p:cNvCxnSpPr>
            <a:cxnSpLocks/>
          </p:cNvCxnSpPr>
          <p:nvPr/>
        </p:nvCxnSpPr>
        <p:spPr>
          <a:xfrm>
            <a:off x="3757012" y="2642013"/>
            <a:ext cx="1777193"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42">
            <a:extLst>
              <a:ext uri="{FF2B5EF4-FFF2-40B4-BE49-F238E27FC236}">
                <a16:creationId xmlns:a16="http://schemas.microsoft.com/office/drawing/2014/main" id="{FD5904EE-6245-60B6-15FA-56B191EC008D}"/>
              </a:ext>
            </a:extLst>
          </p:cNvPr>
          <p:cNvSpPr txBox="1"/>
          <p:nvPr/>
        </p:nvSpPr>
        <p:spPr>
          <a:xfrm>
            <a:off x="6431298" y="1951911"/>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29</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27</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33%</a:t>
            </a:r>
            <a:r>
              <a:rPr lang="pt-BR" sz="1000" dirty="0">
                <a:latin typeface="Century Gothic" panose="020B0502020202020204" pitchFamily="34" charset="0"/>
              </a:rPr>
              <a:t> | 25 a 40 anos: </a:t>
            </a:r>
            <a:r>
              <a:rPr lang="pt-BR" sz="1000" b="1" dirty="0">
                <a:latin typeface="Century Gothic" panose="020B0502020202020204" pitchFamily="34" charset="0"/>
              </a:rPr>
              <a:t>35%</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38%</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40%</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34% </a:t>
            </a:r>
            <a:r>
              <a:rPr lang="pt-BR" sz="1000" dirty="0">
                <a:latin typeface="Century Gothic" panose="020B0502020202020204" pitchFamily="34" charset="0"/>
              </a:rPr>
              <a:t>| Sudeste: </a:t>
            </a:r>
            <a:r>
              <a:rPr lang="pt-BR" sz="1000" b="1" dirty="0">
                <a:latin typeface="Century Gothic" panose="020B0502020202020204" pitchFamily="34" charset="0"/>
              </a:rPr>
              <a:t>29%</a:t>
            </a:r>
          </a:p>
        </p:txBody>
      </p:sp>
      <p:sp>
        <p:nvSpPr>
          <p:cNvPr id="27" name="TextBox 42">
            <a:extLst>
              <a:ext uri="{FF2B5EF4-FFF2-40B4-BE49-F238E27FC236}">
                <a16:creationId xmlns:a16="http://schemas.microsoft.com/office/drawing/2014/main" id="{9B754414-C1A3-4629-C002-A6C6BC028E63}"/>
              </a:ext>
            </a:extLst>
          </p:cNvPr>
          <p:cNvSpPr txBox="1"/>
          <p:nvPr/>
        </p:nvSpPr>
        <p:spPr>
          <a:xfrm>
            <a:off x="4607666" y="278947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8%</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6</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11%</a:t>
            </a:r>
            <a:r>
              <a:rPr lang="pt-BR" sz="1000" dirty="0">
                <a:latin typeface="Century Gothic" panose="020B0502020202020204" pitchFamily="34" charset="0"/>
              </a:rPr>
              <a:t> | 25 a 40 anos: </a:t>
            </a:r>
            <a:r>
              <a:rPr lang="pt-BR" sz="1000" b="1" dirty="0">
                <a:latin typeface="Century Gothic" panose="020B0502020202020204" pitchFamily="34" charset="0"/>
              </a:rPr>
              <a:t>6%</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7%</a:t>
            </a:r>
          </a:p>
          <a:p>
            <a:pPr algn="r">
              <a:defRPr/>
            </a:pPr>
            <a:r>
              <a:rPr lang="pt-BR" sz="1000" dirty="0">
                <a:latin typeface="Century Gothic" panose="020B0502020202020204" pitchFamily="34" charset="0"/>
              </a:rPr>
              <a:t>De 2 a 5 S.M.: </a:t>
            </a:r>
            <a:r>
              <a:rPr lang="pt-BR" sz="1000" b="1" dirty="0">
                <a:latin typeface="Century Gothic" panose="020B0502020202020204" pitchFamily="34" charset="0"/>
              </a:rPr>
              <a:t>7%</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12% </a:t>
            </a:r>
            <a:r>
              <a:rPr lang="pt-BR" sz="1000" dirty="0">
                <a:latin typeface="Century Gothic" panose="020B0502020202020204" pitchFamily="34" charset="0"/>
              </a:rPr>
              <a:t>| Sudeste </a:t>
            </a:r>
            <a:r>
              <a:rPr lang="pt-BR" sz="1000" b="1" dirty="0">
                <a:latin typeface="Century Gothic" panose="020B0502020202020204" pitchFamily="34" charset="0"/>
              </a:rPr>
              <a:t>6%</a:t>
            </a:r>
          </a:p>
        </p:txBody>
      </p:sp>
      <p:sp>
        <p:nvSpPr>
          <p:cNvPr id="28" name="CaixaDeTexto 27">
            <a:extLst>
              <a:ext uri="{FF2B5EF4-FFF2-40B4-BE49-F238E27FC236}">
                <a16:creationId xmlns:a16="http://schemas.microsoft.com/office/drawing/2014/main" id="{2B4E1A03-DC1A-0AB8-CDBC-47389072B537}"/>
              </a:ext>
            </a:extLst>
          </p:cNvPr>
          <p:cNvSpPr txBox="1"/>
          <p:nvPr>
            <p:custDataLst>
              <p:tags r:id="rId2"/>
            </p:custDataLst>
          </p:nvPr>
        </p:nvSpPr>
        <p:spPr>
          <a:xfrm>
            <a:off x="9468358" y="3227289"/>
            <a:ext cx="1908199" cy="2739211"/>
          </a:xfrm>
          <a:prstGeom prst="rect">
            <a:avLst/>
          </a:prstGeom>
          <a:noFill/>
          <a:ln>
            <a:noFill/>
          </a:ln>
        </p:spPr>
        <p:txBody>
          <a:bodyPr wrap="square">
            <a:spAutoFit/>
          </a:bodyPr>
          <a:lstStyle/>
          <a:p>
            <a:pPr lvl="0">
              <a:spcAft>
                <a:spcPts val="1000"/>
              </a:spcAft>
              <a:defRPr/>
            </a:pPr>
            <a:r>
              <a:rPr lang="pt-BR" sz="1200" b="1" dirty="0">
                <a:solidFill>
                  <a:srgbClr val="F39325"/>
                </a:solidFill>
                <a:latin typeface="Nunito" pitchFamily="2" charset="0"/>
                <a:ea typeface="Calibri" panose="020F0502020204030204" pitchFamily="34" charset="0"/>
                <a:cs typeface="Calibri" panose="020F0502020204030204" pitchFamily="34" charset="0"/>
              </a:rPr>
              <a:t>O </a:t>
            </a:r>
            <a:r>
              <a:rPr lang="pt-BR" sz="1600" b="1" dirty="0">
                <a:solidFill>
                  <a:srgbClr val="F39325"/>
                </a:solidFill>
                <a:latin typeface="Nunito" pitchFamily="2" charset="0"/>
                <a:ea typeface="Calibri" panose="020F0502020204030204" pitchFamily="34" charset="0"/>
                <a:cs typeface="Calibri" panose="020F0502020204030204" pitchFamily="34" charset="0"/>
              </a:rPr>
              <a:t>São João </a:t>
            </a:r>
            <a:r>
              <a:rPr lang="pt-BR" sz="1200" b="1" dirty="0">
                <a:solidFill>
                  <a:srgbClr val="F39325"/>
                </a:solidFill>
                <a:latin typeface="Nunito" pitchFamily="2" charset="0"/>
                <a:ea typeface="Calibri" panose="020F0502020204030204" pitchFamily="34" charset="0"/>
                <a:cs typeface="Calibri" panose="020F0502020204030204" pitchFamily="34" charset="0"/>
              </a:rPr>
              <a:t>aparece no topo da lista com </a:t>
            </a:r>
            <a:r>
              <a:rPr lang="pt-BR" sz="1600" b="1" dirty="0">
                <a:solidFill>
                  <a:srgbClr val="F39325"/>
                </a:solidFill>
                <a:latin typeface="Nunito" pitchFamily="2" charset="0"/>
                <a:ea typeface="Calibri" panose="020F0502020204030204" pitchFamily="34" charset="0"/>
                <a:cs typeface="Calibri" panose="020F0502020204030204" pitchFamily="34" charset="0"/>
              </a:rPr>
              <a:t>31%</a:t>
            </a:r>
            <a:r>
              <a:rPr lang="pt-BR" sz="1200" b="1" dirty="0">
                <a:solidFill>
                  <a:srgbClr val="F39325"/>
                </a:solidFill>
                <a:latin typeface="Nunito" pitchFamily="2" charset="0"/>
                <a:ea typeface="Calibri" panose="020F0502020204030204" pitchFamily="34" charset="0"/>
                <a:cs typeface="Calibri" panose="020F0502020204030204" pitchFamily="34" charset="0"/>
              </a:rPr>
              <a:t> de participação, superando tecnicamente o </a:t>
            </a:r>
            <a:r>
              <a:rPr lang="pt-BR" sz="1600" b="1" dirty="0">
                <a:solidFill>
                  <a:srgbClr val="F39325"/>
                </a:solidFill>
                <a:latin typeface="Nunito" pitchFamily="2" charset="0"/>
                <a:ea typeface="Calibri" panose="020F0502020204030204" pitchFamily="34" charset="0"/>
                <a:cs typeface="Calibri" panose="020F0502020204030204" pitchFamily="34" charset="0"/>
              </a:rPr>
              <a:t>Carnaval (28%)</a:t>
            </a:r>
            <a:r>
              <a:rPr lang="pt-BR" sz="1200" b="1" dirty="0">
                <a:solidFill>
                  <a:srgbClr val="F39325"/>
                </a:solidFill>
                <a:latin typeface="Nunito" pitchFamily="2" charset="0"/>
                <a:ea typeface="Calibri" panose="020F0502020204030204" pitchFamily="34" charset="0"/>
                <a:cs typeface="Calibri" panose="020F0502020204030204" pitchFamily="34" charset="0"/>
              </a:rPr>
              <a:t>. O dado mais impactante é a barra cinza: </a:t>
            </a:r>
            <a:r>
              <a:rPr lang="pt-BR" sz="1600" b="1" dirty="0">
                <a:solidFill>
                  <a:srgbClr val="F39325"/>
                </a:solidFill>
                <a:latin typeface="Nunito" pitchFamily="2" charset="0"/>
                <a:ea typeface="Calibri" panose="020F0502020204030204" pitchFamily="34" charset="0"/>
                <a:cs typeface="Calibri" panose="020F0502020204030204" pitchFamily="34" charset="0"/>
              </a:rPr>
              <a:t>50%</a:t>
            </a:r>
            <a:r>
              <a:rPr lang="pt-BR" sz="1200" b="1" dirty="0">
                <a:solidFill>
                  <a:srgbClr val="F39325"/>
                </a:solidFill>
                <a:latin typeface="Nunito" pitchFamily="2" charset="0"/>
                <a:ea typeface="Calibri" panose="020F0502020204030204" pitchFamily="34" charset="0"/>
                <a:cs typeface="Calibri" panose="020F0502020204030204" pitchFamily="34" charset="0"/>
              </a:rPr>
              <a:t> dos entrevistados afirmaram </a:t>
            </a:r>
            <a:r>
              <a:rPr lang="pt-BR" sz="1600" b="1" dirty="0">
                <a:solidFill>
                  <a:srgbClr val="F39325"/>
                </a:solidFill>
                <a:latin typeface="Nunito" pitchFamily="2" charset="0"/>
                <a:ea typeface="Calibri" panose="020F0502020204030204" pitchFamily="34" charset="0"/>
                <a:cs typeface="Calibri" panose="020F0502020204030204" pitchFamily="34" charset="0"/>
              </a:rPr>
              <a:t>não saber ou não responderam</a:t>
            </a:r>
            <a:r>
              <a:rPr lang="pt-BR" sz="1200" b="1" dirty="0">
                <a:solidFill>
                  <a:srgbClr val="F39325"/>
                </a:solidFill>
                <a:latin typeface="Nunito" pitchFamily="2" charset="0"/>
                <a:ea typeface="Calibri" panose="020F0502020204030204" pitchFamily="34" charset="0"/>
                <a:cs typeface="Calibri" panose="020F0502020204030204" pitchFamily="34" charset="0"/>
              </a:rPr>
              <a:t>.</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cxnSp>
        <p:nvCxnSpPr>
          <p:cNvPr id="29" name="Straight Connector 29">
            <a:extLst>
              <a:ext uri="{FF2B5EF4-FFF2-40B4-BE49-F238E27FC236}">
                <a16:creationId xmlns:a16="http://schemas.microsoft.com/office/drawing/2014/main" id="{00F2819B-AB43-A401-77D1-A7A686F39986}"/>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
        <p:nvSpPr>
          <p:cNvPr id="8" name="Retângulo: Cantos Arredondados 7">
            <a:extLst>
              <a:ext uri="{FF2B5EF4-FFF2-40B4-BE49-F238E27FC236}">
                <a16:creationId xmlns:a16="http://schemas.microsoft.com/office/drawing/2014/main" id="{58F7ADFC-2F9A-7095-281E-7441C84E4749}"/>
              </a:ext>
            </a:extLst>
          </p:cNvPr>
          <p:cNvSpPr/>
          <p:nvPr/>
        </p:nvSpPr>
        <p:spPr>
          <a:xfrm>
            <a:off x="6176314" y="4129548"/>
            <a:ext cx="2181619" cy="1299190"/>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3B42FBE-A936-1470-5AEB-374DBB2F9274}"/>
              </a:ext>
            </a:extLst>
          </p:cNvPr>
          <p:cNvSpPr txBox="1"/>
          <p:nvPr>
            <p:custDataLst>
              <p:tags r:id="rId3"/>
            </p:custDataLst>
          </p:nvPr>
        </p:nvSpPr>
        <p:spPr>
          <a:xfrm>
            <a:off x="6176314" y="4339917"/>
            <a:ext cx="2236117" cy="892552"/>
          </a:xfrm>
          <a:prstGeom prst="rect">
            <a:avLst/>
          </a:prstGeom>
          <a:noFill/>
          <a:ln>
            <a:noFill/>
          </a:ln>
        </p:spPr>
        <p:txBody>
          <a:bodyPr wrap="square">
            <a:spAutoFit/>
          </a:bodyPr>
          <a:lstStyle/>
          <a:p>
            <a:pPr lvl="0" algn="ctr">
              <a:spcAft>
                <a:spcPts val="1000"/>
              </a:spcAft>
              <a:defRPr/>
            </a:pPr>
            <a:r>
              <a:rPr lang="pt-BR" sz="2000" b="1" dirty="0">
                <a:solidFill>
                  <a:srgbClr val="F39325"/>
                </a:solidFill>
                <a:latin typeface="Nunito" pitchFamily="2" charset="0"/>
                <a:ea typeface="Calibri" panose="020F0502020204030204" pitchFamily="34" charset="0"/>
                <a:cs typeface="Calibri" panose="020F0502020204030204" pitchFamily="34" charset="0"/>
              </a:rPr>
              <a:t>50% </a:t>
            </a:r>
            <a:r>
              <a:rPr lang="pt-BR" sz="1600" b="1" dirty="0">
                <a:solidFill>
                  <a:srgbClr val="F39325"/>
                </a:solidFill>
                <a:latin typeface="Nunito" pitchFamily="2" charset="0"/>
                <a:ea typeface="Calibri" panose="020F0502020204030204" pitchFamily="34" charset="0"/>
                <a:cs typeface="Calibri" panose="020F0502020204030204" pitchFamily="34" charset="0"/>
              </a:rPr>
              <a:t>participaram de festas populares ou tradicionais</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pic>
        <p:nvPicPr>
          <p:cNvPr id="11" name="Gráfico 10" descr="Lâmpada e engrenagem">
            <a:extLst>
              <a:ext uri="{FF2B5EF4-FFF2-40B4-BE49-F238E27FC236}">
                <a16:creationId xmlns:a16="http://schemas.microsoft.com/office/drawing/2014/main" id="{19221BF6-2AA7-5C3D-205D-3E2D0E39DCD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872431" y="3749100"/>
            <a:ext cx="540000" cy="540000"/>
          </a:xfrm>
          <a:prstGeom prst="rect">
            <a:avLst/>
          </a:prstGeom>
        </p:spPr>
      </p:pic>
    </p:spTree>
    <p:extLst>
      <p:ext uri="{BB962C8B-B14F-4D97-AF65-F5344CB8AC3E}">
        <p14:creationId xmlns:p14="http://schemas.microsoft.com/office/powerpoint/2010/main" val="391291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5" y="3610947"/>
            <a:ext cx="10051736" cy="82109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37256" y="3521533"/>
            <a:ext cx="9577127" cy="820674"/>
          </a:xfrm>
          <a:prstGeom prst="rect">
            <a:avLst/>
          </a:prstGeom>
          <a:noFill/>
        </p:spPr>
        <p:txBody>
          <a:bodyPr wrap="square">
            <a:spAutoFit/>
          </a:bodyPr>
          <a:lstStyle/>
          <a:p>
            <a:pPr algn="just" defTabSz="1219170">
              <a:lnSpc>
                <a:spcPct val="150000"/>
              </a:lnSpc>
              <a:spcBef>
                <a:spcPts val="800"/>
              </a:spcBef>
              <a:spcAft>
                <a:spcPts val="800"/>
              </a:spcAft>
              <a:buClr>
                <a:srgbClr val="404040"/>
              </a:buClr>
              <a:buSzPct val="80000"/>
              <a:defRPr/>
            </a:pPr>
            <a:r>
              <a:rPr lang="pt-BR" sz="3600" b="1" dirty="0" smtClean="0">
                <a:solidFill>
                  <a:srgbClr val="3F3F3F"/>
                </a:solidFill>
              </a:rPr>
              <a:t>QUAIS AS BARREIRAS DE ACESSO?</a:t>
            </a:r>
            <a:endParaRPr lang="pt-BR" sz="36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362158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A36B832-4C24-A07E-1B56-45F5156050CE}"/>
            </a:ext>
          </a:extLst>
        </p:cNvPr>
        <p:cNvGrpSpPr/>
        <p:nvPr/>
      </p:nvGrpSpPr>
      <p:grpSpPr>
        <a:xfrm>
          <a:off x="0" y="0"/>
          <a:ext cx="0" cy="0"/>
          <a:chOff x="0" y="0"/>
          <a:chExt cx="0" cy="0"/>
        </a:xfrm>
      </p:grpSpPr>
      <p:pic>
        <p:nvPicPr>
          <p:cNvPr id="121" name="Google Shape;121;g2e6e1bb57c8_0_0">
            <a:extLst>
              <a:ext uri="{FF2B5EF4-FFF2-40B4-BE49-F238E27FC236}">
                <a16:creationId xmlns:a16="http://schemas.microsoft.com/office/drawing/2014/main" id="{0EF765FF-F6EC-CC3E-44CA-2AB48646D82D}"/>
              </a:ext>
            </a:extLst>
          </p:cNvPr>
          <p:cNvPicPr preferRelativeResize="0"/>
          <p:nvPr/>
        </p:nvPicPr>
        <p:blipFill rotWithShape="1">
          <a:blip r:embed="rId3">
            <a:alphaModFix/>
          </a:blip>
          <a:srcRect l="33907" r="2972"/>
          <a:stretch/>
        </p:blipFill>
        <p:spPr>
          <a:xfrm>
            <a:off x="1" y="6364467"/>
            <a:ext cx="1893999" cy="493533"/>
          </a:xfrm>
          <a:prstGeom prst="rect">
            <a:avLst/>
          </a:prstGeom>
          <a:noFill/>
          <a:ln>
            <a:noFill/>
          </a:ln>
        </p:spPr>
      </p:pic>
      <p:sp>
        <p:nvSpPr>
          <p:cNvPr id="6" name="AutoShape 2" descr="Inflação de alimentos foi de quase 50% em quatro anos">
            <a:extLst>
              <a:ext uri="{FF2B5EF4-FFF2-40B4-BE49-F238E27FC236}">
                <a16:creationId xmlns:a16="http://schemas.microsoft.com/office/drawing/2014/main" id="{DF025AB3-BAFA-5EBA-2CB2-8EB6FF89341E}"/>
              </a:ext>
            </a:extLst>
          </p:cNvPr>
          <p:cNvSpPr>
            <a:spLocks noChangeAspect="1" noChangeArrowheads="1"/>
          </p:cNvSpPr>
          <p:nvPr/>
        </p:nvSpPr>
        <p:spPr bwMode="auto">
          <a:xfrm>
            <a:off x="5892800" y="3530599"/>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defRPr/>
            </a:pPr>
            <a:endParaRPr lang="pt-BR" sz="1867" kern="0">
              <a:solidFill>
                <a:srgbClr val="000000"/>
              </a:solidFill>
              <a:latin typeface="Arial"/>
              <a:cs typeface="Arial"/>
              <a:sym typeface="Arial"/>
            </a:endParaRPr>
          </a:p>
        </p:txBody>
      </p:sp>
      <p:sp>
        <p:nvSpPr>
          <p:cNvPr id="7" name="AutoShape 4" descr="Inflação de alimentos foi de quase 50% em quatro anos">
            <a:extLst>
              <a:ext uri="{FF2B5EF4-FFF2-40B4-BE49-F238E27FC236}">
                <a16:creationId xmlns:a16="http://schemas.microsoft.com/office/drawing/2014/main" id="{E910B96D-6D35-13F9-209D-E686AD87D1AE}"/>
              </a:ext>
            </a:extLst>
          </p:cNvPr>
          <p:cNvSpPr>
            <a:spLocks noChangeAspect="1" noChangeArrowheads="1"/>
          </p:cNvSpPr>
          <p:nvPr/>
        </p:nvSpPr>
        <p:spPr bwMode="auto">
          <a:xfrm>
            <a:off x="6096000" y="3733799"/>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defRPr/>
            </a:pPr>
            <a:endParaRPr lang="pt-BR" sz="1867" kern="0">
              <a:solidFill>
                <a:srgbClr val="000000"/>
              </a:solidFill>
              <a:latin typeface="Arial"/>
              <a:cs typeface="Arial"/>
              <a:sym typeface="Arial"/>
            </a:endParaRPr>
          </a:p>
        </p:txBody>
      </p:sp>
      <p:sp>
        <p:nvSpPr>
          <p:cNvPr id="11" name="CaixaDeTexto 10">
            <a:extLst>
              <a:ext uri="{FF2B5EF4-FFF2-40B4-BE49-F238E27FC236}">
                <a16:creationId xmlns:a16="http://schemas.microsoft.com/office/drawing/2014/main" id="{2C38AE54-4A75-E91A-1526-52FB23DEC3EA}"/>
              </a:ext>
            </a:extLst>
          </p:cNvPr>
          <p:cNvSpPr txBox="1"/>
          <p:nvPr/>
        </p:nvSpPr>
        <p:spPr>
          <a:xfrm>
            <a:off x="420396" y="144629"/>
            <a:ext cx="10944807" cy="1569660"/>
          </a:xfrm>
          <a:prstGeom prst="rect">
            <a:avLst/>
          </a:prstGeom>
          <a:noFill/>
        </p:spPr>
        <p:txBody>
          <a:bodyPr wrap="square">
            <a:spAutoFit/>
          </a:bodyPr>
          <a:lstStyle/>
          <a:p>
            <a:pPr algn="just" defTabSz="1219170">
              <a:lnSpc>
                <a:spcPct val="150000"/>
              </a:lnSpc>
              <a:spcBef>
                <a:spcPts val="800"/>
              </a:spcBef>
              <a:spcAft>
                <a:spcPts val="800"/>
              </a:spcAft>
              <a:buClr>
                <a:srgbClr val="000000"/>
              </a:buClr>
              <a:defRPr/>
            </a:pPr>
            <a:r>
              <a:rPr lang="pt-BR" sz="1600" kern="0" dirty="0">
                <a:solidFill>
                  <a:srgbClr val="A5A5A5">
                    <a:lumMod val="75000"/>
                  </a:srgbClr>
                </a:solidFill>
                <a:latin typeface="Arial"/>
                <a:cs typeface="Arial"/>
                <a:sym typeface="Arial"/>
              </a:rPr>
              <a:t>NOTA-SE QUE A “</a:t>
            </a:r>
            <a:r>
              <a:rPr lang="pt-BR" sz="1600" b="1" i="1" kern="0" dirty="0">
                <a:solidFill>
                  <a:srgbClr val="A5A5A5">
                    <a:lumMod val="75000"/>
                  </a:srgbClr>
                </a:solidFill>
                <a:latin typeface="Arial"/>
                <a:cs typeface="Arial"/>
                <a:sym typeface="Arial"/>
              </a:rPr>
              <a:t>CORRERIA DO COTIDIANO</a:t>
            </a:r>
            <a:r>
              <a:rPr lang="pt-BR" sz="1600" kern="0" dirty="0">
                <a:solidFill>
                  <a:srgbClr val="A5A5A5">
                    <a:lumMod val="75000"/>
                  </a:srgbClr>
                </a:solidFill>
                <a:latin typeface="Arial"/>
                <a:cs typeface="Arial"/>
                <a:sym typeface="Arial"/>
              </a:rPr>
              <a:t>”, A </a:t>
            </a:r>
            <a:r>
              <a:rPr lang="pt-BR" sz="1600" b="1" kern="0" dirty="0">
                <a:solidFill>
                  <a:srgbClr val="A5A5A5">
                    <a:lumMod val="75000"/>
                  </a:srgbClr>
                </a:solidFill>
                <a:latin typeface="Arial"/>
                <a:cs typeface="Arial"/>
                <a:sym typeface="Arial"/>
              </a:rPr>
              <a:t>PRIORIZAÇÃO DO TRABALHO </a:t>
            </a:r>
            <a:r>
              <a:rPr lang="pt-BR" sz="1600" kern="0" dirty="0">
                <a:solidFill>
                  <a:srgbClr val="A5A5A5">
                    <a:lumMod val="75000"/>
                  </a:srgbClr>
                </a:solidFill>
                <a:latin typeface="Arial"/>
                <a:cs typeface="Arial"/>
                <a:sym typeface="Arial"/>
              </a:rPr>
              <a:t>E OUTRAS ATIVIDADES ROTINEIRAS AFETAM O ACESSO E O CONSUMO DE CULTURA E ARTE NA OPINIÃO DE MUITOS. EM MEIO A TUDO ISSO, MUITOS ALEGAM A “</a:t>
            </a:r>
            <a:r>
              <a:rPr lang="pt-BR" sz="1600" b="1" i="1" kern="0" dirty="0">
                <a:solidFill>
                  <a:srgbClr val="A5A5A5">
                    <a:lumMod val="75000"/>
                  </a:srgbClr>
                </a:solidFill>
                <a:latin typeface="Arial"/>
                <a:cs typeface="Arial"/>
                <a:sym typeface="Arial"/>
              </a:rPr>
              <a:t>FALTA DE TEMPO</a:t>
            </a:r>
            <a:r>
              <a:rPr lang="pt-BR" sz="1600" kern="0" dirty="0">
                <a:solidFill>
                  <a:srgbClr val="A5A5A5">
                    <a:lumMod val="75000"/>
                  </a:srgbClr>
                </a:solidFill>
                <a:latin typeface="Arial"/>
                <a:cs typeface="Arial"/>
                <a:sym typeface="Arial"/>
              </a:rPr>
              <a:t>” COMO BARREIRA PARA NÃO CONSUMIR TANTA CULTURA COMO SUPOSTAMENTE GOSTARIAM.</a:t>
            </a:r>
          </a:p>
        </p:txBody>
      </p:sp>
      <p:sp>
        <p:nvSpPr>
          <p:cNvPr id="5" name="CaixaDeTexto 4">
            <a:extLst>
              <a:ext uri="{FF2B5EF4-FFF2-40B4-BE49-F238E27FC236}">
                <a16:creationId xmlns:a16="http://schemas.microsoft.com/office/drawing/2014/main" id="{CA0ED79A-4990-9A37-F3BA-93DE5F4C789B}"/>
              </a:ext>
            </a:extLst>
          </p:cNvPr>
          <p:cNvSpPr txBox="1"/>
          <p:nvPr/>
        </p:nvSpPr>
        <p:spPr>
          <a:xfrm>
            <a:off x="5512039" y="2200139"/>
            <a:ext cx="6382355" cy="3995453"/>
          </a:xfrm>
          <a:prstGeom prst="rect">
            <a:avLst/>
          </a:prstGeom>
          <a:noFill/>
        </p:spPr>
        <p:txBody>
          <a:bodyPr wrap="square">
            <a:spAutoFit/>
          </a:bodyPr>
          <a:lstStyle/>
          <a:p>
            <a:pPr algn="just" defTabSz="1219170">
              <a:lnSpc>
                <a:spcPct val="120000"/>
              </a:lnSpc>
              <a:spcBef>
                <a:spcPts val="533"/>
              </a:spcBef>
              <a:spcAft>
                <a:spcPts val="533"/>
              </a:spcAft>
              <a:buClr>
                <a:srgbClr val="404040"/>
              </a:buClr>
              <a:buSzPct val="80000"/>
              <a:defRPr/>
            </a:pPr>
            <a:r>
              <a:rPr lang="pt-BR" sz="1600" kern="0" dirty="0">
                <a:solidFill>
                  <a:srgbClr val="E7E6E6">
                    <a:lumMod val="50000"/>
                  </a:srgbClr>
                </a:solidFill>
                <a:latin typeface="Arial"/>
                <a:cs typeface="Arial"/>
                <a:sym typeface="Arial"/>
              </a:rPr>
              <a:t>Além disso, a percepção de </a:t>
            </a:r>
            <a:r>
              <a:rPr lang="pt-BR" sz="1600" b="1" kern="0" dirty="0">
                <a:solidFill>
                  <a:srgbClr val="E7E6E6">
                    <a:lumMod val="50000"/>
                  </a:srgbClr>
                </a:solidFill>
                <a:latin typeface="Arial"/>
                <a:cs typeface="Arial"/>
                <a:sym typeface="Arial"/>
              </a:rPr>
              <a:t>AUSÊNCIA DE DIVULGAÇÃO </a:t>
            </a:r>
            <a:r>
              <a:rPr lang="pt-BR" sz="1600" kern="0" dirty="0">
                <a:solidFill>
                  <a:srgbClr val="E7E6E6">
                    <a:lumMod val="50000"/>
                  </a:srgbClr>
                </a:solidFill>
                <a:latin typeface="Arial"/>
                <a:cs typeface="Arial"/>
                <a:sym typeface="Arial"/>
              </a:rPr>
              <a:t>também se observou recorrentemente como barreira. Nem sempre recebem informações em tempo hábil da programação cultural, sobretudo capital e RM – Exemplo de show quando não é grande produção ou com artista famoso.</a:t>
            </a:r>
          </a:p>
          <a:p>
            <a:pPr algn="just" defTabSz="1219170">
              <a:lnSpc>
                <a:spcPct val="120000"/>
              </a:lnSpc>
              <a:spcBef>
                <a:spcPts val="533"/>
              </a:spcBef>
              <a:spcAft>
                <a:spcPts val="533"/>
              </a:spcAft>
              <a:buClr>
                <a:srgbClr val="404040"/>
              </a:buClr>
              <a:buSzPct val="80000"/>
              <a:defRPr/>
            </a:pPr>
            <a:r>
              <a:rPr lang="pt-BR" sz="1600" kern="0" dirty="0">
                <a:solidFill>
                  <a:srgbClr val="E7E6E6">
                    <a:lumMod val="50000"/>
                  </a:srgbClr>
                </a:solidFill>
                <a:latin typeface="Arial"/>
                <a:cs typeface="Arial"/>
                <a:sym typeface="Arial"/>
              </a:rPr>
              <a:t>No caso de música clássica, ópera e espetáculo de dança/ balé, há quem diga que a divulgação parece não chegar até eles.</a:t>
            </a:r>
          </a:p>
          <a:p>
            <a:pPr algn="just" defTabSz="1219170">
              <a:lnSpc>
                <a:spcPct val="120000"/>
              </a:lnSpc>
              <a:spcBef>
                <a:spcPts val="533"/>
              </a:spcBef>
              <a:spcAft>
                <a:spcPts val="533"/>
              </a:spcAft>
              <a:buClr>
                <a:srgbClr val="404040"/>
              </a:buClr>
              <a:buSzPct val="80000"/>
              <a:defRPr/>
            </a:pPr>
            <a:r>
              <a:rPr lang="pt-BR" sz="1600" kern="0" dirty="0">
                <a:solidFill>
                  <a:srgbClr val="E7E6E6">
                    <a:lumMod val="50000"/>
                  </a:srgbClr>
                </a:solidFill>
                <a:latin typeface="Arial"/>
                <a:cs typeface="Arial"/>
                <a:sym typeface="Arial"/>
              </a:rPr>
              <a:t>A </a:t>
            </a:r>
            <a:r>
              <a:rPr lang="pt-BR" sz="1600" b="1" kern="0" dirty="0">
                <a:solidFill>
                  <a:srgbClr val="E7E6E6">
                    <a:lumMod val="50000"/>
                  </a:srgbClr>
                </a:solidFill>
                <a:latin typeface="Arial"/>
                <a:cs typeface="Arial"/>
                <a:sym typeface="Arial"/>
              </a:rPr>
              <a:t>FALTA DE TRANSPORTE </a:t>
            </a:r>
            <a:r>
              <a:rPr lang="pt-BR" sz="1600" kern="0" dirty="0">
                <a:solidFill>
                  <a:srgbClr val="E7E6E6">
                    <a:lumMod val="50000"/>
                  </a:srgbClr>
                </a:solidFill>
                <a:latin typeface="Arial"/>
                <a:cs typeface="Arial"/>
                <a:sym typeface="Arial"/>
              </a:rPr>
              <a:t>público também é motivo para não frequentarem alguns eventos, principalmente no horário noturno.</a:t>
            </a:r>
          </a:p>
          <a:p>
            <a:pPr algn="just" defTabSz="1219170">
              <a:lnSpc>
                <a:spcPct val="120000"/>
              </a:lnSpc>
              <a:spcBef>
                <a:spcPts val="533"/>
              </a:spcBef>
              <a:spcAft>
                <a:spcPts val="533"/>
              </a:spcAft>
              <a:buClr>
                <a:srgbClr val="404040"/>
              </a:buClr>
              <a:buSzPct val="80000"/>
              <a:defRPr/>
            </a:pPr>
            <a:r>
              <a:rPr lang="pt-BR" sz="1600" b="1" kern="0" dirty="0">
                <a:solidFill>
                  <a:srgbClr val="E7E6E6">
                    <a:lumMod val="50000"/>
                  </a:srgbClr>
                </a:solidFill>
                <a:latin typeface="Arial"/>
                <a:cs typeface="Arial"/>
                <a:sym typeface="Arial"/>
              </a:rPr>
              <a:t>A PERCEPÇÃO DE INSEGURANÇA </a:t>
            </a:r>
            <a:r>
              <a:rPr lang="pt-BR" sz="1600" kern="0" dirty="0">
                <a:solidFill>
                  <a:srgbClr val="E7E6E6">
                    <a:lumMod val="50000"/>
                  </a:srgbClr>
                </a:solidFill>
                <a:latin typeface="Arial"/>
                <a:cs typeface="Arial"/>
                <a:sym typeface="Arial"/>
              </a:rPr>
              <a:t>é outro problema mencionado, sobretudo em grandes eventos e espaços públicos abertos e gratuitos – Mas, não somente ali.</a:t>
            </a:r>
          </a:p>
        </p:txBody>
      </p:sp>
      <p:cxnSp>
        <p:nvCxnSpPr>
          <p:cNvPr id="3" name="Google Shape;133;g2e6e1bb57c8_0_67">
            <a:extLst>
              <a:ext uri="{FF2B5EF4-FFF2-40B4-BE49-F238E27FC236}">
                <a16:creationId xmlns:a16="http://schemas.microsoft.com/office/drawing/2014/main" id="{082C6036-514C-C26A-1A09-1FC2B6C1FFB2}"/>
              </a:ext>
            </a:extLst>
          </p:cNvPr>
          <p:cNvCxnSpPr>
            <a:cxnSpLocks/>
          </p:cNvCxnSpPr>
          <p:nvPr/>
        </p:nvCxnSpPr>
        <p:spPr>
          <a:xfrm>
            <a:off x="504496" y="1882655"/>
            <a:ext cx="2352000" cy="0"/>
          </a:xfrm>
          <a:prstGeom prst="straightConnector1">
            <a:avLst/>
          </a:prstGeom>
          <a:noFill/>
          <a:ln w="9525" cap="flat" cmpd="sng">
            <a:solidFill>
              <a:schemeClr val="accent4">
                <a:lumMod val="50000"/>
              </a:schemeClr>
            </a:solidFill>
            <a:prstDash val="solid"/>
            <a:round/>
            <a:headEnd type="none" w="sm" len="sm"/>
            <a:tailEnd type="none" w="sm" len="sm"/>
          </a:ln>
        </p:spPr>
      </p:cxnSp>
      <p:pic>
        <p:nvPicPr>
          <p:cNvPr id="2050" name="Picture 2" descr="Barreiras de segurança: o que são e para que servem?"/>
          <p:cNvPicPr>
            <a:picLocks noChangeAspect="1" noChangeArrowheads="1"/>
          </p:cNvPicPr>
          <p:nvPr/>
        </p:nvPicPr>
        <p:blipFill rotWithShape="1">
          <a:blip r:embed="rId4">
            <a:extLst>
              <a:ext uri="{28A0092B-C50C-407E-A947-70E740481C1C}">
                <a14:useLocalDpi xmlns:a14="http://schemas.microsoft.com/office/drawing/2010/main" val="0"/>
              </a:ext>
            </a:extLst>
          </a:blip>
          <a:srcRect l="16495"/>
          <a:stretch/>
        </p:blipFill>
        <p:spPr bwMode="auto">
          <a:xfrm>
            <a:off x="500806" y="2221183"/>
            <a:ext cx="4807662" cy="383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6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40614D-3F9C-9A30-CD22-2E59C890A158}"/>
            </a:ext>
          </a:extLst>
        </p:cNvPr>
        <p:cNvGrpSpPr/>
        <p:nvPr/>
      </p:nvGrpSpPr>
      <p:grpSpPr>
        <a:xfrm>
          <a:off x="0" y="0"/>
          <a:ext cx="0" cy="0"/>
          <a:chOff x="0" y="0"/>
          <a:chExt cx="0" cy="0"/>
        </a:xfrm>
      </p:grpSpPr>
      <p:pic>
        <p:nvPicPr>
          <p:cNvPr id="1026" name="Picture 2" descr="Banco Central retoma consulta sobre dinheiro esquecido nos bancos: você  sabe como receber o seu?"/>
          <p:cNvPicPr>
            <a:picLocks noChangeAspect="1" noChangeArrowheads="1"/>
          </p:cNvPicPr>
          <p:nvPr/>
        </p:nvPicPr>
        <p:blipFill rotWithShape="1">
          <a:blip r:embed="rId3">
            <a:extLst>
              <a:ext uri="{28A0092B-C50C-407E-A947-70E740481C1C}">
                <a14:useLocalDpi xmlns:a14="http://schemas.microsoft.com/office/drawing/2010/main" val="0"/>
              </a:ext>
            </a:extLst>
          </a:blip>
          <a:srcRect l="10449" r="50883"/>
          <a:stretch/>
        </p:blipFill>
        <p:spPr bwMode="auto">
          <a:xfrm>
            <a:off x="-44489" y="-1"/>
            <a:ext cx="360947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1" name="Google Shape;121;g2e6e1bb57c8_0_0">
            <a:extLst>
              <a:ext uri="{FF2B5EF4-FFF2-40B4-BE49-F238E27FC236}">
                <a16:creationId xmlns:a16="http://schemas.microsoft.com/office/drawing/2014/main" id="{6E33E6C6-A2B0-3EB6-6F07-B48B4D665A96}"/>
              </a:ext>
            </a:extLst>
          </p:cNvPr>
          <p:cNvPicPr preferRelativeResize="0"/>
          <p:nvPr/>
        </p:nvPicPr>
        <p:blipFill rotWithShape="1">
          <a:blip r:embed="rId4">
            <a:alphaModFix/>
          </a:blip>
          <a:srcRect l="33907" r="2972"/>
          <a:stretch/>
        </p:blipFill>
        <p:spPr>
          <a:xfrm>
            <a:off x="1" y="6364467"/>
            <a:ext cx="1893999" cy="493533"/>
          </a:xfrm>
          <a:prstGeom prst="rect">
            <a:avLst/>
          </a:prstGeom>
          <a:noFill/>
          <a:ln>
            <a:noFill/>
          </a:ln>
        </p:spPr>
      </p:pic>
      <p:pic>
        <p:nvPicPr>
          <p:cNvPr id="2" name="Google Shape;145;g2e6e1bb57c8_0_26">
            <a:extLst>
              <a:ext uri="{FF2B5EF4-FFF2-40B4-BE49-F238E27FC236}">
                <a16:creationId xmlns:a16="http://schemas.microsoft.com/office/drawing/2014/main" id="{17A4570A-3A06-EBCA-D733-5C7DAFFB0216}"/>
              </a:ext>
            </a:extLst>
          </p:cNvPr>
          <p:cNvPicPr preferRelativeResize="0"/>
          <p:nvPr/>
        </p:nvPicPr>
        <p:blipFill>
          <a:blip r:embed="rId5">
            <a:alphaModFix/>
          </a:blip>
          <a:stretch>
            <a:fillRect/>
          </a:stretch>
        </p:blipFill>
        <p:spPr>
          <a:xfrm rot="-5400000" flipH="1">
            <a:off x="10444835" y="1253634"/>
            <a:ext cx="3000781" cy="493548"/>
          </a:xfrm>
          <a:prstGeom prst="rect">
            <a:avLst/>
          </a:prstGeom>
          <a:noFill/>
          <a:ln>
            <a:noFill/>
          </a:ln>
        </p:spPr>
      </p:pic>
      <p:sp>
        <p:nvSpPr>
          <p:cNvPr id="6" name="AutoShape 2" descr="Inflação de alimentos foi de quase 50% em quatro anos">
            <a:extLst>
              <a:ext uri="{FF2B5EF4-FFF2-40B4-BE49-F238E27FC236}">
                <a16:creationId xmlns:a16="http://schemas.microsoft.com/office/drawing/2014/main" id="{CE62B1C6-AB74-0A4D-BB43-B67635B1C2D8}"/>
              </a:ext>
            </a:extLst>
          </p:cNvPr>
          <p:cNvSpPr>
            <a:spLocks noChangeAspect="1" noChangeArrowheads="1"/>
          </p:cNvSpPr>
          <p:nvPr/>
        </p:nvSpPr>
        <p:spPr bwMode="auto">
          <a:xfrm>
            <a:off x="5892800" y="3530599"/>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defRPr/>
            </a:pPr>
            <a:endParaRPr lang="pt-BR" sz="1867" kern="0">
              <a:solidFill>
                <a:srgbClr val="000000"/>
              </a:solidFill>
              <a:latin typeface="Arial"/>
              <a:cs typeface="Arial"/>
              <a:sym typeface="Arial"/>
            </a:endParaRPr>
          </a:p>
        </p:txBody>
      </p:sp>
      <p:sp>
        <p:nvSpPr>
          <p:cNvPr id="7" name="AutoShape 4" descr="Inflação de alimentos foi de quase 50% em quatro anos">
            <a:extLst>
              <a:ext uri="{FF2B5EF4-FFF2-40B4-BE49-F238E27FC236}">
                <a16:creationId xmlns:a16="http://schemas.microsoft.com/office/drawing/2014/main" id="{B39AD345-14E8-34EC-56CB-591997BB595A}"/>
              </a:ext>
            </a:extLst>
          </p:cNvPr>
          <p:cNvSpPr>
            <a:spLocks noChangeAspect="1" noChangeArrowheads="1"/>
          </p:cNvSpPr>
          <p:nvPr/>
        </p:nvSpPr>
        <p:spPr bwMode="auto">
          <a:xfrm>
            <a:off x="6096000" y="3733799"/>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defRPr/>
            </a:pPr>
            <a:endParaRPr lang="pt-BR" sz="1867" kern="0">
              <a:solidFill>
                <a:srgbClr val="000000"/>
              </a:solidFill>
              <a:latin typeface="Arial"/>
              <a:cs typeface="Arial"/>
              <a:sym typeface="Arial"/>
            </a:endParaRPr>
          </a:p>
        </p:txBody>
      </p:sp>
      <p:cxnSp>
        <p:nvCxnSpPr>
          <p:cNvPr id="12" name="Google Shape;133;g2e6e1bb57c8_0_67">
            <a:extLst>
              <a:ext uri="{FF2B5EF4-FFF2-40B4-BE49-F238E27FC236}">
                <a16:creationId xmlns:a16="http://schemas.microsoft.com/office/drawing/2014/main" id="{981F72FB-76B9-C009-48D6-CFEA64EDD327}"/>
              </a:ext>
            </a:extLst>
          </p:cNvPr>
          <p:cNvCxnSpPr>
            <a:cxnSpLocks/>
          </p:cNvCxnSpPr>
          <p:nvPr/>
        </p:nvCxnSpPr>
        <p:spPr>
          <a:xfrm>
            <a:off x="3839449" y="1403021"/>
            <a:ext cx="2352000" cy="0"/>
          </a:xfrm>
          <a:prstGeom prst="straightConnector1">
            <a:avLst/>
          </a:prstGeom>
          <a:noFill/>
          <a:ln w="9525" cap="flat" cmpd="sng">
            <a:solidFill>
              <a:schemeClr val="accent6"/>
            </a:solidFill>
            <a:prstDash val="solid"/>
            <a:round/>
            <a:headEnd type="none" w="sm" len="sm"/>
            <a:tailEnd type="none" w="sm" len="sm"/>
          </a:ln>
        </p:spPr>
      </p:cxnSp>
      <p:sp>
        <p:nvSpPr>
          <p:cNvPr id="4" name="Retângulo 3">
            <a:extLst>
              <a:ext uri="{FF2B5EF4-FFF2-40B4-BE49-F238E27FC236}">
                <a16:creationId xmlns:a16="http://schemas.microsoft.com/office/drawing/2014/main" id="{19E1692C-10BE-FAC5-00C9-EFF3E99758D6}"/>
              </a:ext>
            </a:extLst>
          </p:cNvPr>
          <p:cNvSpPr/>
          <p:nvPr/>
        </p:nvSpPr>
        <p:spPr>
          <a:xfrm>
            <a:off x="4016388" y="5703547"/>
            <a:ext cx="7984365" cy="1022589"/>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5" name="Retângulo 4">
            <a:extLst>
              <a:ext uri="{FF2B5EF4-FFF2-40B4-BE49-F238E27FC236}">
                <a16:creationId xmlns:a16="http://schemas.microsoft.com/office/drawing/2014/main" id="{0A711F95-CBB3-95ED-BEBC-A6C056FC36AD}"/>
              </a:ext>
            </a:extLst>
          </p:cNvPr>
          <p:cNvSpPr/>
          <p:nvPr/>
        </p:nvSpPr>
        <p:spPr>
          <a:xfrm rot="10800000">
            <a:off x="10993224" y="5687316"/>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8800" kern="0" dirty="0">
                <a:solidFill>
                  <a:srgbClr val="00CF00"/>
                </a:solidFill>
                <a:latin typeface="Arial"/>
                <a:sym typeface="Arial"/>
              </a:rPr>
              <a:t>“</a:t>
            </a:r>
          </a:p>
        </p:txBody>
      </p:sp>
      <p:sp>
        <p:nvSpPr>
          <p:cNvPr id="8" name="CaixaDeTexto 7">
            <a:extLst>
              <a:ext uri="{FF2B5EF4-FFF2-40B4-BE49-F238E27FC236}">
                <a16:creationId xmlns:a16="http://schemas.microsoft.com/office/drawing/2014/main" id="{5A0C45D9-682F-37FE-45BD-CEF677933514}"/>
              </a:ext>
            </a:extLst>
          </p:cNvPr>
          <p:cNvSpPr txBox="1"/>
          <p:nvPr/>
        </p:nvSpPr>
        <p:spPr>
          <a:xfrm>
            <a:off x="4136417" y="5736663"/>
            <a:ext cx="7540684" cy="933397"/>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333" i="1" kern="100" dirty="0">
                <a:solidFill>
                  <a:srgbClr val="000000">
                    <a:lumMod val="65000"/>
                    <a:lumOff val="35000"/>
                  </a:srgbClr>
                </a:solidFill>
                <a:latin typeface="Arial"/>
                <a:cs typeface="Times New Roman" panose="02020603050405020304" pitchFamily="18" charset="0"/>
                <a:sym typeface="Arial"/>
              </a:rPr>
              <a:t>Eu queria viajar para ir em um show, em festival... Mas aí para ir para outra cidade fica mais caro ainda. Eu sou estudante, então, ainda não tenho dinheiro para gastar com isso ainda.</a:t>
            </a:r>
          </a:p>
          <a:p>
            <a:pPr marL="0" lvl="1" algn="just" defTabSz="1219170">
              <a:lnSpc>
                <a:spcPct val="120000"/>
              </a:lnSpc>
              <a:spcBef>
                <a:spcPts val="400"/>
              </a:spcBef>
              <a:spcAft>
                <a:spcPts val="400"/>
              </a:spcAft>
              <a:buClr>
                <a:srgbClr val="000000"/>
              </a:buClr>
              <a:defRPr/>
            </a:pPr>
            <a:r>
              <a:rPr lang="pt-BR" sz="1333" i="1" kern="100" dirty="0">
                <a:solidFill>
                  <a:srgbClr val="000000">
                    <a:lumMod val="65000"/>
                    <a:lumOff val="35000"/>
                  </a:srgbClr>
                </a:solidFill>
                <a:latin typeface="Arial"/>
                <a:cs typeface="Times New Roman" panose="02020603050405020304" pitchFamily="18" charset="0"/>
                <a:sym typeface="Arial"/>
              </a:rPr>
              <a:t>(NO/ NE/ CO - Capital/ RM - 18 a 25 anos)</a:t>
            </a:r>
          </a:p>
        </p:txBody>
      </p:sp>
      <p:sp>
        <p:nvSpPr>
          <p:cNvPr id="10" name="Retângulo 9">
            <a:extLst>
              <a:ext uri="{FF2B5EF4-FFF2-40B4-BE49-F238E27FC236}">
                <a16:creationId xmlns:a16="http://schemas.microsoft.com/office/drawing/2014/main" id="{F3DA1833-16EC-05E9-4BC9-D600037E92A0}"/>
              </a:ext>
            </a:extLst>
          </p:cNvPr>
          <p:cNvSpPr/>
          <p:nvPr/>
        </p:nvSpPr>
        <p:spPr>
          <a:xfrm>
            <a:off x="3624999" y="5198233"/>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8800" kern="0" dirty="0">
                <a:solidFill>
                  <a:srgbClr val="00CF00"/>
                </a:solidFill>
                <a:latin typeface="Arial"/>
                <a:sym typeface="Arial"/>
              </a:rPr>
              <a:t>“</a:t>
            </a:r>
          </a:p>
        </p:txBody>
      </p:sp>
      <p:sp>
        <p:nvSpPr>
          <p:cNvPr id="11" name="CaixaDeTexto 10">
            <a:extLst>
              <a:ext uri="{FF2B5EF4-FFF2-40B4-BE49-F238E27FC236}">
                <a16:creationId xmlns:a16="http://schemas.microsoft.com/office/drawing/2014/main" id="{E220BB7C-6D88-3CFA-43BE-625FAAD59A53}"/>
              </a:ext>
            </a:extLst>
          </p:cNvPr>
          <p:cNvSpPr txBox="1"/>
          <p:nvPr/>
        </p:nvSpPr>
        <p:spPr>
          <a:xfrm>
            <a:off x="3839449" y="73663"/>
            <a:ext cx="7837651" cy="1292470"/>
          </a:xfrm>
          <a:prstGeom prst="rect">
            <a:avLst/>
          </a:prstGeom>
          <a:noFill/>
        </p:spPr>
        <p:txBody>
          <a:bodyPr wrap="square">
            <a:spAutoFit/>
          </a:bodyPr>
          <a:lstStyle/>
          <a:p>
            <a:pPr algn="just" defTabSz="1219170">
              <a:lnSpc>
                <a:spcPct val="150000"/>
              </a:lnSpc>
              <a:spcBef>
                <a:spcPts val="800"/>
              </a:spcBef>
              <a:spcAft>
                <a:spcPts val="800"/>
              </a:spcAft>
              <a:buClr>
                <a:srgbClr val="000000"/>
              </a:buClr>
              <a:defRPr/>
            </a:pPr>
            <a:r>
              <a:rPr lang="pt-BR" sz="1733" b="1" kern="0" dirty="0">
                <a:solidFill>
                  <a:schemeClr val="bg2"/>
                </a:solidFill>
                <a:latin typeface="Arial"/>
                <a:cs typeface="Arial"/>
                <a:sym typeface="Arial"/>
              </a:rPr>
              <a:t>A QUESTÃO FINANCEIRA É OUTRA BARREIRA QUE MERECE DESTAQUE</a:t>
            </a:r>
            <a:r>
              <a:rPr lang="pt-BR" sz="1733" kern="0" dirty="0">
                <a:solidFill>
                  <a:schemeClr val="bg2"/>
                </a:solidFill>
                <a:latin typeface="Arial"/>
                <a:cs typeface="Arial"/>
                <a:sym typeface="Arial"/>
              </a:rPr>
              <a:t>, NÃO SOMENTE EM RELAÇÃO AO PREÇO DO INGRESSO, MAS CONSIDERANDO AINDA OUTROS ELEMENTOS ENVOLVIDOS.</a:t>
            </a:r>
          </a:p>
        </p:txBody>
      </p:sp>
      <p:sp>
        <p:nvSpPr>
          <p:cNvPr id="14" name="CaixaDeTexto 13">
            <a:extLst>
              <a:ext uri="{FF2B5EF4-FFF2-40B4-BE49-F238E27FC236}">
                <a16:creationId xmlns:a16="http://schemas.microsoft.com/office/drawing/2014/main" id="{401DDC01-36A1-F9FC-02B0-5B6AD52D3F25}"/>
              </a:ext>
            </a:extLst>
          </p:cNvPr>
          <p:cNvSpPr txBox="1"/>
          <p:nvPr/>
        </p:nvSpPr>
        <p:spPr>
          <a:xfrm>
            <a:off x="3850124" y="1511184"/>
            <a:ext cx="7837651" cy="3894399"/>
          </a:xfrm>
          <a:prstGeom prst="rect">
            <a:avLst/>
          </a:prstGeom>
          <a:noFill/>
        </p:spPr>
        <p:txBody>
          <a:bodyPr wrap="square">
            <a:spAutoFit/>
          </a:bodyPr>
          <a:lstStyle/>
          <a:p>
            <a:pPr marL="457189" indent="-457189" algn="just" defTabSz="1219170">
              <a:lnSpc>
                <a:spcPct val="120000"/>
              </a:lnSpc>
              <a:spcBef>
                <a:spcPts val="533"/>
              </a:spcBef>
              <a:spcAft>
                <a:spcPts val="533"/>
              </a:spcAft>
              <a:buClr>
                <a:srgbClr val="404040"/>
              </a:buClr>
              <a:buSzPct val="80000"/>
              <a:buFont typeface="Arial" panose="020B0604020202020204" pitchFamily="34" charset="0"/>
              <a:buChar char="‒"/>
              <a:defRPr/>
            </a:pPr>
            <a:r>
              <a:rPr lang="pt-BR" sz="1600" kern="0" dirty="0">
                <a:solidFill>
                  <a:schemeClr val="bg2"/>
                </a:solidFill>
                <a:latin typeface="Arial"/>
                <a:cs typeface="Arial"/>
                <a:sym typeface="Arial"/>
              </a:rPr>
              <a:t>Jovens, principalmente, reclamam que dependendo do evento, </a:t>
            </a:r>
            <a:r>
              <a:rPr lang="pt-BR" sz="1600" b="1" kern="0" dirty="0">
                <a:solidFill>
                  <a:schemeClr val="bg2"/>
                </a:solidFill>
                <a:latin typeface="Arial"/>
                <a:cs typeface="Arial"/>
                <a:sym typeface="Arial"/>
              </a:rPr>
              <a:t>é preciso contabilizar os gastos com alimentação e bebida, considerados também excessivos em ambientes culturais</a:t>
            </a:r>
            <a:r>
              <a:rPr lang="pt-BR" sz="1600" kern="0" dirty="0">
                <a:solidFill>
                  <a:schemeClr val="bg2"/>
                </a:solidFill>
                <a:latin typeface="Arial"/>
                <a:cs typeface="Arial"/>
                <a:sym typeface="Arial"/>
              </a:rPr>
              <a:t>, sobretudo festivais de música ou mesmo em outros espaços.</a:t>
            </a:r>
          </a:p>
          <a:p>
            <a:pPr marL="457189" indent="-457189" algn="just" defTabSz="1219170">
              <a:lnSpc>
                <a:spcPct val="120000"/>
              </a:lnSpc>
              <a:spcBef>
                <a:spcPts val="533"/>
              </a:spcBef>
              <a:spcAft>
                <a:spcPts val="533"/>
              </a:spcAft>
              <a:buClr>
                <a:srgbClr val="404040"/>
              </a:buClr>
              <a:buSzPct val="80000"/>
              <a:buFont typeface="Arial" panose="020B0604020202020204" pitchFamily="34" charset="0"/>
              <a:buChar char="‒"/>
              <a:defRPr/>
            </a:pPr>
            <a:r>
              <a:rPr lang="pt-BR" sz="1600" kern="0" dirty="0">
                <a:solidFill>
                  <a:schemeClr val="bg2"/>
                </a:solidFill>
                <a:latin typeface="Arial"/>
                <a:cs typeface="Arial"/>
                <a:sym typeface="Arial"/>
              </a:rPr>
              <a:t>Além de consideram o </a:t>
            </a:r>
            <a:r>
              <a:rPr lang="pt-BR" sz="1600" b="1" kern="0" dirty="0">
                <a:solidFill>
                  <a:schemeClr val="bg2"/>
                </a:solidFill>
                <a:latin typeface="Arial"/>
                <a:cs typeface="Arial"/>
                <a:sym typeface="Arial"/>
              </a:rPr>
              <a:t>preço do ingresso caro</a:t>
            </a:r>
            <a:r>
              <a:rPr lang="pt-BR" sz="1600" kern="0" dirty="0">
                <a:solidFill>
                  <a:schemeClr val="bg2"/>
                </a:solidFill>
                <a:latin typeface="Arial"/>
                <a:cs typeface="Arial"/>
                <a:sym typeface="Arial"/>
              </a:rPr>
              <a:t>, sobretudo nas cidades maiores como as capitais, muitas vezes </a:t>
            </a:r>
            <a:r>
              <a:rPr lang="pt-BR" sz="1600" b="1" kern="0" dirty="0">
                <a:solidFill>
                  <a:schemeClr val="bg2"/>
                </a:solidFill>
                <a:latin typeface="Arial"/>
                <a:cs typeface="Arial"/>
                <a:sym typeface="Arial"/>
              </a:rPr>
              <a:t>pesa no orçamento o estacionamento ou o transporte por aplicativo </a:t>
            </a:r>
            <a:r>
              <a:rPr lang="pt-BR" sz="1600" kern="0" dirty="0">
                <a:solidFill>
                  <a:schemeClr val="bg2"/>
                </a:solidFill>
                <a:latin typeface="Arial"/>
                <a:cs typeface="Arial"/>
                <a:sym typeface="Arial"/>
              </a:rPr>
              <a:t>(devido a ausência de transporte público).</a:t>
            </a:r>
          </a:p>
          <a:p>
            <a:pPr marL="457189" indent="-457189" algn="just" defTabSz="1219170">
              <a:lnSpc>
                <a:spcPct val="120000"/>
              </a:lnSpc>
              <a:spcBef>
                <a:spcPts val="533"/>
              </a:spcBef>
              <a:spcAft>
                <a:spcPts val="533"/>
              </a:spcAft>
              <a:buClr>
                <a:srgbClr val="404040"/>
              </a:buClr>
              <a:buSzPct val="80000"/>
              <a:buFont typeface="Arial" panose="020B0604020202020204" pitchFamily="34" charset="0"/>
              <a:buChar char="‒"/>
              <a:defRPr/>
            </a:pPr>
            <a:r>
              <a:rPr lang="pt-BR" sz="1600" kern="0" dirty="0">
                <a:solidFill>
                  <a:schemeClr val="bg2"/>
                </a:solidFill>
                <a:latin typeface="Arial"/>
                <a:cs typeface="Arial"/>
                <a:sym typeface="Arial"/>
              </a:rPr>
              <a:t>Enfim, </a:t>
            </a:r>
            <a:r>
              <a:rPr lang="pt-BR" sz="1600" b="1" kern="0" dirty="0">
                <a:solidFill>
                  <a:schemeClr val="bg2"/>
                </a:solidFill>
                <a:latin typeface="Arial"/>
                <a:cs typeface="Arial"/>
                <a:sym typeface="Arial"/>
              </a:rPr>
              <a:t>somando os gastos, há que se limitar o número de eventos recorrentes</a:t>
            </a:r>
            <a:r>
              <a:rPr lang="pt-BR" sz="1600" kern="0" dirty="0">
                <a:solidFill>
                  <a:schemeClr val="bg2"/>
                </a:solidFill>
                <a:latin typeface="Arial"/>
                <a:cs typeface="Arial"/>
                <a:sym typeface="Arial"/>
              </a:rPr>
              <a:t>, mesmo querendo frequentar mais – Portanto, </a:t>
            </a:r>
            <a:r>
              <a:rPr lang="pt-BR" sz="1600" b="1" kern="0" dirty="0">
                <a:solidFill>
                  <a:schemeClr val="bg2"/>
                </a:solidFill>
                <a:latin typeface="Arial"/>
                <a:cs typeface="Arial"/>
                <a:sym typeface="Arial"/>
              </a:rPr>
              <a:t>muitas vezes priorizam os eventos gratuitos, mas sendo esses percebidos como cada vez mais escassos</a:t>
            </a:r>
            <a:r>
              <a:rPr lang="pt-BR" sz="1600" kern="0" dirty="0">
                <a:solidFill>
                  <a:schemeClr val="bg2"/>
                </a:solidFill>
                <a:latin typeface="Arial"/>
                <a:cs typeface="Arial"/>
                <a:sym typeface="Arial"/>
              </a:rPr>
              <a:t>.</a:t>
            </a:r>
          </a:p>
        </p:txBody>
      </p:sp>
    </p:spTree>
    <p:extLst>
      <p:ext uri="{BB962C8B-B14F-4D97-AF65-F5344CB8AC3E}">
        <p14:creationId xmlns:p14="http://schemas.microsoft.com/office/powerpoint/2010/main" val="100655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pic>
        <p:nvPicPr>
          <p:cNvPr id="2" name="Picture 2" descr="metal redondo vermelho e preto">
            <a:extLst>
              <a:ext uri="{FF2B5EF4-FFF2-40B4-BE49-F238E27FC236}">
                <a16:creationId xmlns:a16="http://schemas.microsoft.com/office/drawing/2014/main" id="{050642F5-6673-9481-3C44-161C8E3D86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37" t="1" b="17962"/>
          <a:stretch/>
        </p:blipFill>
        <p:spPr bwMode="auto">
          <a:xfrm>
            <a:off x="283366" y="526038"/>
            <a:ext cx="4606733" cy="5805925"/>
          </a:xfrm>
          <a:prstGeom prst="rect">
            <a:avLst/>
          </a:prstGeom>
          <a:noFill/>
          <a:extLst>
            <a:ext uri="{909E8E84-426E-40DD-AFC4-6F175D3DCCD1}">
              <a14:hiddenFill xmlns:a14="http://schemas.microsoft.com/office/drawing/2010/main">
                <a:solidFill>
                  <a:srgbClr val="FFFFFF"/>
                </a:solidFill>
              </a14:hiddenFill>
            </a:ext>
          </a:extLst>
        </p:spPr>
      </p:pic>
      <p:sp>
        <p:nvSpPr>
          <p:cNvPr id="100" name="Google Shape;100;g2e6ead7f23d_0_6"/>
          <p:cNvSpPr txBox="1">
            <a:spLocks noGrp="1"/>
          </p:cNvSpPr>
          <p:nvPr>
            <p:ph type="title" idx="4294967295"/>
          </p:nvPr>
        </p:nvSpPr>
        <p:spPr>
          <a:xfrm>
            <a:off x="5300296" y="526037"/>
            <a:ext cx="5672504" cy="578400"/>
          </a:xfrm>
          <a:prstGeom prst="rect">
            <a:avLst/>
          </a:prstGeom>
          <a:noFill/>
          <a:ln>
            <a:noFill/>
          </a:ln>
        </p:spPr>
        <p:txBody>
          <a:bodyPr spcFirstLastPara="1" wrap="square" lIns="91433" tIns="45700" rIns="91433" bIns="45700" anchor="t" anchorCtr="0">
            <a:noAutofit/>
          </a:bodyPr>
          <a:lstStyle/>
          <a:p>
            <a:pPr algn="ctr">
              <a:buSzPts val="2400"/>
            </a:pPr>
            <a:r>
              <a:rPr lang="pt-BR" sz="4267" dirty="0">
                <a:solidFill>
                  <a:srgbClr val="163DFF"/>
                </a:solidFill>
                <a:latin typeface="+mj-lt"/>
                <a:cs typeface="Arial"/>
              </a:rPr>
              <a:t>OBJETIVOS GERAIS</a:t>
            </a:r>
            <a:endParaRPr sz="4267" dirty="0">
              <a:solidFill>
                <a:srgbClr val="163DFF"/>
              </a:solidFill>
              <a:latin typeface="+mj-lt"/>
              <a:cs typeface="Arial"/>
            </a:endParaRPr>
          </a:p>
        </p:txBody>
      </p:sp>
      <p:pic>
        <p:nvPicPr>
          <p:cNvPr id="103" name="Google Shape;103;g2e6ead7f23d_0_6"/>
          <p:cNvPicPr preferRelativeResize="0"/>
          <p:nvPr/>
        </p:nvPicPr>
        <p:blipFill>
          <a:blip r:embed="rId4">
            <a:alphaModFix/>
          </a:blip>
          <a:stretch>
            <a:fillRect/>
          </a:stretch>
        </p:blipFill>
        <p:spPr>
          <a:xfrm rot="5400000">
            <a:off x="-1253633" y="2941134"/>
            <a:ext cx="3000781" cy="493548"/>
          </a:xfrm>
          <a:prstGeom prst="rect">
            <a:avLst/>
          </a:prstGeom>
          <a:noFill/>
          <a:ln>
            <a:noFill/>
          </a:ln>
        </p:spPr>
      </p:pic>
      <p:pic>
        <p:nvPicPr>
          <p:cNvPr id="104" name="Google Shape;104;g2e6ead7f23d_0_6"/>
          <p:cNvPicPr preferRelativeResize="0"/>
          <p:nvPr/>
        </p:nvPicPr>
        <p:blipFill>
          <a:blip r:embed="rId5">
            <a:alphaModFix/>
          </a:blip>
          <a:stretch>
            <a:fillRect/>
          </a:stretch>
        </p:blipFill>
        <p:spPr>
          <a:xfrm>
            <a:off x="9191218" y="6364453"/>
            <a:ext cx="3000781" cy="493548"/>
          </a:xfrm>
          <a:prstGeom prst="rect">
            <a:avLst/>
          </a:prstGeom>
          <a:noFill/>
          <a:ln>
            <a:noFill/>
          </a:ln>
        </p:spPr>
      </p:pic>
      <p:sp>
        <p:nvSpPr>
          <p:cNvPr id="3" name="CaixaDeTexto 3">
            <a:extLst>
              <a:ext uri="{FF2B5EF4-FFF2-40B4-BE49-F238E27FC236}">
                <a16:creationId xmlns:a16="http://schemas.microsoft.com/office/drawing/2014/main" id="{EFEFD079-44A8-E4CB-FB2C-74E6DA2FCEB0}"/>
              </a:ext>
            </a:extLst>
          </p:cNvPr>
          <p:cNvSpPr txBox="1"/>
          <p:nvPr/>
        </p:nvSpPr>
        <p:spPr>
          <a:xfrm>
            <a:off x="5300297" y="1674701"/>
            <a:ext cx="6429692" cy="34163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lnSpc>
                <a:spcPct val="150000"/>
              </a:lnSpc>
              <a:spcBef>
                <a:spcPts val="800"/>
              </a:spcBef>
              <a:spcAft>
                <a:spcPts val="800"/>
              </a:spcAft>
            </a:pPr>
            <a:r>
              <a:rPr lang="pt-BR" sz="2400" kern="0" dirty="0">
                <a:solidFill>
                  <a:srgbClr val="3F3F3F"/>
                </a:solidFill>
              </a:rPr>
              <a:t>AVALIAR  A OPINIÃO DA POPULAÇÃO EM RELAÇÃO À CULTURA, O CONSUMO DE ATIVIDADES CULTURAIS E ARTÍSTICAS E APOIAR O MINISTÉRIO DA CULTURA NA CONSTRUÇÃO DE AÇÕES PARA O PRÓXIMO PERÍODO.</a:t>
            </a:r>
            <a:endParaRPr lang="pt-BR" sz="2400" kern="0" dirty="0">
              <a:solidFill>
                <a:srgbClr val="3F3F3F"/>
              </a:solidFill>
              <a:sym typeface="Montserrat Light"/>
            </a:endParaRPr>
          </a:p>
        </p:txBody>
      </p:sp>
    </p:spTree>
    <p:extLst>
      <p:ext uri="{BB962C8B-B14F-4D97-AF65-F5344CB8AC3E}">
        <p14:creationId xmlns:p14="http://schemas.microsoft.com/office/powerpoint/2010/main" val="397684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PRINCIPAIS OBSTÁCULOS </a:t>
            </a:r>
            <a:r>
              <a:rPr lang="pt-BR" sz="2700" spc="-101" dirty="0">
                <a:solidFill>
                  <a:srgbClr val="000000"/>
                </a:solidFill>
                <a:latin typeface="Century Gothic" panose="020B0502020202020204" pitchFamily="34" charset="0"/>
              </a:rPr>
              <a:t>AO ACESSO CULTURAL</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14281" y="6170688"/>
            <a:ext cx="8593613"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Quais são os principais motivos que dificultam sua participação em atividades culturais (como ir ao cinema, teatro, museus, shows ou festivais)? E o segundo?</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MÚLTIPLA; ATÉ DUAS OPÇÕES)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4">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449B1FAB-80C0-12A9-8BFC-3DBF2963C2B6}"/>
              </a:ext>
            </a:extLst>
          </p:cNvPr>
          <p:cNvPicPr/>
          <p:nvPr/>
        </p:nvPicPr>
        <p:blipFill>
          <a:blip r:embed="rId5" cstate="print"/>
          <a:stretch>
            <a:fillRect/>
          </a:stretch>
        </p:blipFill>
        <p:spPr>
          <a:xfrm>
            <a:off x="-6837" y="6145993"/>
            <a:ext cx="837804" cy="720070"/>
          </a:xfrm>
          <a:prstGeom prst="rect">
            <a:avLst/>
          </a:prstGeom>
        </p:spPr>
      </p:pic>
      <p:graphicFrame>
        <p:nvGraphicFramePr>
          <p:cNvPr id="7" name="Google Shape;149;p13">
            <a:extLst>
              <a:ext uri="{FF2B5EF4-FFF2-40B4-BE49-F238E27FC236}">
                <a16:creationId xmlns:a16="http://schemas.microsoft.com/office/drawing/2014/main" id="{0BECE7E8-3EDB-2044-D3E7-6A2CCDD28E07}"/>
              </a:ext>
            </a:extLst>
          </p:cNvPr>
          <p:cNvGraphicFramePr/>
          <p:nvPr>
            <p:extLst/>
          </p:nvPr>
        </p:nvGraphicFramePr>
        <p:xfrm>
          <a:off x="150951" y="1478053"/>
          <a:ext cx="8491946" cy="474922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42">
            <a:extLst>
              <a:ext uri="{FF2B5EF4-FFF2-40B4-BE49-F238E27FC236}">
                <a16:creationId xmlns:a16="http://schemas.microsoft.com/office/drawing/2014/main" id="{101B40F0-F928-6B79-04F7-175EC1314624}"/>
              </a:ext>
            </a:extLst>
          </p:cNvPr>
          <p:cNvSpPr txBox="1"/>
          <p:nvPr/>
        </p:nvSpPr>
        <p:spPr>
          <a:xfrm>
            <a:off x="8933316" y="1386435"/>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35%</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31</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35%</a:t>
            </a:r>
            <a:r>
              <a:rPr lang="pt-BR" sz="1000" dirty="0">
                <a:latin typeface="Century Gothic" panose="020B0502020202020204" pitchFamily="34" charset="0"/>
              </a:rPr>
              <a:t> | 25 a 40 anos: </a:t>
            </a:r>
            <a:r>
              <a:rPr lang="pt-BR" sz="1000" b="1" dirty="0">
                <a:latin typeface="Century Gothic" panose="020B0502020202020204" pitchFamily="34" charset="0"/>
              </a:rPr>
              <a:t>41%</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41%</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45%</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38% </a:t>
            </a:r>
            <a:r>
              <a:rPr lang="pt-BR" sz="1000" dirty="0">
                <a:latin typeface="Century Gothic" panose="020B0502020202020204" pitchFamily="34" charset="0"/>
              </a:rPr>
              <a:t>| Sul: </a:t>
            </a:r>
            <a:r>
              <a:rPr lang="pt-BR" sz="1000" b="1" dirty="0">
                <a:latin typeface="Century Gothic" panose="020B0502020202020204" pitchFamily="34" charset="0"/>
              </a:rPr>
              <a:t>34%</a:t>
            </a:r>
          </a:p>
        </p:txBody>
      </p:sp>
      <p:sp>
        <p:nvSpPr>
          <p:cNvPr id="10" name="Retângulo 9">
            <a:extLst>
              <a:ext uri="{FF2B5EF4-FFF2-40B4-BE49-F238E27FC236}">
                <a16:creationId xmlns:a16="http://schemas.microsoft.com/office/drawing/2014/main" id="{53D0DC46-DA41-EB66-C852-69BEBE980022}"/>
              </a:ext>
            </a:extLst>
          </p:cNvPr>
          <p:cNvSpPr/>
          <p:nvPr/>
        </p:nvSpPr>
        <p:spPr>
          <a:xfrm>
            <a:off x="1488676" y="1466188"/>
            <a:ext cx="5120468" cy="1566376"/>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cxnSp>
        <p:nvCxnSpPr>
          <p:cNvPr id="11" name="Conector de Seta Reta 10">
            <a:extLst>
              <a:ext uri="{FF2B5EF4-FFF2-40B4-BE49-F238E27FC236}">
                <a16:creationId xmlns:a16="http://schemas.microsoft.com/office/drawing/2014/main" id="{F22EC648-6A04-5216-D181-2BE8BDF29901}"/>
              </a:ext>
            </a:extLst>
          </p:cNvPr>
          <p:cNvCxnSpPr>
            <a:cxnSpLocks/>
          </p:cNvCxnSpPr>
          <p:nvPr/>
        </p:nvCxnSpPr>
        <p:spPr>
          <a:xfrm>
            <a:off x="5671595" y="1747991"/>
            <a:ext cx="3804135"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9D5CE062-EB23-920B-1EA5-FC99C1DCFB83}"/>
              </a:ext>
            </a:extLst>
          </p:cNvPr>
          <p:cNvCxnSpPr>
            <a:cxnSpLocks/>
          </p:cNvCxnSpPr>
          <p:nvPr/>
        </p:nvCxnSpPr>
        <p:spPr>
          <a:xfrm>
            <a:off x="5566152" y="2286436"/>
            <a:ext cx="1952248"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0C683528-B4EA-1D51-3FF5-BE2A02CF315C}"/>
              </a:ext>
            </a:extLst>
          </p:cNvPr>
          <p:cNvCxnSpPr>
            <a:cxnSpLocks/>
          </p:cNvCxnSpPr>
          <p:nvPr/>
        </p:nvCxnSpPr>
        <p:spPr>
          <a:xfrm>
            <a:off x="5116010" y="2780602"/>
            <a:ext cx="2199190"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42">
            <a:extLst>
              <a:ext uri="{FF2B5EF4-FFF2-40B4-BE49-F238E27FC236}">
                <a16:creationId xmlns:a16="http://schemas.microsoft.com/office/drawing/2014/main" id="{8B68BB35-D226-1894-2CA7-3106C0A54C81}"/>
              </a:ext>
            </a:extLst>
          </p:cNvPr>
          <p:cNvSpPr txBox="1"/>
          <p:nvPr/>
        </p:nvSpPr>
        <p:spPr>
          <a:xfrm>
            <a:off x="7350384" y="2011161"/>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29</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29</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31%</a:t>
            </a:r>
            <a:r>
              <a:rPr lang="pt-BR" sz="1000" dirty="0">
                <a:latin typeface="Century Gothic" panose="020B0502020202020204" pitchFamily="34" charset="0"/>
              </a:rPr>
              <a:t> | 60 anos ou mais: </a:t>
            </a:r>
            <a:r>
              <a:rPr lang="pt-BR" sz="1000" b="1" dirty="0">
                <a:latin typeface="Century Gothic" panose="020B0502020202020204" pitchFamily="34" charset="0"/>
              </a:rPr>
              <a:t>39%</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38%</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32%</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32% </a:t>
            </a:r>
            <a:r>
              <a:rPr lang="pt-BR" sz="1000" dirty="0">
                <a:latin typeface="Century Gothic" panose="020B0502020202020204" pitchFamily="34" charset="0"/>
              </a:rPr>
              <a:t>| Sul: </a:t>
            </a:r>
            <a:r>
              <a:rPr lang="pt-BR" sz="1000" b="1" dirty="0">
                <a:latin typeface="Century Gothic" panose="020B0502020202020204" pitchFamily="34" charset="0"/>
              </a:rPr>
              <a:t>30%</a:t>
            </a:r>
          </a:p>
        </p:txBody>
      </p:sp>
      <p:sp>
        <p:nvSpPr>
          <p:cNvPr id="15" name="TextBox 42">
            <a:extLst>
              <a:ext uri="{FF2B5EF4-FFF2-40B4-BE49-F238E27FC236}">
                <a16:creationId xmlns:a16="http://schemas.microsoft.com/office/drawing/2014/main" id="{AE1C35D9-5208-DE46-BB0C-0994C37D6B3F}"/>
              </a:ext>
            </a:extLst>
          </p:cNvPr>
          <p:cNvSpPr txBox="1"/>
          <p:nvPr/>
        </p:nvSpPr>
        <p:spPr>
          <a:xfrm>
            <a:off x="6325921" y="286302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22%</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26</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26%</a:t>
            </a:r>
            <a:r>
              <a:rPr lang="pt-BR" sz="1000" dirty="0">
                <a:latin typeface="Century Gothic" panose="020B0502020202020204" pitchFamily="34" charset="0"/>
              </a:rPr>
              <a:t> | 60 anos ou mais: </a:t>
            </a:r>
            <a:r>
              <a:rPr lang="pt-BR" sz="1000" b="1" dirty="0">
                <a:latin typeface="Century Gothic" panose="020B0502020202020204" pitchFamily="34" charset="0"/>
              </a:rPr>
              <a:t>27%</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28%</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33%</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29% </a:t>
            </a:r>
            <a:r>
              <a:rPr lang="pt-BR" sz="1000" dirty="0">
                <a:latin typeface="Century Gothic" panose="020B0502020202020204" pitchFamily="34" charset="0"/>
              </a:rPr>
              <a:t>| Nordeste: </a:t>
            </a:r>
            <a:r>
              <a:rPr lang="pt-BR" sz="1000" b="1" dirty="0">
                <a:latin typeface="Century Gothic" panose="020B0502020202020204" pitchFamily="34" charset="0"/>
              </a:rPr>
              <a:t>24%</a:t>
            </a:r>
          </a:p>
        </p:txBody>
      </p:sp>
      <p:sp>
        <p:nvSpPr>
          <p:cNvPr id="16" name="CaixaDeTexto 15">
            <a:extLst>
              <a:ext uri="{FF2B5EF4-FFF2-40B4-BE49-F238E27FC236}">
                <a16:creationId xmlns:a16="http://schemas.microsoft.com/office/drawing/2014/main" id="{85058EB6-9A75-A4A9-1551-A176FFF03CC4}"/>
              </a:ext>
            </a:extLst>
          </p:cNvPr>
          <p:cNvSpPr txBox="1"/>
          <p:nvPr>
            <p:custDataLst>
              <p:tags r:id="rId1"/>
            </p:custDataLst>
          </p:nvPr>
        </p:nvSpPr>
        <p:spPr>
          <a:xfrm>
            <a:off x="9507894" y="3305031"/>
            <a:ext cx="1908199" cy="2739211"/>
          </a:xfrm>
          <a:prstGeom prst="rect">
            <a:avLst/>
          </a:prstGeom>
          <a:noFill/>
          <a:ln>
            <a:noFill/>
          </a:ln>
        </p:spPr>
        <p:txBody>
          <a:bodyPr wrap="square">
            <a:spAutoFit/>
          </a:bodyPr>
          <a:lstStyle/>
          <a:p>
            <a:pPr lvl="0">
              <a:spcAft>
                <a:spcPts val="1000"/>
              </a:spcAft>
              <a:defRPr/>
            </a:pPr>
            <a:r>
              <a:rPr lang="pt-BR" sz="1200" b="1" dirty="0">
                <a:solidFill>
                  <a:srgbClr val="F39325"/>
                </a:solidFill>
                <a:latin typeface="Nunito" pitchFamily="2" charset="0"/>
                <a:ea typeface="Calibri" panose="020F0502020204030204" pitchFamily="34" charset="0"/>
                <a:cs typeface="Calibri" panose="020F0502020204030204" pitchFamily="34" charset="0"/>
              </a:rPr>
              <a:t>O principal obstáculo apontado pelos brasileiros é a </a:t>
            </a:r>
            <a:r>
              <a:rPr lang="pt-BR" sz="1600" b="1" dirty="0">
                <a:solidFill>
                  <a:srgbClr val="F39325"/>
                </a:solidFill>
                <a:latin typeface="Nunito" pitchFamily="2" charset="0"/>
                <a:ea typeface="Calibri" panose="020F0502020204030204" pitchFamily="34" charset="0"/>
                <a:cs typeface="Calibri" panose="020F0502020204030204" pitchFamily="34" charset="0"/>
              </a:rPr>
              <a:t>Falta de tempo (33%)</a:t>
            </a:r>
            <a:r>
              <a:rPr lang="pt-BR" sz="1200" b="1" dirty="0">
                <a:solidFill>
                  <a:srgbClr val="F39325"/>
                </a:solidFill>
                <a:latin typeface="Nunito" pitchFamily="2" charset="0"/>
                <a:ea typeface="Calibri" panose="020F0502020204030204" pitchFamily="34" charset="0"/>
                <a:cs typeface="Calibri" panose="020F0502020204030204" pitchFamily="34" charset="0"/>
              </a:rPr>
              <a:t>, revelando como a rotina exaustiva bloqueia o lazer. Em segundo lugar, surge a </a:t>
            </a:r>
            <a:r>
              <a:rPr lang="pt-BR" sz="1600" b="1" dirty="0">
                <a:solidFill>
                  <a:srgbClr val="F39325"/>
                </a:solidFill>
                <a:latin typeface="Nunito" pitchFamily="2" charset="0"/>
                <a:ea typeface="Calibri" panose="020F0502020204030204" pitchFamily="34" charset="0"/>
                <a:cs typeface="Calibri" panose="020F0502020204030204" pitchFamily="34" charset="0"/>
              </a:rPr>
              <a:t>Falta de interesse (29%) </a:t>
            </a:r>
            <a:r>
              <a:rPr lang="pt-BR" sz="1200" b="1" dirty="0">
                <a:solidFill>
                  <a:srgbClr val="F39325"/>
                </a:solidFill>
                <a:latin typeface="Nunito" pitchFamily="2" charset="0"/>
                <a:ea typeface="Calibri" panose="020F0502020204030204" pitchFamily="34" charset="0"/>
                <a:cs typeface="Calibri" panose="020F0502020204030204" pitchFamily="34" charset="0"/>
              </a:rPr>
              <a:t>superando a </a:t>
            </a:r>
            <a:r>
              <a:rPr lang="pt-BR" sz="1600" b="1" dirty="0">
                <a:solidFill>
                  <a:srgbClr val="F39325"/>
                </a:solidFill>
                <a:latin typeface="Nunito" pitchFamily="2" charset="0"/>
                <a:ea typeface="Calibri" panose="020F0502020204030204" pitchFamily="34" charset="0"/>
                <a:cs typeface="Calibri" panose="020F0502020204030204" pitchFamily="34" charset="0"/>
              </a:rPr>
              <a:t>Falta de dinheiro (24%)</a:t>
            </a:r>
            <a:r>
              <a:rPr lang="pt-BR" sz="1200" b="1" dirty="0">
                <a:solidFill>
                  <a:srgbClr val="F39325"/>
                </a:solidFill>
                <a:latin typeface="Nunito" pitchFamily="2" charset="0"/>
                <a:ea typeface="Calibri" panose="020F0502020204030204" pitchFamily="34" charset="0"/>
                <a:cs typeface="Calibri" panose="020F0502020204030204" pitchFamily="34" charset="0"/>
              </a:rPr>
              <a:t>.</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cxnSp>
        <p:nvCxnSpPr>
          <p:cNvPr id="17" name="Straight Connector 29">
            <a:extLst>
              <a:ext uri="{FF2B5EF4-FFF2-40B4-BE49-F238E27FC236}">
                <a16:creationId xmlns:a16="http://schemas.microsoft.com/office/drawing/2014/main" id="{5E21D1F2-1F9B-5693-E6B9-37BB8B686C4D}"/>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0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56731" y="617351"/>
            <a:ext cx="7076140" cy="416566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2903361F-C45C-9C41-0408-583537B3C836}"/>
              </a:ext>
            </a:extLst>
          </p:cNvPr>
          <p:cNvSpPr/>
          <p:nvPr/>
        </p:nvSpPr>
        <p:spPr>
          <a:xfrm>
            <a:off x="5545298" y="617315"/>
            <a:ext cx="2904565" cy="120687"/>
          </a:xfrm>
          <a:prstGeom prst="rect">
            <a:avLst/>
          </a:prstGeom>
          <a:solidFill>
            <a:srgbClr val="163D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3791256" y="1215695"/>
            <a:ext cx="6807089" cy="3411190"/>
          </a:xfrm>
          <a:prstGeom prst="rect">
            <a:avLst/>
          </a:prstGeom>
          <a:noFill/>
        </p:spPr>
        <p:txBody>
          <a:bodyPr wrap="square">
            <a:spAutoFit/>
          </a:bodyPr>
          <a:lstStyle/>
          <a:p>
            <a:pPr algn="ctr" defTabSz="1219170">
              <a:lnSpc>
                <a:spcPct val="150000"/>
              </a:lnSpc>
              <a:spcBef>
                <a:spcPts val="800"/>
              </a:spcBef>
              <a:spcAft>
                <a:spcPts val="800"/>
              </a:spcAft>
              <a:buClr>
                <a:srgbClr val="404040"/>
              </a:buClr>
              <a:buSzPct val="80000"/>
              <a:defRPr/>
            </a:pPr>
            <a:r>
              <a:rPr lang="pt-BR" kern="0" dirty="0" smtClean="0">
                <a:solidFill>
                  <a:srgbClr val="3F3F3F"/>
                </a:solidFill>
                <a:latin typeface="Arial"/>
                <a:cs typeface="Arial"/>
                <a:sym typeface="Arial"/>
              </a:rPr>
              <a:t>APESAR DAS BARREIRAS, AS </a:t>
            </a:r>
            <a:r>
              <a:rPr lang="pt-BR" kern="0" dirty="0">
                <a:solidFill>
                  <a:srgbClr val="3F3F3F"/>
                </a:solidFill>
                <a:latin typeface="Arial"/>
                <a:cs typeface="Arial"/>
                <a:sym typeface="Arial"/>
              </a:rPr>
              <a:t>PRÁTICAS CULTURAIS FAZEM PARTE DO COTIDIANO DOS </a:t>
            </a:r>
            <a:r>
              <a:rPr lang="pt-BR" kern="0" dirty="0" smtClean="0">
                <a:solidFill>
                  <a:srgbClr val="3F3F3F"/>
                </a:solidFill>
                <a:latin typeface="Arial"/>
                <a:cs typeface="Arial"/>
                <a:sym typeface="Arial"/>
              </a:rPr>
              <a:t>ENTREVISTADOS.</a:t>
            </a:r>
            <a:endParaRPr lang="pt-BR" kern="0" dirty="0">
              <a:solidFill>
                <a:srgbClr val="3F3F3F"/>
              </a:solidFill>
              <a:latin typeface="Arial"/>
              <a:cs typeface="Arial"/>
              <a:sym typeface="Arial"/>
            </a:endParaRPr>
          </a:p>
          <a:p>
            <a:pPr algn="ctr" defTabSz="1219170">
              <a:lnSpc>
                <a:spcPct val="150000"/>
              </a:lnSpc>
              <a:spcBef>
                <a:spcPts val="800"/>
              </a:spcBef>
              <a:spcAft>
                <a:spcPts val="800"/>
              </a:spcAft>
              <a:buClr>
                <a:srgbClr val="404040"/>
              </a:buClr>
              <a:buSzPct val="80000"/>
              <a:defRPr/>
            </a:pPr>
            <a:r>
              <a:rPr lang="pt-BR" kern="0" dirty="0" smtClean="0">
                <a:solidFill>
                  <a:srgbClr val="3F3F3F"/>
                </a:solidFill>
                <a:latin typeface="Arial"/>
                <a:cs typeface="Arial"/>
                <a:sym typeface="Arial"/>
              </a:rPr>
              <a:t>HÁ UMA PERCEPÇÃO CONSISTENTE DE QUE A INTERNET FACILITOU O ACESSO À CULTURA. </a:t>
            </a:r>
          </a:p>
          <a:p>
            <a:pPr algn="ctr" defTabSz="1219170">
              <a:lnSpc>
                <a:spcPct val="150000"/>
              </a:lnSpc>
              <a:spcBef>
                <a:spcPts val="800"/>
              </a:spcBef>
              <a:spcAft>
                <a:spcPts val="800"/>
              </a:spcAft>
              <a:buClr>
                <a:srgbClr val="404040"/>
              </a:buClr>
              <a:buSzPct val="80000"/>
              <a:defRPr/>
            </a:pPr>
            <a:r>
              <a:rPr lang="pt-BR" b="1" kern="0" dirty="0" smtClean="0">
                <a:solidFill>
                  <a:srgbClr val="3F3F3F"/>
                </a:solidFill>
                <a:latin typeface="Arial"/>
                <a:cs typeface="Arial"/>
                <a:sym typeface="Arial"/>
              </a:rPr>
              <a:t>E HÁ </a:t>
            </a:r>
            <a:r>
              <a:rPr lang="pt-BR" b="1" kern="0" dirty="0">
                <a:solidFill>
                  <a:srgbClr val="3F3F3F"/>
                </a:solidFill>
                <a:latin typeface="Arial"/>
                <a:cs typeface="Arial"/>
                <a:sym typeface="Arial"/>
              </a:rPr>
              <a:t>UM </a:t>
            </a:r>
            <a:r>
              <a:rPr lang="pt-BR" b="1" kern="0" dirty="0" smtClean="0">
                <a:solidFill>
                  <a:srgbClr val="3F3F3F"/>
                </a:solidFill>
                <a:latin typeface="Arial"/>
                <a:cs typeface="Arial"/>
                <a:sym typeface="Arial"/>
              </a:rPr>
              <a:t>PREDOMÍNIO, HOJE, MAIS </a:t>
            </a:r>
            <a:r>
              <a:rPr lang="pt-BR" b="1" kern="0" dirty="0">
                <a:solidFill>
                  <a:srgbClr val="3F3F3F"/>
                </a:solidFill>
                <a:latin typeface="Arial"/>
                <a:cs typeface="Arial"/>
                <a:sym typeface="Arial"/>
              </a:rPr>
              <a:t>DE CONSUMO DE CULTURA EM CASA/ ONLINE </a:t>
            </a:r>
            <a:r>
              <a:rPr lang="pt-BR" b="1" kern="0" dirty="0" smtClean="0">
                <a:solidFill>
                  <a:srgbClr val="3F3F3F"/>
                </a:solidFill>
                <a:latin typeface="Arial"/>
                <a:cs typeface="Arial"/>
                <a:sym typeface="Arial"/>
              </a:rPr>
              <a:t>DO QUE EM EVENTOS PRESENCIAIS</a:t>
            </a:r>
            <a:r>
              <a:rPr lang="pt-BR" kern="0" dirty="0" smtClean="0">
                <a:solidFill>
                  <a:srgbClr val="3F3F3F"/>
                </a:solidFill>
                <a:latin typeface="Arial"/>
                <a:cs typeface="Arial"/>
                <a:sym typeface="Arial"/>
              </a:rPr>
              <a:t>.</a:t>
            </a:r>
            <a:endParaRPr lang="pt-BR" kern="0" dirty="0">
              <a:solidFill>
                <a:srgbClr val="3F3F3F"/>
              </a:solidFill>
              <a:latin typeface="Arial"/>
              <a:cs typeface="Arial"/>
              <a:sym typeface="Aria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359937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FEB8100-79FD-731D-B388-65585EFD9C43}"/>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FC9847E5-7F9A-A857-B16E-2147361AA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6C3572BF-598B-4F71-BD82-84DDAF4764A2}"/>
              </a:ext>
            </a:extLst>
          </p:cNvPr>
          <p:cNvSpPr/>
          <p:nvPr/>
        </p:nvSpPr>
        <p:spPr>
          <a:xfrm>
            <a:off x="4038921" y="2979249"/>
            <a:ext cx="7900895" cy="1598925"/>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5" name="Elipse 4">
            <a:extLst>
              <a:ext uri="{FF2B5EF4-FFF2-40B4-BE49-F238E27FC236}">
                <a16:creationId xmlns:a16="http://schemas.microsoft.com/office/drawing/2014/main" id="{8E841042-DB69-8735-572D-33FFC67A9596}"/>
              </a:ext>
            </a:extLst>
          </p:cNvPr>
          <p:cNvSpPr/>
          <p:nvPr/>
        </p:nvSpPr>
        <p:spPr>
          <a:xfrm>
            <a:off x="10479581" y="4714093"/>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17DB7CF0-F9CA-D16E-DFF1-297D18E5F729}"/>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2A62A9FC-FE6C-F343-4CCC-C51763A82ACF}"/>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A21E3ECB-A41E-8C4E-7FF2-74FE95D98B3F}"/>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93CE9704-36AC-2815-DFF0-12BC2CA44413}"/>
              </a:ext>
            </a:extLst>
          </p:cNvPr>
          <p:cNvSpPr/>
          <p:nvPr/>
        </p:nvSpPr>
        <p:spPr>
          <a:xfrm>
            <a:off x="4020549" y="1381085"/>
            <a:ext cx="7900895" cy="1367448"/>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0BCE27C5-FCFF-B930-59BD-5AF72161EB82}"/>
              </a:ext>
            </a:extLst>
          </p:cNvPr>
          <p:cNvSpPr/>
          <p:nvPr/>
        </p:nvSpPr>
        <p:spPr>
          <a:xfrm rot="10800000">
            <a:off x="10383417" y="4631304"/>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BAC88984-8D1B-E790-EE2B-BA238FD88597}"/>
              </a:ext>
            </a:extLst>
          </p:cNvPr>
          <p:cNvSpPr/>
          <p:nvPr/>
        </p:nvSpPr>
        <p:spPr>
          <a:xfrm>
            <a:off x="4589488" y="1627526"/>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052F20DC-FE9E-03A9-507A-5661D602508B}"/>
              </a:ext>
            </a:extLst>
          </p:cNvPr>
          <p:cNvSpPr/>
          <p:nvPr/>
        </p:nvSpPr>
        <p:spPr>
          <a:xfrm>
            <a:off x="3843051" y="1063670"/>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10" name="CaixaDeTexto 9">
            <a:extLst>
              <a:ext uri="{FF2B5EF4-FFF2-40B4-BE49-F238E27FC236}">
                <a16:creationId xmlns:a16="http://schemas.microsoft.com/office/drawing/2014/main" id="{7CA29828-B957-9FB5-47CC-2DE0F2CF6098}"/>
              </a:ext>
            </a:extLst>
          </p:cNvPr>
          <p:cNvSpPr txBox="1"/>
          <p:nvPr/>
        </p:nvSpPr>
        <p:spPr>
          <a:xfrm>
            <a:off x="3999274" y="1445519"/>
            <a:ext cx="7900895" cy="1278555"/>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467" b="1" i="1" kern="100" dirty="0">
                <a:solidFill>
                  <a:srgbClr val="000000">
                    <a:lumMod val="65000"/>
                    <a:lumOff val="35000"/>
                  </a:srgbClr>
                </a:solidFill>
                <a:latin typeface="Arial"/>
                <a:cs typeface="Times New Roman" panose="02020603050405020304" pitchFamily="18" charset="0"/>
                <a:sym typeface="Arial"/>
              </a:rPr>
              <a:t>Antes da internet, dos streaming, eu saia mais, mas hoje em dia, em casa, eu assisto mais filme do que eu assistia antes quando não tinha streaming</a:t>
            </a:r>
            <a:r>
              <a:rPr lang="pt-BR" sz="1467" i="1" kern="100" dirty="0">
                <a:solidFill>
                  <a:srgbClr val="000000">
                    <a:lumMod val="65000"/>
                    <a:lumOff val="35000"/>
                  </a:srgbClr>
                </a:solidFill>
                <a:latin typeface="Arial"/>
                <a:cs typeface="Times New Roman" panose="02020603050405020304" pitchFamily="18" charset="0"/>
                <a:sym typeface="Arial"/>
              </a:rPr>
              <a:t>. Então, acho que hoje acabo consumindo mais cultura, pelo menos mais filme, mais série...</a:t>
            </a:r>
          </a:p>
          <a:p>
            <a:pPr marL="0" lvl="1" algn="just" defTabSz="1219170">
              <a:lnSpc>
                <a:spcPct val="120000"/>
              </a:lnSpc>
              <a:spcBef>
                <a:spcPts val="400"/>
              </a:spcBef>
              <a:spcAft>
                <a:spcPts val="400"/>
              </a:spcAft>
              <a:buClr>
                <a:srgbClr val="000000"/>
              </a:buClr>
              <a:defRPr/>
            </a:pPr>
            <a:r>
              <a:rPr lang="pt-BR" sz="1467" i="1" kern="100" dirty="0">
                <a:solidFill>
                  <a:srgbClr val="000000">
                    <a:lumMod val="65000"/>
                    <a:lumOff val="35000"/>
                  </a:srgbClr>
                </a:solidFill>
                <a:latin typeface="Arial"/>
                <a:cs typeface="Times New Roman" panose="02020603050405020304" pitchFamily="18" charset="0"/>
                <a:sym typeface="Arial"/>
              </a:rPr>
              <a:t>(SE/ </a:t>
            </a:r>
            <a:r>
              <a:rPr lang="pt-BR" sz="1467" i="1" kern="100" dirty="0" err="1">
                <a:solidFill>
                  <a:srgbClr val="000000">
                    <a:lumMod val="65000"/>
                    <a:lumOff val="35000"/>
                  </a:srgbClr>
                </a:solidFill>
                <a:latin typeface="Arial"/>
                <a:cs typeface="Times New Roman" panose="02020603050405020304" pitchFamily="18" charset="0"/>
                <a:sym typeface="Arial"/>
              </a:rPr>
              <a:t>S</a:t>
            </a:r>
            <a:r>
              <a:rPr lang="pt-BR" sz="1467" i="1" kern="100" dirty="0">
                <a:solidFill>
                  <a:srgbClr val="000000">
                    <a:lumMod val="65000"/>
                    <a:lumOff val="35000"/>
                  </a:srgbClr>
                </a:solidFill>
                <a:latin typeface="Arial"/>
                <a:cs typeface="Times New Roman" panose="02020603050405020304" pitchFamily="18" charset="0"/>
                <a:sym typeface="Arial"/>
              </a:rPr>
              <a:t> - Capital/ RM - 30 a 50 anos)</a:t>
            </a:r>
          </a:p>
        </p:txBody>
      </p:sp>
      <p:sp>
        <p:nvSpPr>
          <p:cNvPr id="15" name="CaixaDeTexto 14">
            <a:extLst>
              <a:ext uri="{FF2B5EF4-FFF2-40B4-BE49-F238E27FC236}">
                <a16:creationId xmlns:a16="http://schemas.microsoft.com/office/drawing/2014/main" id="{F1B22907-CBE2-5BF9-49F1-264606CF4FAB}"/>
              </a:ext>
            </a:extLst>
          </p:cNvPr>
          <p:cNvSpPr txBox="1"/>
          <p:nvPr/>
        </p:nvSpPr>
        <p:spPr>
          <a:xfrm>
            <a:off x="4080315" y="2926119"/>
            <a:ext cx="7841129" cy="1652055"/>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467" i="1" kern="100" dirty="0">
                <a:solidFill>
                  <a:srgbClr val="000000">
                    <a:lumMod val="65000"/>
                    <a:lumOff val="35000"/>
                  </a:srgbClr>
                </a:solidFill>
                <a:latin typeface="Arial"/>
                <a:cs typeface="Times New Roman" panose="02020603050405020304" pitchFamily="18" charset="0"/>
                <a:sym typeface="Arial"/>
              </a:rPr>
              <a:t>- </a:t>
            </a:r>
            <a:r>
              <a:rPr lang="pt-BR" sz="1467" b="1" i="1" kern="100" dirty="0">
                <a:solidFill>
                  <a:srgbClr val="000000">
                    <a:lumMod val="65000"/>
                    <a:lumOff val="35000"/>
                  </a:srgbClr>
                </a:solidFill>
                <a:latin typeface="Arial"/>
                <a:cs typeface="Times New Roman" panose="02020603050405020304" pitchFamily="18" charset="0"/>
                <a:sym typeface="Arial"/>
              </a:rPr>
              <a:t>Eu acesso várias coisas em casa, acredita que ainda vejo TV aberta? Também assisto filme, série...</a:t>
            </a:r>
          </a:p>
          <a:p>
            <a:pPr marL="0" lvl="1" algn="just" defTabSz="1219170">
              <a:lnSpc>
                <a:spcPct val="120000"/>
              </a:lnSpc>
              <a:spcBef>
                <a:spcPts val="400"/>
              </a:spcBef>
              <a:spcAft>
                <a:spcPts val="400"/>
              </a:spcAft>
              <a:buClr>
                <a:srgbClr val="000000"/>
              </a:buClr>
              <a:defRPr/>
            </a:pPr>
            <a:r>
              <a:rPr lang="pt-BR" sz="1467" i="1" kern="100" dirty="0">
                <a:solidFill>
                  <a:srgbClr val="000000">
                    <a:lumMod val="65000"/>
                    <a:lumOff val="35000"/>
                  </a:srgbClr>
                </a:solidFill>
                <a:latin typeface="Arial"/>
                <a:cs typeface="Times New Roman" panose="02020603050405020304" pitchFamily="18" charset="0"/>
                <a:sym typeface="Arial"/>
              </a:rPr>
              <a:t>- Eu acesso muito YouTube e jogos. (...) Eu jogo online. (...) Já aconteceu de eu ficar vendo uma série e acabar perdendo o horário para encontrar amigos e acabei não indo por isso.</a:t>
            </a:r>
          </a:p>
          <a:p>
            <a:pPr marL="0" lvl="1" algn="just" defTabSz="1219170">
              <a:lnSpc>
                <a:spcPct val="120000"/>
              </a:lnSpc>
              <a:spcBef>
                <a:spcPts val="400"/>
              </a:spcBef>
              <a:spcAft>
                <a:spcPts val="400"/>
              </a:spcAft>
              <a:buClr>
                <a:srgbClr val="000000"/>
              </a:buClr>
              <a:defRPr/>
            </a:pPr>
            <a:r>
              <a:rPr lang="pt-BR" sz="1467" i="1" kern="100" dirty="0">
                <a:solidFill>
                  <a:srgbClr val="000000">
                    <a:lumMod val="65000"/>
                    <a:lumOff val="35000"/>
                  </a:srgbClr>
                </a:solidFill>
                <a:latin typeface="Arial"/>
                <a:cs typeface="Times New Roman" panose="02020603050405020304" pitchFamily="18" charset="0"/>
                <a:sym typeface="Arial"/>
              </a:rPr>
              <a:t>(NO/ NE/ CO - Interior - 30 a 50 anos)</a:t>
            </a:r>
          </a:p>
        </p:txBody>
      </p:sp>
      <p:sp>
        <p:nvSpPr>
          <p:cNvPr id="11" name="Retângulo 10">
            <a:extLst>
              <a:ext uri="{FF2B5EF4-FFF2-40B4-BE49-F238E27FC236}">
                <a16:creationId xmlns:a16="http://schemas.microsoft.com/office/drawing/2014/main" id="{B15B6E38-14D9-7F93-0B45-9B67065FC69C}"/>
              </a:ext>
            </a:extLst>
          </p:cNvPr>
          <p:cNvSpPr/>
          <p:nvPr/>
        </p:nvSpPr>
        <p:spPr>
          <a:xfrm>
            <a:off x="4020549" y="4798084"/>
            <a:ext cx="7900895" cy="976384"/>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12" name="CaixaDeTexto 11">
            <a:extLst>
              <a:ext uri="{FF2B5EF4-FFF2-40B4-BE49-F238E27FC236}">
                <a16:creationId xmlns:a16="http://schemas.microsoft.com/office/drawing/2014/main" id="{DCE98ADF-D453-8DBE-5AC8-04569D4D197F}"/>
              </a:ext>
            </a:extLst>
          </p:cNvPr>
          <p:cNvSpPr txBox="1"/>
          <p:nvPr/>
        </p:nvSpPr>
        <p:spPr>
          <a:xfrm>
            <a:off x="4056407" y="4816332"/>
            <a:ext cx="7805271" cy="1007648"/>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467" b="1" i="1" kern="100" dirty="0">
                <a:solidFill>
                  <a:srgbClr val="000000">
                    <a:lumMod val="65000"/>
                    <a:lumOff val="35000"/>
                  </a:srgbClr>
                </a:solidFill>
                <a:latin typeface="Arial"/>
                <a:cs typeface="Times New Roman" panose="02020603050405020304" pitchFamily="18" charset="0"/>
                <a:sym typeface="Arial"/>
              </a:rPr>
              <a:t>A internet facilitou a gente a ter mais acesso a informação, facilitou a gente ter acesso a outra culturas.</a:t>
            </a:r>
          </a:p>
          <a:p>
            <a:pPr marL="0" lvl="1" algn="just" defTabSz="1219170">
              <a:lnSpc>
                <a:spcPct val="120000"/>
              </a:lnSpc>
              <a:spcBef>
                <a:spcPts val="400"/>
              </a:spcBef>
              <a:spcAft>
                <a:spcPts val="400"/>
              </a:spcAft>
              <a:buClr>
                <a:srgbClr val="000000"/>
              </a:buClr>
              <a:defRPr/>
            </a:pPr>
            <a:r>
              <a:rPr lang="pt-BR" sz="1467" kern="100" dirty="0">
                <a:solidFill>
                  <a:srgbClr val="000000">
                    <a:lumMod val="65000"/>
                    <a:lumOff val="35000"/>
                  </a:srgbClr>
                </a:solidFill>
                <a:latin typeface="Arial"/>
                <a:cs typeface="Times New Roman" panose="02020603050405020304" pitchFamily="18" charset="0"/>
                <a:sym typeface="Arial"/>
              </a:rPr>
              <a:t>(SE/ </a:t>
            </a:r>
            <a:r>
              <a:rPr lang="pt-BR" sz="1467" kern="100" dirty="0" err="1">
                <a:solidFill>
                  <a:srgbClr val="000000">
                    <a:lumMod val="65000"/>
                    <a:lumOff val="35000"/>
                  </a:srgbClr>
                </a:solidFill>
                <a:latin typeface="Arial"/>
                <a:cs typeface="Times New Roman" panose="02020603050405020304" pitchFamily="18" charset="0"/>
                <a:sym typeface="Arial"/>
              </a:rPr>
              <a:t>S</a:t>
            </a:r>
            <a:r>
              <a:rPr lang="pt-BR" sz="1467" kern="100" dirty="0">
                <a:solidFill>
                  <a:srgbClr val="000000">
                    <a:lumMod val="65000"/>
                    <a:lumOff val="35000"/>
                  </a:srgbClr>
                </a:solidFill>
                <a:latin typeface="Arial"/>
                <a:cs typeface="Times New Roman" panose="02020603050405020304" pitchFamily="18" charset="0"/>
                <a:sym typeface="Arial"/>
              </a:rPr>
              <a:t> - Interior - 18 a 25 anos)</a:t>
            </a:r>
          </a:p>
        </p:txBody>
      </p:sp>
    </p:spTree>
    <p:extLst>
      <p:ext uri="{BB962C8B-B14F-4D97-AF65-F5344CB8AC3E}">
        <p14:creationId xmlns:p14="http://schemas.microsoft.com/office/powerpoint/2010/main" val="288670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0ED6-B6C1-1E7C-0CBE-7C9AFFFDA97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2746C0F-6B41-5316-09EE-39AA060324C1}"/>
              </a:ext>
            </a:extLst>
          </p:cNvPr>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3" name="object 3">
            <a:extLst>
              <a:ext uri="{FF2B5EF4-FFF2-40B4-BE49-F238E27FC236}">
                <a16:creationId xmlns:a16="http://schemas.microsoft.com/office/drawing/2014/main" id="{6184B8B4-AAB6-5FC3-200F-34E3B7F5C084}"/>
              </a:ext>
            </a:extLst>
          </p:cNvPr>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19" name="bg object 16">
            <a:extLst>
              <a:ext uri="{FF2B5EF4-FFF2-40B4-BE49-F238E27FC236}">
                <a16:creationId xmlns:a16="http://schemas.microsoft.com/office/drawing/2014/main" id="{5113C72A-2E42-CCB2-1F6E-E8138C057FE6}"/>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pic>
        <p:nvPicPr>
          <p:cNvPr id="6" name="Google Shape;125;p11">
            <a:extLst>
              <a:ext uri="{FF2B5EF4-FFF2-40B4-BE49-F238E27FC236}">
                <a16:creationId xmlns:a16="http://schemas.microsoft.com/office/drawing/2014/main" id="{6D111365-F1AE-7D45-A87C-5C657D028D7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sp>
        <p:nvSpPr>
          <p:cNvPr id="26" name="Google Shape;156;p4">
            <a:extLst>
              <a:ext uri="{FF2B5EF4-FFF2-40B4-BE49-F238E27FC236}">
                <a16:creationId xmlns:a16="http://schemas.microsoft.com/office/drawing/2014/main" id="{8D466EE8-1DF6-56B9-343E-B6F3D98531DE}"/>
              </a:ext>
            </a:extLst>
          </p:cNvPr>
          <p:cNvSpPr txBox="1"/>
          <p:nvPr/>
        </p:nvSpPr>
        <p:spPr>
          <a:xfrm>
            <a:off x="4204970" y="1954649"/>
            <a:ext cx="6121126" cy="243139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EFFFE"/>
              </a:buClr>
              <a:buSzPts val="2400"/>
              <a:buFontTx/>
              <a:buNone/>
              <a:tabLst/>
              <a:defRPr/>
            </a:pPr>
            <a:r>
              <a:rPr lang="pt-BR" sz="3200" b="1" dirty="0">
                <a:solidFill>
                  <a:srgbClr val="182039"/>
                </a:solidFill>
                <a:latin typeface="Nunito SemiBold" pitchFamily="2" charset="0"/>
                <a:cs typeface="Calibri"/>
              </a:rPr>
              <a:t>62%</a:t>
            </a:r>
            <a:r>
              <a:rPr kumimoji="0" lang="pt-BR" sz="3200" b="0" i="0" u="none" strike="noStrike" kern="1200" cap="none" spc="0" normalizeH="0" baseline="0" noProof="0" dirty="0">
                <a:ln>
                  <a:noFill/>
                </a:ln>
                <a:solidFill>
                  <a:srgbClr val="182039"/>
                </a:solidFill>
                <a:effectLst/>
                <a:uLnTx/>
                <a:uFillTx/>
                <a:latin typeface="Nunito SemiBold" pitchFamily="2" charset="0"/>
                <a:ea typeface="+mn-ea"/>
                <a:cs typeface="Calibri"/>
              </a:rPr>
              <a:t> </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dos brasileiros consideram o </a:t>
            </a:r>
            <a:r>
              <a:rPr lang="pt-BR" sz="3200" b="1" dirty="0">
                <a:solidFill>
                  <a:srgbClr val="FFC000"/>
                </a:solidFill>
                <a:latin typeface="Nunito SemiBold" pitchFamily="2" charset="0"/>
                <a:cs typeface="Calibri"/>
              </a:rPr>
              <a:t>celular</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 como principal aliado para consumo de atividades culturais. A </a:t>
            </a:r>
            <a:r>
              <a:rPr lang="pt-BR" sz="3200" b="1" dirty="0">
                <a:solidFill>
                  <a:srgbClr val="FFC000"/>
                </a:solidFill>
                <a:latin typeface="Nunito SemiBold" pitchFamily="2" charset="0"/>
                <a:cs typeface="Calibri"/>
              </a:rPr>
              <a:t>televisão</a:t>
            </a:r>
            <a:r>
              <a:rPr lang="pt-BR" sz="2400" dirty="0">
                <a:solidFill>
                  <a:srgbClr val="182039"/>
                </a:solidFill>
                <a:latin typeface="Nunito SemiBold" pitchFamily="2" charset="0"/>
                <a:cs typeface="Calibri"/>
              </a:rPr>
              <a:t> é a segunda na preferência, com  </a:t>
            </a:r>
            <a:r>
              <a:rPr lang="pt-BR" sz="3200" b="1" dirty="0">
                <a:solidFill>
                  <a:srgbClr val="182039"/>
                </a:solidFill>
                <a:latin typeface="Nunito SemiBold" pitchFamily="2" charset="0"/>
                <a:cs typeface="Calibri"/>
              </a:rPr>
              <a:t>53%</a:t>
            </a:r>
            <a:r>
              <a:rPr lang="pt-BR" sz="2400" dirty="0">
                <a:solidFill>
                  <a:srgbClr val="182039"/>
                </a:solidFill>
                <a:latin typeface="Nunito SemiBold" pitchFamily="2" charset="0"/>
                <a:cs typeface="Calibri"/>
              </a:rPr>
              <a:t>.</a:t>
            </a:r>
            <a:endPar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endParaRPr>
          </a:p>
        </p:txBody>
      </p:sp>
      <p:cxnSp>
        <p:nvCxnSpPr>
          <p:cNvPr id="27" name="Straight Connector 29">
            <a:extLst>
              <a:ext uri="{FF2B5EF4-FFF2-40B4-BE49-F238E27FC236}">
                <a16:creationId xmlns:a16="http://schemas.microsoft.com/office/drawing/2014/main" id="{965317BE-21C9-FBD7-D9A2-488A7B1231C8}"/>
              </a:ext>
            </a:extLst>
          </p:cNvPr>
          <p:cNvCxnSpPr>
            <a:cxnSpLocks/>
          </p:cNvCxnSpPr>
          <p:nvPr/>
        </p:nvCxnSpPr>
        <p:spPr>
          <a:xfrm>
            <a:off x="3988497" y="2110607"/>
            <a:ext cx="0" cy="2119478"/>
          </a:xfrm>
          <a:prstGeom prst="line">
            <a:avLst/>
          </a:prstGeom>
          <a:noFill/>
          <a:ln w="19050" cap="flat" cmpd="sng" algn="ctr">
            <a:solidFill>
              <a:srgbClr val="F39325"/>
            </a:solidFill>
            <a:prstDash val="solid"/>
            <a:miter lim="800000"/>
          </a:ln>
          <a:effectLst/>
        </p:spPr>
      </p:cxnSp>
      <p:sp>
        <p:nvSpPr>
          <p:cNvPr id="28" name="Elipse 11">
            <a:extLst>
              <a:ext uri="{FF2B5EF4-FFF2-40B4-BE49-F238E27FC236}">
                <a16:creationId xmlns:a16="http://schemas.microsoft.com/office/drawing/2014/main" id="{F2B3DD25-F1A8-8ACD-3C6B-3D3722BED3A4}"/>
              </a:ext>
            </a:extLst>
          </p:cNvPr>
          <p:cNvSpPr/>
          <p:nvPr/>
        </p:nvSpPr>
        <p:spPr>
          <a:xfrm>
            <a:off x="10542568" y="2933696"/>
            <a:ext cx="495304" cy="495304"/>
          </a:xfrm>
          <a:prstGeom prst="ellipse">
            <a:avLst/>
          </a:prstGeom>
          <a:solidFill>
            <a:srgbClr val="F3932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2" descr="Online streaming - Free entertainment icons">
            <a:extLst>
              <a:ext uri="{FF2B5EF4-FFF2-40B4-BE49-F238E27FC236}">
                <a16:creationId xmlns:a16="http://schemas.microsoft.com/office/drawing/2014/main" id="{E832902F-6CED-CB3C-3F84-3AF7B1DAB4A6}"/>
              </a:ext>
            </a:extLst>
          </p:cNvPr>
          <p:cNvPicPr>
            <a:picLocks noChangeAspect="1" noChangeArrowheads="1"/>
          </p:cNvPicPr>
          <p:nvPr/>
        </p:nvPicPr>
        <p:blipFill>
          <a:blip r:embed="rId4">
            <a:duotone>
              <a:srgbClr val="F7933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754418" y="2201583"/>
            <a:ext cx="1854083" cy="185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6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ONDE A CULTURA É CONSUMIDA: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MEIOS PRINCIPAIS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7" name="object 7">
            <a:extLst>
              <a:ext uri="{FF2B5EF4-FFF2-40B4-BE49-F238E27FC236}">
                <a16:creationId xmlns:a16="http://schemas.microsoft.com/office/drawing/2014/main" id="{124914CF-AE1D-E0DC-BD29-4A4F75623F86}"/>
              </a:ext>
            </a:extLst>
          </p:cNvPr>
          <p:cNvPicPr/>
          <p:nvPr/>
        </p:nvPicPr>
        <p:blipFill>
          <a:blip r:embed="rId4" cstate="print"/>
          <a:stretch>
            <a:fillRect/>
          </a:stretch>
        </p:blipFill>
        <p:spPr>
          <a:xfrm>
            <a:off x="-6837" y="6145994"/>
            <a:ext cx="837804" cy="720070"/>
          </a:xfrm>
          <a:prstGeom prst="rect">
            <a:avLst/>
          </a:prstGeom>
        </p:spPr>
      </p:pic>
      <p:sp>
        <p:nvSpPr>
          <p:cNvPr id="8" name="object 6">
            <a:extLst>
              <a:ext uri="{FF2B5EF4-FFF2-40B4-BE49-F238E27FC236}">
                <a16:creationId xmlns:a16="http://schemas.microsoft.com/office/drawing/2014/main" id="{506C7CB5-7F3B-1754-9EB3-47CFA72FAD25}"/>
              </a:ext>
            </a:extLst>
          </p:cNvPr>
          <p:cNvSpPr txBox="1"/>
          <p:nvPr/>
        </p:nvSpPr>
        <p:spPr>
          <a:xfrm>
            <a:off x="886290" y="6133366"/>
            <a:ext cx="8733572"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Qual o principal meio, mídia, dispositivo ou lugar que você utiliza para consumir suas atividades culturais em sua rotina (filmes, séries, música, espetáculo, exposições etc.)? E em segundo lugar?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MÚLTIPLA; ATÉ  DUAS OPÇÕES)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5">
            <a:alphaModFix/>
          </a:blip>
          <a:srcRect b="38043"/>
          <a:stretch/>
        </p:blipFill>
        <p:spPr>
          <a:xfrm>
            <a:off x="11458901" y="88144"/>
            <a:ext cx="610487" cy="136885"/>
          </a:xfrm>
          <a:prstGeom prst="rect">
            <a:avLst/>
          </a:prstGeom>
          <a:noFill/>
          <a:ln>
            <a:noFill/>
          </a:ln>
        </p:spPr>
      </p:pic>
      <p:graphicFrame>
        <p:nvGraphicFramePr>
          <p:cNvPr id="20" name="Google Shape;149;p13">
            <a:extLst>
              <a:ext uri="{FF2B5EF4-FFF2-40B4-BE49-F238E27FC236}">
                <a16:creationId xmlns:a16="http://schemas.microsoft.com/office/drawing/2014/main" id="{56ACA473-8883-ED8D-29D2-8763E80E4B6A}"/>
              </a:ext>
            </a:extLst>
          </p:cNvPr>
          <p:cNvGraphicFramePr/>
          <p:nvPr>
            <p:extLst>
              <p:ext uri="{D42A27DB-BD31-4B8C-83A1-F6EECF244321}">
                <p14:modId xmlns:p14="http://schemas.microsoft.com/office/powerpoint/2010/main" val="132693941"/>
              </p:ext>
            </p:extLst>
          </p:nvPr>
        </p:nvGraphicFramePr>
        <p:xfrm>
          <a:off x="-286297" y="1484822"/>
          <a:ext cx="8491946" cy="4749224"/>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42">
            <a:extLst>
              <a:ext uri="{FF2B5EF4-FFF2-40B4-BE49-F238E27FC236}">
                <a16:creationId xmlns:a16="http://schemas.microsoft.com/office/drawing/2014/main" id="{F94B8762-FD8F-2825-9BCA-5FD6A6055049}"/>
              </a:ext>
            </a:extLst>
          </p:cNvPr>
          <p:cNvSpPr txBox="1"/>
          <p:nvPr/>
        </p:nvSpPr>
        <p:spPr>
          <a:xfrm>
            <a:off x="8933316" y="1386435"/>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64%</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61</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84%</a:t>
            </a:r>
            <a:r>
              <a:rPr lang="pt-BR" sz="1000" dirty="0">
                <a:latin typeface="Century Gothic" panose="020B0502020202020204" pitchFamily="34" charset="0"/>
              </a:rPr>
              <a:t> | 25 a 40 anos: </a:t>
            </a:r>
            <a:r>
              <a:rPr lang="pt-BR" sz="1000" b="1" dirty="0">
                <a:latin typeface="Century Gothic" panose="020B0502020202020204" pitchFamily="34" charset="0"/>
              </a:rPr>
              <a:t>78%</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médio: </a:t>
            </a:r>
            <a:r>
              <a:rPr lang="pt-BR" sz="1000" b="1" dirty="0">
                <a:latin typeface="Century Gothic" panose="020B0502020202020204" pitchFamily="34" charset="0"/>
              </a:rPr>
              <a:t>74%</a:t>
            </a:r>
          </a:p>
          <a:p>
            <a:pPr algn="r">
              <a:defRPr/>
            </a:pPr>
            <a:r>
              <a:rPr lang="pt-BR" sz="1000" dirty="0">
                <a:latin typeface="Century Gothic" panose="020B0502020202020204" pitchFamily="34" charset="0"/>
              </a:rPr>
              <a:t>De 2 a 5 S.M.: </a:t>
            </a:r>
            <a:r>
              <a:rPr lang="pt-BR" sz="1000" b="1" dirty="0">
                <a:latin typeface="Century Gothic" panose="020B0502020202020204" pitchFamily="34" charset="0"/>
              </a:rPr>
              <a:t>67%</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64% </a:t>
            </a:r>
            <a:r>
              <a:rPr lang="pt-BR" sz="1000" dirty="0">
                <a:latin typeface="Century Gothic" panose="020B0502020202020204" pitchFamily="34" charset="0"/>
              </a:rPr>
              <a:t>| Sul: </a:t>
            </a:r>
            <a:r>
              <a:rPr lang="pt-BR" sz="1000" b="1" dirty="0">
                <a:latin typeface="Century Gothic" panose="020B0502020202020204" pitchFamily="34" charset="0"/>
              </a:rPr>
              <a:t>63%</a:t>
            </a:r>
          </a:p>
        </p:txBody>
      </p:sp>
      <p:sp>
        <p:nvSpPr>
          <p:cNvPr id="23" name="Retângulo 22">
            <a:extLst>
              <a:ext uri="{FF2B5EF4-FFF2-40B4-BE49-F238E27FC236}">
                <a16:creationId xmlns:a16="http://schemas.microsoft.com/office/drawing/2014/main" id="{5AF645FB-E9D7-D037-0756-1851106310DA}"/>
              </a:ext>
            </a:extLst>
          </p:cNvPr>
          <p:cNvSpPr/>
          <p:nvPr/>
        </p:nvSpPr>
        <p:spPr>
          <a:xfrm>
            <a:off x="1488676" y="1466188"/>
            <a:ext cx="5120468" cy="1566376"/>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cxnSp>
        <p:nvCxnSpPr>
          <p:cNvPr id="24" name="Conector de Seta Reta 23">
            <a:extLst>
              <a:ext uri="{FF2B5EF4-FFF2-40B4-BE49-F238E27FC236}">
                <a16:creationId xmlns:a16="http://schemas.microsoft.com/office/drawing/2014/main" id="{95513F81-A549-0E03-471B-98400311520D}"/>
              </a:ext>
            </a:extLst>
          </p:cNvPr>
          <p:cNvCxnSpPr>
            <a:cxnSpLocks/>
          </p:cNvCxnSpPr>
          <p:nvPr/>
        </p:nvCxnSpPr>
        <p:spPr>
          <a:xfrm>
            <a:off x="6516547" y="1747991"/>
            <a:ext cx="2959183"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AF45FF70-5757-3185-0C28-73B56C9C525D}"/>
              </a:ext>
            </a:extLst>
          </p:cNvPr>
          <p:cNvCxnSpPr>
            <a:cxnSpLocks/>
          </p:cNvCxnSpPr>
          <p:nvPr/>
        </p:nvCxnSpPr>
        <p:spPr>
          <a:xfrm>
            <a:off x="6166148" y="2286436"/>
            <a:ext cx="1260812"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a16="http://schemas.microsoft.com/office/drawing/2014/main" id="{96115646-9299-0816-4860-A296AFD9DB77}"/>
              </a:ext>
            </a:extLst>
          </p:cNvPr>
          <p:cNvCxnSpPr>
            <a:cxnSpLocks/>
          </p:cNvCxnSpPr>
          <p:nvPr/>
        </p:nvCxnSpPr>
        <p:spPr>
          <a:xfrm>
            <a:off x="3878279" y="2780602"/>
            <a:ext cx="3436921"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42">
            <a:extLst>
              <a:ext uri="{FF2B5EF4-FFF2-40B4-BE49-F238E27FC236}">
                <a16:creationId xmlns:a16="http://schemas.microsoft.com/office/drawing/2014/main" id="{C5EB6A0F-7501-EB5E-835D-245ABB34AEAE}"/>
              </a:ext>
            </a:extLst>
          </p:cNvPr>
          <p:cNvSpPr txBox="1"/>
          <p:nvPr/>
        </p:nvSpPr>
        <p:spPr>
          <a:xfrm>
            <a:off x="7326024" y="2011161"/>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52</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53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58%</a:t>
            </a:r>
            <a:r>
              <a:rPr lang="pt-BR" sz="1000" dirty="0">
                <a:latin typeface="Century Gothic" panose="020B0502020202020204" pitchFamily="34" charset="0"/>
              </a:rPr>
              <a:t> | 60 anos ou mais: </a:t>
            </a:r>
            <a:r>
              <a:rPr lang="pt-BR" sz="1000" b="1" dirty="0">
                <a:latin typeface="Century Gothic" panose="020B0502020202020204" pitchFamily="34" charset="0"/>
              </a:rPr>
              <a:t>68%</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56%</a:t>
            </a:r>
          </a:p>
          <a:p>
            <a:pPr algn="r">
              <a:defRPr/>
            </a:pPr>
            <a:r>
              <a:rPr lang="pt-BR" sz="1000" dirty="0">
                <a:latin typeface="Century Gothic" panose="020B0502020202020204" pitchFamily="34" charset="0"/>
              </a:rPr>
              <a:t>De 1 a 2 S.M.: </a:t>
            </a:r>
            <a:r>
              <a:rPr lang="pt-BR" sz="1000" b="1" dirty="0">
                <a:latin typeface="Century Gothic" panose="020B0502020202020204" pitchFamily="34" charset="0"/>
              </a:rPr>
              <a:t>57%</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58% </a:t>
            </a:r>
            <a:r>
              <a:rPr lang="pt-BR" sz="1000" dirty="0">
                <a:latin typeface="Century Gothic" panose="020B0502020202020204" pitchFamily="34" charset="0"/>
              </a:rPr>
              <a:t>| Sul: </a:t>
            </a:r>
            <a:r>
              <a:rPr lang="pt-BR" sz="1000" b="1" dirty="0">
                <a:latin typeface="Century Gothic" panose="020B0502020202020204" pitchFamily="34" charset="0"/>
              </a:rPr>
              <a:t>52%</a:t>
            </a:r>
          </a:p>
        </p:txBody>
      </p:sp>
      <p:sp>
        <p:nvSpPr>
          <p:cNvPr id="28" name="TextBox 42">
            <a:extLst>
              <a:ext uri="{FF2B5EF4-FFF2-40B4-BE49-F238E27FC236}">
                <a16:creationId xmlns:a16="http://schemas.microsoft.com/office/drawing/2014/main" id="{E5511631-88E2-14E1-9056-0A598AE29A05}"/>
              </a:ext>
            </a:extLst>
          </p:cNvPr>
          <p:cNvSpPr txBox="1"/>
          <p:nvPr/>
        </p:nvSpPr>
        <p:spPr>
          <a:xfrm>
            <a:off x="6265344" y="2878772"/>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11%</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8</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12%</a:t>
            </a:r>
            <a:r>
              <a:rPr lang="pt-BR" sz="1000" dirty="0">
                <a:latin typeface="Century Gothic" panose="020B0502020202020204" pitchFamily="34" charset="0"/>
              </a:rPr>
              <a:t> | 60 anos ou mais: </a:t>
            </a:r>
            <a:r>
              <a:rPr lang="pt-BR" sz="1000" b="1" dirty="0">
                <a:latin typeface="Century Gothic" panose="020B0502020202020204" pitchFamily="34" charset="0"/>
              </a:rPr>
              <a:t>17%</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18%</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12%</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14% </a:t>
            </a:r>
            <a:r>
              <a:rPr lang="pt-BR" sz="1000" dirty="0">
                <a:latin typeface="Century Gothic" panose="020B0502020202020204" pitchFamily="34" charset="0"/>
              </a:rPr>
              <a:t>| Nordeste: </a:t>
            </a:r>
            <a:r>
              <a:rPr lang="pt-BR" sz="1000" b="1" dirty="0">
                <a:latin typeface="Century Gothic" panose="020B0502020202020204" pitchFamily="34" charset="0"/>
              </a:rPr>
              <a:t>11%</a:t>
            </a:r>
          </a:p>
        </p:txBody>
      </p:sp>
      <p:sp>
        <p:nvSpPr>
          <p:cNvPr id="29" name="CaixaDeTexto 28">
            <a:extLst>
              <a:ext uri="{FF2B5EF4-FFF2-40B4-BE49-F238E27FC236}">
                <a16:creationId xmlns:a16="http://schemas.microsoft.com/office/drawing/2014/main" id="{B15BF471-E365-7BCE-1F94-59A556E8488F}"/>
              </a:ext>
            </a:extLst>
          </p:cNvPr>
          <p:cNvSpPr txBox="1"/>
          <p:nvPr>
            <p:custDataLst>
              <p:tags r:id="rId1"/>
            </p:custDataLst>
          </p:nvPr>
        </p:nvSpPr>
        <p:spPr>
          <a:xfrm>
            <a:off x="9493006" y="3582030"/>
            <a:ext cx="1908199" cy="2185214"/>
          </a:xfrm>
          <a:prstGeom prst="rect">
            <a:avLst/>
          </a:prstGeom>
          <a:noFill/>
          <a:ln>
            <a:noFill/>
          </a:ln>
        </p:spPr>
        <p:txBody>
          <a:bodyPr wrap="square">
            <a:spAutoFit/>
          </a:bodyPr>
          <a:lstStyle/>
          <a:p>
            <a:pPr lvl="0">
              <a:spcAft>
                <a:spcPts val="1000"/>
              </a:spcAft>
              <a:defRPr/>
            </a:pPr>
            <a:r>
              <a:rPr lang="pt-BR" sz="1200" b="1" dirty="0">
                <a:solidFill>
                  <a:srgbClr val="F39325"/>
                </a:solidFill>
                <a:latin typeface="Nunito" pitchFamily="2" charset="0"/>
                <a:ea typeface="Calibri" panose="020F0502020204030204" pitchFamily="34" charset="0"/>
                <a:cs typeface="Calibri" panose="020F0502020204030204" pitchFamily="34" charset="0"/>
              </a:rPr>
              <a:t>O </a:t>
            </a:r>
            <a:r>
              <a:rPr lang="pt-BR" sz="1600" b="1" dirty="0">
                <a:solidFill>
                  <a:srgbClr val="F39325"/>
                </a:solidFill>
                <a:latin typeface="Nunito" pitchFamily="2" charset="0"/>
                <a:ea typeface="Calibri" panose="020F0502020204030204" pitchFamily="34" charset="0"/>
                <a:cs typeface="Calibri" panose="020F0502020204030204" pitchFamily="34" charset="0"/>
              </a:rPr>
              <a:t>celular</a:t>
            </a:r>
            <a:r>
              <a:rPr lang="pt-BR" sz="1200" b="1" dirty="0">
                <a:solidFill>
                  <a:srgbClr val="F39325"/>
                </a:solidFill>
                <a:latin typeface="Nunito" pitchFamily="2" charset="0"/>
                <a:ea typeface="Calibri" panose="020F0502020204030204" pitchFamily="34" charset="0"/>
                <a:cs typeface="Calibri" panose="020F0502020204030204" pitchFamily="34" charset="0"/>
              </a:rPr>
              <a:t> é, de longe, o dispositivo mais importante, citado por </a:t>
            </a:r>
            <a:r>
              <a:rPr lang="pt-BR" sz="1600" b="1" dirty="0">
                <a:solidFill>
                  <a:srgbClr val="F39325"/>
                </a:solidFill>
                <a:latin typeface="Nunito" pitchFamily="2" charset="0"/>
                <a:ea typeface="Calibri" panose="020F0502020204030204" pitchFamily="34" charset="0"/>
                <a:cs typeface="Calibri" panose="020F0502020204030204" pitchFamily="34" charset="0"/>
              </a:rPr>
              <a:t>62% </a:t>
            </a:r>
            <a:r>
              <a:rPr lang="pt-BR" sz="1200" b="1" dirty="0">
                <a:solidFill>
                  <a:srgbClr val="F39325"/>
                </a:solidFill>
                <a:latin typeface="Nunito" pitchFamily="2" charset="0"/>
                <a:ea typeface="Calibri" panose="020F0502020204030204" pitchFamily="34" charset="0"/>
                <a:cs typeface="Calibri" panose="020F0502020204030204" pitchFamily="34" charset="0"/>
              </a:rPr>
              <a:t>dos entrevistados. A </a:t>
            </a:r>
            <a:r>
              <a:rPr lang="pt-BR" sz="1600" b="1" dirty="0">
                <a:solidFill>
                  <a:srgbClr val="F39325"/>
                </a:solidFill>
                <a:latin typeface="Nunito" pitchFamily="2" charset="0"/>
                <a:ea typeface="Calibri" panose="020F0502020204030204" pitchFamily="34" charset="0"/>
                <a:cs typeface="Calibri" panose="020F0502020204030204" pitchFamily="34" charset="0"/>
              </a:rPr>
              <a:t>Televisão</a:t>
            </a:r>
            <a:r>
              <a:rPr lang="pt-BR" sz="1200" b="1" dirty="0">
                <a:solidFill>
                  <a:srgbClr val="F39325"/>
                </a:solidFill>
                <a:latin typeface="Nunito" pitchFamily="2" charset="0"/>
                <a:ea typeface="Calibri" panose="020F0502020204030204" pitchFamily="34" charset="0"/>
                <a:cs typeface="Calibri" panose="020F0502020204030204" pitchFamily="34" charset="0"/>
              </a:rPr>
              <a:t> mantém sua relevância histórica, aparecendo em segundo lugar com </a:t>
            </a:r>
            <a:r>
              <a:rPr lang="pt-BR" sz="1600" b="1" dirty="0">
                <a:solidFill>
                  <a:srgbClr val="F39325"/>
                </a:solidFill>
                <a:latin typeface="Nunito" pitchFamily="2" charset="0"/>
                <a:ea typeface="Calibri" panose="020F0502020204030204" pitchFamily="34" charset="0"/>
                <a:cs typeface="Calibri" panose="020F0502020204030204" pitchFamily="34" charset="0"/>
              </a:rPr>
              <a:t>53%</a:t>
            </a:r>
            <a:r>
              <a:rPr lang="pt-BR" sz="1200" b="1" dirty="0">
                <a:solidFill>
                  <a:srgbClr val="F39325"/>
                </a:solidFill>
                <a:latin typeface="Nunito" pitchFamily="2" charset="0"/>
                <a:ea typeface="Calibri" panose="020F0502020204030204" pitchFamily="34" charset="0"/>
                <a:cs typeface="Calibri" panose="020F0502020204030204" pitchFamily="34" charset="0"/>
              </a:rPr>
              <a:t>. </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5A695746-1F1C-73D2-E4FE-657E1910818C}"/>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17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A0FFF-8ABF-8E4F-41FB-84D2CA8F294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010AA8-3DDA-CB61-55C2-25F069FD9942}"/>
              </a:ext>
            </a:extLst>
          </p:cNvPr>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3" name="object 3">
            <a:extLst>
              <a:ext uri="{FF2B5EF4-FFF2-40B4-BE49-F238E27FC236}">
                <a16:creationId xmlns:a16="http://schemas.microsoft.com/office/drawing/2014/main" id="{546B897C-E26B-3ABB-DA68-87CE264B1D4B}"/>
              </a:ext>
            </a:extLst>
          </p:cNvPr>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19" name="bg object 16">
            <a:extLst>
              <a:ext uri="{FF2B5EF4-FFF2-40B4-BE49-F238E27FC236}">
                <a16:creationId xmlns:a16="http://schemas.microsoft.com/office/drawing/2014/main" id="{A8BAD712-5E3F-5403-6D8F-18C99C7607DB}"/>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pic>
        <p:nvPicPr>
          <p:cNvPr id="6" name="Google Shape;125;p11">
            <a:extLst>
              <a:ext uri="{FF2B5EF4-FFF2-40B4-BE49-F238E27FC236}">
                <a16:creationId xmlns:a16="http://schemas.microsoft.com/office/drawing/2014/main" id="{8D593458-FA33-AF90-3937-FA6B7A155B99}"/>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sp>
        <p:nvSpPr>
          <p:cNvPr id="26" name="Google Shape;156;p4">
            <a:extLst>
              <a:ext uri="{FF2B5EF4-FFF2-40B4-BE49-F238E27FC236}">
                <a16:creationId xmlns:a16="http://schemas.microsoft.com/office/drawing/2014/main" id="{1542E76F-4327-EBF6-60A7-7465E2352BAB}"/>
              </a:ext>
            </a:extLst>
          </p:cNvPr>
          <p:cNvSpPr txBox="1"/>
          <p:nvPr/>
        </p:nvSpPr>
        <p:spPr>
          <a:xfrm>
            <a:off x="4138610" y="2035174"/>
            <a:ext cx="6121126" cy="26776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EFFFE"/>
              </a:buClr>
              <a:buSzPts val="2400"/>
              <a:buFontTx/>
              <a:buNone/>
              <a:tabLst/>
              <a:defRPr/>
            </a:pP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Quando o assunto é o uso de serviços de streaming, o serviço mais citado entre os brasileiros é a </a:t>
            </a:r>
            <a:r>
              <a:rPr kumimoji="0" lang="pt-BR" sz="3200" b="0" i="0" u="none" strike="noStrike" kern="1200" cap="none" spc="0" normalizeH="0" baseline="0" noProof="0" dirty="0">
                <a:ln>
                  <a:noFill/>
                </a:ln>
                <a:solidFill>
                  <a:srgbClr val="FFC000"/>
                </a:solidFill>
                <a:effectLst/>
                <a:uLnTx/>
                <a:uFillTx/>
                <a:latin typeface="Nunito SemiBold" pitchFamily="2" charset="0"/>
                <a:ea typeface="+mn-ea"/>
                <a:cs typeface="Calibri"/>
              </a:rPr>
              <a:t>Netflix</a:t>
            </a:r>
            <a:r>
              <a:rPr kumimoji="0" lang="pt-BR" sz="3200" b="0" i="0" u="none" strike="noStrike" kern="1200" cap="none" spc="0" normalizeH="0" baseline="0" noProof="0" dirty="0">
                <a:ln>
                  <a:noFill/>
                </a:ln>
                <a:solidFill>
                  <a:srgbClr val="182039"/>
                </a:solidFill>
                <a:effectLst/>
                <a:uLnTx/>
                <a:uFillTx/>
                <a:latin typeface="Nunito SemiBold" pitchFamily="2" charset="0"/>
                <a:ea typeface="+mn-ea"/>
                <a:cs typeface="Calibri"/>
              </a:rPr>
              <a:t> (58%)</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 seguida por </a:t>
            </a:r>
            <a:r>
              <a:rPr kumimoji="0" lang="pt-BR" sz="3200" b="0" i="0" u="none" strike="noStrike" kern="1200" cap="none" spc="0" normalizeH="0" baseline="0" noProof="0" dirty="0">
                <a:ln>
                  <a:noFill/>
                </a:ln>
                <a:solidFill>
                  <a:srgbClr val="FFC000"/>
                </a:solidFill>
                <a:effectLst/>
                <a:uLnTx/>
                <a:uFillTx/>
                <a:latin typeface="Nunito SemiBold" pitchFamily="2" charset="0"/>
                <a:ea typeface="+mn-ea"/>
                <a:cs typeface="Calibri"/>
              </a:rPr>
              <a:t>YouTube Premium </a:t>
            </a:r>
            <a:r>
              <a:rPr kumimoji="0" lang="pt-BR" sz="3200" b="0" i="0" u="none" strike="noStrike" kern="1200" cap="none" spc="0" normalizeH="0" baseline="0" noProof="0" dirty="0">
                <a:ln>
                  <a:noFill/>
                </a:ln>
                <a:solidFill>
                  <a:srgbClr val="182039"/>
                </a:solidFill>
                <a:effectLst/>
                <a:uLnTx/>
                <a:uFillTx/>
                <a:latin typeface="Nunito SemiBold" pitchFamily="2" charset="0"/>
                <a:ea typeface="+mn-ea"/>
                <a:cs typeface="Calibri"/>
              </a:rPr>
              <a:t>(23%) </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e </a:t>
            </a:r>
            <a:r>
              <a:rPr kumimoji="0" lang="pt-BR" sz="3200" b="0" i="0" u="none" strike="noStrike" kern="1200" cap="none" spc="0" normalizeH="0" baseline="0" noProof="0" dirty="0">
                <a:ln>
                  <a:noFill/>
                </a:ln>
                <a:solidFill>
                  <a:srgbClr val="FFC000"/>
                </a:solidFill>
                <a:effectLst/>
                <a:uLnTx/>
                <a:uFillTx/>
                <a:latin typeface="Nunito SemiBold" pitchFamily="2" charset="0"/>
                <a:ea typeface="+mn-ea"/>
                <a:cs typeface="Calibri"/>
              </a:rPr>
              <a:t>Globoplay</a:t>
            </a:r>
            <a:r>
              <a:rPr kumimoji="0" lang="pt-BR" sz="3200" b="0" i="0" u="none" strike="noStrike" kern="1200" cap="none" spc="0" normalizeH="0" baseline="0" noProof="0" dirty="0">
                <a:ln>
                  <a:noFill/>
                </a:ln>
                <a:solidFill>
                  <a:srgbClr val="182039"/>
                </a:solidFill>
                <a:effectLst/>
                <a:uLnTx/>
                <a:uFillTx/>
                <a:latin typeface="Nunito SemiBold" pitchFamily="2" charset="0"/>
                <a:ea typeface="+mn-ea"/>
                <a:cs typeface="Calibri"/>
              </a:rPr>
              <a:t> (21%)</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 </a:t>
            </a:r>
            <a:r>
              <a:rPr kumimoji="0" lang="pt-BR" sz="2400" b="0" i="0" u="none" strike="noStrike" kern="1200" cap="none" spc="0" normalizeH="0" baseline="0" noProof="0" dirty="0" err="1">
                <a:ln>
                  <a:noFill/>
                </a:ln>
                <a:solidFill>
                  <a:srgbClr val="182039"/>
                </a:solidFill>
                <a:effectLst/>
                <a:uLnTx/>
                <a:uFillTx/>
                <a:latin typeface="Nunito SemiBold" pitchFamily="2" charset="0"/>
                <a:ea typeface="+mn-ea"/>
                <a:cs typeface="Calibri"/>
              </a:rPr>
              <a:t>Mubi</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 </a:t>
            </a:r>
            <a:r>
              <a:rPr kumimoji="0" lang="pt-BR" sz="2400" b="0" i="0" u="none" strike="noStrike" kern="1200" cap="none" spc="0" normalizeH="0" baseline="0" noProof="0" dirty="0" err="1">
                <a:ln>
                  <a:noFill/>
                </a:ln>
                <a:solidFill>
                  <a:srgbClr val="182039"/>
                </a:solidFill>
                <a:effectLst/>
                <a:uLnTx/>
                <a:uFillTx/>
                <a:latin typeface="Nunito SemiBold" pitchFamily="2" charset="0"/>
                <a:ea typeface="+mn-ea"/>
                <a:cs typeface="Calibri"/>
              </a:rPr>
              <a:t>Plex</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 Vix e </a:t>
            </a:r>
            <a:r>
              <a:rPr kumimoji="0" lang="pt-BR" sz="2400" b="0" i="0" u="none" strike="noStrike" kern="1200" cap="none" spc="0" normalizeH="0" baseline="0" noProof="0" dirty="0" err="1">
                <a:ln>
                  <a:noFill/>
                </a:ln>
                <a:solidFill>
                  <a:srgbClr val="182039"/>
                </a:solidFill>
                <a:effectLst/>
                <a:uLnTx/>
                <a:uFillTx/>
                <a:latin typeface="Nunito SemiBold" pitchFamily="2" charset="0"/>
                <a:ea typeface="+mn-ea"/>
                <a:cs typeface="Calibri"/>
              </a:rPr>
              <a:t>Looke</a:t>
            </a:r>
            <a:r>
              <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rPr>
              <a:t> são os menos consumidos.</a:t>
            </a:r>
            <a:endParaRPr kumimoji="0" lang="pt-BR" sz="2400" b="0" i="0" u="none" strike="noStrike" kern="1200" cap="none" spc="0" normalizeH="0" baseline="0" noProof="0" dirty="0">
              <a:ln>
                <a:noFill/>
              </a:ln>
              <a:solidFill>
                <a:srgbClr val="182039"/>
              </a:solidFill>
              <a:effectLst/>
              <a:uLnTx/>
              <a:uFillTx/>
              <a:latin typeface="Nunito SemiBold" pitchFamily="2" charset="0"/>
              <a:ea typeface="+mn-ea"/>
              <a:cs typeface="Calibri"/>
              <a:sym typeface="Calibri"/>
            </a:endParaRPr>
          </a:p>
        </p:txBody>
      </p:sp>
      <p:cxnSp>
        <p:nvCxnSpPr>
          <p:cNvPr id="27" name="Straight Connector 29">
            <a:extLst>
              <a:ext uri="{FF2B5EF4-FFF2-40B4-BE49-F238E27FC236}">
                <a16:creationId xmlns:a16="http://schemas.microsoft.com/office/drawing/2014/main" id="{17D0B99A-0D1D-3BA5-E553-6D9C9694485A}"/>
              </a:ext>
            </a:extLst>
          </p:cNvPr>
          <p:cNvCxnSpPr>
            <a:cxnSpLocks/>
          </p:cNvCxnSpPr>
          <p:nvPr/>
        </p:nvCxnSpPr>
        <p:spPr>
          <a:xfrm>
            <a:off x="3988497" y="2110607"/>
            <a:ext cx="0" cy="2119478"/>
          </a:xfrm>
          <a:prstGeom prst="line">
            <a:avLst/>
          </a:prstGeom>
          <a:noFill/>
          <a:ln w="19050" cap="flat" cmpd="sng" algn="ctr">
            <a:solidFill>
              <a:srgbClr val="F39325"/>
            </a:solidFill>
            <a:prstDash val="solid"/>
            <a:miter lim="800000"/>
          </a:ln>
          <a:effectLst/>
        </p:spPr>
      </p:cxnSp>
      <p:sp>
        <p:nvSpPr>
          <p:cNvPr id="28" name="Elipse 11">
            <a:extLst>
              <a:ext uri="{FF2B5EF4-FFF2-40B4-BE49-F238E27FC236}">
                <a16:creationId xmlns:a16="http://schemas.microsoft.com/office/drawing/2014/main" id="{33064412-AE67-150E-A69F-F3D3B6F57295}"/>
              </a:ext>
            </a:extLst>
          </p:cNvPr>
          <p:cNvSpPr/>
          <p:nvPr/>
        </p:nvSpPr>
        <p:spPr>
          <a:xfrm>
            <a:off x="10542568" y="2933696"/>
            <a:ext cx="495304" cy="495304"/>
          </a:xfrm>
          <a:prstGeom prst="ellipse">
            <a:avLst/>
          </a:prstGeom>
          <a:solidFill>
            <a:srgbClr val="F3932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29" name="Picture 2" descr="Smart tv - ícones de tecnologia grátis">
            <a:extLst>
              <a:ext uri="{FF2B5EF4-FFF2-40B4-BE49-F238E27FC236}">
                <a16:creationId xmlns:a16="http://schemas.microsoft.com/office/drawing/2014/main" id="{68502A9B-A3EF-A604-0DFF-E5C39CD89BE7}"/>
              </a:ext>
            </a:extLst>
          </p:cNvPr>
          <p:cNvPicPr>
            <a:picLocks noChangeAspect="1" noChangeArrowheads="1"/>
          </p:cNvPicPr>
          <p:nvPr/>
        </p:nvPicPr>
        <p:blipFill>
          <a:blip r:embed="rId4" cstate="hqprint">
            <a:duotone>
              <a:srgbClr val="F7933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172752" y="2507542"/>
            <a:ext cx="1357806" cy="135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USO DE SERVIÇOS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DE STREAMING DE VÍDEO</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r>
              <a:rPr kumimoji="0" lang="pt-BR" sz="1125" b="0" i="0" u="none" strike="noStrike" kern="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pic>
        <p:nvPicPr>
          <p:cNvPr id="7" name="object 7">
            <a:extLst>
              <a:ext uri="{FF2B5EF4-FFF2-40B4-BE49-F238E27FC236}">
                <a16:creationId xmlns:a16="http://schemas.microsoft.com/office/drawing/2014/main" id="{124914CF-AE1D-E0DC-BD29-4A4F75623F86}"/>
              </a:ext>
            </a:extLst>
          </p:cNvPr>
          <p:cNvPicPr/>
          <p:nvPr/>
        </p:nvPicPr>
        <p:blipFill>
          <a:blip r:embed="rId5" cstate="print"/>
          <a:stretch>
            <a:fillRect/>
          </a:stretch>
        </p:blipFill>
        <p:spPr>
          <a:xfrm>
            <a:off x="-6837" y="6145992"/>
            <a:ext cx="837804" cy="720070"/>
          </a:xfrm>
          <a:prstGeom prst="rect">
            <a:avLst/>
          </a:prstGeom>
        </p:spPr>
      </p:pic>
      <p:sp>
        <p:nvSpPr>
          <p:cNvPr id="8" name="object 6">
            <a:extLst>
              <a:ext uri="{FF2B5EF4-FFF2-40B4-BE49-F238E27FC236}">
                <a16:creationId xmlns:a16="http://schemas.microsoft.com/office/drawing/2014/main" id="{506C7CB5-7F3B-1754-9EB3-47CFA72FAD25}"/>
              </a:ext>
            </a:extLst>
          </p:cNvPr>
          <p:cNvSpPr txBox="1"/>
          <p:nvPr/>
        </p:nvSpPr>
        <p:spPr>
          <a:xfrm>
            <a:off x="903446" y="6213935"/>
            <a:ext cx="7464609" cy="210503"/>
          </a:xfrm>
          <a:prstGeom prst="rect">
            <a:avLst/>
          </a:prstGeom>
        </p:spPr>
        <p:txBody>
          <a:bodyPr vert="horz" wrap="square" lIns="0" tIns="9049" rIns="0" bIns="0" rtlCol="0" anchor="t">
            <a:noAutofit/>
          </a:bodyPr>
          <a:lstStyle/>
          <a:p>
            <a:pPr marL="9525" marR="3810" lvl="0" indent="0" algn="l" defTabSz="685800" rtl="0" eaLnBrk="1" fontAlgn="auto" latinLnBrk="0" hangingPunct="1">
              <a:lnSpc>
                <a:spcPct val="124000"/>
              </a:lnSpc>
              <a:spcBef>
                <a:spcPts val="71"/>
              </a:spcBef>
              <a:spcAft>
                <a:spcPts val="0"/>
              </a:spcAft>
              <a:buClr>
                <a:srgbClr val="000000"/>
              </a:buClr>
              <a:buSzTx/>
              <a:buFontTx/>
              <a:buNone/>
              <a:tabLst/>
              <a:defRPr/>
            </a:pPr>
            <a:r>
              <a:rPr kumimoji="0" lang="pt-BR" sz="11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Quais desses serviços de streaming de vídeo você costuma consumir no seu dia a dia? Por favor, assinale todos que você costuma assistir, seja ele pago ou gratuito. </a:t>
            </a:r>
            <a:r>
              <a:rPr kumimoji="0" lang="pt-BR" sz="1100" b="1" i="0" u="none" strike="noStrike" kern="0" cap="none" spc="0" normalizeH="0" baseline="0" noProof="0" dirty="0">
                <a:ln>
                  <a:noFill/>
                </a:ln>
                <a:solidFill>
                  <a:srgbClr val="F49426"/>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(ESTIMULADA E MÚLTIPLA) </a:t>
            </a:r>
            <a:r>
              <a:rPr kumimoji="0" lang="pt-PT" sz="11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 </a:t>
            </a:r>
            <a:r>
              <a:rPr kumimoji="0" lang="pt-BR" sz="1100" b="1" i="0" u="none" strike="noStrike" kern="1200" cap="none" spc="0" normalizeH="0" baseline="0" noProof="0" dirty="0">
                <a:ln>
                  <a:noFill/>
                </a:ln>
                <a:solidFill>
                  <a:srgbClr val="000000"/>
                </a:solidFill>
                <a:effectLst/>
                <a:highlight>
                  <a:srgbClr val="C0C0C0"/>
                </a:highlight>
                <a:uLnTx/>
                <a:uFillTx/>
                <a:latin typeface="Century Gothic"/>
                <a:ea typeface="Century Gothic"/>
                <a:cs typeface="Century Gothic"/>
                <a:sym typeface="Century Gothic"/>
              </a:rPr>
              <a:t>BASE: 2.016</a:t>
            </a:r>
            <a:r>
              <a:rPr kumimoji="0" lang="pt-BR" sz="1100" b="1" i="0" u="none" strike="noStrike" kern="0" cap="none" spc="0" normalizeH="0" baseline="0" noProof="0" dirty="0">
                <a:ln>
                  <a:noFill/>
                </a:ln>
                <a:solidFill>
                  <a:srgbClr val="F49426"/>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 </a:t>
            </a: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6">
            <a:alphaModFix/>
          </a:blip>
          <a:srcRect b="38043"/>
          <a:stretch/>
        </p:blipFill>
        <p:spPr>
          <a:xfrm>
            <a:off x="11458901" y="88144"/>
            <a:ext cx="610487" cy="136885"/>
          </a:xfrm>
          <a:prstGeom prst="rect">
            <a:avLst/>
          </a:prstGeom>
          <a:noFill/>
          <a:ln>
            <a:noFill/>
          </a:ln>
        </p:spPr>
      </p:pic>
      <p:graphicFrame>
        <p:nvGraphicFramePr>
          <p:cNvPr id="5" name="Gráfico 25">
            <a:extLst>
              <a:ext uri="{FF2B5EF4-FFF2-40B4-BE49-F238E27FC236}">
                <a16:creationId xmlns:a16="http://schemas.microsoft.com/office/drawing/2014/main" id="{27322064-39B2-A005-C55C-2C8C9AB72691}"/>
              </a:ext>
            </a:extLst>
          </p:cNvPr>
          <p:cNvGraphicFramePr/>
          <p:nvPr>
            <p:custDataLst>
              <p:tags r:id="rId1"/>
            </p:custDataLst>
            <p:extLst/>
          </p:nvPr>
        </p:nvGraphicFramePr>
        <p:xfrm>
          <a:off x="259381" y="1528490"/>
          <a:ext cx="5734732" cy="4573428"/>
        </p:xfrm>
        <a:graphic>
          <a:graphicData uri="http://schemas.openxmlformats.org/drawingml/2006/chart">
            <c:chart xmlns:c="http://schemas.openxmlformats.org/drawingml/2006/chart" xmlns:r="http://schemas.openxmlformats.org/officeDocument/2006/relationships" r:id="rId7"/>
          </a:graphicData>
        </a:graphic>
      </p:graphicFrame>
      <p:sp>
        <p:nvSpPr>
          <p:cNvPr id="9" name="Retângulo 8">
            <a:extLst>
              <a:ext uri="{FF2B5EF4-FFF2-40B4-BE49-F238E27FC236}">
                <a16:creationId xmlns:a16="http://schemas.microsoft.com/office/drawing/2014/main" id="{EF5DE0FC-6A09-2775-F606-440D9CE7A6AB}"/>
              </a:ext>
            </a:extLst>
          </p:cNvPr>
          <p:cNvSpPr/>
          <p:nvPr/>
        </p:nvSpPr>
        <p:spPr>
          <a:xfrm>
            <a:off x="1597306" y="1523728"/>
            <a:ext cx="3750980" cy="721761"/>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noFill/>
              <a:effectLst/>
              <a:uLnTx/>
              <a:uFillTx/>
              <a:latin typeface="Arial"/>
              <a:ea typeface="+mn-ea"/>
              <a:cs typeface="+mn-cs"/>
            </a:endParaRPr>
          </a:p>
        </p:txBody>
      </p:sp>
      <p:sp>
        <p:nvSpPr>
          <p:cNvPr id="10" name="TextBox 42">
            <a:extLst>
              <a:ext uri="{FF2B5EF4-FFF2-40B4-BE49-F238E27FC236}">
                <a16:creationId xmlns:a16="http://schemas.microsoft.com/office/drawing/2014/main" id="{E27CD745-B1EF-6E1F-199F-EF17BCCFBD5C}"/>
              </a:ext>
            </a:extLst>
          </p:cNvPr>
          <p:cNvSpPr txBox="1"/>
          <p:nvPr/>
        </p:nvSpPr>
        <p:spPr>
          <a:xfrm>
            <a:off x="8933316" y="1386435"/>
            <a:ext cx="2946032" cy="769441"/>
          </a:xfrm>
          <a:prstGeom prst="rect">
            <a:avLst/>
          </a:prstGeom>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Homens: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57%</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 Mulheres: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59%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16 a 24 anos: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77%</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 25 a 40 anos: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71%</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r>
            <a:b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b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Ensino superior: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75%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Mais de 5 S.M.: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76%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Sul: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63% </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Sudeste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61%</a:t>
            </a:r>
          </a:p>
        </p:txBody>
      </p:sp>
      <p:cxnSp>
        <p:nvCxnSpPr>
          <p:cNvPr id="11" name="Conector de Seta Reta 10">
            <a:extLst>
              <a:ext uri="{FF2B5EF4-FFF2-40B4-BE49-F238E27FC236}">
                <a16:creationId xmlns:a16="http://schemas.microsoft.com/office/drawing/2014/main" id="{F4598778-45B1-3C1D-4016-E45415D1133C}"/>
              </a:ext>
            </a:extLst>
          </p:cNvPr>
          <p:cNvCxnSpPr>
            <a:cxnSpLocks/>
          </p:cNvCxnSpPr>
          <p:nvPr/>
        </p:nvCxnSpPr>
        <p:spPr>
          <a:xfrm>
            <a:off x="5243332" y="1683437"/>
            <a:ext cx="4062714"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1C88AA83-7335-ED1D-884B-36D57B1C00A7}"/>
              </a:ext>
            </a:extLst>
          </p:cNvPr>
          <p:cNvCxnSpPr>
            <a:cxnSpLocks/>
          </p:cNvCxnSpPr>
          <p:nvPr/>
        </p:nvCxnSpPr>
        <p:spPr>
          <a:xfrm flipV="1">
            <a:off x="4405106" y="1907758"/>
            <a:ext cx="2829071" cy="1483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AC8A811D-9BB0-8434-1073-B88E64336CAB}"/>
              </a:ext>
            </a:extLst>
          </p:cNvPr>
          <p:cNvCxnSpPr>
            <a:cxnSpLocks/>
          </p:cNvCxnSpPr>
          <p:nvPr/>
        </p:nvCxnSpPr>
        <p:spPr>
          <a:xfrm>
            <a:off x="4220000" y="2155876"/>
            <a:ext cx="1346152"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42">
            <a:extLst>
              <a:ext uri="{FF2B5EF4-FFF2-40B4-BE49-F238E27FC236}">
                <a16:creationId xmlns:a16="http://schemas.microsoft.com/office/drawing/2014/main" id="{78514346-4D2F-F3D7-EB6B-16EB88932B8F}"/>
              </a:ext>
            </a:extLst>
          </p:cNvPr>
          <p:cNvSpPr txBox="1"/>
          <p:nvPr/>
        </p:nvSpPr>
        <p:spPr>
          <a:xfrm>
            <a:off x="6844404" y="1805864"/>
            <a:ext cx="2946032" cy="769441"/>
          </a:xfrm>
          <a:prstGeom prst="rect">
            <a:avLst/>
          </a:prstGeom>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Homens: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21%</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 Mulheres: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16 a 24 anos: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20%</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 25 a 40 anos: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27%</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r>
            <a:b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b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Ensino superior: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Mais de 5 S.M.: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Sudeste: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22% </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Nordeste: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20%</a:t>
            </a:r>
          </a:p>
        </p:txBody>
      </p:sp>
      <p:sp>
        <p:nvSpPr>
          <p:cNvPr id="15" name="TextBox 42">
            <a:extLst>
              <a:ext uri="{FF2B5EF4-FFF2-40B4-BE49-F238E27FC236}">
                <a16:creationId xmlns:a16="http://schemas.microsoft.com/office/drawing/2014/main" id="{1ADB3196-5E10-C731-CE96-E785463E4B7E}"/>
              </a:ext>
            </a:extLst>
          </p:cNvPr>
          <p:cNvSpPr txBox="1"/>
          <p:nvPr/>
        </p:nvSpPr>
        <p:spPr>
          <a:xfrm>
            <a:off x="4659265" y="2190584"/>
            <a:ext cx="2946032" cy="769441"/>
          </a:xfrm>
          <a:prstGeom prst="rect">
            <a:avLst/>
          </a:prstGeom>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Homens: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24%</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 Mulheres: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25 a 40 anos: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27%</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 41 a 59 anos: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24%</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r>
            <a:b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b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Ensino superior: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Mais de 5 S.M.: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Nordeste: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28% </a:t>
            </a:r>
            <a:r>
              <a:rPr kumimoji="0" lang="pt-BR"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Norte/Centro-Oeste: </a:t>
            </a:r>
            <a:r>
              <a:rPr kumimoji="0" lang="pt-BR" sz="1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22%</a:t>
            </a:r>
          </a:p>
        </p:txBody>
      </p:sp>
      <p:sp>
        <p:nvSpPr>
          <p:cNvPr id="16" name="CaixaDeTexto 15">
            <a:extLst>
              <a:ext uri="{FF2B5EF4-FFF2-40B4-BE49-F238E27FC236}">
                <a16:creationId xmlns:a16="http://schemas.microsoft.com/office/drawing/2014/main" id="{A3A99F2C-3F02-B016-7A8B-EA3B579BCB92}"/>
              </a:ext>
            </a:extLst>
          </p:cNvPr>
          <p:cNvSpPr txBox="1"/>
          <p:nvPr>
            <p:custDataLst>
              <p:tags r:id="rId2"/>
            </p:custDataLst>
          </p:nvPr>
        </p:nvSpPr>
        <p:spPr>
          <a:xfrm>
            <a:off x="9558117" y="2859170"/>
            <a:ext cx="1908199" cy="33547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pt-BR" sz="12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A </a:t>
            </a:r>
            <a:r>
              <a:rPr kumimoji="0" lang="pt-BR" sz="16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Netflix</a:t>
            </a:r>
            <a:r>
              <a:rPr kumimoji="0" lang="pt-BR" sz="12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 domina o cenário com </a:t>
            </a:r>
            <a:r>
              <a:rPr kumimoji="0" lang="pt-BR" sz="16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58%</a:t>
            </a:r>
            <a:r>
              <a:rPr kumimoji="0" lang="pt-BR" sz="12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 de penetração, consolidando-se como o serviço "padrão" de entretenimento via streaming para a maioria da população conectada. Abaixo da líder, há um empate técnico na disputa pela preferência do consumidor: </a:t>
            </a:r>
            <a:r>
              <a:rPr kumimoji="0" lang="pt-BR" sz="16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YouTube Premium (23%) e </a:t>
            </a:r>
            <a:r>
              <a:rPr kumimoji="0" lang="pt-BR" sz="12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 </a:t>
            </a:r>
            <a:r>
              <a:rPr kumimoji="0" lang="pt-BR" sz="1600" b="1" i="0" u="none" strike="noStrike" kern="1200" cap="none" spc="0" normalizeH="0" baseline="0" noProof="0" dirty="0">
                <a:ln>
                  <a:noFill/>
                </a:ln>
                <a:solidFill>
                  <a:srgbClr val="F39325"/>
                </a:solidFill>
                <a:effectLst/>
                <a:uLnTx/>
                <a:uFillTx/>
                <a:latin typeface="Nunito" pitchFamily="2" charset="0"/>
                <a:ea typeface="Calibri" panose="020F0502020204030204" pitchFamily="34" charset="0"/>
                <a:cs typeface="Calibri" panose="020F0502020204030204" pitchFamily="34" charset="0"/>
              </a:rPr>
              <a:t>Globoplay (21%).</a:t>
            </a:r>
            <a:endParaRPr kumimoji="0" lang="pt-BR" sz="1200" b="0" i="0" u="none" strike="noStrike" kern="1200" cap="none" spc="0" normalizeH="0" baseline="0" noProof="0" dirty="0">
              <a:ln>
                <a:noFill/>
              </a:ln>
              <a:solidFill>
                <a:srgbClr val="7C7C7B"/>
              </a:solidFill>
              <a:effectLst/>
              <a:uLnTx/>
              <a:uFillTx/>
              <a:latin typeface="Nunito" pitchFamily="2" charset="0"/>
              <a:ea typeface="Calibri" panose="020F0502020204030204" pitchFamily="34" charset="0"/>
              <a:cs typeface="Calibri" panose="020F0502020204030204" pitchFamily="34" charset="0"/>
            </a:endParaRPr>
          </a:p>
        </p:txBody>
      </p:sp>
      <p:cxnSp>
        <p:nvCxnSpPr>
          <p:cNvPr id="17" name="Straight Connector 29">
            <a:extLst>
              <a:ext uri="{FF2B5EF4-FFF2-40B4-BE49-F238E27FC236}">
                <a16:creationId xmlns:a16="http://schemas.microsoft.com/office/drawing/2014/main" id="{F153F01C-C8DF-F7A1-D199-047E8A21A120}"/>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891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5" y="3610947"/>
            <a:ext cx="8147059" cy="82109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dirty="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02087" y="3667551"/>
            <a:ext cx="9577127" cy="707886"/>
          </a:xfrm>
          <a:prstGeom prst="rect">
            <a:avLst/>
          </a:prstGeom>
          <a:noFill/>
        </p:spPr>
        <p:txBody>
          <a:bodyPr wrap="square">
            <a:spAutoFit/>
          </a:bodyPr>
          <a:lstStyle/>
          <a:p>
            <a:pPr defTabSz="1219170">
              <a:spcBef>
                <a:spcPts val="800"/>
              </a:spcBef>
              <a:spcAft>
                <a:spcPts val="800"/>
              </a:spcAft>
              <a:buClr>
                <a:srgbClr val="404040"/>
              </a:buClr>
              <a:buSzPct val="80000"/>
              <a:defRPr/>
            </a:pPr>
            <a:r>
              <a:rPr lang="pt-BR" sz="2000" b="1" dirty="0" smtClean="0">
                <a:solidFill>
                  <a:srgbClr val="3F3F3F"/>
                </a:solidFill>
              </a:rPr>
              <a:t>E COMO ENTENDEM A CULTURA BRASILEIRA NO CONTEXTO INTERNACIONAL?</a:t>
            </a:r>
            <a:endParaRPr lang="pt-BR" sz="20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2941920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744D4F59-6216-7668-7171-908BDCDE3CC8}"/>
            </a:ext>
          </a:extLst>
        </p:cNvPr>
        <p:cNvGrpSpPr/>
        <p:nvPr/>
      </p:nvGrpSpPr>
      <p:grpSpPr>
        <a:xfrm>
          <a:off x="0" y="0"/>
          <a:ext cx="0" cy="0"/>
          <a:chOff x="0" y="0"/>
          <a:chExt cx="0" cy="0"/>
        </a:xfrm>
      </p:grpSpPr>
      <p:pic>
        <p:nvPicPr>
          <p:cNvPr id="30" name="Google Shape;146;g2e6e1bb57c8_0_26">
            <a:extLst>
              <a:ext uri="{FF2B5EF4-FFF2-40B4-BE49-F238E27FC236}">
                <a16:creationId xmlns:a16="http://schemas.microsoft.com/office/drawing/2014/main" id="{B69F7D94-A813-F4C3-0433-FF23CE9CA8F9}"/>
              </a:ext>
            </a:extLst>
          </p:cNvPr>
          <p:cNvPicPr preferRelativeResize="0"/>
          <p:nvPr/>
        </p:nvPicPr>
        <p:blipFill>
          <a:blip r:embed="rId3">
            <a:alphaModFix/>
          </a:blip>
          <a:stretch>
            <a:fillRect/>
          </a:stretch>
        </p:blipFill>
        <p:spPr>
          <a:xfrm flipH="1">
            <a:off x="-16" y="6364453"/>
            <a:ext cx="3000781" cy="493548"/>
          </a:xfrm>
          <a:prstGeom prst="rect">
            <a:avLst/>
          </a:prstGeom>
          <a:noFill/>
          <a:ln>
            <a:noFill/>
          </a:ln>
        </p:spPr>
      </p:pic>
      <p:sp>
        <p:nvSpPr>
          <p:cNvPr id="15" name="Retângulo 14">
            <a:extLst>
              <a:ext uri="{FF2B5EF4-FFF2-40B4-BE49-F238E27FC236}">
                <a16:creationId xmlns:a16="http://schemas.microsoft.com/office/drawing/2014/main" id="{1D4C7E9E-2D65-3A17-64DA-9737B6C92043}"/>
              </a:ext>
            </a:extLst>
          </p:cNvPr>
          <p:cNvSpPr/>
          <p:nvPr/>
        </p:nvSpPr>
        <p:spPr>
          <a:xfrm>
            <a:off x="388202" y="1507121"/>
            <a:ext cx="5163839" cy="4606083"/>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0000"/>
              </a:solidFill>
              <a:latin typeface="Arial"/>
              <a:sym typeface="Arial"/>
            </a:endParaRPr>
          </a:p>
        </p:txBody>
      </p:sp>
      <p:pic>
        <p:nvPicPr>
          <p:cNvPr id="2" name="Google Shape;145;g2e6e1bb57c8_0_26">
            <a:extLst>
              <a:ext uri="{FF2B5EF4-FFF2-40B4-BE49-F238E27FC236}">
                <a16:creationId xmlns:a16="http://schemas.microsoft.com/office/drawing/2014/main" id="{9C3DB52E-7E08-8E11-F39B-BED3EDD25718}"/>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sp>
        <p:nvSpPr>
          <p:cNvPr id="4" name="CaixaDeTexto 3">
            <a:extLst>
              <a:ext uri="{FF2B5EF4-FFF2-40B4-BE49-F238E27FC236}">
                <a16:creationId xmlns:a16="http://schemas.microsoft.com/office/drawing/2014/main" id="{213A0775-364B-8135-BE5E-221DE2E97044}"/>
              </a:ext>
            </a:extLst>
          </p:cNvPr>
          <p:cNvSpPr txBox="1"/>
          <p:nvPr/>
        </p:nvSpPr>
        <p:spPr>
          <a:xfrm>
            <a:off x="393744" y="1765648"/>
            <a:ext cx="5152755" cy="4168321"/>
          </a:xfrm>
          <a:prstGeom prst="rect">
            <a:avLst/>
          </a:prstGeom>
          <a:noFill/>
          <a:ln>
            <a:noFill/>
          </a:ln>
        </p:spPr>
        <p:txBody>
          <a:bodyPr wrap="square">
            <a:spAutoFit/>
          </a:bodyPr>
          <a:lstStyle/>
          <a:p>
            <a:pPr algn="ctr">
              <a:lnSpc>
                <a:spcPct val="110000"/>
              </a:lnSpc>
              <a:spcBef>
                <a:spcPts val="400"/>
              </a:spcBef>
              <a:spcAft>
                <a:spcPts val="400"/>
              </a:spcAft>
              <a:buClr>
                <a:srgbClr val="163DFF"/>
              </a:buClr>
              <a:defRPr/>
            </a:pPr>
            <a:r>
              <a:rPr lang="pt-BR" sz="1467" dirty="0">
                <a:solidFill>
                  <a:schemeClr val="bg2"/>
                </a:solidFill>
              </a:rPr>
              <a:t>Embora predomine a </a:t>
            </a:r>
            <a:r>
              <a:rPr lang="pt-BR" sz="1467" kern="100" dirty="0">
                <a:solidFill>
                  <a:schemeClr val="bg2"/>
                </a:solidFill>
                <a:cs typeface="Times New Roman" panose="02020603050405020304" pitchFamily="18" charset="0"/>
              </a:rPr>
              <a:t>ideia de que a cultura no Brasil é valorizada pela população em geral, acredita-se haver uma </a:t>
            </a:r>
            <a:r>
              <a:rPr lang="pt-BR" sz="1467" b="1" kern="100" dirty="0">
                <a:solidFill>
                  <a:schemeClr val="bg2"/>
                </a:solidFill>
                <a:cs typeface="Times New Roman" panose="02020603050405020304" pitchFamily="18" charset="0"/>
              </a:rPr>
              <a:t>outra parcela dos entrevistados adverte sobre uma tendência entre parte dos brasileiros em supervalorizar a cultura americana, em consumir produtos estrangeiros e considerar o que vem de fora como algo de mais qualidade, superior </a:t>
            </a:r>
            <a:r>
              <a:rPr lang="pt-BR" sz="1467" kern="100" dirty="0">
                <a:solidFill>
                  <a:schemeClr val="bg2"/>
                </a:solidFill>
                <a:cs typeface="Times New Roman" panose="02020603050405020304" pitchFamily="18" charset="0"/>
              </a:rPr>
              <a:t>– Uma alusão em certa medida ao chamado “complexo de vira-lata”.</a:t>
            </a:r>
          </a:p>
          <a:p>
            <a:pPr algn="ctr">
              <a:lnSpc>
                <a:spcPct val="110000"/>
              </a:lnSpc>
              <a:spcBef>
                <a:spcPts val="400"/>
              </a:spcBef>
              <a:spcAft>
                <a:spcPts val="400"/>
              </a:spcAft>
              <a:buClr>
                <a:srgbClr val="163DFF"/>
              </a:buClr>
              <a:defRPr/>
            </a:pPr>
            <a:r>
              <a:rPr lang="pt-BR" sz="1467" kern="100" dirty="0">
                <a:solidFill>
                  <a:schemeClr val="bg2"/>
                </a:solidFill>
                <a:cs typeface="Times New Roman" panose="02020603050405020304" pitchFamily="18" charset="0"/>
              </a:rPr>
              <a:t>Além disso, </a:t>
            </a:r>
            <a:r>
              <a:rPr lang="pt-BR" sz="1467" b="1" kern="100" dirty="0">
                <a:solidFill>
                  <a:schemeClr val="bg2"/>
                </a:solidFill>
                <a:cs typeface="Times New Roman" panose="02020603050405020304" pitchFamily="18" charset="0"/>
              </a:rPr>
              <a:t>alguns moradores do Norte e Nordeste advertem que boa parte da cultura dessas regiões são subjugadas e esquecidas pela população das demais regiões</a:t>
            </a:r>
            <a:r>
              <a:rPr lang="pt-BR" sz="1467" kern="100" dirty="0">
                <a:solidFill>
                  <a:schemeClr val="bg2"/>
                </a:solidFill>
                <a:cs typeface="Times New Roman" panose="02020603050405020304" pitchFamily="18" charset="0"/>
              </a:rPr>
              <a:t>. Lamentam que haja foco no que acontece no Rio de Janeiro e em São Paulo, cujas produções e expressões artísticas/ culturais, consequentemente, tornam-se mais visíveis, mais valorizadas e, aparentemente recebem mais investimentos.</a:t>
            </a:r>
          </a:p>
        </p:txBody>
      </p:sp>
      <p:sp>
        <p:nvSpPr>
          <p:cNvPr id="7" name="Retângulo 6">
            <a:extLst>
              <a:ext uri="{FF2B5EF4-FFF2-40B4-BE49-F238E27FC236}">
                <a16:creationId xmlns:a16="http://schemas.microsoft.com/office/drawing/2014/main" id="{C256D0DE-0C65-491B-4516-3220A7491EB4}"/>
              </a:ext>
            </a:extLst>
          </p:cNvPr>
          <p:cNvSpPr/>
          <p:nvPr/>
        </p:nvSpPr>
        <p:spPr>
          <a:xfrm>
            <a:off x="6072866" y="1500407"/>
            <a:ext cx="5163839" cy="4606083"/>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0000"/>
              </a:solidFill>
              <a:latin typeface="Arial"/>
              <a:sym typeface="Arial"/>
            </a:endParaRPr>
          </a:p>
        </p:txBody>
      </p:sp>
      <p:sp>
        <p:nvSpPr>
          <p:cNvPr id="8" name="CaixaDeTexto 7">
            <a:extLst>
              <a:ext uri="{FF2B5EF4-FFF2-40B4-BE49-F238E27FC236}">
                <a16:creationId xmlns:a16="http://schemas.microsoft.com/office/drawing/2014/main" id="{1BF27B1B-4AF9-6D01-DB25-6B71ADE31DFC}"/>
              </a:ext>
            </a:extLst>
          </p:cNvPr>
          <p:cNvSpPr txBox="1"/>
          <p:nvPr/>
        </p:nvSpPr>
        <p:spPr>
          <a:xfrm>
            <a:off x="6065235" y="1590216"/>
            <a:ext cx="5179101" cy="4519250"/>
          </a:xfrm>
          <a:prstGeom prst="rect">
            <a:avLst/>
          </a:prstGeom>
          <a:noFill/>
          <a:ln>
            <a:noFill/>
          </a:ln>
        </p:spPr>
        <p:txBody>
          <a:bodyPr wrap="square">
            <a:spAutoFit/>
          </a:bodyPr>
          <a:lstStyle/>
          <a:p>
            <a:pPr algn="ctr">
              <a:lnSpc>
                <a:spcPct val="110000"/>
              </a:lnSpc>
              <a:spcBef>
                <a:spcPts val="400"/>
              </a:spcBef>
              <a:spcAft>
                <a:spcPts val="400"/>
              </a:spcAft>
              <a:buClr>
                <a:srgbClr val="163DFF"/>
              </a:buClr>
              <a:defRPr/>
            </a:pPr>
            <a:r>
              <a:rPr lang="pt-BR" sz="1467" b="1" dirty="0">
                <a:solidFill>
                  <a:schemeClr val="bg2"/>
                </a:solidFill>
              </a:rPr>
              <a:t>Há uma leve prevalência da opinião de que o país é visto lá fora de forma pejorativa</a:t>
            </a:r>
            <a:r>
              <a:rPr lang="pt-BR" sz="1467" dirty="0">
                <a:solidFill>
                  <a:schemeClr val="bg2"/>
                </a:solidFill>
              </a:rPr>
              <a:t>, como um povo que supervaloriza apenas o futebol e o Carnaval. Há quem acrescente a objetificação sexual da mulher brasileira – impactando tudo isso de maneira negativa na imagem do Brasil no exterior.</a:t>
            </a:r>
          </a:p>
          <a:p>
            <a:pPr algn="ctr">
              <a:lnSpc>
                <a:spcPct val="110000"/>
              </a:lnSpc>
              <a:spcBef>
                <a:spcPts val="400"/>
              </a:spcBef>
              <a:spcAft>
                <a:spcPts val="400"/>
              </a:spcAft>
              <a:buClr>
                <a:srgbClr val="163DFF"/>
              </a:buClr>
              <a:defRPr/>
            </a:pPr>
            <a:r>
              <a:rPr lang="pt-BR" sz="1467" kern="100" dirty="0">
                <a:solidFill>
                  <a:schemeClr val="bg2"/>
                </a:solidFill>
                <a:cs typeface="Times New Roman" panose="02020603050405020304" pitchFamily="18" charset="0"/>
              </a:rPr>
              <a:t>Nos grupos de moradores das regiões NO, NE e CO, mais uma vez, </a:t>
            </a:r>
            <a:r>
              <a:rPr lang="pt-BR" sz="1467" b="1" kern="100" dirty="0">
                <a:solidFill>
                  <a:schemeClr val="bg2"/>
                </a:solidFill>
                <a:cs typeface="Times New Roman" panose="02020603050405020304" pitchFamily="18" charset="0"/>
              </a:rPr>
              <a:t>há uma visão de que os estrangeiros conhecem mais a cultura do Rio de Janeiro e de São Paulo, ao priorizarem esses locais quando visitam o Brasil</a:t>
            </a:r>
            <a:r>
              <a:rPr lang="pt-BR" sz="1467" kern="100" dirty="0">
                <a:solidFill>
                  <a:schemeClr val="bg2"/>
                </a:solidFill>
                <a:cs typeface="Times New Roman" panose="02020603050405020304" pitchFamily="18" charset="0"/>
              </a:rPr>
              <a:t>.</a:t>
            </a:r>
          </a:p>
          <a:p>
            <a:pPr algn="ctr">
              <a:lnSpc>
                <a:spcPct val="110000"/>
              </a:lnSpc>
              <a:spcBef>
                <a:spcPts val="400"/>
              </a:spcBef>
              <a:spcAft>
                <a:spcPts val="400"/>
              </a:spcAft>
              <a:buClr>
                <a:srgbClr val="163DFF"/>
              </a:buClr>
              <a:defRPr/>
            </a:pPr>
            <a:r>
              <a:rPr lang="pt-BR" sz="1467" kern="100" dirty="0">
                <a:solidFill>
                  <a:schemeClr val="bg2"/>
                </a:solidFill>
                <a:cs typeface="Times New Roman" panose="02020603050405020304" pitchFamily="18" charset="0"/>
              </a:rPr>
              <a:t>Por outro lado, </a:t>
            </a:r>
            <a:r>
              <a:rPr lang="pt-BR" sz="1467" b="1" kern="100" dirty="0">
                <a:solidFill>
                  <a:schemeClr val="bg2"/>
                </a:solidFill>
                <a:cs typeface="Times New Roman" panose="02020603050405020304" pitchFamily="18" charset="0"/>
              </a:rPr>
              <a:t>há os defensores da cultura brasileira ao afirmarem que os estrangeiros reconhecem a riqueza do país, a exemplo da música </a:t>
            </a:r>
            <a:r>
              <a:rPr lang="pt-BR" sz="1467" kern="100" dirty="0">
                <a:solidFill>
                  <a:schemeClr val="bg2"/>
                </a:solidFill>
                <a:cs typeface="Times New Roman" panose="02020603050405020304" pitchFamily="18" charset="0"/>
              </a:rPr>
              <a:t>(samba e bossa nova) </a:t>
            </a:r>
            <a:r>
              <a:rPr lang="pt-BR" sz="1467" b="1" kern="100" dirty="0">
                <a:solidFill>
                  <a:schemeClr val="bg2"/>
                </a:solidFill>
                <a:cs typeface="Times New Roman" panose="02020603050405020304" pitchFamily="18" charset="0"/>
              </a:rPr>
              <a:t>e da gastronomia</a:t>
            </a:r>
            <a:r>
              <a:rPr lang="pt-BR" sz="1467" kern="100" dirty="0">
                <a:solidFill>
                  <a:schemeClr val="bg2"/>
                </a:solidFill>
                <a:cs typeface="Times New Roman" panose="02020603050405020304" pitchFamily="18" charset="0"/>
              </a:rPr>
              <a:t>. Até mesmo o futebol e o Carnaval são vistos por esses entrevistados como símbolos valorizados pelos gringos.</a:t>
            </a:r>
          </a:p>
        </p:txBody>
      </p:sp>
      <p:sp>
        <p:nvSpPr>
          <p:cNvPr id="11" name="Retângulo 10">
            <a:extLst>
              <a:ext uri="{FF2B5EF4-FFF2-40B4-BE49-F238E27FC236}">
                <a16:creationId xmlns:a16="http://schemas.microsoft.com/office/drawing/2014/main" id="{C6A4A832-B613-61A3-747A-0FC7E5430A8D}"/>
              </a:ext>
            </a:extLst>
          </p:cNvPr>
          <p:cNvSpPr/>
          <p:nvPr/>
        </p:nvSpPr>
        <p:spPr>
          <a:xfrm>
            <a:off x="1080982" y="762054"/>
            <a:ext cx="3778279" cy="6291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1219170">
              <a:buClr>
                <a:srgbClr val="000000"/>
              </a:buClr>
              <a:defRPr/>
            </a:pPr>
            <a:r>
              <a:rPr lang="pt-BR" b="1" dirty="0">
                <a:solidFill>
                  <a:schemeClr val="bg2"/>
                </a:solidFill>
              </a:rPr>
              <a:t>O BRASIL VISTO POR DENTRO:</a:t>
            </a:r>
            <a:endParaRPr lang="pt-BR" b="1" kern="0" dirty="0">
              <a:solidFill>
                <a:schemeClr val="bg2"/>
              </a:solidFill>
              <a:sym typeface="Arial"/>
            </a:endParaRPr>
          </a:p>
        </p:txBody>
      </p:sp>
      <p:sp>
        <p:nvSpPr>
          <p:cNvPr id="12" name="Retângulo 11">
            <a:extLst>
              <a:ext uri="{FF2B5EF4-FFF2-40B4-BE49-F238E27FC236}">
                <a16:creationId xmlns:a16="http://schemas.microsoft.com/office/drawing/2014/main" id="{137BC038-CDDF-B336-55C1-AA209B14267A}"/>
              </a:ext>
            </a:extLst>
          </p:cNvPr>
          <p:cNvSpPr/>
          <p:nvPr/>
        </p:nvSpPr>
        <p:spPr>
          <a:xfrm>
            <a:off x="6843468" y="762053"/>
            <a:ext cx="3622634" cy="62916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1219170">
              <a:buClr>
                <a:srgbClr val="000000"/>
              </a:buClr>
              <a:defRPr/>
            </a:pPr>
            <a:r>
              <a:rPr lang="pt-BR" b="1" dirty="0">
                <a:solidFill>
                  <a:schemeClr val="bg2"/>
                </a:solidFill>
              </a:rPr>
              <a:t>O BRASIL VISTO POR FORA:</a:t>
            </a:r>
            <a:endParaRPr lang="pt-BR" b="1" kern="0" dirty="0">
              <a:solidFill>
                <a:schemeClr val="bg2"/>
              </a:solidFill>
              <a:sym typeface="Arial"/>
            </a:endParaRPr>
          </a:p>
        </p:txBody>
      </p:sp>
    </p:spTree>
    <p:extLst>
      <p:ext uri="{BB962C8B-B14F-4D97-AF65-F5344CB8AC3E}">
        <p14:creationId xmlns:p14="http://schemas.microsoft.com/office/powerpoint/2010/main" val="15467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69D2056-D2FA-2A9C-6461-8F8E75887FE0}"/>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EBF7ACB5-3EF0-3DD7-B747-5737027DA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7D9DF7E9-4305-D72B-5EF1-98FA91D2A318}"/>
              </a:ext>
            </a:extLst>
          </p:cNvPr>
          <p:cNvSpPr/>
          <p:nvPr/>
        </p:nvSpPr>
        <p:spPr>
          <a:xfrm>
            <a:off x="4052046" y="2342361"/>
            <a:ext cx="7888943" cy="3807313"/>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5" name="Elipse 4">
            <a:extLst>
              <a:ext uri="{FF2B5EF4-FFF2-40B4-BE49-F238E27FC236}">
                <a16:creationId xmlns:a16="http://schemas.microsoft.com/office/drawing/2014/main" id="{EEE25912-541E-E384-1C2C-978019884E3F}"/>
              </a:ext>
            </a:extLst>
          </p:cNvPr>
          <p:cNvSpPr/>
          <p:nvPr/>
        </p:nvSpPr>
        <p:spPr>
          <a:xfrm>
            <a:off x="10497953" y="5231108"/>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6C4931F7-4F7D-77E2-6560-7A231670EC0C}"/>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567E3671-30D1-4146-C7D3-23445E71982B}"/>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4E6E7A2F-D6E9-3947-8857-BDE3C392956E}"/>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8A8BF88E-57CB-676A-971A-71DBB3668E2B}"/>
              </a:ext>
            </a:extLst>
          </p:cNvPr>
          <p:cNvSpPr/>
          <p:nvPr/>
        </p:nvSpPr>
        <p:spPr>
          <a:xfrm>
            <a:off x="4052046" y="626593"/>
            <a:ext cx="7888943" cy="1537311"/>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994D8A4C-546B-839B-FB14-B8ED6E845079}"/>
              </a:ext>
            </a:extLst>
          </p:cNvPr>
          <p:cNvSpPr/>
          <p:nvPr/>
        </p:nvSpPr>
        <p:spPr>
          <a:xfrm rot="10800000">
            <a:off x="10740493" y="4982544"/>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5E4F5F19-2F25-EE24-4EB1-178CC082F7EC}"/>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F0875723-2CF9-56FF-2C82-B77A45BF334E}"/>
              </a:ext>
            </a:extLst>
          </p:cNvPr>
          <p:cNvSpPr/>
          <p:nvPr/>
        </p:nvSpPr>
        <p:spPr>
          <a:xfrm>
            <a:off x="3939943" y="266055"/>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16" name="CaixaDeTexto 15">
            <a:extLst>
              <a:ext uri="{FF2B5EF4-FFF2-40B4-BE49-F238E27FC236}">
                <a16:creationId xmlns:a16="http://schemas.microsoft.com/office/drawing/2014/main" id="{A058EC54-0A4D-4923-2015-67DEB8CC961D}"/>
              </a:ext>
            </a:extLst>
          </p:cNvPr>
          <p:cNvSpPr txBox="1"/>
          <p:nvPr/>
        </p:nvSpPr>
        <p:spPr>
          <a:xfrm>
            <a:off x="4052046" y="708328"/>
            <a:ext cx="7888941" cy="1252907"/>
          </a:xfrm>
          <a:prstGeom prst="rect">
            <a:avLst/>
          </a:prstGeom>
          <a:noFill/>
        </p:spPr>
        <p:txBody>
          <a:bodyPr wrap="square">
            <a:spAutoFit/>
          </a:bodyPr>
          <a:lstStyle>
            <a:defPPr marR="0" lvl="0" algn="l" rtl="0">
              <a:lnSpc>
                <a:spcPct val="100000"/>
              </a:lnSpc>
              <a:spcBef>
                <a:spcPts val="0"/>
              </a:spcBef>
              <a:spcAft>
                <a:spcPts val="0"/>
              </a:spcAft>
            </a:defPPr>
            <a:lvl2pPr algn="just" defTabSz="914400" eaLnBrk="1" fontAlgn="auto" latinLnBrk="0" hangingPunct="1">
              <a:lnSpc>
                <a:spcPct val="120000"/>
              </a:lnSpc>
              <a:spcBef>
                <a:spcPts val="300"/>
              </a:spcBef>
              <a:spcAft>
                <a:spcPts val="300"/>
              </a:spcAft>
              <a:buSzTx/>
              <a:tabLst/>
              <a:defRPr kumimoji="0" sz="1200" i="1" kern="100" spc="0" normalizeH="0" baseline="0">
                <a:ln>
                  <a:noFill/>
                </a:ln>
                <a:solidFill>
                  <a:srgbClr val="000000">
                    <a:lumMod val="65000"/>
                    <a:lumOff val="35000"/>
                  </a:srgbClr>
                </a:solidFill>
                <a:effectLst/>
                <a:uLnTx/>
                <a:uFillTx/>
                <a:latin typeface="Aptos" panose="020B0004020202020204" pitchFamily="34" charset="0"/>
                <a:cs typeface="Times New Roman" panose="02020603050405020304" pitchFamily="18" charset="0"/>
              </a:defRPr>
            </a:lvl2pPr>
          </a:lstStyle>
          <a:p>
            <a:pPr lvl="1"/>
            <a:r>
              <a:rPr lang="pt-BR" sz="1467" dirty="0">
                <a:latin typeface="+mn-lt"/>
              </a:rPr>
              <a:t>- </a:t>
            </a:r>
            <a:r>
              <a:rPr lang="pt-BR" sz="1467" b="1" dirty="0">
                <a:latin typeface="+mn-lt"/>
              </a:rPr>
              <a:t>A cultura brasileira é nossa identidade. Mundo inteiro conhece o carnaval, o futebol.</a:t>
            </a:r>
          </a:p>
          <a:p>
            <a:pPr lvl="1"/>
            <a:r>
              <a:rPr lang="pt-BR" sz="1467" b="1" dirty="0">
                <a:latin typeface="+mn-lt"/>
              </a:rPr>
              <a:t>- Sem nossa cultura nós não somos o Brasil. Nossa cultura é o que nós somos... A caipirinha, o churrasco</a:t>
            </a:r>
            <a:r>
              <a:rPr lang="pt-BR" sz="1467" b="1" dirty="0" smtClean="0">
                <a:latin typeface="+mn-lt"/>
              </a:rPr>
              <a:t>... </a:t>
            </a:r>
            <a:r>
              <a:rPr lang="pt-BR" sz="1467" dirty="0" smtClean="0">
                <a:latin typeface="+mn-lt"/>
              </a:rPr>
              <a:t>(</a:t>
            </a:r>
            <a:r>
              <a:rPr lang="pt-BR" sz="1467" dirty="0">
                <a:latin typeface="+mn-lt"/>
              </a:rPr>
              <a:t>NO/ NE/ CO - Interior - 30 a 50 anos)</a:t>
            </a:r>
          </a:p>
        </p:txBody>
      </p:sp>
      <p:sp>
        <p:nvSpPr>
          <p:cNvPr id="19" name="CaixaDeTexto 18">
            <a:extLst>
              <a:ext uri="{FF2B5EF4-FFF2-40B4-BE49-F238E27FC236}">
                <a16:creationId xmlns:a16="http://schemas.microsoft.com/office/drawing/2014/main" id="{D27DB552-2CD7-8785-C9DD-595A4767711E}"/>
              </a:ext>
            </a:extLst>
          </p:cNvPr>
          <p:cNvSpPr txBox="1"/>
          <p:nvPr/>
        </p:nvSpPr>
        <p:spPr>
          <a:xfrm>
            <a:off x="4061399" y="2553372"/>
            <a:ext cx="7870235" cy="3574055"/>
          </a:xfrm>
          <a:prstGeom prst="rect">
            <a:avLst/>
          </a:prstGeom>
          <a:noFill/>
        </p:spPr>
        <p:txBody>
          <a:bodyPr wrap="square">
            <a:spAutoFit/>
          </a:bodyPr>
          <a:lstStyle>
            <a:defPPr marR="0" lvl="0" algn="l" rtl="0">
              <a:lnSpc>
                <a:spcPct val="100000"/>
              </a:lnSpc>
              <a:spcBef>
                <a:spcPts val="0"/>
              </a:spcBef>
              <a:spcAft>
                <a:spcPts val="0"/>
              </a:spcAft>
            </a:defPPr>
            <a:lvl2pPr algn="just" defTabSz="914400" eaLnBrk="1" fontAlgn="auto" latinLnBrk="0" hangingPunct="1">
              <a:lnSpc>
                <a:spcPct val="120000"/>
              </a:lnSpc>
              <a:spcBef>
                <a:spcPts val="300"/>
              </a:spcBef>
              <a:spcAft>
                <a:spcPts val="300"/>
              </a:spcAft>
              <a:buSzTx/>
              <a:tabLst/>
              <a:defRPr kumimoji="0" sz="1200" i="1" kern="100" spc="0" normalizeH="0" baseline="0">
                <a:ln>
                  <a:noFill/>
                </a:ln>
                <a:solidFill>
                  <a:srgbClr val="000000">
                    <a:lumMod val="65000"/>
                    <a:lumOff val="35000"/>
                  </a:srgbClr>
                </a:solidFill>
                <a:effectLst/>
                <a:uLnTx/>
                <a:uFillTx/>
                <a:latin typeface="Aptos" panose="020B0004020202020204" pitchFamily="34" charset="0"/>
                <a:cs typeface="Times New Roman" panose="02020603050405020304" pitchFamily="18" charset="0"/>
              </a:defRPr>
            </a:lvl2pPr>
          </a:lstStyle>
          <a:p>
            <a:pPr lvl="1"/>
            <a:r>
              <a:rPr lang="pt-BR" sz="1467" dirty="0">
                <a:latin typeface="+mn-lt"/>
              </a:rPr>
              <a:t>- </a:t>
            </a:r>
            <a:r>
              <a:rPr lang="pt-BR" sz="1467" b="1" dirty="0">
                <a:latin typeface="+mn-lt"/>
              </a:rPr>
              <a:t>O povo brasileiro tem orgulho da nossa cultura. Eu tenho</a:t>
            </a:r>
            <a:r>
              <a:rPr lang="pt-BR" sz="1467" dirty="0">
                <a:latin typeface="+mn-lt"/>
              </a:rPr>
              <a:t>. </a:t>
            </a:r>
            <a:r>
              <a:rPr lang="pt-BR" sz="1467" b="1" dirty="0">
                <a:latin typeface="+mn-lt"/>
              </a:rPr>
              <a:t>Nós temos muita diversidade, tem gosto para tudo. Tem samba, bossa nova, Carnaval, São João... Tenho orgulho do nosso folclore também.</a:t>
            </a:r>
          </a:p>
          <a:p>
            <a:pPr lvl="1"/>
            <a:r>
              <a:rPr lang="pt-BR" sz="1467" dirty="0">
                <a:latin typeface="+mn-lt"/>
              </a:rPr>
              <a:t>- </a:t>
            </a:r>
            <a:r>
              <a:rPr lang="pt-BR" sz="1467" b="1" dirty="0">
                <a:latin typeface="+mn-lt"/>
              </a:rPr>
              <a:t>Mas muita gente acha aqui que os filmes de Hollywood são melhores</a:t>
            </a:r>
            <a:r>
              <a:rPr lang="pt-BR" sz="1467" dirty="0">
                <a:latin typeface="+mn-lt"/>
              </a:rPr>
              <a:t>, que a cultura europeia é melhor, sendo que tem muita coisa boa sendo feita aqui, até mesmo filmes.</a:t>
            </a:r>
          </a:p>
          <a:p>
            <a:pPr lvl="1"/>
            <a:r>
              <a:rPr lang="pt-BR" sz="1467" dirty="0">
                <a:latin typeface="+mn-lt"/>
              </a:rPr>
              <a:t>- </a:t>
            </a:r>
            <a:r>
              <a:rPr lang="pt-BR" sz="1467" b="1" dirty="0">
                <a:latin typeface="+mn-lt"/>
              </a:rPr>
              <a:t>Eu acho que o Brasil não valoriza o Brasil</a:t>
            </a:r>
            <a:r>
              <a:rPr lang="pt-BR" sz="1467" dirty="0">
                <a:latin typeface="+mn-lt"/>
              </a:rPr>
              <a:t>. O pessoal aqui valoriza o futebol e algumas músicas, não é tudo que o povo valoriza aqui como nossa cultura, as pessoas nem conhecem direito, conhecem mais o que é feito no Rio e São Paulo. </a:t>
            </a:r>
            <a:r>
              <a:rPr lang="pt-BR" sz="1467" b="1" dirty="0">
                <a:latin typeface="+mn-lt"/>
              </a:rPr>
              <a:t>O Norte mesmo não é conhecido</a:t>
            </a:r>
            <a:r>
              <a:rPr lang="pt-BR" sz="1467" dirty="0">
                <a:latin typeface="+mn-lt"/>
              </a:rPr>
              <a:t>, agora que está mais visível pela COP30 no caso de Belém. </a:t>
            </a:r>
            <a:r>
              <a:rPr lang="pt-BR" sz="1467" b="1" dirty="0">
                <a:latin typeface="+mn-lt"/>
              </a:rPr>
              <a:t>Tem muito preconceito com o Norte o Norte parece deslocado do Brasil</a:t>
            </a:r>
          </a:p>
          <a:p>
            <a:pPr lvl="1"/>
            <a:r>
              <a:rPr lang="pt-BR" sz="1467" dirty="0">
                <a:latin typeface="+mn-lt"/>
              </a:rPr>
              <a:t>(NO/ NE/ CO - Capital/ RM - 18 a 25 anos)</a:t>
            </a:r>
          </a:p>
        </p:txBody>
      </p:sp>
    </p:spTree>
    <p:extLst>
      <p:ext uri="{BB962C8B-B14F-4D97-AF65-F5344CB8AC3E}">
        <p14:creationId xmlns:p14="http://schemas.microsoft.com/office/powerpoint/2010/main" val="402526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26020" y="2"/>
            <a:ext cx="2066449" cy="1317784"/>
          </a:xfrm>
          <a:custGeom>
            <a:avLst/>
            <a:gdLst/>
            <a:ahLst/>
            <a:cxnLst/>
            <a:rect l="l" t="t" r="r" b="b"/>
            <a:pathLst>
              <a:path w="2755265" h="1757045">
                <a:moveTo>
                  <a:pt x="2754642" y="0"/>
                </a:moveTo>
                <a:lnTo>
                  <a:pt x="0" y="0"/>
                </a:lnTo>
                <a:lnTo>
                  <a:pt x="0" y="1756943"/>
                </a:lnTo>
                <a:lnTo>
                  <a:pt x="2754642" y="1756943"/>
                </a:lnTo>
                <a:lnTo>
                  <a:pt x="2754642" y="0"/>
                </a:lnTo>
                <a:close/>
              </a:path>
            </a:pathLst>
          </a:custGeom>
          <a:solidFill>
            <a:srgbClr val="FFCF00"/>
          </a:solidFill>
        </p:spPr>
        <p:txBody>
          <a:bodyPr wrap="square" lIns="0" tIns="0" rIns="0" bIns="0" rtlCol="0"/>
          <a:lstStyle/>
          <a:p>
            <a:pPr defTabSz="685800">
              <a:buClr>
                <a:srgbClr val="000000"/>
              </a:buClr>
              <a:defRPr/>
            </a:pPr>
            <a:endParaRPr sz="1050" kern="0" dirty="0">
              <a:solidFill>
                <a:srgbClr val="000000"/>
              </a:solidFill>
              <a:latin typeface="Century Gothic" panose="020B0502020202020204" pitchFamily="34" charset="0"/>
              <a:cs typeface="Arial"/>
              <a:sym typeface="Arial"/>
            </a:endParaRPr>
          </a:p>
        </p:txBody>
      </p:sp>
      <p:sp>
        <p:nvSpPr>
          <p:cNvPr id="4" name="object 4"/>
          <p:cNvSpPr/>
          <p:nvPr/>
        </p:nvSpPr>
        <p:spPr>
          <a:xfrm>
            <a:off x="0" y="0"/>
            <a:ext cx="1510189" cy="6858000"/>
          </a:xfrm>
          <a:custGeom>
            <a:avLst/>
            <a:gdLst/>
            <a:ahLst/>
            <a:cxnLst/>
            <a:rect l="l" t="t" r="r" b="b"/>
            <a:pathLst>
              <a:path w="2013585" h="9144000">
                <a:moveTo>
                  <a:pt x="2013077" y="0"/>
                </a:moveTo>
                <a:lnTo>
                  <a:pt x="0" y="0"/>
                </a:lnTo>
                <a:lnTo>
                  <a:pt x="0" y="9144000"/>
                </a:lnTo>
                <a:lnTo>
                  <a:pt x="2013077" y="9144000"/>
                </a:lnTo>
                <a:lnTo>
                  <a:pt x="2013077" y="0"/>
                </a:lnTo>
                <a:close/>
              </a:path>
            </a:pathLst>
          </a:custGeom>
          <a:solidFill>
            <a:srgbClr val="FFCF00"/>
          </a:solidFill>
        </p:spPr>
        <p:txBody>
          <a:bodyPr wrap="square" lIns="0" tIns="0" rIns="0" bIns="0" rtlCol="0"/>
          <a:lstStyle/>
          <a:p>
            <a:pPr defTabSz="685800">
              <a:buClr>
                <a:srgbClr val="000000"/>
              </a:buClr>
              <a:defRPr/>
            </a:pPr>
            <a:endParaRPr sz="1050" kern="0" dirty="0">
              <a:solidFill>
                <a:srgbClr val="000000"/>
              </a:solidFill>
              <a:latin typeface="Century Gothic" panose="020B0502020202020204" pitchFamily="34" charset="0"/>
              <a:cs typeface="Arial"/>
              <a:sym typeface="Arial"/>
            </a:endParaRPr>
          </a:p>
        </p:txBody>
      </p:sp>
      <p:sp>
        <p:nvSpPr>
          <p:cNvPr id="5" name="object 5"/>
          <p:cNvSpPr/>
          <p:nvPr/>
        </p:nvSpPr>
        <p:spPr>
          <a:xfrm>
            <a:off x="0" y="3547793"/>
            <a:ext cx="1734979" cy="1529715"/>
          </a:xfrm>
          <a:custGeom>
            <a:avLst/>
            <a:gdLst/>
            <a:ahLst/>
            <a:cxnLst/>
            <a:rect l="l" t="t" r="r" b="b"/>
            <a:pathLst>
              <a:path w="2313305" h="2039620">
                <a:moveTo>
                  <a:pt x="2312814" y="0"/>
                </a:moveTo>
                <a:lnTo>
                  <a:pt x="0" y="0"/>
                </a:lnTo>
                <a:lnTo>
                  <a:pt x="0" y="1684095"/>
                </a:lnTo>
                <a:lnTo>
                  <a:pt x="29436" y="1709936"/>
                </a:lnTo>
                <a:lnTo>
                  <a:pt x="64458" y="1738718"/>
                </a:lnTo>
                <a:lnTo>
                  <a:pt x="100424" y="1766365"/>
                </a:lnTo>
                <a:lnTo>
                  <a:pt x="137305" y="1792848"/>
                </a:lnTo>
                <a:lnTo>
                  <a:pt x="175076" y="1818140"/>
                </a:lnTo>
                <a:lnTo>
                  <a:pt x="213707" y="1842213"/>
                </a:lnTo>
                <a:lnTo>
                  <a:pt x="253172" y="1865041"/>
                </a:lnTo>
                <a:lnTo>
                  <a:pt x="293444" y="1886595"/>
                </a:lnTo>
                <a:lnTo>
                  <a:pt x="334494" y="1906848"/>
                </a:lnTo>
                <a:lnTo>
                  <a:pt x="376295" y="1925773"/>
                </a:lnTo>
                <a:lnTo>
                  <a:pt x="418820" y="1943341"/>
                </a:lnTo>
                <a:lnTo>
                  <a:pt x="462041" y="1959526"/>
                </a:lnTo>
                <a:lnTo>
                  <a:pt x="505931" y="1974300"/>
                </a:lnTo>
                <a:lnTo>
                  <a:pt x="550462" y="1987636"/>
                </a:lnTo>
                <a:lnTo>
                  <a:pt x="595607" y="1999506"/>
                </a:lnTo>
                <a:lnTo>
                  <a:pt x="641338" y="2009882"/>
                </a:lnTo>
                <a:lnTo>
                  <a:pt x="687627" y="2018738"/>
                </a:lnTo>
                <a:lnTo>
                  <a:pt x="734448" y="2026045"/>
                </a:lnTo>
                <a:lnTo>
                  <a:pt x="781773" y="2031776"/>
                </a:lnTo>
                <a:lnTo>
                  <a:pt x="829574" y="2035903"/>
                </a:lnTo>
                <a:lnTo>
                  <a:pt x="877824" y="2038400"/>
                </a:lnTo>
                <a:lnTo>
                  <a:pt x="926495" y="2039238"/>
                </a:lnTo>
                <a:lnTo>
                  <a:pt x="975164" y="2038400"/>
                </a:lnTo>
                <a:lnTo>
                  <a:pt x="1023411" y="2035903"/>
                </a:lnTo>
                <a:lnTo>
                  <a:pt x="1071210" y="2031776"/>
                </a:lnTo>
                <a:lnTo>
                  <a:pt x="1118533" y="2026045"/>
                </a:lnTo>
                <a:lnTo>
                  <a:pt x="1165352" y="2018738"/>
                </a:lnTo>
                <a:lnTo>
                  <a:pt x="1211640" y="2009882"/>
                </a:lnTo>
                <a:lnTo>
                  <a:pt x="1257369" y="1999506"/>
                </a:lnTo>
                <a:lnTo>
                  <a:pt x="1302512" y="1987636"/>
                </a:lnTo>
                <a:lnTo>
                  <a:pt x="1347041" y="1974300"/>
                </a:lnTo>
                <a:lnTo>
                  <a:pt x="1390929" y="1959526"/>
                </a:lnTo>
                <a:lnTo>
                  <a:pt x="1434149" y="1943341"/>
                </a:lnTo>
                <a:lnTo>
                  <a:pt x="1476673" y="1925773"/>
                </a:lnTo>
                <a:lnTo>
                  <a:pt x="1518472" y="1906848"/>
                </a:lnTo>
                <a:lnTo>
                  <a:pt x="1559521" y="1886595"/>
                </a:lnTo>
                <a:lnTo>
                  <a:pt x="1599791" y="1865041"/>
                </a:lnTo>
                <a:lnTo>
                  <a:pt x="1639256" y="1842213"/>
                </a:lnTo>
                <a:lnTo>
                  <a:pt x="1677886" y="1818140"/>
                </a:lnTo>
                <a:lnTo>
                  <a:pt x="1715655" y="1792848"/>
                </a:lnTo>
                <a:lnTo>
                  <a:pt x="1752536" y="1766365"/>
                </a:lnTo>
                <a:lnTo>
                  <a:pt x="1788501" y="1738718"/>
                </a:lnTo>
                <a:lnTo>
                  <a:pt x="1823522" y="1709936"/>
                </a:lnTo>
                <a:lnTo>
                  <a:pt x="1857572" y="1680044"/>
                </a:lnTo>
                <a:lnTo>
                  <a:pt x="1890624" y="1649072"/>
                </a:lnTo>
                <a:lnTo>
                  <a:pt x="1922650" y="1617046"/>
                </a:lnTo>
                <a:lnTo>
                  <a:pt x="1953622" y="1583995"/>
                </a:lnTo>
                <a:lnTo>
                  <a:pt x="1983513" y="1549944"/>
                </a:lnTo>
                <a:lnTo>
                  <a:pt x="2012295" y="1514923"/>
                </a:lnTo>
                <a:lnTo>
                  <a:pt x="2039941" y="1478958"/>
                </a:lnTo>
                <a:lnTo>
                  <a:pt x="2066424" y="1442077"/>
                </a:lnTo>
                <a:lnTo>
                  <a:pt x="2091716" y="1404307"/>
                </a:lnTo>
                <a:lnTo>
                  <a:pt x="2115790" y="1365676"/>
                </a:lnTo>
                <a:lnTo>
                  <a:pt x="2138617" y="1326212"/>
                </a:lnTo>
                <a:lnTo>
                  <a:pt x="2160171" y="1285941"/>
                </a:lnTo>
                <a:lnTo>
                  <a:pt x="2180424" y="1244892"/>
                </a:lnTo>
                <a:lnTo>
                  <a:pt x="2199349" y="1203092"/>
                </a:lnTo>
                <a:lnTo>
                  <a:pt x="2216917" y="1160568"/>
                </a:lnTo>
                <a:lnTo>
                  <a:pt x="2233102" y="1117347"/>
                </a:lnTo>
                <a:lnTo>
                  <a:pt x="2247876" y="1073459"/>
                </a:lnTo>
                <a:lnTo>
                  <a:pt x="2261212" y="1028929"/>
                </a:lnTo>
                <a:lnTo>
                  <a:pt x="2273082" y="983785"/>
                </a:lnTo>
                <a:lnTo>
                  <a:pt x="2283458" y="938055"/>
                </a:lnTo>
                <a:lnTo>
                  <a:pt x="2292314" y="891767"/>
                </a:lnTo>
                <a:lnTo>
                  <a:pt x="2299620" y="844947"/>
                </a:lnTo>
                <a:lnTo>
                  <a:pt x="2305352" y="797624"/>
                </a:lnTo>
                <a:lnTo>
                  <a:pt x="2309479" y="749824"/>
                </a:lnTo>
                <a:lnTo>
                  <a:pt x="2311976" y="701576"/>
                </a:lnTo>
                <a:lnTo>
                  <a:pt x="2312814" y="652906"/>
                </a:lnTo>
                <a:lnTo>
                  <a:pt x="2312814" y="0"/>
                </a:lnTo>
                <a:close/>
              </a:path>
            </a:pathLst>
          </a:custGeom>
          <a:solidFill>
            <a:srgbClr val="173DFF"/>
          </a:solidFill>
        </p:spPr>
        <p:txBody>
          <a:bodyPr wrap="square" lIns="0" tIns="0" rIns="0" bIns="0" rtlCol="0"/>
          <a:lstStyle/>
          <a:p>
            <a:pPr defTabSz="685800">
              <a:buClr>
                <a:srgbClr val="000000"/>
              </a:buClr>
              <a:defRPr/>
            </a:pPr>
            <a:endParaRPr sz="1050" kern="0" dirty="0">
              <a:solidFill>
                <a:srgbClr val="000000"/>
              </a:solidFill>
              <a:latin typeface="Century Gothic" panose="020B0502020202020204" pitchFamily="34" charset="0"/>
              <a:cs typeface="Arial"/>
              <a:sym typeface="Arial"/>
            </a:endParaRPr>
          </a:p>
        </p:txBody>
      </p:sp>
      <p:sp>
        <p:nvSpPr>
          <p:cNvPr id="6" name="object 6"/>
          <p:cNvSpPr txBox="1">
            <a:spLocks noGrp="1"/>
          </p:cNvSpPr>
          <p:nvPr>
            <p:ph type="title"/>
          </p:nvPr>
        </p:nvSpPr>
        <p:spPr>
          <a:xfrm>
            <a:off x="654839" y="1790505"/>
            <a:ext cx="2561272" cy="714939"/>
          </a:xfrm>
          <a:prstGeom prst="rect">
            <a:avLst/>
          </a:prstGeom>
          <a:noFill/>
        </p:spPr>
        <p:txBody>
          <a:bodyPr spcFirstLastPara="1" vert="horz" wrap="square" lIns="0" tIns="9525" rIns="0" bIns="0" rtlCol="0" anchor="t" anchorCtr="0">
            <a:spAutoFit/>
          </a:bodyPr>
          <a:lstStyle/>
          <a:p>
            <a:pPr marL="9525">
              <a:spcBef>
                <a:spcPts val="75"/>
              </a:spcBef>
            </a:pPr>
            <a:r>
              <a:rPr sz="4500" b="0" dirty="0">
                <a:solidFill>
                  <a:srgbClr val="000000"/>
                </a:solidFill>
                <a:latin typeface="Century Gothic" panose="020B0502020202020204" pitchFamily="34" charset="0"/>
              </a:rPr>
              <a:t>O</a:t>
            </a:r>
            <a:r>
              <a:rPr sz="4500" b="0" spc="-675" dirty="0">
                <a:solidFill>
                  <a:srgbClr val="000000"/>
                </a:solidFill>
                <a:latin typeface="Century Gothic" panose="020B0502020202020204" pitchFamily="34" charset="0"/>
              </a:rPr>
              <a:t> </a:t>
            </a:r>
            <a:r>
              <a:rPr sz="4500" b="0" spc="-225" dirty="0">
                <a:solidFill>
                  <a:srgbClr val="000000"/>
                </a:solidFill>
                <a:latin typeface="Century Gothic" panose="020B0502020202020204" pitchFamily="34" charset="0"/>
              </a:rPr>
              <a:t>QUE</a:t>
            </a:r>
            <a:r>
              <a:rPr sz="4500" b="0" spc="-675" dirty="0">
                <a:solidFill>
                  <a:srgbClr val="000000"/>
                </a:solidFill>
                <a:latin typeface="Century Gothic" panose="020B0502020202020204" pitchFamily="34" charset="0"/>
              </a:rPr>
              <a:t> </a:t>
            </a:r>
            <a:r>
              <a:rPr sz="4500" b="0" spc="-356" dirty="0">
                <a:solidFill>
                  <a:srgbClr val="000000"/>
                </a:solidFill>
                <a:latin typeface="Century Gothic" panose="020B0502020202020204" pitchFamily="34" charset="0"/>
              </a:rPr>
              <a:t>FOI</a:t>
            </a:r>
            <a:endParaRPr sz="4500" dirty="0">
              <a:latin typeface="Century Gothic" panose="020B0502020202020204" pitchFamily="34" charset="0"/>
            </a:endParaRPr>
          </a:p>
        </p:txBody>
      </p:sp>
      <p:sp>
        <p:nvSpPr>
          <p:cNvPr id="7" name="object 7"/>
          <p:cNvSpPr txBox="1"/>
          <p:nvPr/>
        </p:nvSpPr>
        <p:spPr>
          <a:xfrm>
            <a:off x="607791" y="2231607"/>
            <a:ext cx="4049078" cy="1042177"/>
          </a:xfrm>
          <a:prstGeom prst="rect">
            <a:avLst/>
          </a:prstGeom>
        </p:spPr>
        <p:txBody>
          <a:bodyPr vert="horz" wrap="square" lIns="0" tIns="9049" rIns="0" bIns="0" rtlCol="0">
            <a:spAutoFit/>
          </a:bodyPr>
          <a:lstStyle/>
          <a:p>
            <a:pPr marL="9525" defTabSz="685800">
              <a:spcBef>
                <a:spcPts val="71"/>
              </a:spcBef>
              <a:buClr>
                <a:srgbClr val="000000"/>
              </a:buClr>
              <a:defRPr/>
            </a:pPr>
            <a:r>
              <a:rPr sz="6713" b="1" kern="0" spc="-555" dirty="0">
                <a:solidFill>
                  <a:srgbClr val="000000"/>
                </a:solidFill>
                <a:latin typeface="Century Gothic" panose="020B0502020202020204" pitchFamily="34" charset="0"/>
                <a:cs typeface="Century Gothic Pro"/>
                <a:sym typeface="Arial"/>
              </a:rPr>
              <a:t>REALIZADO</a:t>
            </a:r>
            <a:endParaRPr sz="6713" kern="0" dirty="0">
              <a:solidFill>
                <a:srgbClr val="000000"/>
              </a:solidFill>
              <a:latin typeface="Century Gothic" panose="020B0502020202020204" pitchFamily="34" charset="0"/>
              <a:cs typeface="Century Gothic Pro"/>
              <a:sym typeface="Arial"/>
            </a:endParaRPr>
          </a:p>
        </p:txBody>
      </p:sp>
      <p:sp>
        <p:nvSpPr>
          <p:cNvPr id="8" name="object 8"/>
          <p:cNvSpPr txBox="1"/>
          <p:nvPr/>
        </p:nvSpPr>
        <p:spPr>
          <a:xfrm>
            <a:off x="4952143" y="892670"/>
            <a:ext cx="3404711" cy="425116"/>
          </a:xfrm>
          <a:prstGeom prst="rect">
            <a:avLst/>
          </a:prstGeom>
          <a:solidFill>
            <a:srgbClr val="000000"/>
          </a:solidFill>
        </p:spPr>
        <p:txBody>
          <a:bodyPr vert="horz" wrap="square" lIns="0" tIns="32385" rIns="0" bIns="0" rtlCol="0">
            <a:spAutoFit/>
          </a:bodyPr>
          <a:lstStyle/>
          <a:p>
            <a:pPr marL="103820" defTabSz="685800">
              <a:spcBef>
                <a:spcPts val="255"/>
              </a:spcBef>
              <a:buClr>
                <a:srgbClr val="000000"/>
              </a:buClr>
              <a:defRPr/>
            </a:pPr>
            <a:r>
              <a:rPr lang="pt-BR" sz="2550" kern="0" spc="-176" dirty="0" smtClean="0">
                <a:solidFill>
                  <a:srgbClr val="FFFFFF"/>
                </a:solidFill>
                <a:latin typeface="Century Gothic" panose="020B0502020202020204" pitchFamily="34" charset="0"/>
                <a:cs typeface="Century Gothic Pro"/>
                <a:sym typeface="Arial"/>
              </a:rPr>
              <a:t>QUANTITATIVA</a:t>
            </a:r>
            <a:endParaRPr sz="2550" kern="0" dirty="0">
              <a:solidFill>
                <a:srgbClr val="000000"/>
              </a:solidFill>
              <a:latin typeface="Century Gothic" panose="020B0502020202020204" pitchFamily="34" charset="0"/>
              <a:cs typeface="Century Gothic Pro"/>
              <a:sym typeface="Arial"/>
            </a:endParaRPr>
          </a:p>
        </p:txBody>
      </p:sp>
      <p:sp>
        <p:nvSpPr>
          <p:cNvPr id="3" name="CaixaDeTexto 2">
            <a:extLst>
              <a:ext uri="{FF2B5EF4-FFF2-40B4-BE49-F238E27FC236}">
                <a16:creationId xmlns:a16="http://schemas.microsoft.com/office/drawing/2014/main" id="{BEC2ABA4-D9B5-41CD-4519-949FC148DB62}"/>
              </a:ext>
            </a:extLst>
          </p:cNvPr>
          <p:cNvSpPr txBox="1"/>
          <p:nvPr/>
        </p:nvSpPr>
        <p:spPr>
          <a:xfrm>
            <a:off x="4952143" y="1626442"/>
            <a:ext cx="6913577" cy="2989280"/>
          </a:xfrm>
          <a:prstGeom prst="rect">
            <a:avLst/>
          </a:prstGeom>
          <a:noFill/>
        </p:spPr>
        <p:txBody>
          <a:bodyPr wrap="square" lIns="68580" tIns="34290" rIns="68580" bIns="34290" anchor="t">
            <a:spAutoFit/>
          </a:bodyPr>
          <a:lstStyle/>
          <a:p>
            <a:pPr marL="419100" indent="-342900" algn="just">
              <a:lnSpc>
                <a:spcPct val="115000"/>
              </a:lnSpc>
              <a:buClr>
                <a:schemeClr val="dk1"/>
              </a:buClr>
              <a:buSzPts val="2400"/>
              <a:buFont typeface="Arial" panose="020B0604020202020204" pitchFamily="34" charset="0"/>
              <a:buChar char="•"/>
            </a:pPr>
            <a:r>
              <a:rPr lang="pt-BR" sz="1100" dirty="0">
                <a:latin typeface="Century Gothic" panose="020B0502020202020204" pitchFamily="34" charset="0"/>
                <a:cs typeface="Calibri"/>
                <a:sym typeface="Catamaran"/>
              </a:rPr>
              <a:t>A Nexus realizou </a:t>
            </a:r>
            <a:r>
              <a:rPr lang="pt-BR" sz="1100" b="1" dirty="0">
                <a:latin typeface="Century Gothic" panose="020B0502020202020204" pitchFamily="34" charset="0"/>
                <a:cs typeface="Calibri"/>
                <a:sym typeface="Catamaran"/>
              </a:rPr>
              <a:t>2.016 entrevistas</a:t>
            </a:r>
            <a:r>
              <a:rPr lang="pt-BR" sz="1100" dirty="0">
                <a:latin typeface="Century Gothic" panose="020B0502020202020204" pitchFamily="34" charset="0"/>
                <a:cs typeface="Calibri"/>
                <a:sym typeface="Catamaran"/>
              </a:rPr>
              <a:t> domiciliares com cidadãos com idade a partir de 16 anos, nas 27 Unidades da Federação (</a:t>
            </a:r>
            <a:r>
              <a:rPr lang="pt-BR" sz="1100" dirty="0" err="1">
                <a:latin typeface="Century Gothic" panose="020B0502020202020204" pitchFamily="34" charset="0"/>
                <a:cs typeface="Calibri"/>
                <a:sym typeface="Catamaran"/>
              </a:rPr>
              <a:t>UFs</a:t>
            </a:r>
            <a:r>
              <a:rPr lang="pt-BR" sz="1100" dirty="0">
                <a:latin typeface="Century Gothic" panose="020B0502020202020204" pitchFamily="34" charset="0"/>
                <a:cs typeface="Calibri"/>
                <a:sym typeface="Catamaran"/>
              </a:rPr>
              <a:t>). A margem de erro no total da amostra é de 2 pp, com intervalo de confiança de 95%. A amostra é controlada a partir de quotas de: (a) sexo, (b) idade, (c) PEA, (d) região e (e) condição do município.</a:t>
            </a:r>
          </a:p>
          <a:p>
            <a:pPr marL="76200" algn="just">
              <a:lnSpc>
                <a:spcPct val="115000"/>
              </a:lnSpc>
              <a:buClr>
                <a:schemeClr val="dk1"/>
              </a:buClr>
              <a:buSzPts val="2400"/>
            </a:pPr>
            <a:r>
              <a:rPr lang="pt-BR" sz="1100" dirty="0">
                <a:latin typeface="Century Gothic" panose="020B0502020202020204" pitchFamily="34" charset="0"/>
                <a:cs typeface="Calibri"/>
                <a:sym typeface="Catamaran"/>
              </a:rPr>
              <a:t> </a:t>
            </a:r>
          </a:p>
          <a:p>
            <a:pPr marL="419100" indent="-342900" algn="just">
              <a:lnSpc>
                <a:spcPct val="115000"/>
              </a:lnSpc>
              <a:buClr>
                <a:schemeClr val="dk1"/>
              </a:buClr>
              <a:buSzPts val="2400"/>
              <a:buFont typeface="Arial" panose="020B0604020202020204" pitchFamily="34" charset="0"/>
              <a:buChar char="•"/>
            </a:pPr>
            <a:r>
              <a:rPr lang="pt-BR" sz="1100" dirty="0">
                <a:latin typeface="Century Gothic" panose="020B0502020202020204" pitchFamily="34" charset="0"/>
                <a:cs typeface="Calibri"/>
                <a:sym typeface="Catamaran"/>
              </a:rPr>
              <a:t>As entrevistas foram realizadas entre </a:t>
            </a:r>
            <a:r>
              <a:rPr lang="pt-BR" sz="1100" b="1" dirty="0">
                <a:latin typeface="Century Gothic" panose="020B0502020202020204" pitchFamily="34" charset="0"/>
                <a:cs typeface="Calibri"/>
                <a:sym typeface="Catamaran"/>
              </a:rPr>
              <a:t>6 e 12 de novembro de 2025</a:t>
            </a:r>
            <a:r>
              <a:rPr lang="pt-BR" sz="1100" dirty="0">
                <a:latin typeface="Century Gothic" panose="020B0502020202020204" pitchFamily="34" charset="0"/>
                <a:cs typeface="Calibri"/>
                <a:sym typeface="Catamaran"/>
              </a:rPr>
              <a:t>.</a:t>
            </a:r>
          </a:p>
          <a:p>
            <a:pPr marL="419100" indent="-342900" algn="just">
              <a:lnSpc>
                <a:spcPct val="115000"/>
              </a:lnSpc>
              <a:buClr>
                <a:schemeClr val="dk1"/>
              </a:buClr>
              <a:buSzPts val="2400"/>
              <a:buFont typeface="Arial" panose="020B0604020202020204" pitchFamily="34" charset="0"/>
              <a:buChar char="•"/>
            </a:pPr>
            <a:endParaRPr lang="pt-BR" sz="1100" dirty="0">
              <a:latin typeface="Century Gothic" panose="020B0502020202020204" pitchFamily="34" charset="0"/>
              <a:cs typeface="Calibri"/>
              <a:sym typeface="Catamaran"/>
            </a:endParaRPr>
          </a:p>
          <a:p>
            <a:pPr marL="419100" indent="-342900" algn="just">
              <a:lnSpc>
                <a:spcPct val="115000"/>
              </a:lnSpc>
              <a:buClr>
                <a:schemeClr val="dk1"/>
              </a:buClr>
              <a:buSzPts val="2400"/>
              <a:buFont typeface="Arial" panose="020B0604020202020204" pitchFamily="34" charset="0"/>
              <a:buChar char="•"/>
            </a:pPr>
            <a:r>
              <a:rPr lang="pt-BR" sz="1100" dirty="0">
                <a:latin typeface="Century Gothic" panose="020B0502020202020204" pitchFamily="34" charset="0"/>
                <a:cs typeface="Calibri"/>
                <a:sym typeface="Catamaran"/>
              </a:rPr>
              <a:t>Após a pesquisa, foi aplicado um fator de ponderação para corrigir eventuais distorções em relação ao plano amostral. Devido ao arredondamento, a soma dos percentuais pode variar de 99% a 101%.</a:t>
            </a:r>
          </a:p>
          <a:p>
            <a:pPr marL="419100" indent="-342900" algn="just">
              <a:lnSpc>
                <a:spcPct val="115000"/>
              </a:lnSpc>
              <a:buClr>
                <a:schemeClr val="dk1"/>
              </a:buClr>
              <a:buSzPts val="2400"/>
              <a:buFont typeface="Arial" panose="020B0604020202020204" pitchFamily="34" charset="0"/>
              <a:buChar char="•"/>
            </a:pPr>
            <a:endParaRPr lang="pt-BR" sz="1100" dirty="0">
              <a:latin typeface="Century Gothic" panose="020B0502020202020204" pitchFamily="34" charset="0"/>
              <a:cs typeface="Calibri"/>
              <a:sym typeface="Catamaran"/>
            </a:endParaRPr>
          </a:p>
          <a:p>
            <a:pPr marL="419100" indent="-342900" algn="just">
              <a:lnSpc>
                <a:spcPct val="115000"/>
              </a:lnSpc>
              <a:buClr>
                <a:schemeClr val="dk1"/>
              </a:buClr>
              <a:buSzPts val="2400"/>
              <a:buFont typeface="Arial" panose="020B0604020202020204" pitchFamily="34" charset="0"/>
              <a:buChar char="•"/>
            </a:pPr>
            <a:r>
              <a:rPr lang="pt-BR" sz="1100" dirty="0">
                <a:latin typeface="Century Gothic" panose="020B0502020202020204" pitchFamily="34" charset="0"/>
                <a:cs typeface="Calibri"/>
                <a:sym typeface="Catamaran"/>
              </a:rPr>
              <a:t>Estatístico responsável: Neale El-Dash, </a:t>
            </a:r>
            <a:r>
              <a:rPr lang="pt-BR" sz="1100" dirty="0" err="1">
                <a:latin typeface="Century Gothic" panose="020B0502020202020204" pitchFamily="34" charset="0"/>
                <a:cs typeface="Calibri"/>
                <a:sym typeface="Catamaran"/>
              </a:rPr>
              <a:t>Conre</a:t>
            </a:r>
            <a:r>
              <a:rPr lang="pt-BR" sz="1100" dirty="0">
                <a:latin typeface="Century Gothic" panose="020B0502020202020204" pitchFamily="34" charset="0"/>
                <a:cs typeface="Calibri"/>
                <a:sym typeface="Catamaran"/>
              </a:rPr>
              <a:t> 8656-A.​</a:t>
            </a:r>
          </a:p>
          <a:p>
            <a:pPr marL="419100" indent="-342900" algn="just">
              <a:lnSpc>
                <a:spcPct val="115000"/>
              </a:lnSpc>
              <a:buClr>
                <a:schemeClr val="dk1"/>
              </a:buClr>
              <a:buSzPts val="2400"/>
              <a:buFont typeface="Arial" panose="020B0604020202020204" pitchFamily="34" charset="0"/>
              <a:buChar char="•"/>
            </a:pPr>
            <a:endParaRPr lang="pt-BR" sz="1100" dirty="0">
              <a:latin typeface="Century Gothic" panose="020B0502020202020204" pitchFamily="34" charset="0"/>
              <a:cs typeface="Calibri"/>
              <a:sym typeface="Catamaran"/>
            </a:endParaRPr>
          </a:p>
          <a:p>
            <a:pPr marL="419100" indent="-342900">
              <a:lnSpc>
                <a:spcPct val="115000"/>
              </a:lnSpc>
              <a:buClr>
                <a:schemeClr val="dk1"/>
              </a:buClr>
              <a:buSzPts val="2400"/>
              <a:buFont typeface="Arial" panose="020B0604020202020204" pitchFamily="34" charset="0"/>
              <a:buChar char="•"/>
            </a:pPr>
            <a:r>
              <a:rPr lang="pt-BR" sz="1100" dirty="0">
                <a:latin typeface="Century Gothic" panose="020B0502020202020204" pitchFamily="34" charset="0"/>
                <a:cs typeface="Calibri"/>
                <a:sym typeface="Catamaran"/>
              </a:rPr>
              <a:t>Responsáveis: </a:t>
            </a:r>
            <a:r>
              <a:rPr lang="pt-BR" sz="1100" dirty="0" smtClean="0">
                <a:latin typeface="Century Gothic" panose="020B0502020202020204" pitchFamily="34" charset="0"/>
                <a:cs typeface="Calibri"/>
                <a:sym typeface="Catamaran"/>
              </a:rPr>
              <a:t> Marcelo </a:t>
            </a:r>
            <a:r>
              <a:rPr lang="pt-BR" sz="1100" dirty="0">
                <a:latin typeface="Century Gothic" panose="020B0502020202020204" pitchFamily="34" charset="0"/>
                <a:cs typeface="Calibri"/>
                <a:sym typeface="Catamaran"/>
              </a:rPr>
              <a:t>Tokarski (CEO da Nexus), André Jácomo (Diretor de Pesquisa), Renan Klein (Analista Sênior).</a:t>
            </a:r>
            <a:endParaRPr lang="pt-BR" sz="1050" dirty="0">
              <a:latin typeface="Century Gothic" panose="020B0502020202020204" pitchFamily="34" charset="0"/>
              <a:cs typeface="Calibri"/>
              <a:sym typeface="Catamaran"/>
            </a:endParaRPr>
          </a:p>
        </p:txBody>
      </p:sp>
      <p:sp>
        <p:nvSpPr>
          <p:cNvPr id="9" name="object 8"/>
          <p:cNvSpPr txBox="1"/>
          <p:nvPr/>
        </p:nvSpPr>
        <p:spPr>
          <a:xfrm>
            <a:off x="4952143" y="4760987"/>
            <a:ext cx="3404711" cy="425116"/>
          </a:xfrm>
          <a:prstGeom prst="rect">
            <a:avLst/>
          </a:prstGeom>
          <a:solidFill>
            <a:srgbClr val="000000"/>
          </a:solidFill>
        </p:spPr>
        <p:txBody>
          <a:bodyPr vert="horz" wrap="square" lIns="0" tIns="32385" rIns="0" bIns="0" rtlCol="0">
            <a:spAutoFit/>
          </a:bodyPr>
          <a:lstStyle/>
          <a:p>
            <a:pPr marL="103820" defTabSz="685800">
              <a:spcBef>
                <a:spcPts val="255"/>
              </a:spcBef>
              <a:buClr>
                <a:srgbClr val="000000"/>
              </a:buClr>
              <a:defRPr/>
            </a:pPr>
            <a:r>
              <a:rPr lang="pt-BR" sz="2550" kern="0" spc="-176" dirty="0" smtClean="0">
                <a:solidFill>
                  <a:srgbClr val="FFFFFF"/>
                </a:solidFill>
                <a:latin typeface="Century Gothic" panose="020B0502020202020204" pitchFamily="34" charset="0"/>
                <a:cs typeface="Century Gothic Pro"/>
                <a:sym typeface="Arial"/>
              </a:rPr>
              <a:t>QUALITATIVA</a:t>
            </a:r>
            <a:endParaRPr sz="2550" kern="0" dirty="0">
              <a:solidFill>
                <a:srgbClr val="000000"/>
              </a:solidFill>
              <a:latin typeface="Century Gothic" panose="020B0502020202020204" pitchFamily="34" charset="0"/>
              <a:cs typeface="Century Gothic Pro"/>
              <a:sym typeface="Arial"/>
            </a:endParaRPr>
          </a:p>
        </p:txBody>
      </p:sp>
      <p:sp>
        <p:nvSpPr>
          <p:cNvPr id="10" name="CaixaDeTexto 9">
            <a:extLst>
              <a:ext uri="{FF2B5EF4-FFF2-40B4-BE49-F238E27FC236}">
                <a16:creationId xmlns:a16="http://schemas.microsoft.com/office/drawing/2014/main" id="{BEC2ABA4-D9B5-41CD-4519-949FC148DB62}"/>
              </a:ext>
            </a:extLst>
          </p:cNvPr>
          <p:cNvSpPr txBox="1"/>
          <p:nvPr/>
        </p:nvSpPr>
        <p:spPr>
          <a:xfrm>
            <a:off x="4952143" y="5470597"/>
            <a:ext cx="6913577" cy="1237262"/>
          </a:xfrm>
          <a:prstGeom prst="rect">
            <a:avLst/>
          </a:prstGeom>
          <a:noFill/>
        </p:spPr>
        <p:txBody>
          <a:bodyPr wrap="square" lIns="68580" tIns="34290" rIns="68580" bIns="34290" anchor="t">
            <a:spAutoFit/>
          </a:bodyPr>
          <a:lstStyle/>
          <a:p>
            <a:pPr marL="419100" indent="-342900" algn="just">
              <a:lnSpc>
                <a:spcPct val="115000"/>
              </a:lnSpc>
              <a:buClr>
                <a:schemeClr val="dk1"/>
              </a:buClr>
              <a:buSzPts val="2400"/>
              <a:buFont typeface="Arial" panose="020B0604020202020204" pitchFamily="34" charset="0"/>
              <a:buChar char="•"/>
            </a:pPr>
            <a:r>
              <a:rPr lang="pt-BR" sz="1100" dirty="0" smtClean="0">
                <a:latin typeface="Century Gothic" panose="020B0502020202020204" pitchFamily="34" charset="0"/>
                <a:cs typeface="Calibri"/>
                <a:sym typeface="Catamaran"/>
              </a:rPr>
              <a:t>4 Grupos </a:t>
            </a:r>
            <a:r>
              <a:rPr lang="pt-BR" sz="1100" dirty="0">
                <a:latin typeface="Century Gothic" panose="020B0502020202020204" pitchFamily="34" charset="0"/>
                <a:cs typeface="Calibri"/>
                <a:sym typeface="Catamaran"/>
              </a:rPr>
              <a:t>Focais com </a:t>
            </a:r>
            <a:r>
              <a:rPr lang="pt-BR" sz="1100" dirty="0">
                <a:latin typeface="Century Gothic" panose="020B0502020202020204" pitchFamily="34" charset="0"/>
                <a:cs typeface="Calibri"/>
                <a:sym typeface="Arial"/>
              </a:rPr>
              <a:t>homens e mulheres; moradores de Capitais/ RM e cidades do interior dos estados brasileiros; de 18 a 50 anos de renda CD</a:t>
            </a:r>
            <a:r>
              <a:rPr lang="pt-BR" sz="1100" dirty="0" smtClean="0">
                <a:latin typeface="Century Gothic" panose="020B0502020202020204" pitchFamily="34" charset="0"/>
                <a:cs typeface="Calibri"/>
                <a:sym typeface="Arial"/>
              </a:rPr>
              <a:t>.</a:t>
            </a:r>
          </a:p>
          <a:p>
            <a:pPr marL="76200" algn="just">
              <a:lnSpc>
                <a:spcPct val="115000"/>
              </a:lnSpc>
              <a:buClr>
                <a:schemeClr val="dk1"/>
              </a:buClr>
              <a:buSzPts val="2400"/>
            </a:pPr>
            <a:endParaRPr lang="pt-BR" sz="1100" dirty="0">
              <a:latin typeface="Century Gothic" panose="020B0502020202020204" pitchFamily="34" charset="0"/>
              <a:cs typeface="Calibri"/>
              <a:sym typeface="Arial"/>
            </a:endParaRPr>
          </a:p>
          <a:p>
            <a:pPr marL="419100" indent="-342900" algn="just">
              <a:lnSpc>
                <a:spcPct val="115000"/>
              </a:lnSpc>
              <a:buClr>
                <a:schemeClr val="dk1"/>
              </a:buClr>
              <a:buSzPts val="2400"/>
              <a:buFont typeface="Arial" panose="020B0604020202020204" pitchFamily="34" charset="0"/>
              <a:buChar char="•"/>
            </a:pPr>
            <a:r>
              <a:rPr lang="pt-BR" sz="1100" dirty="0">
                <a:latin typeface="Century Gothic" panose="020B0502020202020204" pitchFamily="34" charset="0"/>
                <a:cs typeface="Calibri"/>
                <a:sym typeface="Arial"/>
              </a:rPr>
              <a:t>Avaliam o Governo Federal como ruim, regular ou bom – excluindo ótimo e péssimo. </a:t>
            </a:r>
            <a:endParaRPr lang="pt-BR" sz="1100" dirty="0" smtClean="0">
              <a:latin typeface="Century Gothic" panose="020B0502020202020204" pitchFamily="34" charset="0"/>
              <a:cs typeface="Calibri"/>
              <a:sym typeface="Arial"/>
            </a:endParaRPr>
          </a:p>
          <a:p>
            <a:pPr marL="76200" algn="just">
              <a:lnSpc>
                <a:spcPct val="115000"/>
              </a:lnSpc>
              <a:buClr>
                <a:schemeClr val="dk1"/>
              </a:buClr>
              <a:buSzPts val="2400"/>
            </a:pPr>
            <a:endParaRPr lang="pt-BR" sz="1100" dirty="0" smtClean="0">
              <a:latin typeface="Century Gothic" panose="020B0502020202020204" pitchFamily="34" charset="0"/>
              <a:cs typeface="Calibri"/>
              <a:sym typeface="Arial"/>
            </a:endParaRPr>
          </a:p>
          <a:p>
            <a:pPr marL="419100" indent="-342900" algn="just">
              <a:lnSpc>
                <a:spcPct val="115000"/>
              </a:lnSpc>
              <a:buClr>
                <a:schemeClr val="dk1"/>
              </a:buClr>
              <a:buSzPts val="2400"/>
              <a:buFont typeface="Arial" panose="020B0604020202020204" pitchFamily="34" charset="0"/>
              <a:buChar char="•"/>
            </a:pPr>
            <a:r>
              <a:rPr lang="pt-BR" sz="1100" dirty="0" smtClean="0">
                <a:latin typeface="Century Gothic" panose="020B0502020202020204" pitchFamily="34" charset="0"/>
                <a:cs typeface="Calibri"/>
                <a:sym typeface="Arial"/>
              </a:rPr>
              <a:t>Responsável: UNB</a:t>
            </a:r>
            <a:endParaRPr lang="pt-BR" sz="1100" dirty="0">
              <a:latin typeface="Century Gothic" panose="020B0502020202020204" pitchFamily="34" charset="0"/>
              <a:cs typeface="Calibri"/>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oogle Shape;828;p177">
            <a:extLst>
              <a:ext uri="{FF2B5EF4-FFF2-40B4-BE49-F238E27FC236}">
                <a16:creationId xmlns:a16="http://schemas.microsoft.com/office/drawing/2014/main" id="{6DE92396-CAFD-09CA-4B17-183F6C677F82}"/>
              </a:ext>
            </a:extLst>
          </p:cNvPr>
          <p:cNvGraphicFramePr/>
          <p:nvPr>
            <p:extLst>
              <p:ext uri="{D42A27DB-BD31-4B8C-83A1-F6EECF244321}">
                <p14:modId xmlns:p14="http://schemas.microsoft.com/office/powerpoint/2010/main" val="3191895540"/>
              </p:ext>
            </p:extLst>
          </p:nvPr>
        </p:nvGraphicFramePr>
        <p:xfrm>
          <a:off x="-1756805" y="1435176"/>
          <a:ext cx="9153947" cy="4622692"/>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A IMAGEM DA CULTURA BRASILEIRA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NO MUNDO</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14281" y="6131781"/>
            <a:ext cx="7744527" cy="210504"/>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E pelo que você sabe ou ouviu falar, a cultura brasileira (filmes, séries, música, festas) são _____________ (LER ESCALA) em outros países do mundo?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4">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4C297CB4-EE0C-4ABB-3A52-7C6B32AB7C20}"/>
              </a:ext>
            </a:extLst>
          </p:cNvPr>
          <p:cNvPicPr/>
          <p:nvPr/>
        </p:nvPicPr>
        <p:blipFill>
          <a:blip r:embed="rId5" cstate="print"/>
          <a:stretch>
            <a:fillRect/>
          </a:stretch>
        </p:blipFill>
        <p:spPr>
          <a:xfrm>
            <a:off x="-6837" y="6145993"/>
            <a:ext cx="837804" cy="720070"/>
          </a:xfrm>
          <a:prstGeom prst="rect">
            <a:avLst/>
          </a:prstGeom>
        </p:spPr>
      </p:pic>
      <p:sp>
        <p:nvSpPr>
          <p:cNvPr id="7" name="Retângulo: Cantos Arredondados 6">
            <a:extLst>
              <a:ext uri="{FF2B5EF4-FFF2-40B4-BE49-F238E27FC236}">
                <a16:creationId xmlns:a16="http://schemas.microsoft.com/office/drawing/2014/main" id="{C9664FA5-1E8B-A655-2511-666A7DC87222}"/>
              </a:ext>
            </a:extLst>
          </p:cNvPr>
          <p:cNvSpPr/>
          <p:nvPr/>
        </p:nvSpPr>
        <p:spPr>
          <a:xfrm>
            <a:off x="951555" y="3429000"/>
            <a:ext cx="5054612" cy="1557456"/>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Elipse 7">
            <a:extLst>
              <a:ext uri="{FF2B5EF4-FFF2-40B4-BE49-F238E27FC236}">
                <a16:creationId xmlns:a16="http://schemas.microsoft.com/office/drawing/2014/main" id="{9A724BF5-4BF6-3500-96AA-23B36FDE4586}"/>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59</a:t>
            </a: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a:t>
            </a:r>
          </a:p>
        </p:txBody>
      </p:sp>
      <p:sp>
        <p:nvSpPr>
          <p:cNvPr id="10" name="Retângulo: Cantos Arredondados 9">
            <a:extLst>
              <a:ext uri="{FF2B5EF4-FFF2-40B4-BE49-F238E27FC236}">
                <a16:creationId xmlns:a16="http://schemas.microsoft.com/office/drawing/2014/main" id="{24D4D3D3-6206-B597-21A6-184AEE170EB9}"/>
              </a:ext>
            </a:extLst>
          </p:cNvPr>
          <p:cNvSpPr/>
          <p:nvPr/>
        </p:nvSpPr>
        <p:spPr>
          <a:xfrm>
            <a:off x="910397" y="1410685"/>
            <a:ext cx="5054612" cy="1760778"/>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Elipse 7">
            <a:extLst>
              <a:ext uri="{FF2B5EF4-FFF2-40B4-BE49-F238E27FC236}">
                <a16:creationId xmlns:a16="http://schemas.microsoft.com/office/drawing/2014/main" id="{DA6A7D95-2782-3DEC-4884-5F82EA6AC2F4}"/>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34%</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2" name="Gráfico 11" descr="Lupa">
            <a:extLst>
              <a:ext uri="{FF2B5EF4-FFF2-40B4-BE49-F238E27FC236}">
                <a16:creationId xmlns:a16="http://schemas.microsoft.com/office/drawing/2014/main" id="{C25B8603-E659-C870-E99A-C16BCBAC1D6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3" name="Gráfico 12" descr="Lupa">
            <a:extLst>
              <a:ext uri="{FF2B5EF4-FFF2-40B4-BE49-F238E27FC236}">
                <a16:creationId xmlns:a16="http://schemas.microsoft.com/office/drawing/2014/main" id="{F72CAD2E-3759-58AD-BB03-080B0651C16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4" name="Straight Connector 29">
            <a:extLst>
              <a:ext uri="{FF2B5EF4-FFF2-40B4-BE49-F238E27FC236}">
                <a16:creationId xmlns:a16="http://schemas.microsoft.com/office/drawing/2014/main" id="{3A18CE8C-1BEE-FB85-022E-8F00A8E5A846}"/>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5" name="Straight Connector 29">
            <a:extLst>
              <a:ext uri="{FF2B5EF4-FFF2-40B4-BE49-F238E27FC236}">
                <a16:creationId xmlns:a16="http://schemas.microsoft.com/office/drawing/2014/main" id="{E67F2C26-7B00-F8F1-0617-3BC32BC8C857}"/>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6" name="TextBox 42">
            <a:extLst>
              <a:ext uri="{FF2B5EF4-FFF2-40B4-BE49-F238E27FC236}">
                <a16:creationId xmlns:a16="http://schemas.microsoft.com/office/drawing/2014/main" id="{1C372140-C167-8DBD-AFAE-B3DDC79ED41F}"/>
              </a:ext>
            </a:extLst>
          </p:cNvPr>
          <p:cNvSpPr txBox="1"/>
          <p:nvPr/>
        </p:nvSpPr>
        <p:spPr>
          <a:xfrm>
            <a:off x="8216576" y="1798973"/>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34%</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33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34%</a:t>
            </a:r>
            <a:r>
              <a:rPr lang="pt-BR" sz="1000" dirty="0">
                <a:latin typeface="Century Gothic" panose="020B0502020202020204" pitchFamily="34" charset="0"/>
              </a:rPr>
              <a:t> | 60 anos ou mais: </a:t>
            </a:r>
            <a:r>
              <a:rPr lang="pt-BR" sz="1000" b="1" dirty="0">
                <a:latin typeface="Century Gothic" panose="020B0502020202020204" pitchFamily="34" charset="0"/>
              </a:rPr>
              <a:t>36%</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40%</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38%</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36% </a:t>
            </a:r>
            <a:r>
              <a:rPr lang="pt-BR" sz="1000" dirty="0">
                <a:latin typeface="Century Gothic" panose="020B0502020202020204" pitchFamily="34" charset="0"/>
              </a:rPr>
              <a:t>| Nordeste: </a:t>
            </a:r>
            <a:r>
              <a:rPr lang="pt-BR" sz="1000" b="1" dirty="0">
                <a:latin typeface="Century Gothic" panose="020B0502020202020204" pitchFamily="34" charset="0"/>
              </a:rPr>
              <a:t>36%</a:t>
            </a:r>
          </a:p>
        </p:txBody>
      </p:sp>
      <p:sp>
        <p:nvSpPr>
          <p:cNvPr id="17" name="TextBox 42">
            <a:extLst>
              <a:ext uri="{FF2B5EF4-FFF2-40B4-BE49-F238E27FC236}">
                <a16:creationId xmlns:a16="http://schemas.microsoft.com/office/drawing/2014/main" id="{42CA24CD-316F-9814-96B6-F194AF7DE215}"/>
              </a:ext>
            </a:extLst>
          </p:cNvPr>
          <p:cNvSpPr txBox="1"/>
          <p:nvPr/>
        </p:nvSpPr>
        <p:spPr>
          <a:xfrm>
            <a:off x="8216576" y="3960015"/>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57</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6</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0%</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61%</a:t>
            </a:r>
            <a:r>
              <a:rPr lang="pt-BR" sz="1000" dirty="0">
                <a:latin typeface="Century Gothic" panose="020B0502020202020204" pitchFamily="34" charset="0"/>
              </a:rPr>
              <a:t> | 25 a 40 anos </a:t>
            </a:r>
            <a:r>
              <a:rPr lang="pt-BR" sz="1000" b="1" dirty="0">
                <a:latin typeface="Century Gothic" panose="020B0502020202020204" pitchFamily="34" charset="0"/>
              </a:rPr>
              <a:t>63%</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66%</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65%</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60% </a:t>
            </a:r>
            <a:r>
              <a:rPr lang="pt-BR" sz="1000" dirty="0">
                <a:latin typeface="Century Gothic" panose="020B0502020202020204" pitchFamily="34" charset="0"/>
              </a:rPr>
              <a:t>| Sudeste: </a:t>
            </a:r>
            <a:r>
              <a:rPr lang="pt-BR" sz="1000" b="1" dirty="0">
                <a:latin typeface="Century Gothic" panose="020B0502020202020204" pitchFamily="34" charset="0"/>
              </a:rPr>
              <a:t>59%</a:t>
            </a:r>
          </a:p>
        </p:txBody>
      </p:sp>
    </p:spTree>
    <p:extLst>
      <p:ext uri="{BB962C8B-B14F-4D97-AF65-F5344CB8AC3E}">
        <p14:creationId xmlns:p14="http://schemas.microsoft.com/office/powerpoint/2010/main" val="369274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IMPACTO DA CULTURA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NA IMAGEM INTERNACIONAL DO BRASIL</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32944" y="6186734"/>
            <a:ext cx="7604568"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E na sua opinião, a cultura brasileira traz benefícios ou prejuízos para a imagem do país com outros países?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E74FC6CF-15A8-DA3B-023E-5AADD3E95F22}"/>
              </a:ext>
            </a:extLst>
          </p:cNvPr>
          <p:cNvPicPr/>
          <p:nvPr/>
        </p:nvPicPr>
        <p:blipFill>
          <a:blip r:embed="rId4" cstate="print"/>
          <a:stretch>
            <a:fillRect/>
          </a:stretch>
        </p:blipFill>
        <p:spPr>
          <a:xfrm>
            <a:off x="-6837" y="6145993"/>
            <a:ext cx="837804" cy="720070"/>
          </a:xfrm>
          <a:prstGeom prst="rect">
            <a:avLst/>
          </a:prstGeom>
        </p:spPr>
      </p:pic>
      <p:graphicFrame>
        <p:nvGraphicFramePr>
          <p:cNvPr id="18" name="Google Shape;828;p177">
            <a:extLst>
              <a:ext uri="{FF2B5EF4-FFF2-40B4-BE49-F238E27FC236}">
                <a16:creationId xmlns:a16="http://schemas.microsoft.com/office/drawing/2014/main" id="{11E2276D-227E-D785-5C20-ABBDB8694FBE}"/>
              </a:ext>
            </a:extLst>
          </p:cNvPr>
          <p:cNvGraphicFramePr/>
          <p:nvPr>
            <p:extLst>
              <p:ext uri="{D42A27DB-BD31-4B8C-83A1-F6EECF244321}">
                <p14:modId xmlns:p14="http://schemas.microsoft.com/office/powerpoint/2010/main" val="561279455"/>
              </p:ext>
            </p:extLst>
          </p:nvPr>
        </p:nvGraphicFramePr>
        <p:xfrm>
          <a:off x="-32176" y="1435176"/>
          <a:ext cx="9153947" cy="4622692"/>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Connector 29">
            <a:extLst>
              <a:ext uri="{FF2B5EF4-FFF2-40B4-BE49-F238E27FC236}">
                <a16:creationId xmlns:a16="http://schemas.microsoft.com/office/drawing/2014/main" id="{BB1A3630-4C4B-951F-2B60-0285E778CB32}"/>
              </a:ext>
            </a:extLst>
          </p:cNvPr>
          <p:cNvCxnSpPr>
            <a:cxnSpLocks/>
          </p:cNvCxnSpPr>
          <p:nvPr/>
        </p:nvCxnSpPr>
        <p:spPr>
          <a:xfrm>
            <a:off x="8812343" y="1505946"/>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28" name="Straight Connector 29">
            <a:extLst>
              <a:ext uri="{FF2B5EF4-FFF2-40B4-BE49-F238E27FC236}">
                <a16:creationId xmlns:a16="http://schemas.microsoft.com/office/drawing/2014/main" id="{0474E353-3ECE-0476-798B-C4601F657DB8}"/>
              </a:ext>
            </a:extLst>
          </p:cNvPr>
          <p:cNvCxnSpPr>
            <a:cxnSpLocks/>
          </p:cNvCxnSpPr>
          <p:nvPr/>
        </p:nvCxnSpPr>
        <p:spPr>
          <a:xfrm>
            <a:off x="6737931" y="3176650"/>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29" name="TextBox 42">
            <a:extLst>
              <a:ext uri="{FF2B5EF4-FFF2-40B4-BE49-F238E27FC236}">
                <a16:creationId xmlns:a16="http://schemas.microsoft.com/office/drawing/2014/main" id="{261BC071-2C44-FCE6-2247-EB242ABB90C0}"/>
              </a:ext>
            </a:extLst>
          </p:cNvPr>
          <p:cNvSpPr txBox="1"/>
          <p:nvPr/>
        </p:nvSpPr>
        <p:spPr>
          <a:xfrm>
            <a:off x="8468189" y="187607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71%</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7</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0%</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74%</a:t>
            </a:r>
            <a:r>
              <a:rPr lang="pt-BR" sz="1000" dirty="0">
                <a:latin typeface="Century Gothic" panose="020B0502020202020204" pitchFamily="34" charset="0"/>
              </a:rPr>
              <a:t> | 41 a 59 anos: </a:t>
            </a:r>
            <a:r>
              <a:rPr lang="pt-BR" sz="1000" b="1" dirty="0">
                <a:latin typeface="Century Gothic" panose="020B0502020202020204" pitchFamily="34" charset="0"/>
              </a:rPr>
              <a:t>72%</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73%</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72%</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79% </a:t>
            </a:r>
            <a:r>
              <a:rPr lang="pt-BR" sz="1000" dirty="0">
                <a:latin typeface="Century Gothic" panose="020B0502020202020204" pitchFamily="34" charset="0"/>
              </a:rPr>
              <a:t>| Sudeste: </a:t>
            </a:r>
            <a:r>
              <a:rPr lang="pt-BR" sz="1000" b="1" dirty="0">
                <a:latin typeface="Century Gothic" panose="020B0502020202020204" pitchFamily="34" charset="0"/>
              </a:rPr>
              <a:t>71%</a:t>
            </a:r>
          </a:p>
        </p:txBody>
      </p:sp>
      <p:sp>
        <p:nvSpPr>
          <p:cNvPr id="30" name="TextBox 42">
            <a:extLst>
              <a:ext uri="{FF2B5EF4-FFF2-40B4-BE49-F238E27FC236}">
                <a16:creationId xmlns:a16="http://schemas.microsoft.com/office/drawing/2014/main" id="{095022DE-D102-7140-B43D-DC58397FE866}"/>
              </a:ext>
            </a:extLst>
          </p:cNvPr>
          <p:cNvSpPr txBox="1"/>
          <p:nvPr/>
        </p:nvSpPr>
        <p:spPr>
          <a:xfrm>
            <a:off x="6476093" y="3668564"/>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20</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16%</a:t>
            </a:r>
          </a:p>
          <a:p>
            <a:pPr algn="r">
              <a:defRPr/>
            </a:pPr>
            <a:r>
              <a:rPr lang="pt-BR" sz="1000" dirty="0">
                <a:latin typeface="Century Gothic" panose="020B0502020202020204" pitchFamily="34" charset="0"/>
              </a:rPr>
              <a:t>25 a 40 anos: </a:t>
            </a:r>
            <a:r>
              <a:rPr lang="pt-BR" sz="1000" b="1" dirty="0">
                <a:latin typeface="Century Gothic" panose="020B0502020202020204" pitchFamily="34" charset="0"/>
              </a:rPr>
              <a:t>22%</a:t>
            </a:r>
            <a:r>
              <a:rPr lang="pt-BR" sz="1000" dirty="0">
                <a:latin typeface="Century Gothic" panose="020B0502020202020204" pitchFamily="34" charset="0"/>
              </a:rPr>
              <a:t> | 60 anos ou mais: </a:t>
            </a:r>
            <a:r>
              <a:rPr lang="pt-BR" sz="1000" b="1" dirty="0">
                <a:latin typeface="Century Gothic" panose="020B0502020202020204" pitchFamily="34" charset="0"/>
              </a:rPr>
              <a:t>17%</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19%</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21%</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23% </a:t>
            </a:r>
            <a:r>
              <a:rPr lang="pt-BR" sz="1000" dirty="0">
                <a:latin typeface="Century Gothic" panose="020B0502020202020204" pitchFamily="34" charset="0"/>
              </a:rPr>
              <a:t>| Sul: </a:t>
            </a:r>
            <a:r>
              <a:rPr lang="pt-BR" sz="1000" b="1" dirty="0">
                <a:latin typeface="Century Gothic" panose="020B0502020202020204" pitchFamily="34" charset="0"/>
              </a:rPr>
              <a:t>20%</a:t>
            </a:r>
          </a:p>
        </p:txBody>
      </p:sp>
    </p:spTree>
    <p:extLst>
      <p:ext uri="{BB962C8B-B14F-4D97-AF65-F5344CB8AC3E}">
        <p14:creationId xmlns:p14="http://schemas.microsoft.com/office/powerpoint/2010/main" val="2778465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4" y="3610947"/>
            <a:ext cx="11485983" cy="82109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37256" y="3521533"/>
            <a:ext cx="11161195" cy="820674"/>
          </a:xfrm>
          <a:prstGeom prst="rect">
            <a:avLst/>
          </a:prstGeom>
          <a:noFill/>
        </p:spPr>
        <p:txBody>
          <a:bodyPr wrap="square">
            <a:spAutoFit/>
          </a:bodyPr>
          <a:lstStyle/>
          <a:p>
            <a:pPr algn="just" defTabSz="1219170">
              <a:lnSpc>
                <a:spcPct val="150000"/>
              </a:lnSpc>
              <a:spcBef>
                <a:spcPts val="800"/>
              </a:spcBef>
              <a:spcAft>
                <a:spcPts val="800"/>
              </a:spcAft>
              <a:buClr>
                <a:srgbClr val="404040"/>
              </a:buClr>
              <a:buSzPct val="80000"/>
              <a:defRPr/>
            </a:pPr>
            <a:r>
              <a:rPr lang="pt-BR" sz="3600" b="1" dirty="0" smtClean="0">
                <a:solidFill>
                  <a:srgbClr val="3F3F3F"/>
                </a:solidFill>
              </a:rPr>
              <a:t>QUAL IMPORTÂNCIA DAS POLÍTICAS?</a:t>
            </a:r>
            <a:endParaRPr lang="pt-BR" sz="36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311160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NÍVEL DE IMPORTÂNCIA </a:t>
            </a:r>
            <a:r>
              <a:rPr lang="pt-BR" sz="2700" spc="-101" dirty="0">
                <a:solidFill>
                  <a:srgbClr val="000000"/>
                </a:solidFill>
                <a:latin typeface="Century Gothic" panose="020B0502020202020204" pitchFamily="34" charset="0"/>
              </a:rPr>
              <a:t>DE ASPECTOS CULTURAIS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42273" y="6291986"/>
            <a:ext cx="10127933" cy="202139"/>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Para você, quão importante é cada um dos seguintes aspectos relacionados à cultura?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POR LINHA)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9FB3196F-7714-CB9C-B656-72C4DC4E3A6A}"/>
              </a:ext>
            </a:extLst>
          </p:cNvPr>
          <p:cNvPicPr/>
          <p:nvPr/>
        </p:nvPicPr>
        <p:blipFill>
          <a:blip r:embed="rId4" cstate="print"/>
          <a:stretch>
            <a:fillRect/>
          </a:stretch>
        </p:blipFill>
        <p:spPr>
          <a:xfrm>
            <a:off x="-6837" y="6145993"/>
            <a:ext cx="837804" cy="720070"/>
          </a:xfrm>
          <a:prstGeom prst="rect">
            <a:avLst/>
          </a:prstGeom>
        </p:spPr>
      </p:pic>
      <p:graphicFrame>
        <p:nvGraphicFramePr>
          <p:cNvPr id="7" name="Gráfico 6">
            <a:extLst>
              <a:ext uri="{FF2B5EF4-FFF2-40B4-BE49-F238E27FC236}">
                <a16:creationId xmlns:a16="http://schemas.microsoft.com/office/drawing/2014/main" id="{54BED5FF-4A98-EF0A-9FF1-3A3FA5FDEBD9}"/>
              </a:ext>
            </a:extLst>
          </p:cNvPr>
          <p:cNvGraphicFramePr/>
          <p:nvPr>
            <p:extLst/>
          </p:nvPr>
        </p:nvGraphicFramePr>
        <p:xfrm>
          <a:off x="92597" y="1253893"/>
          <a:ext cx="11725155" cy="4926867"/>
        </p:xfrm>
        <a:graphic>
          <a:graphicData uri="http://schemas.openxmlformats.org/drawingml/2006/chart">
            <c:chart xmlns:c="http://schemas.openxmlformats.org/drawingml/2006/chart" xmlns:r="http://schemas.openxmlformats.org/officeDocument/2006/relationships" r:id="rId5"/>
          </a:graphicData>
        </a:graphic>
      </p:graphicFrame>
      <p:sp>
        <p:nvSpPr>
          <p:cNvPr id="9" name="CaixaDeTexto 8">
            <a:extLst>
              <a:ext uri="{FF2B5EF4-FFF2-40B4-BE49-F238E27FC236}">
                <a16:creationId xmlns:a16="http://schemas.microsoft.com/office/drawing/2014/main" id="{6FDD59DE-0A65-DAAB-B5C3-64DF8DE13634}"/>
              </a:ext>
            </a:extLst>
          </p:cNvPr>
          <p:cNvSpPr txBox="1"/>
          <p:nvPr/>
        </p:nvSpPr>
        <p:spPr>
          <a:xfrm>
            <a:off x="10181353" y="1556406"/>
            <a:ext cx="2555095" cy="40011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000" b="1" i="0" u="none" strike="noStrike" kern="0" cap="none" spc="0" normalizeH="0" baseline="0" noProof="0" dirty="0">
                <a:ln>
                  <a:noFill/>
                </a:ln>
                <a:solidFill>
                  <a:srgbClr val="0038EA"/>
                </a:solidFill>
                <a:effectLst/>
                <a:uLnTx/>
                <a:uFillTx/>
                <a:latin typeface="Century Gothic" panose="020B0502020202020204" pitchFamily="34" charset="0"/>
                <a:ea typeface="Matahari 700" charset="0"/>
                <a:cs typeface="Matahari 700" charset="0"/>
                <a:sym typeface="Arial"/>
              </a:rPr>
              <a:t>% Muito importante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000" b="1" kern="0" dirty="0">
                <a:solidFill>
                  <a:srgbClr val="0038EA"/>
                </a:solidFill>
                <a:latin typeface="Century Gothic" panose="020B0502020202020204" pitchFamily="34" charset="0"/>
                <a:ea typeface="Matahari 700" charset="0"/>
                <a:cs typeface="Matahari 700" charset="0"/>
                <a:sym typeface="Arial"/>
              </a:rPr>
              <a:t>+</a:t>
            </a:r>
            <a:r>
              <a:rPr kumimoji="0" lang="pt-BR" sz="1000" b="1" i="0" u="none" strike="noStrike" kern="0" cap="none" spc="0" normalizeH="0" baseline="0" noProof="0" dirty="0">
                <a:ln>
                  <a:noFill/>
                </a:ln>
                <a:solidFill>
                  <a:srgbClr val="0038EA"/>
                </a:solidFill>
                <a:effectLst/>
                <a:uLnTx/>
                <a:uFillTx/>
                <a:latin typeface="Century Gothic" panose="020B0502020202020204" pitchFamily="34" charset="0"/>
                <a:ea typeface="Matahari 700" charset="0"/>
                <a:cs typeface="Matahari 700" charset="0"/>
                <a:sym typeface="Arial"/>
              </a:rPr>
              <a:t> Importante</a:t>
            </a:r>
            <a:endParaRPr kumimoji="0" lang="pt-BR" sz="1000" b="1" i="0" u="none" strike="noStrike" kern="0" cap="none" spc="0" normalizeH="0" baseline="0" noProof="0" dirty="0">
              <a:ln>
                <a:noFill/>
              </a:ln>
              <a:solidFill>
                <a:srgbClr val="0038EA"/>
              </a:solidFill>
              <a:effectLst/>
              <a:uLnTx/>
              <a:uFillTx/>
              <a:latin typeface="Century Gothic" panose="020B0502020202020204" pitchFamily="34" charset="0"/>
              <a:cs typeface="Arial"/>
              <a:sym typeface="Arial"/>
            </a:endParaRPr>
          </a:p>
        </p:txBody>
      </p:sp>
      <p:sp>
        <p:nvSpPr>
          <p:cNvPr id="13" name="Retângulo: Cantos Arredondados 12">
            <a:extLst>
              <a:ext uri="{FF2B5EF4-FFF2-40B4-BE49-F238E27FC236}">
                <a16:creationId xmlns:a16="http://schemas.microsoft.com/office/drawing/2014/main" id="{6E451734-05C7-968E-3952-4CF09364A0B6}"/>
              </a:ext>
            </a:extLst>
          </p:cNvPr>
          <p:cNvSpPr/>
          <p:nvPr/>
        </p:nvSpPr>
        <p:spPr>
          <a:xfrm>
            <a:off x="11159933" y="3610789"/>
            <a:ext cx="644593" cy="303502"/>
          </a:xfrm>
          <a:prstGeom prst="roundRect">
            <a:avLst/>
          </a:prstGeom>
          <a:solidFill>
            <a:srgbClr val="003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tângulo: Cantos Arredondados 13">
            <a:extLst>
              <a:ext uri="{FF2B5EF4-FFF2-40B4-BE49-F238E27FC236}">
                <a16:creationId xmlns:a16="http://schemas.microsoft.com/office/drawing/2014/main" id="{4048E7CD-72DE-3375-4DF3-255F38045845}"/>
              </a:ext>
            </a:extLst>
          </p:cNvPr>
          <p:cNvSpPr/>
          <p:nvPr/>
        </p:nvSpPr>
        <p:spPr>
          <a:xfrm>
            <a:off x="11162806" y="4272303"/>
            <a:ext cx="644593" cy="303502"/>
          </a:xfrm>
          <a:prstGeom prst="roundRect">
            <a:avLst/>
          </a:prstGeom>
          <a:solidFill>
            <a:srgbClr val="003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tângulo: Cantos Arredondados 14">
            <a:extLst>
              <a:ext uri="{FF2B5EF4-FFF2-40B4-BE49-F238E27FC236}">
                <a16:creationId xmlns:a16="http://schemas.microsoft.com/office/drawing/2014/main" id="{244F97C2-6383-B548-5E3E-88435ED8B772}"/>
              </a:ext>
            </a:extLst>
          </p:cNvPr>
          <p:cNvSpPr/>
          <p:nvPr/>
        </p:nvSpPr>
        <p:spPr>
          <a:xfrm>
            <a:off x="11159933" y="4945914"/>
            <a:ext cx="644593" cy="303502"/>
          </a:xfrm>
          <a:prstGeom prst="roundRect">
            <a:avLst/>
          </a:prstGeom>
          <a:solidFill>
            <a:srgbClr val="003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tângulo: Cantos Arredondados 15">
            <a:extLst>
              <a:ext uri="{FF2B5EF4-FFF2-40B4-BE49-F238E27FC236}">
                <a16:creationId xmlns:a16="http://schemas.microsoft.com/office/drawing/2014/main" id="{DE8244C1-E4E1-5090-581E-E1EFA6455E44}"/>
              </a:ext>
            </a:extLst>
          </p:cNvPr>
          <p:cNvSpPr/>
          <p:nvPr/>
        </p:nvSpPr>
        <p:spPr>
          <a:xfrm>
            <a:off x="11161586" y="5634706"/>
            <a:ext cx="644593" cy="303502"/>
          </a:xfrm>
          <a:prstGeom prst="roundRect">
            <a:avLst/>
          </a:prstGeom>
          <a:solidFill>
            <a:srgbClr val="003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tângulo: Cantos Arredondados 16">
            <a:extLst>
              <a:ext uri="{FF2B5EF4-FFF2-40B4-BE49-F238E27FC236}">
                <a16:creationId xmlns:a16="http://schemas.microsoft.com/office/drawing/2014/main" id="{694ECF43-BC61-ADDD-4A11-4789BF531ED3}"/>
              </a:ext>
            </a:extLst>
          </p:cNvPr>
          <p:cNvSpPr/>
          <p:nvPr/>
        </p:nvSpPr>
        <p:spPr>
          <a:xfrm>
            <a:off x="11161585" y="2956843"/>
            <a:ext cx="644593" cy="303502"/>
          </a:xfrm>
          <a:prstGeom prst="roundRect">
            <a:avLst/>
          </a:prstGeom>
          <a:solidFill>
            <a:srgbClr val="003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tângulo: Cantos Arredondados 17">
            <a:extLst>
              <a:ext uri="{FF2B5EF4-FFF2-40B4-BE49-F238E27FC236}">
                <a16:creationId xmlns:a16="http://schemas.microsoft.com/office/drawing/2014/main" id="{2E7F1983-36AA-FA36-20D3-FF026075197D}"/>
              </a:ext>
            </a:extLst>
          </p:cNvPr>
          <p:cNvSpPr/>
          <p:nvPr/>
        </p:nvSpPr>
        <p:spPr>
          <a:xfrm>
            <a:off x="11161584" y="2239472"/>
            <a:ext cx="644593" cy="303502"/>
          </a:xfrm>
          <a:prstGeom prst="roundRect">
            <a:avLst/>
          </a:prstGeom>
          <a:solidFill>
            <a:srgbClr val="003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20" name="Tabela 19">
            <a:extLst>
              <a:ext uri="{FF2B5EF4-FFF2-40B4-BE49-F238E27FC236}">
                <a16:creationId xmlns:a16="http://schemas.microsoft.com/office/drawing/2014/main" id="{CBCB1C2C-85FE-6997-A780-664A9BB7999D}"/>
              </a:ext>
            </a:extLst>
          </p:cNvPr>
          <p:cNvGraphicFramePr>
            <a:graphicFrameLocks noGrp="1"/>
          </p:cNvGraphicFramePr>
          <p:nvPr>
            <p:extLst/>
          </p:nvPr>
        </p:nvGraphicFramePr>
        <p:xfrm>
          <a:off x="11125300" y="2055797"/>
          <a:ext cx="709052" cy="4070532"/>
        </p:xfrm>
        <a:graphic>
          <a:graphicData uri="http://schemas.openxmlformats.org/drawingml/2006/table">
            <a:tbl>
              <a:tblPr firstRow="1" bandRow="1"/>
              <a:tblGrid>
                <a:gridCol w="709052">
                  <a:extLst>
                    <a:ext uri="{9D8B030D-6E8A-4147-A177-3AD203B41FA5}">
                      <a16:colId xmlns:a16="http://schemas.microsoft.com/office/drawing/2014/main" val="365250811"/>
                    </a:ext>
                  </a:extLst>
                </a:gridCol>
              </a:tblGrid>
              <a:tr h="678422">
                <a:tc>
                  <a:txBody>
                    <a:bodyPr/>
                    <a:lstStyle/>
                    <a:p>
                      <a:pPr algn="ctr" fontAlgn="b">
                        <a:buNone/>
                      </a:pPr>
                      <a:r>
                        <a:rPr lang="pt-BR" sz="1200" b="1" i="0" u="none" strike="noStrike" dirty="0">
                          <a:solidFill>
                            <a:schemeClr val="bg1"/>
                          </a:solidFill>
                          <a:effectLst/>
                          <a:latin typeface="Century Gothic" panose="020B0502020202020204" pitchFamily="34" charset="0"/>
                        </a:rPr>
                        <a:t>91%</a:t>
                      </a: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79515018"/>
                  </a:ext>
                </a:extLst>
              </a:tr>
              <a:tr h="678422">
                <a:tc>
                  <a:txBody>
                    <a:bodyPr/>
                    <a:lstStyle/>
                    <a:p>
                      <a:pPr algn="ctr" fontAlgn="b">
                        <a:buNone/>
                      </a:pPr>
                      <a:r>
                        <a:rPr lang="pt-BR" sz="1200" b="1" i="0" u="none" strike="noStrike" dirty="0">
                          <a:solidFill>
                            <a:schemeClr val="bg1"/>
                          </a:solidFill>
                          <a:effectLst/>
                          <a:latin typeface="Century Gothic" panose="020B0502020202020204" pitchFamily="34" charset="0"/>
                        </a:rPr>
                        <a:t>90%</a:t>
                      </a: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9602680"/>
                  </a:ext>
                </a:extLst>
              </a:tr>
              <a:tr h="678422">
                <a:tc>
                  <a:txBody>
                    <a:bodyPr/>
                    <a:lstStyle/>
                    <a:p>
                      <a:pPr algn="ctr" fontAlgn="b">
                        <a:buNone/>
                      </a:pPr>
                      <a:r>
                        <a:rPr lang="pt-BR" sz="1200" b="1" i="0" u="none" strike="noStrike" dirty="0">
                          <a:solidFill>
                            <a:schemeClr val="bg1"/>
                          </a:solidFill>
                          <a:effectLst/>
                          <a:latin typeface="Century Gothic" panose="020B0502020202020204" pitchFamily="34" charset="0"/>
                        </a:rPr>
                        <a:t>87%</a:t>
                      </a: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68040541"/>
                  </a:ext>
                </a:extLst>
              </a:tr>
              <a:tr h="678422">
                <a:tc>
                  <a:txBody>
                    <a:bodyPr/>
                    <a:lstStyle/>
                    <a:p>
                      <a:pPr algn="ctr" fontAlgn="b">
                        <a:buNone/>
                      </a:pPr>
                      <a:r>
                        <a:rPr lang="pt-BR" sz="1200" b="1" i="0" u="none" strike="noStrike" dirty="0">
                          <a:solidFill>
                            <a:schemeClr val="bg1"/>
                          </a:solidFill>
                          <a:effectLst/>
                          <a:latin typeface="Century Gothic" panose="020B0502020202020204" pitchFamily="34" charset="0"/>
                        </a:rPr>
                        <a:t>84%</a:t>
                      </a: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69046575"/>
                  </a:ext>
                </a:extLst>
              </a:tr>
              <a:tr h="678422">
                <a:tc>
                  <a:txBody>
                    <a:bodyPr/>
                    <a:lstStyle/>
                    <a:p>
                      <a:pPr algn="ctr" fontAlgn="b">
                        <a:buNone/>
                      </a:pPr>
                      <a:r>
                        <a:rPr lang="pt-BR" sz="1200" b="1" i="0" u="none" strike="noStrike" dirty="0">
                          <a:solidFill>
                            <a:schemeClr val="bg1"/>
                          </a:solidFill>
                          <a:effectLst/>
                          <a:latin typeface="Century Gothic" panose="020B0502020202020204" pitchFamily="34" charset="0"/>
                        </a:rPr>
                        <a:t>83%</a:t>
                      </a: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78757805"/>
                  </a:ext>
                </a:extLst>
              </a:tr>
              <a:tr h="678422">
                <a:tc>
                  <a:txBody>
                    <a:bodyPr/>
                    <a:lstStyle/>
                    <a:p>
                      <a:pPr algn="ctr" fontAlgn="b">
                        <a:buNone/>
                      </a:pPr>
                      <a:r>
                        <a:rPr lang="pt-BR" sz="1200" b="1" i="0" u="none" strike="noStrike" dirty="0">
                          <a:solidFill>
                            <a:schemeClr val="bg1"/>
                          </a:solidFill>
                          <a:effectLst/>
                          <a:latin typeface="Century Gothic" panose="020B0502020202020204" pitchFamily="34" charset="0"/>
                        </a:rPr>
                        <a:t>82%</a:t>
                      </a: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80655394"/>
                  </a:ext>
                </a:extLst>
              </a:tr>
            </a:tbl>
          </a:graphicData>
        </a:graphic>
      </p:graphicFrame>
    </p:spTree>
    <p:extLst>
      <p:ext uri="{BB962C8B-B14F-4D97-AF65-F5344CB8AC3E}">
        <p14:creationId xmlns:p14="http://schemas.microsoft.com/office/powerpoint/2010/main" val="321782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IMPORTÂNCIA DO INCENTIVO CULTURAL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PARA A ECONOMIA LOCAL</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114B51D0-1758-4DC0-B114-A4AA8B68C9E7}"/>
              </a:ext>
            </a:extLst>
          </p:cNvPr>
          <p:cNvPicPr/>
          <p:nvPr/>
        </p:nvPicPr>
        <p:blipFill>
          <a:blip r:embed="rId4" cstate="print"/>
          <a:stretch>
            <a:fillRect/>
          </a:stretch>
        </p:blipFill>
        <p:spPr>
          <a:xfrm>
            <a:off x="-6837" y="6145993"/>
            <a:ext cx="837804" cy="720070"/>
          </a:xfrm>
          <a:prstGeom prst="rect">
            <a:avLst/>
          </a:prstGeom>
        </p:spPr>
      </p:pic>
      <p:graphicFrame>
        <p:nvGraphicFramePr>
          <p:cNvPr id="7" name="Google Shape;828;p177">
            <a:extLst>
              <a:ext uri="{FF2B5EF4-FFF2-40B4-BE49-F238E27FC236}">
                <a16:creationId xmlns:a16="http://schemas.microsoft.com/office/drawing/2014/main" id="{203E8011-034E-7C16-6827-F4A135422A8B}"/>
              </a:ext>
            </a:extLst>
          </p:cNvPr>
          <p:cNvGraphicFramePr/>
          <p:nvPr>
            <p:extLst/>
          </p:nvPr>
        </p:nvGraphicFramePr>
        <p:xfrm>
          <a:off x="-1756805" y="1435176"/>
          <a:ext cx="9153947" cy="4622692"/>
        </p:xfrm>
        <a:graphic>
          <a:graphicData uri="http://schemas.openxmlformats.org/drawingml/2006/chart">
            <c:chart xmlns:c="http://schemas.openxmlformats.org/drawingml/2006/chart" xmlns:r="http://schemas.openxmlformats.org/officeDocument/2006/relationships" r:id="rId5"/>
          </a:graphicData>
        </a:graphic>
      </p:graphicFrame>
      <p:sp>
        <p:nvSpPr>
          <p:cNvPr id="9" name="Retângulo: Cantos Arredondados 8">
            <a:extLst>
              <a:ext uri="{FF2B5EF4-FFF2-40B4-BE49-F238E27FC236}">
                <a16:creationId xmlns:a16="http://schemas.microsoft.com/office/drawing/2014/main" id="{7EDF886A-069C-6198-8015-09C132E0508F}"/>
              </a:ext>
            </a:extLst>
          </p:cNvPr>
          <p:cNvSpPr/>
          <p:nvPr/>
        </p:nvSpPr>
        <p:spPr>
          <a:xfrm>
            <a:off x="1108868" y="3429000"/>
            <a:ext cx="5054612" cy="1557456"/>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Elipse 7">
            <a:extLst>
              <a:ext uri="{FF2B5EF4-FFF2-40B4-BE49-F238E27FC236}">
                <a16:creationId xmlns:a16="http://schemas.microsoft.com/office/drawing/2014/main" id="{6023E725-7B2C-4A3C-D957-54BC7D085857}"/>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1</a:t>
            </a:r>
            <a:r>
              <a:rPr lang="pt-BR" sz="1400" b="1" kern="0" dirty="0">
                <a:solidFill>
                  <a:srgbClr val="FFFFFF"/>
                </a:solidFill>
                <a:latin typeface="Century Gothic" panose="020B0502020202020204" pitchFamily="34" charset="0"/>
                <a:cs typeface="Arial"/>
                <a:sym typeface="Arial"/>
              </a:rPr>
              <a:t>9</a:t>
            </a: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a:t>
            </a:r>
          </a:p>
        </p:txBody>
      </p:sp>
      <p:sp>
        <p:nvSpPr>
          <p:cNvPr id="11" name="Retângulo: Cantos Arredondados 10">
            <a:extLst>
              <a:ext uri="{FF2B5EF4-FFF2-40B4-BE49-F238E27FC236}">
                <a16:creationId xmlns:a16="http://schemas.microsoft.com/office/drawing/2014/main" id="{C859B162-079E-5358-39B4-30CBB88AC80C}"/>
              </a:ext>
            </a:extLst>
          </p:cNvPr>
          <p:cNvSpPr/>
          <p:nvPr/>
        </p:nvSpPr>
        <p:spPr>
          <a:xfrm>
            <a:off x="1067710" y="1410685"/>
            <a:ext cx="5054612" cy="1760778"/>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Elipse 7">
            <a:extLst>
              <a:ext uri="{FF2B5EF4-FFF2-40B4-BE49-F238E27FC236}">
                <a16:creationId xmlns:a16="http://schemas.microsoft.com/office/drawing/2014/main" id="{4D4017E4-A696-CE93-B75A-84B043E27E90}"/>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79%</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3" name="Gráfico 12" descr="Lupa">
            <a:extLst>
              <a:ext uri="{FF2B5EF4-FFF2-40B4-BE49-F238E27FC236}">
                <a16:creationId xmlns:a16="http://schemas.microsoft.com/office/drawing/2014/main" id="{E5DAF796-1CA0-658F-0314-8BD63B81392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4" name="Gráfico 13" descr="Lupa">
            <a:extLst>
              <a:ext uri="{FF2B5EF4-FFF2-40B4-BE49-F238E27FC236}">
                <a16:creationId xmlns:a16="http://schemas.microsoft.com/office/drawing/2014/main" id="{3D28D2A0-5481-B55B-AC45-557BA81F5EA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5" name="Straight Connector 29">
            <a:extLst>
              <a:ext uri="{FF2B5EF4-FFF2-40B4-BE49-F238E27FC236}">
                <a16:creationId xmlns:a16="http://schemas.microsoft.com/office/drawing/2014/main" id="{8FAD7814-1029-A72F-5438-923EDDBE9F34}"/>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1B713A89-FB21-42CA-BF95-33B549551C23}"/>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7" name="TextBox 42">
            <a:extLst>
              <a:ext uri="{FF2B5EF4-FFF2-40B4-BE49-F238E27FC236}">
                <a16:creationId xmlns:a16="http://schemas.microsoft.com/office/drawing/2014/main" id="{BC74CA80-A1BC-9B63-4CE9-61AEB7A72344}"/>
              </a:ext>
            </a:extLst>
          </p:cNvPr>
          <p:cNvSpPr txBox="1"/>
          <p:nvPr/>
        </p:nvSpPr>
        <p:spPr>
          <a:xfrm>
            <a:off x="7983659" y="180960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80%</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78</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86%</a:t>
            </a:r>
            <a:r>
              <a:rPr lang="pt-BR" sz="1000" dirty="0">
                <a:latin typeface="Century Gothic" panose="020B0502020202020204" pitchFamily="34" charset="0"/>
              </a:rPr>
              <a:t> | 41 a 59 anos: </a:t>
            </a:r>
            <a:r>
              <a:rPr lang="pt-BR" sz="1000" b="1" dirty="0">
                <a:latin typeface="Century Gothic" panose="020B0502020202020204" pitchFamily="34" charset="0"/>
              </a:rPr>
              <a:t>80%</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87%</a:t>
            </a:r>
          </a:p>
          <a:p>
            <a:pPr algn="r">
              <a:defRPr/>
            </a:pPr>
            <a:r>
              <a:rPr lang="pt-BR" sz="1000" dirty="0">
                <a:latin typeface="Century Gothic" panose="020B0502020202020204" pitchFamily="34" charset="0"/>
              </a:rPr>
              <a:t>De 2 a 5 S.M.: </a:t>
            </a:r>
            <a:r>
              <a:rPr lang="pt-BR" sz="1000" b="1" dirty="0">
                <a:latin typeface="Century Gothic" panose="020B0502020202020204" pitchFamily="34" charset="0"/>
              </a:rPr>
              <a:t>84%</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85% </a:t>
            </a:r>
            <a:r>
              <a:rPr lang="pt-BR" sz="1000" dirty="0">
                <a:latin typeface="Century Gothic" panose="020B0502020202020204" pitchFamily="34" charset="0"/>
              </a:rPr>
              <a:t>| Sul: </a:t>
            </a:r>
            <a:r>
              <a:rPr lang="pt-BR" sz="1000" b="1" dirty="0">
                <a:latin typeface="Century Gothic" panose="020B0502020202020204" pitchFamily="34" charset="0"/>
              </a:rPr>
              <a:t>79%</a:t>
            </a:r>
          </a:p>
        </p:txBody>
      </p:sp>
      <p:sp>
        <p:nvSpPr>
          <p:cNvPr id="18" name="TextBox 42">
            <a:extLst>
              <a:ext uri="{FF2B5EF4-FFF2-40B4-BE49-F238E27FC236}">
                <a16:creationId xmlns:a16="http://schemas.microsoft.com/office/drawing/2014/main" id="{46E02B6D-7F25-0A56-3B02-DB812EF973CC}"/>
              </a:ext>
            </a:extLst>
          </p:cNvPr>
          <p:cNvSpPr txBox="1"/>
          <p:nvPr/>
        </p:nvSpPr>
        <p:spPr>
          <a:xfrm>
            <a:off x="8065975" y="396477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19</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18%</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19%</a:t>
            </a:r>
            <a:r>
              <a:rPr lang="pt-BR" sz="1000" dirty="0">
                <a:latin typeface="Century Gothic" panose="020B0502020202020204" pitchFamily="34" charset="0"/>
              </a:rPr>
              <a:t> | 60 anos ou mais: </a:t>
            </a:r>
            <a:r>
              <a:rPr lang="pt-BR" sz="1000" b="1" dirty="0">
                <a:latin typeface="Century Gothic" panose="020B0502020202020204" pitchFamily="34" charset="0"/>
              </a:rPr>
              <a:t>23%</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25%</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23%</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28% </a:t>
            </a:r>
            <a:r>
              <a:rPr lang="pt-BR" sz="1000" dirty="0">
                <a:latin typeface="Century Gothic" panose="020B0502020202020204" pitchFamily="34" charset="0"/>
              </a:rPr>
              <a:t>| Nordeste: </a:t>
            </a:r>
            <a:r>
              <a:rPr lang="pt-BR" sz="1000" b="1" dirty="0">
                <a:latin typeface="Century Gothic" panose="020B0502020202020204" pitchFamily="34" charset="0"/>
              </a:rPr>
              <a:t>23%</a:t>
            </a:r>
          </a:p>
        </p:txBody>
      </p:sp>
      <p:sp>
        <p:nvSpPr>
          <p:cNvPr id="20" name="object 6">
            <a:extLst>
              <a:ext uri="{FF2B5EF4-FFF2-40B4-BE49-F238E27FC236}">
                <a16:creationId xmlns:a16="http://schemas.microsoft.com/office/drawing/2014/main" id="{50C2DF85-9423-539C-9F83-8576C9E055FF}"/>
              </a:ext>
            </a:extLst>
          </p:cNvPr>
          <p:cNvSpPr txBox="1"/>
          <p:nvPr/>
        </p:nvSpPr>
        <p:spPr>
          <a:xfrm>
            <a:off x="905586" y="6203097"/>
            <a:ext cx="8971627" cy="249041"/>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Considerando as atividades culturais na sua cidade e região (festivais, exposições, espetáculo, festas típicas etc.), qual o nível de importância dos incentivos culturais para a economia na sua localidade/ região?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p:txBody>
      </p:sp>
    </p:spTree>
    <p:extLst>
      <p:ext uri="{BB962C8B-B14F-4D97-AF65-F5344CB8AC3E}">
        <p14:creationId xmlns:p14="http://schemas.microsoft.com/office/powerpoint/2010/main" val="482571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IMPORTÂNCIA DO INCENTIVO CULTURAL</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PARA GERAÇÃO DE EMPREGO LOCAL</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00462" y="6199628"/>
            <a:ext cx="8817547" cy="118145"/>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Considerando as atividades culturais na sua cidade e região (festivais, exposições, espetáculo, festas típicas etc.), qual o nível de importância dos incentivos culturais para gerar emprego na sua localidade/ região?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83229AB4-58C1-E8C5-D5D0-A764CAF28EDD}"/>
              </a:ext>
            </a:extLst>
          </p:cNvPr>
          <p:cNvPicPr/>
          <p:nvPr/>
        </p:nvPicPr>
        <p:blipFill>
          <a:blip r:embed="rId4" cstate="print"/>
          <a:stretch>
            <a:fillRect/>
          </a:stretch>
        </p:blipFill>
        <p:spPr>
          <a:xfrm>
            <a:off x="-6837" y="6145993"/>
            <a:ext cx="837804" cy="720070"/>
          </a:xfrm>
          <a:prstGeom prst="rect">
            <a:avLst/>
          </a:prstGeom>
        </p:spPr>
      </p:pic>
      <p:graphicFrame>
        <p:nvGraphicFramePr>
          <p:cNvPr id="9" name="Google Shape;828;p177">
            <a:extLst>
              <a:ext uri="{FF2B5EF4-FFF2-40B4-BE49-F238E27FC236}">
                <a16:creationId xmlns:a16="http://schemas.microsoft.com/office/drawing/2014/main" id="{1CACF005-822B-155A-FA96-AD588957B6D3}"/>
              </a:ext>
            </a:extLst>
          </p:cNvPr>
          <p:cNvGraphicFramePr/>
          <p:nvPr>
            <p:extLst/>
          </p:nvPr>
        </p:nvGraphicFramePr>
        <p:xfrm>
          <a:off x="-1756805" y="1435176"/>
          <a:ext cx="9153947" cy="4622692"/>
        </p:xfrm>
        <a:graphic>
          <a:graphicData uri="http://schemas.openxmlformats.org/drawingml/2006/chart">
            <c:chart xmlns:c="http://schemas.openxmlformats.org/drawingml/2006/chart" xmlns:r="http://schemas.openxmlformats.org/officeDocument/2006/relationships" r:id="rId5"/>
          </a:graphicData>
        </a:graphic>
      </p:graphicFrame>
      <p:sp>
        <p:nvSpPr>
          <p:cNvPr id="10" name="Retângulo: Cantos Arredondados 9">
            <a:extLst>
              <a:ext uri="{FF2B5EF4-FFF2-40B4-BE49-F238E27FC236}">
                <a16:creationId xmlns:a16="http://schemas.microsoft.com/office/drawing/2014/main" id="{450C10F3-BA10-EF17-53A7-5C74740047EF}"/>
              </a:ext>
            </a:extLst>
          </p:cNvPr>
          <p:cNvSpPr/>
          <p:nvPr/>
        </p:nvSpPr>
        <p:spPr>
          <a:xfrm>
            <a:off x="1108868" y="3429000"/>
            <a:ext cx="5054612" cy="1557456"/>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Elipse 7">
            <a:extLst>
              <a:ext uri="{FF2B5EF4-FFF2-40B4-BE49-F238E27FC236}">
                <a16:creationId xmlns:a16="http://schemas.microsoft.com/office/drawing/2014/main" id="{D42F21B8-D583-348B-A05E-38D417604BB3}"/>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18%</a:t>
            </a:r>
          </a:p>
        </p:txBody>
      </p:sp>
      <p:sp>
        <p:nvSpPr>
          <p:cNvPr id="12" name="Retângulo: Cantos Arredondados 11">
            <a:extLst>
              <a:ext uri="{FF2B5EF4-FFF2-40B4-BE49-F238E27FC236}">
                <a16:creationId xmlns:a16="http://schemas.microsoft.com/office/drawing/2014/main" id="{AAACBCBD-DE03-9EDF-EA64-CF129D2F733A}"/>
              </a:ext>
            </a:extLst>
          </p:cNvPr>
          <p:cNvSpPr/>
          <p:nvPr/>
        </p:nvSpPr>
        <p:spPr>
          <a:xfrm>
            <a:off x="1067710" y="1410685"/>
            <a:ext cx="5054612" cy="1760778"/>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Elipse 7">
            <a:extLst>
              <a:ext uri="{FF2B5EF4-FFF2-40B4-BE49-F238E27FC236}">
                <a16:creationId xmlns:a16="http://schemas.microsoft.com/office/drawing/2014/main" id="{A067210E-A9D9-150A-F0AF-2900D76FCA7C}"/>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79%</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4" name="Gráfico 13" descr="Lupa">
            <a:extLst>
              <a:ext uri="{FF2B5EF4-FFF2-40B4-BE49-F238E27FC236}">
                <a16:creationId xmlns:a16="http://schemas.microsoft.com/office/drawing/2014/main" id="{3CF7A77E-D4F9-2488-902C-289ED63B287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5" name="Gráfico 14" descr="Lupa">
            <a:extLst>
              <a:ext uri="{FF2B5EF4-FFF2-40B4-BE49-F238E27FC236}">
                <a16:creationId xmlns:a16="http://schemas.microsoft.com/office/drawing/2014/main" id="{E849AC12-9B56-9FBC-998D-9B5352B7760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6" name="Straight Connector 29">
            <a:extLst>
              <a:ext uri="{FF2B5EF4-FFF2-40B4-BE49-F238E27FC236}">
                <a16:creationId xmlns:a16="http://schemas.microsoft.com/office/drawing/2014/main" id="{C4763966-140D-29FA-DE58-D2E529A1C2BC}"/>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7" name="Straight Connector 29">
            <a:extLst>
              <a:ext uri="{FF2B5EF4-FFF2-40B4-BE49-F238E27FC236}">
                <a16:creationId xmlns:a16="http://schemas.microsoft.com/office/drawing/2014/main" id="{FC1FB7AC-A99C-D2F2-113F-7A664EDF703A}"/>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8" name="TextBox 42">
            <a:extLst>
              <a:ext uri="{FF2B5EF4-FFF2-40B4-BE49-F238E27FC236}">
                <a16:creationId xmlns:a16="http://schemas.microsoft.com/office/drawing/2014/main" id="{6C5430EF-18CC-62CD-F841-20EA5343EAA0}"/>
              </a:ext>
            </a:extLst>
          </p:cNvPr>
          <p:cNvSpPr txBox="1"/>
          <p:nvPr/>
        </p:nvSpPr>
        <p:spPr>
          <a:xfrm>
            <a:off x="7983659" y="180960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81%</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77</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82%</a:t>
            </a:r>
            <a:r>
              <a:rPr lang="pt-BR" sz="1000" dirty="0">
                <a:latin typeface="Century Gothic" panose="020B0502020202020204" pitchFamily="34" charset="0"/>
              </a:rPr>
              <a:t> | 25 a 40 anos: </a:t>
            </a:r>
            <a:r>
              <a:rPr lang="pt-BR" sz="1000" b="1" dirty="0">
                <a:latin typeface="Century Gothic" panose="020B0502020202020204" pitchFamily="34" charset="0"/>
              </a:rPr>
              <a:t>81%</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86%</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86%</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85% </a:t>
            </a:r>
            <a:r>
              <a:rPr lang="pt-BR" sz="1000" dirty="0">
                <a:latin typeface="Century Gothic" panose="020B0502020202020204" pitchFamily="34" charset="0"/>
              </a:rPr>
              <a:t>| Sul: </a:t>
            </a:r>
            <a:r>
              <a:rPr lang="pt-BR" sz="1000" b="1" dirty="0">
                <a:latin typeface="Century Gothic" panose="020B0502020202020204" pitchFamily="34" charset="0"/>
              </a:rPr>
              <a:t>78%</a:t>
            </a:r>
          </a:p>
        </p:txBody>
      </p:sp>
      <p:sp>
        <p:nvSpPr>
          <p:cNvPr id="20" name="TextBox 42">
            <a:extLst>
              <a:ext uri="{FF2B5EF4-FFF2-40B4-BE49-F238E27FC236}">
                <a16:creationId xmlns:a16="http://schemas.microsoft.com/office/drawing/2014/main" id="{9BEDDB28-59DC-10CB-6A7A-96DDC4546373}"/>
              </a:ext>
            </a:extLst>
          </p:cNvPr>
          <p:cNvSpPr txBox="1"/>
          <p:nvPr/>
        </p:nvSpPr>
        <p:spPr>
          <a:xfrm>
            <a:off x="8065975" y="396477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16</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19</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18%</a:t>
            </a:r>
            <a:r>
              <a:rPr lang="pt-BR" sz="1000" dirty="0">
                <a:latin typeface="Century Gothic" panose="020B0502020202020204" pitchFamily="34" charset="0"/>
              </a:rPr>
              <a:t> | 60 anos ou mais: </a:t>
            </a:r>
            <a:r>
              <a:rPr lang="pt-BR" sz="1000" b="1" dirty="0">
                <a:latin typeface="Century Gothic" panose="020B0502020202020204" pitchFamily="34" charset="0"/>
              </a:rPr>
              <a:t>22%</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21%</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22%</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27% </a:t>
            </a:r>
            <a:r>
              <a:rPr lang="pt-BR" sz="1000" dirty="0">
                <a:latin typeface="Century Gothic" panose="020B0502020202020204" pitchFamily="34" charset="0"/>
              </a:rPr>
              <a:t>| Nordeste: </a:t>
            </a:r>
            <a:r>
              <a:rPr lang="pt-BR" sz="1000" b="1" dirty="0">
                <a:latin typeface="Century Gothic" panose="020B0502020202020204" pitchFamily="34" charset="0"/>
              </a:rPr>
              <a:t>22%</a:t>
            </a:r>
          </a:p>
        </p:txBody>
      </p:sp>
    </p:spTree>
    <p:extLst>
      <p:ext uri="{BB962C8B-B14F-4D97-AF65-F5344CB8AC3E}">
        <p14:creationId xmlns:p14="http://schemas.microsoft.com/office/powerpoint/2010/main" val="267345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4" y="3566240"/>
            <a:ext cx="11485983" cy="82109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37256" y="3561289"/>
            <a:ext cx="11161195" cy="830997"/>
          </a:xfrm>
          <a:prstGeom prst="rect">
            <a:avLst/>
          </a:prstGeom>
          <a:noFill/>
        </p:spPr>
        <p:txBody>
          <a:bodyPr wrap="square">
            <a:spAutoFit/>
          </a:bodyPr>
          <a:lstStyle/>
          <a:p>
            <a:pPr algn="just" defTabSz="1219170">
              <a:lnSpc>
                <a:spcPct val="150000"/>
              </a:lnSpc>
              <a:spcBef>
                <a:spcPts val="800"/>
              </a:spcBef>
              <a:spcAft>
                <a:spcPts val="800"/>
              </a:spcAft>
              <a:buClr>
                <a:srgbClr val="404040"/>
              </a:buClr>
              <a:buSzPct val="80000"/>
              <a:defRPr/>
            </a:pPr>
            <a:r>
              <a:rPr lang="pt-BR" sz="3200" b="1" dirty="0" smtClean="0">
                <a:solidFill>
                  <a:srgbClr val="3F3F3F"/>
                </a:solidFill>
              </a:rPr>
              <a:t>E COMO AVALIAM A ATUAÇÃO DO PODER PÚBLICO?</a:t>
            </a:r>
            <a:endParaRPr lang="pt-BR" sz="32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210902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A57A-8E75-E20D-5A16-191B2547F40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027B6DFC-FCF8-5BC3-4E80-BE3B900CB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5266656-C098-A51E-FF1D-734D553E6042}"/>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91A3FD16-CE36-78E6-D326-26C813980EE6}"/>
              </a:ext>
            </a:extLst>
          </p:cNvPr>
          <p:cNvSpPr/>
          <p:nvPr/>
        </p:nvSpPr>
        <p:spPr>
          <a:xfrm>
            <a:off x="3541981" y="734131"/>
            <a:ext cx="6799051" cy="485677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34C4CF03-5BFD-13B0-8C0B-48B8CB31E13D}"/>
              </a:ext>
            </a:extLst>
          </p:cNvPr>
          <p:cNvSpPr/>
          <p:nvPr/>
        </p:nvSpPr>
        <p:spPr>
          <a:xfrm>
            <a:off x="5107818" y="734098"/>
            <a:ext cx="3998260" cy="84119"/>
          </a:xfrm>
          <a:prstGeom prst="rect">
            <a:avLst/>
          </a:prstGeom>
          <a:solidFill>
            <a:srgbClr val="163D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8" name="CaixaDeTexto 7">
            <a:extLst>
              <a:ext uri="{FF2B5EF4-FFF2-40B4-BE49-F238E27FC236}">
                <a16:creationId xmlns:a16="http://schemas.microsoft.com/office/drawing/2014/main" id="{54DAB450-8512-DABC-6859-F4B68BD44265}"/>
              </a:ext>
            </a:extLst>
          </p:cNvPr>
          <p:cNvSpPr txBox="1"/>
          <p:nvPr/>
        </p:nvSpPr>
        <p:spPr>
          <a:xfrm>
            <a:off x="3690307" y="1239399"/>
            <a:ext cx="6502400" cy="3985706"/>
          </a:xfrm>
          <a:prstGeom prst="rect">
            <a:avLst/>
          </a:prstGeom>
          <a:noFill/>
        </p:spPr>
        <p:txBody>
          <a:bodyPr wrap="square">
            <a:spAutoFit/>
          </a:bodyPr>
          <a:lstStyle/>
          <a:p>
            <a:pPr algn="ctr">
              <a:lnSpc>
                <a:spcPct val="150000"/>
              </a:lnSpc>
              <a:spcBef>
                <a:spcPts val="800"/>
              </a:spcBef>
              <a:spcAft>
                <a:spcPts val="800"/>
              </a:spcAft>
              <a:buClr>
                <a:srgbClr val="404040"/>
              </a:buClr>
              <a:buSzPct val="80000"/>
              <a:defRPr/>
            </a:pPr>
            <a:r>
              <a:rPr lang="pt-BR" dirty="0">
                <a:solidFill>
                  <a:srgbClr val="3F3F3F"/>
                </a:solidFill>
              </a:rPr>
              <a:t>NOTA-SE DESCONHECIMENTO OU ARGUMENTOS POUCO FUNDAMENTADOS QUANDO SE FALA DO PAPEL DOS GOVERNOS EM RELAÇÃO À CULTURA, MAS </a:t>
            </a:r>
            <a:r>
              <a:rPr lang="pt-BR" b="1" dirty="0">
                <a:solidFill>
                  <a:srgbClr val="3F3F3F"/>
                </a:solidFill>
              </a:rPr>
              <a:t>PREDOMINA A IMPRESSÃO DE HAVER BAIXOS INVESTIMENTOS POR PARTE DOS GOVERNOS E FOCO NA PRIORIDADE EM OUTRAS ÁREAS</a:t>
            </a:r>
            <a:r>
              <a:rPr lang="pt-BR" dirty="0">
                <a:solidFill>
                  <a:srgbClr val="3F3F3F"/>
                </a:solidFill>
              </a:rPr>
              <a:t>.</a:t>
            </a:r>
          </a:p>
          <a:p>
            <a:pPr algn="ctr">
              <a:lnSpc>
                <a:spcPct val="150000"/>
              </a:lnSpc>
              <a:spcBef>
                <a:spcPts val="800"/>
              </a:spcBef>
              <a:spcAft>
                <a:spcPts val="800"/>
              </a:spcAft>
              <a:buClr>
                <a:srgbClr val="404040"/>
              </a:buClr>
              <a:buSzPct val="80000"/>
              <a:defRPr/>
            </a:pPr>
            <a:r>
              <a:rPr lang="pt-BR" dirty="0">
                <a:solidFill>
                  <a:srgbClr val="3F3F3F"/>
                </a:solidFill>
              </a:rPr>
              <a:t>DIANTE DISSO, ACREDITA-SE QUE RESTA À INICIATIVA PRIVADA OS INVESTIMETNOS MAIS ALTOS DIRECIONADOS À CULTURA DE MANEIRA GERAL.</a:t>
            </a:r>
          </a:p>
        </p:txBody>
      </p:sp>
      <p:pic>
        <p:nvPicPr>
          <p:cNvPr id="9" name="Google Shape;145;g2e6e1bb57c8_0_26">
            <a:extLst>
              <a:ext uri="{FF2B5EF4-FFF2-40B4-BE49-F238E27FC236}">
                <a16:creationId xmlns:a16="http://schemas.microsoft.com/office/drawing/2014/main" id="{FFC7AA7C-F38E-F7FA-E241-BAEB2F4F7A48}"/>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D6F98290-F675-3509-2F52-9458C9DD20D7}"/>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164617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E747BBB-0147-6381-0A52-B1E0FC1F5830}"/>
            </a:ext>
          </a:extLst>
        </p:cNvPr>
        <p:cNvGrpSpPr/>
        <p:nvPr/>
      </p:nvGrpSpPr>
      <p:grpSpPr>
        <a:xfrm>
          <a:off x="0" y="0"/>
          <a:ext cx="0" cy="0"/>
          <a:chOff x="0" y="0"/>
          <a:chExt cx="0" cy="0"/>
        </a:xfrm>
      </p:grpSpPr>
      <p:pic>
        <p:nvPicPr>
          <p:cNvPr id="14" name="Picture 4" descr="grátis Homem De Jaqueta Jeans Azul Segurando Um Megafone Foto profissional">
            <a:extLst>
              <a:ext uri="{FF2B5EF4-FFF2-40B4-BE49-F238E27FC236}">
                <a16:creationId xmlns:a16="http://schemas.microsoft.com/office/drawing/2014/main" id="{FC9847E5-7F9A-A857-B16E-2147361AA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Google Shape;121;g2e6e1bb57c8_0_0">
            <a:extLst>
              <a:ext uri="{FF2B5EF4-FFF2-40B4-BE49-F238E27FC236}">
                <a16:creationId xmlns:a16="http://schemas.microsoft.com/office/drawing/2014/main" id="{5E5D330E-F00B-5084-3483-AAEF81899936}"/>
              </a:ext>
            </a:extLst>
          </p:cNvPr>
          <p:cNvPicPr preferRelativeResize="0"/>
          <p:nvPr/>
        </p:nvPicPr>
        <p:blipFill rotWithShape="1">
          <a:blip r:embed="rId4">
            <a:alphaModFix/>
          </a:blip>
          <a:srcRect l="33907" r="2972"/>
          <a:stretch/>
        </p:blipFill>
        <p:spPr>
          <a:xfrm>
            <a:off x="1" y="6364467"/>
            <a:ext cx="1893999" cy="493533"/>
          </a:xfrm>
          <a:prstGeom prst="rect">
            <a:avLst/>
          </a:prstGeom>
          <a:noFill/>
          <a:ln>
            <a:noFill/>
          </a:ln>
        </p:spPr>
      </p:pic>
      <p:pic>
        <p:nvPicPr>
          <p:cNvPr id="2" name="Google Shape;145;g2e6e1bb57c8_0_26">
            <a:extLst>
              <a:ext uri="{FF2B5EF4-FFF2-40B4-BE49-F238E27FC236}">
                <a16:creationId xmlns:a16="http://schemas.microsoft.com/office/drawing/2014/main" id="{E4FEF113-789D-DBFA-45EB-89F84F46B925}"/>
              </a:ext>
            </a:extLst>
          </p:cNvPr>
          <p:cNvPicPr preferRelativeResize="0"/>
          <p:nvPr/>
        </p:nvPicPr>
        <p:blipFill>
          <a:blip r:embed="rId5">
            <a:alphaModFix/>
          </a:blip>
          <a:stretch>
            <a:fillRect/>
          </a:stretch>
        </p:blipFill>
        <p:spPr>
          <a:xfrm rot="-5400000" flipH="1">
            <a:off x="10444835" y="1253634"/>
            <a:ext cx="3000781" cy="493548"/>
          </a:xfrm>
          <a:prstGeom prst="rect">
            <a:avLst/>
          </a:prstGeom>
          <a:noFill/>
          <a:ln>
            <a:noFill/>
          </a:ln>
        </p:spPr>
      </p:pic>
      <p:sp>
        <p:nvSpPr>
          <p:cNvPr id="6" name="AutoShape 2" descr="Inflação de alimentos foi de quase 50% em quatro anos">
            <a:extLst>
              <a:ext uri="{FF2B5EF4-FFF2-40B4-BE49-F238E27FC236}">
                <a16:creationId xmlns:a16="http://schemas.microsoft.com/office/drawing/2014/main" id="{09431D7D-FF6F-BE74-31F0-E87B881A675B}"/>
              </a:ext>
            </a:extLst>
          </p:cNvPr>
          <p:cNvSpPr>
            <a:spLocks noChangeAspect="1" noChangeArrowheads="1"/>
          </p:cNvSpPr>
          <p:nvPr/>
        </p:nvSpPr>
        <p:spPr bwMode="auto">
          <a:xfrm>
            <a:off x="5892800" y="3530599"/>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defRPr/>
            </a:pPr>
            <a:endParaRPr lang="pt-BR" sz="1867" kern="0">
              <a:solidFill>
                <a:srgbClr val="000000"/>
              </a:solidFill>
              <a:latin typeface="Arial"/>
              <a:cs typeface="Arial"/>
              <a:sym typeface="Arial"/>
            </a:endParaRPr>
          </a:p>
        </p:txBody>
      </p:sp>
      <p:sp>
        <p:nvSpPr>
          <p:cNvPr id="7" name="AutoShape 4" descr="Inflação de alimentos foi de quase 50% em quatro anos">
            <a:extLst>
              <a:ext uri="{FF2B5EF4-FFF2-40B4-BE49-F238E27FC236}">
                <a16:creationId xmlns:a16="http://schemas.microsoft.com/office/drawing/2014/main" id="{6C941FBF-282D-C862-EBA3-8E05902304BD}"/>
              </a:ext>
            </a:extLst>
          </p:cNvPr>
          <p:cNvSpPr>
            <a:spLocks noChangeAspect="1" noChangeArrowheads="1"/>
          </p:cNvSpPr>
          <p:nvPr/>
        </p:nvSpPr>
        <p:spPr bwMode="auto">
          <a:xfrm>
            <a:off x="6096000" y="3733799"/>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buClr>
                <a:srgbClr val="000000"/>
              </a:buClr>
              <a:defRPr/>
            </a:pPr>
            <a:endParaRPr lang="pt-BR" sz="1867" kern="0">
              <a:solidFill>
                <a:srgbClr val="000000"/>
              </a:solidFill>
              <a:latin typeface="Arial"/>
              <a:cs typeface="Arial"/>
              <a:sym typeface="Arial"/>
            </a:endParaRPr>
          </a:p>
        </p:txBody>
      </p:sp>
      <p:cxnSp>
        <p:nvCxnSpPr>
          <p:cNvPr id="12" name="Google Shape;133;g2e6e1bb57c8_0_67">
            <a:extLst>
              <a:ext uri="{FF2B5EF4-FFF2-40B4-BE49-F238E27FC236}">
                <a16:creationId xmlns:a16="http://schemas.microsoft.com/office/drawing/2014/main" id="{6A0E1698-CADF-4373-75FA-7E103871E3B4}"/>
              </a:ext>
            </a:extLst>
          </p:cNvPr>
          <p:cNvCxnSpPr>
            <a:cxnSpLocks/>
          </p:cNvCxnSpPr>
          <p:nvPr/>
        </p:nvCxnSpPr>
        <p:spPr>
          <a:xfrm>
            <a:off x="4953369" y="2356973"/>
            <a:ext cx="2352000" cy="0"/>
          </a:xfrm>
          <a:prstGeom prst="straightConnector1">
            <a:avLst/>
          </a:prstGeom>
          <a:noFill/>
          <a:ln w="9525" cap="flat" cmpd="sng">
            <a:solidFill>
              <a:schemeClr val="tx1">
                <a:lumMod val="50000"/>
                <a:lumOff val="50000"/>
              </a:schemeClr>
            </a:solidFill>
            <a:prstDash val="solid"/>
            <a:round/>
            <a:headEnd type="none" w="sm" len="sm"/>
            <a:tailEnd type="none" w="sm" len="sm"/>
          </a:ln>
        </p:spPr>
      </p:cxnSp>
      <p:sp>
        <p:nvSpPr>
          <p:cNvPr id="11" name="Retângulo 10">
            <a:extLst>
              <a:ext uri="{FF2B5EF4-FFF2-40B4-BE49-F238E27FC236}">
                <a16:creationId xmlns:a16="http://schemas.microsoft.com/office/drawing/2014/main" id="{2169555C-E200-619F-D4FA-DA65A1447D6E}"/>
              </a:ext>
            </a:extLst>
          </p:cNvPr>
          <p:cNvSpPr/>
          <p:nvPr/>
        </p:nvSpPr>
        <p:spPr>
          <a:xfrm>
            <a:off x="4869705" y="4527594"/>
            <a:ext cx="6374747" cy="1805196"/>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13" name="Retângulo 12">
            <a:extLst>
              <a:ext uri="{FF2B5EF4-FFF2-40B4-BE49-F238E27FC236}">
                <a16:creationId xmlns:a16="http://schemas.microsoft.com/office/drawing/2014/main" id="{3709ADEE-558E-AE9A-D217-521A2618E571}"/>
              </a:ext>
            </a:extLst>
          </p:cNvPr>
          <p:cNvSpPr/>
          <p:nvPr/>
        </p:nvSpPr>
        <p:spPr>
          <a:xfrm rot="10800000">
            <a:off x="10460459" y="5121359"/>
            <a:ext cx="1206668" cy="1913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8000" kern="0" dirty="0">
                <a:solidFill>
                  <a:srgbClr val="00CF00"/>
                </a:solidFill>
                <a:latin typeface="Arial"/>
                <a:sym typeface="Arial"/>
              </a:rPr>
              <a:t>“</a:t>
            </a:r>
          </a:p>
        </p:txBody>
      </p:sp>
      <p:sp>
        <p:nvSpPr>
          <p:cNvPr id="15" name="CaixaDeTexto 14">
            <a:extLst>
              <a:ext uri="{FF2B5EF4-FFF2-40B4-BE49-F238E27FC236}">
                <a16:creationId xmlns:a16="http://schemas.microsoft.com/office/drawing/2014/main" id="{4706F21D-9755-468F-8539-C10E37139BA8}"/>
              </a:ext>
            </a:extLst>
          </p:cNvPr>
          <p:cNvSpPr txBox="1"/>
          <p:nvPr/>
        </p:nvSpPr>
        <p:spPr>
          <a:xfrm>
            <a:off x="5050365" y="4763252"/>
            <a:ext cx="6043329" cy="1266180"/>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467" i="1" kern="100" dirty="0">
                <a:solidFill>
                  <a:srgbClr val="000000">
                    <a:lumMod val="65000"/>
                    <a:lumOff val="35000"/>
                  </a:srgbClr>
                </a:solidFill>
                <a:cs typeface="Times New Roman" panose="02020603050405020304" pitchFamily="18" charset="0"/>
                <a:sym typeface="Arial"/>
              </a:rPr>
              <a:t>Eu acho que a prioridade do país é </a:t>
            </a:r>
            <a:r>
              <a:rPr lang="pt-BR" sz="1467" i="1" kern="100" dirty="0">
                <a:solidFill>
                  <a:srgbClr val="000000">
                    <a:lumMod val="65000"/>
                    <a:lumOff val="35000"/>
                  </a:srgbClr>
                </a:solidFill>
                <a:cs typeface="Times New Roman" panose="02020603050405020304" pitchFamily="18" charset="0"/>
              </a:rPr>
              <a:t>com outras coisas, e acho que tem que ser com Educação, Saúde, mas a Cultura não é prioridade para o governo.</a:t>
            </a:r>
          </a:p>
          <a:p>
            <a:pPr marL="0" lvl="1" algn="just" defTabSz="1219170">
              <a:lnSpc>
                <a:spcPct val="120000"/>
              </a:lnSpc>
              <a:spcBef>
                <a:spcPts val="400"/>
              </a:spcBef>
              <a:spcAft>
                <a:spcPts val="400"/>
              </a:spcAft>
              <a:buClr>
                <a:srgbClr val="000000"/>
              </a:buClr>
              <a:defRPr/>
            </a:pPr>
            <a:r>
              <a:rPr lang="pt-BR" sz="1400" kern="100" dirty="0">
                <a:solidFill>
                  <a:srgbClr val="000000">
                    <a:lumMod val="65000"/>
                    <a:lumOff val="35000"/>
                  </a:srgbClr>
                </a:solidFill>
                <a:cs typeface="Times New Roman" panose="02020603050405020304" pitchFamily="18" charset="0"/>
                <a:sym typeface="Arial"/>
              </a:rPr>
              <a:t>(NO/ NE/ CO - Capital/ RM - 18 a 25 anos)</a:t>
            </a:r>
          </a:p>
        </p:txBody>
      </p:sp>
      <p:sp>
        <p:nvSpPr>
          <p:cNvPr id="4" name="Retângulo 3">
            <a:extLst>
              <a:ext uri="{FF2B5EF4-FFF2-40B4-BE49-F238E27FC236}">
                <a16:creationId xmlns:a16="http://schemas.microsoft.com/office/drawing/2014/main" id="{B157775C-10FC-451B-0C6A-470D3C29D4DF}"/>
              </a:ext>
            </a:extLst>
          </p:cNvPr>
          <p:cNvSpPr/>
          <p:nvPr/>
        </p:nvSpPr>
        <p:spPr>
          <a:xfrm>
            <a:off x="4447031" y="3715872"/>
            <a:ext cx="1206668" cy="19134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8000" kern="0" dirty="0">
                <a:solidFill>
                  <a:srgbClr val="00CF00"/>
                </a:solidFill>
                <a:latin typeface="Arial"/>
                <a:sym typeface="Arial"/>
              </a:rPr>
              <a:t>“</a:t>
            </a:r>
          </a:p>
        </p:txBody>
      </p:sp>
      <p:sp>
        <p:nvSpPr>
          <p:cNvPr id="10" name="CaixaDeTexto 9">
            <a:extLst>
              <a:ext uri="{FF2B5EF4-FFF2-40B4-BE49-F238E27FC236}">
                <a16:creationId xmlns:a16="http://schemas.microsoft.com/office/drawing/2014/main" id="{BD61C753-EF72-C548-9BD3-0C50649055CE}"/>
              </a:ext>
            </a:extLst>
          </p:cNvPr>
          <p:cNvSpPr txBox="1"/>
          <p:nvPr/>
        </p:nvSpPr>
        <p:spPr>
          <a:xfrm>
            <a:off x="4863730" y="2432154"/>
            <a:ext cx="6386700" cy="1865126"/>
          </a:xfrm>
          <a:prstGeom prst="rect">
            <a:avLst/>
          </a:prstGeom>
          <a:noFill/>
        </p:spPr>
        <p:txBody>
          <a:bodyPr wrap="square">
            <a:spAutoFit/>
          </a:bodyPr>
          <a:lstStyle/>
          <a:p>
            <a:pPr marL="457189" indent="-457189" algn="just">
              <a:lnSpc>
                <a:spcPct val="120000"/>
              </a:lnSpc>
              <a:spcBef>
                <a:spcPts val="533"/>
              </a:spcBef>
              <a:spcAft>
                <a:spcPts val="533"/>
              </a:spcAft>
              <a:buClr>
                <a:srgbClr val="404040"/>
              </a:buClr>
              <a:buSzPct val="80000"/>
              <a:buFont typeface="Arial" panose="020B0604020202020204" pitchFamily="34" charset="0"/>
              <a:buChar char="‒"/>
              <a:defRPr/>
            </a:pPr>
            <a:r>
              <a:rPr lang="pt-BR" sz="1600" dirty="0">
                <a:solidFill>
                  <a:srgbClr val="000000">
                    <a:lumMod val="50000"/>
                    <a:lumOff val="50000"/>
                  </a:srgbClr>
                </a:solidFill>
              </a:rPr>
              <a:t>Em regra, nota-se que esse debate causa certo ruído; </a:t>
            </a:r>
            <a:r>
              <a:rPr lang="pt-BR" sz="1600" b="1" dirty="0">
                <a:solidFill>
                  <a:srgbClr val="000000">
                    <a:lumMod val="50000"/>
                    <a:lumOff val="50000"/>
                  </a:srgbClr>
                </a:solidFill>
              </a:rPr>
              <a:t>muitos confundem que priorizar a cultura seria diminuir os recursos de outras áreas importantes, como no caso da Saúde</a:t>
            </a:r>
            <a:r>
              <a:rPr lang="pt-BR" sz="1600" dirty="0">
                <a:solidFill>
                  <a:srgbClr val="000000">
                    <a:lumMod val="50000"/>
                    <a:lumOff val="50000"/>
                  </a:srgbClr>
                </a:solidFill>
              </a:rPr>
              <a:t>, sendo esse o principal motivo aparente para a negativa da Cultura como prioridade de investimentos pelo governo federal.</a:t>
            </a:r>
          </a:p>
        </p:txBody>
      </p:sp>
      <p:sp>
        <p:nvSpPr>
          <p:cNvPr id="16" name="CaixaDeTexto 15">
            <a:extLst>
              <a:ext uri="{FF2B5EF4-FFF2-40B4-BE49-F238E27FC236}">
                <a16:creationId xmlns:a16="http://schemas.microsoft.com/office/drawing/2014/main" id="{2DE08D2B-64FD-23B7-468B-47DCD39B3DD5}"/>
              </a:ext>
            </a:extLst>
          </p:cNvPr>
          <p:cNvSpPr txBox="1"/>
          <p:nvPr/>
        </p:nvSpPr>
        <p:spPr>
          <a:xfrm>
            <a:off x="4387965" y="350585"/>
            <a:ext cx="6856488" cy="1754326"/>
          </a:xfrm>
          <a:prstGeom prst="rect">
            <a:avLst/>
          </a:prstGeom>
          <a:noFill/>
        </p:spPr>
        <p:txBody>
          <a:bodyPr wrap="square">
            <a:spAutoFit/>
          </a:bodyPr>
          <a:lstStyle/>
          <a:p>
            <a:pPr algn="just">
              <a:lnSpc>
                <a:spcPct val="150000"/>
              </a:lnSpc>
              <a:spcBef>
                <a:spcPts val="800"/>
              </a:spcBef>
              <a:spcAft>
                <a:spcPts val="800"/>
              </a:spcAft>
              <a:defRPr/>
            </a:pPr>
            <a:r>
              <a:rPr lang="pt-BR" b="1" dirty="0">
                <a:solidFill>
                  <a:srgbClr val="3F3F3F"/>
                </a:solidFill>
              </a:rPr>
              <a:t>AO SEREM INDAGADOS SE O GOVERNO FEDERAL OU OUTRA ESFERA DEVERIA PRIORIZAR A CULTURA, A RESPOSTA É NEGATIVA – </a:t>
            </a:r>
            <a:r>
              <a:rPr lang="pt-BR" dirty="0">
                <a:solidFill>
                  <a:srgbClr val="3F3F3F"/>
                </a:solidFill>
              </a:rPr>
              <a:t>MAS, OS ENTREVISTADOS NÃO SE POSICIONAM CLARAMENTE SOBRE ISSO.</a:t>
            </a:r>
            <a:endParaRPr lang="pt-BR" kern="0" dirty="0">
              <a:solidFill>
                <a:srgbClr val="000000">
                  <a:lumMod val="50000"/>
                  <a:lumOff val="50000"/>
                </a:srgbClr>
              </a:solidFill>
              <a:cs typeface="Arial"/>
              <a:sym typeface="Arial"/>
            </a:endParaRPr>
          </a:p>
        </p:txBody>
      </p:sp>
    </p:spTree>
    <p:extLst>
      <p:ext uri="{BB962C8B-B14F-4D97-AF65-F5344CB8AC3E}">
        <p14:creationId xmlns:p14="http://schemas.microsoft.com/office/powerpoint/2010/main" val="1539412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PRINCIPAIS AGENTES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DE FOMENTO À CULTURA</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42273" y="6291986"/>
            <a:ext cx="10127933" cy="202139"/>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Na sua opinião, quem está fazendo mais para a cultura do país no atual momento?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5">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816745CC-CEB7-AE6A-D7E8-52C0DA19B187}"/>
              </a:ext>
            </a:extLst>
          </p:cNvPr>
          <p:cNvPicPr/>
          <p:nvPr/>
        </p:nvPicPr>
        <p:blipFill>
          <a:blip r:embed="rId6" cstate="print"/>
          <a:stretch>
            <a:fillRect/>
          </a:stretch>
        </p:blipFill>
        <p:spPr>
          <a:xfrm>
            <a:off x="-6837" y="6145993"/>
            <a:ext cx="837804" cy="720070"/>
          </a:xfrm>
          <a:prstGeom prst="rect">
            <a:avLst/>
          </a:prstGeom>
        </p:spPr>
      </p:pic>
      <p:graphicFrame>
        <p:nvGraphicFramePr>
          <p:cNvPr id="7" name="Gráfico 25">
            <a:extLst>
              <a:ext uri="{FF2B5EF4-FFF2-40B4-BE49-F238E27FC236}">
                <a16:creationId xmlns:a16="http://schemas.microsoft.com/office/drawing/2014/main" id="{410689CB-4131-E5AC-9972-D8E254A623F9}"/>
              </a:ext>
            </a:extLst>
          </p:cNvPr>
          <p:cNvGraphicFramePr/>
          <p:nvPr>
            <p:custDataLst>
              <p:tags r:id="rId1"/>
            </p:custDataLst>
            <p:extLst>
              <p:ext uri="{D42A27DB-BD31-4B8C-83A1-F6EECF244321}">
                <p14:modId xmlns:p14="http://schemas.microsoft.com/office/powerpoint/2010/main" val="1191457547"/>
              </p:ext>
            </p:extLst>
          </p:nvPr>
        </p:nvGraphicFramePr>
        <p:xfrm>
          <a:off x="-6837" y="1497661"/>
          <a:ext cx="5734732" cy="4573428"/>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42">
            <a:extLst>
              <a:ext uri="{FF2B5EF4-FFF2-40B4-BE49-F238E27FC236}">
                <a16:creationId xmlns:a16="http://schemas.microsoft.com/office/drawing/2014/main" id="{1EB956EF-43C3-9817-6212-89C8FEFDDEE4}"/>
              </a:ext>
            </a:extLst>
          </p:cNvPr>
          <p:cNvSpPr txBox="1"/>
          <p:nvPr/>
        </p:nvSpPr>
        <p:spPr>
          <a:xfrm>
            <a:off x="7913723" y="1429262"/>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24%</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0%</a:t>
            </a:r>
          </a:p>
          <a:p>
            <a:pPr algn="r">
              <a:defRPr/>
            </a:pPr>
            <a:r>
              <a:rPr lang="pt-BR" sz="1000" dirty="0">
                <a:latin typeface="Century Gothic" panose="020B0502020202020204" pitchFamily="34" charset="0"/>
              </a:rPr>
              <a:t>25 a 40 anos: </a:t>
            </a:r>
            <a:r>
              <a:rPr lang="pt-BR" sz="1000" b="1" dirty="0">
                <a:latin typeface="Century Gothic" panose="020B0502020202020204" pitchFamily="34" charset="0"/>
              </a:rPr>
              <a:t>28%</a:t>
            </a:r>
            <a:r>
              <a:rPr lang="pt-BR" sz="1000" dirty="0">
                <a:latin typeface="Century Gothic" panose="020B0502020202020204" pitchFamily="34" charset="0"/>
              </a:rPr>
              <a:t> | 41 a 59 anos: </a:t>
            </a:r>
            <a:r>
              <a:rPr lang="pt-BR" sz="1000" b="1" dirty="0">
                <a:latin typeface="Century Gothic" panose="020B0502020202020204" pitchFamily="34" charset="0"/>
              </a:rPr>
              <a:t>29%</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29%</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31%</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30% </a:t>
            </a:r>
            <a:r>
              <a:rPr lang="pt-BR" sz="1000" dirty="0">
                <a:latin typeface="Century Gothic" panose="020B0502020202020204" pitchFamily="34" charset="0"/>
              </a:rPr>
              <a:t>| Sudeste: </a:t>
            </a:r>
            <a:r>
              <a:rPr lang="pt-BR" sz="1000" b="1" dirty="0">
                <a:latin typeface="Century Gothic" panose="020B0502020202020204" pitchFamily="34" charset="0"/>
              </a:rPr>
              <a:t>29%</a:t>
            </a:r>
          </a:p>
        </p:txBody>
      </p:sp>
      <p:cxnSp>
        <p:nvCxnSpPr>
          <p:cNvPr id="11" name="Conector de Seta Reta 10">
            <a:extLst>
              <a:ext uri="{FF2B5EF4-FFF2-40B4-BE49-F238E27FC236}">
                <a16:creationId xmlns:a16="http://schemas.microsoft.com/office/drawing/2014/main" id="{39BFE3DC-1D8C-033F-E9EE-85E717AF77DC}"/>
              </a:ext>
            </a:extLst>
          </p:cNvPr>
          <p:cNvCxnSpPr>
            <a:cxnSpLocks/>
          </p:cNvCxnSpPr>
          <p:nvPr/>
        </p:nvCxnSpPr>
        <p:spPr>
          <a:xfrm>
            <a:off x="4179012" y="1893809"/>
            <a:ext cx="4872391"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AE0FBE6E-6596-92B2-7C60-6588EF600142}"/>
              </a:ext>
            </a:extLst>
          </p:cNvPr>
          <p:cNvCxnSpPr>
            <a:cxnSpLocks/>
          </p:cNvCxnSpPr>
          <p:nvPr/>
        </p:nvCxnSpPr>
        <p:spPr>
          <a:xfrm flipV="1">
            <a:off x="4179012" y="2801364"/>
            <a:ext cx="2551253" cy="14906"/>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4C1360F3-2B06-5793-62DE-8CD4C7A3ED16}"/>
              </a:ext>
            </a:extLst>
          </p:cNvPr>
          <p:cNvCxnSpPr>
            <a:cxnSpLocks/>
          </p:cNvCxnSpPr>
          <p:nvPr/>
        </p:nvCxnSpPr>
        <p:spPr>
          <a:xfrm>
            <a:off x="3899173" y="3774885"/>
            <a:ext cx="817983"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42">
            <a:extLst>
              <a:ext uri="{FF2B5EF4-FFF2-40B4-BE49-F238E27FC236}">
                <a16:creationId xmlns:a16="http://schemas.microsoft.com/office/drawing/2014/main" id="{18F9CF97-4693-7857-44FF-93EEE48E6CED}"/>
              </a:ext>
            </a:extLst>
          </p:cNvPr>
          <p:cNvSpPr txBox="1"/>
          <p:nvPr/>
        </p:nvSpPr>
        <p:spPr>
          <a:xfrm>
            <a:off x="6242014" y="2367976"/>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28%</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23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27%</a:t>
            </a:r>
            <a:r>
              <a:rPr lang="pt-BR" sz="1000" dirty="0">
                <a:latin typeface="Century Gothic" panose="020B0502020202020204" pitchFamily="34" charset="0"/>
              </a:rPr>
              <a:t> | 60 anos ou mais: </a:t>
            </a:r>
            <a:r>
              <a:rPr lang="pt-BR" sz="1000" b="1" dirty="0">
                <a:latin typeface="Century Gothic" panose="020B0502020202020204" pitchFamily="34" charset="0"/>
              </a:rPr>
              <a:t>27%</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29%</a:t>
            </a:r>
          </a:p>
          <a:p>
            <a:pPr algn="r">
              <a:defRPr/>
            </a:pPr>
            <a:r>
              <a:rPr lang="pt-BR" sz="1000" dirty="0">
                <a:latin typeface="Century Gothic" panose="020B0502020202020204" pitchFamily="34" charset="0"/>
              </a:rPr>
              <a:t>De 1 a 2 S.M.: </a:t>
            </a:r>
            <a:r>
              <a:rPr lang="pt-BR" sz="1000" b="1" dirty="0">
                <a:latin typeface="Century Gothic" panose="020B0502020202020204" pitchFamily="34" charset="0"/>
              </a:rPr>
              <a:t>29%</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30% </a:t>
            </a:r>
            <a:r>
              <a:rPr lang="pt-BR" sz="1000" dirty="0">
                <a:latin typeface="Century Gothic" panose="020B0502020202020204" pitchFamily="34" charset="0"/>
              </a:rPr>
              <a:t>| Norte/Centro-Oeste: </a:t>
            </a:r>
            <a:r>
              <a:rPr lang="pt-BR" sz="1000" b="1" dirty="0">
                <a:latin typeface="Century Gothic" panose="020B0502020202020204" pitchFamily="34" charset="0"/>
              </a:rPr>
              <a:t>29%</a:t>
            </a:r>
          </a:p>
        </p:txBody>
      </p:sp>
      <p:sp>
        <p:nvSpPr>
          <p:cNvPr id="15" name="TextBox 42">
            <a:extLst>
              <a:ext uri="{FF2B5EF4-FFF2-40B4-BE49-F238E27FC236}">
                <a16:creationId xmlns:a16="http://schemas.microsoft.com/office/drawing/2014/main" id="{B3BBE83C-ECBD-1587-8067-D0813710DFC0}"/>
              </a:ext>
            </a:extLst>
          </p:cNvPr>
          <p:cNvSpPr txBox="1"/>
          <p:nvPr/>
        </p:nvSpPr>
        <p:spPr>
          <a:xfrm>
            <a:off x="4343869" y="3657010"/>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22</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13%</a:t>
            </a:r>
          </a:p>
          <a:p>
            <a:pPr algn="r">
              <a:defRPr/>
            </a:pPr>
            <a:r>
              <a:rPr lang="pt-BR" sz="1000" dirty="0">
                <a:latin typeface="Century Gothic" panose="020B0502020202020204" pitchFamily="34" charset="0"/>
              </a:rPr>
              <a:t>25 a 40 anos: </a:t>
            </a:r>
            <a:r>
              <a:rPr lang="pt-BR" sz="1000" b="1" dirty="0">
                <a:latin typeface="Century Gothic" panose="020B0502020202020204" pitchFamily="34" charset="0"/>
              </a:rPr>
              <a:t>18%</a:t>
            </a:r>
            <a:r>
              <a:rPr lang="pt-BR" sz="1000" dirty="0">
                <a:latin typeface="Century Gothic" panose="020B0502020202020204" pitchFamily="34" charset="0"/>
              </a:rPr>
              <a:t> | 41 a 59 anos: </a:t>
            </a:r>
            <a:r>
              <a:rPr lang="pt-BR" sz="1000" b="1" dirty="0">
                <a:latin typeface="Century Gothic" panose="020B0502020202020204" pitchFamily="34" charset="0"/>
              </a:rPr>
              <a:t>17%</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18%</a:t>
            </a:r>
          </a:p>
          <a:p>
            <a:pPr algn="r">
              <a:defRPr/>
            </a:pPr>
            <a:r>
              <a:rPr lang="pt-BR" sz="1000" dirty="0">
                <a:latin typeface="Century Gothic" panose="020B0502020202020204" pitchFamily="34" charset="0"/>
              </a:rPr>
              <a:t>De 2 a 5 S.M.: </a:t>
            </a:r>
            <a:r>
              <a:rPr lang="pt-BR" sz="1000" b="1" dirty="0">
                <a:latin typeface="Century Gothic" panose="020B0502020202020204" pitchFamily="34" charset="0"/>
              </a:rPr>
              <a:t>21%</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27% </a:t>
            </a:r>
            <a:r>
              <a:rPr lang="pt-BR" sz="1000" dirty="0">
                <a:latin typeface="Century Gothic" panose="020B0502020202020204" pitchFamily="34" charset="0"/>
              </a:rPr>
              <a:t>| Nordeste: </a:t>
            </a:r>
            <a:r>
              <a:rPr lang="pt-BR" sz="1000" b="1" dirty="0">
                <a:latin typeface="Century Gothic" panose="020B0502020202020204" pitchFamily="34" charset="0"/>
              </a:rPr>
              <a:t>20%</a:t>
            </a:r>
          </a:p>
        </p:txBody>
      </p:sp>
      <p:sp>
        <p:nvSpPr>
          <p:cNvPr id="16" name="CaixaDeTexto 15">
            <a:extLst>
              <a:ext uri="{FF2B5EF4-FFF2-40B4-BE49-F238E27FC236}">
                <a16:creationId xmlns:a16="http://schemas.microsoft.com/office/drawing/2014/main" id="{7DCDEE8E-D832-504F-966C-04C924FF3D2F}"/>
              </a:ext>
            </a:extLst>
          </p:cNvPr>
          <p:cNvSpPr txBox="1"/>
          <p:nvPr>
            <p:custDataLst>
              <p:tags r:id="rId2"/>
            </p:custDataLst>
          </p:nvPr>
        </p:nvSpPr>
        <p:spPr>
          <a:xfrm>
            <a:off x="9493006" y="3137417"/>
            <a:ext cx="1908199" cy="2923877"/>
          </a:xfrm>
          <a:prstGeom prst="rect">
            <a:avLst/>
          </a:prstGeom>
          <a:noFill/>
          <a:ln>
            <a:noFill/>
          </a:ln>
        </p:spPr>
        <p:txBody>
          <a:bodyPr wrap="square">
            <a:spAutoFit/>
          </a:bodyPr>
          <a:lstStyle/>
          <a:p>
            <a:pPr lvl="0">
              <a:spcAft>
                <a:spcPts val="1000"/>
              </a:spcAft>
              <a:defRPr/>
            </a:pPr>
            <a:r>
              <a:rPr lang="pt-BR" sz="1200" b="1" dirty="0">
                <a:solidFill>
                  <a:srgbClr val="F39325"/>
                </a:solidFill>
                <a:latin typeface="Nunito" pitchFamily="2" charset="0"/>
                <a:ea typeface="Calibri" panose="020F0502020204030204" pitchFamily="34" charset="0"/>
                <a:cs typeface="Calibri" panose="020F0502020204030204" pitchFamily="34" charset="0"/>
              </a:rPr>
              <a:t>As </a:t>
            </a:r>
            <a:r>
              <a:rPr lang="pt-BR" sz="1600" b="1" dirty="0">
                <a:solidFill>
                  <a:srgbClr val="F39325"/>
                </a:solidFill>
                <a:latin typeface="Nunito" pitchFamily="2" charset="0"/>
                <a:ea typeface="Calibri" panose="020F0502020204030204" pitchFamily="34" charset="0"/>
                <a:cs typeface="Calibri" panose="020F0502020204030204" pitchFamily="34" charset="0"/>
              </a:rPr>
              <a:t>Prefeituras (27%) </a:t>
            </a:r>
            <a:r>
              <a:rPr lang="pt-BR" sz="1200" b="1" dirty="0">
                <a:solidFill>
                  <a:srgbClr val="F39325"/>
                </a:solidFill>
                <a:latin typeface="Nunito" pitchFamily="2" charset="0"/>
                <a:ea typeface="Calibri" panose="020F0502020204030204" pitchFamily="34" charset="0"/>
                <a:cs typeface="Calibri" panose="020F0502020204030204" pitchFamily="34" charset="0"/>
              </a:rPr>
              <a:t>lideram o ranking, indicando que eventos locais e a manutenção de equipamentos urbanos são as ações mais visíveis para a população. O </a:t>
            </a:r>
            <a:r>
              <a:rPr lang="pt-BR" sz="1600" b="1" dirty="0">
                <a:solidFill>
                  <a:srgbClr val="F39325"/>
                </a:solidFill>
                <a:latin typeface="Nunito" pitchFamily="2" charset="0"/>
                <a:ea typeface="Calibri" panose="020F0502020204030204" pitchFamily="34" charset="0"/>
                <a:cs typeface="Calibri" panose="020F0502020204030204" pitchFamily="34" charset="0"/>
              </a:rPr>
              <a:t>Governo Federal (25%) </a:t>
            </a:r>
            <a:r>
              <a:rPr lang="pt-BR" sz="1200" b="1" dirty="0">
                <a:solidFill>
                  <a:srgbClr val="F39325"/>
                </a:solidFill>
                <a:latin typeface="Nunito" pitchFamily="2" charset="0"/>
                <a:ea typeface="Calibri" panose="020F0502020204030204" pitchFamily="34" charset="0"/>
                <a:cs typeface="Calibri" panose="020F0502020204030204" pitchFamily="34" charset="0"/>
              </a:rPr>
              <a:t>aparece logo atrás, em empate técnico, mostrando força institucional.</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cxnSp>
        <p:nvCxnSpPr>
          <p:cNvPr id="17" name="Straight Connector 29">
            <a:extLst>
              <a:ext uri="{FF2B5EF4-FFF2-40B4-BE49-F238E27FC236}">
                <a16:creationId xmlns:a16="http://schemas.microsoft.com/office/drawing/2014/main" id="{63A1927F-9440-2922-4B29-0D0916542B67}"/>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76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0" y="-60886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38353" y="380748"/>
            <a:ext cx="8907304" cy="762549"/>
          </a:xfrm>
          <a:prstGeom prst="rect">
            <a:avLst/>
          </a:prstGeom>
          <a:noFill/>
        </p:spPr>
        <p:txBody>
          <a:bodyPr spcFirstLastPara="1" vert="horz" wrap="square" lIns="0" tIns="10954" rIns="0" bIns="0" rtlCol="0" anchor="t" anchorCtr="0">
            <a:spAutoFit/>
          </a:bodyPr>
          <a:lstStyle/>
          <a:p>
            <a:pPr marL="9525">
              <a:spcBef>
                <a:spcPts val="86"/>
              </a:spcBef>
            </a:pPr>
            <a:r>
              <a:rPr lang="pt-BR" sz="2700" spc="-101">
                <a:solidFill>
                  <a:srgbClr val="000000"/>
                </a:solidFill>
                <a:latin typeface="Century Gothic" panose="020B0502020202020204" pitchFamily="34" charset="0"/>
              </a:rPr>
              <a:t>PERFIL</a:t>
            </a:r>
            <a:endParaRPr sz="2700">
              <a:latin typeface="Century Gothic" panose="020B0502020202020204" pitchFamily="34" charset="0"/>
            </a:endParaRPr>
          </a:p>
          <a:p>
            <a:pPr marL="9525"/>
            <a:r>
              <a:rPr sz="2100" b="0" spc="-75">
                <a:solidFill>
                  <a:srgbClr val="000000"/>
                </a:solidFill>
                <a:latin typeface="Century Gothic" panose="020B0502020202020204" pitchFamily="34" charset="0"/>
              </a:rPr>
              <a:t>(</a:t>
            </a:r>
            <a:r>
              <a:rPr lang="pt-BR" sz="2100" b="0" spc="-75" err="1">
                <a:solidFill>
                  <a:srgbClr val="000000"/>
                </a:solidFill>
                <a:latin typeface="Century Gothic" panose="020B0502020202020204" pitchFamily="34" charset="0"/>
              </a:rPr>
              <a:t>amostra</a:t>
            </a:r>
            <a:r>
              <a:rPr sz="2100" b="0" spc="-105">
                <a:solidFill>
                  <a:srgbClr val="000000"/>
                </a:solidFill>
                <a:latin typeface="Century Gothic" panose="020B0502020202020204" pitchFamily="34" charset="0"/>
              </a:rPr>
              <a:t> </a:t>
            </a:r>
            <a:r>
              <a:rPr sz="2100" b="0" spc="-8">
                <a:solidFill>
                  <a:srgbClr val="000000"/>
                </a:solidFill>
                <a:latin typeface="Century Gothic" panose="020B0502020202020204" pitchFamily="34" charset="0"/>
              </a:rPr>
              <a:t>total)</a:t>
            </a:r>
            <a:endParaRPr sz="2100">
              <a:latin typeface="Century Gothic" panose="020B0502020202020204" pitchFamily="34" charset="0"/>
            </a:endParaRPr>
          </a:p>
        </p:txBody>
      </p:sp>
      <p:sp>
        <p:nvSpPr>
          <p:cNvPr id="5" name="object 5"/>
          <p:cNvSpPr/>
          <p:nvPr/>
        </p:nvSpPr>
        <p:spPr>
          <a:xfrm>
            <a:off x="11377563" y="4955852"/>
            <a:ext cx="814864" cy="1504950"/>
          </a:xfrm>
          <a:custGeom>
            <a:avLst/>
            <a:gdLst/>
            <a:ahLst/>
            <a:cxnLst/>
            <a:rect l="l" t="t" r="r" b="b"/>
            <a:pathLst>
              <a:path w="1086484" h="2006600">
                <a:moveTo>
                  <a:pt x="1085915" y="0"/>
                </a:moveTo>
                <a:lnTo>
                  <a:pt x="0" y="0"/>
                </a:lnTo>
                <a:lnTo>
                  <a:pt x="0" y="652907"/>
                </a:lnTo>
                <a:lnTo>
                  <a:pt x="838" y="701576"/>
                </a:lnTo>
                <a:lnTo>
                  <a:pt x="3335" y="749824"/>
                </a:lnTo>
                <a:lnTo>
                  <a:pt x="7462" y="797624"/>
                </a:lnTo>
                <a:lnTo>
                  <a:pt x="13193" y="844947"/>
                </a:lnTo>
                <a:lnTo>
                  <a:pt x="20500" y="891767"/>
                </a:lnTo>
                <a:lnTo>
                  <a:pt x="29356" y="938055"/>
                </a:lnTo>
                <a:lnTo>
                  <a:pt x="39732" y="983785"/>
                </a:lnTo>
                <a:lnTo>
                  <a:pt x="51602" y="1028929"/>
                </a:lnTo>
                <a:lnTo>
                  <a:pt x="64938" y="1073459"/>
                </a:lnTo>
                <a:lnTo>
                  <a:pt x="79712" y="1117347"/>
                </a:lnTo>
                <a:lnTo>
                  <a:pt x="95897" y="1160568"/>
                </a:lnTo>
                <a:lnTo>
                  <a:pt x="113466" y="1203092"/>
                </a:lnTo>
                <a:lnTo>
                  <a:pt x="132390" y="1244892"/>
                </a:lnTo>
                <a:lnTo>
                  <a:pt x="152643" y="1285941"/>
                </a:lnTo>
                <a:lnTo>
                  <a:pt x="174197" y="1326212"/>
                </a:lnTo>
                <a:lnTo>
                  <a:pt x="197025" y="1365676"/>
                </a:lnTo>
                <a:lnTo>
                  <a:pt x="221099" y="1404307"/>
                </a:lnTo>
                <a:lnTo>
                  <a:pt x="246391" y="1442077"/>
                </a:lnTo>
                <a:lnTo>
                  <a:pt x="272874" y="1478958"/>
                </a:lnTo>
                <a:lnTo>
                  <a:pt x="300521" y="1514923"/>
                </a:lnTo>
                <a:lnTo>
                  <a:pt x="329304" y="1549944"/>
                </a:lnTo>
                <a:lnTo>
                  <a:pt x="359195" y="1583995"/>
                </a:lnTo>
                <a:lnTo>
                  <a:pt x="390167" y="1617046"/>
                </a:lnTo>
                <a:lnTo>
                  <a:pt x="422193" y="1649072"/>
                </a:lnTo>
                <a:lnTo>
                  <a:pt x="455245" y="1680044"/>
                </a:lnTo>
                <a:lnTo>
                  <a:pt x="489296" y="1709936"/>
                </a:lnTo>
                <a:lnTo>
                  <a:pt x="524318" y="1738718"/>
                </a:lnTo>
                <a:lnTo>
                  <a:pt x="560283" y="1766365"/>
                </a:lnTo>
                <a:lnTo>
                  <a:pt x="597164" y="1792848"/>
                </a:lnTo>
                <a:lnTo>
                  <a:pt x="634934" y="1818140"/>
                </a:lnTo>
                <a:lnTo>
                  <a:pt x="673566" y="1842213"/>
                </a:lnTo>
                <a:lnTo>
                  <a:pt x="713030" y="1865041"/>
                </a:lnTo>
                <a:lnTo>
                  <a:pt x="753301" y="1886595"/>
                </a:lnTo>
                <a:lnTo>
                  <a:pt x="794351" y="1906848"/>
                </a:lnTo>
                <a:lnTo>
                  <a:pt x="836152" y="1925773"/>
                </a:lnTo>
                <a:lnTo>
                  <a:pt x="878676" y="1943341"/>
                </a:lnTo>
                <a:lnTo>
                  <a:pt x="921897" y="1959526"/>
                </a:lnTo>
                <a:lnTo>
                  <a:pt x="965786" y="1974300"/>
                </a:lnTo>
                <a:lnTo>
                  <a:pt x="1010317" y="1987636"/>
                </a:lnTo>
                <a:lnTo>
                  <a:pt x="1055461" y="1999506"/>
                </a:lnTo>
                <a:lnTo>
                  <a:pt x="1085915" y="2006416"/>
                </a:lnTo>
                <a:lnTo>
                  <a:pt x="1085915" y="0"/>
                </a:lnTo>
                <a:close/>
              </a:path>
            </a:pathLst>
          </a:custGeom>
          <a:solidFill>
            <a:srgbClr val="173DFF"/>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graphicFrame>
        <p:nvGraphicFramePr>
          <p:cNvPr id="28" name="Gráfico 27">
            <a:extLst>
              <a:ext uri="{FF2B5EF4-FFF2-40B4-BE49-F238E27FC236}">
                <a16:creationId xmlns:a16="http://schemas.microsoft.com/office/drawing/2014/main" id="{77A165B6-5205-EF94-62BA-EACA43A1A445}"/>
              </a:ext>
            </a:extLst>
          </p:cNvPr>
          <p:cNvGraphicFramePr/>
          <p:nvPr>
            <p:custDataLst>
              <p:tags r:id="rId1"/>
            </p:custDataLst>
            <p:extLst/>
          </p:nvPr>
        </p:nvGraphicFramePr>
        <p:xfrm>
          <a:off x="319065" y="1600200"/>
          <a:ext cx="4953000" cy="418322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7">
            <a:extLst>
              <a:ext uri="{FF2B5EF4-FFF2-40B4-BE49-F238E27FC236}">
                <a16:creationId xmlns:a16="http://schemas.microsoft.com/office/drawing/2014/main" id="{60F3F7DC-4783-BA3B-C1AA-F19871379911}"/>
              </a:ext>
            </a:extLst>
          </p:cNvPr>
          <p:cNvGraphicFramePr/>
          <p:nvPr>
            <p:custDataLst>
              <p:tags r:id="rId2"/>
            </p:custDataLst>
            <p:extLst/>
          </p:nvPr>
        </p:nvGraphicFramePr>
        <p:xfrm>
          <a:off x="7708012" y="3637256"/>
          <a:ext cx="3223771" cy="268923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Gráfico 7">
            <a:extLst>
              <a:ext uri="{FF2B5EF4-FFF2-40B4-BE49-F238E27FC236}">
                <a16:creationId xmlns:a16="http://schemas.microsoft.com/office/drawing/2014/main" id="{B6CE1836-AD0B-1C1C-8F59-91561435A64C}"/>
              </a:ext>
            </a:extLst>
          </p:cNvPr>
          <p:cNvGraphicFramePr/>
          <p:nvPr>
            <p:custDataLst>
              <p:tags r:id="rId3"/>
            </p:custDataLst>
            <p:extLst/>
          </p:nvPr>
        </p:nvGraphicFramePr>
        <p:xfrm>
          <a:off x="7910117" y="605035"/>
          <a:ext cx="3021666" cy="293870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Gráfico 6">
            <a:extLst>
              <a:ext uri="{FF2B5EF4-FFF2-40B4-BE49-F238E27FC236}">
                <a16:creationId xmlns:a16="http://schemas.microsoft.com/office/drawing/2014/main" id="{469D1799-F571-EB0B-2FFB-E13F908427D9}"/>
              </a:ext>
            </a:extLst>
          </p:cNvPr>
          <p:cNvGraphicFramePr/>
          <p:nvPr>
            <p:custDataLst>
              <p:tags r:id="rId4"/>
            </p:custDataLst>
            <p:extLst/>
          </p:nvPr>
        </p:nvGraphicFramePr>
        <p:xfrm>
          <a:off x="4695941" y="554403"/>
          <a:ext cx="3223771" cy="302072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Gráfico 7">
            <a:extLst>
              <a:ext uri="{FF2B5EF4-FFF2-40B4-BE49-F238E27FC236}">
                <a16:creationId xmlns:a16="http://schemas.microsoft.com/office/drawing/2014/main" id="{0A4DFC43-D11E-5F95-2E4D-463CBB39E9E6}"/>
              </a:ext>
            </a:extLst>
          </p:cNvPr>
          <p:cNvGraphicFramePr/>
          <p:nvPr>
            <p:custDataLst>
              <p:tags r:id="rId5"/>
            </p:custDataLst>
            <p:extLst/>
          </p:nvPr>
        </p:nvGraphicFramePr>
        <p:xfrm>
          <a:off x="4693941" y="3707611"/>
          <a:ext cx="3223771" cy="268923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308514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FB0529C-9DC3-4BD7-671A-0EAFF57AA1D9}"/>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4C11396B-633E-F352-E0BA-7D7712169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84DED44C-5962-437D-E787-F3618EDC22CD}"/>
              </a:ext>
            </a:extLst>
          </p:cNvPr>
          <p:cNvSpPr/>
          <p:nvPr/>
        </p:nvSpPr>
        <p:spPr>
          <a:xfrm>
            <a:off x="10497953" y="5793817"/>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4339CCAD-5060-F844-D602-3EAE8A1715F8}"/>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EBAE892C-BE40-789C-6085-FAFDEC411DD6}"/>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0A6441F9-7FCC-B65F-2035-EFE614C6B5DF}"/>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E7FE99FC-F80B-9186-1123-D9356750C255}"/>
              </a:ext>
            </a:extLst>
          </p:cNvPr>
          <p:cNvSpPr/>
          <p:nvPr/>
        </p:nvSpPr>
        <p:spPr>
          <a:xfrm>
            <a:off x="4062068" y="5062457"/>
            <a:ext cx="8041264" cy="1653891"/>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E991E1A8-9E4D-5EAA-061E-2E0176398993}"/>
              </a:ext>
            </a:extLst>
          </p:cNvPr>
          <p:cNvSpPr/>
          <p:nvPr/>
        </p:nvSpPr>
        <p:spPr>
          <a:xfrm rot="10800000">
            <a:off x="10290953" y="5149536"/>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92B4AC5B-7BC8-FB93-15EB-8B82C8C08542}"/>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E8538EE2-F3AD-5309-46BE-7C123902199A}"/>
              </a:ext>
            </a:extLst>
          </p:cNvPr>
          <p:cNvSpPr/>
          <p:nvPr/>
        </p:nvSpPr>
        <p:spPr>
          <a:xfrm>
            <a:off x="3805157" y="557532"/>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12" name="CaixaDeTexto 11">
            <a:extLst>
              <a:ext uri="{FF2B5EF4-FFF2-40B4-BE49-F238E27FC236}">
                <a16:creationId xmlns:a16="http://schemas.microsoft.com/office/drawing/2014/main" id="{7620DEE9-4E57-841D-3656-E7BA004D164C}"/>
              </a:ext>
            </a:extLst>
          </p:cNvPr>
          <p:cNvSpPr txBox="1"/>
          <p:nvPr/>
        </p:nvSpPr>
        <p:spPr>
          <a:xfrm>
            <a:off x="4062068" y="5163500"/>
            <a:ext cx="7875009" cy="1357295"/>
          </a:xfrm>
          <a:prstGeom prst="rect">
            <a:avLst/>
          </a:prstGeom>
          <a:noFill/>
        </p:spPr>
        <p:txBody>
          <a:bodyPr wrap="square">
            <a:spAutoFit/>
          </a:bodyPr>
          <a:lstStyle>
            <a:defPPr marR="0" lvl="0" algn="l" rtl="0">
              <a:lnSpc>
                <a:spcPct val="100000"/>
              </a:lnSpc>
              <a:spcBef>
                <a:spcPts val="0"/>
              </a:spcBef>
              <a:spcAft>
                <a:spcPts val="0"/>
              </a:spcAft>
            </a:defPPr>
            <a:lvl2pPr marL="0" indent="0" algn="just" defTabSz="914400" eaLnBrk="1" fontAlgn="auto" latinLnBrk="0" hangingPunct="1">
              <a:lnSpc>
                <a:spcPct val="120000"/>
              </a:lnSpc>
              <a:spcBef>
                <a:spcPts val="300"/>
              </a:spcBef>
              <a:spcAft>
                <a:spcPts val="300"/>
              </a:spcAft>
              <a:buSzTx/>
              <a:buNone/>
              <a:tabLst/>
              <a:defRPr kumimoji="0" sz="1200" i="1" kern="100" spc="0" normalizeH="0" baseline="0">
                <a:ln>
                  <a:noFill/>
                </a:ln>
                <a:solidFill>
                  <a:srgbClr val="000000">
                    <a:lumMod val="65000"/>
                    <a:lumOff val="35000"/>
                  </a:srgbClr>
                </a:solidFill>
                <a:effectLst/>
                <a:uLnTx/>
                <a:uFillTx/>
                <a:latin typeface="Aptos" panose="020B0004020202020204" pitchFamily="34" charset="0"/>
                <a:cs typeface="Times New Roman" panose="02020603050405020304" pitchFamily="18" charset="0"/>
              </a:defRPr>
            </a:lvl2pPr>
          </a:lstStyle>
          <a:p>
            <a:pPr lvl="1"/>
            <a:r>
              <a:rPr lang="pt-BR" sz="1400" dirty="0">
                <a:latin typeface="+mn-lt"/>
              </a:rPr>
              <a:t>- Aqui em Goiás o governo estadual apoia as exposições.</a:t>
            </a:r>
          </a:p>
          <a:p>
            <a:pPr lvl="1"/>
            <a:r>
              <a:rPr lang="pt-BR" sz="1400" dirty="0">
                <a:latin typeface="+mn-lt"/>
              </a:rPr>
              <a:t>- Em Pernambuco acho que só os festivais mesmo, o São Joao.</a:t>
            </a:r>
          </a:p>
          <a:p>
            <a:pPr lvl="1"/>
            <a:r>
              <a:rPr lang="pt-BR" sz="1400" dirty="0">
                <a:latin typeface="+mn-lt"/>
              </a:rPr>
              <a:t>- No Mato Grosso eu não vejo nada do governo estadual.</a:t>
            </a:r>
          </a:p>
          <a:p>
            <a:pPr lvl="1"/>
            <a:r>
              <a:rPr lang="pt-BR" sz="1400" dirty="0">
                <a:latin typeface="+mn-lt"/>
              </a:rPr>
              <a:t>(NO/ NE/ CO - Interior - 30 a 50 anos)</a:t>
            </a:r>
          </a:p>
        </p:txBody>
      </p:sp>
      <p:sp>
        <p:nvSpPr>
          <p:cNvPr id="14" name="Retângulo 13">
            <a:extLst>
              <a:ext uri="{FF2B5EF4-FFF2-40B4-BE49-F238E27FC236}">
                <a16:creationId xmlns:a16="http://schemas.microsoft.com/office/drawing/2014/main" id="{581BD326-4E9F-43D0-DC62-1DEB6688099F}"/>
              </a:ext>
            </a:extLst>
          </p:cNvPr>
          <p:cNvSpPr/>
          <p:nvPr/>
        </p:nvSpPr>
        <p:spPr>
          <a:xfrm>
            <a:off x="4006648" y="959971"/>
            <a:ext cx="8041264" cy="3743914"/>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15" name="CaixaDeTexto 14">
            <a:extLst>
              <a:ext uri="{FF2B5EF4-FFF2-40B4-BE49-F238E27FC236}">
                <a16:creationId xmlns:a16="http://schemas.microsoft.com/office/drawing/2014/main" id="{7354A8C8-E919-C9B6-9145-9EECA68A897A}"/>
              </a:ext>
            </a:extLst>
          </p:cNvPr>
          <p:cNvSpPr txBox="1"/>
          <p:nvPr/>
        </p:nvSpPr>
        <p:spPr>
          <a:xfrm>
            <a:off x="4006649" y="986177"/>
            <a:ext cx="7952596" cy="3551742"/>
          </a:xfrm>
          <a:prstGeom prst="rect">
            <a:avLst/>
          </a:prstGeom>
          <a:noFill/>
        </p:spPr>
        <p:txBody>
          <a:bodyPr wrap="square">
            <a:spAutoFit/>
          </a:bodyPr>
          <a:lstStyle/>
          <a:p>
            <a:pPr lvl="1" algn="just">
              <a:lnSpc>
                <a:spcPct val="120000"/>
              </a:lnSpc>
              <a:spcBef>
                <a:spcPts val="400"/>
              </a:spcBef>
              <a:spcAft>
                <a:spcPts val="400"/>
              </a:spcAft>
              <a:defRPr/>
            </a:pPr>
            <a:r>
              <a:rPr lang="pt-BR" sz="1400" i="1" kern="100" dirty="0">
                <a:solidFill>
                  <a:srgbClr val="000000">
                    <a:lumMod val="65000"/>
                    <a:lumOff val="35000"/>
                  </a:srgbClr>
                </a:solidFill>
                <a:cs typeface="Times New Roman" panose="02020603050405020304" pitchFamily="18" charset="0"/>
                <a:sym typeface="Arial"/>
              </a:rPr>
              <a:t>- </a:t>
            </a:r>
            <a:r>
              <a:rPr lang="pt-BR" sz="1400" b="1" i="1" kern="100" dirty="0">
                <a:solidFill>
                  <a:srgbClr val="000000">
                    <a:lumMod val="65000"/>
                    <a:lumOff val="35000"/>
                  </a:srgbClr>
                </a:solidFill>
                <a:cs typeface="Times New Roman" panose="02020603050405020304" pitchFamily="18" charset="0"/>
                <a:sym typeface="Arial"/>
              </a:rPr>
              <a:t>Acho que os governos não têm interesse, tem outras prioridades. (...) Aqui a cultura não é forte, a prefeitura não investe nada pelo que vejo, </a:t>
            </a:r>
            <a:r>
              <a:rPr lang="pt-BR" sz="1400" b="1" i="1" kern="100" dirty="0">
                <a:solidFill>
                  <a:srgbClr val="000000">
                    <a:lumMod val="65000"/>
                    <a:lumOff val="35000"/>
                  </a:srgbClr>
                </a:solidFill>
                <a:cs typeface="Times New Roman" panose="02020603050405020304" pitchFamily="18" charset="0"/>
              </a:rPr>
              <a:t>acho que tem outras prioridades.</a:t>
            </a:r>
          </a:p>
          <a:p>
            <a:pPr marL="0" lvl="1" algn="just" defTabSz="1219170">
              <a:lnSpc>
                <a:spcPct val="120000"/>
              </a:lnSpc>
              <a:spcBef>
                <a:spcPts val="400"/>
              </a:spcBef>
              <a:spcAft>
                <a:spcPts val="400"/>
              </a:spcAft>
              <a:buClr>
                <a:srgbClr val="000000"/>
              </a:buClr>
              <a:defRPr/>
            </a:pPr>
            <a:r>
              <a:rPr lang="pt-BR" sz="1400" i="1" kern="100" dirty="0">
                <a:solidFill>
                  <a:srgbClr val="000000">
                    <a:lumMod val="65000"/>
                    <a:lumOff val="35000"/>
                  </a:srgbClr>
                </a:solidFill>
                <a:cs typeface="Times New Roman" panose="02020603050405020304" pitchFamily="18" charset="0"/>
              </a:rPr>
              <a:t>- Aqui melhorou com essa nova gestão. Está tendo mais eventos, tem uns projetos do Sesi também agora.</a:t>
            </a:r>
          </a:p>
          <a:p>
            <a:pPr marL="0" lvl="1" algn="just" defTabSz="1219170">
              <a:lnSpc>
                <a:spcPct val="120000"/>
              </a:lnSpc>
              <a:spcBef>
                <a:spcPts val="400"/>
              </a:spcBef>
              <a:spcAft>
                <a:spcPts val="400"/>
              </a:spcAft>
              <a:buClr>
                <a:srgbClr val="000000"/>
              </a:buClr>
              <a:defRPr/>
            </a:pPr>
            <a:r>
              <a:rPr lang="pt-BR" sz="1400" i="1" kern="100" dirty="0">
                <a:solidFill>
                  <a:srgbClr val="000000">
                    <a:lumMod val="65000"/>
                    <a:lumOff val="35000"/>
                  </a:srgbClr>
                </a:solidFill>
                <a:cs typeface="Times New Roman" panose="02020603050405020304" pitchFamily="18" charset="0"/>
              </a:rPr>
              <a:t>- Aqui está tendo mais feiras, mais eventos, mas são mais eventos pagos. Não vejo incentivo.</a:t>
            </a:r>
          </a:p>
          <a:p>
            <a:pPr marL="0" lvl="1" algn="just" defTabSz="1219170">
              <a:lnSpc>
                <a:spcPct val="120000"/>
              </a:lnSpc>
              <a:spcBef>
                <a:spcPts val="400"/>
              </a:spcBef>
              <a:spcAft>
                <a:spcPts val="400"/>
              </a:spcAft>
              <a:buClr>
                <a:srgbClr val="000000"/>
              </a:buClr>
              <a:defRPr/>
            </a:pPr>
            <a:r>
              <a:rPr lang="pt-BR" sz="1400" i="1" kern="100" dirty="0">
                <a:solidFill>
                  <a:srgbClr val="000000">
                    <a:lumMod val="65000"/>
                    <a:lumOff val="35000"/>
                  </a:srgbClr>
                </a:solidFill>
                <a:cs typeface="Times New Roman" panose="02020603050405020304" pitchFamily="18" charset="0"/>
              </a:rPr>
              <a:t>- O município dá auxílio para as feiras acontecerem... Tinha o projeto Guri do governo do estado relacionado à música, mas está sucateado do estado.</a:t>
            </a:r>
          </a:p>
          <a:p>
            <a:pPr marL="0" lvl="1" algn="just" defTabSz="1219170">
              <a:lnSpc>
                <a:spcPct val="120000"/>
              </a:lnSpc>
              <a:spcBef>
                <a:spcPts val="400"/>
              </a:spcBef>
              <a:spcAft>
                <a:spcPts val="400"/>
              </a:spcAft>
              <a:buClr>
                <a:srgbClr val="000000"/>
              </a:buClr>
              <a:defRPr/>
            </a:pPr>
            <a:r>
              <a:rPr lang="pt-BR" sz="1400" i="1" kern="100" dirty="0">
                <a:solidFill>
                  <a:srgbClr val="000000">
                    <a:lumMod val="65000"/>
                    <a:lumOff val="35000"/>
                  </a:srgbClr>
                </a:solidFill>
                <a:cs typeface="Times New Roman" panose="02020603050405020304" pitchFamily="18" charset="0"/>
              </a:rPr>
              <a:t>- Aqui no Paraná o governo dá verba para exposição e shows gratuitos</a:t>
            </a:r>
          </a:p>
          <a:p>
            <a:pPr marL="0" lvl="1" algn="just" defTabSz="1219170">
              <a:lnSpc>
                <a:spcPct val="120000"/>
              </a:lnSpc>
              <a:spcBef>
                <a:spcPts val="400"/>
              </a:spcBef>
              <a:spcAft>
                <a:spcPts val="400"/>
              </a:spcAft>
              <a:buClr>
                <a:srgbClr val="000000"/>
              </a:buClr>
              <a:defRPr/>
            </a:pPr>
            <a:r>
              <a:rPr lang="pt-BR" sz="1400" i="1" kern="100" dirty="0">
                <a:solidFill>
                  <a:srgbClr val="000000">
                    <a:lumMod val="65000"/>
                    <a:lumOff val="35000"/>
                  </a:srgbClr>
                </a:solidFill>
                <a:cs typeface="Times New Roman" panose="02020603050405020304" pitchFamily="18" charset="0"/>
              </a:rPr>
              <a:t>- </a:t>
            </a:r>
            <a:r>
              <a:rPr lang="pt-BR" sz="1400" b="1" i="1" kern="100" dirty="0">
                <a:solidFill>
                  <a:srgbClr val="000000">
                    <a:lumMod val="65000"/>
                    <a:lumOff val="35000"/>
                  </a:srgbClr>
                </a:solidFill>
                <a:cs typeface="Times New Roman" panose="02020603050405020304" pitchFamily="18" charset="0"/>
              </a:rPr>
              <a:t>Os equipamentos aqui são privados, eu vejo só a iniciativa privada agindo.</a:t>
            </a:r>
          </a:p>
          <a:p>
            <a:pPr marL="0" lvl="1" algn="just" defTabSz="1219170">
              <a:lnSpc>
                <a:spcPct val="120000"/>
              </a:lnSpc>
              <a:spcBef>
                <a:spcPts val="400"/>
              </a:spcBef>
              <a:spcAft>
                <a:spcPts val="400"/>
              </a:spcAft>
              <a:buClr>
                <a:srgbClr val="000000"/>
              </a:buClr>
              <a:defRPr/>
            </a:pPr>
            <a:r>
              <a:rPr lang="pt-BR" sz="1400" i="1" kern="100" dirty="0">
                <a:solidFill>
                  <a:srgbClr val="000000">
                    <a:lumMod val="65000"/>
                    <a:lumOff val="35000"/>
                  </a:srgbClr>
                </a:solidFill>
                <a:cs typeface="Times New Roman" panose="02020603050405020304" pitchFamily="18" charset="0"/>
              </a:rPr>
              <a:t>(SE/ </a:t>
            </a:r>
            <a:r>
              <a:rPr lang="pt-BR" sz="1400" i="1" kern="100" dirty="0" err="1">
                <a:solidFill>
                  <a:srgbClr val="000000">
                    <a:lumMod val="65000"/>
                    <a:lumOff val="35000"/>
                  </a:srgbClr>
                </a:solidFill>
                <a:cs typeface="Times New Roman" panose="02020603050405020304" pitchFamily="18" charset="0"/>
              </a:rPr>
              <a:t>S</a:t>
            </a:r>
            <a:r>
              <a:rPr lang="pt-BR" sz="1400" i="1" kern="100" dirty="0">
                <a:solidFill>
                  <a:srgbClr val="000000">
                    <a:lumMod val="65000"/>
                    <a:lumOff val="35000"/>
                  </a:srgbClr>
                </a:solidFill>
                <a:cs typeface="Times New Roman" panose="02020603050405020304" pitchFamily="18" charset="0"/>
              </a:rPr>
              <a:t> - Interior - 18 a 25 anos)</a:t>
            </a:r>
          </a:p>
        </p:txBody>
      </p:sp>
    </p:spTree>
    <p:extLst>
      <p:ext uri="{BB962C8B-B14F-4D97-AF65-F5344CB8AC3E}">
        <p14:creationId xmlns:p14="http://schemas.microsoft.com/office/powerpoint/2010/main" val="1982849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4" y="3610947"/>
            <a:ext cx="11485983" cy="127456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26287" y="3685180"/>
            <a:ext cx="11161195" cy="1200329"/>
          </a:xfrm>
          <a:prstGeom prst="rect">
            <a:avLst/>
          </a:prstGeom>
          <a:noFill/>
        </p:spPr>
        <p:txBody>
          <a:bodyPr wrap="square">
            <a:spAutoFit/>
          </a:bodyPr>
          <a:lstStyle/>
          <a:p>
            <a:pPr algn="just" defTabSz="1219170">
              <a:spcBef>
                <a:spcPts val="800"/>
              </a:spcBef>
              <a:spcAft>
                <a:spcPts val="800"/>
              </a:spcAft>
              <a:buClr>
                <a:srgbClr val="404040"/>
              </a:buClr>
              <a:buSzPct val="80000"/>
              <a:defRPr/>
            </a:pPr>
            <a:r>
              <a:rPr lang="pt-BR" sz="3600" b="1" dirty="0" smtClean="0">
                <a:solidFill>
                  <a:srgbClr val="3F3F3F"/>
                </a:solidFill>
              </a:rPr>
              <a:t>E COMO AVALIAM A ATUAÇÃO DO GOVERNO FEDERAL?</a:t>
            </a:r>
            <a:endParaRPr lang="pt-BR" sz="36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1169350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A CULTURA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NA AGENDA DO GOVERNO FEDERAL</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8" name="object 6">
            <a:extLst>
              <a:ext uri="{FF2B5EF4-FFF2-40B4-BE49-F238E27FC236}">
                <a16:creationId xmlns:a16="http://schemas.microsoft.com/office/drawing/2014/main" id="{506C7CB5-7F3B-1754-9EB3-47CFA72FAD25}"/>
              </a:ext>
            </a:extLst>
          </p:cNvPr>
          <p:cNvSpPr txBox="1"/>
          <p:nvPr/>
        </p:nvSpPr>
        <p:spPr>
          <a:xfrm>
            <a:off x="942273" y="6291986"/>
            <a:ext cx="10127933" cy="202139"/>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Na sua visão, o quão prioritária é a pauta da cultura para o atual Governo do Brasil?</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C4A9D84A-6A62-F568-5086-9453190D4815}"/>
              </a:ext>
            </a:extLst>
          </p:cNvPr>
          <p:cNvPicPr/>
          <p:nvPr/>
        </p:nvPicPr>
        <p:blipFill>
          <a:blip r:embed="rId4" cstate="print"/>
          <a:stretch>
            <a:fillRect/>
          </a:stretch>
        </p:blipFill>
        <p:spPr>
          <a:xfrm>
            <a:off x="-6837" y="6145993"/>
            <a:ext cx="837804" cy="720070"/>
          </a:xfrm>
          <a:prstGeom prst="rect">
            <a:avLst/>
          </a:prstGeom>
        </p:spPr>
      </p:pic>
      <p:graphicFrame>
        <p:nvGraphicFramePr>
          <p:cNvPr id="9" name="Gráfico 8">
            <a:extLst>
              <a:ext uri="{FF2B5EF4-FFF2-40B4-BE49-F238E27FC236}">
                <a16:creationId xmlns:a16="http://schemas.microsoft.com/office/drawing/2014/main" id="{3CB8F16C-70AC-0D65-F698-6F611539C250}"/>
              </a:ext>
            </a:extLst>
          </p:cNvPr>
          <p:cNvGraphicFramePr/>
          <p:nvPr>
            <p:extLst/>
          </p:nvPr>
        </p:nvGraphicFramePr>
        <p:xfrm>
          <a:off x="92599" y="1253893"/>
          <a:ext cx="7541228" cy="4926867"/>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7">
            <a:extLst>
              <a:ext uri="{FF2B5EF4-FFF2-40B4-BE49-F238E27FC236}">
                <a16:creationId xmlns:a16="http://schemas.microsoft.com/office/drawing/2014/main" id="{FA70FFBE-A386-D119-2213-8F18EFA24AA9}"/>
              </a:ext>
            </a:extLst>
          </p:cNvPr>
          <p:cNvSpPr/>
          <p:nvPr/>
        </p:nvSpPr>
        <p:spPr>
          <a:xfrm>
            <a:off x="7740670" y="2280237"/>
            <a:ext cx="4451329" cy="34965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lipse 11">
            <a:extLst>
              <a:ext uri="{FF2B5EF4-FFF2-40B4-BE49-F238E27FC236}">
                <a16:creationId xmlns:a16="http://schemas.microsoft.com/office/drawing/2014/main" id="{2D112492-B1AE-DC65-BE9F-246B46925073}"/>
              </a:ext>
            </a:extLst>
          </p:cNvPr>
          <p:cNvSpPr/>
          <p:nvPr/>
        </p:nvSpPr>
        <p:spPr>
          <a:xfrm>
            <a:off x="7480652" y="3910615"/>
            <a:ext cx="495304" cy="495304"/>
          </a:xfrm>
          <a:prstGeom prst="ellipse">
            <a:avLst/>
          </a:prstGeom>
          <a:solidFill>
            <a:srgbClr val="F4942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a:extLst>
              <a:ext uri="{FF2B5EF4-FFF2-40B4-BE49-F238E27FC236}">
                <a16:creationId xmlns:a16="http://schemas.microsoft.com/office/drawing/2014/main" id="{1675A3FA-5CB4-CC7E-5CB8-8CEC8DBADC7B}"/>
              </a:ext>
            </a:extLst>
          </p:cNvPr>
          <p:cNvSpPr txBox="1"/>
          <p:nvPr/>
        </p:nvSpPr>
        <p:spPr>
          <a:xfrm>
            <a:off x="7996136" y="2334340"/>
            <a:ext cx="4080969" cy="3336298"/>
          </a:xfrm>
          <a:prstGeom prst="rect">
            <a:avLst/>
          </a:prstGeom>
          <a:noFill/>
        </p:spPr>
        <p:txBody>
          <a:bodyPr wrap="square">
            <a:spAutoFit/>
          </a:bodyPr>
          <a:lstStyle/>
          <a:p>
            <a:pPr marL="0" lvl="1">
              <a:lnSpc>
                <a:spcPct val="110000"/>
              </a:lnSpc>
              <a:buClr>
                <a:schemeClr val="lt1"/>
              </a:buClr>
              <a:buSzPts val="1400"/>
            </a:pPr>
            <a:r>
              <a:rPr lang="pt-BR" sz="1600" b="1" dirty="0">
                <a:solidFill>
                  <a:srgbClr val="F49426"/>
                </a:solidFill>
                <a:latin typeface="Nunito" pitchFamily="2" charset="77"/>
              </a:rPr>
              <a:t>Saldo positivo: Percepção de que o governo prioriza a cultura supera a visão negativa</a:t>
            </a:r>
          </a:p>
          <a:p>
            <a:pPr marL="0" lvl="1">
              <a:lnSpc>
                <a:spcPct val="110000"/>
              </a:lnSpc>
              <a:buClr>
                <a:schemeClr val="lt1"/>
              </a:buClr>
              <a:buSzPts val="1400"/>
            </a:pPr>
            <a:endParaRPr lang="en-US" sz="1600" b="1" dirty="0">
              <a:solidFill>
                <a:srgbClr val="F49426"/>
              </a:solidFill>
              <a:latin typeface="Nunito" pitchFamily="2" charset="77"/>
            </a:endParaRPr>
          </a:p>
          <a:p>
            <a:pPr marL="0" lvl="1">
              <a:lnSpc>
                <a:spcPct val="110000"/>
              </a:lnSpc>
              <a:buClr>
                <a:schemeClr val="lt1"/>
              </a:buClr>
              <a:buSzPts val="1400"/>
            </a:pPr>
            <a:r>
              <a:rPr lang="pt-BR" sz="1600" dirty="0">
                <a:solidFill>
                  <a:srgbClr val="7C7C7B"/>
                </a:solidFill>
                <a:latin typeface="Nunito Light" pitchFamily="2" charset="77"/>
              </a:rPr>
              <a:t>O resultado aponta para uma percepção majoritariamente positiva, embora moderada. </a:t>
            </a:r>
            <a:r>
              <a:rPr lang="pt-BR" sz="1600" b="1" dirty="0">
                <a:solidFill>
                  <a:srgbClr val="7C7C7B"/>
                </a:solidFill>
                <a:latin typeface="Nunito Light" pitchFamily="2" charset="77"/>
              </a:rPr>
              <a:t>53% </a:t>
            </a:r>
            <a:r>
              <a:rPr lang="pt-BR" sz="1600" dirty="0">
                <a:solidFill>
                  <a:srgbClr val="7C7C7B"/>
                </a:solidFill>
                <a:latin typeface="Nunito Light" pitchFamily="2" charset="77"/>
              </a:rPr>
              <a:t>dos entrevistados acreditam que a cultura ocupa um espaço relevante na agenda governamental. Por outro lado, há um bloco crítico significativo: </a:t>
            </a:r>
            <a:r>
              <a:rPr lang="pt-BR" sz="1600" b="1" dirty="0">
                <a:solidFill>
                  <a:srgbClr val="7C7C7B"/>
                </a:solidFill>
                <a:latin typeface="Nunito Light" pitchFamily="2" charset="77"/>
              </a:rPr>
              <a:t>36% </a:t>
            </a:r>
            <a:r>
              <a:rPr lang="pt-BR" sz="1600" dirty="0">
                <a:solidFill>
                  <a:srgbClr val="7C7C7B"/>
                </a:solidFill>
                <a:latin typeface="Nunito Light" pitchFamily="2" charset="77"/>
              </a:rPr>
              <a:t>da população avalia a postura do governo negativamente.</a:t>
            </a:r>
            <a:endParaRPr lang="en-US" sz="1600" dirty="0">
              <a:solidFill>
                <a:srgbClr val="7C7C7B"/>
              </a:solidFill>
              <a:latin typeface="Nunito Light" pitchFamily="2" charset="77"/>
            </a:endParaRP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cxnSp>
        <p:nvCxnSpPr>
          <p:cNvPr id="13" name="Conector reto 12">
            <a:extLst>
              <a:ext uri="{FF2B5EF4-FFF2-40B4-BE49-F238E27FC236}">
                <a16:creationId xmlns:a16="http://schemas.microsoft.com/office/drawing/2014/main" id="{0E889111-D75E-581A-063B-71C303FAC269}"/>
              </a:ext>
            </a:extLst>
          </p:cNvPr>
          <p:cNvCxnSpPr>
            <a:cxnSpLocks/>
          </p:cNvCxnSpPr>
          <p:nvPr/>
        </p:nvCxnSpPr>
        <p:spPr>
          <a:xfrm>
            <a:off x="294640" y="2926080"/>
            <a:ext cx="3799840" cy="0"/>
          </a:xfrm>
          <a:prstGeom prst="line">
            <a:avLst/>
          </a:prstGeom>
          <a:ln w="12700">
            <a:solidFill>
              <a:srgbClr val="0038EA"/>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CEA98E9D-A8BF-1A1F-4A2C-769A6714C5CC}"/>
              </a:ext>
            </a:extLst>
          </p:cNvPr>
          <p:cNvCxnSpPr>
            <a:cxnSpLocks/>
          </p:cNvCxnSpPr>
          <p:nvPr/>
        </p:nvCxnSpPr>
        <p:spPr>
          <a:xfrm>
            <a:off x="4094480" y="2926080"/>
            <a:ext cx="2580640" cy="0"/>
          </a:xfrm>
          <a:prstGeom prst="line">
            <a:avLst/>
          </a:prstGeom>
          <a:ln w="12700">
            <a:solidFill>
              <a:srgbClr val="960000"/>
            </a:solidFill>
            <a:prstDash val="sysDot"/>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46C3A30B-B35F-121A-C797-51D382626263}"/>
              </a:ext>
            </a:extLst>
          </p:cNvPr>
          <p:cNvSpPr txBox="1"/>
          <p:nvPr/>
        </p:nvSpPr>
        <p:spPr>
          <a:xfrm>
            <a:off x="1899406" y="2787580"/>
            <a:ext cx="590308" cy="276999"/>
          </a:xfrm>
          <a:prstGeom prst="rect">
            <a:avLst/>
          </a:prstGeom>
          <a:solidFill>
            <a:schemeClr val="bg1"/>
          </a:solidFill>
        </p:spPr>
        <p:txBody>
          <a:bodyPr wrap="square" rtlCol="0">
            <a:spAutoFit/>
          </a:bodyPr>
          <a:lstStyle/>
          <a:p>
            <a:r>
              <a:rPr lang="pt-BR" sz="1200" b="1" dirty="0">
                <a:solidFill>
                  <a:srgbClr val="0038EA"/>
                </a:solidFill>
                <a:latin typeface="Century Gothic" panose="020B0502020202020204" pitchFamily="34" charset="0"/>
              </a:rPr>
              <a:t>53%</a:t>
            </a:r>
          </a:p>
        </p:txBody>
      </p:sp>
      <p:sp>
        <p:nvSpPr>
          <p:cNvPr id="20" name="CaixaDeTexto 19">
            <a:extLst>
              <a:ext uri="{FF2B5EF4-FFF2-40B4-BE49-F238E27FC236}">
                <a16:creationId xmlns:a16="http://schemas.microsoft.com/office/drawing/2014/main" id="{9CB0B94E-F8D9-AA06-F58D-36B793A3AECB}"/>
              </a:ext>
            </a:extLst>
          </p:cNvPr>
          <p:cNvSpPr txBox="1"/>
          <p:nvPr/>
        </p:nvSpPr>
        <p:spPr>
          <a:xfrm>
            <a:off x="5181086" y="2787580"/>
            <a:ext cx="590308" cy="276999"/>
          </a:xfrm>
          <a:prstGeom prst="rect">
            <a:avLst/>
          </a:prstGeom>
          <a:solidFill>
            <a:schemeClr val="bg1"/>
          </a:solidFill>
        </p:spPr>
        <p:txBody>
          <a:bodyPr wrap="square" rtlCol="0">
            <a:spAutoFit/>
          </a:bodyPr>
          <a:lstStyle/>
          <a:p>
            <a:r>
              <a:rPr lang="pt-BR" sz="1200" b="1" dirty="0">
                <a:solidFill>
                  <a:srgbClr val="960000"/>
                </a:solidFill>
                <a:latin typeface="Century Gothic" panose="020B0502020202020204" pitchFamily="34" charset="0"/>
              </a:rPr>
              <a:t>36%</a:t>
            </a:r>
          </a:p>
        </p:txBody>
      </p:sp>
    </p:spTree>
    <p:extLst>
      <p:ext uri="{BB962C8B-B14F-4D97-AF65-F5344CB8AC3E}">
        <p14:creationId xmlns:p14="http://schemas.microsoft.com/office/powerpoint/2010/main" val="1048787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E254682-E3A8-31ED-B713-6FD504FD02E2}"/>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D5C21DA7-E7D4-0342-303E-76A0F6E42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44883021-1A43-D1A9-BDBA-CDDD9AA463EB}"/>
              </a:ext>
            </a:extLst>
          </p:cNvPr>
          <p:cNvSpPr/>
          <p:nvPr/>
        </p:nvSpPr>
        <p:spPr>
          <a:xfrm>
            <a:off x="4035902" y="1969422"/>
            <a:ext cx="7928993" cy="1411692"/>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5" name="Elipse 4">
            <a:extLst>
              <a:ext uri="{FF2B5EF4-FFF2-40B4-BE49-F238E27FC236}">
                <a16:creationId xmlns:a16="http://schemas.microsoft.com/office/drawing/2014/main" id="{44067F16-5EFD-654F-A1DE-80830D532039}"/>
              </a:ext>
            </a:extLst>
          </p:cNvPr>
          <p:cNvSpPr/>
          <p:nvPr/>
        </p:nvSpPr>
        <p:spPr>
          <a:xfrm>
            <a:off x="10497953" y="5644345"/>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51E017FE-62F1-225A-056D-B40D306A0407}"/>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BFACD6C3-2A80-3A90-CBE8-E9532F52A0A2}"/>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AC679EB8-30C0-AD3F-1863-11B836AA1377}"/>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65EE93A9-EA43-41D5-D9D3-C1522039C887}"/>
              </a:ext>
            </a:extLst>
          </p:cNvPr>
          <p:cNvSpPr/>
          <p:nvPr/>
        </p:nvSpPr>
        <p:spPr>
          <a:xfrm>
            <a:off x="4035902" y="700780"/>
            <a:ext cx="7928993" cy="1153597"/>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7651A7E6-6485-0528-A9A5-DC44D69286E0}"/>
              </a:ext>
            </a:extLst>
          </p:cNvPr>
          <p:cNvSpPr/>
          <p:nvPr/>
        </p:nvSpPr>
        <p:spPr>
          <a:xfrm rot="10800000">
            <a:off x="10745695" y="5512329"/>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727CBD5D-9DD2-DBC3-E7FD-E1C0CB7C30D6}"/>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FB6261FE-2CAF-6593-B60B-EEB1B43D7AF3}"/>
              </a:ext>
            </a:extLst>
          </p:cNvPr>
          <p:cNvSpPr/>
          <p:nvPr/>
        </p:nvSpPr>
        <p:spPr>
          <a:xfrm>
            <a:off x="3869617" y="300813"/>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13" name="CaixaDeTexto 12">
            <a:extLst>
              <a:ext uri="{FF2B5EF4-FFF2-40B4-BE49-F238E27FC236}">
                <a16:creationId xmlns:a16="http://schemas.microsoft.com/office/drawing/2014/main" id="{244CBE3C-5B01-1610-18EC-8316E0CB98BF}"/>
              </a:ext>
            </a:extLst>
          </p:cNvPr>
          <p:cNvSpPr txBox="1"/>
          <p:nvPr/>
        </p:nvSpPr>
        <p:spPr>
          <a:xfrm>
            <a:off x="4080901" y="782545"/>
            <a:ext cx="7776417" cy="978729"/>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cs typeface="Times New Roman" panose="02020603050405020304" pitchFamily="18" charset="0"/>
                <a:sym typeface="Arial"/>
              </a:rPr>
              <a:t>O Lula eu acho que ele dá mais atenção ao que é nosso, à cultura, aos indígenas... Ele foca muito na Amazônia, que a Amazônia é do Brasil. É o perfil dele</a:t>
            </a:r>
            <a:r>
              <a:rPr lang="pt-BR" sz="1600" b="1" i="1" kern="100" dirty="0" smtClean="0">
                <a:solidFill>
                  <a:srgbClr val="000000">
                    <a:lumMod val="65000"/>
                    <a:lumOff val="35000"/>
                  </a:srgbClr>
                </a:solidFill>
                <a:cs typeface="Times New Roman" panose="02020603050405020304" pitchFamily="18" charset="0"/>
                <a:sym typeface="Arial"/>
              </a:rPr>
              <a:t>. </a:t>
            </a:r>
            <a:r>
              <a:rPr lang="pt-BR" sz="1600" kern="100" dirty="0" smtClean="0">
                <a:solidFill>
                  <a:srgbClr val="000000">
                    <a:lumMod val="65000"/>
                    <a:lumOff val="35000"/>
                  </a:srgbClr>
                </a:solidFill>
                <a:cs typeface="Times New Roman" panose="02020603050405020304" pitchFamily="18" charset="0"/>
                <a:sym typeface="Arial"/>
              </a:rPr>
              <a:t>(</a:t>
            </a:r>
            <a:r>
              <a:rPr lang="pt-BR" sz="1600" kern="100" dirty="0">
                <a:solidFill>
                  <a:srgbClr val="000000">
                    <a:lumMod val="65000"/>
                    <a:lumOff val="35000"/>
                  </a:srgbClr>
                </a:solidFill>
                <a:cs typeface="Times New Roman" panose="02020603050405020304" pitchFamily="18" charset="0"/>
                <a:sym typeface="Arial"/>
              </a:rPr>
              <a:t>SE/ S - Capital/ RM - 30 a 50 anos)</a:t>
            </a:r>
          </a:p>
        </p:txBody>
      </p:sp>
      <p:sp>
        <p:nvSpPr>
          <p:cNvPr id="14" name="CaixaDeTexto 13">
            <a:extLst>
              <a:ext uri="{FF2B5EF4-FFF2-40B4-BE49-F238E27FC236}">
                <a16:creationId xmlns:a16="http://schemas.microsoft.com/office/drawing/2014/main" id="{ADF1A4E3-6AB5-B11C-5034-707B6ECE4DC5}"/>
              </a:ext>
            </a:extLst>
          </p:cNvPr>
          <p:cNvSpPr txBox="1"/>
          <p:nvPr/>
        </p:nvSpPr>
        <p:spPr>
          <a:xfrm>
            <a:off x="4175488" y="2000441"/>
            <a:ext cx="7681829" cy="1376787"/>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cs typeface="Times New Roman" panose="02020603050405020304" pitchFamily="18" charset="0"/>
                <a:sym typeface="Arial"/>
              </a:rPr>
              <a:t>Não sei o quanto o Lula incentiva a cultura, o que faz, mas a impressão que eu tenho que pelo menos ele prioriza mais a cultura do que o Bolsonaro. O Bolsonaro não liga para cultura.</a:t>
            </a:r>
          </a:p>
          <a:p>
            <a:pPr marL="0" lvl="1" algn="just" defTabSz="1219170">
              <a:lnSpc>
                <a:spcPct val="120000"/>
              </a:lnSpc>
              <a:spcBef>
                <a:spcPts val="400"/>
              </a:spcBef>
              <a:spcAft>
                <a:spcPts val="400"/>
              </a:spcAft>
              <a:buClr>
                <a:srgbClr val="000000"/>
              </a:buClr>
              <a:defRPr/>
            </a:pPr>
            <a:r>
              <a:rPr lang="pt-BR" sz="1600" kern="100" dirty="0">
                <a:solidFill>
                  <a:srgbClr val="000000">
                    <a:lumMod val="65000"/>
                    <a:lumOff val="35000"/>
                  </a:srgbClr>
                </a:solidFill>
                <a:cs typeface="Times New Roman" panose="02020603050405020304" pitchFamily="18" charset="0"/>
                <a:sym typeface="Arial"/>
              </a:rPr>
              <a:t>(SE/ </a:t>
            </a:r>
            <a:r>
              <a:rPr lang="pt-BR" sz="1600" kern="100" dirty="0" err="1">
                <a:solidFill>
                  <a:srgbClr val="000000">
                    <a:lumMod val="65000"/>
                    <a:lumOff val="35000"/>
                  </a:srgbClr>
                </a:solidFill>
                <a:cs typeface="Times New Roman" panose="02020603050405020304" pitchFamily="18" charset="0"/>
                <a:sym typeface="Arial"/>
              </a:rPr>
              <a:t>S</a:t>
            </a:r>
            <a:r>
              <a:rPr lang="pt-BR" sz="1600" kern="100" dirty="0">
                <a:solidFill>
                  <a:srgbClr val="000000">
                    <a:lumMod val="65000"/>
                    <a:lumOff val="35000"/>
                  </a:srgbClr>
                </a:solidFill>
                <a:cs typeface="Times New Roman" panose="02020603050405020304" pitchFamily="18" charset="0"/>
                <a:sym typeface="Arial"/>
              </a:rPr>
              <a:t> - Interior - 18 a 25 anos)</a:t>
            </a:r>
          </a:p>
        </p:txBody>
      </p:sp>
      <p:sp>
        <p:nvSpPr>
          <p:cNvPr id="15" name="CaixaDeTexto 14">
            <a:extLst>
              <a:ext uri="{FF2B5EF4-FFF2-40B4-BE49-F238E27FC236}">
                <a16:creationId xmlns:a16="http://schemas.microsoft.com/office/drawing/2014/main" id="{AF1ED9E7-70C3-8AB6-9DAB-ABC3B861EB7F}"/>
              </a:ext>
            </a:extLst>
          </p:cNvPr>
          <p:cNvSpPr txBox="1"/>
          <p:nvPr/>
        </p:nvSpPr>
        <p:spPr>
          <a:xfrm>
            <a:off x="4087377" y="5475672"/>
            <a:ext cx="7769939" cy="978729"/>
          </a:xfrm>
          <a:prstGeom prst="rect">
            <a:avLst/>
          </a:prstGeom>
          <a:noFill/>
        </p:spPr>
        <p:txBody>
          <a:bodyPr wrap="square">
            <a:spAutoFit/>
          </a:bodyPr>
          <a:lstStyle/>
          <a:p>
            <a:pPr lvl="1" algn="just">
              <a:lnSpc>
                <a:spcPct val="120000"/>
              </a:lnSpc>
              <a:spcBef>
                <a:spcPts val="400"/>
              </a:spcBef>
              <a:spcAft>
                <a:spcPts val="400"/>
              </a:spcAft>
              <a:defRPr/>
            </a:pPr>
            <a:r>
              <a:rPr lang="pt-BR" sz="1600" b="1" i="1" kern="100" dirty="0">
                <a:solidFill>
                  <a:srgbClr val="000000">
                    <a:lumMod val="65000"/>
                    <a:lumOff val="35000"/>
                  </a:srgbClr>
                </a:solidFill>
                <a:cs typeface="Times New Roman" panose="02020603050405020304" pitchFamily="18" charset="0"/>
              </a:rPr>
              <a:t>Não sei falar se investe, o quanto e onde investe, mas eu acho que o Lula é de investir nesse lado da cultura... Tem essa coisa de valorizar os povos nativos</a:t>
            </a:r>
            <a:r>
              <a:rPr lang="pt-BR" sz="1600" b="1" i="1" kern="100" dirty="0" smtClean="0">
                <a:solidFill>
                  <a:srgbClr val="000000">
                    <a:lumMod val="65000"/>
                    <a:lumOff val="35000"/>
                  </a:srgbClr>
                </a:solidFill>
                <a:cs typeface="Times New Roman" panose="02020603050405020304" pitchFamily="18" charset="0"/>
              </a:rPr>
              <a:t>. </a:t>
            </a:r>
            <a:r>
              <a:rPr lang="pt-BR" sz="1600" i="1" kern="100" dirty="0" smtClean="0">
                <a:solidFill>
                  <a:srgbClr val="000000">
                    <a:lumMod val="65000"/>
                    <a:lumOff val="35000"/>
                  </a:srgbClr>
                </a:solidFill>
                <a:cs typeface="Times New Roman" panose="02020603050405020304" pitchFamily="18" charset="0"/>
              </a:rPr>
              <a:t>(</a:t>
            </a:r>
            <a:r>
              <a:rPr lang="pt-BR" sz="1600" i="1" kern="100" dirty="0">
                <a:solidFill>
                  <a:srgbClr val="000000">
                    <a:lumMod val="65000"/>
                    <a:lumOff val="35000"/>
                  </a:srgbClr>
                </a:solidFill>
                <a:cs typeface="Times New Roman" panose="02020603050405020304" pitchFamily="18" charset="0"/>
              </a:rPr>
              <a:t>NO/ NE/ CO - Capital/ RM - 18 a 25 anos)</a:t>
            </a:r>
          </a:p>
        </p:txBody>
      </p:sp>
      <p:sp>
        <p:nvSpPr>
          <p:cNvPr id="17" name="CaixaDeTexto 16">
            <a:extLst>
              <a:ext uri="{FF2B5EF4-FFF2-40B4-BE49-F238E27FC236}">
                <a16:creationId xmlns:a16="http://schemas.microsoft.com/office/drawing/2014/main" id="{A74D6268-1D74-0560-D690-F8E93282FDFE}"/>
              </a:ext>
            </a:extLst>
          </p:cNvPr>
          <p:cNvSpPr txBox="1"/>
          <p:nvPr/>
        </p:nvSpPr>
        <p:spPr>
          <a:xfrm>
            <a:off x="4080900" y="3496158"/>
            <a:ext cx="7776417" cy="1774845"/>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sym typeface="Arial"/>
              </a:rPr>
              <a:t>- </a:t>
            </a:r>
            <a:r>
              <a:rPr lang="pt-BR" sz="1600" b="1" i="1" kern="100" dirty="0">
                <a:solidFill>
                  <a:srgbClr val="000000">
                    <a:lumMod val="65000"/>
                    <a:lumOff val="35000"/>
                  </a:srgbClr>
                </a:solidFill>
                <a:cs typeface="Times New Roman" panose="02020603050405020304" pitchFamily="18" charset="0"/>
                <a:sym typeface="Arial"/>
              </a:rPr>
              <a:t>O Lula parece que valoriza mais música, show, pelo menos de artistas mais renomados. Não lembro do Bolsonaro fazia isso, se era envolvido com cultura.</a:t>
            </a:r>
          </a:p>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cs typeface="Times New Roman" panose="02020603050405020304" pitchFamily="18" charset="0"/>
                <a:sym typeface="Arial"/>
              </a:rPr>
              <a:t>- Acho que o Bolsonaro </a:t>
            </a:r>
            <a:r>
              <a:rPr lang="pt-BR" sz="1600" b="1" i="1" kern="100" dirty="0">
                <a:solidFill>
                  <a:srgbClr val="000000">
                    <a:lumMod val="65000"/>
                    <a:lumOff val="35000"/>
                  </a:srgbClr>
                </a:solidFill>
                <a:cs typeface="Times New Roman" panose="02020603050405020304" pitchFamily="18" charset="0"/>
              </a:rPr>
              <a:t>investiu mais em segurança e menos em cultura.</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sym typeface="Arial"/>
              </a:rPr>
              <a:t>(NO/ NE/ CO - Interior - 30 a 50 anos)</a:t>
            </a:r>
            <a:endParaRPr lang="pt-BR" sz="1600" kern="100" dirty="0">
              <a:solidFill>
                <a:srgbClr val="000000">
                  <a:lumMod val="65000"/>
                  <a:lumOff val="35000"/>
                </a:srgbClr>
              </a:solidFill>
              <a:cs typeface="Times New Roman" panose="02020603050405020304" pitchFamily="18" charset="0"/>
              <a:sym typeface="Arial"/>
            </a:endParaRPr>
          </a:p>
        </p:txBody>
      </p:sp>
      <p:sp>
        <p:nvSpPr>
          <p:cNvPr id="8" name="Retângulo 7">
            <a:extLst>
              <a:ext uri="{FF2B5EF4-FFF2-40B4-BE49-F238E27FC236}">
                <a16:creationId xmlns:a16="http://schemas.microsoft.com/office/drawing/2014/main" id="{C39D33FE-4CC3-A328-5E6B-581F280034D8}"/>
              </a:ext>
            </a:extLst>
          </p:cNvPr>
          <p:cNvSpPr/>
          <p:nvPr/>
        </p:nvSpPr>
        <p:spPr>
          <a:xfrm>
            <a:off x="4035902" y="3501613"/>
            <a:ext cx="7928993" cy="1769389"/>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9" name="Retângulo 8">
            <a:extLst>
              <a:ext uri="{FF2B5EF4-FFF2-40B4-BE49-F238E27FC236}">
                <a16:creationId xmlns:a16="http://schemas.microsoft.com/office/drawing/2014/main" id="{7F1F9FCF-652A-B361-7BF6-F4A3239418FB}"/>
              </a:ext>
            </a:extLst>
          </p:cNvPr>
          <p:cNvSpPr/>
          <p:nvPr/>
        </p:nvSpPr>
        <p:spPr>
          <a:xfrm>
            <a:off x="4035902" y="5436333"/>
            <a:ext cx="7928993" cy="1134125"/>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Tree>
    <p:extLst>
      <p:ext uri="{BB962C8B-B14F-4D97-AF65-F5344CB8AC3E}">
        <p14:creationId xmlns:p14="http://schemas.microsoft.com/office/powerpoint/2010/main" val="3520604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2765B35-5C6B-890E-49BC-D3175AB90819}"/>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D17C682E-74AE-F892-5082-E8AFF11FC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B8DB17A1-30BD-5BBD-EAB0-4C9237FD2F27}"/>
              </a:ext>
            </a:extLst>
          </p:cNvPr>
          <p:cNvSpPr/>
          <p:nvPr/>
        </p:nvSpPr>
        <p:spPr>
          <a:xfrm>
            <a:off x="4034139" y="2703905"/>
            <a:ext cx="7942708" cy="2427848"/>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5" name="Elipse 4">
            <a:extLst>
              <a:ext uri="{FF2B5EF4-FFF2-40B4-BE49-F238E27FC236}">
                <a16:creationId xmlns:a16="http://schemas.microsoft.com/office/drawing/2014/main" id="{240DE687-4FF9-01D9-1EE9-4B61AFC46209}"/>
              </a:ext>
            </a:extLst>
          </p:cNvPr>
          <p:cNvSpPr/>
          <p:nvPr/>
        </p:nvSpPr>
        <p:spPr>
          <a:xfrm>
            <a:off x="10497953" y="5231108"/>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3BCF5488-DEC1-3A7A-F9CC-BC4D9BA2A910}"/>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082C27F5-8D5C-13CD-40A7-DD1CCB7ABB09}"/>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0B4A1D82-54AD-DC4C-117B-09C74600AC7C}"/>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035BDDC9-B162-4BDA-53B9-E6201E2F9646}"/>
              </a:ext>
            </a:extLst>
          </p:cNvPr>
          <p:cNvSpPr/>
          <p:nvPr/>
        </p:nvSpPr>
        <p:spPr>
          <a:xfrm>
            <a:off x="4034139" y="688963"/>
            <a:ext cx="7942708" cy="1841045"/>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45DD2736-99AE-0C9C-FFA8-BB3C7617B170}"/>
              </a:ext>
            </a:extLst>
          </p:cNvPr>
          <p:cNvSpPr/>
          <p:nvPr/>
        </p:nvSpPr>
        <p:spPr>
          <a:xfrm rot="10800000">
            <a:off x="10757647" y="5396060"/>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E9BC3ECE-F6BA-6080-998F-9CB3961C3847}"/>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F3877571-FD5A-BDE9-52AB-9E5D6AAF074E}"/>
              </a:ext>
            </a:extLst>
          </p:cNvPr>
          <p:cNvSpPr/>
          <p:nvPr/>
        </p:nvSpPr>
        <p:spPr>
          <a:xfrm>
            <a:off x="3868200" y="345616"/>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9" name="CaixaDeTexto 8">
            <a:extLst>
              <a:ext uri="{FF2B5EF4-FFF2-40B4-BE49-F238E27FC236}">
                <a16:creationId xmlns:a16="http://schemas.microsoft.com/office/drawing/2014/main" id="{EAD485A0-7E4F-48C8-DD35-1B4220F989F1}"/>
              </a:ext>
            </a:extLst>
          </p:cNvPr>
          <p:cNvSpPr txBox="1"/>
          <p:nvPr/>
        </p:nvSpPr>
        <p:spPr>
          <a:xfrm>
            <a:off x="4034139" y="764651"/>
            <a:ext cx="7811227" cy="1774845"/>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cs typeface="Times New Roman" panose="02020603050405020304" pitchFamily="18" charset="0"/>
                <a:sym typeface="Arial"/>
              </a:rPr>
              <a:t>- Eu vejo que o governo </a:t>
            </a:r>
            <a:r>
              <a:rPr lang="pt-BR" sz="1600" b="1" i="1" kern="100" dirty="0">
                <a:solidFill>
                  <a:srgbClr val="000000">
                    <a:lumMod val="65000"/>
                    <a:lumOff val="35000"/>
                  </a:srgbClr>
                </a:solidFill>
                <a:cs typeface="Times New Roman" panose="02020603050405020304" pitchFamily="18" charset="0"/>
              </a:rPr>
              <a:t>federal parece que investe mais no cinema, tenho essa impressão de agora mais recente isso</a:t>
            </a:r>
            <a:r>
              <a:rPr lang="pt-BR" sz="1600" i="1" kern="100" dirty="0">
                <a:solidFill>
                  <a:srgbClr val="000000">
                    <a:lumMod val="65000"/>
                    <a:lumOff val="35000"/>
                  </a:srgbClr>
                </a:solidFill>
                <a:cs typeface="Times New Roman" panose="02020603050405020304" pitchFamily="18" charset="0"/>
                <a:sym typeface="Arial"/>
              </a:rPr>
              <a:t>.</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rPr>
              <a:t>- </a:t>
            </a:r>
            <a:r>
              <a:rPr lang="pt-BR" sz="1600" b="1" i="1" kern="100" dirty="0">
                <a:solidFill>
                  <a:srgbClr val="000000">
                    <a:lumMod val="65000"/>
                    <a:lumOff val="35000"/>
                  </a:srgbClr>
                </a:solidFill>
                <a:cs typeface="Times New Roman" panose="02020603050405020304" pitchFamily="18" charset="0"/>
              </a:rPr>
              <a:t>Acho que agora com o Oscar que o Brasil ganhou, acho parece que tem investido mais mesmo.</a:t>
            </a:r>
          </a:p>
          <a:p>
            <a:pPr marL="0" lvl="1" algn="just" defTabSz="1219170">
              <a:lnSpc>
                <a:spcPct val="120000"/>
              </a:lnSpc>
              <a:spcBef>
                <a:spcPts val="400"/>
              </a:spcBef>
              <a:spcAft>
                <a:spcPts val="400"/>
              </a:spcAft>
              <a:buClr>
                <a:srgbClr val="000000"/>
              </a:buClr>
              <a:defRPr/>
            </a:pPr>
            <a:r>
              <a:rPr lang="pt-BR" sz="1600" kern="100" dirty="0">
                <a:solidFill>
                  <a:srgbClr val="000000">
                    <a:lumMod val="65000"/>
                    <a:lumOff val="35000"/>
                  </a:srgbClr>
                </a:solidFill>
                <a:cs typeface="Times New Roman" panose="02020603050405020304" pitchFamily="18" charset="0"/>
                <a:sym typeface="Arial"/>
              </a:rPr>
              <a:t>(SE/ </a:t>
            </a:r>
            <a:r>
              <a:rPr lang="pt-BR" sz="1600" kern="100" dirty="0" err="1">
                <a:solidFill>
                  <a:srgbClr val="000000">
                    <a:lumMod val="65000"/>
                    <a:lumOff val="35000"/>
                  </a:srgbClr>
                </a:solidFill>
                <a:cs typeface="Times New Roman" panose="02020603050405020304" pitchFamily="18" charset="0"/>
                <a:sym typeface="Arial"/>
              </a:rPr>
              <a:t>S</a:t>
            </a:r>
            <a:r>
              <a:rPr lang="pt-BR" sz="1600" kern="100" dirty="0">
                <a:solidFill>
                  <a:srgbClr val="000000">
                    <a:lumMod val="65000"/>
                    <a:lumOff val="35000"/>
                  </a:srgbClr>
                </a:solidFill>
                <a:cs typeface="Times New Roman" panose="02020603050405020304" pitchFamily="18" charset="0"/>
                <a:sym typeface="Arial"/>
              </a:rPr>
              <a:t> - Capital/ RM - 30 a 50 anos)</a:t>
            </a:r>
          </a:p>
        </p:txBody>
      </p:sp>
      <p:sp>
        <p:nvSpPr>
          <p:cNvPr id="14" name="CaixaDeTexto 13">
            <a:extLst>
              <a:ext uri="{FF2B5EF4-FFF2-40B4-BE49-F238E27FC236}">
                <a16:creationId xmlns:a16="http://schemas.microsoft.com/office/drawing/2014/main" id="{D884F373-C440-8BFE-25F5-F66175CA794F}"/>
              </a:ext>
            </a:extLst>
          </p:cNvPr>
          <p:cNvSpPr txBox="1"/>
          <p:nvPr/>
        </p:nvSpPr>
        <p:spPr>
          <a:xfrm>
            <a:off x="4034139" y="2672482"/>
            <a:ext cx="7811227" cy="2468368"/>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rPr>
              <a:t>- </a:t>
            </a:r>
            <a:r>
              <a:rPr lang="pt-BR" sz="1600" b="1" i="1" kern="100" dirty="0">
                <a:solidFill>
                  <a:srgbClr val="000000">
                    <a:lumMod val="65000"/>
                    <a:lumOff val="35000"/>
                  </a:srgbClr>
                </a:solidFill>
                <a:cs typeface="Times New Roman" panose="02020603050405020304" pitchFamily="18" charset="0"/>
              </a:rPr>
              <a:t>Acho que o Lula tem envolvimento com incentivo ao cinema. Eu vejo que uns filmes brasileiros são patrocinados pelo governo,</a:t>
            </a:r>
            <a:r>
              <a:rPr lang="pt-BR" sz="1600" i="1" kern="100" dirty="0">
                <a:solidFill>
                  <a:srgbClr val="000000">
                    <a:lumMod val="65000"/>
                    <a:lumOff val="35000"/>
                  </a:srgbClr>
                </a:solidFill>
                <a:cs typeface="Times New Roman" panose="02020603050405020304" pitchFamily="18" charset="0"/>
              </a:rPr>
              <a:t> tem uns incentivos da Petrobrás, não sei se Petrobrás nesse caso pode falar que é governo.</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sym typeface="Arial"/>
              </a:rPr>
              <a:t>- Tem a Ancine também.</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rPr>
              <a:t>- </a:t>
            </a:r>
            <a:r>
              <a:rPr lang="pt-BR" sz="1600" b="1" i="1" kern="100" dirty="0">
                <a:solidFill>
                  <a:srgbClr val="000000">
                    <a:lumMod val="65000"/>
                    <a:lumOff val="35000"/>
                  </a:srgbClr>
                </a:solidFill>
                <a:cs typeface="Times New Roman" panose="02020603050405020304" pitchFamily="18" charset="0"/>
              </a:rPr>
              <a:t>Eu acho que tem os grandes eventos gratuitos de artistas famosos que eu acho que o governo federal promove, em Brasília eu já vi.</a:t>
            </a:r>
          </a:p>
          <a:p>
            <a:pPr marL="0" lvl="1" algn="just" defTabSz="1219170">
              <a:lnSpc>
                <a:spcPct val="120000"/>
              </a:lnSpc>
              <a:spcBef>
                <a:spcPts val="400"/>
              </a:spcBef>
              <a:spcAft>
                <a:spcPts val="400"/>
              </a:spcAft>
              <a:buClr>
                <a:srgbClr val="000000"/>
              </a:buClr>
              <a:defRPr/>
            </a:pPr>
            <a:r>
              <a:rPr lang="pt-BR" sz="1600" kern="100" dirty="0">
                <a:solidFill>
                  <a:srgbClr val="000000">
                    <a:lumMod val="65000"/>
                    <a:lumOff val="35000"/>
                  </a:srgbClr>
                </a:solidFill>
                <a:cs typeface="Times New Roman" panose="02020603050405020304" pitchFamily="18" charset="0"/>
                <a:sym typeface="Arial"/>
              </a:rPr>
              <a:t>(NO/ NE/ CO - Interior - 30 a 50 anos)</a:t>
            </a:r>
          </a:p>
        </p:txBody>
      </p:sp>
      <p:sp>
        <p:nvSpPr>
          <p:cNvPr id="15" name="CaixaDeTexto 14">
            <a:extLst>
              <a:ext uri="{FF2B5EF4-FFF2-40B4-BE49-F238E27FC236}">
                <a16:creationId xmlns:a16="http://schemas.microsoft.com/office/drawing/2014/main" id="{863D1C9D-95F6-4BEF-D657-8C312784FAEB}"/>
              </a:ext>
            </a:extLst>
          </p:cNvPr>
          <p:cNvSpPr txBox="1"/>
          <p:nvPr/>
        </p:nvSpPr>
        <p:spPr>
          <a:xfrm>
            <a:off x="4199636" y="5231109"/>
            <a:ext cx="7645729" cy="1479379"/>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sym typeface="Arial"/>
              </a:rPr>
              <a:t>- </a:t>
            </a:r>
            <a:r>
              <a:rPr lang="pt-BR" sz="1600" b="1" i="1" kern="100" dirty="0">
                <a:solidFill>
                  <a:srgbClr val="000000">
                    <a:lumMod val="65000"/>
                    <a:lumOff val="35000"/>
                  </a:srgbClr>
                </a:solidFill>
                <a:cs typeface="Times New Roman" panose="02020603050405020304" pitchFamily="18" charset="0"/>
                <a:sym typeface="Arial"/>
              </a:rPr>
              <a:t>Investe muito em futebol, em divulgação dos eventos de larga escala, falta dar dinheiro para os artistas menores ou em outras culturas.</a:t>
            </a:r>
          </a:p>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cs typeface="Times New Roman" panose="02020603050405020304" pitchFamily="18" charset="0"/>
              </a:rPr>
              <a:t>- É, devia melhorar, mas alguma coisa está fazendo.</a:t>
            </a:r>
            <a:endParaRPr lang="pt-BR" sz="1600" b="1" i="1" kern="100" dirty="0">
              <a:solidFill>
                <a:srgbClr val="000000">
                  <a:lumMod val="65000"/>
                  <a:lumOff val="35000"/>
                </a:srgbClr>
              </a:solidFill>
              <a:cs typeface="Times New Roman" panose="02020603050405020304" pitchFamily="18" charset="0"/>
              <a:sym typeface="Arial"/>
            </a:endParaRPr>
          </a:p>
          <a:p>
            <a:pPr marL="0" lvl="1" algn="just" defTabSz="1219170">
              <a:lnSpc>
                <a:spcPct val="120000"/>
              </a:lnSpc>
              <a:spcBef>
                <a:spcPts val="400"/>
              </a:spcBef>
              <a:spcAft>
                <a:spcPts val="400"/>
              </a:spcAft>
              <a:buClr>
                <a:srgbClr val="000000"/>
              </a:buClr>
              <a:defRPr/>
            </a:pPr>
            <a:r>
              <a:rPr lang="pt-BR" sz="1600" kern="100" dirty="0">
                <a:solidFill>
                  <a:srgbClr val="000000">
                    <a:lumMod val="65000"/>
                    <a:lumOff val="35000"/>
                  </a:srgbClr>
                </a:solidFill>
                <a:cs typeface="Times New Roman" panose="02020603050405020304" pitchFamily="18" charset="0"/>
                <a:sym typeface="Arial"/>
              </a:rPr>
              <a:t>(NO/ NE/ CO - Capital/ RM - 18 a 25 anos)</a:t>
            </a:r>
            <a:endParaRPr lang="pt-BR" sz="1600" kern="100" dirty="0">
              <a:solidFill>
                <a:srgbClr val="000000">
                  <a:lumMod val="65000"/>
                  <a:lumOff val="35000"/>
                </a:srgbClr>
              </a:solidFill>
              <a:cs typeface="Times New Roman" panose="02020603050405020304" pitchFamily="18" charset="0"/>
            </a:endParaRPr>
          </a:p>
        </p:txBody>
      </p:sp>
      <p:sp>
        <p:nvSpPr>
          <p:cNvPr id="16" name="Retângulo 15">
            <a:extLst>
              <a:ext uri="{FF2B5EF4-FFF2-40B4-BE49-F238E27FC236}">
                <a16:creationId xmlns:a16="http://schemas.microsoft.com/office/drawing/2014/main" id="{60E663F1-72F2-D25B-13CF-2FA955F551D3}"/>
              </a:ext>
            </a:extLst>
          </p:cNvPr>
          <p:cNvSpPr/>
          <p:nvPr/>
        </p:nvSpPr>
        <p:spPr>
          <a:xfrm>
            <a:off x="4034139" y="5260725"/>
            <a:ext cx="7942708" cy="1411691"/>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Tree>
    <p:extLst>
      <p:ext uri="{BB962C8B-B14F-4D97-AF65-F5344CB8AC3E}">
        <p14:creationId xmlns:p14="http://schemas.microsoft.com/office/powerpoint/2010/main" val="2510963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NÍVEL DE CONHECIMENTO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DE POLÍTICAS PÚBLICAS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32943" y="6135891"/>
            <a:ext cx="8108421" cy="108814"/>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A seguir, vou ler uma série de políticas públicas e gostaria de saber se você já ouviu falar sobre cada uma delas, mesmo que só de ouvir falar?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POR LINHA)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DB9077AE-8FB4-7E5D-7F48-051B596F18AA}"/>
              </a:ext>
            </a:extLst>
          </p:cNvPr>
          <p:cNvPicPr/>
          <p:nvPr/>
        </p:nvPicPr>
        <p:blipFill>
          <a:blip r:embed="rId4" cstate="print"/>
          <a:stretch>
            <a:fillRect/>
          </a:stretch>
        </p:blipFill>
        <p:spPr>
          <a:xfrm>
            <a:off x="-6837" y="6145993"/>
            <a:ext cx="837804" cy="720070"/>
          </a:xfrm>
          <a:prstGeom prst="rect">
            <a:avLst/>
          </a:prstGeom>
        </p:spPr>
      </p:pic>
      <p:graphicFrame>
        <p:nvGraphicFramePr>
          <p:cNvPr id="7" name="Gráfico 6">
            <a:extLst>
              <a:ext uri="{FF2B5EF4-FFF2-40B4-BE49-F238E27FC236}">
                <a16:creationId xmlns:a16="http://schemas.microsoft.com/office/drawing/2014/main" id="{1C655C14-1D73-93C3-4D4F-BD92C696AAC9}"/>
              </a:ext>
            </a:extLst>
          </p:cNvPr>
          <p:cNvGraphicFramePr/>
          <p:nvPr>
            <p:extLst/>
          </p:nvPr>
        </p:nvGraphicFramePr>
        <p:xfrm>
          <a:off x="92597" y="1253893"/>
          <a:ext cx="11725155" cy="49268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9784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AVALIAÇÃO </a:t>
            </a:r>
            <a:r>
              <a:rPr lang="pt-BR" sz="2700" spc="-101" dirty="0">
                <a:solidFill>
                  <a:srgbClr val="000000"/>
                </a:solidFill>
                <a:latin typeface="Century Gothic" panose="020B0502020202020204" pitchFamily="34" charset="0"/>
              </a:rPr>
              <a:t>DE POLÍTICAS PÚBLICAS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32943" y="6152766"/>
            <a:ext cx="9086861" cy="265457"/>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A seguir, vou ler uma série de políticas públicas e, para cada uma delas, gostaria avaliasse se o programa é positivo ou negativo para a população brasileira, na sua percepção?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POR LINHA)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49B3A8DD-B5E7-5D9B-37E2-21173116CC7D}"/>
              </a:ext>
            </a:extLst>
          </p:cNvPr>
          <p:cNvPicPr/>
          <p:nvPr/>
        </p:nvPicPr>
        <p:blipFill>
          <a:blip r:embed="rId4" cstate="print"/>
          <a:stretch>
            <a:fillRect/>
          </a:stretch>
        </p:blipFill>
        <p:spPr>
          <a:xfrm>
            <a:off x="-6837" y="6145993"/>
            <a:ext cx="837804" cy="720070"/>
          </a:xfrm>
          <a:prstGeom prst="rect">
            <a:avLst/>
          </a:prstGeom>
        </p:spPr>
      </p:pic>
      <p:graphicFrame>
        <p:nvGraphicFramePr>
          <p:cNvPr id="18" name="Gráfico 17">
            <a:extLst>
              <a:ext uri="{FF2B5EF4-FFF2-40B4-BE49-F238E27FC236}">
                <a16:creationId xmlns:a16="http://schemas.microsoft.com/office/drawing/2014/main" id="{E22725F1-169D-DE1E-D52F-F5DB20127B7A}"/>
              </a:ext>
            </a:extLst>
          </p:cNvPr>
          <p:cNvGraphicFramePr/>
          <p:nvPr>
            <p:extLst/>
          </p:nvPr>
        </p:nvGraphicFramePr>
        <p:xfrm>
          <a:off x="92597" y="1253893"/>
          <a:ext cx="11725155" cy="49268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680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F83E5-D459-42A5-0721-A59F824EC8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304E3CC-2031-91A1-749F-F04600A08D25}"/>
              </a:ext>
            </a:extLst>
          </p:cNvPr>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a:extLst>
              <a:ext uri="{FF2B5EF4-FFF2-40B4-BE49-F238E27FC236}">
                <a16:creationId xmlns:a16="http://schemas.microsoft.com/office/drawing/2014/main" id="{2E6F92AF-2D15-5188-44FC-EBC1E9175097}"/>
              </a:ext>
            </a:extLst>
          </p:cNvPr>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a:extLst>
              <a:ext uri="{FF2B5EF4-FFF2-40B4-BE49-F238E27FC236}">
                <a16:creationId xmlns:a16="http://schemas.microsoft.com/office/drawing/2014/main" id="{2F55A27A-DB57-EF97-D134-247A443D2E6D}"/>
              </a:ext>
            </a:extLst>
          </p:cNvPr>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AVALIAÇÃO </a:t>
            </a:r>
            <a:r>
              <a:rPr lang="pt-BR" sz="2700" spc="-101" dirty="0">
                <a:solidFill>
                  <a:srgbClr val="000000"/>
                </a:solidFill>
                <a:latin typeface="Century Gothic" panose="020B0502020202020204" pitchFamily="34" charset="0"/>
              </a:rPr>
              <a:t>DE POLÍTICAS PÚBLICAS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(Entre quem conhece cada programa)</a:t>
            </a:r>
          </a:p>
        </p:txBody>
      </p:sp>
      <p:sp>
        <p:nvSpPr>
          <p:cNvPr id="22" name="CaixaDeTexto 21">
            <a:extLst>
              <a:ext uri="{FF2B5EF4-FFF2-40B4-BE49-F238E27FC236}">
                <a16:creationId xmlns:a16="http://schemas.microsoft.com/office/drawing/2014/main" id="{3B16E4B0-B7BC-D94C-D6E4-50E21E919F4B}"/>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CAC082F5-0D79-8121-BE08-02F811CEE5A5}"/>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DD74D9D8-B4DB-AE39-C228-9BCD6D57F59B}"/>
              </a:ext>
            </a:extLst>
          </p:cNvPr>
          <p:cNvSpPr txBox="1"/>
          <p:nvPr/>
        </p:nvSpPr>
        <p:spPr>
          <a:xfrm>
            <a:off x="932943" y="6152766"/>
            <a:ext cx="9086861" cy="265457"/>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A seguir, vou ler uma série de políticas públicas e, para cada uma delas, gostaria avaliasse se o programa é positivo ou negativo para a população brasileira, na sua percepção?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POR LINHA) </a:t>
            </a:r>
          </a:p>
        </p:txBody>
      </p:sp>
      <p:pic>
        <p:nvPicPr>
          <p:cNvPr id="6" name="Google Shape;125;p11">
            <a:extLst>
              <a:ext uri="{FF2B5EF4-FFF2-40B4-BE49-F238E27FC236}">
                <a16:creationId xmlns:a16="http://schemas.microsoft.com/office/drawing/2014/main" id="{0C068078-09DD-20CD-98B8-B278886962BB}"/>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E6C3B2DE-43DD-3EC5-B778-F0CC7D22A18E}"/>
              </a:ext>
            </a:extLst>
          </p:cNvPr>
          <p:cNvPicPr/>
          <p:nvPr/>
        </p:nvPicPr>
        <p:blipFill>
          <a:blip r:embed="rId4" cstate="print"/>
          <a:stretch>
            <a:fillRect/>
          </a:stretch>
        </p:blipFill>
        <p:spPr>
          <a:xfrm>
            <a:off x="-6837" y="6145993"/>
            <a:ext cx="837804" cy="720070"/>
          </a:xfrm>
          <a:prstGeom prst="rect">
            <a:avLst/>
          </a:prstGeom>
        </p:spPr>
      </p:pic>
      <p:graphicFrame>
        <p:nvGraphicFramePr>
          <p:cNvPr id="7" name="Gráfico 6">
            <a:extLst>
              <a:ext uri="{FF2B5EF4-FFF2-40B4-BE49-F238E27FC236}">
                <a16:creationId xmlns:a16="http://schemas.microsoft.com/office/drawing/2014/main" id="{B341BEB1-5B08-6437-C9B0-9D77EC7EAAE2}"/>
              </a:ext>
            </a:extLst>
          </p:cNvPr>
          <p:cNvGraphicFramePr/>
          <p:nvPr>
            <p:extLst/>
          </p:nvPr>
        </p:nvGraphicFramePr>
        <p:xfrm>
          <a:off x="-196771" y="1253893"/>
          <a:ext cx="11725155" cy="4926867"/>
        </p:xfrm>
        <a:graphic>
          <a:graphicData uri="http://schemas.openxmlformats.org/drawingml/2006/chart">
            <c:chart xmlns:c="http://schemas.openxmlformats.org/drawingml/2006/chart" xmlns:r="http://schemas.openxmlformats.org/officeDocument/2006/relationships" r:id="rId5"/>
          </a:graphicData>
        </a:graphic>
      </p:graphicFrame>
      <p:sp>
        <p:nvSpPr>
          <p:cNvPr id="9" name="object 6">
            <a:extLst>
              <a:ext uri="{FF2B5EF4-FFF2-40B4-BE49-F238E27FC236}">
                <a16:creationId xmlns:a16="http://schemas.microsoft.com/office/drawing/2014/main" id="{19AD6B83-3AA9-A2BD-CFBF-F5B6FEBCAF2F}"/>
              </a:ext>
            </a:extLst>
          </p:cNvPr>
          <p:cNvSpPr txBox="1"/>
          <p:nvPr/>
        </p:nvSpPr>
        <p:spPr>
          <a:xfrm>
            <a:off x="11238982" y="2197518"/>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1.949</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0" name="object 6">
            <a:extLst>
              <a:ext uri="{FF2B5EF4-FFF2-40B4-BE49-F238E27FC236}">
                <a16:creationId xmlns:a16="http://schemas.microsoft.com/office/drawing/2014/main" id="{9EFDAF95-AA0A-E258-1386-99CC1AD3D9FD}"/>
              </a:ext>
            </a:extLst>
          </p:cNvPr>
          <p:cNvSpPr txBox="1"/>
          <p:nvPr/>
        </p:nvSpPr>
        <p:spPr>
          <a:xfrm>
            <a:off x="11238981" y="5748129"/>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774</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1" name="object 6">
            <a:extLst>
              <a:ext uri="{FF2B5EF4-FFF2-40B4-BE49-F238E27FC236}">
                <a16:creationId xmlns:a16="http://schemas.microsoft.com/office/drawing/2014/main" id="{C21D6E0A-5C09-2A50-3B1C-3553D124EAA0}"/>
              </a:ext>
            </a:extLst>
          </p:cNvPr>
          <p:cNvSpPr txBox="1"/>
          <p:nvPr/>
        </p:nvSpPr>
        <p:spPr>
          <a:xfrm>
            <a:off x="11238980" y="3735761"/>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1.548</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2" name="object 6">
            <a:extLst>
              <a:ext uri="{FF2B5EF4-FFF2-40B4-BE49-F238E27FC236}">
                <a16:creationId xmlns:a16="http://schemas.microsoft.com/office/drawing/2014/main" id="{7ABE8E5B-163A-3CF1-57DC-C9C14E0B06EB}"/>
              </a:ext>
            </a:extLst>
          </p:cNvPr>
          <p:cNvSpPr txBox="1"/>
          <p:nvPr/>
        </p:nvSpPr>
        <p:spPr>
          <a:xfrm>
            <a:off x="11238979" y="4275258"/>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1.968</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3" name="object 6">
            <a:extLst>
              <a:ext uri="{FF2B5EF4-FFF2-40B4-BE49-F238E27FC236}">
                <a16:creationId xmlns:a16="http://schemas.microsoft.com/office/drawing/2014/main" id="{D7937D9C-D49B-BBF0-43D5-5D2848094FCF}"/>
              </a:ext>
            </a:extLst>
          </p:cNvPr>
          <p:cNvSpPr txBox="1"/>
          <p:nvPr/>
        </p:nvSpPr>
        <p:spPr>
          <a:xfrm>
            <a:off x="11238978" y="3190574"/>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1.582</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4" name="object 6">
            <a:extLst>
              <a:ext uri="{FF2B5EF4-FFF2-40B4-BE49-F238E27FC236}">
                <a16:creationId xmlns:a16="http://schemas.microsoft.com/office/drawing/2014/main" id="{7667AA85-839C-757C-E7A9-B155D76F2EA5}"/>
              </a:ext>
            </a:extLst>
          </p:cNvPr>
          <p:cNvSpPr txBox="1"/>
          <p:nvPr/>
        </p:nvSpPr>
        <p:spPr>
          <a:xfrm>
            <a:off x="11238978" y="2749840"/>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698</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5" name="object 6">
            <a:extLst>
              <a:ext uri="{FF2B5EF4-FFF2-40B4-BE49-F238E27FC236}">
                <a16:creationId xmlns:a16="http://schemas.microsoft.com/office/drawing/2014/main" id="{EDA6D24E-A698-E388-4AE7-52B78AD02DBF}"/>
              </a:ext>
            </a:extLst>
          </p:cNvPr>
          <p:cNvSpPr txBox="1"/>
          <p:nvPr/>
        </p:nvSpPr>
        <p:spPr>
          <a:xfrm>
            <a:off x="11238977" y="5237805"/>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374</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6" name="object 6">
            <a:extLst>
              <a:ext uri="{FF2B5EF4-FFF2-40B4-BE49-F238E27FC236}">
                <a16:creationId xmlns:a16="http://schemas.microsoft.com/office/drawing/2014/main" id="{CFE718F6-6240-B745-42E4-BBD28FE5F146}"/>
              </a:ext>
            </a:extLst>
          </p:cNvPr>
          <p:cNvSpPr txBox="1"/>
          <p:nvPr/>
        </p:nvSpPr>
        <p:spPr>
          <a:xfrm>
            <a:off x="11238977" y="4789617"/>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000" b="1" dirty="0">
                <a:highlight>
                  <a:srgbClr val="C0C0C0"/>
                </a:highlight>
                <a:latin typeface="Century Gothic"/>
                <a:ea typeface="Century Gothic"/>
                <a:cs typeface="Century Gothic"/>
                <a:sym typeface="Century Gothic"/>
              </a:rPr>
              <a:t>BASE: 751</a:t>
            </a:r>
            <a:endParaRPr lang="pt-BR" sz="105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831205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B63D2CF-0969-39B5-C003-D367E585C3B8}"/>
              </a:ext>
            </a:extLst>
          </p:cNvPr>
          <p:cNvSpPr/>
          <p:nvPr/>
        </p:nvSpPr>
        <p:spPr>
          <a:xfrm>
            <a:off x="6096000" y="0"/>
            <a:ext cx="6344196" cy="687834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PERCEPÇÃO SOBRE A ATUAÇÃO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DO MINISTÉRIO DA CULTURA</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07357" y="5793494"/>
            <a:ext cx="9586248"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25"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Desde 2023, como você avalia o desempenho do Ministério da Cultura na promoção do patrimônio histórico artístico e cultural brasileiro?  Você diria que ele está sendo ótimo, bom, regular, ruim ou péssimo? </a:t>
            </a:r>
            <a:r>
              <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a:t>
            </a:r>
            <a:r>
              <a:rPr lang="pt-BR" sz="1125"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 Refletindo sobre as políticas de incentivo geridas e formuladas pelo atual Governo, como você avalia o desempenho do Ministério da Cultura na promoção do patrimônio histórico artístico e cultural brasileiro?  Você diria que ele está sendo ótimo, bom, regular, ruim ou péssimo? </a:t>
            </a:r>
            <a:r>
              <a:rPr lang="pt-BR" sz="1125" b="1" kern="0" dirty="0">
                <a:solidFill>
                  <a:srgbClr val="F49426"/>
                </a:solidFill>
                <a:latin typeface="Century Gothic" panose="020B0502020202020204" pitchFamily="34" charset="0"/>
                <a:cs typeface="Calibri" panose="020F0502020204030204" pitchFamily="34" charset="0"/>
                <a:sym typeface="Arial"/>
              </a:rPr>
              <a:t>(ESTIMULADA E ÚNICA) </a:t>
            </a: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D2460103-B1E2-4672-07AD-55E87B6865CB}"/>
              </a:ext>
            </a:extLst>
          </p:cNvPr>
          <p:cNvPicPr/>
          <p:nvPr/>
        </p:nvPicPr>
        <p:blipFill>
          <a:blip r:embed="rId4" cstate="print"/>
          <a:stretch>
            <a:fillRect/>
          </a:stretch>
        </p:blipFill>
        <p:spPr>
          <a:xfrm>
            <a:off x="-6837" y="6145993"/>
            <a:ext cx="837804" cy="720070"/>
          </a:xfrm>
          <a:prstGeom prst="rect">
            <a:avLst/>
          </a:prstGeom>
        </p:spPr>
      </p:pic>
      <p:graphicFrame>
        <p:nvGraphicFramePr>
          <p:cNvPr id="9" name="Google Shape;828;p177">
            <a:extLst>
              <a:ext uri="{FF2B5EF4-FFF2-40B4-BE49-F238E27FC236}">
                <a16:creationId xmlns:a16="http://schemas.microsoft.com/office/drawing/2014/main" id="{4635F922-0B26-A2FA-B2EF-98C2093CC7B9}"/>
              </a:ext>
            </a:extLst>
          </p:cNvPr>
          <p:cNvGraphicFramePr/>
          <p:nvPr>
            <p:extLst/>
          </p:nvPr>
        </p:nvGraphicFramePr>
        <p:xfrm>
          <a:off x="-1773096" y="1968234"/>
          <a:ext cx="9153947" cy="3719389"/>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2">
            <a:extLst>
              <a:ext uri="{FF2B5EF4-FFF2-40B4-BE49-F238E27FC236}">
                <a16:creationId xmlns:a16="http://schemas.microsoft.com/office/drawing/2014/main" id="{45730056-B778-9F3C-6878-96BDB34FFE4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493605" y="6225531"/>
            <a:ext cx="1440000" cy="3939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Agrupar 10">
            <a:extLst>
              <a:ext uri="{FF2B5EF4-FFF2-40B4-BE49-F238E27FC236}">
                <a16:creationId xmlns:a16="http://schemas.microsoft.com/office/drawing/2014/main" id="{DEF19BF0-7FE5-6F0E-BCA3-D2F9ABDCCD5D}"/>
              </a:ext>
            </a:extLst>
          </p:cNvPr>
          <p:cNvGrpSpPr/>
          <p:nvPr/>
        </p:nvGrpSpPr>
        <p:grpSpPr>
          <a:xfrm>
            <a:off x="9349373" y="446241"/>
            <a:ext cx="2861746" cy="403589"/>
            <a:chOff x="10373945" y="452136"/>
            <a:chExt cx="959026" cy="333544"/>
          </a:xfrm>
          <a:solidFill>
            <a:schemeClr val="tx1"/>
          </a:solidFill>
        </p:grpSpPr>
        <p:sp>
          <p:nvSpPr>
            <p:cNvPr id="12" name="Retângulo: Cantos Arredondados 11">
              <a:extLst>
                <a:ext uri="{FF2B5EF4-FFF2-40B4-BE49-F238E27FC236}">
                  <a16:creationId xmlns:a16="http://schemas.microsoft.com/office/drawing/2014/main" id="{FBA10C2B-92E9-DCB7-5C57-9DDF1F35E72E}"/>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13" name="CaixaDeTexto 12">
              <a:extLst>
                <a:ext uri="{FF2B5EF4-FFF2-40B4-BE49-F238E27FC236}">
                  <a16:creationId xmlns:a16="http://schemas.microsoft.com/office/drawing/2014/main" id="{0BA74702-5C03-4B0A-2B8C-7BCC04A6AF77}"/>
                </a:ext>
              </a:extLst>
            </p:cNvPr>
            <p:cNvSpPr txBox="1"/>
            <p:nvPr/>
          </p:nvSpPr>
          <p:spPr>
            <a:xfrm>
              <a:off x="10379572" y="504442"/>
              <a:ext cx="947774" cy="228925"/>
            </a:xfrm>
            <a:prstGeom prst="rect">
              <a:avLst/>
            </a:prstGeom>
            <a:grp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EXPERIMENTO DE SUJEITO ÚNICO</a:t>
              </a:r>
            </a:p>
          </p:txBody>
        </p:sp>
      </p:grpSp>
      <p:pic>
        <p:nvPicPr>
          <p:cNvPr id="15" name="Gráfico 14" descr="Usuário">
            <a:extLst>
              <a:ext uri="{FF2B5EF4-FFF2-40B4-BE49-F238E27FC236}">
                <a16:creationId xmlns:a16="http://schemas.microsoft.com/office/drawing/2014/main" id="{991E259F-63B4-21C7-8D9E-7BC44E640F0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150164" y="230232"/>
            <a:ext cx="432000" cy="432000"/>
          </a:xfrm>
          <a:prstGeom prst="rect">
            <a:avLst/>
          </a:prstGeom>
        </p:spPr>
      </p:pic>
      <p:grpSp>
        <p:nvGrpSpPr>
          <p:cNvPr id="16" name="Agrupar 15">
            <a:extLst>
              <a:ext uri="{FF2B5EF4-FFF2-40B4-BE49-F238E27FC236}">
                <a16:creationId xmlns:a16="http://schemas.microsoft.com/office/drawing/2014/main" id="{050FB883-1DE9-4DA5-22C8-95CF8E73BA65}"/>
              </a:ext>
            </a:extLst>
          </p:cNvPr>
          <p:cNvGrpSpPr/>
          <p:nvPr/>
        </p:nvGrpSpPr>
        <p:grpSpPr>
          <a:xfrm>
            <a:off x="1727506" y="1323479"/>
            <a:ext cx="3290741" cy="646331"/>
            <a:chOff x="10373945" y="351826"/>
            <a:chExt cx="959026" cy="534157"/>
          </a:xfrm>
          <a:solidFill>
            <a:schemeClr val="tx1"/>
          </a:solidFill>
        </p:grpSpPr>
        <p:sp>
          <p:nvSpPr>
            <p:cNvPr id="17" name="Retângulo: Cantos Arredondados 16">
              <a:extLst>
                <a:ext uri="{FF2B5EF4-FFF2-40B4-BE49-F238E27FC236}">
                  <a16:creationId xmlns:a16="http://schemas.microsoft.com/office/drawing/2014/main" id="{7BDB2C5A-A2BC-219B-EABD-E9BD950698B3}"/>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18" name="CaixaDeTexto 17">
              <a:extLst>
                <a:ext uri="{FF2B5EF4-FFF2-40B4-BE49-F238E27FC236}">
                  <a16:creationId xmlns:a16="http://schemas.microsoft.com/office/drawing/2014/main" id="{8495D530-92C3-5C2A-1E16-D679445AE4C2}"/>
                </a:ext>
              </a:extLst>
            </p:cNvPr>
            <p:cNvSpPr txBox="1"/>
            <p:nvPr/>
          </p:nvSpPr>
          <p:spPr>
            <a:xfrm>
              <a:off x="10379572" y="351826"/>
              <a:ext cx="947774" cy="534157"/>
            </a:xfrm>
            <a:prstGeom prst="rect">
              <a:avLst/>
            </a:prstGeom>
            <a:no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ANTES DE SABER SOBRE AS POLÍTICAS PÚBLICAS DE CULTURA</a:t>
              </a:r>
            </a:p>
          </p:txBody>
        </p:sp>
      </p:grpSp>
      <p:graphicFrame>
        <p:nvGraphicFramePr>
          <p:cNvPr id="24" name="Google Shape;828;p177">
            <a:extLst>
              <a:ext uri="{FF2B5EF4-FFF2-40B4-BE49-F238E27FC236}">
                <a16:creationId xmlns:a16="http://schemas.microsoft.com/office/drawing/2014/main" id="{963B5520-07EE-DD9B-0055-AEBCA511E0D0}"/>
              </a:ext>
            </a:extLst>
          </p:cNvPr>
          <p:cNvGraphicFramePr/>
          <p:nvPr>
            <p:extLst/>
          </p:nvPr>
        </p:nvGraphicFramePr>
        <p:xfrm>
          <a:off x="4017756" y="1947321"/>
          <a:ext cx="9153947" cy="3719389"/>
        </p:xfrm>
        <a:graphic>
          <a:graphicData uri="http://schemas.openxmlformats.org/drawingml/2006/chart">
            <c:chart xmlns:c="http://schemas.openxmlformats.org/drawingml/2006/chart" xmlns:r="http://schemas.openxmlformats.org/officeDocument/2006/relationships" r:id="rId9"/>
          </a:graphicData>
        </a:graphic>
      </p:graphicFrame>
      <p:cxnSp>
        <p:nvCxnSpPr>
          <p:cNvPr id="25" name="Straight Connector 29">
            <a:extLst>
              <a:ext uri="{FF2B5EF4-FFF2-40B4-BE49-F238E27FC236}">
                <a16:creationId xmlns:a16="http://schemas.microsoft.com/office/drawing/2014/main" id="{5AF22ABB-0979-A7A7-BEED-588F58060D69}"/>
              </a:ext>
            </a:extLst>
          </p:cNvPr>
          <p:cNvCxnSpPr>
            <a:cxnSpLocks/>
          </p:cNvCxnSpPr>
          <p:nvPr/>
        </p:nvCxnSpPr>
        <p:spPr>
          <a:xfrm>
            <a:off x="5052971" y="2095018"/>
            <a:ext cx="0" cy="937549"/>
          </a:xfrm>
          <a:prstGeom prst="line">
            <a:avLst/>
          </a:prstGeom>
          <a:ln w="12700">
            <a:solidFill>
              <a:srgbClr val="0038EA"/>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9">
            <a:extLst>
              <a:ext uri="{FF2B5EF4-FFF2-40B4-BE49-F238E27FC236}">
                <a16:creationId xmlns:a16="http://schemas.microsoft.com/office/drawing/2014/main" id="{BF78799C-24B6-ECB4-8052-A826E2ABBE8C}"/>
              </a:ext>
            </a:extLst>
          </p:cNvPr>
          <p:cNvCxnSpPr>
            <a:cxnSpLocks/>
          </p:cNvCxnSpPr>
          <p:nvPr/>
        </p:nvCxnSpPr>
        <p:spPr>
          <a:xfrm>
            <a:off x="4439512" y="3981691"/>
            <a:ext cx="0" cy="936000"/>
          </a:xfrm>
          <a:prstGeom prst="line">
            <a:avLst/>
          </a:prstGeom>
          <a:ln w="12700">
            <a:solidFill>
              <a:srgbClr val="960000"/>
            </a:solidFill>
            <a:prstDash val="sysDot"/>
          </a:ln>
        </p:spPr>
        <p:style>
          <a:lnRef idx="1">
            <a:schemeClr val="accent1"/>
          </a:lnRef>
          <a:fillRef idx="0">
            <a:schemeClr val="accent1"/>
          </a:fillRef>
          <a:effectRef idx="0">
            <a:schemeClr val="accent1"/>
          </a:effectRef>
          <a:fontRef idx="minor">
            <a:schemeClr val="tx1"/>
          </a:fontRef>
        </p:style>
      </p:cxnSp>
      <p:sp>
        <p:nvSpPr>
          <p:cNvPr id="31" name="CaixaDeTexto 30">
            <a:extLst>
              <a:ext uri="{FF2B5EF4-FFF2-40B4-BE49-F238E27FC236}">
                <a16:creationId xmlns:a16="http://schemas.microsoft.com/office/drawing/2014/main" id="{446B4FB5-ED08-03E7-2678-C6826F2871E9}"/>
              </a:ext>
            </a:extLst>
          </p:cNvPr>
          <p:cNvSpPr txBox="1"/>
          <p:nvPr/>
        </p:nvSpPr>
        <p:spPr>
          <a:xfrm>
            <a:off x="4815069" y="2407534"/>
            <a:ext cx="590308" cy="276999"/>
          </a:xfrm>
          <a:prstGeom prst="rect">
            <a:avLst/>
          </a:prstGeom>
          <a:solidFill>
            <a:schemeClr val="bg1"/>
          </a:solidFill>
        </p:spPr>
        <p:txBody>
          <a:bodyPr wrap="square" rtlCol="0">
            <a:spAutoFit/>
          </a:bodyPr>
          <a:lstStyle/>
          <a:p>
            <a:r>
              <a:rPr lang="pt-BR" sz="1200" b="1" dirty="0">
                <a:solidFill>
                  <a:srgbClr val="0038EA"/>
                </a:solidFill>
                <a:latin typeface="Century Gothic" panose="020B0502020202020204" pitchFamily="34" charset="0"/>
              </a:rPr>
              <a:t>37%</a:t>
            </a:r>
          </a:p>
        </p:txBody>
      </p:sp>
      <p:sp>
        <p:nvSpPr>
          <p:cNvPr id="32" name="CaixaDeTexto 31">
            <a:extLst>
              <a:ext uri="{FF2B5EF4-FFF2-40B4-BE49-F238E27FC236}">
                <a16:creationId xmlns:a16="http://schemas.microsoft.com/office/drawing/2014/main" id="{026ADE13-968F-ADF9-D5FB-1F54DE3FEC19}"/>
              </a:ext>
            </a:extLst>
          </p:cNvPr>
          <p:cNvSpPr txBox="1"/>
          <p:nvPr/>
        </p:nvSpPr>
        <p:spPr>
          <a:xfrm>
            <a:off x="4224761" y="4311191"/>
            <a:ext cx="590308" cy="276999"/>
          </a:xfrm>
          <a:prstGeom prst="rect">
            <a:avLst/>
          </a:prstGeom>
          <a:solidFill>
            <a:schemeClr val="bg1"/>
          </a:solidFill>
        </p:spPr>
        <p:txBody>
          <a:bodyPr wrap="square" rtlCol="0">
            <a:spAutoFit/>
          </a:bodyPr>
          <a:lstStyle/>
          <a:p>
            <a:r>
              <a:rPr lang="pt-BR" sz="1200" b="1" dirty="0">
                <a:solidFill>
                  <a:srgbClr val="960000"/>
                </a:solidFill>
                <a:latin typeface="Century Gothic" panose="020B0502020202020204" pitchFamily="34" charset="0"/>
              </a:rPr>
              <a:t>18%</a:t>
            </a:r>
          </a:p>
        </p:txBody>
      </p:sp>
      <p:cxnSp>
        <p:nvCxnSpPr>
          <p:cNvPr id="33" name="Straight Connector 29">
            <a:extLst>
              <a:ext uri="{FF2B5EF4-FFF2-40B4-BE49-F238E27FC236}">
                <a16:creationId xmlns:a16="http://schemas.microsoft.com/office/drawing/2014/main" id="{A18A9BDC-152D-625E-419B-87973D9A85DB}"/>
              </a:ext>
            </a:extLst>
          </p:cNvPr>
          <p:cNvCxnSpPr>
            <a:cxnSpLocks/>
          </p:cNvCxnSpPr>
          <p:nvPr/>
        </p:nvCxnSpPr>
        <p:spPr>
          <a:xfrm>
            <a:off x="11003536" y="2042881"/>
            <a:ext cx="0" cy="937549"/>
          </a:xfrm>
          <a:prstGeom prst="line">
            <a:avLst/>
          </a:prstGeom>
          <a:ln w="12700">
            <a:solidFill>
              <a:srgbClr val="0038EA"/>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29">
            <a:extLst>
              <a:ext uri="{FF2B5EF4-FFF2-40B4-BE49-F238E27FC236}">
                <a16:creationId xmlns:a16="http://schemas.microsoft.com/office/drawing/2014/main" id="{FE729CD4-76B7-0BA3-1D15-07253CF282C9}"/>
              </a:ext>
            </a:extLst>
          </p:cNvPr>
          <p:cNvCxnSpPr>
            <a:cxnSpLocks/>
          </p:cNvCxnSpPr>
          <p:nvPr/>
        </p:nvCxnSpPr>
        <p:spPr>
          <a:xfrm>
            <a:off x="10390077" y="3929554"/>
            <a:ext cx="0" cy="936000"/>
          </a:xfrm>
          <a:prstGeom prst="line">
            <a:avLst/>
          </a:prstGeom>
          <a:ln w="12700">
            <a:solidFill>
              <a:srgbClr val="960000"/>
            </a:solidFill>
            <a:prstDash val="sysDot"/>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4CC9AF7D-6D1F-6E1C-F476-F110FDE7F3D6}"/>
              </a:ext>
            </a:extLst>
          </p:cNvPr>
          <p:cNvSpPr txBox="1"/>
          <p:nvPr/>
        </p:nvSpPr>
        <p:spPr>
          <a:xfrm>
            <a:off x="10765634" y="2355397"/>
            <a:ext cx="590308" cy="276999"/>
          </a:xfrm>
          <a:prstGeom prst="rect">
            <a:avLst/>
          </a:prstGeom>
          <a:solidFill>
            <a:srgbClr val="F2F2F2"/>
          </a:solidFill>
        </p:spPr>
        <p:txBody>
          <a:bodyPr wrap="square" rtlCol="0">
            <a:spAutoFit/>
          </a:bodyPr>
          <a:lstStyle/>
          <a:p>
            <a:r>
              <a:rPr lang="pt-BR" sz="1200" b="1" dirty="0">
                <a:solidFill>
                  <a:srgbClr val="0038EA"/>
                </a:solidFill>
                <a:latin typeface="Century Gothic" panose="020B0502020202020204" pitchFamily="34" charset="0"/>
              </a:rPr>
              <a:t>42%</a:t>
            </a:r>
          </a:p>
        </p:txBody>
      </p:sp>
      <p:sp>
        <p:nvSpPr>
          <p:cNvPr id="36" name="CaixaDeTexto 35">
            <a:extLst>
              <a:ext uri="{FF2B5EF4-FFF2-40B4-BE49-F238E27FC236}">
                <a16:creationId xmlns:a16="http://schemas.microsoft.com/office/drawing/2014/main" id="{F8815E96-90AB-F5E0-9AA3-3343A61DAE4C}"/>
              </a:ext>
            </a:extLst>
          </p:cNvPr>
          <p:cNvSpPr txBox="1"/>
          <p:nvPr/>
        </p:nvSpPr>
        <p:spPr>
          <a:xfrm>
            <a:off x="10175326" y="4259054"/>
            <a:ext cx="590308" cy="276999"/>
          </a:xfrm>
          <a:prstGeom prst="rect">
            <a:avLst/>
          </a:prstGeom>
          <a:solidFill>
            <a:srgbClr val="F2F2F2"/>
          </a:solidFill>
        </p:spPr>
        <p:txBody>
          <a:bodyPr wrap="square" rtlCol="0">
            <a:spAutoFit/>
          </a:bodyPr>
          <a:lstStyle/>
          <a:p>
            <a:r>
              <a:rPr lang="pt-BR" sz="1200" b="1" dirty="0">
                <a:solidFill>
                  <a:srgbClr val="960000"/>
                </a:solidFill>
                <a:latin typeface="Century Gothic" panose="020B0502020202020204" pitchFamily="34" charset="0"/>
              </a:rPr>
              <a:t>16%</a:t>
            </a:r>
          </a:p>
        </p:txBody>
      </p:sp>
      <p:sp>
        <p:nvSpPr>
          <p:cNvPr id="37" name="CaixaDeTexto 36">
            <a:extLst>
              <a:ext uri="{FF2B5EF4-FFF2-40B4-BE49-F238E27FC236}">
                <a16:creationId xmlns:a16="http://schemas.microsoft.com/office/drawing/2014/main" id="{1C992319-9AA1-DC71-17DB-648FFD559297}"/>
              </a:ext>
            </a:extLst>
          </p:cNvPr>
          <p:cNvSpPr txBox="1"/>
          <p:nvPr/>
        </p:nvSpPr>
        <p:spPr>
          <a:xfrm>
            <a:off x="11343296" y="2327021"/>
            <a:ext cx="726091" cy="276999"/>
          </a:xfrm>
          <a:prstGeom prst="rect">
            <a:avLst/>
          </a:prstGeom>
          <a:solidFill>
            <a:srgbClr val="F2F2F2"/>
          </a:solidFill>
        </p:spPr>
        <p:txBody>
          <a:bodyPr wrap="square" rtlCol="0">
            <a:spAutoFit/>
          </a:bodyPr>
          <a:lstStyle/>
          <a:p>
            <a:r>
              <a:rPr lang="pt-BR" sz="1200" b="1" dirty="0">
                <a:solidFill>
                  <a:srgbClr val="0038EA"/>
                </a:solidFill>
                <a:latin typeface="Century Gothic" panose="020B0502020202020204" pitchFamily="34" charset="0"/>
              </a:rPr>
              <a:t>+5pp.</a:t>
            </a:r>
          </a:p>
        </p:txBody>
      </p:sp>
      <p:sp>
        <p:nvSpPr>
          <p:cNvPr id="38" name="CaixaDeTexto 37">
            <a:extLst>
              <a:ext uri="{FF2B5EF4-FFF2-40B4-BE49-F238E27FC236}">
                <a16:creationId xmlns:a16="http://schemas.microsoft.com/office/drawing/2014/main" id="{C53B403D-B3EA-54C3-4D5E-C95B85FF4C97}"/>
              </a:ext>
            </a:extLst>
          </p:cNvPr>
          <p:cNvSpPr txBox="1"/>
          <p:nvPr/>
        </p:nvSpPr>
        <p:spPr>
          <a:xfrm>
            <a:off x="10697742" y="4249994"/>
            <a:ext cx="726091" cy="276999"/>
          </a:xfrm>
          <a:prstGeom prst="rect">
            <a:avLst/>
          </a:prstGeom>
          <a:solidFill>
            <a:srgbClr val="F2F2F2"/>
          </a:solidFill>
        </p:spPr>
        <p:txBody>
          <a:bodyPr wrap="square" rtlCol="0">
            <a:spAutoFit/>
          </a:bodyPr>
          <a:lstStyle/>
          <a:p>
            <a:r>
              <a:rPr lang="pt-BR" sz="1200" b="1" dirty="0">
                <a:solidFill>
                  <a:srgbClr val="960000"/>
                </a:solidFill>
                <a:latin typeface="Century Gothic" panose="020B0502020202020204" pitchFamily="34" charset="0"/>
              </a:rPr>
              <a:t>-2pp.</a:t>
            </a:r>
          </a:p>
        </p:txBody>
      </p:sp>
      <p:sp>
        <p:nvSpPr>
          <p:cNvPr id="39" name="CaixaDeTexto 38">
            <a:extLst>
              <a:ext uri="{FF2B5EF4-FFF2-40B4-BE49-F238E27FC236}">
                <a16:creationId xmlns:a16="http://schemas.microsoft.com/office/drawing/2014/main" id="{FBF9338D-7FC5-15FF-D40B-9B5877B219B0}"/>
              </a:ext>
            </a:extLst>
          </p:cNvPr>
          <p:cNvSpPr txBox="1"/>
          <p:nvPr/>
        </p:nvSpPr>
        <p:spPr>
          <a:xfrm>
            <a:off x="10965533" y="3338212"/>
            <a:ext cx="726091" cy="276999"/>
          </a:xfrm>
          <a:prstGeom prst="rect">
            <a:avLst/>
          </a:prstGeom>
          <a:solidFill>
            <a:srgbClr val="F2F2F2"/>
          </a:solidFill>
        </p:spPr>
        <p:txBody>
          <a:bodyPr wrap="square" rtlCol="0">
            <a:spAutoFit/>
          </a:bodyPr>
          <a:lstStyle/>
          <a:p>
            <a:r>
              <a:rPr lang="pt-BR" sz="1200" b="1" dirty="0">
                <a:solidFill>
                  <a:srgbClr val="960000"/>
                </a:solidFill>
                <a:latin typeface="Century Gothic" panose="020B0502020202020204" pitchFamily="34" charset="0"/>
              </a:rPr>
              <a:t>-1pp.</a:t>
            </a:r>
          </a:p>
        </p:txBody>
      </p:sp>
      <p:sp>
        <p:nvSpPr>
          <p:cNvPr id="40" name="CaixaDeTexto 39">
            <a:extLst>
              <a:ext uri="{FF2B5EF4-FFF2-40B4-BE49-F238E27FC236}">
                <a16:creationId xmlns:a16="http://schemas.microsoft.com/office/drawing/2014/main" id="{BE08EFED-BF03-5F55-9EA9-3D9F6BDBBC90}"/>
              </a:ext>
            </a:extLst>
          </p:cNvPr>
          <p:cNvSpPr txBox="1"/>
          <p:nvPr/>
        </p:nvSpPr>
        <p:spPr>
          <a:xfrm>
            <a:off x="9606283" y="5198999"/>
            <a:ext cx="726091" cy="276999"/>
          </a:xfrm>
          <a:prstGeom prst="rect">
            <a:avLst/>
          </a:prstGeom>
          <a:solidFill>
            <a:srgbClr val="F2F2F2"/>
          </a:solidFill>
        </p:spPr>
        <p:txBody>
          <a:bodyPr wrap="square" rtlCol="0">
            <a:spAutoFit/>
          </a:bodyPr>
          <a:lstStyle/>
          <a:p>
            <a:r>
              <a:rPr lang="pt-BR" sz="1200" b="1" dirty="0">
                <a:solidFill>
                  <a:srgbClr val="960000"/>
                </a:solidFill>
                <a:latin typeface="Century Gothic" panose="020B0502020202020204" pitchFamily="34" charset="0"/>
              </a:rPr>
              <a:t>-3pp.</a:t>
            </a:r>
          </a:p>
        </p:txBody>
      </p:sp>
      <p:grpSp>
        <p:nvGrpSpPr>
          <p:cNvPr id="41" name="Agrupar 40">
            <a:extLst>
              <a:ext uri="{FF2B5EF4-FFF2-40B4-BE49-F238E27FC236}">
                <a16:creationId xmlns:a16="http://schemas.microsoft.com/office/drawing/2014/main" id="{A4255FD6-5BFD-08C8-5C45-E04487F5CF71}"/>
              </a:ext>
            </a:extLst>
          </p:cNvPr>
          <p:cNvGrpSpPr/>
          <p:nvPr/>
        </p:nvGrpSpPr>
        <p:grpSpPr>
          <a:xfrm>
            <a:off x="7344436" y="1395455"/>
            <a:ext cx="3290741" cy="461665"/>
            <a:chOff x="10373945" y="428134"/>
            <a:chExt cx="959026" cy="381541"/>
          </a:xfrm>
          <a:solidFill>
            <a:schemeClr val="tx1"/>
          </a:solidFill>
        </p:grpSpPr>
        <p:sp>
          <p:nvSpPr>
            <p:cNvPr id="42" name="Retângulo: Cantos Arredondados 41">
              <a:extLst>
                <a:ext uri="{FF2B5EF4-FFF2-40B4-BE49-F238E27FC236}">
                  <a16:creationId xmlns:a16="http://schemas.microsoft.com/office/drawing/2014/main" id="{547BAB87-6465-E86B-17CC-BCC0845ED564}"/>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bg1"/>
                </a:solidFill>
                <a:latin typeface="Century Gothic" panose="020B0502020202020204" pitchFamily="34" charset="0"/>
              </a:endParaRPr>
            </a:p>
          </p:txBody>
        </p:sp>
        <p:sp>
          <p:nvSpPr>
            <p:cNvPr id="43" name="CaixaDeTexto 42">
              <a:extLst>
                <a:ext uri="{FF2B5EF4-FFF2-40B4-BE49-F238E27FC236}">
                  <a16:creationId xmlns:a16="http://schemas.microsoft.com/office/drawing/2014/main" id="{DAA10D81-24FF-B00F-5041-F91B0F9957A5}"/>
                </a:ext>
              </a:extLst>
            </p:cNvPr>
            <p:cNvSpPr txBox="1"/>
            <p:nvPr/>
          </p:nvSpPr>
          <p:spPr>
            <a:xfrm>
              <a:off x="10379572" y="428134"/>
              <a:ext cx="947774" cy="381541"/>
            </a:xfrm>
            <a:prstGeom prst="rect">
              <a:avLst/>
            </a:prstGeom>
            <a:noFill/>
            <a:ln w="28575">
              <a:noFill/>
            </a:ln>
          </p:spPr>
          <p:txBody>
            <a:bodyPr wrap="square" anchor="ctr">
              <a:spAutoFit/>
            </a:bodyPr>
            <a:lstStyle/>
            <a:p>
              <a:pPr algn="ctr"/>
              <a:r>
                <a:rPr lang="pt-BR" sz="1200" b="1" dirty="0">
                  <a:solidFill>
                    <a:schemeClr val="bg1"/>
                  </a:solidFill>
                  <a:latin typeface="Century Gothic" panose="020B0502020202020204" pitchFamily="34" charset="0"/>
                  <a:ea typeface="Matahari 700" charset="0"/>
                  <a:cs typeface="Matahari 700" charset="0"/>
                </a:rPr>
                <a:t>APÓS SABER SOBRE AS POLÍTICAS PÚBLICAS DE CULTURA</a:t>
              </a:r>
            </a:p>
          </p:txBody>
        </p:sp>
      </p:grpSp>
      <p:sp>
        <p:nvSpPr>
          <p:cNvPr id="14" name="object 6">
            <a:extLst>
              <a:ext uri="{FF2B5EF4-FFF2-40B4-BE49-F238E27FC236}">
                <a16:creationId xmlns:a16="http://schemas.microsoft.com/office/drawing/2014/main" id="{9A78330F-E16A-5004-DD8C-B3DA0B7377A4}"/>
              </a:ext>
            </a:extLst>
          </p:cNvPr>
          <p:cNvSpPr txBox="1"/>
          <p:nvPr/>
        </p:nvSpPr>
        <p:spPr>
          <a:xfrm>
            <a:off x="1668503" y="5465267"/>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20" name="object 6">
            <a:extLst>
              <a:ext uri="{FF2B5EF4-FFF2-40B4-BE49-F238E27FC236}">
                <a16:creationId xmlns:a16="http://schemas.microsoft.com/office/drawing/2014/main" id="{F33EEC9F-8A91-5201-E204-7681D7E562C4}"/>
              </a:ext>
            </a:extLst>
          </p:cNvPr>
          <p:cNvSpPr txBox="1"/>
          <p:nvPr/>
        </p:nvSpPr>
        <p:spPr>
          <a:xfrm>
            <a:off x="7406176" y="5490733"/>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85920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oogle Shape;828;p177">
            <a:extLst>
              <a:ext uri="{FF2B5EF4-FFF2-40B4-BE49-F238E27FC236}">
                <a16:creationId xmlns:a16="http://schemas.microsoft.com/office/drawing/2014/main" id="{4C85D57A-105C-6CB8-D11A-B7BB46FAA038}"/>
              </a:ext>
            </a:extLst>
          </p:cNvPr>
          <p:cNvGraphicFramePr/>
          <p:nvPr>
            <p:extLst>
              <p:ext uri="{D42A27DB-BD31-4B8C-83A1-F6EECF244321}">
                <p14:modId xmlns:p14="http://schemas.microsoft.com/office/powerpoint/2010/main" val="870733440"/>
              </p:ext>
            </p:extLst>
          </p:nvPr>
        </p:nvGraphicFramePr>
        <p:xfrm>
          <a:off x="-409114" y="1428633"/>
          <a:ext cx="6719350" cy="41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CONHECIMENTO: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LEIS PAULO GUSTAVO E ALDIR BLANC</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32942" y="6186734"/>
            <a:ext cx="8136413"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Você sabia que as leis Paulo Gustavo e Aldir Blanc repassam recursos do governo federal para estados e municípios investirem em atrações e na cultura local?</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4">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DB73F4C5-F82E-7514-4948-8C8E316B2436}"/>
              </a:ext>
            </a:extLst>
          </p:cNvPr>
          <p:cNvPicPr/>
          <p:nvPr/>
        </p:nvPicPr>
        <p:blipFill>
          <a:blip r:embed="rId5" cstate="print"/>
          <a:stretch>
            <a:fillRect/>
          </a:stretch>
        </p:blipFill>
        <p:spPr>
          <a:xfrm>
            <a:off x="-6837" y="6149479"/>
            <a:ext cx="837804" cy="720070"/>
          </a:xfrm>
          <a:prstGeom prst="rect">
            <a:avLst/>
          </a:prstGeom>
        </p:spPr>
      </p:pic>
      <p:sp>
        <p:nvSpPr>
          <p:cNvPr id="7" name="Retângulo: Cantos Arredondados 6">
            <a:extLst>
              <a:ext uri="{FF2B5EF4-FFF2-40B4-BE49-F238E27FC236}">
                <a16:creationId xmlns:a16="http://schemas.microsoft.com/office/drawing/2014/main" id="{9EBD9DB0-C799-4228-DC55-24DA39E4D358}"/>
              </a:ext>
            </a:extLst>
          </p:cNvPr>
          <p:cNvSpPr/>
          <p:nvPr/>
        </p:nvSpPr>
        <p:spPr>
          <a:xfrm>
            <a:off x="471510" y="3570107"/>
            <a:ext cx="5695602" cy="1014277"/>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Elipse 7">
            <a:extLst>
              <a:ext uri="{FF2B5EF4-FFF2-40B4-BE49-F238E27FC236}">
                <a16:creationId xmlns:a16="http://schemas.microsoft.com/office/drawing/2014/main" id="{467E0B2E-EB42-FF61-2B0F-A7AE4033ED8C}"/>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74</a:t>
            </a: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a:t>
            </a:r>
          </a:p>
        </p:txBody>
      </p:sp>
      <p:sp>
        <p:nvSpPr>
          <p:cNvPr id="10" name="Retângulo: Cantos Arredondados 9">
            <a:extLst>
              <a:ext uri="{FF2B5EF4-FFF2-40B4-BE49-F238E27FC236}">
                <a16:creationId xmlns:a16="http://schemas.microsoft.com/office/drawing/2014/main" id="{F2261220-C310-8057-349F-8A7E4C15349B}"/>
              </a:ext>
            </a:extLst>
          </p:cNvPr>
          <p:cNvSpPr/>
          <p:nvPr/>
        </p:nvSpPr>
        <p:spPr>
          <a:xfrm>
            <a:off x="426720" y="1410685"/>
            <a:ext cx="5695602" cy="1877208"/>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Elipse 7">
            <a:extLst>
              <a:ext uri="{FF2B5EF4-FFF2-40B4-BE49-F238E27FC236}">
                <a16:creationId xmlns:a16="http://schemas.microsoft.com/office/drawing/2014/main" id="{EA93DB03-F6E7-1B59-4BE6-D8C80C8155F0}"/>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24%</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2" name="Gráfico 11" descr="Lupa">
            <a:extLst>
              <a:ext uri="{FF2B5EF4-FFF2-40B4-BE49-F238E27FC236}">
                <a16:creationId xmlns:a16="http://schemas.microsoft.com/office/drawing/2014/main" id="{55E48536-136F-5F8C-9C8A-CAEB750CC17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3" name="Gráfico 12" descr="Lupa">
            <a:extLst>
              <a:ext uri="{FF2B5EF4-FFF2-40B4-BE49-F238E27FC236}">
                <a16:creationId xmlns:a16="http://schemas.microsoft.com/office/drawing/2014/main" id="{942C61A5-EA56-17E0-0AA9-A80F8154016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4" name="Straight Connector 29">
            <a:extLst>
              <a:ext uri="{FF2B5EF4-FFF2-40B4-BE49-F238E27FC236}">
                <a16:creationId xmlns:a16="http://schemas.microsoft.com/office/drawing/2014/main" id="{1040F317-47CF-BABE-E518-F9C9142ED4FD}"/>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5" name="Straight Connector 29">
            <a:extLst>
              <a:ext uri="{FF2B5EF4-FFF2-40B4-BE49-F238E27FC236}">
                <a16:creationId xmlns:a16="http://schemas.microsoft.com/office/drawing/2014/main" id="{7087FC89-53AC-18CE-A05A-56C4CF915A20}"/>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6" name="TextBox 42">
            <a:extLst>
              <a:ext uri="{FF2B5EF4-FFF2-40B4-BE49-F238E27FC236}">
                <a16:creationId xmlns:a16="http://schemas.microsoft.com/office/drawing/2014/main" id="{A38B7C73-F6D3-65CB-7F95-7EEF1A809448}"/>
              </a:ext>
            </a:extLst>
          </p:cNvPr>
          <p:cNvSpPr txBox="1"/>
          <p:nvPr/>
        </p:nvSpPr>
        <p:spPr>
          <a:xfrm>
            <a:off x="7983659" y="180960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26%</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22%</a:t>
            </a:r>
          </a:p>
          <a:p>
            <a:pPr algn="r">
              <a:defRPr/>
            </a:pPr>
            <a:r>
              <a:rPr lang="pt-BR" sz="1000" dirty="0">
                <a:latin typeface="Century Gothic" panose="020B0502020202020204" pitchFamily="34" charset="0"/>
              </a:rPr>
              <a:t>25 a 40 anos: </a:t>
            </a:r>
            <a:r>
              <a:rPr lang="pt-BR" sz="1000" b="1" dirty="0">
                <a:latin typeface="Century Gothic" panose="020B0502020202020204" pitchFamily="34" charset="0"/>
              </a:rPr>
              <a:t>24%</a:t>
            </a:r>
            <a:r>
              <a:rPr lang="pt-BR" sz="1000" dirty="0">
                <a:latin typeface="Century Gothic" panose="020B0502020202020204" pitchFamily="34" charset="0"/>
              </a:rPr>
              <a:t> | 41 a 59 anos: </a:t>
            </a:r>
            <a:r>
              <a:rPr lang="pt-BR" sz="1000" b="1" dirty="0">
                <a:latin typeface="Century Gothic" panose="020B0502020202020204" pitchFamily="34" charset="0"/>
              </a:rPr>
              <a:t>25%</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42%</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35%</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28% </a:t>
            </a:r>
            <a:r>
              <a:rPr lang="pt-BR" sz="1000" dirty="0">
                <a:latin typeface="Century Gothic" panose="020B0502020202020204" pitchFamily="34" charset="0"/>
              </a:rPr>
              <a:t>| Sudeste: </a:t>
            </a:r>
            <a:r>
              <a:rPr lang="pt-BR" sz="1000" b="1" dirty="0">
                <a:latin typeface="Century Gothic" panose="020B0502020202020204" pitchFamily="34" charset="0"/>
              </a:rPr>
              <a:t>24%</a:t>
            </a:r>
          </a:p>
        </p:txBody>
      </p:sp>
      <p:sp>
        <p:nvSpPr>
          <p:cNvPr id="17" name="TextBox 42">
            <a:extLst>
              <a:ext uri="{FF2B5EF4-FFF2-40B4-BE49-F238E27FC236}">
                <a16:creationId xmlns:a16="http://schemas.microsoft.com/office/drawing/2014/main" id="{E3345D65-727A-C8CA-5F4C-B7FEB349E1C2}"/>
              </a:ext>
            </a:extLst>
          </p:cNvPr>
          <p:cNvSpPr txBox="1"/>
          <p:nvPr/>
        </p:nvSpPr>
        <p:spPr>
          <a:xfrm>
            <a:off x="8065975" y="396477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72%</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75</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74%</a:t>
            </a:r>
            <a:r>
              <a:rPr lang="pt-BR" sz="1000" dirty="0">
                <a:latin typeface="Century Gothic" panose="020B0502020202020204" pitchFamily="34" charset="0"/>
              </a:rPr>
              <a:t> | 60 anos ou mias: </a:t>
            </a:r>
            <a:r>
              <a:rPr lang="pt-BR" sz="1000" b="1" dirty="0">
                <a:latin typeface="Century Gothic" panose="020B0502020202020204" pitchFamily="34" charset="0"/>
              </a:rPr>
              <a:t>75%</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79%</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79%</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75% </a:t>
            </a:r>
            <a:r>
              <a:rPr lang="pt-BR" sz="1000" dirty="0">
                <a:latin typeface="Century Gothic" panose="020B0502020202020204" pitchFamily="34" charset="0"/>
              </a:rPr>
              <a:t>| Sul: </a:t>
            </a:r>
            <a:r>
              <a:rPr lang="pt-BR" sz="1000" b="1" dirty="0">
                <a:latin typeface="Century Gothic" panose="020B0502020202020204" pitchFamily="34" charset="0"/>
              </a:rPr>
              <a:t>75%</a:t>
            </a:r>
          </a:p>
        </p:txBody>
      </p:sp>
    </p:spTree>
    <p:extLst>
      <p:ext uri="{BB962C8B-B14F-4D97-AF65-F5344CB8AC3E}">
        <p14:creationId xmlns:p14="http://schemas.microsoft.com/office/powerpoint/2010/main" val="318176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5" y="3610947"/>
            <a:ext cx="10051736" cy="82109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37256" y="3521533"/>
            <a:ext cx="9577127" cy="820674"/>
          </a:xfrm>
          <a:prstGeom prst="rect">
            <a:avLst/>
          </a:prstGeom>
          <a:noFill/>
        </p:spPr>
        <p:txBody>
          <a:bodyPr wrap="square">
            <a:spAutoFit/>
          </a:bodyPr>
          <a:lstStyle/>
          <a:p>
            <a:pPr algn="just" defTabSz="1219170">
              <a:lnSpc>
                <a:spcPct val="150000"/>
              </a:lnSpc>
              <a:spcBef>
                <a:spcPts val="800"/>
              </a:spcBef>
              <a:spcAft>
                <a:spcPts val="800"/>
              </a:spcAft>
              <a:buClr>
                <a:srgbClr val="404040"/>
              </a:buClr>
              <a:buSzPct val="80000"/>
              <a:defRPr/>
            </a:pPr>
            <a:r>
              <a:rPr lang="pt-BR" sz="3600" b="1" dirty="0" smtClean="0">
                <a:solidFill>
                  <a:srgbClr val="3F3F3F"/>
                </a:solidFill>
              </a:rPr>
              <a:t>O QUE ENTENDEM COMO CULTURA?</a:t>
            </a:r>
            <a:endParaRPr lang="pt-BR" sz="36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451724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APROVAÇÃO</a:t>
            </a:r>
            <a:r>
              <a:rPr lang="pt-BR" sz="2700" spc="-101" dirty="0">
                <a:solidFill>
                  <a:srgbClr val="000000"/>
                </a:solidFill>
                <a:latin typeface="Century Gothic" panose="020B0502020202020204" pitchFamily="34" charset="0"/>
              </a:rPr>
              <a:t> DAS LEIS PAULO GUSTAVO E ALDIR BLANC</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8" name="object 6">
            <a:extLst>
              <a:ext uri="{FF2B5EF4-FFF2-40B4-BE49-F238E27FC236}">
                <a16:creationId xmlns:a16="http://schemas.microsoft.com/office/drawing/2014/main" id="{506C7CB5-7F3B-1754-9EB3-47CFA72FAD25}"/>
              </a:ext>
            </a:extLst>
          </p:cNvPr>
          <p:cNvSpPr txBox="1"/>
          <p:nvPr/>
        </p:nvSpPr>
        <p:spPr>
          <a:xfrm>
            <a:off x="895619" y="6170688"/>
            <a:ext cx="8907305"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Independentemente de saber ou não como a Lei Paulo Gustavo e a Política Nacional Aldir Blanc funcionam, você aprova ou desaprova esses programas descentralizados de incentivo à cultura?</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0FE25D0C-74BC-8B00-3594-76AFA2D9144D}"/>
              </a:ext>
            </a:extLst>
          </p:cNvPr>
          <p:cNvPicPr/>
          <p:nvPr/>
        </p:nvPicPr>
        <p:blipFill>
          <a:blip r:embed="rId4" cstate="print"/>
          <a:stretch>
            <a:fillRect/>
          </a:stretch>
        </p:blipFill>
        <p:spPr>
          <a:xfrm>
            <a:off x="-6837" y="6149479"/>
            <a:ext cx="837804" cy="720070"/>
          </a:xfrm>
          <a:prstGeom prst="rect">
            <a:avLst/>
          </a:prstGeom>
        </p:spPr>
      </p:pic>
      <p:graphicFrame>
        <p:nvGraphicFramePr>
          <p:cNvPr id="7" name="Gráfico 6">
            <a:extLst>
              <a:ext uri="{FF2B5EF4-FFF2-40B4-BE49-F238E27FC236}">
                <a16:creationId xmlns:a16="http://schemas.microsoft.com/office/drawing/2014/main" id="{BA5E94BA-2E45-8CE2-EC7E-F8FF47B2A8CF}"/>
              </a:ext>
            </a:extLst>
          </p:cNvPr>
          <p:cNvGraphicFramePr/>
          <p:nvPr>
            <p:extLst>
              <p:ext uri="{D42A27DB-BD31-4B8C-83A1-F6EECF244321}">
                <p14:modId xmlns:p14="http://schemas.microsoft.com/office/powerpoint/2010/main" val="450737650"/>
              </p:ext>
            </p:extLst>
          </p:nvPr>
        </p:nvGraphicFramePr>
        <p:xfrm>
          <a:off x="92599" y="1253893"/>
          <a:ext cx="7541228" cy="492686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7">
            <a:extLst>
              <a:ext uri="{FF2B5EF4-FFF2-40B4-BE49-F238E27FC236}">
                <a16:creationId xmlns:a16="http://schemas.microsoft.com/office/drawing/2014/main" id="{DD3303DD-25E4-3EFC-2F9A-8B465A61C5EF}"/>
              </a:ext>
            </a:extLst>
          </p:cNvPr>
          <p:cNvSpPr/>
          <p:nvPr/>
        </p:nvSpPr>
        <p:spPr>
          <a:xfrm>
            <a:off x="7740670" y="2280237"/>
            <a:ext cx="4451329" cy="34965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ipse 11">
            <a:extLst>
              <a:ext uri="{FF2B5EF4-FFF2-40B4-BE49-F238E27FC236}">
                <a16:creationId xmlns:a16="http://schemas.microsoft.com/office/drawing/2014/main" id="{FCA357E1-6443-6A3C-6292-360C2C25E811}"/>
              </a:ext>
            </a:extLst>
          </p:cNvPr>
          <p:cNvSpPr/>
          <p:nvPr/>
        </p:nvSpPr>
        <p:spPr>
          <a:xfrm>
            <a:off x="7480652" y="3910615"/>
            <a:ext cx="495304" cy="495304"/>
          </a:xfrm>
          <a:prstGeom prst="ellipse">
            <a:avLst/>
          </a:prstGeom>
          <a:solidFill>
            <a:srgbClr val="F4942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a:extLst>
              <a:ext uri="{FF2B5EF4-FFF2-40B4-BE49-F238E27FC236}">
                <a16:creationId xmlns:a16="http://schemas.microsoft.com/office/drawing/2014/main" id="{72E73BE6-844C-3E38-0BFA-6F5EA04F8F27}"/>
              </a:ext>
            </a:extLst>
          </p:cNvPr>
          <p:cNvSpPr txBox="1"/>
          <p:nvPr/>
        </p:nvSpPr>
        <p:spPr>
          <a:xfrm>
            <a:off x="8018432" y="2764536"/>
            <a:ext cx="4080969" cy="2523768"/>
          </a:xfrm>
          <a:prstGeom prst="rect">
            <a:avLst/>
          </a:prstGeom>
          <a:noFill/>
        </p:spPr>
        <p:txBody>
          <a:bodyPr wrap="square">
            <a:spAutoFit/>
          </a:bodyPr>
          <a:lstStyle/>
          <a:p>
            <a:pPr marL="0" lvl="1">
              <a:lnSpc>
                <a:spcPct val="110000"/>
              </a:lnSpc>
              <a:buClr>
                <a:schemeClr val="lt1"/>
              </a:buClr>
              <a:buSzPts val="1400"/>
            </a:pPr>
            <a:r>
              <a:rPr lang="pt-BR" sz="1600" b="1" dirty="0">
                <a:solidFill>
                  <a:srgbClr val="F49426"/>
                </a:solidFill>
                <a:latin typeface="Nunito" pitchFamily="2" charset="77"/>
              </a:rPr>
              <a:t>Apoio massivo: 73% dos brasileiros aprovam as Leis Paulo Gustavo e Aldir Blanc</a:t>
            </a:r>
          </a:p>
          <a:p>
            <a:pPr marL="0" lvl="1">
              <a:lnSpc>
                <a:spcPct val="110000"/>
              </a:lnSpc>
              <a:buClr>
                <a:schemeClr val="lt1"/>
              </a:buClr>
              <a:buSzPts val="1400"/>
            </a:pPr>
            <a:endParaRPr lang="en-US" sz="1600" b="1" dirty="0">
              <a:solidFill>
                <a:srgbClr val="F49426"/>
              </a:solidFill>
              <a:latin typeface="Nunito" pitchFamily="2" charset="77"/>
            </a:endParaRPr>
          </a:p>
          <a:p>
            <a:pPr marL="0" lvl="1">
              <a:lnSpc>
                <a:spcPct val="110000"/>
              </a:lnSpc>
              <a:buClr>
                <a:schemeClr val="lt1"/>
              </a:buClr>
              <a:buSzPts val="1400"/>
            </a:pPr>
            <a:r>
              <a:rPr lang="pt-BR" sz="1600" dirty="0">
                <a:solidFill>
                  <a:srgbClr val="7C7C7B"/>
                </a:solidFill>
                <a:latin typeface="Nunito Light" pitchFamily="2" charset="77"/>
              </a:rPr>
              <a:t>Com </a:t>
            </a:r>
            <a:r>
              <a:rPr lang="pt-BR" sz="1600" b="1" dirty="0">
                <a:solidFill>
                  <a:srgbClr val="7C7C7B"/>
                </a:solidFill>
                <a:latin typeface="Nunito Light" pitchFamily="2" charset="77"/>
              </a:rPr>
              <a:t>73% </a:t>
            </a:r>
            <a:r>
              <a:rPr lang="pt-BR" sz="1600" dirty="0">
                <a:solidFill>
                  <a:srgbClr val="7C7C7B"/>
                </a:solidFill>
                <a:latin typeface="Nunito Light" pitchFamily="2" charset="77"/>
              </a:rPr>
              <a:t>de aprovação, as Leis Paulo Gustavo e Aldir Blanc desfrutam de uma popularidade raramente vista em políticas públicas. A taxa de desaprovação é de apenas </a:t>
            </a:r>
            <a:r>
              <a:rPr lang="pt-BR" sz="1600" b="1" dirty="0">
                <a:solidFill>
                  <a:srgbClr val="7C7C7B"/>
                </a:solidFill>
                <a:latin typeface="Nunito Light" pitchFamily="2" charset="77"/>
              </a:rPr>
              <a:t>16%</a:t>
            </a:r>
            <a:r>
              <a:rPr lang="pt-BR" sz="1600" dirty="0">
                <a:solidFill>
                  <a:srgbClr val="7C7C7B"/>
                </a:solidFill>
                <a:latin typeface="Nunito Light" pitchFamily="2" charset="77"/>
              </a:rPr>
              <a:t>.</a:t>
            </a:r>
            <a:endParaRPr lang="en-US" sz="1600" dirty="0">
              <a:solidFill>
                <a:srgbClr val="7C7C7B"/>
              </a:solidFill>
              <a:latin typeface="Nunito Light" pitchFamily="2" charset="77"/>
            </a:endParaRP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1532945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D9EF0-ADD1-BB07-A98A-555F4F7975E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8E554CF-EFEB-ED8D-730A-8C1E2B7382A9}"/>
              </a:ext>
            </a:extLst>
          </p:cNvPr>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3" name="object 3">
            <a:extLst>
              <a:ext uri="{FF2B5EF4-FFF2-40B4-BE49-F238E27FC236}">
                <a16:creationId xmlns:a16="http://schemas.microsoft.com/office/drawing/2014/main" id="{A491B531-0ABC-4627-4F14-C9417532F9CD}"/>
              </a:ext>
            </a:extLst>
          </p:cNvPr>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4" name="object 4">
            <a:extLst>
              <a:ext uri="{FF2B5EF4-FFF2-40B4-BE49-F238E27FC236}">
                <a16:creationId xmlns:a16="http://schemas.microsoft.com/office/drawing/2014/main" id="{DCB916A9-A6CC-589B-0FAB-8C6F2D15C22A}"/>
              </a:ext>
            </a:extLst>
          </p:cNvPr>
          <p:cNvSpPr txBox="1">
            <a:spLocks noGrp="1"/>
          </p:cNvSpPr>
          <p:nvPr>
            <p:ph type="title"/>
          </p:nvPr>
        </p:nvSpPr>
        <p:spPr>
          <a:xfrm>
            <a:off x="1112499" y="221212"/>
            <a:ext cx="10869543"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[CRUZAMENTO] </a:t>
            </a:r>
            <a:r>
              <a:rPr lang="pt-BR" sz="2700" spc="-101" dirty="0">
                <a:solidFill>
                  <a:srgbClr val="000000"/>
                </a:solidFill>
                <a:latin typeface="Century Gothic" panose="020B0502020202020204" pitchFamily="34" charset="0"/>
              </a:rPr>
              <a:t>CONHECIMENTO: LEIS PAULO GUSTAVO E ALDIR BLANC VS. APROVAÇÃO DAS LEIS PAULO GUSTAVO E ALDIR BLANC</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850652A8-F580-03FB-6CD4-F1E86AE68A77}"/>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r>
              <a:rPr kumimoji="0" lang="pt-BR" sz="1125" b="0" i="0" u="none" strike="noStrike" kern="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Calibri Light"/>
                <a:sym typeface="Arial"/>
              </a:rPr>
              <a:t>Fonte: Pesquisa Quantitativa NEXUS</a:t>
            </a:r>
          </a:p>
        </p:txBody>
      </p:sp>
      <p:sp>
        <p:nvSpPr>
          <p:cNvPr id="19" name="bg object 16">
            <a:extLst>
              <a:ext uri="{FF2B5EF4-FFF2-40B4-BE49-F238E27FC236}">
                <a16:creationId xmlns:a16="http://schemas.microsoft.com/office/drawing/2014/main" id="{C36713D4-A7D5-4751-4DF2-AE3CA29D6797}"/>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pic>
        <p:nvPicPr>
          <p:cNvPr id="7" name="object 7">
            <a:extLst>
              <a:ext uri="{FF2B5EF4-FFF2-40B4-BE49-F238E27FC236}">
                <a16:creationId xmlns:a16="http://schemas.microsoft.com/office/drawing/2014/main" id="{78F5361E-4429-A7BF-C5BD-CB7FD2921B31}"/>
              </a:ext>
            </a:extLst>
          </p:cNvPr>
          <p:cNvPicPr/>
          <p:nvPr/>
        </p:nvPicPr>
        <p:blipFill>
          <a:blip r:embed="rId3" cstate="print"/>
          <a:stretch>
            <a:fillRect/>
          </a:stretch>
        </p:blipFill>
        <p:spPr>
          <a:xfrm>
            <a:off x="-6837" y="6145993"/>
            <a:ext cx="837804" cy="720070"/>
          </a:xfrm>
          <a:prstGeom prst="rect">
            <a:avLst/>
          </a:prstGeom>
        </p:spPr>
      </p:pic>
      <p:sp>
        <p:nvSpPr>
          <p:cNvPr id="8" name="object 6">
            <a:extLst>
              <a:ext uri="{FF2B5EF4-FFF2-40B4-BE49-F238E27FC236}">
                <a16:creationId xmlns:a16="http://schemas.microsoft.com/office/drawing/2014/main" id="{6F0D556D-04AA-EACA-2696-A2F513AADCF2}"/>
              </a:ext>
            </a:extLst>
          </p:cNvPr>
          <p:cNvSpPr txBox="1"/>
          <p:nvPr/>
        </p:nvSpPr>
        <p:spPr>
          <a:xfrm>
            <a:off x="915996" y="5838286"/>
            <a:ext cx="9010324" cy="373737"/>
          </a:xfrm>
          <a:prstGeom prst="rect">
            <a:avLst/>
          </a:prstGeom>
        </p:spPr>
        <p:txBody>
          <a:bodyPr vert="horz" wrap="square" lIns="0" tIns="9049" rIns="0" bIns="0" rtlCol="0" anchor="t">
            <a:noAutofit/>
          </a:bodyPr>
          <a:lstStyle/>
          <a:p>
            <a:pPr marL="9525" marR="3810" lvl="0" defTabSz="685800">
              <a:lnSpc>
                <a:spcPct val="124000"/>
              </a:lnSpc>
              <a:spcBef>
                <a:spcPts val="71"/>
              </a:spcBef>
              <a:buClr>
                <a:srgbClr val="000000"/>
              </a:buClr>
              <a:defRPr/>
            </a:pPr>
            <a:r>
              <a:rPr kumimoji="0" lang="pt-BR" sz="11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Você sabia que as leis Paulo Gustavo e Aldir Blanc repassam recursos do governo federal para estados e municípios investirem em atrações e na cultura local? </a:t>
            </a:r>
            <a:r>
              <a:rPr lang="pt-BR" sz="1100" b="1" kern="0" dirty="0">
                <a:solidFill>
                  <a:srgbClr val="F49426"/>
                </a:solidFill>
                <a:latin typeface="Century Gothic" panose="020B0502020202020204" pitchFamily="34" charset="0"/>
                <a:cs typeface="Calibri" panose="020F0502020204030204" pitchFamily="34" charset="0"/>
                <a:sym typeface="Arial"/>
              </a:rPr>
              <a:t>(ESTIMULADA E ÚNICA)</a:t>
            </a:r>
            <a:r>
              <a:rPr kumimoji="0" lang="pt-BR" sz="11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 / Independentemente de saber ou não como a Lei Paulo Gustavo e a Política Nacional Aldir Blanc funcionam, você aprova ou desaprova esses programas descentralizados de incentivo à cultura? </a:t>
            </a:r>
            <a:r>
              <a:rPr lang="pt-BR" sz="1100" b="1" kern="0" dirty="0">
                <a:solidFill>
                  <a:srgbClr val="F49426"/>
                </a:solidFill>
                <a:latin typeface="Century Gothic" panose="020B0502020202020204" pitchFamily="34" charset="0"/>
                <a:cs typeface="Calibri" panose="020F0502020204030204" pitchFamily="34" charset="0"/>
                <a:sym typeface="Arial"/>
              </a:rPr>
              <a:t>(ESTIMULADA E ÚNICA)</a:t>
            </a:r>
          </a:p>
        </p:txBody>
      </p:sp>
      <p:pic>
        <p:nvPicPr>
          <p:cNvPr id="6" name="Google Shape;125;p11">
            <a:extLst>
              <a:ext uri="{FF2B5EF4-FFF2-40B4-BE49-F238E27FC236}">
                <a16:creationId xmlns:a16="http://schemas.microsoft.com/office/drawing/2014/main" id="{A9D39B27-3B6D-E218-1B14-BACB51E8ACF3}"/>
              </a:ext>
            </a:extLst>
          </p:cNvPr>
          <p:cNvPicPr preferRelativeResize="0"/>
          <p:nvPr/>
        </p:nvPicPr>
        <p:blipFill rotWithShape="1">
          <a:blip r:embed="rId4">
            <a:alphaModFix/>
          </a:blip>
          <a:srcRect b="38043"/>
          <a:stretch/>
        </p:blipFill>
        <p:spPr>
          <a:xfrm>
            <a:off x="11458901" y="88144"/>
            <a:ext cx="610487" cy="136885"/>
          </a:xfrm>
          <a:prstGeom prst="rect">
            <a:avLst/>
          </a:prstGeom>
          <a:noFill/>
          <a:ln>
            <a:noFill/>
          </a:ln>
        </p:spPr>
      </p:pic>
      <p:graphicFrame>
        <p:nvGraphicFramePr>
          <p:cNvPr id="33" name="Gráfico 32">
            <a:extLst>
              <a:ext uri="{FF2B5EF4-FFF2-40B4-BE49-F238E27FC236}">
                <a16:creationId xmlns:a16="http://schemas.microsoft.com/office/drawing/2014/main" id="{583DC748-1A41-B010-434D-8B16CEA2FFBC}"/>
              </a:ext>
            </a:extLst>
          </p:cNvPr>
          <p:cNvGraphicFramePr/>
          <p:nvPr>
            <p:extLst>
              <p:ext uri="{D42A27DB-BD31-4B8C-83A1-F6EECF244321}">
                <p14:modId xmlns:p14="http://schemas.microsoft.com/office/powerpoint/2010/main" val="2216981676"/>
              </p:ext>
            </p:extLst>
          </p:nvPr>
        </p:nvGraphicFramePr>
        <p:xfrm>
          <a:off x="0" y="1577937"/>
          <a:ext cx="12192000" cy="4614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5242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B2864BE-28C9-AE3F-8781-C745077FDE45}"/>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10DCE159-090C-CB6A-B92B-CFE0E220D0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9DA88F48-B174-EA22-7412-C7F16096D03E}"/>
              </a:ext>
            </a:extLst>
          </p:cNvPr>
          <p:cNvSpPr/>
          <p:nvPr/>
        </p:nvSpPr>
        <p:spPr>
          <a:xfrm>
            <a:off x="3979889" y="3048622"/>
            <a:ext cx="7996959" cy="3179420"/>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5" name="Elipse 4">
            <a:extLst>
              <a:ext uri="{FF2B5EF4-FFF2-40B4-BE49-F238E27FC236}">
                <a16:creationId xmlns:a16="http://schemas.microsoft.com/office/drawing/2014/main" id="{147F5E23-98EE-5071-02B6-2A2304863C1B}"/>
              </a:ext>
            </a:extLst>
          </p:cNvPr>
          <p:cNvSpPr/>
          <p:nvPr/>
        </p:nvSpPr>
        <p:spPr>
          <a:xfrm>
            <a:off x="10497953" y="5231108"/>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D4B59E7E-AD4A-1AA0-A6EC-7B13EB50F466}"/>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CA748776-14B9-5E05-9392-06CBBE2F293B}"/>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6043CEF1-9B9D-46CD-DB05-88EE09E59887}"/>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492BE3D2-A6D9-135C-1C14-9FF7AA26EB58}"/>
              </a:ext>
            </a:extLst>
          </p:cNvPr>
          <p:cNvSpPr/>
          <p:nvPr/>
        </p:nvSpPr>
        <p:spPr>
          <a:xfrm>
            <a:off x="3979889" y="626437"/>
            <a:ext cx="7996959" cy="2219315"/>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65DB1D6E-816A-7041-CD68-A942A6F43751}"/>
              </a:ext>
            </a:extLst>
          </p:cNvPr>
          <p:cNvSpPr/>
          <p:nvPr/>
        </p:nvSpPr>
        <p:spPr>
          <a:xfrm rot="10800000">
            <a:off x="10729169" y="5141509"/>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7031351E-58D3-8C8F-8E10-D57F11F454E9}"/>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14" name="CaixaDeTexto 13">
            <a:extLst>
              <a:ext uri="{FF2B5EF4-FFF2-40B4-BE49-F238E27FC236}">
                <a16:creationId xmlns:a16="http://schemas.microsoft.com/office/drawing/2014/main" id="{7D7C6C7F-36D7-AC2A-9CB1-D2DAD833550E}"/>
              </a:ext>
            </a:extLst>
          </p:cNvPr>
          <p:cNvSpPr txBox="1"/>
          <p:nvPr/>
        </p:nvSpPr>
        <p:spPr>
          <a:xfrm>
            <a:off x="3979889" y="626438"/>
            <a:ext cx="7996959" cy="2193870"/>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467" i="1" kern="100" dirty="0">
                <a:solidFill>
                  <a:srgbClr val="000000">
                    <a:lumMod val="65000"/>
                    <a:lumOff val="35000"/>
                  </a:srgbClr>
                </a:solidFill>
                <a:cs typeface="Times New Roman" panose="02020603050405020304" pitchFamily="18" charset="0"/>
                <a:sym typeface="Arial"/>
              </a:rPr>
              <a:t>- Pelo que sei, </a:t>
            </a:r>
            <a:r>
              <a:rPr lang="pt-BR" sz="1467" b="1" i="1" kern="100" dirty="0">
                <a:solidFill>
                  <a:srgbClr val="000000">
                    <a:lumMod val="65000"/>
                    <a:lumOff val="35000"/>
                  </a:srgbClr>
                </a:solidFill>
                <a:cs typeface="Times New Roman" panose="02020603050405020304" pitchFamily="18" charset="0"/>
                <a:sym typeface="Arial"/>
              </a:rPr>
              <a:t>essa Lei Rouanet vai para artistas mais consolidados. Devia investir mais nos que estão começando, dar oportunidade para os artistas que estão começando... Deveria chegar nas </a:t>
            </a:r>
            <a:r>
              <a:rPr lang="pt-BR" sz="1467" b="1" i="1" kern="100" dirty="0">
                <a:solidFill>
                  <a:srgbClr val="000000">
                    <a:lumMod val="65000"/>
                    <a:lumOff val="35000"/>
                  </a:srgbClr>
                </a:solidFill>
                <a:cs typeface="Times New Roman" panose="02020603050405020304" pitchFamily="18" charset="0"/>
              </a:rPr>
              <a:t>pessoas certas. </a:t>
            </a:r>
          </a:p>
          <a:p>
            <a:pPr marL="0" lvl="1" algn="just" defTabSz="1219170">
              <a:lnSpc>
                <a:spcPct val="120000"/>
              </a:lnSpc>
              <a:spcBef>
                <a:spcPts val="400"/>
              </a:spcBef>
              <a:spcAft>
                <a:spcPts val="400"/>
              </a:spcAft>
              <a:buClr>
                <a:srgbClr val="000000"/>
              </a:buClr>
              <a:defRPr/>
            </a:pPr>
            <a:r>
              <a:rPr lang="pt-BR" sz="1467" i="1" kern="100" dirty="0">
                <a:solidFill>
                  <a:srgbClr val="000000">
                    <a:lumMod val="65000"/>
                    <a:lumOff val="35000"/>
                  </a:srgbClr>
                </a:solidFill>
                <a:cs typeface="Times New Roman" panose="02020603050405020304" pitchFamily="18" charset="0"/>
              </a:rPr>
              <a:t>- Mas não é isso, é uma lei que existe desde 1990, no governo Fernando Henrique. Se ela for usada corretamente é muito boa porque os impostos vão direto para a cultura. E é cheio de regra, tem que depois declarar todos os gastos com nota fiscal certinho.</a:t>
            </a:r>
          </a:p>
          <a:p>
            <a:pPr marL="0" lvl="1" algn="just" defTabSz="1219170">
              <a:lnSpc>
                <a:spcPct val="120000"/>
              </a:lnSpc>
              <a:spcBef>
                <a:spcPts val="400"/>
              </a:spcBef>
              <a:spcAft>
                <a:spcPts val="400"/>
              </a:spcAft>
              <a:buClr>
                <a:srgbClr val="000000"/>
              </a:buClr>
              <a:defRPr/>
            </a:pPr>
            <a:r>
              <a:rPr lang="pt-BR" sz="1467" kern="100" dirty="0">
                <a:solidFill>
                  <a:srgbClr val="000000">
                    <a:lumMod val="65000"/>
                    <a:lumOff val="35000"/>
                  </a:srgbClr>
                </a:solidFill>
                <a:cs typeface="Times New Roman" panose="02020603050405020304" pitchFamily="18" charset="0"/>
                <a:sym typeface="Arial"/>
              </a:rPr>
              <a:t>(SE/ </a:t>
            </a:r>
            <a:r>
              <a:rPr lang="pt-BR" sz="1467" kern="100" dirty="0" err="1">
                <a:solidFill>
                  <a:srgbClr val="000000">
                    <a:lumMod val="65000"/>
                    <a:lumOff val="35000"/>
                  </a:srgbClr>
                </a:solidFill>
                <a:cs typeface="Times New Roman" panose="02020603050405020304" pitchFamily="18" charset="0"/>
                <a:sym typeface="Arial"/>
              </a:rPr>
              <a:t>S</a:t>
            </a:r>
            <a:r>
              <a:rPr lang="pt-BR" sz="1467" kern="100" dirty="0">
                <a:solidFill>
                  <a:srgbClr val="000000">
                    <a:lumMod val="65000"/>
                    <a:lumOff val="35000"/>
                  </a:srgbClr>
                </a:solidFill>
                <a:cs typeface="Times New Roman" panose="02020603050405020304" pitchFamily="18" charset="0"/>
                <a:sym typeface="Arial"/>
              </a:rPr>
              <a:t> - Interior - 18 a 25 anos)</a:t>
            </a:r>
          </a:p>
        </p:txBody>
      </p:sp>
      <p:sp>
        <p:nvSpPr>
          <p:cNvPr id="17" name="CaixaDeTexto 16">
            <a:extLst>
              <a:ext uri="{FF2B5EF4-FFF2-40B4-BE49-F238E27FC236}">
                <a16:creationId xmlns:a16="http://schemas.microsoft.com/office/drawing/2014/main" id="{7377CE13-6C42-A384-6D61-5D8184C770C8}"/>
              </a:ext>
            </a:extLst>
          </p:cNvPr>
          <p:cNvSpPr txBox="1"/>
          <p:nvPr/>
        </p:nvSpPr>
        <p:spPr>
          <a:xfrm>
            <a:off x="3997697" y="3064413"/>
            <a:ext cx="7932865" cy="3146054"/>
          </a:xfrm>
          <a:prstGeom prst="rect">
            <a:avLst/>
          </a:prstGeom>
          <a:noFill/>
        </p:spPr>
        <p:txBody>
          <a:bodyPr wrap="square">
            <a:spAutoFit/>
          </a:bodyPr>
          <a:lstStyle/>
          <a:p>
            <a:pPr lvl="1" algn="just">
              <a:lnSpc>
                <a:spcPct val="120000"/>
              </a:lnSpc>
              <a:spcBef>
                <a:spcPts val="400"/>
              </a:spcBef>
              <a:spcAft>
                <a:spcPts val="400"/>
              </a:spcAft>
              <a:defRPr/>
            </a:pPr>
            <a:r>
              <a:rPr lang="pt-BR" sz="1467" b="1" kern="100" dirty="0">
                <a:solidFill>
                  <a:srgbClr val="000000">
                    <a:lumMod val="65000"/>
                    <a:lumOff val="35000"/>
                  </a:srgbClr>
                </a:solidFill>
                <a:cs typeface="Times New Roman" panose="02020603050405020304" pitchFamily="18" charset="0"/>
              </a:rPr>
              <a:t>- Eu não sei nada sobre essa lei.</a:t>
            </a:r>
          </a:p>
          <a:p>
            <a:pPr marL="0" lvl="1" algn="just" defTabSz="1219170">
              <a:lnSpc>
                <a:spcPct val="120000"/>
              </a:lnSpc>
              <a:spcBef>
                <a:spcPts val="400"/>
              </a:spcBef>
              <a:spcAft>
                <a:spcPts val="400"/>
              </a:spcAft>
              <a:buClr>
                <a:srgbClr val="000000"/>
              </a:buClr>
              <a:defRPr/>
            </a:pPr>
            <a:r>
              <a:rPr lang="pt-BR" sz="1467" b="1" kern="100" dirty="0">
                <a:solidFill>
                  <a:srgbClr val="000000">
                    <a:lumMod val="65000"/>
                    <a:lumOff val="35000"/>
                  </a:srgbClr>
                </a:solidFill>
                <a:cs typeface="Times New Roman" panose="02020603050405020304" pitchFamily="18" charset="0"/>
                <a:sym typeface="Arial"/>
              </a:rPr>
              <a:t>- O que eu sei é que não é muito fácil um artista conseguir pegar o dinheiro, é muita burocracia.</a:t>
            </a:r>
          </a:p>
          <a:p>
            <a:pPr marL="0" lvl="1" algn="just" defTabSz="1219170">
              <a:lnSpc>
                <a:spcPct val="120000"/>
              </a:lnSpc>
              <a:spcBef>
                <a:spcPts val="400"/>
              </a:spcBef>
              <a:spcAft>
                <a:spcPts val="400"/>
              </a:spcAft>
              <a:buClr>
                <a:srgbClr val="000000"/>
              </a:buClr>
              <a:defRPr/>
            </a:pPr>
            <a:r>
              <a:rPr lang="pt-BR" sz="1467" kern="100" dirty="0">
                <a:solidFill>
                  <a:srgbClr val="000000">
                    <a:lumMod val="65000"/>
                    <a:lumOff val="35000"/>
                  </a:srgbClr>
                </a:solidFill>
                <a:cs typeface="Times New Roman" panose="02020603050405020304" pitchFamily="18" charset="0"/>
                <a:sym typeface="Arial"/>
              </a:rPr>
              <a:t>- Acho que é um incentivo que o governo dá.</a:t>
            </a:r>
          </a:p>
          <a:p>
            <a:pPr marL="0" lvl="1" algn="just" defTabSz="1219170">
              <a:lnSpc>
                <a:spcPct val="120000"/>
              </a:lnSpc>
              <a:spcBef>
                <a:spcPts val="400"/>
              </a:spcBef>
              <a:spcAft>
                <a:spcPts val="400"/>
              </a:spcAft>
              <a:buClr>
                <a:srgbClr val="000000"/>
              </a:buClr>
              <a:defRPr/>
            </a:pPr>
            <a:r>
              <a:rPr lang="pt-BR" sz="1467" kern="100" dirty="0">
                <a:solidFill>
                  <a:srgbClr val="000000">
                    <a:lumMod val="65000"/>
                    <a:lumOff val="35000"/>
                  </a:srgbClr>
                </a:solidFill>
                <a:cs typeface="Times New Roman" panose="02020603050405020304" pitchFamily="18" charset="0"/>
                <a:sym typeface="Arial"/>
              </a:rPr>
              <a:t>- Deduz do imposto,</a:t>
            </a:r>
          </a:p>
          <a:p>
            <a:pPr marL="0" lvl="1" algn="just" defTabSz="1219170">
              <a:lnSpc>
                <a:spcPct val="120000"/>
              </a:lnSpc>
              <a:spcBef>
                <a:spcPts val="400"/>
              </a:spcBef>
              <a:spcAft>
                <a:spcPts val="400"/>
              </a:spcAft>
              <a:buClr>
                <a:srgbClr val="000000"/>
              </a:buClr>
              <a:defRPr/>
            </a:pPr>
            <a:r>
              <a:rPr lang="pt-BR" sz="1467" b="1" kern="100" dirty="0">
                <a:solidFill>
                  <a:srgbClr val="000000">
                    <a:lumMod val="65000"/>
                    <a:lumOff val="35000"/>
                  </a:srgbClr>
                </a:solidFill>
                <a:cs typeface="Times New Roman" panose="02020603050405020304" pitchFamily="18" charset="0"/>
              </a:rPr>
              <a:t>- Eu acho negativa essa lei porque não tem necessidade de mais investimentos para os artistas famosos.</a:t>
            </a:r>
          </a:p>
          <a:p>
            <a:pPr marL="0" lvl="1" algn="just" defTabSz="1219170">
              <a:lnSpc>
                <a:spcPct val="120000"/>
              </a:lnSpc>
              <a:spcBef>
                <a:spcPts val="400"/>
              </a:spcBef>
              <a:spcAft>
                <a:spcPts val="400"/>
              </a:spcAft>
              <a:buClr>
                <a:srgbClr val="000000"/>
              </a:buClr>
              <a:defRPr/>
            </a:pPr>
            <a:r>
              <a:rPr lang="pt-BR" sz="1467" b="1" kern="100" dirty="0">
                <a:solidFill>
                  <a:srgbClr val="000000">
                    <a:lumMod val="65000"/>
                    <a:lumOff val="35000"/>
                  </a:srgbClr>
                </a:solidFill>
                <a:cs typeface="Times New Roman" panose="02020603050405020304" pitchFamily="18" charset="0"/>
                <a:sym typeface="Arial"/>
              </a:rPr>
              <a:t>- Poderia pelo menos servir para os artistas locais e que não são famosos.</a:t>
            </a:r>
          </a:p>
          <a:p>
            <a:pPr marL="0" lvl="1" algn="just" defTabSz="1219170">
              <a:lnSpc>
                <a:spcPct val="120000"/>
              </a:lnSpc>
              <a:spcBef>
                <a:spcPts val="400"/>
              </a:spcBef>
              <a:spcAft>
                <a:spcPts val="400"/>
              </a:spcAft>
              <a:buClr>
                <a:srgbClr val="000000"/>
              </a:buClr>
              <a:defRPr/>
            </a:pPr>
            <a:r>
              <a:rPr lang="pt-BR" sz="1467" kern="100" dirty="0">
                <a:solidFill>
                  <a:srgbClr val="000000">
                    <a:lumMod val="65000"/>
                    <a:lumOff val="35000"/>
                  </a:srgbClr>
                </a:solidFill>
                <a:cs typeface="Times New Roman" panose="02020603050405020304" pitchFamily="18" charset="0"/>
                <a:sym typeface="Arial"/>
              </a:rPr>
              <a:t>(NO/ NE/ CO - Interior - 30 a 50 anos)</a:t>
            </a:r>
          </a:p>
        </p:txBody>
      </p:sp>
    </p:spTree>
    <p:extLst>
      <p:ext uri="{BB962C8B-B14F-4D97-AF65-F5344CB8AC3E}">
        <p14:creationId xmlns:p14="http://schemas.microsoft.com/office/powerpoint/2010/main" val="728056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CONHECIMENTO: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LEI ROUANET</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14281" y="6038733"/>
            <a:ext cx="8509637" cy="127475"/>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Você sabia que a Lei Rouanet permite que artistas e produtores culturais captem recursos de empresas e pessoas físicas, que podem destinar parte do Imposto de Renda para financiar projetos aprovados pelo Ministério da Cultura? </a:t>
            </a:r>
          </a:p>
          <a:p>
            <a:pPr marL="9525" marR="3810" defTabSz="685800">
              <a:lnSpc>
                <a:spcPct val="124000"/>
              </a:lnSpc>
              <a:spcBef>
                <a:spcPts val="71"/>
              </a:spcBef>
              <a:buClr>
                <a:srgbClr val="000000"/>
              </a:buClr>
              <a:defRPr/>
            </a:pP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8B637B2A-EB75-C962-C215-49E975ABB55A}"/>
              </a:ext>
            </a:extLst>
          </p:cNvPr>
          <p:cNvPicPr/>
          <p:nvPr/>
        </p:nvPicPr>
        <p:blipFill>
          <a:blip r:embed="rId4" cstate="print"/>
          <a:stretch>
            <a:fillRect/>
          </a:stretch>
        </p:blipFill>
        <p:spPr>
          <a:xfrm>
            <a:off x="-6837" y="6149479"/>
            <a:ext cx="837804" cy="720070"/>
          </a:xfrm>
          <a:prstGeom prst="rect">
            <a:avLst/>
          </a:prstGeom>
        </p:spPr>
      </p:pic>
      <p:graphicFrame>
        <p:nvGraphicFramePr>
          <p:cNvPr id="7" name="Google Shape;828;p177">
            <a:extLst>
              <a:ext uri="{FF2B5EF4-FFF2-40B4-BE49-F238E27FC236}">
                <a16:creationId xmlns:a16="http://schemas.microsoft.com/office/drawing/2014/main" id="{A6F057BD-6B66-F2B9-DBDA-3AEB6EA4447B}"/>
              </a:ext>
            </a:extLst>
          </p:cNvPr>
          <p:cNvGraphicFramePr/>
          <p:nvPr>
            <p:extLst>
              <p:ext uri="{D42A27DB-BD31-4B8C-83A1-F6EECF244321}">
                <p14:modId xmlns:p14="http://schemas.microsoft.com/office/powerpoint/2010/main" val="2219509719"/>
              </p:ext>
            </p:extLst>
          </p:nvPr>
        </p:nvGraphicFramePr>
        <p:xfrm>
          <a:off x="-409114" y="1428633"/>
          <a:ext cx="6719350" cy="41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tângulo: Cantos Arredondados 8">
            <a:extLst>
              <a:ext uri="{FF2B5EF4-FFF2-40B4-BE49-F238E27FC236}">
                <a16:creationId xmlns:a16="http://schemas.microsoft.com/office/drawing/2014/main" id="{1453FA35-ADC5-B8D1-A509-69028F28BA3C}"/>
              </a:ext>
            </a:extLst>
          </p:cNvPr>
          <p:cNvSpPr/>
          <p:nvPr/>
        </p:nvSpPr>
        <p:spPr>
          <a:xfrm>
            <a:off x="471510" y="3570107"/>
            <a:ext cx="5695602" cy="1014277"/>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Elipse 7">
            <a:extLst>
              <a:ext uri="{FF2B5EF4-FFF2-40B4-BE49-F238E27FC236}">
                <a16:creationId xmlns:a16="http://schemas.microsoft.com/office/drawing/2014/main" id="{109E2895-4AE1-2BF1-85DF-AC39B30E1446}"/>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60%</a:t>
            </a:r>
          </a:p>
        </p:txBody>
      </p:sp>
      <p:sp>
        <p:nvSpPr>
          <p:cNvPr id="11" name="Retângulo: Cantos Arredondados 10">
            <a:extLst>
              <a:ext uri="{FF2B5EF4-FFF2-40B4-BE49-F238E27FC236}">
                <a16:creationId xmlns:a16="http://schemas.microsoft.com/office/drawing/2014/main" id="{280D2145-C782-18BC-E4AE-FC0BBC591C24}"/>
              </a:ext>
            </a:extLst>
          </p:cNvPr>
          <p:cNvSpPr/>
          <p:nvPr/>
        </p:nvSpPr>
        <p:spPr>
          <a:xfrm>
            <a:off x="426720" y="1410685"/>
            <a:ext cx="5695602" cy="1877208"/>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Elipse 7">
            <a:extLst>
              <a:ext uri="{FF2B5EF4-FFF2-40B4-BE49-F238E27FC236}">
                <a16:creationId xmlns:a16="http://schemas.microsoft.com/office/drawing/2014/main" id="{113AF97F-F2B4-D9F6-BFD1-D6B6816072A7}"/>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38%</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3" name="Gráfico 12" descr="Lupa">
            <a:extLst>
              <a:ext uri="{FF2B5EF4-FFF2-40B4-BE49-F238E27FC236}">
                <a16:creationId xmlns:a16="http://schemas.microsoft.com/office/drawing/2014/main" id="{8EE824B8-67E5-E6C7-D5B8-7EC7DBF4A38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4" name="Gráfico 13" descr="Lupa">
            <a:extLst>
              <a:ext uri="{FF2B5EF4-FFF2-40B4-BE49-F238E27FC236}">
                <a16:creationId xmlns:a16="http://schemas.microsoft.com/office/drawing/2014/main" id="{61938FB9-F270-7037-BC74-5BAB41A1210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5" name="Straight Connector 29">
            <a:extLst>
              <a:ext uri="{FF2B5EF4-FFF2-40B4-BE49-F238E27FC236}">
                <a16:creationId xmlns:a16="http://schemas.microsoft.com/office/drawing/2014/main" id="{554CAAD2-447C-3378-91AE-09664D87CBA3}"/>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CFBC8E93-BB7B-F522-FFCB-C9A84DB5037C}"/>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7" name="TextBox 42">
            <a:extLst>
              <a:ext uri="{FF2B5EF4-FFF2-40B4-BE49-F238E27FC236}">
                <a16:creationId xmlns:a16="http://schemas.microsoft.com/office/drawing/2014/main" id="{1B9F6021-E75A-ACEA-2ADD-CACF49F52FDC}"/>
              </a:ext>
            </a:extLst>
          </p:cNvPr>
          <p:cNvSpPr txBox="1"/>
          <p:nvPr/>
        </p:nvSpPr>
        <p:spPr>
          <a:xfrm>
            <a:off x="7983659" y="180960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45%</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31</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40%</a:t>
            </a:r>
            <a:r>
              <a:rPr lang="pt-BR" sz="1000" dirty="0">
                <a:latin typeface="Century Gothic" panose="020B0502020202020204" pitchFamily="34" charset="0"/>
              </a:rPr>
              <a:t> | 60 anos ou mais: </a:t>
            </a:r>
            <a:r>
              <a:rPr lang="pt-BR" sz="1000" b="1" dirty="0">
                <a:latin typeface="Century Gothic" panose="020B0502020202020204" pitchFamily="34" charset="0"/>
              </a:rPr>
              <a:t>39%</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59%</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60%</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42% </a:t>
            </a:r>
            <a:r>
              <a:rPr lang="pt-BR" sz="1000" dirty="0">
                <a:latin typeface="Century Gothic" panose="020B0502020202020204" pitchFamily="34" charset="0"/>
              </a:rPr>
              <a:t>| Sudeste: </a:t>
            </a:r>
            <a:r>
              <a:rPr lang="pt-BR" sz="1000" b="1" dirty="0">
                <a:latin typeface="Century Gothic" panose="020B0502020202020204" pitchFamily="34" charset="0"/>
              </a:rPr>
              <a:t>40%</a:t>
            </a:r>
          </a:p>
        </p:txBody>
      </p:sp>
      <p:sp>
        <p:nvSpPr>
          <p:cNvPr id="18" name="TextBox 42">
            <a:extLst>
              <a:ext uri="{FF2B5EF4-FFF2-40B4-BE49-F238E27FC236}">
                <a16:creationId xmlns:a16="http://schemas.microsoft.com/office/drawing/2014/main" id="{DA55A044-3BCE-8CFA-6FA0-6275DDDD5AD7}"/>
              </a:ext>
            </a:extLst>
          </p:cNvPr>
          <p:cNvSpPr txBox="1"/>
          <p:nvPr/>
        </p:nvSpPr>
        <p:spPr>
          <a:xfrm>
            <a:off x="8065975" y="396477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54</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65%</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68%</a:t>
            </a:r>
            <a:r>
              <a:rPr lang="pt-BR" sz="1000" dirty="0">
                <a:latin typeface="Century Gothic" panose="020B0502020202020204" pitchFamily="34" charset="0"/>
              </a:rPr>
              <a:t> | 60 anos ou mais: </a:t>
            </a:r>
            <a:r>
              <a:rPr lang="pt-BR" sz="1000" b="1" dirty="0">
                <a:latin typeface="Century Gothic" panose="020B0502020202020204" pitchFamily="34" charset="0"/>
              </a:rPr>
              <a:t>59%</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67%</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72%</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65% </a:t>
            </a:r>
            <a:r>
              <a:rPr lang="pt-BR" sz="1000" dirty="0">
                <a:latin typeface="Century Gothic" panose="020B0502020202020204" pitchFamily="34" charset="0"/>
              </a:rPr>
              <a:t>| Nordeste: </a:t>
            </a:r>
            <a:r>
              <a:rPr lang="pt-BR" sz="1000" b="1" dirty="0">
                <a:latin typeface="Century Gothic" panose="020B0502020202020204" pitchFamily="34" charset="0"/>
              </a:rPr>
              <a:t>63%</a:t>
            </a:r>
          </a:p>
        </p:txBody>
      </p:sp>
    </p:spTree>
    <p:extLst>
      <p:ext uri="{BB962C8B-B14F-4D97-AF65-F5344CB8AC3E}">
        <p14:creationId xmlns:p14="http://schemas.microsoft.com/office/powerpoint/2010/main" val="1069887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APROVAÇÃO</a:t>
            </a:r>
            <a:r>
              <a:rPr lang="pt-BR" sz="2700" spc="-101" dirty="0">
                <a:solidFill>
                  <a:srgbClr val="000000"/>
                </a:solidFill>
                <a:latin typeface="Century Gothic" panose="020B0502020202020204" pitchFamily="34" charset="0"/>
              </a:rPr>
              <a:t> DA LEI ROUANET</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8" name="object 6">
            <a:extLst>
              <a:ext uri="{FF2B5EF4-FFF2-40B4-BE49-F238E27FC236}">
                <a16:creationId xmlns:a16="http://schemas.microsoft.com/office/drawing/2014/main" id="{506C7CB5-7F3B-1754-9EB3-47CFA72FAD25}"/>
              </a:ext>
            </a:extLst>
          </p:cNvPr>
          <p:cNvSpPr txBox="1"/>
          <p:nvPr/>
        </p:nvSpPr>
        <p:spPr>
          <a:xfrm>
            <a:off x="930403" y="6055408"/>
            <a:ext cx="8556290" cy="136806"/>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Independentemente de saber ou não como a Lei Rouanet funciona, você aprova ou desaprova esse programa de incentivo à cultura baseado em parcerias entre Estado, o setor privado e artistas/ produtores?</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D4F56EAA-FAF5-360E-C805-D7457AEBEDFB}"/>
              </a:ext>
            </a:extLst>
          </p:cNvPr>
          <p:cNvPicPr/>
          <p:nvPr/>
        </p:nvPicPr>
        <p:blipFill>
          <a:blip r:embed="rId4" cstate="print"/>
          <a:stretch>
            <a:fillRect/>
          </a:stretch>
        </p:blipFill>
        <p:spPr>
          <a:xfrm>
            <a:off x="-6837" y="6149479"/>
            <a:ext cx="837804" cy="720070"/>
          </a:xfrm>
          <a:prstGeom prst="rect">
            <a:avLst/>
          </a:prstGeom>
        </p:spPr>
      </p:pic>
      <p:graphicFrame>
        <p:nvGraphicFramePr>
          <p:cNvPr id="7" name="Gráfico 6">
            <a:extLst>
              <a:ext uri="{FF2B5EF4-FFF2-40B4-BE49-F238E27FC236}">
                <a16:creationId xmlns:a16="http://schemas.microsoft.com/office/drawing/2014/main" id="{7751E6C4-5CB2-87C9-053C-604D3041924C}"/>
              </a:ext>
            </a:extLst>
          </p:cNvPr>
          <p:cNvGraphicFramePr/>
          <p:nvPr>
            <p:extLst>
              <p:ext uri="{D42A27DB-BD31-4B8C-83A1-F6EECF244321}">
                <p14:modId xmlns:p14="http://schemas.microsoft.com/office/powerpoint/2010/main" val="621046791"/>
              </p:ext>
            </p:extLst>
          </p:nvPr>
        </p:nvGraphicFramePr>
        <p:xfrm>
          <a:off x="92599" y="1253893"/>
          <a:ext cx="7541228" cy="492686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7">
            <a:extLst>
              <a:ext uri="{FF2B5EF4-FFF2-40B4-BE49-F238E27FC236}">
                <a16:creationId xmlns:a16="http://schemas.microsoft.com/office/drawing/2014/main" id="{0F25055F-29E1-FEB9-215D-AE5A6356C89C}"/>
              </a:ext>
            </a:extLst>
          </p:cNvPr>
          <p:cNvSpPr/>
          <p:nvPr/>
        </p:nvSpPr>
        <p:spPr>
          <a:xfrm>
            <a:off x="7740670" y="2280237"/>
            <a:ext cx="4451329" cy="34965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ipse 11">
            <a:extLst>
              <a:ext uri="{FF2B5EF4-FFF2-40B4-BE49-F238E27FC236}">
                <a16:creationId xmlns:a16="http://schemas.microsoft.com/office/drawing/2014/main" id="{BEC12A29-5469-42A6-30E7-2FF0CD539B08}"/>
              </a:ext>
            </a:extLst>
          </p:cNvPr>
          <p:cNvSpPr/>
          <p:nvPr/>
        </p:nvSpPr>
        <p:spPr>
          <a:xfrm>
            <a:off x="7480652" y="3910615"/>
            <a:ext cx="495304" cy="495304"/>
          </a:xfrm>
          <a:prstGeom prst="ellipse">
            <a:avLst/>
          </a:prstGeom>
          <a:solidFill>
            <a:srgbClr val="F4942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a:extLst>
              <a:ext uri="{FF2B5EF4-FFF2-40B4-BE49-F238E27FC236}">
                <a16:creationId xmlns:a16="http://schemas.microsoft.com/office/drawing/2014/main" id="{1F816EBC-E5D7-D597-CC4A-FCA271658B39}"/>
              </a:ext>
            </a:extLst>
          </p:cNvPr>
          <p:cNvSpPr txBox="1"/>
          <p:nvPr/>
        </p:nvSpPr>
        <p:spPr>
          <a:xfrm>
            <a:off x="8018432" y="2948191"/>
            <a:ext cx="4080969" cy="2252924"/>
          </a:xfrm>
          <a:prstGeom prst="rect">
            <a:avLst/>
          </a:prstGeom>
          <a:noFill/>
        </p:spPr>
        <p:txBody>
          <a:bodyPr wrap="square">
            <a:spAutoFit/>
          </a:bodyPr>
          <a:lstStyle/>
          <a:p>
            <a:pPr marL="0" lvl="1">
              <a:lnSpc>
                <a:spcPct val="110000"/>
              </a:lnSpc>
              <a:buClr>
                <a:schemeClr val="lt1"/>
              </a:buClr>
              <a:buSzPts val="1400"/>
            </a:pPr>
            <a:r>
              <a:rPr lang="pt-BR" sz="1600" b="1" dirty="0">
                <a:solidFill>
                  <a:srgbClr val="F49426"/>
                </a:solidFill>
                <a:latin typeface="Nunito" pitchFamily="2" charset="77"/>
              </a:rPr>
              <a:t>Consenso pelo incentivo: Aprovação da Lei Rouanet supera a desaprovação em mais de 40 pontos percentuais</a:t>
            </a:r>
          </a:p>
          <a:p>
            <a:pPr marL="0" lvl="1">
              <a:lnSpc>
                <a:spcPct val="110000"/>
              </a:lnSpc>
              <a:buClr>
                <a:schemeClr val="lt1"/>
              </a:buClr>
              <a:buSzPts val="1400"/>
            </a:pPr>
            <a:endParaRPr lang="en-US" sz="1600" b="1" dirty="0">
              <a:solidFill>
                <a:srgbClr val="F49426"/>
              </a:solidFill>
              <a:latin typeface="Nunito" pitchFamily="2" charset="77"/>
            </a:endParaRPr>
          </a:p>
          <a:p>
            <a:pPr marL="0" lvl="1">
              <a:lnSpc>
                <a:spcPct val="110000"/>
              </a:lnSpc>
              <a:buClr>
                <a:schemeClr val="lt1"/>
              </a:buClr>
              <a:buSzPts val="1400"/>
            </a:pPr>
            <a:r>
              <a:rPr lang="pt-BR" sz="1600" dirty="0">
                <a:solidFill>
                  <a:srgbClr val="7C7C7B"/>
                </a:solidFill>
                <a:latin typeface="Nunito Light" pitchFamily="2" charset="77"/>
              </a:rPr>
              <a:t>A maioria absoluta dos entrevistados aprova o mecanismo (</a:t>
            </a:r>
            <a:r>
              <a:rPr lang="pt-BR" sz="1600" b="1" dirty="0">
                <a:solidFill>
                  <a:srgbClr val="7C7C7B"/>
                </a:solidFill>
                <a:latin typeface="Nunito Light" pitchFamily="2" charset="77"/>
              </a:rPr>
              <a:t>66%</a:t>
            </a:r>
            <a:r>
              <a:rPr lang="pt-BR" sz="1600" dirty="0">
                <a:solidFill>
                  <a:srgbClr val="7C7C7B"/>
                </a:solidFill>
                <a:latin typeface="Nunito Light" pitchFamily="2" charset="77"/>
              </a:rPr>
              <a:t>). A taxa de desaprovação é de um quarto da população.</a:t>
            </a:r>
            <a:endParaRPr lang="en-US" sz="1600" dirty="0">
              <a:solidFill>
                <a:srgbClr val="7C7C7B"/>
              </a:solidFill>
              <a:latin typeface="Nunito Light" pitchFamily="2" charset="77"/>
            </a:endParaRP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1026873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0C878-ED06-9CAA-1490-7C9830749C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0AE126D-50DB-84DF-FE03-6024D04C3C8D}"/>
              </a:ext>
            </a:extLst>
          </p:cNvPr>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3" name="object 3">
            <a:extLst>
              <a:ext uri="{FF2B5EF4-FFF2-40B4-BE49-F238E27FC236}">
                <a16:creationId xmlns:a16="http://schemas.microsoft.com/office/drawing/2014/main" id="{FFD2F43C-E919-7E66-2E43-27D40233DB68}"/>
              </a:ext>
            </a:extLst>
          </p:cNvPr>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4" name="object 4">
            <a:extLst>
              <a:ext uri="{FF2B5EF4-FFF2-40B4-BE49-F238E27FC236}">
                <a16:creationId xmlns:a16="http://schemas.microsoft.com/office/drawing/2014/main" id="{A2F416CE-363E-D9AF-26DA-7B43A719753E}"/>
              </a:ext>
            </a:extLst>
          </p:cNvPr>
          <p:cNvSpPr txBox="1">
            <a:spLocks noGrp="1"/>
          </p:cNvSpPr>
          <p:nvPr>
            <p:ph type="title"/>
          </p:nvPr>
        </p:nvSpPr>
        <p:spPr>
          <a:xfrm>
            <a:off x="1112499" y="221212"/>
            <a:ext cx="10869543"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[CRUZAMENTO] </a:t>
            </a:r>
            <a:r>
              <a:rPr lang="pt-BR" sz="2700" spc="-101" dirty="0">
                <a:solidFill>
                  <a:srgbClr val="000000"/>
                </a:solidFill>
                <a:latin typeface="Century Gothic" panose="020B0502020202020204" pitchFamily="34" charset="0"/>
              </a:rPr>
              <a:t>CONHECIMENTO: LEI ROUANET VS.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APROVAÇÃO DA LEI ROUANET</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E05F29A6-74AE-4C84-195B-009CCDA0863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r>
              <a:rPr kumimoji="0" lang="pt-BR" sz="1125" b="0" i="0" u="none" strike="noStrike" kern="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Calibri Light"/>
                <a:sym typeface="Arial"/>
              </a:rPr>
              <a:t>Fonte: Pesquisa Quantitativa NEXUS</a:t>
            </a:r>
          </a:p>
        </p:txBody>
      </p:sp>
      <p:sp>
        <p:nvSpPr>
          <p:cNvPr id="19" name="bg object 16">
            <a:extLst>
              <a:ext uri="{FF2B5EF4-FFF2-40B4-BE49-F238E27FC236}">
                <a16:creationId xmlns:a16="http://schemas.microsoft.com/office/drawing/2014/main" id="{34665BEC-7851-C666-5BEC-CCFB442E26C1}"/>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pic>
        <p:nvPicPr>
          <p:cNvPr id="7" name="object 7">
            <a:extLst>
              <a:ext uri="{FF2B5EF4-FFF2-40B4-BE49-F238E27FC236}">
                <a16:creationId xmlns:a16="http://schemas.microsoft.com/office/drawing/2014/main" id="{65CF0AF5-2D7B-9736-889D-05F3C73717F1}"/>
              </a:ext>
            </a:extLst>
          </p:cNvPr>
          <p:cNvPicPr/>
          <p:nvPr/>
        </p:nvPicPr>
        <p:blipFill>
          <a:blip r:embed="rId3" cstate="print"/>
          <a:stretch>
            <a:fillRect/>
          </a:stretch>
        </p:blipFill>
        <p:spPr>
          <a:xfrm>
            <a:off x="-6837" y="6145993"/>
            <a:ext cx="837804" cy="720070"/>
          </a:xfrm>
          <a:prstGeom prst="rect">
            <a:avLst/>
          </a:prstGeom>
        </p:spPr>
      </p:pic>
      <p:sp>
        <p:nvSpPr>
          <p:cNvPr id="8" name="object 6">
            <a:extLst>
              <a:ext uri="{FF2B5EF4-FFF2-40B4-BE49-F238E27FC236}">
                <a16:creationId xmlns:a16="http://schemas.microsoft.com/office/drawing/2014/main" id="{73AEF52E-943D-9303-FB58-AD4F124C6CCF}"/>
              </a:ext>
            </a:extLst>
          </p:cNvPr>
          <p:cNvSpPr txBox="1"/>
          <p:nvPr/>
        </p:nvSpPr>
        <p:spPr>
          <a:xfrm>
            <a:off x="915996" y="5838286"/>
            <a:ext cx="9548804" cy="373737"/>
          </a:xfrm>
          <a:prstGeom prst="rect">
            <a:avLst/>
          </a:prstGeom>
        </p:spPr>
        <p:txBody>
          <a:bodyPr vert="horz" wrap="square" lIns="0" tIns="9049" rIns="0" bIns="0" rtlCol="0" anchor="t">
            <a:noAutofit/>
          </a:bodyPr>
          <a:lstStyle/>
          <a:p>
            <a:pPr marL="9525" marR="3810" lvl="0" indent="0" algn="l" defTabSz="685800" rtl="0" eaLnBrk="1" fontAlgn="auto" latinLnBrk="0" hangingPunct="1">
              <a:lnSpc>
                <a:spcPct val="124000"/>
              </a:lnSpc>
              <a:spcBef>
                <a:spcPts val="71"/>
              </a:spcBef>
              <a:spcAft>
                <a:spcPts val="0"/>
              </a:spcAft>
              <a:buClr>
                <a:srgbClr val="000000"/>
              </a:buClr>
              <a:buSzTx/>
              <a:buFontTx/>
              <a:buNone/>
              <a:tabLst/>
              <a:defRPr/>
            </a:pPr>
            <a:r>
              <a:rPr kumimoji="0" lang="pt-BR" sz="11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Você sabia que a Lei Rouanet permite que artistas e produtores culturais captem recursos de empresas e pessoas físicas, que podem destinar parte do Imposto de Renda para financiar projetos aprovados pelo Ministério da Cultura? </a:t>
            </a:r>
            <a:r>
              <a:rPr lang="pt-BR" sz="1100" b="1" kern="0" dirty="0">
                <a:solidFill>
                  <a:srgbClr val="F49426"/>
                </a:solidFill>
                <a:latin typeface="Century Gothic" panose="020B0502020202020204" pitchFamily="34" charset="0"/>
                <a:cs typeface="Calibri" panose="020F0502020204030204" pitchFamily="34" charset="0"/>
                <a:sym typeface="Arial"/>
              </a:rPr>
              <a:t>(ESTIMULADA E ÚNICA)  </a:t>
            </a:r>
            <a:r>
              <a:rPr kumimoji="0" lang="pt-BR" sz="11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sym typeface="Arial"/>
              </a:rPr>
              <a:t>/ Independentemente de saber ou não como a Lei Rouanet funciona, você aprova ou desaprova esse programa de incentivo à cultura baseado em parcerias entre Estado, o setor privado e artistas/ produtores? </a:t>
            </a:r>
            <a:r>
              <a:rPr lang="pt-BR" sz="1100" b="1" kern="0" dirty="0">
                <a:solidFill>
                  <a:srgbClr val="F49426"/>
                </a:solidFill>
                <a:latin typeface="Century Gothic" panose="020B0502020202020204" pitchFamily="34" charset="0"/>
                <a:cs typeface="Calibri" panose="020F0502020204030204" pitchFamily="34" charset="0"/>
                <a:sym typeface="Arial"/>
              </a:rPr>
              <a:t>(ESTIMULADA E ÚNICA)</a:t>
            </a:r>
          </a:p>
        </p:txBody>
      </p:sp>
      <p:pic>
        <p:nvPicPr>
          <p:cNvPr id="6" name="Google Shape;125;p11">
            <a:extLst>
              <a:ext uri="{FF2B5EF4-FFF2-40B4-BE49-F238E27FC236}">
                <a16:creationId xmlns:a16="http://schemas.microsoft.com/office/drawing/2014/main" id="{AD6ACB32-93E0-E8E8-CD00-4F1B0D7D15D5}"/>
              </a:ext>
            </a:extLst>
          </p:cNvPr>
          <p:cNvPicPr preferRelativeResize="0"/>
          <p:nvPr/>
        </p:nvPicPr>
        <p:blipFill rotWithShape="1">
          <a:blip r:embed="rId4">
            <a:alphaModFix/>
          </a:blip>
          <a:srcRect b="38043"/>
          <a:stretch/>
        </p:blipFill>
        <p:spPr>
          <a:xfrm>
            <a:off x="11458901" y="88144"/>
            <a:ext cx="610487" cy="136885"/>
          </a:xfrm>
          <a:prstGeom prst="rect">
            <a:avLst/>
          </a:prstGeom>
          <a:noFill/>
          <a:ln>
            <a:noFill/>
          </a:ln>
        </p:spPr>
      </p:pic>
      <p:graphicFrame>
        <p:nvGraphicFramePr>
          <p:cNvPr id="33" name="Gráfico 32">
            <a:extLst>
              <a:ext uri="{FF2B5EF4-FFF2-40B4-BE49-F238E27FC236}">
                <a16:creationId xmlns:a16="http://schemas.microsoft.com/office/drawing/2014/main" id="{1E4ED8D9-713A-2654-6AFA-2F5F85BA50D9}"/>
              </a:ext>
            </a:extLst>
          </p:cNvPr>
          <p:cNvGraphicFramePr/>
          <p:nvPr>
            <p:extLst>
              <p:ext uri="{D42A27DB-BD31-4B8C-83A1-F6EECF244321}">
                <p14:modId xmlns:p14="http://schemas.microsoft.com/office/powerpoint/2010/main" val="4015009481"/>
              </p:ext>
            </p:extLst>
          </p:nvPr>
        </p:nvGraphicFramePr>
        <p:xfrm>
          <a:off x="0" y="1577937"/>
          <a:ext cx="12192000" cy="4614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9154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NÍVEL DE INFORMAÇÃO: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CEUS DA CULTURA</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1944661E-8D69-6461-DAB1-F441E44EB9A2}"/>
              </a:ext>
            </a:extLst>
          </p:cNvPr>
          <p:cNvPicPr/>
          <p:nvPr/>
        </p:nvPicPr>
        <p:blipFill>
          <a:blip r:embed="rId4" cstate="print"/>
          <a:stretch>
            <a:fillRect/>
          </a:stretch>
        </p:blipFill>
        <p:spPr>
          <a:xfrm>
            <a:off x="-6837" y="6149479"/>
            <a:ext cx="837804" cy="720070"/>
          </a:xfrm>
          <a:prstGeom prst="rect">
            <a:avLst/>
          </a:prstGeom>
        </p:spPr>
      </p:pic>
      <p:graphicFrame>
        <p:nvGraphicFramePr>
          <p:cNvPr id="7" name="Google Shape;828;p177">
            <a:extLst>
              <a:ext uri="{FF2B5EF4-FFF2-40B4-BE49-F238E27FC236}">
                <a16:creationId xmlns:a16="http://schemas.microsoft.com/office/drawing/2014/main" id="{E6F5A3F2-8876-D2FC-A5A4-DA52F525059C}"/>
              </a:ext>
            </a:extLst>
          </p:cNvPr>
          <p:cNvGraphicFramePr/>
          <p:nvPr>
            <p:extLst>
              <p:ext uri="{D42A27DB-BD31-4B8C-83A1-F6EECF244321}">
                <p14:modId xmlns:p14="http://schemas.microsoft.com/office/powerpoint/2010/main" val="3347079200"/>
              </p:ext>
            </p:extLst>
          </p:nvPr>
        </p:nvGraphicFramePr>
        <p:xfrm>
          <a:off x="-409114" y="1428633"/>
          <a:ext cx="6719350" cy="41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tângulo: Cantos Arredondados 8">
            <a:extLst>
              <a:ext uri="{FF2B5EF4-FFF2-40B4-BE49-F238E27FC236}">
                <a16:creationId xmlns:a16="http://schemas.microsoft.com/office/drawing/2014/main" id="{CA8AFCC2-4EFD-9A5A-AD7C-11B702577641}"/>
              </a:ext>
            </a:extLst>
          </p:cNvPr>
          <p:cNvSpPr/>
          <p:nvPr/>
        </p:nvSpPr>
        <p:spPr>
          <a:xfrm>
            <a:off x="471510" y="3570107"/>
            <a:ext cx="5695602" cy="1014277"/>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Elipse 7">
            <a:extLst>
              <a:ext uri="{FF2B5EF4-FFF2-40B4-BE49-F238E27FC236}">
                <a16:creationId xmlns:a16="http://schemas.microsoft.com/office/drawing/2014/main" id="{2714DAC7-8CEA-508E-7B80-F4A7CD998356}"/>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6</a:t>
            </a:r>
            <a:r>
              <a:rPr lang="pt-BR" sz="1400" b="1" kern="0" dirty="0">
                <a:solidFill>
                  <a:srgbClr val="FFFFFF"/>
                </a:solidFill>
                <a:latin typeface="Century Gothic" panose="020B0502020202020204" pitchFamily="34" charset="0"/>
                <a:cs typeface="Arial"/>
                <a:sym typeface="Arial"/>
              </a:rPr>
              <a:t>4</a:t>
            </a: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a:t>
            </a:r>
          </a:p>
        </p:txBody>
      </p:sp>
      <p:sp>
        <p:nvSpPr>
          <p:cNvPr id="11" name="Retângulo: Cantos Arredondados 10">
            <a:extLst>
              <a:ext uri="{FF2B5EF4-FFF2-40B4-BE49-F238E27FC236}">
                <a16:creationId xmlns:a16="http://schemas.microsoft.com/office/drawing/2014/main" id="{DC35B067-D186-770C-771D-DBF844C62737}"/>
              </a:ext>
            </a:extLst>
          </p:cNvPr>
          <p:cNvSpPr/>
          <p:nvPr/>
        </p:nvSpPr>
        <p:spPr>
          <a:xfrm>
            <a:off x="426720" y="1410685"/>
            <a:ext cx="5695602" cy="1877208"/>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Elipse 7">
            <a:extLst>
              <a:ext uri="{FF2B5EF4-FFF2-40B4-BE49-F238E27FC236}">
                <a16:creationId xmlns:a16="http://schemas.microsoft.com/office/drawing/2014/main" id="{7908A4C2-B134-E920-0301-AAD1352A6B94}"/>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33%</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3" name="Gráfico 12" descr="Lupa">
            <a:extLst>
              <a:ext uri="{FF2B5EF4-FFF2-40B4-BE49-F238E27FC236}">
                <a16:creationId xmlns:a16="http://schemas.microsoft.com/office/drawing/2014/main" id="{1F5F0CF2-8F7D-909D-1A0A-DB511B089CD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4" name="Gráfico 13" descr="Lupa">
            <a:extLst>
              <a:ext uri="{FF2B5EF4-FFF2-40B4-BE49-F238E27FC236}">
                <a16:creationId xmlns:a16="http://schemas.microsoft.com/office/drawing/2014/main" id="{95E6BBE6-84BC-D311-D9AB-3DEA7504942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5" name="Straight Connector 29">
            <a:extLst>
              <a:ext uri="{FF2B5EF4-FFF2-40B4-BE49-F238E27FC236}">
                <a16:creationId xmlns:a16="http://schemas.microsoft.com/office/drawing/2014/main" id="{C6AA71C7-7E9B-A6B4-CECE-35206E4EAD87}"/>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8905DE03-A4B2-8195-6DBF-BAB37F530640}"/>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7" name="TextBox 42">
            <a:extLst>
              <a:ext uri="{FF2B5EF4-FFF2-40B4-BE49-F238E27FC236}">
                <a16:creationId xmlns:a16="http://schemas.microsoft.com/office/drawing/2014/main" id="{A30FB79E-6D7B-BCA2-C8BE-FE09142084DA}"/>
              </a:ext>
            </a:extLst>
          </p:cNvPr>
          <p:cNvSpPr txBox="1"/>
          <p:nvPr/>
        </p:nvSpPr>
        <p:spPr>
          <a:xfrm>
            <a:off x="7983659" y="180960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34%</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31</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39%</a:t>
            </a:r>
            <a:r>
              <a:rPr lang="pt-BR" sz="1000" dirty="0">
                <a:latin typeface="Century Gothic" panose="020B0502020202020204" pitchFamily="34" charset="0"/>
              </a:rPr>
              <a:t> | 60 anos ou mais: </a:t>
            </a:r>
            <a:r>
              <a:rPr lang="pt-BR" sz="1000" b="1" dirty="0">
                <a:latin typeface="Century Gothic" panose="020B0502020202020204" pitchFamily="34" charset="0"/>
              </a:rPr>
              <a:t>32%</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39%</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37%</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38% </a:t>
            </a:r>
            <a:r>
              <a:rPr lang="pt-BR" sz="1000" dirty="0">
                <a:latin typeface="Century Gothic" panose="020B0502020202020204" pitchFamily="34" charset="0"/>
              </a:rPr>
              <a:t>| Nordeste: </a:t>
            </a:r>
            <a:r>
              <a:rPr lang="pt-BR" sz="1000" b="1" dirty="0">
                <a:latin typeface="Century Gothic" panose="020B0502020202020204" pitchFamily="34" charset="0"/>
              </a:rPr>
              <a:t>32%</a:t>
            </a:r>
          </a:p>
        </p:txBody>
      </p:sp>
      <p:sp>
        <p:nvSpPr>
          <p:cNvPr id="18" name="TextBox 42">
            <a:extLst>
              <a:ext uri="{FF2B5EF4-FFF2-40B4-BE49-F238E27FC236}">
                <a16:creationId xmlns:a16="http://schemas.microsoft.com/office/drawing/2014/main" id="{236F086D-1D09-C44B-874C-79EDA83912A8}"/>
              </a:ext>
            </a:extLst>
          </p:cNvPr>
          <p:cNvSpPr txBox="1"/>
          <p:nvPr/>
        </p:nvSpPr>
        <p:spPr>
          <a:xfrm>
            <a:off x="8065975" y="396477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64</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65%</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68%</a:t>
            </a:r>
            <a:r>
              <a:rPr lang="pt-BR" sz="1000" dirty="0">
                <a:latin typeface="Century Gothic" panose="020B0502020202020204" pitchFamily="34" charset="0"/>
              </a:rPr>
              <a:t> | 60 anos ou mais: </a:t>
            </a:r>
            <a:r>
              <a:rPr lang="pt-BR" sz="1000" b="1" dirty="0">
                <a:latin typeface="Century Gothic" panose="020B0502020202020204" pitchFamily="34" charset="0"/>
              </a:rPr>
              <a:t>67%</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69%</a:t>
            </a:r>
          </a:p>
          <a:p>
            <a:pPr algn="r">
              <a:defRPr/>
            </a:pPr>
            <a:r>
              <a:rPr lang="pt-BR" sz="1000" dirty="0">
                <a:latin typeface="Century Gothic" panose="020B0502020202020204" pitchFamily="34" charset="0"/>
              </a:rPr>
              <a:t>Até 1 S.M.: </a:t>
            </a:r>
            <a:r>
              <a:rPr lang="pt-BR" sz="1000" b="1" dirty="0">
                <a:latin typeface="Century Gothic" panose="020B0502020202020204" pitchFamily="34" charset="0"/>
              </a:rPr>
              <a:t>72%</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71% </a:t>
            </a:r>
            <a:r>
              <a:rPr lang="pt-BR" sz="1000" dirty="0">
                <a:latin typeface="Century Gothic" panose="020B0502020202020204" pitchFamily="34" charset="0"/>
              </a:rPr>
              <a:t>| Sul: </a:t>
            </a:r>
            <a:r>
              <a:rPr lang="pt-BR" sz="1000" b="1" dirty="0">
                <a:latin typeface="Century Gothic" panose="020B0502020202020204" pitchFamily="34" charset="0"/>
              </a:rPr>
              <a:t>67%</a:t>
            </a:r>
          </a:p>
        </p:txBody>
      </p:sp>
      <p:sp>
        <p:nvSpPr>
          <p:cNvPr id="20" name="object 6">
            <a:extLst>
              <a:ext uri="{FF2B5EF4-FFF2-40B4-BE49-F238E27FC236}">
                <a16:creationId xmlns:a16="http://schemas.microsoft.com/office/drawing/2014/main" id="{5E02F69F-6048-B660-6A6C-526C775D066A}"/>
              </a:ext>
            </a:extLst>
          </p:cNvPr>
          <p:cNvSpPr txBox="1"/>
          <p:nvPr/>
        </p:nvSpPr>
        <p:spPr>
          <a:xfrm>
            <a:off x="900463" y="6037864"/>
            <a:ext cx="8677588"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Os </a:t>
            </a:r>
            <a:r>
              <a:rPr lang="pt-BR" sz="1100" kern="0" dirty="0" err="1">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CEUs</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da Cultura são espaços públicos construídos pelo governo em áreas de maior necessidade, que reúnem atividades de cultura, esporte e lazer, como bibliotecas e cineteatros, com gestão da prefeitura e da própria comunidade? </a:t>
            </a:r>
          </a:p>
          <a:p>
            <a:pPr marL="9525" marR="3810" defTabSz="685800">
              <a:lnSpc>
                <a:spcPct val="124000"/>
              </a:lnSpc>
              <a:spcBef>
                <a:spcPts val="71"/>
              </a:spcBef>
              <a:buClr>
                <a:srgbClr val="000000"/>
              </a:buClr>
              <a:defRPr/>
            </a:pP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63641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APROVAÇÃO</a:t>
            </a:r>
            <a:r>
              <a:rPr lang="pt-BR" sz="2700" spc="-101" dirty="0">
                <a:solidFill>
                  <a:srgbClr val="000000"/>
                </a:solidFill>
                <a:latin typeface="Century Gothic" panose="020B0502020202020204" pitchFamily="34" charset="0"/>
              </a:rPr>
              <a:t> DO PROGRAMA CEUS DA CULTURA</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B2FAD2BE-7424-AFD8-5698-48AF521A0A41}"/>
              </a:ext>
            </a:extLst>
          </p:cNvPr>
          <p:cNvPicPr/>
          <p:nvPr/>
        </p:nvPicPr>
        <p:blipFill>
          <a:blip r:embed="rId4" cstate="print"/>
          <a:stretch>
            <a:fillRect/>
          </a:stretch>
        </p:blipFill>
        <p:spPr>
          <a:xfrm>
            <a:off x="-6837" y="6149479"/>
            <a:ext cx="837804" cy="720070"/>
          </a:xfrm>
          <a:prstGeom prst="rect">
            <a:avLst/>
          </a:prstGeom>
        </p:spPr>
      </p:pic>
      <p:graphicFrame>
        <p:nvGraphicFramePr>
          <p:cNvPr id="7" name="Gráfico 6">
            <a:extLst>
              <a:ext uri="{FF2B5EF4-FFF2-40B4-BE49-F238E27FC236}">
                <a16:creationId xmlns:a16="http://schemas.microsoft.com/office/drawing/2014/main" id="{921324D1-53C8-DBDA-9A16-46593C060613}"/>
              </a:ext>
            </a:extLst>
          </p:cNvPr>
          <p:cNvGraphicFramePr/>
          <p:nvPr>
            <p:extLst>
              <p:ext uri="{D42A27DB-BD31-4B8C-83A1-F6EECF244321}">
                <p14:modId xmlns:p14="http://schemas.microsoft.com/office/powerpoint/2010/main" val="53333628"/>
              </p:ext>
            </p:extLst>
          </p:nvPr>
        </p:nvGraphicFramePr>
        <p:xfrm>
          <a:off x="92599" y="1253893"/>
          <a:ext cx="7541228" cy="492686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7">
            <a:extLst>
              <a:ext uri="{FF2B5EF4-FFF2-40B4-BE49-F238E27FC236}">
                <a16:creationId xmlns:a16="http://schemas.microsoft.com/office/drawing/2014/main" id="{61BA70CB-DCE1-024D-A0F0-3D8B25B80D93}"/>
              </a:ext>
            </a:extLst>
          </p:cNvPr>
          <p:cNvSpPr/>
          <p:nvPr/>
        </p:nvSpPr>
        <p:spPr>
          <a:xfrm>
            <a:off x="7740670" y="2280237"/>
            <a:ext cx="4451329" cy="34965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ipse 11">
            <a:extLst>
              <a:ext uri="{FF2B5EF4-FFF2-40B4-BE49-F238E27FC236}">
                <a16:creationId xmlns:a16="http://schemas.microsoft.com/office/drawing/2014/main" id="{4F5B1A9B-30BD-8138-DB67-9E08D1CC918A}"/>
              </a:ext>
            </a:extLst>
          </p:cNvPr>
          <p:cNvSpPr/>
          <p:nvPr/>
        </p:nvSpPr>
        <p:spPr>
          <a:xfrm>
            <a:off x="7480652" y="3910615"/>
            <a:ext cx="495304" cy="495304"/>
          </a:xfrm>
          <a:prstGeom prst="ellipse">
            <a:avLst/>
          </a:prstGeom>
          <a:solidFill>
            <a:srgbClr val="F49426"/>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a:extLst>
              <a:ext uri="{FF2B5EF4-FFF2-40B4-BE49-F238E27FC236}">
                <a16:creationId xmlns:a16="http://schemas.microsoft.com/office/drawing/2014/main" id="{D3CB754D-E75F-8C87-7701-BA38B9A76F07}"/>
              </a:ext>
            </a:extLst>
          </p:cNvPr>
          <p:cNvSpPr txBox="1"/>
          <p:nvPr/>
        </p:nvSpPr>
        <p:spPr>
          <a:xfrm>
            <a:off x="8018432" y="2766640"/>
            <a:ext cx="4080969" cy="2523768"/>
          </a:xfrm>
          <a:prstGeom prst="rect">
            <a:avLst/>
          </a:prstGeom>
          <a:noFill/>
        </p:spPr>
        <p:txBody>
          <a:bodyPr wrap="square">
            <a:spAutoFit/>
          </a:bodyPr>
          <a:lstStyle/>
          <a:p>
            <a:pPr marL="0" lvl="1">
              <a:lnSpc>
                <a:spcPct val="110000"/>
              </a:lnSpc>
              <a:buClr>
                <a:schemeClr val="lt1"/>
              </a:buClr>
              <a:buSzPts val="1400"/>
            </a:pPr>
            <a:r>
              <a:rPr lang="pt-BR" sz="1600" b="1" dirty="0">
                <a:solidFill>
                  <a:srgbClr val="F49426"/>
                </a:solidFill>
                <a:latin typeface="Nunito" pitchFamily="2" charset="77"/>
              </a:rPr>
              <a:t>Consenso absoluto: Rejeição ao programa </a:t>
            </a:r>
            <a:r>
              <a:rPr lang="pt-BR" sz="1600" b="1" dirty="0" err="1">
                <a:solidFill>
                  <a:srgbClr val="F49426"/>
                </a:solidFill>
                <a:latin typeface="Nunito" pitchFamily="2" charset="77"/>
              </a:rPr>
              <a:t>CEUs</a:t>
            </a:r>
            <a:r>
              <a:rPr lang="pt-BR" sz="1600" b="1" dirty="0">
                <a:solidFill>
                  <a:srgbClr val="F49426"/>
                </a:solidFill>
                <a:latin typeface="Nunito" pitchFamily="2" charset="77"/>
              </a:rPr>
              <a:t> é mínima, ficando em apenas 11%</a:t>
            </a:r>
          </a:p>
          <a:p>
            <a:pPr marL="0" lvl="1">
              <a:lnSpc>
                <a:spcPct val="110000"/>
              </a:lnSpc>
              <a:buClr>
                <a:schemeClr val="lt1"/>
              </a:buClr>
              <a:buSzPts val="1400"/>
            </a:pPr>
            <a:endParaRPr lang="en-US" sz="1600" b="1" dirty="0">
              <a:solidFill>
                <a:srgbClr val="F49426"/>
              </a:solidFill>
              <a:latin typeface="Nunito" pitchFamily="2" charset="77"/>
            </a:endParaRPr>
          </a:p>
          <a:p>
            <a:pPr marL="0" lvl="1">
              <a:lnSpc>
                <a:spcPct val="110000"/>
              </a:lnSpc>
              <a:buClr>
                <a:schemeClr val="lt1"/>
              </a:buClr>
              <a:buSzPts val="1400"/>
            </a:pPr>
            <a:r>
              <a:rPr lang="pt-BR" sz="1600" dirty="0">
                <a:solidFill>
                  <a:srgbClr val="7C7C7B"/>
                </a:solidFill>
                <a:latin typeface="Nunito Light" pitchFamily="2" charset="77"/>
              </a:rPr>
              <a:t>A grande maioria, totalizando </a:t>
            </a:r>
            <a:r>
              <a:rPr lang="pt-BR" sz="1600" b="1" dirty="0">
                <a:solidFill>
                  <a:srgbClr val="7C7C7B"/>
                </a:solidFill>
                <a:latin typeface="Nunito Light" pitchFamily="2" charset="77"/>
              </a:rPr>
              <a:t>81%</a:t>
            </a:r>
            <a:r>
              <a:rPr lang="pt-BR" sz="1600" dirty="0">
                <a:solidFill>
                  <a:srgbClr val="7C7C7B"/>
                </a:solidFill>
                <a:latin typeface="Nunito Light" pitchFamily="2" charset="77"/>
              </a:rPr>
              <a:t> dos entrevistados, aprova o programa. Apenas </a:t>
            </a:r>
            <a:r>
              <a:rPr lang="pt-BR" sz="1600" b="1" dirty="0">
                <a:solidFill>
                  <a:srgbClr val="7C7C7B"/>
                </a:solidFill>
                <a:latin typeface="Nunito Light" pitchFamily="2" charset="77"/>
              </a:rPr>
              <a:t>11% </a:t>
            </a:r>
            <a:r>
              <a:rPr lang="pt-BR" sz="1600" dirty="0">
                <a:solidFill>
                  <a:srgbClr val="7C7C7B"/>
                </a:solidFill>
                <a:latin typeface="Nunito Light" pitchFamily="2" charset="77"/>
              </a:rPr>
              <a:t>dos respondentes desaprovam a iniciativa, demonstrando uma resistência muito baixa ao projeto.</a:t>
            </a:r>
            <a:endParaRPr lang="en-US" sz="1600" dirty="0">
              <a:solidFill>
                <a:srgbClr val="7C7C7B"/>
              </a:solidFill>
              <a:latin typeface="Nunito Light" pitchFamily="2" charset="77"/>
            </a:endParaRPr>
          </a:p>
        </p:txBody>
      </p:sp>
      <p:sp>
        <p:nvSpPr>
          <p:cNvPr id="12" name="object 6">
            <a:extLst>
              <a:ext uri="{FF2B5EF4-FFF2-40B4-BE49-F238E27FC236}">
                <a16:creationId xmlns:a16="http://schemas.microsoft.com/office/drawing/2014/main" id="{0048F9A1-C955-2597-3445-76C452CDB1B7}"/>
              </a:ext>
            </a:extLst>
          </p:cNvPr>
          <p:cNvSpPr txBox="1"/>
          <p:nvPr/>
        </p:nvSpPr>
        <p:spPr>
          <a:xfrm>
            <a:off x="914282" y="6047195"/>
            <a:ext cx="7772519" cy="80822"/>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Independentemente de saber ou não como o programa </a:t>
            </a:r>
            <a:r>
              <a:rPr lang="pt-BR" sz="1100" kern="0" dirty="0" err="1">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CEUs</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da Cultura funciona, você aprova ou desaprova esse programa de incentivo à cultura voltado à municípios em situação de vulnerabilidade social?</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a:p>
            <a:pPr marL="9525" marR="3810" defTabSz="685800">
              <a:lnSpc>
                <a:spcPct val="124000"/>
              </a:lnSpc>
              <a:spcBef>
                <a:spcPts val="71"/>
              </a:spcBef>
              <a:buClr>
                <a:srgbClr val="000000"/>
              </a:buClr>
              <a:defRPr/>
            </a:pP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50703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8C26-0B31-F5B2-D825-50FD8AE1151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99CC032-7691-CA24-22FA-A31CA61C503A}"/>
              </a:ext>
            </a:extLst>
          </p:cNvPr>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3" name="object 3">
            <a:extLst>
              <a:ext uri="{FF2B5EF4-FFF2-40B4-BE49-F238E27FC236}">
                <a16:creationId xmlns:a16="http://schemas.microsoft.com/office/drawing/2014/main" id="{B876D09F-2808-4A1C-1613-EF67B4D20934}"/>
              </a:ext>
            </a:extLst>
          </p:cNvPr>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sp>
        <p:nvSpPr>
          <p:cNvPr id="4" name="object 4">
            <a:extLst>
              <a:ext uri="{FF2B5EF4-FFF2-40B4-BE49-F238E27FC236}">
                <a16:creationId xmlns:a16="http://schemas.microsoft.com/office/drawing/2014/main" id="{03E189A8-1322-24FD-EF2F-9F05B6B0377D}"/>
              </a:ext>
            </a:extLst>
          </p:cNvPr>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chemeClr val="tx1"/>
                </a:solidFill>
                <a:latin typeface="Century Gothic" panose="020B0502020202020204" pitchFamily="34" charset="0"/>
              </a:rPr>
              <a:t>[QUADRO RESUMO] </a:t>
            </a:r>
            <a:r>
              <a:rPr lang="pt-BR" sz="2700" spc="-101" dirty="0">
                <a:solidFill>
                  <a:srgbClr val="FFC000"/>
                </a:solidFill>
                <a:latin typeface="Century Gothic" panose="020B0502020202020204" pitchFamily="34" charset="0"/>
              </a:rPr>
              <a:t>CONHECIMENTO: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LEIS E PROGRAMAS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698479F6-623F-6BF1-1FAF-E6A6661A5F57}"/>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r>
              <a:rPr kumimoji="0" lang="pt-BR" sz="1125" b="0" i="0" u="none" strike="noStrike" kern="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Calibri Light"/>
                <a:sym typeface="Arial"/>
              </a:rPr>
              <a:t>Fonte: Pesquisa Quantitativa NEXUS</a:t>
            </a:r>
          </a:p>
        </p:txBody>
      </p:sp>
      <p:sp>
        <p:nvSpPr>
          <p:cNvPr id="19" name="bg object 16">
            <a:extLst>
              <a:ext uri="{FF2B5EF4-FFF2-40B4-BE49-F238E27FC236}">
                <a16:creationId xmlns:a16="http://schemas.microsoft.com/office/drawing/2014/main" id="{E4ADDE9E-E99A-E07B-7BBC-BB7731FB232E}"/>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sz="1050" b="0" i="0" u="none" strike="noStrike" kern="0" cap="none" spc="0" normalizeH="0" baseline="0" noProof="0">
              <a:ln>
                <a:noFill/>
              </a:ln>
              <a:solidFill>
                <a:srgbClr val="000000"/>
              </a:solidFill>
              <a:effectLst/>
              <a:uLnTx/>
              <a:uFillTx/>
              <a:latin typeface="Century Gothic" panose="020B0502020202020204" pitchFamily="34" charset="0"/>
              <a:ea typeface="+mn-ea"/>
              <a:cs typeface="Arial"/>
              <a:sym typeface="Arial"/>
            </a:endParaRPr>
          </a:p>
        </p:txBody>
      </p:sp>
      <p:pic>
        <p:nvPicPr>
          <p:cNvPr id="6" name="Google Shape;125;p11">
            <a:extLst>
              <a:ext uri="{FF2B5EF4-FFF2-40B4-BE49-F238E27FC236}">
                <a16:creationId xmlns:a16="http://schemas.microsoft.com/office/drawing/2014/main" id="{2C8AE227-A231-6E2D-F2D4-C894907C7E31}"/>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grpSp>
        <p:nvGrpSpPr>
          <p:cNvPr id="21" name="Agrupar 20">
            <a:extLst>
              <a:ext uri="{FF2B5EF4-FFF2-40B4-BE49-F238E27FC236}">
                <a16:creationId xmlns:a16="http://schemas.microsoft.com/office/drawing/2014/main" id="{8F166DFD-77A6-3FBB-EFD0-A0D8409D5689}"/>
              </a:ext>
            </a:extLst>
          </p:cNvPr>
          <p:cNvGrpSpPr/>
          <p:nvPr/>
        </p:nvGrpSpPr>
        <p:grpSpPr>
          <a:xfrm>
            <a:off x="3087339" y="1273533"/>
            <a:ext cx="1997782" cy="830997"/>
            <a:chOff x="10373945" y="275517"/>
            <a:chExt cx="959026" cy="686773"/>
          </a:xfrm>
          <a:solidFill>
            <a:schemeClr val="tx1"/>
          </a:solidFill>
        </p:grpSpPr>
        <p:sp>
          <p:nvSpPr>
            <p:cNvPr id="23" name="Retângulo: Cantos Arredondados 22">
              <a:extLst>
                <a:ext uri="{FF2B5EF4-FFF2-40B4-BE49-F238E27FC236}">
                  <a16:creationId xmlns:a16="http://schemas.microsoft.com/office/drawing/2014/main" id="{7461A2B5-2C29-5B97-9DAE-9ED9D845AE4C}"/>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 name="CaixaDeTexto 23">
              <a:extLst>
                <a:ext uri="{FF2B5EF4-FFF2-40B4-BE49-F238E27FC236}">
                  <a16:creationId xmlns:a16="http://schemas.microsoft.com/office/drawing/2014/main" id="{628B1DF7-D22F-823D-A474-19AD93ABCD21}"/>
                </a:ext>
              </a:extLst>
            </p:cNvPr>
            <p:cNvSpPr txBox="1"/>
            <p:nvPr/>
          </p:nvSpPr>
          <p:spPr>
            <a:xfrm>
              <a:off x="10379572" y="275517"/>
              <a:ext cx="947774" cy="686773"/>
            </a:xfrm>
            <a:prstGeom prst="rect">
              <a:avLst/>
            </a:prstGeom>
            <a:noFill/>
            <a:ln w="28575">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FFFFFF"/>
                  </a:solidFill>
                  <a:effectLst/>
                  <a:uLnTx/>
                  <a:uFillTx/>
                  <a:latin typeface="Century Gothic" panose="020B0502020202020204" pitchFamily="34" charset="0"/>
                  <a:ea typeface="Matahari 700" charset="0"/>
                  <a:cs typeface="Matahari 700" charset="0"/>
                </a:rPr>
                <a:t>LEIS PAULO GUSTAVO E ALDIR BLANC</a:t>
              </a:r>
            </a:p>
          </p:txBody>
        </p:sp>
      </p:grpSp>
      <p:grpSp>
        <p:nvGrpSpPr>
          <p:cNvPr id="25" name="Agrupar 24">
            <a:extLst>
              <a:ext uri="{FF2B5EF4-FFF2-40B4-BE49-F238E27FC236}">
                <a16:creationId xmlns:a16="http://schemas.microsoft.com/office/drawing/2014/main" id="{62C2A2DF-8376-5317-3FF2-7FC9CE50F597}"/>
              </a:ext>
            </a:extLst>
          </p:cNvPr>
          <p:cNvGrpSpPr/>
          <p:nvPr/>
        </p:nvGrpSpPr>
        <p:grpSpPr>
          <a:xfrm>
            <a:off x="5751720" y="1458200"/>
            <a:ext cx="1357207" cy="461665"/>
            <a:chOff x="10373945" y="428134"/>
            <a:chExt cx="959026" cy="381541"/>
          </a:xfrm>
          <a:solidFill>
            <a:schemeClr val="tx1"/>
          </a:solidFill>
        </p:grpSpPr>
        <p:sp>
          <p:nvSpPr>
            <p:cNvPr id="26" name="Retângulo: Cantos Arredondados 25">
              <a:extLst>
                <a:ext uri="{FF2B5EF4-FFF2-40B4-BE49-F238E27FC236}">
                  <a16:creationId xmlns:a16="http://schemas.microsoft.com/office/drawing/2014/main" id="{59409ECA-9E29-ADF3-68C0-8D87D291F25E}"/>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7" name="CaixaDeTexto 26">
              <a:extLst>
                <a:ext uri="{FF2B5EF4-FFF2-40B4-BE49-F238E27FC236}">
                  <a16:creationId xmlns:a16="http://schemas.microsoft.com/office/drawing/2014/main" id="{C07BCE70-39CD-AD6F-BDC2-BEE1E7B8CC24}"/>
                </a:ext>
              </a:extLst>
            </p:cNvPr>
            <p:cNvSpPr txBox="1"/>
            <p:nvPr/>
          </p:nvSpPr>
          <p:spPr>
            <a:xfrm>
              <a:off x="10379572" y="428134"/>
              <a:ext cx="947774" cy="381541"/>
            </a:xfrm>
            <a:prstGeom prst="rect">
              <a:avLst/>
            </a:prstGeom>
            <a:noFill/>
            <a:ln w="28575">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FFFFFF"/>
                  </a:solidFill>
                  <a:effectLst/>
                  <a:uLnTx/>
                  <a:uFillTx/>
                  <a:latin typeface="Century Gothic" panose="020B0502020202020204" pitchFamily="34" charset="0"/>
                  <a:ea typeface="Matahari 700" charset="0"/>
                  <a:cs typeface="Matahari 700" charset="0"/>
                </a:rPr>
                <a:t>LEI ROUANET</a:t>
              </a:r>
            </a:p>
          </p:txBody>
        </p:sp>
      </p:grpSp>
      <p:grpSp>
        <p:nvGrpSpPr>
          <p:cNvPr id="29" name="Agrupar 28">
            <a:extLst>
              <a:ext uri="{FF2B5EF4-FFF2-40B4-BE49-F238E27FC236}">
                <a16:creationId xmlns:a16="http://schemas.microsoft.com/office/drawing/2014/main" id="{8998BACB-8463-D8B1-9D1A-4C97BCDD13D6}"/>
              </a:ext>
            </a:extLst>
          </p:cNvPr>
          <p:cNvGrpSpPr/>
          <p:nvPr/>
        </p:nvGrpSpPr>
        <p:grpSpPr>
          <a:xfrm>
            <a:off x="7945352" y="1458200"/>
            <a:ext cx="1603759" cy="461665"/>
            <a:chOff x="10373945" y="428134"/>
            <a:chExt cx="959026" cy="381541"/>
          </a:xfrm>
          <a:solidFill>
            <a:schemeClr val="tx1"/>
          </a:solidFill>
        </p:grpSpPr>
        <p:sp>
          <p:nvSpPr>
            <p:cNvPr id="30" name="Retângulo: Cantos Arredondados 29">
              <a:extLst>
                <a:ext uri="{FF2B5EF4-FFF2-40B4-BE49-F238E27FC236}">
                  <a16:creationId xmlns:a16="http://schemas.microsoft.com/office/drawing/2014/main" id="{3932200F-DC7E-5EB6-5C29-7D72B1B8C537}"/>
                </a:ext>
              </a:extLst>
            </p:cNvPr>
            <p:cNvSpPr/>
            <p:nvPr/>
          </p:nvSpPr>
          <p:spPr>
            <a:xfrm>
              <a:off x="10373945" y="452136"/>
              <a:ext cx="959026" cy="333544"/>
            </a:xfrm>
            <a:prstGeom prst="roundRect">
              <a:avLst/>
            </a:prstGeom>
            <a:grp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1" name="CaixaDeTexto 30">
              <a:extLst>
                <a:ext uri="{FF2B5EF4-FFF2-40B4-BE49-F238E27FC236}">
                  <a16:creationId xmlns:a16="http://schemas.microsoft.com/office/drawing/2014/main" id="{9818F582-C3BF-3B80-6304-D67F986285E6}"/>
                </a:ext>
              </a:extLst>
            </p:cNvPr>
            <p:cNvSpPr txBox="1"/>
            <p:nvPr/>
          </p:nvSpPr>
          <p:spPr>
            <a:xfrm>
              <a:off x="10379572" y="428134"/>
              <a:ext cx="947774" cy="381541"/>
            </a:xfrm>
            <a:prstGeom prst="rect">
              <a:avLst/>
            </a:prstGeom>
            <a:noFill/>
            <a:ln w="28575">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FFFFFF"/>
                  </a:solidFill>
                  <a:effectLst/>
                  <a:uLnTx/>
                  <a:uFillTx/>
                  <a:latin typeface="Century Gothic" panose="020B0502020202020204" pitchFamily="34" charset="0"/>
                  <a:ea typeface="Matahari 700" charset="0"/>
                  <a:cs typeface="Matahari 700" charset="0"/>
                </a:rPr>
                <a:t>CEUS DA CULTURA</a:t>
              </a:r>
            </a:p>
          </p:txBody>
        </p:sp>
      </p:grpSp>
      <p:graphicFrame>
        <p:nvGraphicFramePr>
          <p:cNvPr id="10" name="Google Shape;828;p177">
            <a:extLst>
              <a:ext uri="{FF2B5EF4-FFF2-40B4-BE49-F238E27FC236}">
                <a16:creationId xmlns:a16="http://schemas.microsoft.com/office/drawing/2014/main" id="{E9A197E3-3663-3D71-7CED-9CDA978FF7C8}"/>
              </a:ext>
            </a:extLst>
          </p:cNvPr>
          <p:cNvGraphicFramePr/>
          <p:nvPr>
            <p:extLst>
              <p:ext uri="{D42A27DB-BD31-4B8C-83A1-F6EECF244321}">
                <p14:modId xmlns:p14="http://schemas.microsoft.com/office/powerpoint/2010/main" val="883178806"/>
              </p:ext>
            </p:extLst>
          </p:nvPr>
        </p:nvGraphicFramePr>
        <p:xfrm>
          <a:off x="2065799" y="2071900"/>
          <a:ext cx="3600000" cy="41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oogle Shape;828;p177">
            <a:extLst>
              <a:ext uri="{FF2B5EF4-FFF2-40B4-BE49-F238E27FC236}">
                <a16:creationId xmlns:a16="http://schemas.microsoft.com/office/drawing/2014/main" id="{0924C8A1-0C5E-1FB0-A5A7-E9D70E949D0E}"/>
              </a:ext>
            </a:extLst>
          </p:cNvPr>
          <p:cNvGraphicFramePr/>
          <p:nvPr>
            <p:extLst>
              <p:ext uri="{D42A27DB-BD31-4B8C-83A1-F6EECF244321}">
                <p14:modId xmlns:p14="http://schemas.microsoft.com/office/powerpoint/2010/main" val="547447813"/>
              </p:ext>
            </p:extLst>
          </p:nvPr>
        </p:nvGraphicFramePr>
        <p:xfrm>
          <a:off x="4345353" y="2071900"/>
          <a:ext cx="3600000" cy="41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oogle Shape;828;p177">
            <a:extLst>
              <a:ext uri="{FF2B5EF4-FFF2-40B4-BE49-F238E27FC236}">
                <a16:creationId xmlns:a16="http://schemas.microsoft.com/office/drawing/2014/main" id="{896CE3AA-5CE6-1911-E548-B90532323002}"/>
              </a:ext>
            </a:extLst>
          </p:cNvPr>
          <p:cNvGraphicFramePr/>
          <p:nvPr>
            <p:extLst>
              <p:ext uri="{D42A27DB-BD31-4B8C-83A1-F6EECF244321}">
                <p14:modId xmlns:p14="http://schemas.microsoft.com/office/powerpoint/2010/main" val="3782710319"/>
              </p:ext>
            </p:extLst>
          </p:nvPr>
        </p:nvGraphicFramePr>
        <p:xfrm>
          <a:off x="6624907" y="2033169"/>
          <a:ext cx="3600000" cy="4140000"/>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6">
            <a:extLst>
              <a:ext uri="{FF2B5EF4-FFF2-40B4-BE49-F238E27FC236}">
                <a16:creationId xmlns:a16="http://schemas.microsoft.com/office/drawing/2014/main" id="{E39BCFA3-6DB4-23B4-65B6-FE5CFA27B529}"/>
              </a:ext>
            </a:extLst>
          </p:cNvPr>
          <p:cNvSpPr txBox="1"/>
          <p:nvPr/>
        </p:nvSpPr>
        <p:spPr>
          <a:xfrm>
            <a:off x="2556589" y="6040128"/>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9" name="object 6">
            <a:extLst>
              <a:ext uri="{FF2B5EF4-FFF2-40B4-BE49-F238E27FC236}">
                <a16:creationId xmlns:a16="http://schemas.microsoft.com/office/drawing/2014/main" id="{C05BA98C-1177-1FCD-A907-9D6EDC6AE6CB}"/>
              </a:ext>
            </a:extLst>
          </p:cNvPr>
          <p:cNvSpPr txBox="1"/>
          <p:nvPr/>
        </p:nvSpPr>
        <p:spPr>
          <a:xfrm>
            <a:off x="5287286" y="6040128"/>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
        <p:nvSpPr>
          <p:cNvPr id="11" name="object 6">
            <a:extLst>
              <a:ext uri="{FF2B5EF4-FFF2-40B4-BE49-F238E27FC236}">
                <a16:creationId xmlns:a16="http://schemas.microsoft.com/office/drawing/2014/main" id="{29CAE675-E4F5-77E1-C63E-68D36A6DF324}"/>
              </a:ext>
            </a:extLst>
          </p:cNvPr>
          <p:cNvSpPr txBox="1"/>
          <p:nvPr/>
        </p:nvSpPr>
        <p:spPr>
          <a:xfrm>
            <a:off x="7633918" y="6067917"/>
            <a:ext cx="8696249"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endParaRPr lang="pt-BR" sz="1125"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271775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t-BR"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4" y="3566240"/>
            <a:ext cx="11485983" cy="82109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t-BR"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37256" y="3606910"/>
            <a:ext cx="11161195" cy="739754"/>
          </a:xfrm>
          <a:prstGeom prst="rect">
            <a:avLst/>
          </a:prstGeom>
          <a:noFill/>
        </p:spPr>
        <p:txBody>
          <a:bodyPr wrap="square">
            <a:spAutoFit/>
          </a:bodyPr>
          <a:lstStyle/>
          <a:p>
            <a:pPr marL="0" marR="0" lvl="0" indent="0" algn="just" defTabSz="1219170" rtl="0" eaLnBrk="1" fontAlgn="auto" latinLnBrk="0" hangingPunct="1">
              <a:lnSpc>
                <a:spcPct val="150000"/>
              </a:lnSpc>
              <a:spcBef>
                <a:spcPts val="800"/>
              </a:spcBef>
              <a:spcAft>
                <a:spcPts val="800"/>
              </a:spcAft>
              <a:buClr>
                <a:srgbClr val="404040"/>
              </a:buClr>
              <a:buSzPct val="80000"/>
              <a:buFontTx/>
              <a:buNone/>
              <a:tabLst/>
              <a:defRPr/>
            </a:pPr>
            <a:r>
              <a:rPr lang="pt-BR" sz="3200" b="1" dirty="0" smtClean="0">
                <a:solidFill>
                  <a:srgbClr val="3F3F3F"/>
                </a:solidFill>
                <a:latin typeface="Arial"/>
              </a:rPr>
              <a:t>CULTURA E O IMPACTO NA IMAGEM DO GOVERNO</a:t>
            </a:r>
            <a:endParaRPr kumimoji="0" lang="pt-BR" sz="3200" b="1" i="0" u="none" strike="noStrike" kern="1200" cap="none" spc="0" normalizeH="0" baseline="0" noProof="0" dirty="0">
              <a:ln>
                <a:noFill/>
              </a:ln>
              <a:solidFill>
                <a:srgbClr val="3F3F3F"/>
              </a:solidFill>
              <a:effectLst/>
              <a:uLnTx/>
              <a:uFillTx/>
              <a:latin typeface="Aria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212909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a:extLst>
            <a:ext uri="{FF2B5EF4-FFF2-40B4-BE49-F238E27FC236}">
              <a16:creationId xmlns:a16="http://schemas.microsoft.com/office/drawing/2014/main" id="{CC9E2D20-BA83-C447-77A2-6000A14AD61F}"/>
            </a:ext>
          </a:extLst>
        </p:cNvPr>
        <p:cNvGrpSpPr/>
        <p:nvPr/>
      </p:nvGrpSpPr>
      <p:grpSpPr>
        <a:xfrm>
          <a:off x="0" y="0"/>
          <a:ext cx="0" cy="0"/>
          <a:chOff x="0" y="0"/>
          <a:chExt cx="0" cy="0"/>
        </a:xfrm>
      </p:grpSpPr>
      <p:pic>
        <p:nvPicPr>
          <p:cNvPr id="1028" name="Picture 4" descr="Cultura: o que é, características, elementos e tipos - Toda Matéria">
            <a:extLst>
              <a:ext uri="{FF2B5EF4-FFF2-40B4-BE49-F238E27FC236}">
                <a16:creationId xmlns:a16="http://schemas.microsoft.com/office/drawing/2014/main" id="{74859CF8-0AEC-803F-48D1-359D8BCFBA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52"/>
          <a:stretch/>
        </p:blipFill>
        <p:spPr bwMode="auto">
          <a:xfrm flipH="1">
            <a:off x="0" y="-6280"/>
            <a:ext cx="12192000" cy="6864279"/>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FF9A9C70-03EC-EA37-FF15-FA786FA2B6EB}"/>
              </a:ext>
            </a:extLst>
          </p:cNvPr>
          <p:cNvSpPr/>
          <p:nvPr/>
        </p:nvSpPr>
        <p:spPr>
          <a:xfrm>
            <a:off x="-16" y="16"/>
            <a:ext cx="12192032" cy="6857984"/>
          </a:xfrm>
          <a:prstGeom prst="rect">
            <a:avLst/>
          </a:prstGeom>
          <a:solidFill>
            <a:srgbClr val="00206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30" name="Google Shape;146;g2e6e1bb57c8_0_26">
            <a:extLst>
              <a:ext uri="{FF2B5EF4-FFF2-40B4-BE49-F238E27FC236}">
                <a16:creationId xmlns:a16="http://schemas.microsoft.com/office/drawing/2014/main" id="{9985E66D-ABF2-1A66-3408-00356E189BE5}"/>
              </a:ext>
            </a:extLst>
          </p:cNvPr>
          <p:cNvPicPr preferRelativeResize="0"/>
          <p:nvPr/>
        </p:nvPicPr>
        <p:blipFill>
          <a:blip r:embed="rId4">
            <a:alphaModFix/>
          </a:blip>
          <a:stretch>
            <a:fillRect/>
          </a:stretch>
        </p:blipFill>
        <p:spPr>
          <a:xfrm flipH="1">
            <a:off x="-16" y="6364453"/>
            <a:ext cx="3000781" cy="493548"/>
          </a:xfrm>
          <a:prstGeom prst="rect">
            <a:avLst/>
          </a:prstGeom>
          <a:noFill/>
          <a:ln>
            <a:noFill/>
          </a:ln>
        </p:spPr>
      </p:pic>
      <p:pic>
        <p:nvPicPr>
          <p:cNvPr id="2" name="Google Shape;145;g2e6e1bb57c8_0_26">
            <a:extLst>
              <a:ext uri="{FF2B5EF4-FFF2-40B4-BE49-F238E27FC236}">
                <a16:creationId xmlns:a16="http://schemas.microsoft.com/office/drawing/2014/main" id="{A947A0E1-8E5D-F2E9-CB0F-7EB5FD0499B4}"/>
              </a:ext>
            </a:extLst>
          </p:cNvPr>
          <p:cNvPicPr preferRelativeResize="0"/>
          <p:nvPr/>
        </p:nvPicPr>
        <p:blipFill>
          <a:blip r:embed="rId5">
            <a:alphaModFix/>
          </a:blip>
          <a:stretch>
            <a:fillRect/>
          </a:stretch>
        </p:blipFill>
        <p:spPr>
          <a:xfrm rot="-5400000" flipH="1">
            <a:off x="10444835" y="1253634"/>
            <a:ext cx="3000781" cy="493548"/>
          </a:xfrm>
          <a:prstGeom prst="rect">
            <a:avLst/>
          </a:prstGeom>
          <a:noFill/>
          <a:ln>
            <a:noFill/>
          </a:ln>
        </p:spPr>
      </p:pic>
      <p:sp>
        <p:nvSpPr>
          <p:cNvPr id="4" name="Retângulo 3">
            <a:extLst>
              <a:ext uri="{FF2B5EF4-FFF2-40B4-BE49-F238E27FC236}">
                <a16:creationId xmlns:a16="http://schemas.microsoft.com/office/drawing/2014/main" id="{C1CA1BAA-0EE9-48CF-81A5-BC043D056154}"/>
              </a:ext>
            </a:extLst>
          </p:cNvPr>
          <p:cNvSpPr/>
          <p:nvPr/>
        </p:nvSpPr>
        <p:spPr>
          <a:xfrm>
            <a:off x="5408815" y="591544"/>
            <a:ext cx="6118167" cy="565413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CaixaDeTexto 5">
            <a:extLst>
              <a:ext uri="{FF2B5EF4-FFF2-40B4-BE49-F238E27FC236}">
                <a16:creationId xmlns:a16="http://schemas.microsoft.com/office/drawing/2014/main" id="{081C5C2F-95C7-64E3-DC4D-375AE48E967F}"/>
              </a:ext>
            </a:extLst>
          </p:cNvPr>
          <p:cNvSpPr txBox="1"/>
          <p:nvPr/>
        </p:nvSpPr>
        <p:spPr>
          <a:xfrm>
            <a:off x="5579349" y="1066918"/>
            <a:ext cx="5777096" cy="4523739"/>
          </a:xfrm>
          <a:prstGeom prst="rect">
            <a:avLst/>
          </a:prstGeom>
          <a:noFill/>
        </p:spPr>
        <p:txBody>
          <a:bodyPr wrap="square">
            <a:spAutoFit/>
          </a:bodyPr>
          <a:lstStyle>
            <a:defPPr marR="0" lvl="0" algn="l" rtl="0">
              <a:lnSpc>
                <a:spcPct val="100000"/>
              </a:lnSpc>
              <a:spcBef>
                <a:spcPts val="0"/>
              </a:spcBef>
              <a:spcAft>
                <a:spcPts val="0"/>
              </a:spcAft>
            </a:defPPr>
            <a:lvl1pPr marL="0" indent="0" algn="just" defTabSz="914400" eaLnBrk="1" fontAlgn="auto" latinLnBrk="0" hangingPunct="1">
              <a:lnSpc>
                <a:spcPct val="150000"/>
              </a:lnSpc>
              <a:spcBef>
                <a:spcPts val="600"/>
              </a:spcBef>
              <a:spcAft>
                <a:spcPts val="600"/>
              </a:spcAft>
              <a:buClr>
                <a:srgbClr val="404040"/>
              </a:buClr>
              <a:buSzPct val="80000"/>
              <a:buNone/>
              <a:tabLst/>
              <a:defRPr kumimoji="0" sz="1800" kern="0" cap="all" spc="0" normalizeH="0" baseline="0">
                <a:ln>
                  <a:noFill/>
                </a:ln>
                <a:solidFill>
                  <a:schemeClr val="tx2">
                    <a:lumMod val="50000"/>
                  </a:schemeClr>
                </a:solidFill>
                <a:effectLst/>
                <a:uLnTx/>
                <a:uFillTx/>
                <a:latin typeface="Aptos" panose="020B0004020202020204" pitchFamily="34" charset="0"/>
              </a:defRPr>
            </a:lvl1pPr>
          </a:lstStyle>
          <a:p>
            <a:pPr algn="ctr" defTabSz="1219170">
              <a:spcBef>
                <a:spcPts val="800"/>
              </a:spcBef>
              <a:spcAft>
                <a:spcPts val="800"/>
              </a:spcAft>
              <a:defRPr/>
            </a:pPr>
            <a:r>
              <a:rPr lang="pt-BR" sz="2133" b="1" dirty="0">
                <a:solidFill>
                  <a:srgbClr val="E7E6E6">
                    <a:lumMod val="50000"/>
                  </a:srgbClr>
                </a:solidFill>
                <a:latin typeface="Arial"/>
                <a:cs typeface="Arial"/>
                <a:sym typeface="Arial"/>
              </a:rPr>
              <a:t>AO TRATAR SOBRE O CONCEITO DE CULTURA </a:t>
            </a:r>
            <a:r>
              <a:rPr lang="pt-BR" sz="2133" dirty="0">
                <a:solidFill>
                  <a:srgbClr val="E7E6E6">
                    <a:lumMod val="50000"/>
                  </a:srgbClr>
                </a:solidFill>
                <a:latin typeface="Arial"/>
                <a:cs typeface="Arial"/>
                <a:sym typeface="Arial"/>
              </a:rPr>
              <a:t>NO INÍCIO DAS DISCUSSÕES EM GRUPO, </a:t>
            </a:r>
            <a:r>
              <a:rPr lang="pt-BR" sz="2133" b="1" dirty="0">
                <a:solidFill>
                  <a:srgbClr val="E7E6E6">
                    <a:lumMod val="50000"/>
                  </a:srgbClr>
                </a:solidFill>
                <a:latin typeface="Arial"/>
                <a:cs typeface="Arial"/>
                <a:sym typeface="Arial"/>
              </a:rPr>
              <a:t>OBSERVA-SE A PREDOMINÂNCIA DE UMA DEFINIÇÃO AMPLA DO TERMO:  </a:t>
            </a:r>
            <a:r>
              <a:rPr lang="pt-BR" sz="2133" dirty="0">
                <a:solidFill>
                  <a:srgbClr val="E7E6E6">
                    <a:lumMod val="50000"/>
                  </a:srgbClr>
                </a:solidFill>
                <a:latin typeface="Arial"/>
                <a:cs typeface="Arial"/>
                <a:sym typeface="Arial"/>
              </a:rPr>
              <a:t>UM CONJUNTO DE VALORES, CRENÇAS, HÁBITOS, COMPORTAMENTOS, TRADIÇÕES E COSTUMES QUE FORMAM A IDENTIDADE E A HISTÓRIA DE UM POVO.</a:t>
            </a:r>
          </a:p>
        </p:txBody>
      </p:sp>
      <p:sp>
        <p:nvSpPr>
          <p:cNvPr id="9" name="Retângulo 8">
            <a:extLst>
              <a:ext uri="{FF2B5EF4-FFF2-40B4-BE49-F238E27FC236}">
                <a16:creationId xmlns:a16="http://schemas.microsoft.com/office/drawing/2014/main" id="{EC072B48-F688-9884-CB8E-626E220FD68C}"/>
              </a:ext>
            </a:extLst>
          </p:cNvPr>
          <p:cNvSpPr/>
          <p:nvPr/>
        </p:nvSpPr>
        <p:spPr>
          <a:xfrm>
            <a:off x="6602467" y="519455"/>
            <a:ext cx="3889829" cy="137884"/>
          </a:xfrm>
          <a:prstGeom prst="rect">
            <a:avLst/>
          </a:prstGeom>
          <a:solidFill>
            <a:srgbClr val="163D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Tree>
    <p:extLst>
      <p:ext uri="{BB962C8B-B14F-4D97-AF65-F5344CB8AC3E}">
        <p14:creationId xmlns:p14="http://schemas.microsoft.com/office/powerpoint/2010/main" val="437580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IMPACTO DAS POLÍTICAS CULTURAIS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NA IMAGEM DO </a:t>
            </a:r>
            <a:r>
              <a:rPr lang="pt-BR" sz="2700" u="sng" spc="-101" dirty="0">
                <a:solidFill>
                  <a:srgbClr val="000000"/>
                </a:solidFill>
                <a:latin typeface="Century Gothic" panose="020B0502020202020204" pitchFamily="34" charset="0"/>
              </a:rPr>
              <a:t>GOVERNO FEDERAL</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895621" y="6170688"/>
            <a:ext cx="8907304" cy="265457"/>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E você diria que as políticas de cultura do governo </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melhoram ou atrapalham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a imagem que você tem do Governo Federal?</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67028EAF-A16A-7B4A-1B80-7CAF87F270A9}"/>
              </a:ext>
            </a:extLst>
          </p:cNvPr>
          <p:cNvPicPr/>
          <p:nvPr/>
        </p:nvPicPr>
        <p:blipFill>
          <a:blip r:embed="rId4" cstate="print"/>
          <a:stretch>
            <a:fillRect/>
          </a:stretch>
        </p:blipFill>
        <p:spPr>
          <a:xfrm>
            <a:off x="-6837" y="6149479"/>
            <a:ext cx="837804" cy="720070"/>
          </a:xfrm>
          <a:prstGeom prst="rect">
            <a:avLst/>
          </a:prstGeom>
        </p:spPr>
      </p:pic>
      <p:graphicFrame>
        <p:nvGraphicFramePr>
          <p:cNvPr id="7" name="Google Shape;828;p177">
            <a:extLst>
              <a:ext uri="{FF2B5EF4-FFF2-40B4-BE49-F238E27FC236}">
                <a16:creationId xmlns:a16="http://schemas.microsoft.com/office/drawing/2014/main" id="{FA791CF2-420A-DD73-D1CC-74B35AA30943}"/>
              </a:ext>
            </a:extLst>
          </p:cNvPr>
          <p:cNvGraphicFramePr/>
          <p:nvPr>
            <p:extLst>
              <p:ext uri="{D42A27DB-BD31-4B8C-83A1-F6EECF244321}">
                <p14:modId xmlns:p14="http://schemas.microsoft.com/office/powerpoint/2010/main" val="4021426222"/>
              </p:ext>
            </p:extLst>
          </p:nvPr>
        </p:nvGraphicFramePr>
        <p:xfrm>
          <a:off x="-409114" y="1428633"/>
          <a:ext cx="6719350" cy="41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tângulo: Cantos Arredondados 8">
            <a:extLst>
              <a:ext uri="{FF2B5EF4-FFF2-40B4-BE49-F238E27FC236}">
                <a16:creationId xmlns:a16="http://schemas.microsoft.com/office/drawing/2014/main" id="{A4DB037A-AB31-5299-355D-1B97CB421403}"/>
              </a:ext>
            </a:extLst>
          </p:cNvPr>
          <p:cNvSpPr/>
          <p:nvPr/>
        </p:nvSpPr>
        <p:spPr>
          <a:xfrm>
            <a:off x="471510" y="3570107"/>
            <a:ext cx="5695602" cy="1014277"/>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Elipse 7">
            <a:extLst>
              <a:ext uri="{FF2B5EF4-FFF2-40B4-BE49-F238E27FC236}">
                <a16:creationId xmlns:a16="http://schemas.microsoft.com/office/drawing/2014/main" id="{C5204E1F-0A4E-2CB9-6CEC-6B0C2EEF342A}"/>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28</a:t>
            </a: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a:t>
            </a:r>
          </a:p>
        </p:txBody>
      </p:sp>
      <p:sp>
        <p:nvSpPr>
          <p:cNvPr id="11" name="Retângulo: Cantos Arredondados 10">
            <a:extLst>
              <a:ext uri="{FF2B5EF4-FFF2-40B4-BE49-F238E27FC236}">
                <a16:creationId xmlns:a16="http://schemas.microsoft.com/office/drawing/2014/main" id="{DE2056ED-C6F3-04FC-C7F7-85395A0205D9}"/>
              </a:ext>
            </a:extLst>
          </p:cNvPr>
          <p:cNvSpPr/>
          <p:nvPr/>
        </p:nvSpPr>
        <p:spPr>
          <a:xfrm>
            <a:off x="426720" y="1410685"/>
            <a:ext cx="5695602" cy="1023089"/>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Elipse 7">
            <a:extLst>
              <a:ext uri="{FF2B5EF4-FFF2-40B4-BE49-F238E27FC236}">
                <a16:creationId xmlns:a16="http://schemas.microsoft.com/office/drawing/2014/main" id="{DEEB7BE5-CCDF-AF5A-8500-4241B8CD2974}"/>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53%</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3" name="Gráfico 12" descr="Lupa">
            <a:extLst>
              <a:ext uri="{FF2B5EF4-FFF2-40B4-BE49-F238E27FC236}">
                <a16:creationId xmlns:a16="http://schemas.microsoft.com/office/drawing/2014/main" id="{54AC0136-11D6-C889-67B3-A40F932C03E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4" name="Gráfico 13" descr="Lupa">
            <a:extLst>
              <a:ext uri="{FF2B5EF4-FFF2-40B4-BE49-F238E27FC236}">
                <a16:creationId xmlns:a16="http://schemas.microsoft.com/office/drawing/2014/main" id="{8487A4E8-EC65-364D-9D0A-7E81C56E1CE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5" name="Straight Connector 29">
            <a:extLst>
              <a:ext uri="{FF2B5EF4-FFF2-40B4-BE49-F238E27FC236}">
                <a16:creationId xmlns:a16="http://schemas.microsoft.com/office/drawing/2014/main" id="{EB979E62-BDFD-939D-774C-9F1FCEB93644}"/>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78E36900-11EF-3707-1167-5B6C9A6C30D1}"/>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7" name="TextBox 42">
            <a:extLst>
              <a:ext uri="{FF2B5EF4-FFF2-40B4-BE49-F238E27FC236}">
                <a16:creationId xmlns:a16="http://schemas.microsoft.com/office/drawing/2014/main" id="{D67E85A0-FAF7-CB57-822C-1835B703A52E}"/>
              </a:ext>
            </a:extLst>
          </p:cNvPr>
          <p:cNvSpPr txBox="1"/>
          <p:nvPr/>
        </p:nvSpPr>
        <p:spPr>
          <a:xfrm>
            <a:off x="8176699" y="1836295"/>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55</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52</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57%</a:t>
            </a:r>
            <a:r>
              <a:rPr lang="pt-BR" sz="1000" dirty="0">
                <a:latin typeface="Century Gothic" panose="020B0502020202020204" pitchFamily="34" charset="0"/>
              </a:rPr>
              <a:t> | 60 anos ou mais: </a:t>
            </a:r>
            <a:r>
              <a:rPr lang="pt-BR" sz="1000" b="1" dirty="0">
                <a:latin typeface="Century Gothic" panose="020B0502020202020204" pitchFamily="34" charset="0"/>
              </a:rPr>
              <a:t>54%</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57%</a:t>
            </a:r>
          </a:p>
          <a:p>
            <a:pPr algn="r">
              <a:defRPr/>
            </a:pPr>
            <a:r>
              <a:rPr lang="pt-BR" sz="1000" dirty="0">
                <a:latin typeface="Century Gothic" panose="020B0502020202020204" pitchFamily="34" charset="0"/>
              </a:rPr>
              <a:t>De 1 a 2 S.M.: </a:t>
            </a:r>
            <a:r>
              <a:rPr lang="pt-BR" sz="1000" b="1" dirty="0">
                <a:latin typeface="Century Gothic" panose="020B0502020202020204" pitchFamily="34" charset="0"/>
              </a:rPr>
              <a:t>63%</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62% </a:t>
            </a:r>
            <a:r>
              <a:rPr lang="pt-BR" sz="1000" dirty="0">
                <a:latin typeface="Century Gothic" panose="020B0502020202020204" pitchFamily="34" charset="0"/>
              </a:rPr>
              <a:t>| Norte/Centro-Oeste: </a:t>
            </a:r>
            <a:r>
              <a:rPr lang="pt-BR" sz="1000" b="1" dirty="0">
                <a:latin typeface="Century Gothic" panose="020B0502020202020204" pitchFamily="34" charset="0"/>
              </a:rPr>
              <a:t>54%</a:t>
            </a:r>
          </a:p>
        </p:txBody>
      </p:sp>
      <p:sp>
        <p:nvSpPr>
          <p:cNvPr id="18" name="TextBox 42">
            <a:extLst>
              <a:ext uri="{FF2B5EF4-FFF2-40B4-BE49-F238E27FC236}">
                <a16:creationId xmlns:a16="http://schemas.microsoft.com/office/drawing/2014/main" id="{BD31ABE0-4CF6-19F0-1DB7-D0B2A38D38EE}"/>
              </a:ext>
            </a:extLst>
          </p:cNvPr>
          <p:cNvSpPr txBox="1"/>
          <p:nvPr/>
        </p:nvSpPr>
        <p:spPr>
          <a:xfrm>
            <a:off x="8176699" y="3998922"/>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30</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26%</a:t>
            </a:r>
          </a:p>
          <a:p>
            <a:pPr algn="r">
              <a:defRPr/>
            </a:pPr>
            <a:r>
              <a:rPr lang="pt-BR" sz="1000" dirty="0">
                <a:latin typeface="Century Gothic" panose="020B0502020202020204" pitchFamily="34" charset="0"/>
              </a:rPr>
              <a:t>25 a 40 anos: </a:t>
            </a:r>
            <a:r>
              <a:rPr lang="pt-BR" sz="1000" b="1" dirty="0">
                <a:latin typeface="Century Gothic" panose="020B0502020202020204" pitchFamily="34" charset="0"/>
              </a:rPr>
              <a:t>32%</a:t>
            </a:r>
            <a:r>
              <a:rPr lang="pt-BR" sz="1000" dirty="0">
                <a:latin typeface="Century Gothic" panose="020B0502020202020204" pitchFamily="34" charset="0"/>
              </a:rPr>
              <a:t> | 41 a 59 anos: </a:t>
            </a:r>
            <a:r>
              <a:rPr lang="pt-BR" sz="1000" b="1" dirty="0">
                <a:latin typeface="Century Gothic" panose="020B0502020202020204" pitchFamily="34" charset="0"/>
              </a:rPr>
              <a:t>26%</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médio: </a:t>
            </a:r>
            <a:r>
              <a:rPr lang="pt-BR" sz="1000" b="1" dirty="0">
                <a:latin typeface="Century Gothic" panose="020B0502020202020204" pitchFamily="34" charset="0"/>
              </a:rPr>
              <a:t>29%</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38%</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31% </a:t>
            </a:r>
            <a:r>
              <a:rPr lang="pt-BR" sz="1000" dirty="0">
                <a:latin typeface="Century Gothic" panose="020B0502020202020204" pitchFamily="34" charset="0"/>
              </a:rPr>
              <a:t>| Norte/Centro-Oeste: </a:t>
            </a:r>
            <a:r>
              <a:rPr lang="pt-BR" sz="1000" b="1" dirty="0">
                <a:latin typeface="Century Gothic" panose="020B0502020202020204" pitchFamily="34" charset="0"/>
              </a:rPr>
              <a:t>29%</a:t>
            </a:r>
          </a:p>
        </p:txBody>
      </p:sp>
    </p:spTree>
    <p:extLst>
      <p:ext uri="{BB962C8B-B14F-4D97-AF65-F5344CB8AC3E}">
        <p14:creationId xmlns:p14="http://schemas.microsoft.com/office/powerpoint/2010/main" val="336909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IMPACTO DAS POLÍTICAS CULTURAIS </a:t>
            </a:r>
            <a:r>
              <a:rPr lang="pt-BR" sz="2700" spc="-101" dirty="0">
                <a:solidFill>
                  <a:srgbClr val="000000"/>
                </a:solidFill>
                <a:latin typeface="Century Gothic" panose="020B0502020202020204" pitchFamily="34" charset="0"/>
              </a:rPr>
              <a:t/>
            </a:r>
            <a:br>
              <a:rPr lang="pt-BR" sz="2700" spc="-101" dirty="0">
                <a:solidFill>
                  <a:srgbClr val="000000"/>
                </a:solidFill>
                <a:latin typeface="Century Gothic" panose="020B0502020202020204" pitchFamily="34" charset="0"/>
              </a:rPr>
            </a:br>
            <a:r>
              <a:rPr lang="pt-BR" sz="2700" spc="-101" dirty="0">
                <a:solidFill>
                  <a:srgbClr val="000000"/>
                </a:solidFill>
                <a:latin typeface="Century Gothic" panose="020B0502020202020204" pitchFamily="34" charset="0"/>
              </a:rPr>
              <a:t>NA IMAGEM DO </a:t>
            </a:r>
            <a:r>
              <a:rPr lang="pt-BR" sz="2700" u="sng" spc="-101" dirty="0">
                <a:solidFill>
                  <a:srgbClr val="000000"/>
                </a:solidFill>
                <a:latin typeface="Century Gothic" panose="020B0502020202020204" pitchFamily="34" charset="0"/>
              </a:rPr>
              <a:t>PRESIDENTE DA REPÚBLICA</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895618" y="6217340"/>
            <a:ext cx="10127933" cy="202139"/>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E você diria que as políticas de cultura do governo </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melhoram ou atrapalham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a imagem que você tem do Presidente da República?</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a:p>
            <a:pPr marL="9525" marR="3810" defTabSz="685800">
              <a:lnSpc>
                <a:spcPct val="124000"/>
              </a:lnSpc>
              <a:spcBef>
                <a:spcPts val="71"/>
              </a:spcBef>
              <a:buClr>
                <a:srgbClr val="000000"/>
              </a:buClr>
              <a:defRPr/>
            </a:pP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F541342C-A6F0-A751-485A-2BB72C489D44}"/>
              </a:ext>
            </a:extLst>
          </p:cNvPr>
          <p:cNvPicPr/>
          <p:nvPr/>
        </p:nvPicPr>
        <p:blipFill>
          <a:blip r:embed="rId4" cstate="print"/>
          <a:stretch>
            <a:fillRect/>
          </a:stretch>
        </p:blipFill>
        <p:spPr>
          <a:xfrm>
            <a:off x="-6837" y="6149479"/>
            <a:ext cx="837804" cy="720070"/>
          </a:xfrm>
          <a:prstGeom prst="rect">
            <a:avLst/>
          </a:prstGeom>
        </p:spPr>
      </p:pic>
      <p:graphicFrame>
        <p:nvGraphicFramePr>
          <p:cNvPr id="7" name="Google Shape;828;p177">
            <a:extLst>
              <a:ext uri="{FF2B5EF4-FFF2-40B4-BE49-F238E27FC236}">
                <a16:creationId xmlns:a16="http://schemas.microsoft.com/office/drawing/2014/main" id="{7DF06C56-03C3-4449-38D2-D40EB2245D4A}"/>
              </a:ext>
            </a:extLst>
          </p:cNvPr>
          <p:cNvGraphicFramePr/>
          <p:nvPr>
            <p:extLst>
              <p:ext uri="{D42A27DB-BD31-4B8C-83A1-F6EECF244321}">
                <p14:modId xmlns:p14="http://schemas.microsoft.com/office/powerpoint/2010/main" val="2644209329"/>
              </p:ext>
            </p:extLst>
          </p:nvPr>
        </p:nvGraphicFramePr>
        <p:xfrm>
          <a:off x="-409114" y="1428633"/>
          <a:ext cx="6719350" cy="41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tângulo: Cantos Arredondados 8">
            <a:extLst>
              <a:ext uri="{FF2B5EF4-FFF2-40B4-BE49-F238E27FC236}">
                <a16:creationId xmlns:a16="http://schemas.microsoft.com/office/drawing/2014/main" id="{D0BECA56-3532-C32C-4FF4-B69990EECBA2}"/>
              </a:ext>
            </a:extLst>
          </p:cNvPr>
          <p:cNvSpPr/>
          <p:nvPr/>
        </p:nvSpPr>
        <p:spPr>
          <a:xfrm>
            <a:off x="471510" y="3570107"/>
            <a:ext cx="5695602" cy="1014277"/>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Elipse 7">
            <a:extLst>
              <a:ext uri="{FF2B5EF4-FFF2-40B4-BE49-F238E27FC236}">
                <a16:creationId xmlns:a16="http://schemas.microsoft.com/office/drawing/2014/main" id="{A749F782-E101-C2EB-6F94-6BB30CDC7E78}"/>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30%</a:t>
            </a:r>
          </a:p>
        </p:txBody>
      </p:sp>
      <p:sp>
        <p:nvSpPr>
          <p:cNvPr id="11" name="Retângulo: Cantos Arredondados 10">
            <a:extLst>
              <a:ext uri="{FF2B5EF4-FFF2-40B4-BE49-F238E27FC236}">
                <a16:creationId xmlns:a16="http://schemas.microsoft.com/office/drawing/2014/main" id="{5956792C-A96B-95FF-C612-3C82FEFEE121}"/>
              </a:ext>
            </a:extLst>
          </p:cNvPr>
          <p:cNvSpPr/>
          <p:nvPr/>
        </p:nvSpPr>
        <p:spPr>
          <a:xfrm>
            <a:off x="426720" y="1410685"/>
            <a:ext cx="5695602" cy="1023089"/>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Elipse 7">
            <a:extLst>
              <a:ext uri="{FF2B5EF4-FFF2-40B4-BE49-F238E27FC236}">
                <a16:creationId xmlns:a16="http://schemas.microsoft.com/office/drawing/2014/main" id="{78AA5E9E-7DAD-F29B-06D2-A7B45F453EC6}"/>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48%</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3" name="Gráfico 12" descr="Lupa">
            <a:extLst>
              <a:ext uri="{FF2B5EF4-FFF2-40B4-BE49-F238E27FC236}">
                <a16:creationId xmlns:a16="http://schemas.microsoft.com/office/drawing/2014/main" id="{3CF9D543-9E35-D48B-7C4F-DAADC6A4AA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4" name="Gráfico 13" descr="Lupa">
            <a:extLst>
              <a:ext uri="{FF2B5EF4-FFF2-40B4-BE49-F238E27FC236}">
                <a16:creationId xmlns:a16="http://schemas.microsoft.com/office/drawing/2014/main" id="{15C27F58-AF02-6F59-68A3-88A8BBB4B53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5" name="Straight Connector 29">
            <a:extLst>
              <a:ext uri="{FF2B5EF4-FFF2-40B4-BE49-F238E27FC236}">
                <a16:creationId xmlns:a16="http://schemas.microsoft.com/office/drawing/2014/main" id="{709C0955-D4D6-5E0E-74FE-4CA2A1FA27C3}"/>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71FEF4F2-FD99-D239-E148-D20BF70B2D91}"/>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17" name="TextBox 42">
            <a:extLst>
              <a:ext uri="{FF2B5EF4-FFF2-40B4-BE49-F238E27FC236}">
                <a16:creationId xmlns:a16="http://schemas.microsoft.com/office/drawing/2014/main" id="{AAABD1E9-95D6-FC10-05F8-33BC1E5AB891}"/>
              </a:ext>
            </a:extLst>
          </p:cNvPr>
          <p:cNvSpPr txBox="1"/>
          <p:nvPr/>
        </p:nvSpPr>
        <p:spPr>
          <a:xfrm>
            <a:off x="7983659" y="180960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49%</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48%</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51%</a:t>
            </a:r>
            <a:r>
              <a:rPr lang="pt-BR" sz="1000" dirty="0">
                <a:latin typeface="Century Gothic" panose="020B0502020202020204" pitchFamily="34" charset="0"/>
              </a:rPr>
              <a:t> | 60 anos ou mais: </a:t>
            </a:r>
            <a:r>
              <a:rPr lang="pt-BR" sz="1000" b="1" dirty="0">
                <a:latin typeface="Century Gothic" panose="020B0502020202020204" pitchFamily="34" charset="0"/>
              </a:rPr>
              <a:t>51%</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fundamental: </a:t>
            </a:r>
            <a:r>
              <a:rPr lang="pt-BR" sz="1000" b="1" dirty="0">
                <a:latin typeface="Century Gothic" panose="020B0502020202020204" pitchFamily="34" charset="0"/>
              </a:rPr>
              <a:t>55%</a:t>
            </a:r>
          </a:p>
          <a:p>
            <a:pPr algn="r">
              <a:defRPr/>
            </a:pPr>
            <a:r>
              <a:rPr lang="pt-BR" sz="1000" dirty="0">
                <a:latin typeface="Century Gothic" panose="020B0502020202020204" pitchFamily="34" charset="0"/>
              </a:rPr>
              <a:t>De 1 a 2 S.M.: </a:t>
            </a:r>
            <a:r>
              <a:rPr lang="pt-BR" sz="1000" b="1" dirty="0">
                <a:latin typeface="Century Gothic" panose="020B0502020202020204" pitchFamily="34" charset="0"/>
              </a:rPr>
              <a:t>56%</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61% </a:t>
            </a:r>
            <a:r>
              <a:rPr lang="pt-BR" sz="1000" dirty="0">
                <a:latin typeface="Century Gothic" panose="020B0502020202020204" pitchFamily="34" charset="0"/>
              </a:rPr>
              <a:t>| Sul: </a:t>
            </a:r>
            <a:r>
              <a:rPr lang="pt-BR" sz="1000" b="1" dirty="0">
                <a:latin typeface="Century Gothic" panose="020B0502020202020204" pitchFamily="34" charset="0"/>
              </a:rPr>
              <a:t>48%</a:t>
            </a:r>
          </a:p>
        </p:txBody>
      </p:sp>
      <p:sp>
        <p:nvSpPr>
          <p:cNvPr id="18" name="TextBox 42">
            <a:extLst>
              <a:ext uri="{FF2B5EF4-FFF2-40B4-BE49-F238E27FC236}">
                <a16:creationId xmlns:a16="http://schemas.microsoft.com/office/drawing/2014/main" id="{BDC181B9-130E-52D5-BF4D-57065E31DBFC}"/>
              </a:ext>
            </a:extLst>
          </p:cNvPr>
          <p:cNvSpPr txBox="1"/>
          <p:nvPr/>
        </p:nvSpPr>
        <p:spPr>
          <a:xfrm>
            <a:off x="8065975" y="3964779"/>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33</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28%</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32%</a:t>
            </a:r>
            <a:r>
              <a:rPr lang="pt-BR" sz="1000" dirty="0">
                <a:latin typeface="Century Gothic" panose="020B0502020202020204" pitchFamily="34" charset="0"/>
              </a:rPr>
              <a:t> | 25 a 40 anos </a:t>
            </a:r>
            <a:r>
              <a:rPr lang="pt-BR" sz="1000" b="1" dirty="0">
                <a:latin typeface="Century Gothic" panose="020B0502020202020204" pitchFamily="34" charset="0"/>
              </a:rPr>
              <a:t>36%</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médio: </a:t>
            </a:r>
            <a:r>
              <a:rPr lang="pt-BR" sz="1000" b="1" dirty="0">
                <a:latin typeface="Century Gothic" panose="020B0502020202020204" pitchFamily="34" charset="0"/>
              </a:rPr>
              <a:t>34%</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43%</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35% </a:t>
            </a:r>
            <a:r>
              <a:rPr lang="pt-BR" sz="1000" dirty="0">
                <a:latin typeface="Century Gothic" panose="020B0502020202020204" pitchFamily="34" charset="0"/>
              </a:rPr>
              <a:t>| Sul: </a:t>
            </a:r>
            <a:r>
              <a:rPr lang="pt-BR" sz="1000" b="1" dirty="0">
                <a:latin typeface="Century Gothic" panose="020B0502020202020204" pitchFamily="34" charset="0"/>
              </a:rPr>
              <a:t>32%</a:t>
            </a:r>
          </a:p>
        </p:txBody>
      </p:sp>
    </p:spTree>
    <p:extLst>
      <p:ext uri="{BB962C8B-B14F-4D97-AF65-F5344CB8AC3E}">
        <p14:creationId xmlns:p14="http://schemas.microsoft.com/office/powerpoint/2010/main" val="2658237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76F142A-3F03-8F3E-8D94-F783905F713B}"/>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E934BF20-E261-00D2-40B1-505A8D7186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CF4DAD98-D7E1-996D-047D-9E444EC02299}"/>
              </a:ext>
            </a:extLst>
          </p:cNvPr>
          <p:cNvSpPr/>
          <p:nvPr/>
        </p:nvSpPr>
        <p:spPr>
          <a:xfrm>
            <a:off x="4289406" y="3871755"/>
            <a:ext cx="7410423" cy="1821356"/>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5" name="Elipse 4">
            <a:extLst>
              <a:ext uri="{FF2B5EF4-FFF2-40B4-BE49-F238E27FC236}">
                <a16:creationId xmlns:a16="http://schemas.microsoft.com/office/drawing/2014/main" id="{F1003B3E-40BA-8AA8-5AF7-A85C3EA8830C}"/>
              </a:ext>
            </a:extLst>
          </p:cNvPr>
          <p:cNvSpPr/>
          <p:nvPr/>
        </p:nvSpPr>
        <p:spPr>
          <a:xfrm>
            <a:off x="10497953" y="5231108"/>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19465252-4178-7B3B-1BB2-B79853326BA8}"/>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9F88E73D-19BF-27F1-029A-91C20E2A4613}"/>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20D74723-578F-6C32-0B4A-BE6B8757DDDF}"/>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2" name="Retângulo 1">
            <a:extLst>
              <a:ext uri="{FF2B5EF4-FFF2-40B4-BE49-F238E27FC236}">
                <a16:creationId xmlns:a16="http://schemas.microsoft.com/office/drawing/2014/main" id="{2D438D75-FF9E-6D30-150F-585E0178170A}"/>
              </a:ext>
            </a:extLst>
          </p:cNvPr>
          <p:cNvSpPr/>
          <p:nvPr/>
        </p:nvSpPr>
        <p:spPr>
          <a:xfrm>
            <a:off x="4289405" y="1541839"/>
            <a:ext cx="7410423" cy="1576772"/>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4" name="Retângulo 3">
            <a:extLst>
              <a:ext uri="{FF2B5EF4-FFF2-40B4-BE49-F238E27FC236}">
                <a16:creationId xmlns:a16="http://schemas.microsoft.com/office/drawing/2014/main" id="{C34E6FE0-1FAD-97E3-9D57-A1973A9A3E0A}"/>
              </a:ext>
            </a:extLst>
          </p:cNvPr>
          <p:cNvSpPr/>
          <p:nvPr/>
        </p:nvSpPr>
        <p:spPr>
          <a:xfrm rot="10800000">
            <a:off x="10290953" y="4525263"/>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6" name="Elipse 5">
            <a:extLst>
              <a:ext uri="{FF2B5EF4-FFF2-40B4-BE49-F238E27FC236}">
                <a16:creationId xmlns:a16="http://schemas.microsoft.com/office/drawing/2014/main" id="{61F8AFCC-46DE-9AF6-B14D-901EE0340329}"/>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7" name="Retângulo 6">
            <a:extLst>
              <a:ext uri="{FF2B5EF4-FFF2-40B4-BE49-F238E27FC236}">
                <a16:creationId xmlns:a16="http://schemas.microsoft.com/office/drawing/2014/main" id="{554A329A-8E4D-603D-08DA-380B763A6793}"/>
              </a:ext>
            </a:extLst>
          </p:cNvPr>
          <p:cNvSpPr/>
          <p:nvPr/>
        </p:nvSpPr>
        <p:spPr>
          <a:xfrm>
            <a:off x="4293316" y="1198492"/>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9" name="CaixaDeTexto 8">
            <a:extLst>
              <a:ext uri="{FF2B5EF4-FFF2-40B4-BE49-F238E27FC236}">
                <a16:creationId xmlns:a16="http://schemas.microsoft.com/office/drawing/2014/main" id="{E07C31BA-D440-12DF-36DA-9E2BBCA40D6D}"/>
              </a:ext>
            </a:extLst>
          </p:cNvPr>
          <p:cNvSpPr txBox="1"/>
          <p:nvPr/>
        </p:nvSpPr>
        <p:spPr>
          <a:xfrm>
            <a:off x="4400053" y="1632495"/>
            <a:ext cx="7127665" cy="1376787"/>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b="1" i="1" kern="100" dirty="0">
                <a:solidFill>
                  <a:srgbClr val="000000">
                    <a:lumMod val="65000"/>
                    <a:lumOff val="35000"/>
                  </a:srgbClr>
                </a:solidFill>
                <a:cs typeface="Times New Roman" panose="02020603050405020304" pitchFamily="18" charset="0"/>
                <a:sym typeface="Arial"/>
              </a:rPr>
              <a:t>Acho que o Lula enaltece o </a:t>
            </a:r>
            <a:r>
              <a:rPr lang="pt-BR" sz="1600" b="1" i="1" kern="100" dirty="0">
                <a:solidFill>
                  <a:srgbClr val="000000">
                    <a:lumMod val="65000"/>
                    <a:lumOff val="35000"/>
                  </a:srgbClr>
                </a:solidFill>
                <a:cs typeface="Times New Roman" panose="02020603050405020304" pitchFamily="18" charset="0"/>
              </a:rPr>
              <a:t>Brasil, se preocupa mais com o povo, então, acho que esse slogan tem a ver sim. Acho que ele foca mais no que é nosso, prioriza o Brasil.</a:t>
            </a:r>
            <a:endParaRPr lang="pt-BR" sz="1600" b="1" i="1" kern="100" dirty="0">
              <a:solidFill>
                <a:srgbClr val="000000">
                  <a:lumMod val="65000"/>
                  <a:lumOff val="35000"/>
                </a:srgbClr>
              </a:solidFill>
              <a:cs typeface="Times New Roman" panose="02020603050405020304" pitchFamily="18" charset="0"/>
              <a:sym typeface="Arial"/>
            </a:endParaRPr>
          </a:p>
          <a:p>
            <a:pPr marL="0" lvl="1" algn="just" defTabSz="1219170">
              <a:lnSpc>
                <a:spcPct val="120000"/>
              </a:lnSpc>
              <a:spcBef>
                <a:spcPts val="400"/>
              </a:spcBef>
              <a:spcAft>
                <a:spcPts val="400"/>
              </a:spcAft>
              <a:buClr>
                <a:srgbClr val="000000"/>
              </a:buClr>
              <a:defRPr/>
            </a:pPr>
            <a:r>
              <a:rPr lang="pt-BR" sz="1600" kern="100" dirty="0">
                <a:solidFill>
                  <a:srgbClr val="000000">
                    <a:lumMod val="65000"/>
                    <a:lumOff val="35000"/>
                  </a:srgbClr>
                </a:solidFill>
                <a:cs typeface="Times New Roman" panose="02020603050405020304" pitchFamily="18" charset="0"/>
                <a:sym typeface="Arial"/>
              </a:rPr>
              <a:t>(SE/ </a:t>
            </a:r>
            <a:r>
              <a:rPr lang="pt-BR" sz="1600" kern="100" dirty="0" err="1">
                <a:solidFill>
                  <a:srgbClr val="000000">
                    <a:lumMod val="65000"/>
                    <a:lumOff val="35000"/>
                  </a:srgbClr>
                </a:solidFill>
                <a:cs typeface="Times New Roman" panose="02020603050405020304" pitchFamily="18" charset="0"/>
                <a:sym typeface="Arial"/>
              </a:rPr>
              <a:t>S</a:t>
            </a:r>
            <a:r>
              <a:rPr lang="pt-BR" sz="1600" kern="100" dirty="0">
                <a:solidFill>
                  <a:srgbClr val="000000">
                    <a:lumMod val="65000"/>
                    <a:lumOff val="35000"/>
                  </a:srgbClr>
                </a:solidFill>
                <a:cs typeface="Times New Roman" panose="02020603050405020304" pitchFamily="18" charset="0"/>
                <a:sym typeface="Arial"/>
              </a:rPr>
              <a:t> - Capital/ RM - 30 a 50 anos)</a:t>
            </a:r>
          </a:p>
        </p:txBody>
      </p:sp>
      <p:sp>
        <p:nvSpPr>
          <p:cNvPr id="11" name="CaixaDeTexto 10">
            <a:extLst>
              <a:ext uri="{FF2B5EF4-FFF2-40B4-BE49-F238E27FC236}">
                <a16:creationId xmlns:a16="http://schemas.microsoft.com/office/drawing/2014/main" id="{221D75AC-2765-B770-33A9-E3C4D7255B7C}"/>
              </a:ext>
            </a:extLst>
          </p:cNvPr>
          <p:cNvSpPr txBox="1"/>
          <p:nvPr/>
        </p:nvSpPr>
        <p:spPr>
          <a:xfrm>
            <a:off x="4382487" y="3881072"/>
            <a:ext cx="7127667" cy="1774845"/>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sym typeface="Arial"/>
              </a:rPr>
              <a:t>- Se for pensar que em evento cultural que o povo está lá, o slogan combina com cultura, com o governo federal falar disso.</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rPr>
              <a:t>- Povo, como está escrito no slogan, remete à cultura. Porque cultura é do povo.</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cs typeface="Times New Roman" panose="02020603050405020304" pitchFamily="18" charset="0"/>
                <a:sym typeface="Arial"/>
              </a:rPr>
              <a:t>(NO/ NE/ CO - Interior - 30 a 50 anos)</a:t>
            </a:r>
            <a:endParaRPr lang="pt-BR" sz="1600" kern="100" dirty="0">
              <a:solidFill>
                <a:srgbClr val="000000">
                  <a:lumMod val="65000"/>
                  <a:lumOff val="35000"/>
                </a:srgbClr>
              </a:solidFill>
              <a:cs typeface="Times New Roman" panose="02020603050405020304" pitchFamily="18" charset="0"/>
              <a:sym typeface="Arial"/>
            </a:endParaRPr>
          </a:p>
        </p:txBody>
      </p:sp>
    </p:spTree>
    <p:extLst>
      <p:ext uri="{BB962C8B-B14F-4D97-AF65-F5344CB8AC3E}">
        <p14:creationId xmlns:p14="http://schemas.microsoft.com/office/powerpoint/2010/main" val="4124289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749725"/>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CULTURA</a:t>
            </a:r>
            <a:r>
              <a:rPr lang="pt-BR" sz="2700" spc="-101" dirty="0">
                <a:solidFill>
                  <a:srgbClr val="000000"/>
                </a:solidFill>
                <a:latin typeface="Century Gothic" panose="020B0502020202020204" pitchFamily="34" charset="0"/>
              </a:rPr>
              <a:t> COMO FATOR DE APROXIMAÇÃO POPULAR</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8" name="object 6">
            <a:extLst>
              <a:ext uri="{FF2B5EF4-FFF2-40B4-BE49-F238E27FC236}">
                <a16:creationId xmlns:a16="http://schemas.microsoft.com/office/drawing/2014/main" id="{506C7CB5-7F3B-1754-9EB3-47CFA72FAD25}"/>
              </a:ext>
            </a:extLst>
          </p:cNvPr>
          <p:cNvSpPr txBox="1"/>
          <p:nvPr/>
        </p:nvSpPr>
        <p:spPr>
          <a:xfrm>
            <a:off x="942274" y="6170688"/>
            <a:ext cx="9526674" cy="210503"/>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Na sua opinião, as ações do Governo Federal na área da cultura fazem você ver o governo mais do lado do povo brasileiro ou mais distante do povo?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ÚNICA)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r>
              <a:rPr lang="pt-BR" sz="1100" b="1" dirty="0">
                <a:highlight>
                  <a:srgbClr val="C0C0C0"/>
                </a:highlight>
                <a:latin typeface="Century Gothic"/>
                <a:ea typeface="Century Gothic"/>
                <a:cs typeface="Century Gothic"/>
                <a:sym typeface="Century Gothic"/>
              </a:rPr>
              <a:t>BASE: 2.016 </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endPar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endParaRP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pic>
        <p:nvPicPr>
          <p:cNvPr id="5" name="object 7">
            <a:extLst>
              <a:ext uri="{FF2B5EF4-FFF2-40B4-BE49-F238E27FC236}">
                <a16:creationId xmlns:a16="http://schemas.microsoft.com/office/drawing/2014/main" id="{7E5769F2-4545-EC62-2A28-5BDE64E31762}"/>
              </a:ext>
            </a:extLst>
          </p:cNvPr>
          <p:cNvPicPr/>
          <p:nvPr/>
        </p:nvPicPr>
        <p:blipFill>
          <a:blip r:embed="rId4" cstate="print"/>
          <a:stretch>
            <a:fillRect/>
          </a:stretch>
        </p:blipFill>
        <p:spPr>
          <a:xfrm>
            <a:off x="-6837" y="6149479"/>
            <a:ext cx="837804" cy="720070"/>
          </a:xfrm>
          <a:prstGeom prst="rect">
            <a:avLst/>
          </a:prstGeom>
        </p:spPr>
      </p:pic>
      <p:graphicFrame>
        <p:nvGraphicFramePr>
          <p:cNvPr id="7" name="Google Shape;828;p177">
            <a:extLst>
              <a:ext uri="{FF2B5EF4-FFF2-40B4-BE49-F238E27FC236}">
                <a16:creationId xmlns:a16="http://schemas.microsoft.com/office/drawing/2014/main" id="{085F24E4-9D46-966E-7772-30170E103B79}"/>
              </a:ext>
            </a:extLst>
          </p:cNvPr>
          <p:cNvGraphicFramePr/>
          <p:nvPr>
            <p:extLst>
              <p:ext uri="{D42A27DB-BD31-4B8C-83A1-F6EECF244321}">
                <p14:modId xmlns:p14="http://schemas.microsoft.com/office/powerpoint/2010/main" val="2488536065"/>
              </p:ext>
            </p:extLst>
          </p:nvPr>
        </p:nvGraphicFramePr>
        <p:xfrm>
          <a:off x="-409114" y="1428633"/>
          <a:ext cx="6719350" cy="41704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tângulo: Cantos Arredondados 8">
            <a:extLst>
              <a:ext uri="{FF2B5EF4-FFF2-40B4-BE49-F238E27FC236}">
                <a16:creationId xmlns:a16="http://schemas.microsoft.com/office/drawing/2014/main" id="{936486A0-32C6-E7F4-1ADE-8E935206FF3E}"/>
              </a:ext>
            </a:extLst>
          </p:cNvPr>
          <p:cNvSpPr/>
          <p:nvPr/>
        </p:nvSpPr>
        <p:spPr>
          <a:xfrm>
            <a:off x="471510" y="3570107"/>
            <a:ext cx="5695602" cy="1014277"/>
          </a:xfrm>
          <a:prstGeom prst="roundRect">
            <a:avLst/>
          </a:prstGeom>
          <a:noFill/>
          <a:ln w="12700">
            <a:solidFill>
              <a:srgbClr val="96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Elipse 7">
            <a:extLst>
              <a:ext uri="{FF2B5EF4-FFF2-40B4-BE49-F238E27FC236}">
                <a16:creationId xmlns:a16="http://schemas.microsoft.com/office/drawing/2014/main" id="{311CEEF6-EF27-DA3C-145F-74554478337F}"/>
              </a:ext>
            </a:extLst>
          </p:cNvPr>
          <p:cNvSpPr/>
          <p:nvPr/>
        </p:nvSpPr>
        <p:spPr>
          <a:xfrm>
            <a:off x="6543572" y="3767608"/>
            <a:ext cx="833788" cy="816776"/>
          </a:xfrm>
          <a:prstGeom prst="ellipse">
            <a:avLst/>
          </a:prstGeom>
          <a:solidFill>
            <a:srgbClr val="96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3</a:t>
            </a:r>
            <a:r>
              <a:rPr lang="pt-BR" sz="1400" b="1" kern="0" dirty="0">
                <a:solidFill>
                  <a:srgbClr val="FFFFFF"/>
                </a:solidFill>
                <a:latin typeface="Century Gothic" panose="020B0502020202020204" pitchFamily="34" charset="0"/>
                <a:cs typeface="Arial"/>
                <a:sym typeface="Arial"/>
              </a:rPr>
              <a:t>9</a:t>
            </a:r>
            <a:r>
              <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a:t>
            </a:r>
          </a:p>
        </p:txBody>
      </p:sp>
      <p:sp>
        <p:nvSpPr>
          <p:cNvPr id="11" name="Retângulo: Cantos Arredondados 10">
            <a:extLst>
              <a:ext uri="{FF2B5EF4-FFF2-40B4-BE49-F238E27FC236}">
                <a16:creationId xmlns:a16="http://schemas.microsoft.com/office/drawing/2014/main" id="{D187004D-292A-F04C-838C-EB12824FA89D}"/>
              </a:ext>
            </a:extLst>
          </p:cNvPr>
          <p:cNvSpPr/>
          <p:nvPr/>
        </p:nvSpPr>
        <p:spPr>
          <a:xfrm>
            <a:off x="426720" y="1410685"/>
            <a:ext cx="5695602" cy="1023089"/>
          </a:xfrm>
          <a:prstGeom prst="roundRect">
            <a:avLst/>
          </a:prstGeom>
          <a:noFill/>
          <a:ln w="12700">
            <a:solidFill>
              <a:srgbClr val="0038E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Elipse 7">
            <a:extLst>
              <a:ext uri="{FF2B5EF4-FFF2-40B4-BE49-F238E27FC236}">
                <a16:creationId xmlns:a16="http://schemas.microsoft.com/office/drawing/2014/main" id="{FBBEC03F-5B54-F941-B936-F979B4C87E83}"/>
              </a:ext>
            </a:extLst>
          </p:cNvPr>
          <p:cNvSpPr/>
          <p:nvPr/>
        </p:nvSpPr>
        <p:spPr>
          <a:xfrm>
            <a:off x="6551575" y="1616998"/>
            <a:ext cx="833788" cy="816776"/>
          </a:xfrm>
          <a:prstGeom prst="ellipse">
            <a:avLst/>
          </a:prstGeom>
          <a:solidFill>
            <a:srgbClr val="0038E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400" b="1" kern="0" dirty="0">
                <a:solidFill>
                  <a:srgbClr val="FFFFFF"/>
                </a:solidFill>
                <a:latin typeface="Century Gothic" panose="020B0502020202020204" pitchFamily="34" charset="0"/>
                <a:cs typeface="Arial"/>
                <a:sym typeface="Arial"/>
              </a:rPr>
              <a:t>49%</a:t>
            </a:r>
            <a:endParaRPr kumimoji="0" lang="pt-BR"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pic>
        <p:nvPicPr>
          <p:cNvPr id="13" name="Gráfico 12" descr="Lupa">
            <a:extLst>
              <a:ext uri="{FF2B5EF4-FFF2-40B4-BE49-F238E27FC236}">
                <a16:creationId xmlns:a16="http://schemas.microsoft.com/office/drawing/2014/main" id="{7C7BE354-92E4-0C68-BCF3-6763C64BF96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1402943"/>
            <a:ext cx="1515054" cy="1515054"/>
          </a:xfrm>
          <a:prstGeom prst="rect">
            <a:avLst/>
          </a:prstGeom>
        </p:spPr>
      </p:pic>
      <p:pic>
        <p:nvPicPr>
          <p:cNvPr id="14" name="Gráfico 13" descr="Lupa">
            <a:extLst>
              <a:ext uri="{FF2B5EF4-FFF2-40B4-BE49-F238E27FC236}">
                <a16:creationId xmlns:a16="http://schemas.microsoft.com/office/drawing/2014/main" id="{B8E2A565-7EC6-2334-6BF3-4906583C3AD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47368" y="3574709"/>
            <a:ext cx="1515054" cy="1515054"/>
          </a:xfrm>
          <a:prstGeom prst="rect">
            <a:avLst/>
          </a:prstGeom>
        </p:spPr>
      </p:pic>
      <p:cxnSp>
        <p:nvCxnSpPr>
          <p:cNvPr id="15" name="Straight Connector 29">
            <a:extLst>
              <a:ext uri="{FF2B5EF4-FFF2-40B4-BE49-F238E27FC236}">
                <a16:creationId xmlns:a16="http://schemas.microsoft.com/office/drawing/2014/main" id="{C5A59B61-FA86-A65F-83A1-83F62F46D706}"/>
              </a:ext>
            </a:extLst>
          </p:cNvPr>
          <p:cNvCxnSpPr>
            <a:cxnSpLocks/>
          </p:cNvCxnSpPr>
          <p:nvPr/>
        </p:nvCxnSpPr>
        <p:spPr>
          <a:xfrm>
            <a:off x="8327813" y="1439475"/>
            <a:ext cx="0" cy="1478522"/>
          </a:xfrm>
          <a:prstGeom prst="line">
            <a:avLst/>
          </a:prstGeom>
          <a:ln w="12700">
            <a:solidFill>
              <a:srgbClr val="0038EA"/>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7D02EA3B-8D41-9A4E-8AE6-C1F2A99FE878}"/>
              </a:ext>
            </a:extLst>
          </p:cNvPr>
          <p:cNvCxnSpPr>
            <a:cxnSpLocks/>
          </p:cNvCxnSpPr>
          <p:nvPr/>
        </p:nvCxnSpPr>
        <p:spPr>
          <a:xfrm>
            <a:off x="8327813" y="3472865"/>
            <a:ext cx="0" cy="1478522"/>
          </a:xfrm>
          <a:prstGeom prst="line">
            <a:avLst/>
          </a:prstGeom>
          <a:ln w="12700">
            <a:solidFill>
              <a:srgbClr val="960000"/>
            </a:solidFill>
          </a:ln>
        </p:spPr>
        <p:style>
          <a:lnRef idx="1">
            <a:schemeClr val="accent1"/>
          </a:lnRef>
          <a:fillRef idx="0">
            <a:schemeClr val="accent1"/>
          </a:fillRef>
          <a:effectRef idx="0">
            <a:schemeClr val="accent1"/>
          </a:effectRef>
          <a:fontRef idx="minor">
            <a:schemeClr val="tx1"/>
          </a:fontRef>
        </p:style>
      </p:cxnSp>
      <p:sp>
        <p:nvSpPr>
          <p:cNvPr id="20" name="TextBox 42">
            <a:extLst>
              <a:ext uri="{FF2B5EF4-FFF2-40B4-BE49-F238E27FC236}">
                <a16:creationId xmlns:a16="http://schemas.microsoft.com/office/drawing/2014/main" id="{CFE8E275-0755-F0D9-5AE2-DEF074C20AC5}"/>
              </a:ext>
            </a:extLst>
          </p:cNvPr>
          <p:cNvSpPr txBox="1"/>
          <p:nvPr/>
        </p:nvSpPr>
        <p:spPr>
          <a:xfrm>
            <a:off x="8166539" y="1805517"/>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49%</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49%</a:t>
            </a:r>
          </a:p>
          <a:p>
            <a:pPr algn="r">
              <a:defRPr/>
            </a:pPr>
            <a:r>
              <a:rPr lang="pt-BR" sz="1000" dirty="0">
                <a:latin typeface="Century Gothic" panose="020B0502020202020204" pitchFamily="34" charset="0"/>
              </a:rPr>
              <a:t>41 a 59 anos: </a:t>
            </a:r>
            <a:r>
              <a:rPr lang="pt-BR" sz="1000" b="1" dirty="0">
                <a:latin typeface="Century Gothic" panose="020B0502020202020204" pitchFamily="34" charset="0"/>
              </a:rPr>
              <a:t>50%</a:t>
            </a:r>
            <a:r>
              <a:rPr lang="pt-BR" sz="1000" dirty="0">
                <a:latin typeface="Century Gothic" panose="020B0502020202020204" pitchFamily="34" charset="0"/>
              </a:rPr>
              <a:t> | 60 anos ou mais: </a:t>
            </a:r>
            <a:r>
              <a:rPr lang="pt-BR" sz="1000" b="1" dirty="0">
                <a:latin typeface="Century Gothic" panose="020B0502020202020204" pitchFamily="34" charset="0"/>
              </a:rPr>
              <a:t>54%</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56%</a:t>
            </a:r>
          </a:p>
          <a:p>
            <a:pPr algn="r">
              <a:defRPr/>
            </a:pPr>
            <a:r>
              <a:rPr lang="pt-BR" sz="1000" dirty="0">
                <a:latin typeface="Century Gothic" panose="020B0502020202020204" pitchFamily="34" charset="0"/>
              </a:rPr>
              <a:t>De 1 a 2 S.M.: </a:t>
            </a:r>
            <a:r>
              <a:rPr lang="pt-BR" sz="1000" b="1" dirty="0">
                <a:latin typeface="Century Gothic" panose="020B0502020202020204" pitchFamily="34" charset="0"/>
              </a:rPr>
              <a:t>55%</a:t>
            </a:r>
          </a:p>
          <a:p>
            <a:pPr algn="r">
              <a:defRPr/>
            </a:pPr>
            <a:r>
              <a:rPr lang="pt-BR" sz="1000" dirty="0">
                <a:latin typeface="Century Gothic" panose="020B0502020202020204" pitchFamily="34" charset="0"/>
              </a:rPr>
              <a:t>Nordeste: </a:t>
            </a:r>
            <a:r>
              <a:rPr lang="pt-BR" sz="1000" b="1" dirty="0">
                <a:latin typeface="Century Gothic" panose="020B0502020202020204" pitchFamily="34" charset="0"/>
              </a:rPr>
              <a:t>57% </a:t>
            </a:r>
            <a:r>
              <a:rPr lang="pt-BR" sz="1000" dirty="0">
                <a:latin typeface="Century Gothic" panose="020B0502020202020204" pitchFamily="34" charset="0"/>
              </a:rPr>
              <a:t>| Sul: </a:t>
            </a:r>
            <a:r>
              <a:rPr lang="pt-BR" sz="1000" b="1" dirty="0">
                <a:latin typeface="Century Gothic" panose="020B0502020202020204" pitchFamily="34" charset="0"/>
              </a:rPr>
              <a:t>49%</a:t>
            </a:r>
          </a:p>
        </p:txBody>
      </p:sp>
      <p:sp>
        <p:nvSpPr>
          <p:cNvPr id="21" name="TextBox 42">
            <a:extLst>
              <a:ext uri="{FF2B5EF4-FFF2-40B4-BE49-F238E27FC236}">
                <a16:creationId xmlns:a16="http://schemas.microsoft.com/office/drawing/2014/main" id="{90DF9377-8FE4-5611-9E71-62883447E6B3}"/>
              </a:ext>
            </a:extLst>
          </p:cNvPr>
          <p:cNvSpPr txBox="1"/>
          <p:nvPr/>
        </p:nvSpPr>
        <p:spPr>
          <a:xfrm>
            <a:off x="8166539" y="3946420"/>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39</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38%</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41%</a:t>
            </a:r>
            <a:r>
              <a:rPr lang="pt-BR" sz="1000" dirty="0">
                <a:latin typeface="Century Gothic" panose="020B0502020202020204" pitchFamily="34" charset="0"/>
              </a:rPr>
              <a:t> | 25 a 40 anos </a:t>
            </a:r>
            <a:r>
              <a:rPr lang="pt-BR" sz="1000" b="1" dirty="0">
                <a:latin typeface="Century Gothic" panose="020B0502020202020204" pitchFamily="34" charset="0"/>
              </a:rPr>
              <a:t>43%</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médio: </a:t>
            </a:r>
            <a:r>
              <a:rPr lang="pt-BR" sz="1000" b="1" dirty="0">
                <a:latin typeface="Century Gothic" panose="020B0502020202020204" pitchFamily="34" charset="0"/>
              </a:rPr>
              <a:t>44%</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48%</a:t>
            </a:r>
          </a:p>
          <a:p>
            <a:pPr algn="r">
              <a:defRPr/>
            </a:pPr>
            <a:r>
              <a:rPr lang="pt-BR" sz="1000" dirty="0">
                <a:latin typeface="Century Gothic" panose="020B0502020202020204" pitchFamily="34" charset="0"/>
              </a:rPr>
              <a:t>Norte/Centro-Oeste: </a:t>
            </a:r>
            <a:r>
              <a:rPr lang="pt-BR" sz="1000" b="1" dirty="0">
                <a:latin typeface="Century Gothic" panose="020B0502020202020204" pitchFamily="34" charset="0"/>
              </a:rPr>
              <a:t>41% </a:t>
            </a:r>
            <a:r>
              <a:rPr lang="pt-BR" sz="1000" dirty="0">
                <a:latin typeface="Century Gothic" panose="020B0502020202020204" pitchFamily="34" charset="0"/>
              </a:rPr>
              <a:t>| Sudeste: </a:t>
            </a:r>
            <a:r>
              <a:rPr lang="pt-BR" sz="1000" b="1" dirty="0">
                <a:latin typeface="Century Gothic" panose="020B0502020202020204" pitchFamily="34" charset="0"/>
              </a:rPr>
              <a:t>39%</a:t>
            </a:r>
          </a:p>
        </p:txBody>
      </p:sp>
    </p:spTree>
    <p:extLst>
      <p:ext uri="{BB962C8B-B14F-4D97-AF65-F5344CB8AC3E}">
        <p14:creationId xmlns:p14="http://schemas.microsoft.com/office/powerpoint/2010/main" val="1970785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5" y="3610947"/>
            <a:ext cx="8850444" cy="133072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515385" y="3676144"/>
            <a:ext cx="11161195" cy="1200329"/>
          </a:xfrm>
          <a:prstGeom prst="rect">
            <a:avLst/>
          </a:prstGeom>
          <a:noFill/>
        </p:spPr>
        <p:txBody>
          <a:bodyPr wrap="square">
            <a:spAutoFit/>
          </a:bodyPr>
          <a:lstStyle/>
          <a:p>
            <a:pPr defTabSz="1219170">
              <a:spcBef>
                <a:spcPts val="800"/>
              </a:spcBef>
              <a:spcAft>
                <a:spcPts val="800"/>
              </a:spcAft>
              <a:buClr>
                <a:srgbClr val="404040"/>
              </a:buClr>
              <a:buSzPct val="80000"/>
              <a:defRPr/>
            </a:pPr>
            <a:r>
              <a:rPr lang="pt-BR" sz="3600" b="1" dirty="0" smtClean="0">
                <a:solidFill>
                  <a:srgbClr val="3F3F3F"/>
                </a:solidFill>
              </a:rPr>
              <a:t>A PARTIR DE TUDO, O QUE SE PODE RECOMENDAR?</a:t>
            </a:r>
            <a:endParaRPr lang="pt-BR" sz="36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4076025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p:nvPr/>
        </p:nvSpPr>
        <p:spPr>
          <a:xfrm rot="-5400000">
            <a:off x="-2006143" y="1983284"/>
            <a:ext cx="6634990" cy="2668423"/>
          </a:xfrm>
          <a:prstGeom prst="rect">
            <a:avLst/>
          </a:prstGeom>
          <a:noFill/>
          <a:ln>
            <a:noFill/>
          </a:ln>
        </p:spPr>
        <p:txBody>
          <a:bodyPr spcFirstLastPara="1" wrap="square" lIns="0" tIns="0" rIns="0" bIns="0" anchor="t" anchorCtr="0">
            <a:spAutoFit/>
          </a:bodyPr>
          <a:lstStyle/>
          <a:p>
            <a:pPr marL="9525" defTabSz="685800">
              <a:lnSpc>
                <a:spcPct val="170404"/>
              </a:lnSpc>
              <a:buClr>
                <a:srgbClr val="000000"/>
              </a:buClr>
              <a:buSzPts val="13600"/>
            </a:pPr>
            <a:r>
              <a:rPr lang="pt-BR" sz="10200" b="1" kern="0" dirty="0">
                <a:solidFill>
                  <a:srgbClr val="FFFFFF"/>
                </a:solidFill>
                <a:latin typeface="Century Gothic"/>
                <a:ea typeface="Century Gothic"/>
                <a:cs typeface="Century Gothic"/>
                <a:sym typeface="Century Gothic"/>
              </a:rPr>
              <a:t>resultados</a:t>
            </a:r>
            <a:endParaRPr sz="10200" kern="0" dirty="0">
              <a:solidFill>
                <a:srgbClr val="000000"/>
              </a:solidFill>
              <a:latin typeface="Century Gothic"/>
              <a:ea typeface="Century Gothic"/>
              <a:cs typeface="Century Gothic"/>
              <a:sym typeface="Century Gothic"/>
            </a:endParaRPr>
          </a:p>
        </p:txBody>
      </p:sp>
      <p:sp>
        <p:nvSpPr>
          <p:cNvPr id="97" name="Google Shape;97;p4"/>
          <p:cNvSpPr txBox="1"/>
          <p:nvPr/>
        </p:nvSpPr>
        <p:spPr>
          <a:xfrm>
            <a:off x="3287530" y="731082"/>
            <a:ext cx="8476614" cy="6015093"/>
          </a:xfrm>
          <a:prstGeom prst="rect">
            <a:avLst/>
          </a:prstGeom>
          <a:noFill/>
          <a:ln>
            <a:noFill/>
          </a:ln>
        </p:spPr>
        <p:txBody>
          <a:bodyPr spcFirstLastPara="1" wrap="square" lIns="0" tIns="196200" rIns="0" bIns="0" anchor="t" anchorCtr="0">
            <a:spAutoFit/>
          </a:bodyPr>
          <a:lstStyle/>
          <a:p>
            <a:pPr marL="223361" indent="-80963" algn="just" defTabSz="685800">
              <a:lnSpc>
                <a:spcPct val="150000"/>
              </a:lnSpc>
              <a:buClr>
                <a:srgbClr val="000000"/>
              </a:buClr>
              <a:buSzPts val="2800"/>
            </a:pPr>
            <a:r>
              <a:rPr lang="pt-BR" sz="1200" b="1" kern="0" dirty="0">
                <a:solidFill>
                  <a:srgbClr val="000000"/>
                </a:solidFill>
                <a:latin typeface="Century Gothic"/>
                <a:ea typeface="Century Gothic"/>
                <a:cs typeface="Century Gothic"/>
                <a:sym typeface="Century Gothic"/>
              </a:rPr>
              <a:t>Consumo de Cultura</a:t>
            </a:r>
          </a:p>
          <a:p>
            <a:pPr marL="223361" indent="-80963" algn="just" defTabSz="685800">
              <a:lnSpc>
                <a:spcPct val="150000"/>
              </a:lnSpc>
              <a:buClr>
                <a:srgbClr val="000000"/>
              </a:buClr>
              <a:buSzPts val="2800"/>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Predominância do Consumo Digital e Doméstico: </a:t>
            </a:r>
            <a:r>
              <a:rPr lang="pt-BR" sz="1200" kern="0" dirty="0">
                <a:solidFill>
                  <a:srgbClr val="000000"/>
                </a:solidFill>
                <a:latin typeface="Century Gothic"/>
                <a:ea typeface="Century Gothic"/>
                <a:cs typeface="Century Gothic"/>
                <a:sym typeface="Century Gothic"/>
              </a:rPr>
              <a:t>O consumo de cultura é dominado por atividades de fácil acesso, ligadas a meios digitais e domésticos: Música (53%) e Filmes (52%) são as atividades mais consumidas</a:t>
            </a:r>
          </a:p>
          <a:p>
            <a:pPr marL="356711" indent="-214313" algn="just" defTabSz="685800">
              <a:lnSpc>
                <a:spcPct val="150000"/>
              </a:lnSpc>
              <a:buClr>
                <a:srgbClr val="000000"/>
              </a:buClr>
              <a:buSzPts val="2800"/>
              <a:buFont typeface="Arial" panose="020B0604020202020204" pitchFamily="34" charset="0"/>
              <a:buChar char="•"/>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O Celular como Aliado Principal: </a:t>
            </a:r>
            <a:r>
              <a:rPr lang="pt-BR" sz="1200" kern="0" dirty="0">
                <a:solidFill>
                  <a:srgbClr val="000000"/>
                </a:solidFill>
                <a:latin typeface="Century Gothic"/>
                <a:ea typeface="Century Gothic"/>
                <a:cs typeface="Century Gothic"/>
                <a:sym typeface="Century Gothic"/>
              </a:rPr>
              <a:t>O celular é, de longe, o dispositivo mais importante para o consumo cultural dos brasileiros (citado por 62%), seguido pela Televisão (53%)</a:t>
            </a:r>
          </a:p>
          <a:p>
            <a:pPr marL="142398" algn="just" defTabSz="685800">
              <a:lnSpc>
                <a:spcPct val="150000"/>
              </a:lnSpc>
              <a:buClr>
                <a:srgbClr val="000000"/>
              </a:buClr>
              <a:buSzPts val="2800"/>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Barreiras de Acesso não-financeiras: </a:t>
            </a:r>
            <a:r>
              <a:rPr lang="pt-BR" sz="1200" kern="0" dirty="0">
                <a:solidFill>
                  <a:srgbClr val="000000"/>
                </a:solidFill>
                <a:latin typeface="Century Gothic"/>
                <a:ea typeface="Century Gothic"/>
                <a:cs typeface="Century Gothic"/>
                <a:sym typeface="Century Gothic"/>
              </a:rPr>
              <a:t>O principal obstáculo para a participação em atividades culturais (como ir ao cinema, teatro, museus) é a Falta de tempo (33%), que supera a Falta de interesse (29%) e a Falta de dinheiro (24%)</a:t>
            </a:r>
          </a:p>
          <a:p>
            <a:pPr marL="356711" indent="-214313" algn="just" defTabSz="685800">
              <a:lnSpc>
                <a:spcPct val="150000"/>
              </a:lnSpc>
              <a:buClr>
                <a:srgbClr val="000000"/>
              </a:buClr>
              <a:buSzPts val="2800"/>
              <a:buFont typeface="Arial" panose="020B0604020202020204" pitchFamily="34" charset="0"/>
              <a:buChar char="•"/>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Baixo Consumo de Conteúdo Nacional Específico: </a:t>
            </a:r>
            <a:r>
              <a:rPr lang="pt-BR" sz="1200" kern="0" dirty="0">
                <a:solidFill>
                  <a:srgbClr val="000000"/>
                </a:solidFill>
                <a:latin typeface="Century Gothic"/>
                <a:ea typeface="Century Gothic"/>
                <a:cs typeface="Century Gothic"/>
                <a:sym typeface="Century Gothic"/>
              </a:rPr>
              <a:t>Embora 49% dos brasileiros tenham consumido conteúdo audiovisual brasileiro este ano, o consumo de literatura brasileira é significativamente baixo, atingindo apenas 17% da amostra total.</a:t>
            </a:r>
          </a:p>
          <a:p>
            <a:pPr marL="356711" indent="-214313" algn="just" defTabSz="685800">
              <a:lnSpc>
                <a:spcPct val="150000"/>
              </a:lnSpc>
              <a:buClr>
                <a:srgbClr val="000000"/>
              </a:buClr>
              <a:buSzPts val="2800"/>
              <a:buFont typeface="Arial" panose="020B0604020202020204" pitchFamily="34" charset="0"/>
              <a:buChar char="•"/>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Desejo de Frequência e Valorização Cultural: </a:t>
            </a:r>
            <a:r>
              <a:rPr lang="pt-BR" sz="1200" kern="0" dirty="0">
                <a:solidFill>
                  <a:srgbClr val="000000"/>
                </a:solidFill>
                <a:latin typeface="Century Gothic"/>
                <a:ea typeface="Century Gothic"/>
                <a:cs typeface="Century Gothic"/>
                <a:sym typeface="Century Gothic"/>
              </a:rPr>
              <a:t>Há um forte desejo de frequentar espaços culturais, com o Cinema (33%) liderando as intenções, seguido por Shows/Festivais de música (27%) e Teatro (18%). Aspectos culturais como "Incentivar o ensino de arte e cultura nas escolas" (91%) e "Valorizar a cultura brasileira e suas tradições" (90%) são considerados "Muito Importante/Importante" por uma grande maioria</a:t>
            </a:r>
          </a:p>
          <a:p>
            <a:pPr marL="356711" indent="-214313" algn="just" defTabSz="685800">
              <a:lnSpc>
                <a:spcPct val="150000"/>
              </a:lnSpc>
              <a:buClr>
                <a:srgbClr val="000000"/>
              </a:buClr>
              <a:buSzPts val="2800"/>
              <a:buFont typeface="Arial" panose="020B0604020202020204" pitchFamily="34" charset="0"/>
              <a:buChar char="•"/>
            </a:pPr>
            <a:endParaRPr lang="pt-BR" sz="1200" kern="0" dirty="0">
              <a:solidFill>
                <a:srgbClr val="000000"/>
              </a:solidFill>
              <a:latin typeface="Century Gothic"/>
              <a:ea typeface="Century Gothic"/>
              <a:cs typeface="Century Gothic"/>
              <a:sym typeface="Century Gothic"/>
            </a:endParaRPr>
          </a:p>
        </p:txBody>
      </p:sp>
      <p:sp>
        <p:nvSpPr>
          <p:cNvPr id="98" name="Google Shape;98;p4"/>
          <p:cNvSpPr/>
          <p:nvPr/>
        </p:nvSpPr>
        <p:spPr>
          <a:xfrm>
            <a:off x="10897792" y="75010"/>
            <a:ext cx="1210865" cy="6429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defTabSz="685800">
              <a:buClr>
                <a:srgbClr val="000000"/>
              </a:buClr>
              <a:buSzPts val="1400"/>
            </a:pPr>
            <a:endParaRPr sz="1050" kern="0">
              <a:solidFill>
                <a:srgbClr val="FFFFFF"/>
              </a:solidFill>
              <a:latin typeface="Arial"/>
              <a:ea typeface="Arial"/>
              <a:cs typeface="Arial"/>
              <a:sym typeface="Arial"/>
            </a:endParaRPr>
          </a:p>
        </p:txBody>
      </p:sp>
      <p:pic>
        <p:nvPicPr>
          <p:cNvPr id="99" name="Google Shape;99;p4"/>
          <p:cNvPicPr preferRelativeResize="0"/>
          <p:nvPr/>
        </p:nvPicPr>
        <p:blipFill rotWithShape="1">
          <a:blip r:embed="rId3">
            <a:alphaModFix/>
          </a:blip>
          <a:srcRect b="38043"/>
          <a:stretch/>
        </p:blipFill>
        <p:spPr>
          <a:xfrm>
            <a:off x="11458901" y="88144"/>
            <a:ext cx="610487" cy="136885"/>
          </a:xfrm>
          <a:prstGeom prst="rect">
            <a:avLst/>
          </a:prstGeom>
          <a:noFill/>
          <a:ln>
            <a:noFill/>
          </a:ln>
        </p:spPr>
      </p:pic>
    </p:spTree>
    <p:extLst>
      <p:ext uri="{BB962C8B-B14F-4D97-AF65-F5344CB8AC3E}">
        <p14:creationId xmlns:p14="http://schemas.microsoft.com/office/powerpoint/2010/main" val="172211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CFACDA1-E37F-D71C-25B6-2009CBA4AACE}"/>
            </a:ext>
          </a:extLst>
        </p:cNvPr>
        <p:cNvGrpSpPr/>
        <p:nvPr/>
      </p:nvGrpSpPr>
      <p:grpSpPr>
        <a:xfrm>
          <a:off x="0" y="0"/>
          <a:ext cx="0" cy="0"/>
          <a:chOff x="0" y="0"/>
          <a:chExt cx="0" cy="0"/>
        </a:xfrm>
      </p:grpSpPr>
      <p:sp>
        <p:nvSpPr>
          <p:cNvPr id="96" name="Google Shape;96;p4">
            <a:extLst>
              <a:ext uri="{FF2B5EF4-FFF2-40B4-BE49-F238E27FC236}">
                <a16:creationId xmlns:a16="http://schemas.microsoft.com/office/drawing/2014/main" id="{7ECC4486-A4A0-1210-513E-BB8E337BEC0A}"/>
              </a:ext>
            </a:extLst>
          </p:cNvPr>
          <p:cNvSpPr txBox="1"/>
          <p:nvPr/>
        </p:nvSpPr>
        <p:spPr>
          <a:xfrm rot="-5400000">
            <a:off x="-2006143" y="1983284"/>
            <a:ext cx="6634990" cy="2668423"/>
          </a:xfrm>
          <a:prstGeom prst="rect">
            <a:avLst/>
          </a:prstGeom>
          <a:noFill/>
          <a:ln>
            <a:noFill/>
          </a:ln>
        </p:spPr>
        <p:txBody>
          <a:bodyPr spcFirstLastPara="1" wrap="square" lIns="0" tIns="0" rIns="0" bIns="0" anchor="t" anchorCtr="0">
            <a:spAutoFit/>
          </a:bodyPr>
          <a:lstStyle/>
          <a:p>
            <a:pPr marL="9525" defTabSz="685800">
              <a:lnSpc>
                <a:spcPct val="170404"/>
              </a:lnSpc>
              <a:buClr>
                <a:srgbClr val="000000"/>
              </a:buClr>
              <a:buSzPts val="13600"/>
            </a:pPr>
            <a:r>
              <a:rPr lang="pt-BR" sz="10200" b="1" kern="0" dirty="0">
                <a:solidFill>
                  <a:srgbClr val="FFFFFF"/>
                </a:solidFill>
                <a:latin typeface="Century Gothic"/>
                <a:ea typeface="Century Gothic"/>
                <a:cs typeface="Century Gothic"/>
                <a:sym typeface="Century Gothic"/>
              </a:rPr>
              <a:t>resultados</a:t>
            </a:r>
            <a:endParaRPr sz="10200" kern="0" dirty="0">
              <a:solidFill>
                <a:srgbClr val="000000"/>
              </a:solidFill>
              <a:latin typeface="Century Gothic"/>
              <a:ea typeface="Century Gothic"/>
              <a:cs typeface="Century Gothic"/>
              <a:sym typeface="Century Gothic"/>
            </a:endParaRPr>
          </a:p>
        </p:txBody>
      </p:sp>
      <p:sp>
        <p:nvSpPr>
          <p:cNvPr id="97" name="Google Shape;97;p4">
            <a:extLst>
              <a:ext uri="{FF2B5EF4-FFF2-40B4-BE49-F238E27FC236}">
                <a16:creationId xmlns:a16="http://schemas.microsoft.com/office/drawing/2014/main" id="{5A35E0E4-89ED-F088-24ED-E633FA0055E1}"/>
              </a:ext>
            </a:extLst>
          </p:cNvPr>
          <p:cNvSpPr txBox="1"/>
          <p:nvPr/>
        </p:nvSpPr>
        <p:spPr>
          <a:xfrm>
            <a:off x="3252324" y="850730"/>
            <a:ext cx="8250900" cy="4907097"/>
          </a:xfrm>
          <a:prstGeom prst="rect">
            <a:avLst/>
          </a:prstGeom>
          <a:noFill/>
          <a:ln>
            <a:noFill/>
          </a:ln>
        </p:spPr>
        <p:txBody>
          <a:bodyPr spcFirstLastPara="1" wrap="square" lIns="0" tIns="196200" rIns="0" bIns="0" anchor="t" anchorCtr="0">
            <a:spAutoFit/>
          </a:bodyPr>
          <a:lstStyle/>
          <a:p>
            <a:pPr marL="223361" indent="-80963" algn="just" defTabSz="685800">
              <a:lnSpc>
                <a:spcPct val="150000"/>
              </a:lnSpc>
              <a:buClr>
                <a:srgbClr val="000000"/>
              </a:buClr>
              <a:buSzPts val="2800"/>
            </a:pPr>
            <a:r>
              <a:rPr lang="pt-BR" sz="1200" b="1" kern="0" dirty="0">
                <a:solidFill>
                  <a:srgbClr val="000000"/>
                </a:solidFill>
                <a:latin typeface="Century Gothic"/>
                <a:ea typeface="Century Gothic"/>
                <a:cs typeface="Century Gothic"/>
                <a:sym typeface="Century Gothic"/>
              </a:rPr>
              <a:t>Marcas e Políticas Públicas do Ministério da Cultura</a:t>
            </a:r>
          </a:p>
          <a:p>
            <a:pPr marL="223361" indent="-80963" algn="just" defTabSz="685800">
              <a:lnSpc>
                <a:spcPct val="150000"/>
              </a:lnSpc>
              <a:buClr>
                <a:srgbClr val="000000"/>
              </a:buClr>
              <a:buSzPts val="2800"/>
            </a:pPr>
            <a:endParaRPr lang="pt-BR" sz="1200" kern="0" dirty="0">
              <a:solidFill>
                <a:srgbClr val="000000"/>
              </a:solidFill>
              <a:latin typeface="Century Gothic"/>
              <a:ea typeface="Century Gothic"/>
              <a:cs typeface="Century Gothic"/>
              <a:sym typeface="Century Gothic"/>
            </a:endParaRPr>
          </a:p>
          <a:p>
            <a:pPr marL="142398" algn="just" defTabSz="685800">
              <a:lnSpc>
                <a:spcPct val="150000"/>
              </a:lnSpc>
              <a:buClr>
                <a:srgbClr val="000000"/>
              </a:buClr>
              <a:buSzPts val="2800"/>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Alta Aprovação Institucional (MinC e Políticas): </a:t>
            </a:r>
            <a:r>
              <a:rPr lang="pt-BR" sz="1200" kern="0" dirty="0">
                <a:solidFill>
                  <a:srgbClr val="000000"/>
                </a:solidFill>
                <a:latin typeface="Century Gothic"/>
                <a:ea typeface="Century Gothic"/>
                <a:cs typeface="Century Gothic"/>
                <a:sym typeface="Century Gothic"/>
              </a:rPr>
              <a:t>Apesar do baixo conhecimento, as políticas de fomento gozam de grande apoio. A Lei Paulo Gustavo e a Lei Aldir Blanc têm uma aprovação massiva de 73%. O programa </a:t>
            </a:r>
            <a:r>
              <a:rPr lang="pt-BR" sz="1200" kern="0" dirty="0" err="1">
                <a:solidFill>
                  <a:srgbClr val="000000"/>
                </a:solidFill>
                <a:latin typeface="Century Gothic"/>
                <a:ea typeface="Century Gothic"/>
                <a:cs typeface="Century Gothic"/>
                <a:sym typeface="Century Gothic"/>
              </a:rPr>
              <a:t>CEUs</a:t>
            </a:r>
            <a:r>
              <a:rPr lang="pt-BR" sz="1200" kern="0" dirty="0">
                <a:solidFill>
                  <a:srgbClr val="000000"/>
                </a:solidFill>
                <a:latin typeface="Century Gothic"/>
                <a:ea typeface="Century Gothic"/>
                <a:cs typeface="Century Gothic"/>
                <a:sym typeface="Century Gothic"/>
              </a:rPr>
              <a:t> da Cultura alcança 81% de aprovação, e a Lei Rouanet, 66%.</a:t>
            </a:r>
          </a:p>
          <a:p>
            <a:pPr marL="356711" indent="-214313" algn="just" defTabSz="685800">
              <a:lnSpc>
                <a:spcPct val="150000"/>
              </a:lnSpc>
              <a:buClr>
                <a:srgbClr val="000000"/>
              </a:buClr>
              <a:buSzPts val="2800"/>
              <a:buFont typeface="Arial" panose="020B0604020202020204" pitchFamily="34" charset="0"/>
              <a:buChar char="•"/>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Efeito Positivo na Imagem Governamental: </a:t>
            </a:r>
            <a:r>
              <a:rPr lang="pt-BR" sz="1200" kern="0" dirty="0">
                <a:solidFill>
                  <a:srgbClr val="000000"/>
                </a:solidFill>
                <a:latin typeface="Century Gothic"/>
                <a:ea typeface="Century Gothic"/>
                <a:cs typeface="Century Gothic"/>
                <a:sym typeface="Century Gothic"/>
              </a:rPr>
              <a:t>As políticas de cultura do governo federal são percebidas como um fator que melhora a imagem do Governo Federal para 53% dos entrevistados e do Presidente da República para 48%.</a:t>
            </a:r>
          </a:p>
          <a:p>
            <a:pPr marL="356711" indent="-214313" algn="just" defTabSz="685800">
              <a:lnSpc>
                <a:spcPct val="150000"/>
              </a:lnSpc>
              <a:buClr>
                <a:srgbClr val="000000"/>
              </a:buClr>
              <a:buSzPts val="2800"/>
              <a:buFont typeface="Arial" panose="020B0604020202020204" pitchFamily="34" charset="0"/>
              <a:buChar char="•"/>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 Cultura como Fator de Aproximação Popular: </a:t>
            </a:r>
            <a:r>
              <a:rPr lang="pt-BR" sz="1200" kern="0" dirty="0">
                <a:solidFill>
                  <a:srgbClr val="000000"/>
                </a:solidFill>
                <a:latin typeface="Century Gothic"/>
                <a:ea typeface="Century Gothic"/>
                <a:cs typeface="Century Gothic"/>
                <a:sym typeface="Century Gothic"/>
              </a:rPr>
              <a:t>As ações culturais federais são vistas como um elemento que coloca o governo "Mais do lado do povo brasileiro" para 49% da população, com apenas 39% o vendo como "Mais distante“</a:t>
            </a:r>
          </a:p>
          <a:p>
            <a:pPr marL="356711" indent="-214313" algn="just" defTabSz="685800">
              <a:lnSpc>
                <a:spcPct val="150000"/>
              </a:lnSpc>
              <a:buClr>
                <a:srgbClr val="000000"/>
              </a:buClr>
              <a:buSzPts val="2800"/>
              <a:buFont typeface="Arial" panose="020B0604020202020204" pitchFamily="34" charset="0"/>
              <a:buChar char="•"/>
            </a:pPr>
            <a:endParaRPr lang="pt-BR" sz="12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200" b="1" kern="0" dirty="0">
                <a:solidFill>
                  <a:srgbClr val="000000"/>
                </a:solidFill>
                <a:latin typeface="Century Gothic"/>
                <a:ea typeface="Century Gothic"/>
                <a:cs typeface="Century Gothic"/>
                <a:sym typeface="Century Gothic"/>
              </a:rPr>
              <a:t>Percepção de Agente Fomentador e Insuficiência: </a:t>
            </a:r>
            <a:r>
              <a:rPr lang="pt-BR" sz="1200" kern="0" dirty="0">
                <a:solidFill>
                  <a:srgbClr val="000000"/>
                </a:solidFill>
                <a:latin typeface="Century Gothic"/>
                <a:ea typeface="Century Gothic"/>
                <a:cs typeface="Century Gothic"/>
                <a:sym typeface="Century Gothic"/>
              </a:rPr>
              <a:t>As</a:t>
            </a:r>
            <a:r>
              <a:rPr lang="pt-BR" sz="1200" b="1" kern="0" dirty="0">
                <a:solidFill>
                  <a:srgbClr val="000000"/>
                </a:solidFill>
                <a:latin typeface="Century Gothic"/>
                <a:ea typeface="Century Gothic"/>
                <a:cs typeface="Century Gothic"/>
                <a:sym typeface="Century Gothic"/>
              </a:rPr>
              <a:t> </a:t>
            </a:r>
            <a:r>
              <a:rPr lang="pt-BR" sz="1200" kern="0" dirty="0">
                <a:solidFill>
                  <a:srgbClr val="000000"/>
                </a:solidFill>
                <a:latin typeface="Century Gothic"/>
                <a:ea typeface="Century Gothic"/>
                <a:cs typeface="Century Gothic"/>
                <a:sym typeface="Century Gothic"/>
              </a:rPr>
              <a:t>Prefeituras (27%) são percebidas como quem mais faz pela cultura, em empate técnico com o Governo Federal (25%). </a:t>
            </a:r>
          </a:p>
        </p:txBody>
      </p:sp>
      <p:sp>
        <p:nvSpPr>
          <p:cNvPr id="98" name="Google Shape;98;p4">
            <a:extLst>
              <a:ext uri="{FF2B5EF4-FFF2-40B4-BE49-F238E27FC236}">
                <a16:creationId xmlns:a16="http://schemas.microsoft.com/office/drawing/2014/main" id="{695418B0-0214-2140-FDE4-9E03FA251A6A}"/>
              </a:ext>
            </a:extLst>
          </p:cNvPr>
          <p:cNvSpPr/>
          <p:nvPr/>
        </p:nvSpPr>
        <p:spPr>
          <a:xfrm>
            <a:off x="10897792" y="75010"/>
            <a:ext cx="1210865" cy="6429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defTabSz="685800">
              <a:buClr>
                <a:srgbClr val="000000"/>
              </a:buClr>
              <a:buSzPts val="1400"/>
            </a:pPr>
            <a:endParaRPr sz="1050" kern="0">
              <a:solidFill>
                <a:srgbClr val="FFFFFF"/>
              </a:solidFill>
              <a:latin typeface="Arial"/>
              <a:ea typeface="Arial"/>
              <a:cs typeface="Arial"/>
              <a:sym typeface="Arial"/>
            </a:endParaRPr>
          </a:p>
        </p:txBody>
      </p:sp>
      <p:pic>
        <p:nvPicPr>
          <p:cNvPr id="99" name="Google Shape;99;p4">
            <a:extLst>
              <a:ext uri="{FF2B5EF4-FFF2-40B4-BE49-F238E27FC236}">
                <a16:creationId xmlns:a16="http://schemas.microsoft.com/office/drawing/2014/main" id="{95CFFF1D-8720-B384-420B-7BEB9595E767}"/>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spTree>
    <p:extLst>
      <p:ext uri="{BB962C8B-B14F-4D97-AF65-F5344CB8AC3E}">
        <p14:creationId xmlns:p14="http://schemas.microsoft.com/office/powerpoint/2010/main" val="3140747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CFACDA1-E37F-D71C-25B6-2009CBA4AACE}"/>
            </a:ext>
          </a:extLst>
        </p:cNvPr>
        <p:cNvGrpSpPr/>
        <p:nvPr/>
      </p:nvGrpSpPr>
      <p:grpSpPr>
        <a:xfrm>
          <a:off x="0" y="0"/>
          <a:ext cx="0" cy="0"/>
          <a:chOff x="0" y="0"/>
          <a:chExt cx="0" cy="0"/>
        </a:xfrm>
      </p:grpSpPr>
      <p:sp>
        <p:nvSpPr>
          <p:cNvPr id="96" name="Google Shape;96;p4">
            <a:extLst>
              <a:ext uri="{FF2B5EF4-FFF2-40B4-BE49-F238E27FC236}">
                <a16:creationId xmlns:a16="http://schemas.microsoft.com/office/drawing/2014/main" id="{7ECC4486-A4A0-1210-513E-BB8E337BEC0A}"/>
              </a:ext>
            </a:extLst>
          </p:cNvPr>
          <p:cNvSpPr txBox="1"/>
          <p:nvPr/>
        </p:nvSpPr>
        <p:spPr>
          <a:xfrm rot="-5400000">
            <a:off x="-2006143" y="1983284"/>
            <a:ext cx="6634990" cy="2668423"/>
          </a:xfrm>
          <a:prstGeom prst="rect">
            <a:avLst/>
          </a:prstGeom>
          <a:noFill/>
          <a:ln>
            <a:noFill/>
          </a:ln>
        </p:spPr>
        <p:txBody>
          <a:bodyPr spcFirstLastPara="1" wrap="square" lIns="0" tIns="0" rIns="0" bIns="0" anchor="t" anchorCtr="0">
            <a:spAutoFit/>
          </a:bodyPr>
          <a:lstStyle/>
          <a:p>
            <a:pPr marL="9525" defTabSz="685800">
              <a:lnSpc>
                <a:spcPct val="170404"/>
              </a:lnSpc>
              <a:buClr>
                <a:srgbClr val="000000"/>
              </a:buClr>
              <a:buSzPts val="13600"/>
            </a:pPr>
            <a:r>
              <a:rPr lang="pt-BR" sz="10200" b="1" kern="0" dirty="0">
                <a:solidFill>
                  <a:srgbClr val="FFFFFF"/>
                </a:solidFill>
                <a:latin typeface="Century Gothic"/>
                <a:ea typeface="Century Gothic"/>
                <a:cs typeface="Century Gothic"/>
                <a:sym typeface="Century Gothic"/>
              </a:rPr>
              <a:t>resultados</a:t>
            </a:r>
            <a:endParaRPr sz="10200" kern="0" dirty="0">
              <a:solidFill>
                <a:srgbClr val="000000"/>
              </a:solidFill>
              <a:latin typeface="Century Gothic"/>
              <a:ea typeface="Century Gothic"/>
              <a:cs typeface="Century Gothic"/>
              <a:sym typeface="Century Gothic"/>
            </a:endParaRPr>
          </a:p>
        </p:txBody>
      </p:sp>
      <p:sp>
        <p:nvSpPr>
          <p:cNvPr id="97" name="Google Shape;97;p4">
            <a:extLst>
              <a:ext uri="{FF2B5EF4-FFF2-40B4-BE49-F238E27FC236}">
                <a16:creationId xmlns:a16="http://schemas.microsoft.com/office/drawing/2014/main" id="{5A35E0E4-89ED-F088-24ED-E633FA0055E1}"/>
              </a:ext>
            </a:extLst>
          </p:cNvPr>
          <p:cNvSpPr txBox="1"/>
          <p:nvPr/>
        </p:nvSpPr>
        <p:spPr>
          <a:xfrm>
            <a:off x="3252324" y="850730"/>
            <a:ext cx="8250900" cy="5738094"/>
          </a:xfrm>
          <a:prstGeom prst="rect">
            <a:avLst/>
          </a:prstGeom>
          <a:noFill/>
          <a:ln>
            <a:noFill/>
          </a:ln>
        </p:spPr>
        <p:txBody>
          <a:bodyPr spcFirstLastPara="1" wrap="square" lIns="0" tIns="196200" rIns="0" bIns="0" anchor="t" anchorCtr="0">
            <a:spAutoFit/>
          </a:bodyPr>
          <a:lstStyle/>
          <a:p>
            <a:pPr marL="223361" indent="-80963" algn="just" defTabSz="685800">
              <a:lnSpc>
                <a:spcPct val="150000"/>
              </a:lnSpc>
              <a:buClr>
                <a:srgbClr val="000000"/>
              </a:buClr>
              <a:buSzPts val="2800"/>
            </a:pPr>
            <a:r>
              <a:rPr lang="pt-BR" sz="1600" b="1" kern="0" dirty="0" smtClean="0">
                <a:solidFill>
                  <a:srgbClr val="000000"/>
                </a:solidFill>
                <a:latin typeface="Century Gothic"/>
                <a:ea typeface="Century Gothic"/>
                <a:cs typeface="Century Gothic"/>
                <a:sym typeface="Century Gothic"/>
              </a:rPr>
              <a:t>Por isso, recomenda-se:</a:t>
            </a:r>
            <a:endParaRPr lang="pt-BR" sz="1600" b="1" kern="0" dirty="0">
              <a:solidFill>
                <a:srgbClr val="000000"/>
              </a:solidFill>
              <a:latin typeface="Century Gothic"/>
              <a:ea typeface="Century Gothic"/>
              <a:cs typeface="Century Gothic"/>
              <a:sym typeface="Century Gothic"/>
            </a:endParaRPr>
          </a:p>
          <a:p>
            <a:pPr marL="223361" indent="-80963" algn="just" defTabSz="685800">
              <a:lnSpc>
                <a:spcPct val="150000"/>
              </a:lnSpc>
              <a:buClr>
                <a:srgbClr val="000000"/>
              </a:buClr>
              <a:buSzPts val="2800"/>
            </a:pPr>
            <a:endParaRPr lang="pt-BR" sz="1600" kern="0" dirty="0">
              <a:solidFill>
                <a:srgbClr val="000000"/>
              </a:solidFill>
              <a:latin typeface="Century Gothic"/>
              <a:ea typeface="Century Gothic"/>
              <a:cs typeface="Century Gothic"/>
              <a:sym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600" b="1" kern="0" dirty="0" smtClean="0">
                <a:solidFill>
                  <a:srgbClr val="000000"/>
                </a:solidFill>
                <a:latin typeface="Century Gothic"/>
                <a:ea typeface="Century Gothic"/>
                <a:cs typeface="Century Gothic"/>
                <a:sym typeface="Century Gothic"/>
              </a:rPr>
              <a:t>E</a:t>
            </a:r>
            <a:r>
              <a:rPr lang="pt-BR" sz="1600" b="1" kern="0" dirty="0" smtClean="0">
                <a:solidFill>
                  <a:srgbClr val="000000"/>
                </a:solidFill>
                <a:latin typeface="Century Gothic"/>
                <a:ea typeface="Century Gothic"/>
                <a:cs typeface="Century Gothic"/>
              </a:rPr>
              <a:t>sse </a:t>
            </a:r>
            <a:r>
              <a:rPr lang="pt-BR" sz="1600" b="1" kern="0" dirty="0">
                <a:solidFill>
                  <a:srgbClr val="000000"/>
                </a:solidFill>
                <a:latin typeface="Century Gothic"/>
                <a:ea typeface="Century Gothic"/>
                <a:cs typeface="Century Gothic"/>
              </a:rPr>
              <a:t>cenário requer ações de divulgação de modo a amenizar arestas e </a:t>
            </a:r>
            <a:r>
              <a:rPr lang="pt-BR" sz="1600" b="1" kern="0" dirty="0" err="1">
                <a:solidFill>
                  <a:srgbClr val="000000"/>
                </a:solidFill>
                <a:latin typeface="Century Gothic"/>
                <a:ea typeface="Century Gothic"/>
                <a:cs typeface="Century Gothic"/>
              </a:rPr>
              <a:t>publicizar</a:t>
            </a:r>
            <a:r>
              <a:rPr lang="pt-BR" sz="1600" b="1" kern="0" dirty="0">
                <a:solidFill>
                  <a:srgbClr val="000000"/>
                </a:solidFill>
                <a:latin typeface="Century Gothic"/>
                <a:ea typeface="Century Gothic"/>
                <a:cs typeface="Century Gothic"/>
              </a:rPr>
              <a:t> as políticas e programas os quais geram benefícios à cultura e à sociedade como um </a:t>
            </a:r>
            <a:r>
              <a:rPr lang="pt-BR" sz="1600" b="1" kern="0" dirty="0" smtClean="0">
                <a:solidFill>
                  <a:srgbClr val="000000"/>
                </a:solidFill>
                <a:latin typeface="Century Gothic"/>
                <a:ea typeface="Century Gothic"/>
                <a:cs typeface="Century Gothic"/>
              </a:rPr>
              <a:t>todo</a:t>
            </a:r>
            <a:r>
              <a:rPr lang="pt-BR" sz="1600" b="1" kern="0" dirty="0" smtClean="0">
                <a:solidFill>
                  <a:srgbClr val="000000"/>
                </a:solidFill>
                <a:latin typeface="Century Gothic"/>
                <a:ea typeface="Century Gothic"/>
                <a:cs typeface="Century Gothic"/>
              </a:rPr>
              <a:t>.</a:t>
            </a:r>
          </a:p>
          <a:p>
            <a:pPr marL="142398" algn="just" defTabSz="685800">
              <a:lnSpc>
                <a:spcPct val="150000"/>
              </a:lnSpc>
              <a:buClr>
                <a:srgbClr val="000000"/>
              </a:buClr>
              <a:buSzPts val="2800"/>
            </a:pPr>
            <a:endParaRPr lang="pt-BR" sz="1600" b="1" kern="0" dirty="0" smtClean="0">
              <a:solidFill>
                <a:srgbClr val="000000"/>
              </a:solidFill>
              <a:latin typeface="Century Gothic"/>
              <a:ea typeface="Century Gothic"/>
              <a:cs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600" kern="0" dirty="0" smtClean="0">
                <a:solidFill>
                  <a:srgbClr val="000000"/>
                </a:solidFill>
                <a:latin typeface="Century Gothic"/>
                <a:ea typeface="Century Gothic"/>
                <a:cs typeface="Century Gothic"/>
              </a:rPr>
              <a:t>A </a:t>
            </a:r>
            <a:r>
              <a:rPr lang="pt-BR" sz="1600" kern="0" dirty="0" err="1">
                <a:solidFill>
                  <a:srgbClr val="000000"/>
                </a:solidFill>
                <a:latin typeface="Century Gothic"/>
                <a:ea typeface="Century Gothic"/>
                <a:cs typeface="Century Gothic"/>
              </a:rPr>
              <a:t>publicização</a:t>
            </a:r>
            <a:r>
              <a:rPr lang="pt-BR" sz="1600" kern="0" dirty="0">
                <a:solidFill>
                  <a:srgbClr val="000000"/>
                </a:solidFill>
                <a:latin typeface="Century Gothic"/>
                <a:ea typeface="Century Gothic"/>
                <a:cs typeface="Century Gothic"/>
              </a:rPr>
              <a:t> da Cultura como um setor que </a:t>
            </a:r>
            <a:r>
              <a:rPr lang="pt-BR" sz="1600" b="1" kern="0" dirty="0">
                <a:solidFill>
                  <a:srgbClr val="000000"/>
                </a:solidFill>
                <a:latin typeface="Century Gothic"/>
                <a:ea typeface="Century Gothic"/>
                <a:cs typeface="Century Gothic"/>
              </a:rPr>
              <a:t>abrange uma grande cadeia produtiva e de renda</a:t>
            </a:r>
            <a:r>
              <a:rPr lang="pt-BR" sz="1600" kern="0" dirty="0">
                <a:solidFill>
                  <a:srgbClr val="000000"/>
                </a:solidFill>
                <a:latin typeface="Century Gothic"/>
                <a:ea typeface="Century Gothic"/>
                <a:cs typeface="Century Gothic"/>
              </a:rPr>
              <a:t> para variados segmentos também pode contribuir para maior visibilidade e relevância para essa área entre a população em geral. </a:t>
            </a:r>
            <a:endParaRPr lang="pt-BR" sz="1600" kern="0" dirty="0" smtClean="0">
              <a:solidFill>
                <a:srgbClr val="000000"/>
              </a:solidFill>
              <a:latin typeface="Century Gothic"/>
              <a:ea typeface="Century Gothic"/>
              <a:cs typeface="Century Gothic"/>
            </a:endParaRPr>
          </a:p>
          <a:p>
            <a:pPr marL="142398" algn="just" defTabSz="685800">
              <a:lnSpc>
                <a:spcPct val="150000"/>
              </a:lnSpc>
              <a:buClr>
                <a:srgbClr val="000000"/>
              </a:buClr>
              <a:buSzPts val="2800"/>
            </a:pPr>
            <a:endParaRPr lang="pt-BR" sz="1600" kern="0" dirty="0" smtClean="0">
              <a:solidFill>
                <a:srgbClr val="000000"/>
              </a:solidFill>
              <a:latin typeface="Century Gothic"/>
              <a:ea typeface="Century Gothic"/>
              <a:cs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600" kern="0" dirty="0" smtClean="0">
                <a:solidFill>
                  <a:srgbClr val="000000"/>
                </a:solidFill>
                <a:latin typeface="Century Gothic"/>
                <a:ea typeface="Century Gothic"/>
                <a:cs typeface="Century Gothic"/>
              </a:rPr>
              <a:t>Além </a:t>
            </a:r>
            <a:r>
              <a:rPr lang="pt-BR" sz="1600" kern="0" dirty="0">
                <a:solidFill>
                  <a:srgbClr val="000000"/>
                </a:solidFill>
                <a:latin typeface="Century Gothic"/>
                <a:ea typeface="Century Gothic"/>
                <a:cs typeface="Century Gothic"/>
              </a:rPr>
              <a:t>disso, </a:t>
            </a:r>
            <a:r>
              <a:rPr lang="pt-BR" sz="1600" b="1" kern="0" dirty="0">
                <a:solidFill>
                  <a:srgbClr val="000000"/>
                </a:solidFill>
                <a:latin typeface="Century Gothic"/>
                <a:ea typeface="Century Gothic"/>
                <a:cs typeface="Century Gothic"/>
              </a:rPr>
              <a:t>é possível reivindicar a cultura como instrumento para valorização do país e defesa da </a:t>
            </a:r>
            <a:r>
              <a:rPr lang="pt-BR" sz="1600" b="1" kern="0" dirty="0" smtClean="0">
                <a:solidFill>
                  <a:srgbClr val="000000"/>
                </a:solidFill>
                <a:latin typeface="Century Gothic"/>
                <a:ea typeface="Century Gothic"/>
                <a:cs typeface="Century Gothic"/>
              </a:rPr>
              <a:t>soberania</a:t>
            </a:r>
            <a:r>
              <a:rPr lang="pt-BR" sz="1600" kern="0" dirty="0" smtClean="0">
                <a:solidFill>
                  <a:srgbClr val="000000"/>
                </a:solidFill>
                <a:latin typeface="Century Gothic"/>
                <a:ea typeface="Century Gothic"/>
                <a:cs typeface="Century Gothic"/>
              </a:rPr>
              <a:t>.</a:t>
            </a:r>
          </a:p>
          <a:p>
            <a:pPr marL="142398" algn="just" defTabSz="685800">
              <a:lnSpc>
                <a:spcPct val="150000"/>
              </a:lnSpc>
              <a:buClr>
                <a:srgbClr val="000000"/>
              </a:buClr>
              <a:buSzPts val="2800"/>
            </a:pPr>
            <a:endParaRPr lang="pt-BR" sz="1600" kern="0" dirty="0" smtClean="0">
              <a:solidFill>
                <a:srgbClr val="000000"/>
              </a:solidFill>
              <a:latin typeface="Century Gothic"/>
              <a:ea typeface="Century Gothic"/>
              <a:cs typeface="Century Gothic"/>
            </a:endParaRPr>
          </a:p>
          <a:p>
            <a:pPr marL="356711" indent="-214313" algn="just" defTabSz="685800">
              <a:lnSpc>
                <a:spcPct val="150000"/>
              </a:lnSpc>
              <a:buClr>
                <a:srgbClr val="000000"/>
              </a:buClr>
              <a:buSzPts val="2800"/>
              <a:buFont typeface="Arial" panose="020B0604020202020204" pitchFamily="34" charset="0"/>
              <a:buChar char="•"/>
            </a:pPr>
            <a:r>
              <a:rPr lang="pt-BR" sz="1600" kern="0" dirty="0" smtClean="0">
                <a:solidFill>
                  <a:srgbClr val="000000"/>
                </a:solidFill>
                <a:latin typeface="Century Gothic"/>
                <a:ea typeface="Century Gothic"/>
                <a:cs typeface="Century Gothic"/>
              </a:rPr>
              <a:t>É </a:t>
            </a:r>
            <a:r>
              <a:rPr lang="pt-BR" sz="1600" kern="0" dirty="0">
                <a:solidFill>
                  <a:srgbClr val="000000"/>
                </a:solidFill>
                <a:latin typeface="Century Gothic"/>
                <a:ea typeface="Century Gothic"/>
                <a:cs typeface="Century Gothic"/>
              </a:rPr>
              <a:t>a Cultura do lado do Povo </a:t>
            </a:r>
            <a:r>
              <a:rPr lang="pt-BR" sz="1600" kern="0" dirty="0" smtClean="0">
                <a:solidFill>
                  <a:srgbClr val="000000"/>
                </a:solidFill>
                <a:latin typeface="Century Gothic"/>
                <a:ea typeface="Century Gothic"/>
                <a:cs typeface="Century Gothic"/>
              </a:rPr>
              <a:t>Brasileiro.</a:t>
            </a:r>
            <a:endParaRPr lang="pt-BR" sz="1600" kern="0" dirty="0">
              <a:solidFill>
                <a:srgbClr val="000000"/>
              </a:solidFill>
              <a:latin typeface="Century Gothic"/>
              <a:ea typeface="Century Gothic"/>
              <a:cs typeface="Century Gothic"/>
            </a:endParaRPr>
          </a:p>
          <a:p>
            <a:pPr marL="356711" indent="-214313" algn="just" defTabSz="685800">
              <a:lnSpc>
                <a:spcPct val="150000"/>
              </a:lnSpc>
              <a:buClr>
                <a:srgbClr val="000000"/>
              </a:buClr>
              <a:buSzPts val="2800"/>
              <a:buFont typeface="Arial" panose="020B0604020202020204" pitchFamily="34" charset="0"/>
              <a:buChar char="•"/>
            </a:pPr>
            <a:endParaRPr lang="pt-BR" sz="1600" kern="0" dirty="0">
              <a:solidFill>
                <a:srgbClr val="000000"/>
              </a:solidFill>
              <a:latin typeface="Century Gothic"/>
              <a:ea typeface="Century Gothic"/>
              <a:cs typeface="Century Gothic"/>
              <a:sym typeface="Century Gothic"/>
            </a:endParaRPr>
          </a:p>
        </p:txBody>
      </p:sp>
      <p:sp>
        <p:nvSpPr>
          <p:cNvPr id="98" name="Google Shape;98;p4">
            <a:extLst>
              <a:ext uri="{FF2B5EF4-FFF2-40B4-BE49-F238E27FC236}">
                <a16:creationId xmlns:a16="http://schemas.microsoft.com/office/drawing/2014/main" id="{695418B0-0214-2140-FDE4-9E03FA251A6A}"/>
              </a:ext>
            </a:extLst>
          </p:cNvPr>
          <p:cNvSpPr/>
          <p:nvPr/>
        </p:nvSpPr>
        <p:spPr>
          <a:xfrm>
            <a:off x="10897792" y="75010"/>
            <a:ext cx="1210865" cy="6429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defTabSz="685800">
              <a:buClr>
                <a:srgbClr val="000000"/>
              </a:buClr>
              <a:buSzPts val="1400"/>
            </a:pPr>
            <a:endParaRPr sz="1050" kern="0">
              <a:solidFill>
                <a:srgbClr val="FFFFFF"/>
              </a:solidFill>
              <a:latin typeface="Arial"/>
              <a:ea typeface="Arial"/>
              <a:cs typeface="Arial"/>
              <a:sym typeface="Arial"/>
            </a:endParaRPr>
          </a:p>
        </p:txBody>
      </p:sp>
      <p:pic>
        <p:nvPicPr>
          <p:cNvPr id="99" name="Google Shape;99;p4">
            <a:extLst>
              <a:ext uri="{FF2B5EF4-FFF2-40B4-BE49-F238E27FC236}">
                <a16:creationId xmlns:a16="http://schemas.microsoft.com/office/drawing/2014/main" id="{95CFFF1D-8720-B384-420B-7BEB9595E767}"/>
              </a:ext>
            </a:extLst>
          </p:cNvPr>
          <p:cNvPicPr preferRelativeResize="0"/>
          <p:nvPr/>
        </p:nvPicPr>
        <p:blipFill rotWithShape="1">
          <a:blip r:embed="rId3">
            <a:alphaModFix/>
          </a:blip>
          <a:srcRect b="38043"/>
          <a:stretch/>
        </p:blipFill>
        <p:spPr>
          <a:xfrm>
            <a:off x="11458901" y="88144"/>
            <a:ext cx="610487" cy="136885"/>
          </a:xfrm>
          <a:prstGeom prst="rect">
            <a:avLst/>
          </a:prstGeom>
          <a:noFill/>
          <a:ln>
            <a:noFill/>
          </a:ln>
        </p:spPr>
      </p:pic>
    </p:spTree>
    <p:extLst>
      <p:ext uri="{BB962C8B-B14F-4D97-AF65-F5344CB8AC3E}">
        <p14:creationId xmlns:p14="http://schemas.microsoft.com/office/powerpoint/2010/main" val="27728482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pic>
        <p:nvPicPr>
          <p:cNvPr id="1464" name="Google Shape;1464;p13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65" name="Google Shape;1465;p135"/>
          <p:cNvSpPr txBox="1">
            <a:spLocks noGrp="1"/>
          </p:cNvSpPr>
          <p:nvPr>
            <p:ph type="title"/>
          </p:nvPr>
        </p:nvSpPr>
        <p:spPr>
          <a:xfrm>
            <a:off x="962202" y="1751482"/>
            <a:ext cx="9007487" cy="2134715"/>
          </a:xfrm>
          <a:prstGeom prst="rect">
            <a:avLst/>
          </a:prstGeom>
          <a:noFill/>
          <a:ln>
            <a:noFill/>
          </a:ln>
        </p:spPr>
        <p:txBody>
          <a:bodyPr spcFirstLastPara="1" wrap="square" lIns="0" tIns="10950" rIns="0" bIns="0" anchor="t" anchorCtr="0">
            <a:spAutoFit/>
          </a:bodyPr>
          <a:lstStyle/>
          <a:p>
            <a:pPr marL="9525"/>
            <a:r>
              <a:rPr lang="pt-BR" sz="13800" dirty="0"/>
              <a:t>Obrigad_!</a:t>
            </a:r>
            <a:endParaRPr sz="13800" dirty="0"/>
          </a:p>
        </p:txBody>
      </p:sp>
      <p:pic>
        <p:nvPicPr>
          <p:cNvPr id="1466" name="Google Shape;1466;p135" descr="Logotipo&#10;&#10;Descrição gerada automaticamente"/>
          <p:cNvPicPr preferRelativeResize="0"/>
          <p:nvPr/>
        </p:nvPicPr>
        <p:blipFill rotWithShape="1">
          <a:blip r:embed="rId4">
            <a:alphaModFix/>
          </a:blip>
          <a:srcRect/>
          <a:stretch/>
        </p:blipFill>
        <p:spPr>
          <a:xfrm>
            <a:off x="9107828" y="5755557"/>
            <a:ext cx="3084175" cy="1016722"/>
          </a:xfrm>
          <a:prstGeom prst="rect">
            <a:avLst/>
          </a:prstGeom>
          <a:noFill/>
          <a:ln>
            <a:noFill/>
          </a:ln>
        </p:spPr>
      </p:pic>
      <p:pic>
        <p:nvPicPr>
          <p:cNvPr id="5" name="Picture 2" descr="Governo apresenta novo slogan e nova marca publicitária | Agência Brasil">
            <a:extLst>
              <a:ext uri="{FF2B5EF4-FFF2-40B4-BE49-F238E27FC236}">
                <a16:creationId xmlns:a16="http://schemas.microsoft.com/office/drawing/2014/main" id="{A3FC2ADE-AECA-6FB4-2FAA-77ADCE785AE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90388" y="5057193"/>
            <a:ext cx="3601614" cy="18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0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9188B425-32F0-5CF4-B9F6-AAD7459F9880}"/>
            </a:ext>
          </a:extLst>
        </p:cNvPr>
        <p:cNvGrpSpPr/>
        <p:nvPr/>
      </p:nvGrpSpPr>
      <p:grpSpPr>
        <a:xfrm>
          <a:off x="0" y="0"/>
          <a:ext cx="0" cy="0"/>
          <a:chOff x="0" y="0"/>
          <a:chExt cx="0" cy="0"/>
        </a:xfrm>
      </p:grpSpPr>
      <p:pic>
        <p:nvPicPr>
          <p:cNvPr id="1028" name="Picture 4" descr="grátis Homem De Jaqueta Jeans Azul Segurando Um Megafone Foto profissional">
            <a:extLst>
              <a:ext uri="{FF2B5EF4-FFF2-40B4-BE49-F238E27FC236}">
                <a16:creationId xmlns:a16="http://schemas.microsoft.com/office/drawing/2014/main" id="{AD93BE32-0771-770F-8540-EF23DB7745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4" r="3870"/>
          <a:stretch/>
        </p:blipFill>
        <p:spPr bwMode="auto">
          <a:xfrm>
            <a:off x="2" y="0"/>
            <a:ext cx="3939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CFF45A8D-DEA0-28B5-79E1-8D8BF11E71D0}"/>
              </a:ext>
            </a:extLst>
          </p:cNvPr>
          <p:cNvSpPr/>
          <p:nvPr/>
        </p:nvSpPr>
        <p:spPr>
          <a:xfrm>
            <a:off x="10497953" y="5231108"/>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pic>
        <p:nvPicPr>
          <p:cNvPr id="120" name="Google Shape;120;g2e6e1bb57c8_0_0">
            <a:extLst>
              <a:ext uri="{FF2B5EF4-FFF2-40B4-BE49-F238E27FC236}">
                <a16:creationId xmlns:a16="http://schemas.microsoft.com/office/drawing/2014/main" id="{7931DBB5-40D0-53F8-C0EF-562A2BC09983}"/>
              </a:ext>
            </a:extLst>
          </p:cNvPr>
          <p:cNvPicPr preferRelativeResize="0"/>
          <p:nvPr/>
        </p:nvPicPr>
        <p:blipFill>
          <a:blip r:embed="rId4">
            <a:alphaModFix/>
          </a:blip>
          <a:stretch>
            <a:fillRect/>
          </a:stretch>
        </p:blipFill>
        <p:spPr>
          <a:xfrm>
            <a:off x="7739351" y="1"/>
            <a:ext cx="3000781" cy="493548"/>
          </a:xfrm>
          <a:prstGeom prst="rect">
            <a:avLst/>
          </a:prstGeom>
          <a:noFill/>
          <a:ln>
            <a:noFill/>
          </a:ln>
        </p:spPr>
      </p:pic>
      <p:pic>
        <p:nvPicPr>
          <p:cNvPr id="121" name="Google Shape;121;g2e6e1bb57c8_0_0">
            <a:extLst>
              <a:ext uri="{FF2B5EF4-FFF2-40B4-BE49-F238E27FC236}">
                <a16:creationId xmlns:a16="http://schemas.microsoft.com/office/drawing/2014/main" id="{5A9AF78B-E103-F8FA-4BB5-854B770FAD16}"/>
              </a:ext>
            </a:extLst>
          </p:cNvPr>
          <p:cNvPicPr preferRelativeResize="0"/>
          <p:nvPr/>
        </p:nvPicPr>
        <p:blipFill rotWithShape="1">
          <a:blip r:embed="rId5">
            <a:alphaModFix/>
          </a:blip>
          <a:srcRect l="33907" r="2972"/>
          <a:stretch/>
        </p:blipFill>
        <p:spPr>
          <a:xfrm>
            <a:off x="1" y="6364467"/>
            <a:ext cx="1893999" cy="493533"/>
          </a:xfrm>
          <a:prstGeom prst="rect">
            <a:avLst/>
          </a:prstGeom>
          <a:noFill/>
          <a:ln>
            <a:noFill/>
          </a:ln>
        </p:spPr>
      </p:pic>
      <p:pic>
        <p:nvPicPr>
          <p:cNvPr id="122" name="Google Shape;122;g2e6e1bb57c8_0_0">
            <a:extLst>
              <a:ext uri="{FF2B5EF4-FFF2-40B4-BE49-F238E27FC236}">
                <a16:creationId xmlns:a16="http://schemas.microsoft.com/office/drawing/2014/main" id="{9BA1F8B5-5761-BAA0-E9CE-E077301AFDCE}"/>
              </a:ext>
            </a:extLst>
          </p:cNvPr>
          <p:cNvPicPr preferRelativeResize="0"/>
          <p:nvPr/>
        </p:nvPicPr>
        <p:blipFill>
          <a:blip r:embed="rId5">
            <a:alphaModFix/>
          </a:blip>
          <a:stretch>
            <a:fillRect/>
          </a:stretch>
        </p:blipFill>
        <p:spPr>
          <a:xfrm>
            <a:off x="4738584" y="-14"/>
            <a:ext cx="3000781" cy="493548"/>
          </a:xfrm>
          <a:prstGeom prst="rect">
            <a:avLst/>
          </a:prstGeom>
          <a:noFill/>
          <a:ln>
            <a:noFill/>
          </a:ln>
        </p:spPr>
      </p:pic>
      <p:sp>
        <p:nvSpPr>
          <p:cNvPr id="6" name="Elipse 5">
            <a:extLst>
              <a:ext uri="{FF2B5EF4-FFF2-40B4-BE49-F238E27FC236}">
                <a16:creationId xmlns:a16="http://schemas.microsoft.com/office/drawing/2014/main" id="{20163ADD-6A82-5BE2-18C6-E919E002395B}"/>
              </a:ext>
            </a:extLst>
          </p:cNvPr>
          <p:cNvSpPr/>
          <p:nvPr/>
        </p:nvSpPr>
        <p:spPr>
          <a:xfrm>
            <a:off x="4589488" y="849300"/>
            <a:ext cx="805200" cy="805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14" name="Retângulo 13">
            <a:extLst>
              <a:ext uri="{FF2B5EF4-FFF2-40B4-BE49-F238E27FC236}">
                <a16:creationId xmlns:a16="http://schemas.microsoft.com/office/drawing/2014/main" id="{165F8132-ED9C-9B4C-8254-A9A436A1DABF}"/>
              </a:ext>
            </a:extLst>
          </p:cNvPr>
          <p:cNvSpPr/>
          <p:nvPr/>
        </p:nvSpPr>
        <p:spPr>
          <a:xfrm>
            <a:off x="4245033" y="1276270"/>
            <a:ext cx="7711081" cy="4201295"/>
          </a:xfrm>
          <a:prstGeom prst="rect">
            <a:avLst/>
          </a:prstGeom>
          <a:noFill/>
          <a:ln w="9525" cap="flat" cmpd="sng">
            <a:solidFill>
              <a:srgbClr val="00CF00"/>
            </a:solidFill>
            <a:prstDash val="solid"/>
            <a:round/>
            <a:headEnd type="none" w="sm" len="sm"/>
            <a:tailEnd type="none" w="sm" len="sm"/>
          </a:ln>
        </p:spPr>
        <p:txBody>
          <a:bodyPr rtlCol="0" anchor="ctr"/>
          <a:lstStyle/>
          <a:p>
            <a:pPr algn="ctr" defTabSz="1219170">
              <a:buClr>
                <a:srgbClr val="000000"/>
              </a:buClr>
              <a:defRPr/>
            </a:pPr>
            <a:endParaRPr lang="pt-BR" sz="1867" kern="0">
              <a:solidFill>
                <a:srgbClr val="000000"/>
              </a:solidFill>
              <a:latin typeface="Arial"/>
              <a:cs typeface="Arial"/>
              <a:sym typeface="Arial"/>
            </a:endParaRPr>
          </a:p>
        </p:txBody>
      </p:sp>
      <p:sp>
        <p:nvSpPr>
          <p:cNvPr id="15" name="Retângulo 14">
            <a:extLst>
              <a:ext uri="{FF2B5EF4-FFF2-40B4-BE49-F238E27FC236}">
                <a16:creationId xmlns:a16="http://schemas.microsoft.com/office/drawing/2014/main" id="{3EE58B73-C3DC-5825-6059-7B2FE4EB3E85}"/>
              </a:ext>
            </a:extLst>
          </p:cNvPr>
          <p:cNvSpPr/>
          <p:nvPr/>
        </p:nvSpPr>
        <p:spPr>
          <a:xfrm rot="10800000">
            <a:off x="10498041" y="4525263"/>
            <a:ext cx="1219200" cy="141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16" name="Retângulo 15">
            <a:extLst>
              <a:ext uri="{FF2B5EF4-FFF2-40B4-BE49-F238E27FC236}">
                <a16:creationId xmlns:a16="http://schemas.microsoft.com/office/drawing/2014/main" id="{B32704E6-0708-62E0-41C7-64426B2EA4F4}"/>
              </a:ext>
            </a:extLst>
          </p:cNvPr>
          <p:cNvSpPr/>
          <p:nvPr/>
        </p:nvSpPr>
        <p:spPr>
          <a:xfrm>
            <a:off x="4371640" y="1152085"/>
            <a:ext cx="620449" cy="8687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pt-BR" sz="15333" kern="0" dirty="0">
                <a:solidFill>
                  <a:srgbClr val="00CF00"/>
                </a:solidFill>
                <a:latin typeface="Arial"/>
                <a:sym typeface="Arial"/>
              </a:rPr>
              <a:t>“</a:t>
            </a:r>
          </a:p>
        </p:txBody>
      </p:sp>
      <p:sp>
        <p:nvSpPr>
          <p:cNvPr id="18" name="CaixaDeTexto 17">
            <a:extLst>
              <a:ext uri="{FF2B5EF4-FFF2-40B4-BE49-F238E27FC236}">
                <a16:creationId xmlns:a16="http://schemas.microsoft.com/office/drawing/2014/main" id="{B5D27698-C97C-8A17-243E-171A5318B028}"/>
              </a:ext>
            </a:extLst>
          </p:cNvPr>
          <p:cNvSpPr txBox="1"/>
          <p:nvPr/>
        </p:nvSpPr>
        <p:spPr>
          <a:xfrm>
            <a:off x="4344785" y="1402440"/>
            <a:ext cx="7459288" cy="4150880"/>
          </a:xfrm>
          <a:prstGeom prst="rect">
            <a:avLst/>
          </a:prstGeom>
          <a:noFill/>
        </p:spPr>
        <p:txBody>
          <a:bodyPr wrap="square">
            <a:spAutoFit/>
          </a:bodyPr>
          <a:lstStyle/>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latin typeface="Arial"/>
                <a:cs typeface="Times New Roman" panose="02020603050405020304" pitchFamily="18" charset="0"/>
                <a:sym typeface="Arial"/>
              </a:rPr>
              <a:t>- </a:t>
            </a:r>
            <a:r>
              <a:rPr lang="pt-BR" sz="1600" b="1" i="1" kern="100" dirty="0">
                <a:solidFill>
                  <a:srgbClr val="000000">
                    <a:lumMod val="65000"/>
                    <a:lumOff val="35000"/>
                  </a:srgbClr>
                </a:solidFill>
                <a:latin typeface="Arial"/>
                <a:cs typeface="Times New Roman" panose="02020603050405020304" pitchFamily="18" charset="0"/>
                <a:sym typeface="Arial"/>
              </a:rPr>
              <a:t>A cultura é aquilo que forma o povo de um lugar. </a:t>
            </a:r>
            <a:r>
              <a:rPr lang="pt-BR" sz="1600" i="1" kern="100" dirty="0">
                <a:solidFill>
                  <a:srgbClr val="000000">
                    <a:lumMod val="65000"/>
                    <a:lumOff val="35000"/>
                  </a:srgbClr>
                </a:solidFill>
                <a:latin typeface="Arial"/>
                <a:cs typeface="Times New Roman" panose="02020603050405020304" pitchFamily="18" charset="0"/>
                <a:sym typeface="Arial"/>
              </a:rPr>
              <a:t>A gente mesmo, nós temos as influências dos indígenas... </a:t>
            </a:r>
            <a:r>
              <a:rPr lang="pt-BR" sz="1600" b="1" i="1" kern="100" dirty="0">
                <a:solidFill>
                  <a:srgbClr val="000000">
                    <a:lumMod val="65000"/>
                    <a:lumOff val="35000"/>
                  </a:srgbClr>
                </a:solidFill>
                <a:latin typeface="Arial"/>
                <a:cs typeface="Times New Roman" panose="02020603050405020304" pitchFamily="18" charset="0"/>
                <a:sym typeface="Arial"/>
              </a:rPr>
              <a:t>É a nossa raiz.</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latin typeface="Arial"/>
                <a:cs typeface="Times New Roman" panose="02020603050405020304" pitchFamily="18" charset="0"/>
                <a:sym typeface="Arial"/>
              </a:rPr>
              <a:t>- Dos portugueses também. A gente vai formando nossa cultura própria. (...) Cultura é história... </a:t>
            </a:r>
            <a:r>
              <a:rPr lang="pt-BR" sz="1600" b="1" i="1" kern="100" dirty="0">
                <a:solidFill>
                  <a:srgbClr val="000000">
                    <a:lumMod val="65000"/>
                    <a:lumOff val="35000"/>
                  </a:srgbClr>
                </a:solidFill>
                <a:latin typeface="Arial"/>
                <a:cs typeface="Times New Roman" panose="02020603050405020304" pitchFamily="18" charset="0"/>
                <a:sym typeface="Arial"/>
              </a:rPr>
              <a:t>É presente, passado e futuro</a:t>
            </a:r>
            <a:r>
              <a:rPr lang="pt-BR" sz="1600" i="1" kern="100" dirty="0">
                <a:solidFill>
                  <a:srgbClr val="000000">
                    <a:lumMod val="65000"/>
                    <a:lumOff val="35000"/>
                  </a:srgbClr>
                </a:solidFill>
                <a:latin typeface="Arial"/>
                <a:cs typeface="Times New Roman" panose="02020603050405020304" pitchFamily="18" charset="0"/>
                <a:sym typeface="Arial"/>
              </a:rPr>
              <a:t>.</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latin typeface="Arial"/>
                <a:cs typeface="Times New Roman" panose="02020603050405020304" pitchFamily="18" charset="0"/>
                <a:sym typeface="Arial"/>
              </a:rPr>
              <a:t>- Tem a questão do </a:t>
            </a:r>
            <a:r>
              <a:rPr lang="pt-BR" sz="1600" b="1" i="1" kern="100" dirty="0">
                <a:solidFill>
                  <a:srgbClr val="000000">
                    <a:lumMod val="65000"/>
                    <a:lumOff val="35000"/>
                  </a:srgbClr>
                </a:solidFill>
                <a:latin typeface="Arial"/>
                <a:cs typeface="Times New Roman" panose="02020603050405020304" pitchFamily="18" charset="0"/>
                <a:sym typeface="Arial"/>
              </a:rPr>
              <a:t>futebol, do Carnaval, das novelas </a:t>
            </a:r>
            <a:r>
              <a:rPr lang="pt-BR" sz="1600" i="1" kern="100" dirty="0">
                <a:solidFill>
                  <a:srgbClr val="000000">
                    <a:lumMod val="65000"/>
                    <a:lumOff val="35000"/>
                  </a:srgbClr>
                </a:solidFill>
                <a:latin typeface="Arial"/>
                <a:cs typeface="Times New Roman" panose="02020603050405020304" pitchFamily="18" charset="0"/>
                <a:sym typeface="Arial"/>
              </a:rPr>
              <a:t>que fazem parte da nossa cultura. A </a:t>
            </a:r>
            <a:r>
              <a:rPr lang="pt-BR" sz="1600" b="1" i="1" kern="100" dirty="0">
                <a:solidFill>
                  <a:srgbClr val="000000">
                    <a:lumMod val="65000"/>
                    <a:lumOff val="35000"/>
                  </a:srgbClr>
                </a:solidFill>
                <a:latin typeface="Arial"/>
                <a:cs typeface="Times New Roman" panose="02020603050405020304" pitchFamily="18" charset="0"/>
                <a:sym typeface="Arial"/>
              </a:rPr>
              <a:t>religião</a:t>
            </a:r>
            <a:r>
              <a:rPr lang="pt-BR" sz="1600" i="1" kern="100" dirty="0">
                <a:solidFill>
                  <a:srgbClr val="000000">
                    <a:lumMod val="65000"/>
                    <a:lumOff val="35000"/>
                  </a:srgbClr>
                </a:solidFill>
                <a:latin typeface="Arial"/>
                <a:cs typeface="Times New Roman" panose="02020603050405020304" pitchFamily="18" charset="0"/>
                <a:sym typeface="Arial"/>
              </a:rPr>
              <a:t> também faz parte da Cultura... É um mix de coisas.</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latin typeface="Arial"/>
                <a:cs typeface="Times New Roman" panose="02020603050405020304" pitchFamily="18" charset="0"/>
                <a:sym typeface="Arial"/>
              </a:rPr>
              <a:t>(...)</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latin typeface="Arial"/>
                <a:cs typeface="Times New Roman" panose="02020603050405020304" pitchFamily="18" charset="0"/>
                <a:sym typeface="Arial"/>
              </a:rPr>
              <a:t>- </a:t>
            </a:r>
            <a:r>
              <a:rPr lang="pt-BR" sz="1600" b="1" i="1" kern="100" dirty="0">
                <a:solidFill>
                  <a:srgbClr val="000000">
                    <a:lumMod val="65000"/>
                    <a:lumOff val="35000"/>
                  </a:srgbClr>
                </a:solidFill>
                <a:latin typeface="Arial"/>
                <a:cs typeface="Times New Roman" panose="02020603050405020304" pitchFamily="18" charset="0"/>
                <a:sym typeface="Arial"/>
              </a:rPr>
              <a:t>Ninguém vive sem cultura</a:t>
            </a:r>
            <a:r>
              <a:rPr lang="pt-BR" sz="1600" i="1" kern="100" dirty="0">
                <a:solidFill>
                  <a:srgbClr val="000000">
                    <a:lumMod val="65000"/>
                    <a:lumOff val="35000"/>
                  </a:srgbClr>
                </a:solidFill>
                <a:latin typeface="Arial"/>
                <a:cs typeface="Times New Roman" panose="02020603050405020304" pitchFamily="18" charset="0"/>
                <a:sym typeface="Arial"/>
              </a:rPr>
              <a:t>. Todo mundo tem a sua cultura, tem o seu gosto por alguma coisa cultural, de arte, de música. (...) </a:t>
            </a:r>
            <a:r>
              <a:rPr lang="pt-BR" sz="1600" b="1" i="1" kern="100" dirty="0">
                <a:solidFill>
                  <a:srgbClr val="000000">
                    <a:lumMod val="65000"/>
                    <a:lumOff val="35000"/>
                  </a:srgbClr>
                </a:solidFill>
                <a:latin typeface="Arial"/>
                <a:cs typeface="Times New Roman" panose="02020603050405020304" pitchFamily="18" charset="0"/>
                <a:sym typeface="Arial"/>
              </a:rPr>
              <a:t>Uma pessoa sem cultura é uma pessoa pobre... A Cultura transforma, ela é a evolução da humanidade</a:t>
            </a:r>
            <a:r>
              <a:rPr lang="pt-BR" sz="1600" i="1" kern="100" dirty="0">
                <a:solidFill>
                  <a:srgbClr val="000000">
                    <a:lumMod val="65000"/>
                    <a:lumOff val="35000"/>
                  </a:srgbClr>
                </a:solidFill>
                <a:latin typeface="Arial"/>
                <a:cs typeface="Times New Roman" panose="02020603050405020304" pitchFamily="18" charset="0"/>
                <a:sym typeface="Arial"/>
              </a:rPr>
              <a:t>.</a:t>
            </a:r>
            <a:r>
              <a:rPr lang="pt-BR" sz="1600" b="1" i="1" kern="100" dirty="0">
                <a:solidFill>
                  <a:srgbClr val="000000">
                    <a:lumMod val="65000"/>
                    <a:lumOff val="35000"/>
                  </a:srgbClr>
                </a:solidFill>
                <a:latin typeface="Arial"/>
                <a:cs typeface="Times New Roman" panose="02020603050405020304" pitchFamily="18" charset="0"/>
                <a:sym typeface="Arial"/>
              </a:rPr>
              <a:t> </a:t>
            </a:r>
          </a:p>
          <a:p>
            <a:pPr marL="0" lvl="1" algn="just" defTabSz="1219170">
              <a:lnSpc>
                <a:spcPct val="120000"/>
              </a:lnSpc>
              <a:spcBef>
                <a:spcPts val="400"/>
              </a:spcBef>
              <a:spcAft>
                <a:spcPts val="400"/>
              </a:spcAft>
              <a:buClr>
                <a:srgbClr val="000000"/>
              </a:buClr>
              <a:defRPr/>
            </a:pPr>
            <a:r>
              <a:rPr lang="pt-BR" sz="1600" i="1" kern="100" dirty="0">
                <a:solidFill>
                  <a:srgbClr val="000000">
                    <a:lumMod val="65000"/>
                    <a:lumOff val="35000"/>
                  </a:srgbClr>
                </a:solidFill>
                <a:latin typeface="Arial"/>
                <a:cs typeface="Times New Roman" panose="02020603050405020304" pitchFamily="18" charset="0"/>
                <a:sym typeface="Arial"/>
              </a:rPr>
              <a:t>(SE/ </a:t>
            </a:r>
            <a:r>
              <a:rPr lang="pt-BR" sz="1600" i="1" kern="100" dirty="0" err="1">
                <a:solidFill>
                  <a:srgbClr val="000000">
                    <a:lumMod val="65000"/>
                    <a:lumOff val="35000"/>
                  </a:srgbClr>
                </a:solidFill>
                <a:latin typeface="Arial"/>
                <a:cs typeface="Times New Roman" panose="02020603050405020304" pitchFamily="18" charset="0"/>
                <a:sym typeface="Arial"/>
              </a:rPr>
              <a:t>S</a:t>
            </a:r>
            <a:r>
              <a:rPr lang="pt-BR" sz="1600" i="1" kern="100" dirty="0">
                <a:solidFill>
                  <a:srgbClr val="000000">
                    <a:lumMod val="65000"/>
                    <a:lumOff val="35000"/>
                  </a:srgbClr>
                </a:solidFill>
                <a:latin typeface="Arial"/>
                <a:cs typeface="Times New Roman" panose="02020603050405020304" pitchFamily="18" charset="0"/>
                <a:sym typeface="Arial"/>
              </a:rPr>
              <a:t> - Capital/ RM - 30 a 50 anos)</a:t>
            </a:r>
          </a:p>
        </p:txBody>
      </p:sp>
    </p:spTree>
    <p:extLst>
      <p:ext uri="{BB962C8B-B14F-4D97-AF65-F5344CB8AC3E}">
        <p14:creationId xmlns:p14="http://schemas.microsoft.com/office/powerpoint/2010/main" val="257538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8DD-A14B-E504-1600-88409FE57E33}"/>
            </a:ext>
          </a:extLst>
        </p:cNvPr>
        <p:cNvGrpSpPr/>
        <p:nvPr/>
      </p:nvGrpSpPr>
      <p:grpSpPr>
        <a:xfrm>
          <a:off x="0" y="0"/>
          <a:ext cx="0" cy="0"/>
          <a:chOff x="0" y="0"/>
          <a:chExt cx="0" cy="0"/>
        </a:xfrm>
      </p:grpSpPr>
      <p:pic>
        <p:nvPicPr>
          <p:cNvPr id="11272" name="Picture 8" descr="Brasil reconhece quadrilhas juninas como manifestação cultural">
            <a:extLst>
              <a:ext uri="{FF2B5EF4-FFF2-40B4-BE49-F238E27FC236}">
                <a16:creationId xmlns:a16="http://schemas.microsoft.com/office/drawing/2014/main" id="{B0A2139B-7728-828C-F6F0-55AA2634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72A54C4E-4644-868E-43A1-794F743ADEBD}"/>
              </a:ext>
            </a:extLst>
          </p:cNvPr>
          <p:cNvSpPr/>
          <p:nvPr/>
        </p:nvSpPr>
        <p:spPr>
          <a:xfrm>
            <a:off x="0" y="-32"/>
            <a:ext cx="12192016" cy="6857984"/>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1867" kern="0">
              <a:solidFill>
                <a:srgbClr val="FFFFFF"/>
              </a:solidFill>
              <a:latin typeface="Arial"/>
              <a:sym typeface="Arial"/>
            </a:endParaRPr>
          </a:p>
        </p:txBody>
      </p:sp>
      <p:sp>
        <p:nvSpPr>
          <p:cNvPr id="6" name="Retângulo 5">
            <a:extLst>
              <a:ext uri="{FF2B5EF4-FFF2-40B4-BE49-F238E27FC236}">
                <a16:creationId xmlns:a16="http://schemas.microsoft.com/office/drawing/2014/main" id="{E618E532-1B16-9DD7-93EB-C8067093571A}"/>
              </a:ext>
            </a:extLst>
          </p:cNvPr>
          <p:cNvSpPr/>
          <p:nvPr/>
        </p:nvSpPr>
        <p:spPr>
          <a:xfrm>
            <a:off x="363895" y="3610947"/>
            <a:ext cx="10051736" cy="137429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pt-BR" sz="2800" kern="0">
              <a:solidFill>
                <a:srgbClr val="FFFFFF"/>
              </a:solidFill>
              <a:latin typeface="Arial"/>
              <a:sym typeface="Arial"/>
            </a:endParaRPr>
          </a:p>
        </p:txBody>
      </p:sp>
      <p:sp>
        <p:nvSpPr>
          <p:cNvPr id="8" name="CaixaDeTexto 7">
            <a:extLst>
              <a:ext uri="{FF2B5EF4-FFF2-40B4-BE49-F238E27FC236}">
                <a16:creationId xmlns:a16="http://schemas.microsoft.com/office/drawing/2014/main" id="{E15BA90E-0DDA-C24F-7FEB-9397FE2A24DA}"/>
              </a:ext>
            </a:extLst>
          </p:cNvPr>
          <p:cNvSpPr txBox="1"/>
          <p:nvPr/>
        </p:nvSpPr>
        <p:spPr>
          <a:xfrm>
            <a:off x="449333" y="3697929"/>
            <a:ext cx="9577127" cy="1200329"/>
          </a:xfrm>
          <a:prstGeom prst="rect">
            <a:avLst/>
          </a:prstGeom>
          <a:noFill/>
        </p:spPr>
        <p:txBody>
          <a:bodyPr wrap="square">
            <a:spAutoFit/>
          </a:bodyPr>
          <a:lstStyle/>
          <a:p>
            <a:pPr algn="just" defTabSz="1219170">
              <a:spcBef>
                <a:spcPts val="800"/>
              </a:spcBef>
              <a:spcAft>
                <a:spcPts val="800"/>
              </a:spcAft>
              <a:buClr>
                <a:srgbClr val="404040"/>
              </a:buClr>
              <a:buSzPct val="80000"/>
              <a:defRPr/>
            </a:pPr>
            <a:r>
              <a:rPr lang="pt-BR" sz="3600" b="1" dirty="0" smtClean="0">
                <a:solidFill>
                  <a:srgbClr val="3F3F3F"/>
                </a:solidFill>
              </a:rPr>
              <a:t>QUAIS SÃO OS HÁBITOS DE CONSUMO DE CULTURA?</a:t>
            </a:r>
            <a:endParaRPr lang="pt-BR" sz="3600" b="1" dirty="0">
              <a:solidFill>
                <a:srgbClr val="3F3F3F"/>
              </a:solidFill>
            </a:endParaRPr>
          </a:p>
        </p:txBody>
      </p:sp>
      <p:pic>
        <p:nvPicPr>
          <p:cNvPr id="9" name="Google Shape;145;g2e6e1bb57c8_0_26">
            <a:extLst>
              <a:ext uri="{FF2B5EF4-FFF2-40B4-BE49-F238E27FC236}">
                <a16:creationId xmlns:a16="http://schemas.microsoft.com/office/drawing/2014/main" id="{FAE4D3C6-7A70-03B7-1717-64C28DACAA8C}"/>
              </a:ext>
            </a:extLst>
          </p:cNvPr>
          <p:cNvPicPr preferRelativeResize="0"/>
          <p:nvPr/>
        </p:nvPicPr>
        <p:blipFill>
          <a:blip r:embed="rId4">
            <a:alphaModFix/>
          </a:blip>
          <a:stretch>
            <a:fillRect/>
          </a:stretch>
        </p:blipFill>
        <p:spPr>
          <a:xfrm rot="-5400000" flipH="1">
            <a:off x="10444835" y="1253634"/>
            <a:ext cx="3000781" cy="493548"/>
          </a:xfrm>
          <a:prstGeom prst="rect">
            <a:avLst/>
          </a:prstGeom>
          <a:noFill/>
          <a:ln>
            <a:noFill/>
          </a:ln>
        </p:spPr>
      </p:pic>
      <p:pic>
        <p:nvPicPr>
          <p:cNvPr id="10" name="Google Shape;146;g2e6e1bb57c8_0_26">
            <a:extLst>
              <a:ext uri="{FF2B5EF4-FFF2-40B4-BE49-F238E27FC236}">
                <a16:creationId xmlns:a16="http://schemas.microsoft.com/office/drawing/2014/main" id="{811593DC-70EC-7ECB-2869-DF8D3914CD42}"/>
              </a:ext>
            </a:extLst>
          </p:cNvPr>
          <p:cNvPicPr preferRelativeResize="0"/>
          <p:nvPr/>
        </p:nvPicPr>
        <p:blipFill>
          <a:blip r:embed="rId5">
            <a:alphaModFix/>
          </a:blip>
          <a:stretch>
            <a:fillRect/>
          </a:stretch>
        </p:blipFill>
        <p:spPr>
          <a:xfrm flipH="1">
            <a:off x="-16" y="6364453"/>
            <a:ext cx="3000781" cy="493548"/>
          </a:xfrm>
          <a:prstGeom prst="rect">
            <a:avLst/>
          </a:prstGeom>
          <a:noFill/>
          <a:ln>
            <a:noFill/>
          </a:ln>
        </p:spPr>
      </p:pic>
    </p:spTree>
    <p:extLst>
      <p:ext uri="{BB962C8B-B14F-4D97-AF65-F5344CB8AC3E}">
        <p14:creationId xmlns:p14="http://schemas.microsoft.com/office/powerpoint/2010/main" val="427817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030" y="6647839"/>
            <a:ext cx="3686175" cy="210503"/>
          </a:xfrm>
          <a:custGeom>
            <a:avLst/>
            <a:gdLst/>
            <a:ahLst/>
            <a:cxnLst/>
            <a:rect l="l" t="t" r="r" b="b"/>
            <a:pathLst>
              <a:path w="4914900" h="280670">
                <a:moveTo>
                  <a:pt x="4914734" y="0"/>
                </a:moveTo>
                <a:lnTo>
                  <a:pt x="0" y="0"/>
                </a:lnTo>
                <a:lnTo>
                  <a:pt x="0" y="280212"/>
                </a:lnTo>
                <a:lnTo>
                  <a:pt x="4914734" y="280212"/>
                </a:lnTo>
                <a:lnTo>
                  <a:pt x="4914734" y="0"/>
                </a:lnTo>
                <a:close/>
              </a:path>
            </a:pathLst>
          </a:custGeom>
          <a:solidFill>
            <a:srgbClr val="FF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3" name="object 3"/>
          <p:cNvSpPr/>
          <p:nvPr/>
        </p:nvSpPr>
        <p:spPr>
          <a:xfrm>
            <a:off x="-40791" y="-505851"/>
            <a:ext cx="766763" cy="1759744"/>
          </a:xfrm>
          <a:custGeom>
            <a:avLst/>
            <a:gdLst/>
            <a:ahLst/>
            <a:cxnLst/>
            <a:rect l="l" t="t" r="r" b="b"/>
            <a:pathLst>
              <a:path w="1022350" h="2346325">
                <a:moveTo>
                  <a:pt x="1022070" y="0"/>
                </a:moveTo>
                <a:lnTo>
                  <a:pt x="0" y="0"/>
                </a:lnTo>
                <a:lnTo>
                  <a:pt x="0" y="2345905"/>
                </a:lnTo>
                <a:lnTo>
                  <a:pt x="1022070" y="2345905"/>
                </a:lnTo>
                <a:lnTo>
                  <a:pt x="1022070" y="0"/>
                </a:lnTo>
                <a:close/>
              </a:path>
            </a:pathLst>
          </a:custGeom>
          <a:solidFill>
            <a:srgbClr val="00CF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sp>
        <p:nvSpPr>
          <p:cNvPr id="4" name="object 4"/>
          <p:cNvSpPr txBox="1">
            <a:spLocks noGrp="1"/>
          </p:cNvSpPr>
          <p:nvPr>
            <p:ph type="title"/>
          </p:nvPr>
        </p:nvSpPr>
        <p:spPr>
          <a:xfrm>
            <a:off x="1112500" y="221212"/>
            <a:ext cx="8907304" cy="1165223"/>
          </a:xfrm>
          <a:prstGeom prst="rect">
            <a:avLst/>
          </a:prstGeom>
          <a:noFill/>
        </p:spPr>
        <p:txBody>
          <a:bodyPr spcFirstLastPara="1" vert="horz" wrap="square" lIns="0" tIns="10954" rIns="0" bIns="0" rtlCol="0" anchor="t" anchorCtr="0">
            <a:spAutoFit/>
          </a:bodyPr>
          <a:lstStyle/>
          <a:p>
            <a:pPr defTabSz="914354">
              <a:defRPr/>
            </a:pPr>
            <a:r>
              <a:rPr lang="pt-BR" sz="2700" spc="-101" dirty="0">
                <a:solidFill>
                  <a:srgbClr val="FFC000"/>
                </a:solidFill>
                <a:latin typeface="Century Gothic" panose="020B0502020202020204" pitchFamily="34" charset="0"/>
              </a:rPr>
              <a:t>CONSUMO DE ATIVIDADES CULTURAIS </a:t>
            </a:r>
            <a:br>
              <a:rPr lang="pt-BR" sz="2700" spc="-101" dirty="0">
                <a:solidFill>
                  <a:srgbClr val="FFC000"/>
                </a:solidFill>
                <a:latin typeface="Century Gothic" panose="020B0502020202020204" pitchFamily="34" charset="0"/>
              </a:rPr>
            </a:br>
            <a:r>
              <a:rPr lang="pt-BR" sz="2700" spc="-101" dirty="0">
                <a:solidFill>
                  <a:schemeClr val="tx1"/>
                </a:solidFill>
                <a:latin typeface="Century Gothic" panose="020B0502020202020204" pitchFamily="34" charset="0"/>
              </a:rPr>
              <a:t>NOS ÚLTIMOS 30 DIAS</a:t>
            </a:r>
            <a:r>
              <a:rPr lang="pt-BR" sz="2700" dirty="0">
                <a:solidFill>
                  <a:srgbClr val="E0121C"/>
                </a:solidFill>
                <a:latin typeface="Century Gothic" panose="020B0502020202020204" pitchFamily="34" charset="0"/>
                <a:cs typeface="Calibri" panose="020F0502020204030204" pitchFamily="34" charset="0"/>
              </a:rPr>
              <a:t/>
            </a:r>
            <a:br>
              <a:rPr lang="pt-BR" sz="2700" dirty="0">
                <a:solidFill>
                  <a:srgbClr val="E0121C"/>
                </a:solidFill>
                <a:latin typeface="Century Gothic" panose="020B0502020202020204" pitchFamily="34" charset="0"/>
                <a:cs typeface="Calibri" panose="020F0502020204030204" pitchFamily="34" charset="0"/>
              </a:rPr>
            </a:br>
            <a:r>
              <a:rPr lang="pt-BR" sz="2100" b="0" spc="-75" dirty="0">
                <a:solidFill>
                  <a:srgbClr val="000000"/>
                </a:solidFill>
                <a:latin typeface="Century Gothic" panose="020B0502020202020204" pitchFamily="34" charset="0"/>
              </a:rPr>
              <a:t>(Amostra total)</a:t>
            </a:r>
          </a:p>
        </p:txBody>
      </p:sp>
      <p:sp>
        <p:nvSpPr>
          <p:cNvPr id="22" name="CaixaDeTexto 21">
            <a:extLst>
              <a:ext uri="{FF2B5EF4-FFF2-40B4-BE49-F238E27FC236}">
                <a16:creationId xmlns:a16="http://schemas.microsoft.com/office/drawing/2014/main" id="{B0367DAB-F83A-46B4-E7C2-71B55612401A}"/>
              </a:ext>
            </a:extLst>
          </p:cNvPr>
          <p:cNvSpPr txBox="1"/>
          <p:nvPr/>
        </p:nvSpPr>
        <p:spPr>
          <a:xfrm>
            <a:off x="830967" y="6605351"/>
            <a:ext cx="6273928" cy="265457"/>
          </a:xfrm>
          <a:prstGeom prst="rect">
            <a:avLst/>
          </a:prstGeom>
          <a:noFill/>
        </p:spPr>
        <p:txBody>
          <a:bodyPr wrap="square" lIns="91440" tIns="45720" rIns="91440" bIns="45720" anchor="t">
            <a:spAutoFit/>
          </a:bodyPr>
          <a:lstStyle>
            <a:defPPr>
              <a:defRPr lang="pt-BR"/>
            </a:defPPr>
            <a:lvl2pPr lvl="1" indent="0" algn="just">
              <a:lnSpc>
                <a:spcPct val="120000"/>
              </a:lnSpc>
              <a:defRPr sz="1600">
                <a:solidFill>
                  <a:schemeClr val="tx1">
                    <a:lumMod val="95000"/>
                    <a:lumOff val="5000"/>
                  </a:schemeClr>
                </a:solidFill>
                <a:latin typeface="Calibri Light"/>
                <a:cs typeface="Calibri Light"/>
              </a:defRPr>
            </a:lvl2pPr>
          </a:lstStyle>
          <a:p>
            <a:pPr defTabSz="685800">
              <a:buClr>
                <a:srgbClr val="000000"/>
              </a:buClr>
              <a:defRPr/>
            </a:pPr>
            <a:r>
              <a:rPr lang="pt-BR" sz="1125" kern="0" dirty="0">
                <a:solidFill>
                  <a:srgbClr val="000000">
                    <a:lumMod val="95000"/>
                    <a:lumOff val="5000"/>
                  </a:srgbClr>
                </a:solidFill>
                <a:latin typeface="Century Gothic" panose="020B0502020202020204" pitchFamily="34" charset="0"/>
                <a:cs typeface="Calibri Light"/>
                <a:sym typeface="Arial"/>
              </a:rPr>
              <a:t>Fonte: Pesquisa Quantitativa NEXUS</a:t>
            </a:r>
          </a:p>
        </p:txBody>
      </p:sp>
      <p:sp>
        <p:nvSpPr>
          <p:cNvPr id="19" name="bg object 16">
            <a:extLst>
              <a:ext uri="{FF2B5EF4-FFF2-40B4-BE49-F238E27FC236}">
                <a16:creationId xmlns:a16="http://schemas.microsoft.com/office/drawing/2014/main" id="{33C04543-0F61-B89C-8743-30DC7A5589F4}"/>
              </a:ext>
            </a:extLst>
          </p:cNvPr>
          <p:cNvSpPr/>
          <p:nvPr/>
        </p:nvSpPr>
        <p:spPr>
          <a:xfrm>
            <a:off x="11982043" y="3287893"/>
            <a:ext cx="458153" cy="3590449"/>
          </a:xfrm>
          <a:custGeom>
            <a:avLst/>
            <a:gdLst/>
            <a:ahLst/>
            <a:cxnLst/>
            <a:rect l="l" t="t" r="r" b="b"/>
            <a:pathLst>
              <a:path w="610869" h="4787265">
                <a:moveTo>
                  <a:pt x="610260" y="0"/>
                </a:moveTo>
                <a:lnTo>
                  <a:pt x="0" y="0"/>
                </a:lnTo>
                <a:lnTo>
                  <a:pt x="0" y="4787138"/>
                </a:lnTo>
                <a:lnTo>
                  <a:pt x="610260" y="4787138"/>
                </a:lnTo>
                <a:lnTo>
                  <a:pt x="610260" y="0"/>
                </a:lnTo>
                <a:close/>
              </a:path>
            </a:pathLst>
          </a:custGeom>
          <a:solidFill>
            <a:srgbClr val="FF0000"/>
          </a:solidFill>
        </p:spPr>
        <p:txBody>
          <a:bodyPr wrap="square" lIns="0" tIns="0" rIns="0" bIns="0" rtlCol="0"/>
          <a:lstStyle/>
          <a:p>
            <a:pPr defTabSz="685800">
              <a:buClr>
                <a:srgbClr val="000000"/>
              </a:buClr>
              <a:defRPr/>
            </a:pPr>
            <a:endParaRPr sz="1050" kern="0">
              <a:solidFill>
                <a:srgbClr val="000000"/>
              </a:solidFill>
              <a:latin typeface="Century Gothic" panose="020B0502020202020204" pitchFamily="34" charset="0"/>
              <a:cs typeface="Arial"/>
              <a:sym typeface="Arial"/>
            </a:endParaRPr>
          </a:p>
        </p:txBody>
      </p:sp>
      <p:pic>
        <p:nvPicPr>
          <p:cNvPr id="7" name="object 7">
            <a:extLst>
              <a:ext uri="{FF2B5EF4-FFF2-40B4-BE49-F238E27FC236}">
                <a16:creationId xmlns:a16="http://schemas.microsoft.com/office/drawing/2014/main" id="{124914CF-AE1D-E0DC-BD29-4A4F75623F86}"/>
              </a:ext>
            </a:extLst>
          </p:cNvPr>
          <p:cNvPicPr/>
          <p:nvPr/>
        </p:nvPicPr>
        <p:blipFill>
          <a:blip r:embed="rId5" cstate="print"/>
          <a:stretch>
            <a:fillRect/>
          </a:stretch>
        </p:blipFill>
        <p:spPr>
          <a:xfrm>
            <a:off x="-6837" y="6145992"/>
            <a:ext cx="837804" cy="720070"/>
          </a:xfrm>
          <a:prstGeom prst="rect">
            <a:avLst/>
          </a:prstGeom>
        </p:spPr>
      </p:pic>
      <p:sp>
        <p:nvSpPr>
          <p:cNvPr id="8" name="object 6">
            <a:extLst>
              <a:ext uri="{FF2B5EF4-FFF2-40B4-BE49-F238E27FC236}">
                <a16:creationId xmlns:a16="http://schemas.microsoft.com/office/drawing/2014/main" id="{506C7CB5-7F3B-1754-9EB3-47CFA72FAD25}"/>
              </a:ext>
            </a:extLst>
          </p:cNvPr>
          <p:cNvSpPr txBox="1"/>
          <p:nvPr/>
        </p:nvSpPr>
        <p:spPr>
          <a:xfrm>
            <a:off x="914281" y="6227412"/>
            <a:ext cx="9105522" cy="204799"/>
          </a:xfrm>
          <a:prstGeom prst="rect">
            <a:avLst/>
          </a:prstGeom>
        </p:spPr>
        <p:txBody>
          <a:bodyPr vert="horz" wrap="square" lIns="0" tIns="9049" rIns="0" bIns="0" rtlCol="0" anchor="t">
            <a:noAutofit/>
          </a:bodyPr>
          <a:lstStyle/>
          <a:p>
            <a:pPr marL="9525" marR="3810" defTabSz="685800">
              <a:lnSpc>
                <a:spcPct val="124000"/>
              </a:lnSpc>
              <a:spcBef>
                <a:spcPts val="71"/>
              </a:spcBef>
              <a:buClr>
                <a:srgbClr val="000000"/>
              </a:buClr>
              <a:defRPr/>
            </a:pP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Das atividades listadas a seguir </a:t>
            </a:r>
            <a:r>
              <a:rPr lang="pt-BR" sz="1100" b="1"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(MOSTRAR CARTÃO)</a:t>
            </a:r>
            <a:r>
              <a:rPr lang="pt-BR"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qual você consumiu no último mês (30 dias)? </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(ESTIMULADA E MÚLTIPLA) </a:t>
            </a:r>
            <a:r>
              <a:rPr lang="pt-PT" sz="1100" kern="0" dirty="0">
                <a:solidFill>
                  <a:srgbClr val="000000"/>
                </a:solidFill>
                <a:latin typeface="Century Gothic" panose="020B0502020202020204" pitchFamily="34" charset="0"/>
                <a:ea typeface="Calibri" panose="020F0502020204030204" pitchFamily="34" charset="0"/>
                <a:cs typeface="Calibri" panose="020F0502020204030204" pitchFamily="34" charset="0"/>
                <a:sym typeface="Arial"/>
              </a:rPr>
              <a:t>| </a:t>
            </a:r>
          </a:p>
          <a:p>
            <a:pPr marL="9525" marR="3810" defTabSz="685800">
              <a:lnSpc>
                <a:spcPct val="124000"/>
              </a:lnSpc>
              <a:spcBef>
                <a:spcPts val="71"/>
              </a:spcBef>
              <a:buClr>
                <a:srgbClr val="000000"/>
              </a:buClr>
              <a:defRPr/>
            </a:pPr>
            <a:r>
              <a:rPr lang="pt-BR" sz="1100" b="1" dirty="0">
                <a:highlight>
                  <a:srgbClr val="C0C0C0"/>
                </a:highlight>
                <a:latin typeface="Century Gothic"/>
                <a:ea typeface="Century Gothic"/>
                <a:cs typeface="Century Gothic"/>
                <a:sym typeface="Century Gothic"/>
              </a:rPr>
              <a:t>BASE: 2.016</a:t>
            </a:r>
            <a:r>
              <a:rPr lang="pt-BR" sz="1100" b="1" kern="0" dirty="0">
                <a:solidFill>
                  <a:srgbClr val="F49426"/>
                </a:solidFill>
                <a:latin typeface="Century Gothic" panose="020B0502020202020204" pitchFamily="34" charset="0"/>
                <a:ea typeface="Calibri" panose="020F0502020204030204" pitchFamily="34" charset="0"/>
                <a:cs typeface="Calibri" panose="020F0502020204030204" pitchFamily="34" charset="0"/>
                <a:sym typeface="Arial"/>
              </a:rPr>
              <a:t> </a:t>
            </a:r>
          </a:p>
        </p:txBody>
      </p:sp>
      <p:pic>
        <p:nvPicPr>
          <p:cNvPr id="6" name="Google Shape;125;p11">
            <a:extLst>
              <a:ext uri="{FF2B5EF4-FFF2-40B4-BE49-F238E27FC236}">
                <a16:creationId xmlns:a16="http://schemas.microsoft.com/office/drawing/2014/main" id="{24864578-B4AD-5855-7792-2143C3BC265E}"/>
              </a:ext>
            </a:extLst>
          </p:cNvPr>
          <p:cNvPicPr preferRelativeResize="0"/>
          <p:nvPr/>
        </p:nvPicPr>
        <p:blipFill rotWithShape="1">
          <a:blip r:embed="rId6">
            <a:alphaModFix/>
          </a:blip>
          <a:srcRect b="38043"/>
          <a:stretch/>
        </p:blipFill>
        <p:spPr>
          <a:xfrm>
            <a:off x="11458901" y="88144"/>
            <a:ext cx="610487" cy="136885"/>
          </a:xfrm>
          <a:prstGeom prst="rect">
            <a:avLst/>
          </a:prstGeom>
          <a:noFill/>
          <a:ln>
            <a:noFill/>
          </a:ln>
        </p:spPr>
      </p:pic>
      <p:graphicFrame>
        <p:nvGraphicFramePr>
          <p:cNvPr id="5" name="Gráfico 25">
            <a:extLst>
              <a:ext uri="{FF2B5EF4-FFF2-40B4-BE49-F238E27FC236}">
                <a16:creationId xmlns:a16="http://schemas.microsoft.com/office/drawing/2014/main" id="{2183D44F-141E-FD12-E1C4-FDBCC8148C37}"/>
              </a:ext>
            </a:extLst>
          </p:cNvPr>
          <p:cNvGraphicFramePr/>
          <p:nvPr>
            <p:custDataLst>
              <p:tags r:id="rId1"/>
            </p:custDataLst>
            <p:extLst>
              <p:ext uri="{D42A27DB-BD31-4B8C-83A1-F6EECF244321}">
                <p14:modId xmlns:p14="http://schemas.microsoft.com/office/powerpoint/2010/main" val="274292246"/>
              </p:ext>
            </p:extLst>
          </p:nvPr>
        </p:nvGraphicFramePr>
        <p:xfrm>
          <a:off x="-6837" y="1497661"/>
          <a:ext cx="5734732" cy="4573428"/>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42">
            <a:extLst>
              <a:ext uri="{FF2B5EF4-FFF2-40B4-BE49-F238E27FC236}">
                <a16:creationId xmlns:a16="http://schemas.microsoft.com/office/drawing/2014/main" id="{F6032A08-A64C-919E-30AD-19F25540170A}"/>
              </a:ext>
            </a:extLst>
          </p:cNvPr>
          <p:cNvSpPr txBox="1"/>
          <p:nvPr/>
        </p:nvSpPr>
        <p:spPr>
          <a:xfrm>
            <a:off x="7621194" y="136394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55</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lang="pt-BR" sz="1000" b="1" dirty="0">
                <a:latin typeface="Century Gothic" panose="020B0502020202020204" pitchFamily="34" charset="0"/>
              </a:rPr>
              <a:t>50</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70%</a:t>
            </a:r>
            <a:r>
              <a:rPr lang="pt-BR" sz="1000" dirty="0">
                <a:latin typeface="Century Gothic" panose="020B0502020202020204" pitchFamily="34" charset="0"/>
              </a:rPr>
              <a:t> | 25 a 40 anos: </a:t>
            </a:r>
            <a:r>
              <a:rPr lang="pt-BR" sz="1000" b="1" dirty="0">
                <a:latin typeface="Century Gothic" panose="020B0502020202020204" pitchFamily="34" charset="0"/>
              </a:rPr>
              <a:t>57%</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66%</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65%</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60% </a:t>
            </a:r>
            <a:r>
              <a:rPr lang="pt-BR" sz="1000" dirty="0">
                <a:latin typeface="Century Gothic" panose="020B0502020202020204" pitchFamily="34" charset="0"/>
              </a:rPr>
              <a:t>| Sudeste: </a:t>
            </a:r>
            <a:r>
              <a:rPr lang="pt-BR" sz="1000" b="1" dirty="0">
                <a:latin typeface="Century Gothic" panose="020B0502020202020204" pitchFamily="34" charset="0"/>
              </a:rPr>
              <a:t>57%</a:t>
            </a:r>
          </a:p>
        </p:txBody>
      </p:sp>
      <p:sp>
        <p:nvSpPr>
          <p:cNvPr id="10" name="Retângulo 9">
            <a:extLst>
              <a:ext uri="{FF2B5EF4-FFF2-40B4-BE49-F238E27FC236}">
                <a16:creationId xmlns:a16="http://schemas.microsoft.com/office/drawing/2014/main" id="{169EFA28-E68C-5377-A18C-551BCEEFB483}"/>
              </a:ext>
            </a:extLst>
          </p:cNvPr>
          <p:cNvSpPr/>
          <p:nvPr/>
        </p:nvSpPr>
        <p:spPr>
          <a:xfrm>
            <a:off x="2008414" y="1492898"/>
            <a:ext cx="3073654" cy="99837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cxnSp>
        <p:nvCxnSpPr>
          <p:cNvPr id="14" name="Conector de Seta Reta 13">
            <a:extLst>
              <a:ext uri="{FF2B5EF4-FFF2-40B4-BE49-F238E27FC236}">
                <a16:creationId xmlns:a16="http://schemas.microsoft.com/office/drawing/2014/main" id="{DB83EB92-1C7B-5791-5998-C5F907426767}"/>
              </a:ext>
            </a:extLst>
          </p:cNvPr>
          <p:cNvCxnSpPr>
            <a:cxnSpLocks/>
          </p:cNvCxnSpPr>
          <p:nvPr/>
        </p:nvCxnSpPr>
        <p:spPr>
          <a:xfrm>
            <a:off x="4861249" y="1653984"/>
            <a:ext cx="3312367"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C27BFB11-F125-FE54-2040-2B990274413A}"/>
              </a:ext>
            </a:extLst>
          </p:cNvPr>
          <p:cNvCxnSpPr>
            <a:cxnSpLocks/>
          </p:cNvCxnSpPr>
          <p:nvPr/>
        </p:nvCxnSpPr>
        <p:spPr>
          <a:xfrm>
            <a:off x="4861249" y="1918351"/>
            <a:ext cx="1548882"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Conector de Seta Reta 22">
            <a:extLst>
              <a:ext uri="{FF2B5EF4-FFF2-40B4-BE49-F238E27FC236}">
                <a16:creationId xmlns:a16="http://schemas.microsoft.com/office/drawing/2014/main" id="{359B7468-A4E5-C73D-9B76-24436767B064}"/>
              </a:ext>
            </a:extLst>
          </p:cNvPr>
          <p:cNvCxnSpPr>
            <a:cxnSpLocks/>
          </p:cNvCxnSpPr>
          <p:nvPr/>
        </p:nvCxnSpPr>
        <p:spPr>
          <a:xfrm>
            <a:off x="4491135" y="2313347"/>
            <a:ext cx="1367389" cy="0"/>
          </a:xfrm>
          <a:prstGeom prst="straightConnector1">
            <a:avLst/>
          </a:prstGeom>
          <a:ln>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42">
            <a:extLst>
              <a:ext uri="{FF2B5EF4-FFF2-40B4-BE49-F238E27FC236}">
                <a16:creationId xmlns:a16="http://schemas.microsoft.com/office/drawing/2014/main" id="{562DA9B4-1318-80B7-E344-2B55E92EEB56}"/>
              </a:ext>
            </a:extLst>
          </p:cNvPr>
          <p:cNvSpPr txBox="1"/>
          <p:nvPr/>
        </p:nvSpPr>
        <p:spPr>
          <a:xfrm>
            <a:off x="5858524" y="1820628"/>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lang="pt-BR" sz="1000" b="1" dirty="0">
                <a:latin typeface="Century Gothic" panose="020B0502020202020204" pitchFamily="34" charset="0"/>
              </a:rPr>
              <a:t>57</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47%</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67%</a:t>
            </a:r>
            <a:r>
              <a:rPr lang="pt-BR" sz="1000" dirty="0">
                <a:latin typeface="Century Gothic" panose="020B0502020202020204" pitchFamily="34" charset="0"/>
              </a:rPr>
              <a:t> | 25 a 40 anos: </a:t>
            </a:r>
            <a:r>
              <a:rPr lang="pt-BR" sz="1000" b="1" dirty="0">
                <a:latin typeface="Century Gothic" panose="020B0502020202020204" pitchFamily="34" charset="0"/>
              </a:rPr>
              <a:t>59%</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71%</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65%</a:t>
            </a:r>
          </a:p>
          <a:p>
            <a:pPr algn="r">
              <a:defRPr/>
            </a:pPr>
            <a:r>
              <a:rPr lang="pt-BR" sz="1000" dirty="0">
                <a:latin typeface="Century Gothic" panose="020B0502020202020204" pitchFamily="34" charset="0"/>
              </a:rPr>
              <a:t>Sudeste: </a:t>
            </a:r>
            <a:r>
              <a:rPr lang="pt-BR" sz="1000" b="1" dirty="0">
                <a:latin typeface="Century Gothic" panose="020B0502020202020204" pitchFamily="34" charset="0"/>
              </a:rPr>
              <a:t>55% </a:t>
            </a:r>
            <a:r>
              <a:rPr lang="pt-BR" sz="1000" dirty="0">
                <a:latin typeface="Century Gothic" panose="020B0502020202020204" pitchFamily="34" charset="0"/>
              </a:rPr>
              <a:t>| Sul: </a:t>
            </a:r>
            <a:r>
              <a:rPr lang="pt-BR" sz="1000" b="1" dirty="0">
                <a:latin typeface="Century Gothic" panose="020B0502020202020204" pitchFamily="34" charset="0"/>
              </a:rPr>
              <a:t>53%</a:t>
            </a:r>
          </a:p>
        </p:txBody>
      </p:sp>
      <p:sp>
        <p:nvSpPr>
          <p:cNvPr id="25" name="TextBox 42">
            <a:extLst>
              <a:ext uri="{FF2B5EF4-FFF2-40B4-BE49-F238E27FC236}">
                <a16:creationId xmlns:a16="http://schemas.microsoft.com/office/drawing/2014/main" id="{5171C11C-72FF-C2FC-31EE-FDF0AD49C778}"/>
              </a:ext>
            </a:extLst>
          </p:cNvPr>
          <p:cNvSpPr txBox="1"/>
          <p:nvPr/>
        </p:nvSpPr>
        <p:spPr>
          <a:xfrm>
            <a:off x="4254879" y="2442411"/>
            <a:ext cx="2946032" cy="769441"/>
          </a:xfrm>
          <a:prstGeom prst="rect">
            <a:avLst/>
          </a:prstGeom>
        </p:spPr>
        <p:txBody>
          <a:bodyPr wrap="square" lIns="0" tIns="0" rIns="0" bIns="0" rtlCol="0" anchor="t">
            <a:spAutoFit/>
          </a:bodyPr>
          <a:lstStyle/>
          <a:p>
            <a:pPr algn="r">
              <a:defRPr/>
            </a:pP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Homens: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39%</a:t>
            </a:r>
            <a:r>
              <a:rPr kumimoji="0" lang="pt-BR" sz="1000" b="0" i="0" u="none" strike="noStrike" kern="1200" cap="none" spc="0" normalizeH="0" baseline="0" dirty="0">
                <a:ln>
                  <a:noFill/>
                </a:ln>
                <a:solidFill>
                  <a:schemeClr val="tx1"/>
                </a:solidFill>
                <a:effectLst/>
                <a:uLnTx/>
                <a:uFillTx/>
                <a:latin typeface="Century Gothic" panose="020B0502020202020204" pitchFamily="34" charset="0"/>
              </a:rPr>
              <a:t> | Mulheres: </a:t>
            </a:r>
            <a:r>
              <a:rPr kumimoji="0" lang="pt-BR" sz="1000" b="1" i="0" u="none" strike="noStrike" kern="1200" cap="none" spc="0" normalizeH="0" baseline="0" dirty="0">
                <a:ln>
                  <a:noFill/>
                </a:ln>
                <a:solidFill>
                  <a:schemeClr val="tx1"/>
                </a:solidFill>
                <a:effectLst/>
                <a:uLnTx/>
                <a:uFillTx/>
                <a:latin typeface="Century Gothic" panose="020B0502020202020204" pitchFamily="34" charset="0"/>
              </a:rPr>
              <a:t>41%</a:t>
            </a:r>
          </a:p>
          <a:p>
            <a:pPr algn="r">
              <a:defRPr/>
            </a:pPr>
            <a:r>
              <a:rPr lang="pt-BR" sz="1000" dirty="0">
                <a:latin typeface="Century Gothic" panose="020B0502020202020204" pitchFamily="34" charset="0"/>
              </a:rPr>
              <a:t>16 a 24 anos: </a:t>
            </a:r>
            <a:r>
              <a:rPr lang="pt-BR" sz="1000" b="1" dirty="0">
                <a:latin typeface="Century Gothic" panose="020B0502020202020204" pitchFamily="34" charset="0"/>
              </a:rPr>
              <a:t>59%</a:t>
            </a:r>
            <a:r>
              <a:rPr lang="pt-BR" sz="1000" dirty="0">
                <a:latin typeface="Century Gothic" panose="020B0502020202020204" pitchFamily="34" charset="0"/>
              </a:rPr>
              <a:t> | 25 a 40 anos: </a:t>
            </a:r>
            <a:r>
              <a:rPr lang="pt-BR" sz="1000" b="1" dirty="0">
                <a:latin typeface="Century Gothic" panose="020B0502020202020204" pitchFamily="34" charset="0"/>
              </a:rPr>
              <a:t>52%</a:t>
            </a:r>
            <a:r>
              <a:rPr lang="pt-BR" sz="1000" dirty="0">
                <a:latin typeface="Century Gothic" panose="020B0502020202020204" pitchFamily="34" charset="0"/>
              </a:rPr>
              <a:t/>
            </a:r>
            <a:br>
              <a:rPr lang="pt-BR" sz="1000" dirty="0">
                <a:latin typeface="Century Gothic" panose="020B0502020202020204" pitchFamily="34" charset="0"/>
              </a:rPr>
            </a:br>
            <a:r>
              <a:rPr lang="pt-BR" sz="1000" dirty="0">
                <a:latin typeface="Century Gothic" panose="020B0502020202020204" pitchFamily="34" charset="0"/>
              </a:rPr>
              <a:t>Ensino superior: </a:t>
            </a:r>
            <a:r>
              <a:rPr lang="pt-BR" sz="1000" b="1" dirty="0">
                <a:latin typeface="Century Gothic" panose="020B0502020202020204" pitchFamily="34" charset="0"/>
              </a:rPr>
              <a:t>62%</a:t>
            </a:r>
          </a:p>
          <a:p>
            <a:pPr algn="r">
              <a:defRPr/>
            </a:pPr>
            <a:r>
              <a:rPr lang="pt-BR" sz="1000" dirty="0">
                <a:latin typeface="Century Gothic" panose="020B0502020202020204" pitchFamily="34" charset="0"/>
              </a:rPr>
              <a:t>Mais de 5 S.M.: </a:t>
            </a:r>
            <a:r>
              <a:rPr lang="pt-BR" sz="1000" b="1" dirty="0">
                <a:latin typeface="Century Gothic" panose="020B0502020202020204" pitchFamily="34" charset="0"/>
              </a:rPr>
              <a:t>58%</a:t>
            </a:r>
          </a:p>
          <a:p>
            <a:pPr algn="r">
              <a:defRPr/>
            </a:pPr>
            <a:r>
              <a:rPr lang="pt-BR" sz="1000" dirty="0">
                <a:latin typeface="Century Gothic" panose="020B0502020202020204" pitchFamily="34" charset="0"/>
              </a:rPr>
              <a:t>Sul: </a:t>
            </a:r>
            <a:r>
              <a:rPr lang="pt-BR" sz="1000" b="1" dirty="0">
                <a:latin typeface="Century Gothic" panose="020B0502020202020204" pitchFamily="34" charset="0"/>
              </a:rPr>
              <a:t>50% </a:t>
            </a:r>
            <a:r>
              <a:rPr lang="pt-BR" sz="1000" dirty="0">
                <a:latin typeface="Century Gothic" panose="020B0502020202020204" pitchFamily="34" charset="0"/>
              </a:rPr>
              <a:t>| Norte/Centro-Oeste: </a:t>
            </a:r>
            <a:r>
              <a:rPr lang="pt-BR" sz="1000" b="1" dirty="0">
                <a:latin typeface="Century Gothic" panose="020B0502020202020204" pitchFamily="34" charset="0"/>
              </a:rPr>
              <a:t>43%</a:t>
            </a:r>
          </a:p>
        </p:txBody>
      </p:sp>
      <p:sp>
        <p:nvSpPr>
          <p:cNvPr id="27" name="CaixaDeTexto 26">
            <a:extLst>
              <a:ext uri="{FF2B5EF4-FFF2-40B4-BE49-F238E27FC236}">
                <a16:creationId xmlns:a16="http://schemas.microsoft.com/office/drawing/2014/main" id="{32BEE005-AADF-C180-6295-C3D38F24FD38}"/>
              </a:ext>
            </a:extLst>
          </p:cNvPr>
          <p:cNvSpPr txBox="1"/>
          <p:nvPr>
            <p:custDataLst>
              <p:tags r:id="rId2"/>
            </p:custDataLst>
          </p:nvPr>
        </p:nvSpPr>
        <p:spPr>
          <a:xfrm>
            <a:off x="9493006" y="3366586"/>
            <a:ext cx="1908199" cy="2616101"/>
          </a:xfrm>
          <a:prstGeom prst="rect">
            <a:avLst/>
          </a:prstGeom>
          <a:noFill/>
          <a:ln>
            <a:noFill/>
          </a:ln>
        </p:spPr>
        <p:txBody>
          <a:bodyPr wrap="square">
            <a:spAutoFit/>
          </a:bodyPr>
          <a:lstStyle/>
          <a:p>
            <a:pPr lvl="0">
              <a:spcAft>
                <a:spcPts val="1000"/>
              </a:spcAft>
              <a:defRPr/>
            </a:pPr>
            <a:r>
              <a:rPr lang="pt-BR" sz="1200" b="1" dirty="0">
                <a:solidFill>
                  <a:srgbClr val="F39325"/>
                </a:solidFill>
                <a:latin typeface="Nunito" pitchFamily="2" charset="0"/>
                <a:ea typeface="Calibri" panose="020F0502020204030204" pitchFamily="34" charset="0"/>
                <a:cs typeface="Calibri" panose="020F0502020204030204" pitchFamily="34" charset="0"/>
              </a:rPr>
              <a:t>Preferência massiva por entretenimento de fácil acesso, geralmente ligado a meios digitais e domésticos. </a:t>
            </a:r>
            <a:r>
              <a:rPr lang="pt-BR" sz="1600" b="1" dirty="0">
                <a:solidFill>
                  <a:srgbClr val="F39325"/>
                </a:solidFill>
                <a:latin typeface="Nunito" pitchFamily="2" charset="0"/>
                <a:ea typeface="Calibri" panose="020F0502020204030204" pitchFamily="34" charset="0"/>
                <a:cs typeface="Calibri" panose="020F0502020204030204" pitchFamily="34" charset="0"/>
              </a:rPr>
              <a:t>Música (53%) </a:t>
            </a:r>
            <a:r>
              <a:rPr lang="pt-BR" sz="1200" b="1" dirty="0">
                <a:solidFill>
                  <a:srgbClr val="F39325"/>
                </a:solidFill>
                <a:latin typeface="Nunito" pitchFamily="2" charset="0"/>
                <a:ea typeface="Calibri" panose="020F0502020204030204" pitchFamily="34" charset="0"/>
                <a:cs typeface="Calibri" panose="020F0502020204030204" pitchFamily="34" charset="0"/>
              </a:rPr>
              <a:t>e </a:t>
            </a:r>
            <a:r>
              <a:rPr lang="pt-BR" sz="1600" b="1" dirty="0">
                <a:solidFill>
                  <a:srgbClr val="F39325"/>
                </a:solidFill>
                <a:latin typeface="Nunito" pitchFamily="2" charset="0"/>
                <a:ea typeface="Calibri" panose="020F0502020204030204" pitchFamily="34" charset="0"/>
                <a:cs typeface="Calibri" panose="020F0502020204030204" pitchFamily="34" charset="0"/>
              </a:rPr>
              <a:t>Filmes (52%) </a:t>
            </a:r>
            <a:r>
              <a:rPr lang="pt-BR" sz="1200" b="1" dirty="0">
                <a:solidFill>
                  <a:srgbClr val="F39325"/>
                </a:solidFill>
                <a:latin typeface="Nunito" pitchFamily="2" charset="0"/>
                <a:ea typeface="Calibri" panose="020F0502020204030204" pitchFamily="34" charset="0"/>
                <a:cs typeface="Calibri" panose="020F0502020204030204" pitchFamily="34" charset="0"/>
              </a:rPr>
              <a:t>lideram o ranking, aparecendo tecnicamente empatados, seguidos de perto pelas </a:t>
            </a:r>
            <a:r>
              <a:rPr lang="pt-BR" sz="1600" b="1" dirty="0">
                <a:solidFill>
                  <a:srgbClr val="F39325"/>
                </a:solidFill>
                <a:latin typeface="Nunito" pitchFamily="2" charset="0"/>
                <a:ea typeface="Calibri" panose="020F0502020204030204" pitchFamily="34" charset="0"/>
                <a:cs typeface="Calibri" panose="020F0502020204030204" pitchFamily="34" charset="0"/>
              </a:rPr>
              <a:t>Séries (40%)</a:t>
            </a:r>
            <a:r>
              <a:rPr lang="pt-BR" sz="1200" b="1" dirty="0">
                <a:solidFill>
                  <a:srgbClr val="F39325"/>
                </a:solidFill>
                <a:latin typeface="Nunito" pitchFamily="2" charset="0"/>
                <a:ea typeface="Calibri" panose="020F0502020204030204" pitchFamily="34" charset="0"/>
                <a:cs typeface="Calibri" panose="020F0502020204030204" pitchFamily="34" charset="0"/>
              </a:rPr>
              <a:t>.</a:t>
            </a:r>
            <a:endParaRPr lang="pt-BR" sz="1200" dirty="0">
              <a:solidFill>
                <a:srgbClr val="7C7C7B"/>
              </a:solidFill>
              <a:latin typeface="Nunito" pitchFamily="2" charset="0"/>
              <a:ea typeface="Calibri" panose="020F0502020204030204" pitchFamily="34" charset="0"/>
              <a:cs typeface="Calibri" panose="020F0502020204030204" pitchFamily="34" charset="0"/>
            </a:endParaRPr>
          </a:p>
        </p:txBody>
      </p:sp>
      <p:cxnSp>
        <p:nvCxnSpPr>
          <p:cNvPr id="28" name="Straight Connector 29">
            <a:extLst>
              <a:ext uri="{FF2B5EF4-FFF2-40B4-BE49-F238E27FC236}">
                <a16:creationId xmlns:a16="http://schemas.microsoft.com/office/drawing/2014/main" id="{DA2C2332-6888-357F-3B80-F83D84AD7768}"/>
              </a:ext>
            </a:extLst>
          </p:cNvPr>
          <p:cNvCxnSpPr>
            <a:cxnSpLocks/>
          </p:cNvCxnSpPr>
          <p:nvPr/>
        </p:nvCxnSpPr>
        <p:spPr>
          <a:xfrm>
            <a:off x="9386739" y="3517641"/>
            <a:ext cx="0" cy="2313992"/>
          </a:xfrm>
          <a:prstGeom prst="line">
            <a:avLst/>
          </a:prstGeom>
          <a:ln w="19050">
            <a:solidFill>
              <a:srgbClr val="F393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942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0.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11.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1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5.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16.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17.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18.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1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20.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2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22.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7.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ags/tag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9.xml><?xml version="1.0" encoding="utf-8"?>
<p:tagLst xmlns:a="http://schemas.openxmlformats.org/drawingml/2006/main" xmlns:r="http://schemas.openxmlformats.org/officeDocument/2006/relationships" xmlns:p="http://schemas.openxmlformats.org/presentationml/2006/main">
  <p:tag name="SLIDEFAB_RESIZEMODE" val="1"/>
  <p:tag name="SLIDEFAB_SHAPECONDITIONMETACTIONDELETE" val="False"/>
  <p:tag name="SLIDEFAB_EXPORTMODE" val="4"/>
</p:tagLst>
</file>

<file path=ppt/theme/theme1.xml><?xml version="1.0" encoding="utf-8"?>
<a:theme xmlns:a="http://schemas.openxmlformats.org/drawingml/2006/main" name="1_Tema do Office">
  <a:themeElements>
    <a:clrScheme name="NEXUS">
      <a:dk1>
        <a:srgbClr val="081938"/>
      </a:dk1>
      <a:lt1>
        <a:srgbClr val="FFFFFF"/>
      </a:lt1>
      <a:dk2>
        <a:srgbClr val="77787B"/>
      </a:dk2>
      <a:lt2>
        <a:srgbClr val="E7E6E6"/>
      </a:lt2>
      <a:accent1>
        <a:srgbClr val="636466"/>
      </a:accent1>
      <a:accent2>
        <a:srgbClr val="3A3A3B"/>
      </a:accent2>
      <a:accent3>
        <a:srgbClr val="F79334"/>
      </a:accent3>
      <a:accent4>
        <a:srgbClr val="24AAE1"/>
      </a:accent4>
      <a:accent5>
        <a:srgbClr val="ED1D24"/>
      </a:accent5>
      <a:accent6>
        <a:srgbClr val="8DC63F"/>
      </a:accent6>
      <a:hlink>
        <a:srgbClr val="0093D8"/>
      </a:hlink>
      <a:folHlink>
        <a:srgbClr val="007D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squisa2012">
    <a:dk1>
      <a:sysClr val="windowText" lastClr="000000"/>
    </a:dk1>
    <a:lt1>
      <a:srgbClr val="FFFFFF"/>
    </a:lt1>
    <a:dk2>
      <a:srgbClr val="002100"/>
    </a:dk2>
    <a:lt2>
      <a:srgbClr val="E3E0BF"/>
    </a:lt2>
    <a:accent1>
      <a:srgbClr val="6E8646"/>
    </a:accent1>
    <a:accent2>
      <a:srgbClr val="FF9700"/>
    </a:accent2>
    <a:accent3>
      <a:srgbClr val="950001"/>
    </a:accent3>
    <a:accent4>
      <a:srgbClr val="ABABAB"/>
    </a:accent4>
    <a:accent5>
      <a:srgbClr val="0068FF"/>
    </a:accent5>
    <a:accent6>
      <a:srgbClr val="7001C2"/>
    </a:accent6>
    <a:hlink>
      <a:srgbClr val="1E04FF"/>
    </a:hlink>
    <a:folHlink>
      <a:srgbClr val="FF0003"/>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esquisa2012">
    <a:dk1>
      <a:sysClr val="windowText" lastClr="000000"/>
    </a:dk1>
    <a:lt1>
      <a:srgbClr val="FFFFFF"/>
    </a:lt1>
    <a:dk2>
      <a:srgbClr val="002100"/>
    </a:dk2>
    <a:lt2>
      <a:srgbClr val="E3E0BF"/>
    </a:lt2>
    <a:accent1>
      <a:srgbClr val="6E8646"/>
    </a:accent1>
    <a:accent2>
      <a:srgbClr val="FF9700"/>
    </a:accent2>
    <a:accent3>
      <a:srgbClr val="950001"/>
    </a:accent3>
    <a:accent4>
      <a:srgbClr val="ABABAB"/>
    </a:accent4>
    <a:accent5>
      <a:srgbClr val="0068FF"/>
    </a:accent5>
    <a:accent6>
      <a:srgbClr val="7001C2"/>
    </a:accent6>
    <a:hlink>
      <a:srgbClr val="1E04FF"/>
    </a:hlink>
    <a:folHlink>
      <a:srgbClr val="FF0003"/>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esquisa2012">
    <a:dk1>
      <a:sysClr val="windowText" lastClr="000000"/>
    </a:dk1>
    <a:lt1>
      <a:srgbClr val="FFFFFF"/>
    </a:lt1>
    <a:dk2>
      <a:srgbClr val="002100"/>
    </a:dk2>
    <a:lt2>
      <a:srgbClr val="E3E0BF"/>
    </a:lt2>
    <a:accent1>
      <a:srgbClr val="6E8646"/>
    </a:accent1>
    <a:accent2>
      <a:srgbClr val="FF9700"/>
    </a:accent2>
    <a:accent3>
      <a:srgbClr val="950001"/>
    </a:accent3>
    <a:accent4>
      <a:srgbClr val="ABABAB"/>
    </a:accent4>
    <a:accent5>
      <a:srgbClr val="0068FF"/>
    </a:accent5>
    <a:accent6>
      <a:srgbClr val="7001C2"/>
    </a:accent6>
    <a:hlink>
      <a:srgbClr val="1E04FF"/>
    </a:hlink>
    <a:folHlink>
      <a:srgbClr val="FF0003"/>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Pesquisa2012">
    <a:dk1>
      <a:sysClr val="windowText" lastClr="000000"/>
    </a:dk1>
    <a:lt1>
      <a:srgbClr val="FFFFFF"/>
    </a:lt1>
    <a:dk2>
      <a:srgbClr val="002100"/>
    </a:dk2>
    <a:lt2>
      <a:srgbClr val="E3E0BF"/>
    </a:lt2>
    <a:accent1>
      <a:srgbClr val="6E8646"/>
    </a:accent1>
    <a:accent2>
      <a:srgbClr val="FF9700"/>
    </a:accent2>
    <a:accent3>
      <a:srgbClr val="950001"/>
    </a:accent3>
    <a:accent4>
      <a:srgbClr val="ABABAB"/>
    </a:accent4>
    <a:accent5>
      <a:srgbClr val="0068FF"/>
    </a:accent5>
    <a:accent6>
      <a:srgbClr val="7001C2"/>
    </a:accent6>
    <a:hlink>
      <a:srgbClr val="1E04FF"/>
    </a:hlink>
    <a:folHlink>
      <a:srgbClr val="FF0003"/>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NEXUS">
    <a:dk1>
      <a:srgbClr val="081938"/>
    </a:dk1>
    <a:lt1>
      <a:srgbClr val="FFFFFF"/>
    </a:lt1>
    <a:dk2>
      <a:srgbClr val="77787B"/>
    </a:dk2>
    <a:lt2>
      <a:srgbClr val="E7E6E6"/>
    </a:lt2>
    <a:accent1>
      <a:srgbClr val="636466"/>
    </a:accent1>
    <a:accent2>
      <a:srgbClr val="3A3A3B"/>
    </a:accent2>
    <a:accent3>
      <a:srgbClr val="F79334"/>
    </a:accent3>
    <a:accent4>
      <a:srgbClr val="24AAE1"/>
    </a:accent4>
    <a:accent5>
      <a:srgbClr val="ED1D24"/>
    </a:accent5>
    <a:accent6>
      <a:srgbClr val="8DC63F"/>
    </a:accent6>
    <a:hlink>
      <a:srgbClr val="0093D8"/>
    </a:hlink>
    <a:folHlink>
      <a:srgbClr val="007D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NEXUS">
    <a:dk1>
      <a:srgbClr val="081938"/>
    </a:dk1>
    <a:lt1>
      <a:srgbClr val="FFFFFF"/>
    </a:lt1>
    <a:dk2>
      <a:srgbClr val="77787B"/>
    </a:dk2>
    <a:lt2>
      <a:srgbClr val="E7E6E6"/>
    </a:lt2>
    <a:accent1>
      <a:srgbClr val="636466"/>
    </a:accent1>
    <a:accent2>
      <a:srgbClr val="3A3A3B"/>
    </a:accent2>
    <a:accent3>
      <a:srgbClr val="F79334"/>
    </a:accent3>
    <a:accent4>
      <a:srgbClr val="24AAE1"/>
    </a:accent4>
    <a:accent5>
      <a:srgbClr val="ED1D24"/>
    </a:accent5>
    <a:accent6>
      <a:srgbClr val="8DC63F"/>
    </a:accent6>
    <a:hlink>
      <a:srgbClr val="0093D8"/>
    </a:hlink>
    <a:folHlink>
      <a:srgbClr val="007D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esquisa2012">
    <a:dk1>
      <a:sysClr val="windowText" lastClr="000000"/>
    </a:dk1>
    <a:lt1>
      <a:srgbClr val="FFFFFF"/>
    </a:lt1>
    <a:dk2>
      <a:srgbClr val="002100"/>
    </a:dk2>
    <a:lt2>
      <a:srgbClr val="E3E0BF"/>
    </a:lt2>
    <a:accent1>
      <a:srgbClr val="6E8646"/>
    </a:accent1>
    <a:accent2>
      <a:srgbClr val="FF9700"/>
    </a:accent2>
    <a:accent3>
      <a:srgbClr val="950001"/>
    </a:accent3>
    <a:accent4>
      <a:srgbClr val="ABABAB"/>
    </a:accent4>
    <a:accent5>
      <a:srgbClr val="0068FF"/>
    </a:accent5>
    <a:accent6>
      <a:srgbClr val="7001C2"/>
    </a:accent6>
    <a:hlink>
      <a:srgbClr val="1E04FF"/>
    </a:hlink>
    <a:folHlink>
      <a:srgbClr val="FF0003"/>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squisa2012">
    <a:dk1>
      <a:sysClr val="windowText" lastClr="000000"/>
    </a:dk1>
    <a:lt1>
      <a:srgbClr val="FFFFFF"/>
    </a:lt1>
    <a:dk2>
      <a:srgbClr val="002100"/>
    </a:dk2>
    <a:lt2>
      <a:srgbClr val="E3E0BF"/>
    </a:lt2>
    <a:accent1>
      <a:srgbClr val="6E8646"/>
    </a:accent1>
    <a:accent2>
      <a:srgbClr val="FF9700"/>
    </a:accent2>
    <a:accent3>
      <a:srgbClr val="950001"/>
    </a:accent3>
    <a:accent4>
      <a:srgbClr val="ABABAB"/>
    </a:accent4>
    <a:accent5>
      <a:srgbClr val="0068FF"/>
    </a:accent5>
    <a:accent6>
      <a:srgbClr val="7001C2"/>
    </a:accent6>
    <a:hlink>
      <a:srgbClr val="1E04FF"/>
    </a:hlink>
    <a:folHlink>
      <a:srgbClr val="FF0003"/>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2357</TotalTime>
  <Words>8485</Words>
  <Application>Microsoft Office PowerPoint</Application>
  <PresentationFormat>Widescreen</PresentationFormat>
  <Paragraphs>640</Paragraphs>
  <Slides>68</Slides>
  <Notes>66</Notes>
  <HiddenSlides>0</HiddenSlides>
  <MMClips>0</MMClips>
  <ScaleCrop>false</ScaleCrop>
  <HeadingPairs>
    <vt:vector size="6" baseType="variant">
      <vt:variant>
        <vt:lpstr>Fontes usadas</vt:lpstr>
      </vt:variant>
      <vt:variant>
        <vt:i4>15</vt:i4>
      </vt:variant>
      <vt:variant>
        <vt:lpstr>Tema</vt:lpstr>
      </vt:variant>
      <vt:variant>
        <vt:i4>4</vt:i4>
      </vt:variant>
      <vt:variant>
        <vt:lpstr>Títulos de slides</vt:lpstr>
      </vt:variant>
      <vt:variant>
        <vt:i4>68</vt:i4>
      </vt:variant>
    </vt:vector>
  </HeadingPairs>
  <TitlesOfParts>
    <vt:vector size="87" baseType="lpstr">
      <vt:lpstr>Aptos</vt:lpstr>
      <vt:lpstr>Arial</vt:lpstr>
      <vt:lpstr>Calibri</vt:lpstr>
      <vt:lpstr>Calibri Light</vt:lpstr>
      <vt:lpstr>Catamaran</vt:lpstr>
      <vt:lpstr>Century Gothic</vt:lpstr>
      <vt:lpstr>Century Gothic Pro</vt:lpstr>
      <vt:lpstr>Matahari 700</vt:lpstr>
      <vt:lpstr>Montserrat</vt:lpstr>
      <vt:lpstr>Montserrat Light</vt:lpstr>
      <vt:lpstr>Nunito</vt:lpstr>
      <vt:lpstr>Nunito ExtraBold</vt:lpstr>
      <vt:lpstr>Nunito Light</vt:lpstr>
      <vt:lpstr>Nunito SemiBold</vt:lpstr>
      <vt:lpstr>Times New Roman</vt:lpstr>
      <vt:lpstr>1_Tema do Office</vt:lpstr>
      <vt:lpstr>Office Theme</vt:lpstr>
      <vt:lpstr>1_Office Theme</vt:lpstr>
      <vt:lpstr>Tema do Office</vt:lpstr>
      <vt:lpstr>Apresentação do PowerPoint</vt:lpstr>
      <vt:lpstr>OBJETIVOS GERAIS</vt:lpstr>
      <vt:lpstr>O QUE FOI</vt:lpstr>
      <vt:lpstr>PERFIL (amostra total)</vt:lpstr>
      <vt:lpstr>Apresentação do PowerPoint</vt:lpstr>
      <vt:lpstr>Apresentação do PowerPoint</vt:lpstr>
      <vt:lpstr>Apresentação do PowerPoint</vt:lpstr>
      <vt:lpstr>Apresentação do PowerPoint</vt:lpstr>
      <vt:lpstr>CONSUMO DE ATIVIDADES CULTURAIS  NOS ÚLTIMOS 30 DIAS (Amostra total)</vt:lpstr>
      <vt:lpstr>[QUADRO RESUMO] FREQUÊNCIA SEMANAL:  CONSUMO DE FILMES E SÉRIES (Amostra total)</vt:lpstr>
      <vt:lpstr>EQUIPAMENTOS CULTURAIS VISITADOS NO ÚLTIMO TRIMESTRE (Amostra total)</vt:lpstr>
      <vt:lpstr>DESEJO DE FREQUÊNCIA:  LOCAIS MAIS DESEJADOS PELO PÚBLICO (Amostra total)</vt:lpstr>
      <vt:lpstr>Apresentação do PowerPoint</vt:lpstr>
      <vt:lpstr>Apresentação do PowerPoint</vt:lpstr>
      <vt:lpstr>VISITAÇÃO A EVENTOS CULTURAIS REGIONAIS (Amostra total)</vt:lpstr>
      <vt:lpstr>PARTICIPAÇÃO EM FESTAS POPULARES E TRADICIONAIS (Amostra total)</vt:lpstr>
      <vt:lpstr>Apresentação do PowerPoint</vt:lpstr>
      <vt:lpstr>Apresentação do PowerPoint</vt:lpstr>
      <vt:lpstr>Apresentação do PowerPoint</vt:lpstr>
      <vt:lpstr>PRINCIPAIS OBSTÁCULOS AO ACESSO CULTURAL (Amostra total)</vt:lpstr>
      <vt:lpstr>Apresentação do PowerPoint</vt:lpstr>
      <vt:lpstr>Apresentação do PowerPoint</vt:lpstr>
      <vt:lpstr>Apresentação do PowerPoint</vt:lpstr>
      <vt:lpstr>ONDE A CULTURA É CONSUMIDA:  MEIOS PRINCIPAIS (Amostra total)</vt:lpstr>
      <vt:lpstr>Apresentação do PowerPoint</vt:lpstr>
      <vt:lpstr>USO DE SERVIÇOS  DE STREAMING DE VÍDEO (Amostra total)</vt:lpstr>
      <vt:lpstr>Apresentação do PowerPoint</vt:lpstr>
      <vt:lpstr>Apresentação do PowerPoint</vt:lpstr>
      <vt:lpstr>Apresentação do PowerPoint</vt:lpstr>
      <vt:lpstr>A IMAGEM DA CULTURA BRASILEIRA  NO MUNDO (Amostra total)</vt:lpstr>
      <vt:lpstr>IMPACTO DA CULTURA  NA IMAGEM INTERNACIONAL DO BRASIL (Amostra total)</vt:lpstr>
      <vt:lpstr>Apresentação do PowerPoint</vt:lpstr>
      <vt:lpstr>NÍVEL DE IMPORTÂNCIA DE ASPECTOS CULTURAIS (Amostra total)</vt:lpstr>
      <vt:lpstr>IMPORTÂNCIA DO INCENTIVO CULTURAL  PARA A ECONOMIA LOCAL (Amostra total)</vt:lpstr>
      <vt:lpstr>IMPORTÂNCIA DO INCENTIVO CULTURAL PARA GERAÇÃO DE EMPREGO LOCAL (Amostra total)</vt:lpstr>
      <vt:lpstr>Apresentação do PowerPoint</vt:lpstr>
      <vt:lpstr>Apresentação do PowerPoint</vt:lpstr>
      <vt:lpstr>Apresentação do PowerPoint</vt:lpstr>
      <vt:lpstr>PRINCIPAIS AGENTES  DE FOMENTO À CULTURA (Amostra total)</vt:lpstr>
      <vt:lpstr>Apresentação do PowerPoint</vt:lpstr>
      <vt:lpstr>Apresentação do PowerPoint</vt:lpstr>
      <vt:lpstr>A CULTURA  NA AGENDA DO GOVERNO FEDERAL (Amostra total)</vt:lpstr>
      <vt:lpstr>Apresentação do PowerPoint</vt:lpstr>
      <vt:lpstr>Apresentação do PowerPoint</vt:lpstr>
      <vt:lpstr>NÍVEL DE CONHECIMENTO  DE POLÍTICAS PÚBLICAS (Amostra total)</vt:lpstr>
      <vt:lpstr>AVALIAÇÃO DE POLÍTICAS PÚBLICAS (Amostra total)</vt:lpstr>
      <vt:lpstr>AVALIAÇÃO DE POLÍTICAS PÚBLICAS (Entre quem conhece cada programa)</vt:lpstr>
      <vt:lpstr>PERCEPÇÃO SOBRE A ATUAÇÃO  DO MINISTÉRIO DA CULTURA (Amostra total)</vt:lpstr>
      <vt:lpstr>CONHECIMENTO:  LEIS PAULO GUSTAVO E ALDIR BLANC (Amostra total)</vt:lpstr>
      <vt:lpstr>APROVAÇÃO DAS LEIS PAULO GUSTAVO E ALDIR BLANC (Amostra total)</vt:lpstr>
      <vt:lpstr>[CRUZAMENTO] CONHECIMENTO: LEIS PAULO GUSTAVO E ALDIR BLANC VS. APROVAÇÃO DAS LEIS PAULO GUSTAVO E ALDIR BLANC (Amostra total)</vt:lpstr>
      <vt:lpstr>Apresentação do PowerPoint</vt:lpstr>
      <vt:lpstr>CONHECIMENTO:  LEI ROUANET (Amostra total)</vt:lpstr>
      <vt:lpstr>APROVAÇÃO DA LEI ROUANET (Amostra total)</vt:lpstr>
      <vt:lpstr>[CRUZAMENTO] CONHECIMENTO: LEI ROUANET VS.  APROVAÇÃO DA LEI ROUANET (Amostra total)</vt:lpstr>
      <vt:lpstr>NÍVEL DE INFORMAÇÃO:  CEUS DA CULTURA (Amostra total)</vt:lpstr>
      <vt:lpstr>APROVAÇÃO DO PROGRAMA CEUS DA CULTURA (Amostra total)</vt:lpstr>
      <vt:lpstr>[QUADRO RESUMO] CONHECIMENTO:  LEIS E PROGRAMAS (Amostra total)</vt:lpstr>
      <vt:lpstr>Apresentação do PowerPoint</vt:lpstr>
      <vt:lpstr>IMPACTO DAS POLÍTICAS CULTURAIS  NA IMAGEM DO GOVERNO FEDERAL (Amostra total)</vt:lpstr>
      <vt:lpstr>IMPACTO DAS POLÍTICAS CULTURAIS  NA IMAGEM DO PRESIDENTE DA REPÚBLICA (Amostra total)</vt:lpstr>
      <vt:lpstr>Apresentação do PowerPoint</vt:lpstr>
      <vt:lpstr>CULTURA COMO FATOR DE APROXIMAÇÃO POPULAR (Amostra total)</vt:lpstr>
      <vt:lpstr>Apresentação do PowerPoint</vt:lpstr>
      <vt:lpstr>Apresentação do PowerPoint</vt:lpstr>
      <vt:lpstr>Apresentação do PowerPoint</vt:lpstr>
      <vt:lpstr>Apresentação do PowerPoint</vt:lpstr>
      <vt:lpstr>Obrigad_!</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dc:title>
  <dc:creator>Renan Klein</dc:creator>
  <cp:lastModifiedBy>Jordana Dias Pereira</cp:lastModifiedBy>
  <cp:revision>55</cp:revision>
  <dcterms:created xsi:type="dcterms:W3CDTF">2025-09-30T12:49:31Z</dcterms:created>
  <dcterms:modified xsi:type="dcterms:W3CDTF">2025-12-03T15:09:02Z</dcterms:modified>
</cp:coreProperties>
</file>