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handoutMasterIdLst>
    <p:handoutMasterId r:id="rId7"/>
  </p:handoutMasterIdLst>
  <p:sldIdLst>
    <p:sldId id="257" r:id="rId2"/>
    <p:sldId id="291" r:id="rId3"/>
    <p:sldId id="293" r:id="rId4"/>
    <p:sldId id="290" r:id="rId5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 ExtraBold" panose="020B0604020202020204" charset="0"/>
      <p:bold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Montserrat SemiBold" panose="020B0604020202020204" charset="0"/>
      <p:regular r:id="rId18"/>
      <p:bold r:id="rId19"/>
      <p:italic r:id="rId20"/>
      <p:boldItalic r:id="rId21"/>
    </p:embeddedFont>
    <p:embeddedFont>
      <p:font typeface="Montserrat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FA5"/>
    <a:srgbClr val="8AB5E1"/>
    <a:srgbClr val="49AFE8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59AC4-196D-4364-B4EC-5D219FAB7102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691FB-C6CC-4C46-834A-069A8D74D6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8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7b7a59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7b7a5913c_0_0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7a047463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7a047463b_0_1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735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7a047463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7a047463b_0_1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93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2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04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291975" y="1294235"/>
            <a:ext cx="6023400" cy="742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lt1"/>
                </a:solidFill>
                <a:latin typeface="Montserrat" panose="020B0604020202020204" charset="0"/>
                <a:ea typeface="Montserrat ExtraBold"/>
                <a:cs typeface="Montserrat ExtraBold"/>
                <a:sym typeface="Montserrat ExtraBold"/>
              </a:rPr>
              <a:t>DATAS </a:t>
            </a:r>
            <a:r>
              <a:rPr lang="pt-BR" sz="2000" dirty="0" smtClean="0">
                <a:solidFill>
                  <a:schemeClr val="lt1"/>
                </a:solidFill>
                <a:latin typeface="Montserrat" panose="020B0604020202020204" charset="0"/>
                <a:ea typeface="Montserrat ExtraBold"/>
                <a:cs typeface="Montserrat ExtraBold"/>
                <a:sym typeface="Montserrat ExtraBold"/>
              </a:rPr>
              <a:t>REPRESENTATIVAS DA SAÚDE</a:t>
            </a:r>
            <a:r>
              <a:rPr lang="pt-BR" sz="20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/>
            </a:r>
            <a:br>
              <a:rPr lang="pt-BR" sz="20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pt-BR" sz="24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NOVEMBRO/2025</a:t>
            </a:r>
            <a:endParaRPr sz="24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291975" y="2458814"/>
            <a:ext cx="6023400" cy="7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chemeClr val="lt1"/>
                </a:solidFill>
                <a:latin typeface="Montserrat SemiBold"/>
              </a:rPr>
              <a:t>372ª Reunião Ordinária do 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lt1"/>
                </a:solidFill>
                <a:latin typeface="Montserrat SemiBold"/>
              </a:rPr>
              <a:t>Conselho Nacional de Saúde</a:t>
            </a:r>
            <a:endParaRPr lang="pt-BR" sz="2000" b="1" dirty="0">
              <a:solidFill>
                <a:schemeClr val="lt1"/>
              </a:solidFill>
              <a:latin typeface="Montserrat SemiBold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578784" y="3584810"/>
            <a:ext cx="3449782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1" dirty="0" smtClean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05 e 06 de novembro de </a:t>
            </a:r>
            <a:r>
              <a:rPr lang="pt-BR" sz="1400" b="1" i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2025</a:t>
            </a:r>
            <a:endParaRPr sz="1400" b="1" i="1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489797" y="9427"/>
            <a:ext cx="7125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Datas Representativas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8536" y="104494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481265" y="59194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13762"/>
              </p:ext>
            </p:extLst>
          </p:nvPr>
        </p:nvGraphicFramePr>
        <p:xfrm>
          <a:off x="481265" y="974520"/>
          <a:ext cx="7067541" cy="384048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247965">
                  <a:extLst>
                    <a:ext uri="{9D8B030D-6E8A-4147-A177-3AD203B41FA5}">
                      <a16:colId xmlns:a16="http://schemas.microsoft.com/office/drawing/2014/main" val="2881354949"/>
                    </a:ext>
                  </a:extLst>
                </a:gridCol>
                <a:gridCol w="5819576">
                  <a:extLst>
                    <a:ext uri="{9D8B030D-6E8A-4147-A177-3AD203B41FA5}">
                      <a16:colId xmlns:a16="http://schemas.microsoft.com/office/drawing/2014/main" val="704847761"/>
                    </a:ext>
                  </a:extLst>
                </a:gridCol>
              </a:tblGrid>
              <a:tr h="237579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Montserrat" panose="020B0604020202020204" charset="0"/>
                        </a:rPr>
                        <a:t>1º a 07/11</a:t>
                      </a:r>
                      <a:endParaRPr lang="pt-BR" sz="1200" b="1" dirty="0">
                        <a:latin typeface="Montserra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i="0" u="none" strike="noStrike" cap="none" dirty="0" smtClean="0">
                          <a:solidFill>
                            <a:schemeClr val="bg1"/>
                          </a:solidFill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Semana Nacional de Prevenção do Câncer Bucal</a:t>
                      </a:r>
                      <a:endParaRPr lang="pt-BR" sz="1200" b="0" i="0" u="none" strike="noStrike" cap="none" dirty="0">
                        <a:solidFill>
                          <a:schemeClr val="bg1"/>
                        </a:solidFill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03258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03/11</a:t>
                      </a:r>
                      <a:endParaRPr kumimoji="0" lang="pt-BR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Nacional da Saúde Única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32304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06/11</a:t>
                      </a:r>
                      <a:endParaRPr kumimoji="0" lang="pt-BR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da Malária nas Américas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65073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08/11</a:t>
                      </a:r>
                      <a:endParaRPr kumimoji="0" lang="pt-BR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DOS PROFISSIONAIS DE RADIOLOGIA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45063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10/11</a:t>
                      </a:r>
                      <a:endParaRPr kumimoji="0" lang="pt-BR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Nacional de Prevenção e Combate à Surdez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222938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10/11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Montserrat" panose="020B0604020202020204" charset="0"/>
                        </a:rPr>
                        <a:t>Dia Mundial do HTLV</a:t>
                      </a:r>
                      <a:endParaRPr lang="pt-BR" sz="1200" b="0" dirty="0">
                        <a:solidFill>
                          <a:schemeClr val="bg1"/>
                        </a:solidFill>
                        <a:latin typeface="Montserr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084193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12/11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Mundial da Pneumonia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97048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12/11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200" b="0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Nacional da Pessoa com </a:t>
                      </a:r>
                      <a:r>
                        <a:rPr lang="pt-BR" sz="1200" b="0" i="0" u="none" strike="noStrike" cap="none" dirty="0" err="1" smtClean="0">
                          <a:solidFill>
                            <a:schemeClr val="lt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Surdocegueira</a:t>
                      </a:r>
                      <a:endParaRPr lang="pt-BR" sz="1200" b="0" i="0" u="none" strike="noStrike" cap="none" dirty="0" smtClean="0">
                        <a:solidFill>
                          <a:schemeClr val="lt1"/>
                        </a:solidFill>
                        <a:effectLst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31048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12/11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Nacional de Prevenção das Arritmias Cardíacas e Morte Súbita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449496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14/11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Mundial do Combate ao Diabetes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95295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15/11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Proclamação da República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94870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16/11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Nacional de Atenção à Dislexia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4811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17/11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Mundial de Combate ao Câncer de Próstata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687633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17/11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Nacional de Combate à Tuberculose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2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3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489797" y="9427"/>
            <a:ext cx="7125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Datas Representativas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8536" y="104494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481265" y="59194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81885"/>
              </p:ext>
            </p:extLst>
          </p:nvPr>
        </p:nvGraphicFramePr>
        <p:xfrm>
          <a:off x="481265" y="974520"/>
          <a:ext cx="7087564" cy="402336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304862">
                  <a:extLst>
                    <a:ext uri="{9D8B030D-6E8A-4147-A177-3AD203B41FA5}">
                      <a16:colId xmlns:a16="http://schemas.microsoft.com/office/drawing/2014/main" val="2881354949"/>
                    </a:ext>
                  </a:extLst>
                </a:gridCol>
                <a:gridCol w="5782702">
                  <a:extLst>
                    <a:ext uri="{9D8B030D-6E8A-4147-A177-3AD203B41FA5}">
                      <a16:colId xmlns:a16="http://schemas.microsoft.com/office/drawing/2014/main" val="704847761"/>
                    </a:ext>
                  </a:extLst>
                </a:gridCol>
              </a:tblGrid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17/11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de Ação para a Eliminação do Câncer do Colo do Útero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237939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17/11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Mundial da Prematuridade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583567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pt-BR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18 a 24/11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Semana Mundial de Conscientização sobre Resistência</a:t>
                      </a:r>
                      <a:r>
                        <a:rPr lang="pt-BR" sz="1200" b="0" i="0" u="none" strike="noStrike" cap="none" baseline="0" dirty="0" smtClean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 a Antimicrobianos</a:t>
                      </a:r>
                      <a:endParaRPr lang="pt-BR" sz="1200" b="0" i="0" u="none" strike="noStrike" cap="none" dirty="0" smtClean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5658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19/11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Nacional de Combate à Dengue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28822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20/11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da Consciência Negra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85560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20/11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do biomédico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07592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20/11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do Auditor Interna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402775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20/11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do Técnico em Contabilidade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230010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23/11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Nacional de Combate ao Câncer Infantil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72331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25/11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do Doador de Sangue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27497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25/11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Internacional para Eliminação da Violência Contra as Mulheres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03045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27/11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Internacional e Nacional de Combate ao Câncer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423425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27/11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Nacional de Luta contra o Câncer de mama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17835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27/11</a:t>
                      </a:r>
                      <a:endParaRPr kumimoji="0" lang="pt-BR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Dia dos profissionais de Segurança do Trabalho</a:t>
                      </a:r>
                      <a:endPara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5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06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3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" y="4"/>
            <a:ext cx="9132844" cy="5137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7" name="Google Shape;507;p42"/>
          <p:cNvGrpSpPr/>
          <p:nvPr/>
        </p:nvGrpSpPr>
        <p:grpSpPr>
          <a:xfrm>
            <a:off x="2010036" y="1979775"/>
            <a:ext cx="420634" cy="2160487"/>
            <a:chOff x="408431" y="2060447"/>
            <a:chExt cx="626363" cy="3217164"/>
          </a:xfrm>
        </p:grpSpPr>
        <p:pic>
          <p:nvPicPr>
            <p:cNvPr id="508" name="Google Shape;508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7387" y="4774692"/>
              <a:ext cx="569963" cy="502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8431" y="3829824"/>
              <a:ext cx="569975" cy="569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4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5863" y="2060447"/>
              <a:ext cx="571499" cy="571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8431" y="3011424"/>
              <a:ext cx="626363" cy="4419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42"/>
          <p:cNvSpPr txBox="1"/>
          <p:nvPr/>
        </p:nvSpPr>
        <p:spPr>
          <a:xfrm>
            <a:off x="2592148" y="2037698"/>
            <a:ext cx="3588645" cy="21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94" rIns="0" bIns="0" anchor="t" anchorCtr="0">
            <a:spAutoFit/>
          </a:bodyPr>
          <a:lstStyle/>
          <a:p>
            <a:pPr marL="9525"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@</a:t>
            </a:r>
            <a:r>
              <a:rPr lang="pt-BR" dirty="0" err="1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conselhonacionaldesaude.cns</a:t>
            </a: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endParaRPr lang="pt-BR" dirty="0" smtClean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>
              <a:buSzPts val="2000"/>
            </a:pPr>
            <a:endParaRPr dirty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 marR="1406841">
              <a:spcBef>
                <a:spcPts val="206"/>
              </a:spcBef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/</a:t>
            </a:r>
            <a:r>
              <a:rPr lang="pt-BR" dirty="0" err="1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comunicacns</a:t>
            </a: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 marR="1406841">
              <a:spcBef>
                <a:spcPts val="206"/>
              </a:spcBef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r>
              <a:rPr lang="pt-BR" dirty="0" err="1" smtClean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Abrasus</a:t>
            </a: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endParaRPr lang="pt-BR" dirty="0" smtClean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 marR="1406841">
              <a:spcBef>
                <a:spcPts val="206"/>
              </a:spcBef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/</a:t>
            </a:r>
            <a:r>
              <a:rPr lang="pt-BR" dirty="0" err="1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comunicacns</a:t>
            </a:r>
            <a:endParaRPr dirty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2"/>
          <p:cNvSpPr txBox="1">
            <a:spLocks noGrp="1"/>
          </p:cNvSpPr>
          <p:nvPr>
            <p:ph type="title"/>
          </p:nvPr>
        </p:nvSpPr>
        <p:spPr>
          <a:xfrm>
            <a:off x="898397" y="1043423"/>
            <a:ext cx="4999725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2E75B5"/>
              </a:buClr>
              <a:buSzPts val="4000"/>
            </a:pPr>
            <a:r>
              <a:rPr lang="pt-BR" sz="2000" dirty="0" err="1">
                <a:solidFill>
                  <a:schemeClr val="lt1"/>
                </a:solidFill>
                <a:latin typeface="Montserrat SemiBold" panose="020B0604020202020204" charset="0"/>
              </a:rPr>
              <a:t>Obrigad</a:t>
            </a:r>
            <a:r>
              <a:rPr lang="pt-BR" sz="2000" dirty="0">
                <a:solidFill>
                  <a:schemeClr val="lt1"/>
                </a:solidFill>
                <a:latin typeface="Montserrat SemiBold" panose="020B0604020202020204" charset="0"/>
              </a:rPr>
              <a:t>@!! </a:t>
            </a:r>
            <a:endParaRPr sz="2000" dirty="0">
              <a:solidFill>
                <a:schemeClr val="lt1"/>
              </a:solidFill>
              <a:latin typeface="Montserrat Semi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6920</TotalTime>
  <Words>246</Words>
  <Application>Microsoft Office PowerPoint</Application>
  <PresentationFormat>Apresentação na tela (16:9)</PresentationFormat>
  <Paragraphs>69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Calibri</vt:lpstr>
      <vt:lpstr>Montserrat ExtraBold</vt:lpstr>
      <vt:lpstr>Montserrat</vt:lpstr>
      <vt:lpstr>Montserrat SemiBold</vt:lpstr>
      <vt:lpstr>Montserrat Light</vt:lpstr>
      <vt:lpstr>Simple Light</vt:lpstr>
      <vt:lpstr>DATAS REPRESENTATIVAS DA SAÚDE NOVEMBRO/2025</vt:lpstr>
      <vt:lpstr>Datas Representativas</vt:lpstr>
      <vt:lpstr>Datas Representativas</vt:lpstr>
      <vt:lpstr>Obrigad@!!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DATAS REPRESENTATIVAS DA  SAÚDE NO MÊS DE JUNHO/2025</dc:title>
  <dc:creator>Deise</dc:creator>
  <cp:lastModifiedBy>Cris Guimaraes Cirino da Silva</cp:lastModifiedBy>
  <cp:revision>80</cp:revision>
  <cp:lastPrinted>2025-10-07T20:30:38Z</cp:lastPrinted>
  <dcterms:modified xsi:type="dcterms:W3CDTF">2025-11-03T15:46:33Z</dcterms:modified>
</cp:coreProperties>
</file>