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7" r:id="rId2"/>
    <p:sldId id="259" r:id="rId3"/>
    <p:sldId id="261" r:id="rId4"/>
    <p:sldId id="260" r:id="rId5"/>
    <p:sldId id="269" r:id="rId6"/>
    <p:sldId id="270" r:id="rId7"/>
  </p:sldIdLst>
  <p:sldSz cx="9144000" cy="5143500" type="screen16x9"/>
  <p:notesSz cx="6858000" cy="9144000"/>
  <p:embeddedFontLst>
    <p:embeddedFont>
      <p:font typeface="Montserrat SemiBold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Medium" panose="020B060402020202020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Montserrat ExtraBold" panose="020B0604020202020204" charset="0"/>
      <p:bold r:id="rId25"/>
      <p:boldItalic r:id="rId26"/>
    </p:embeddedFont>
    <p:embeddedFont>
      <p:font typeface="Montserrat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7b7a59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7b7a59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794c396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794c396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7a047463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7a047463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794c3969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794c3969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7a047463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7a047463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7fa8e6e0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27fa8e6e0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231913" y="1222280"/>
            <a:ext cx="621527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4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Comissão </a:t>
            </a:r>
            <a:r>
              <a:rPr lang="pt-BR" sz="2400" dirty="0" err="1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Intersetorial</a:t>
            </a:r>
            <a:r>
              <a:rPr lang="pt-BR" sz="24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de Relações de Trabalho e Educação na Saúde (CIRTES)</a:t>
            </a:r>
            <a:br>
              <a:rPr lang="pt-BR" sz="24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Apresentação </a:t>
            </a:r>
            <a:r>
              <a:rPr lang="pt-BR" sz="2400" b="1" dirty="0">
                <a:solidFill>
                  <a:schemeClr val="bg1"/>
                </a:solidFill>
              </a:rPr>
              <a:t>dos </a:t>
            </a:r>
            <a:r>
              <a:rPr lang="pt-BR" sz="2400" b="1" dirty="0" smtClean="0">
                <a:solidFill>
                  <a:schemeClr val="bg1"/>
                </a:solidFill>
              </a:rPr>
              <a:t>pareceres</a:t>
            </a:r>
            <a:endParaRPr sz="2400" b="1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74125" y="3031299"/>
            <a:ext cx="6023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368ª Reunião Ordinária do Conselho Nacional de Saúde (RO/CNS)</a:t>
            </a:r>
            <a:endParaRPr sz="14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470875" y="3745579"/>
            <a:ext cx="5829900" cy="7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Coordenação CIRTES: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Conselheira Francisca Valda da Silva;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solidFill>
                  <a:schemeClr val="lt1"/>
                </a:solidFill>
                <a:latin typeface="Montserrat SemiBold"/>
                <a:ea typeface="Montserrat"/>
                <a:cs typeface="Montserrat"/>
                <a:sym typeface="Montserrat SemiBold"/>
              </a:rPr>
              <a:t>João Pedro Santos da Silva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 smtClean="0">
              <a:solidFill>
                <a:schemeClr val="lt1"/>
              </a:solidFill>
              <a:latin typeface="Montserrat SemiBold"/>
              <a:ea typeface="Montserrat"/>
              <a:cs typeface="Montserrat"/>
              <a:sym typeface="Montserrat SemiBold"/>
            </a:endParaRPr>
          </a:p>
          <a:p>
            <a:pPr marL="0" indent="0">
              <a:lnSpc>
                <a:spcPct val="90000"/>
              </a:lnSpc>
            </a:pPr>
            <a:r>
              <a:rPr lang="pt-BR" sz="1200" i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10 de julho de 2025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Pareceres Aprovados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8931900" y="-38675"/>
            <a:ext cx="444900" cy="4449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 flipH="1">
            <a:off x="6923725" y="-93525"/>
            <a:ext cx="1944000" cy="499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533675" y="1205420"/>
            <a:ext cx="8073000" cy="21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pt-BR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PERÍODO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18/05/2025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02/07/2024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(45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dias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0" lvl="0" indent="0" algn="just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5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34 PROCESSOS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: </a:t>
            </a:r>
          </a:p>
          <a:p>
            <a:pPr marL="0" lvl="0" indent="0" algn="just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just">
              <a:buNone/>
            </a:pPr>
            <a:endParaRPr lang="pt-BR" sz="1500" dirty="0" smtClean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just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668386"/>
              </p:ext>
            </p:extLst>
          </p:nvPr>
        </p:nvGraphicFramePr>
        <p:xfrm>
          <a:off x="2096640" y="2610614"/>
          <a:ext cx="446573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200">
                  <a:extLst>
                    <a:ext uri="{9D8B030D-6E8A-4147-A177-3AD203B41FA5}">
                      <a16:colId xmlns:a16="http://schemas.microsoft.com/office/drawing/2014/main" val="3905458111"/>
                    </a:ext>
                  </a:extLst>
                </a:gridCol>
                <a:gridCol w="2844539">
                  <a:extLst>
                    <a:ext uri="{9D8B030D-6E8A-4147-A177-3AD203B41FA5}">
                      <a16:colId xmlns:a16="http://schemas.microsoft.com/office/drawing/2014/main" val="2627138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Quantitativo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Parecer final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41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Satisfatório</a:t>
                      </a:r>
                      <a:r>
                        <a:rPr lang="pt-BR" baseline="0" dirty="0" smtClean="0"/>
                        <a:t> com Recomendação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68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Insatisfatório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3569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47025" y="406225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400" dirty="0" smtClean="0">
                <a:solidFill>
                  <a:srgbClr val="49AFE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Satisfatório com Recomendações (05)</a:t>
            </a:r>
            <a:endParaRPr sz="2400" dirty="0">
              <a:solidFill>
                <a:srgbClr val="49AFE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8931900" y="-38675"/>
            <a:ext cx="444900" cy="444900"/>
          </a:xfrm>
          <a:prstGeom prst="ellipse">
            <a:avLst/>
          </a:prstGeom>
          <a:solidFill>
            <a:srgbClr val="49AF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/>
          <p:nvPr/>
        </p:nvSpPr>
        <p:spPr>
          <a:xfrm flipH="1">
            <a:off x="6923725" y="-166475"/>
            <a:ext cx="1944000" cy="572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49AF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86971"/>
              </p:ext>
            </p:extLst>
          </p:nvPr>
        </p:nvGraphicFramePr>
        <p:xfrm>
          <a:off x="222674" y="1744701"/>
          <a:ext cx="8521701" cy="1648853"/>
        </p:xfrm>
        <a:graphic>
          <a:graphicData uri="http://schemas.openxmlformats.org/drawingml/2006/table">
            <a:tbl>
              <a:tblPr/>
              <a:tblGrid>
                <a:gridCol w="1046570">
                  <a:extLst>
                    <a:ext uri="{9D8B030D-6E8A-4147-A177-3AD203B41FA5}">
                      <a16:colId xmlns:a16="http://schemas.microsoft.com/office/drawing/2014/main" val="2055409478"/>
                    </a:ext>
                  </a:extLst>
                </a:gridCol>
                <a:gridCol w="1988484">
                  <a:extLst>
                    <a:ext uri="{9D8B030D-6E8A-4147-A177-3AD203B41FA5}">
                      <a16:colId xmlns:a16="http://schemas.microsoft.com/office/drawing/2014/main" val="2715710061"/>
                    </a:ext>
                  </a:extLst>
                </a:gridCol>
                <a:gridCol w="690737">
                  <a:extLst>
                    <a:ext uri="{9D8B030D-6E8A-4147-A177-3AD203B41FA5}">
                      <a16:colId xmlns:a16="http://schemas.microsoft.com/office/drawing/2014/main" val="967037641"/>
                    </a:ext>
                  </a:extLst>
                </a:gridCol>
                <a:gridCol w="920982">
                  <a:extLst>
                    <a:ext uri="{9D8B030D-6E8A-4147-A177-3AD203B41FA5}">
                      <a16:colId xmlns:a16="http://schemas.microsoft.com/office/drawing/2014/main" val="4270891488"/>
                    </a:ext>
                  </a:extLst>
                </a:gridCol>
                <a:gridCol w="920982">
                  <a:extLst>
                    <a:ext uri="{9D8B030D-6E8A-4147-A177-3AD203B41FA5}">
                      <a16:colId xmlns:a16="http://schemas.microsoft.com/office/drawing/2014/main" val="4094640826"/>
                    </a:ext>
                  </a:extLst>
                </a:gridCol>
                <a:gridCol w="1624801">
                  <a:extLst>
                    <a:ext uri="{9D8B030D-6E8A-4147-A177-3AD203B41FA5}">
                      <a16:colId xmlns:a16="http://schemas.microsoft.com/office/drawing/2014/main" val="1606975924"/>
                    </a:ext>
                  </a:extLst>
                </a:gridCol>
                <a:gridCol w="1329145">
                  <a:extLst>
                    <a:ext uri="{9D8B030D-6E8A-4147-A177-3AD203B41FA5}">
                      <a16:colId xmlns:a16="http://schemas.microsoft.com/office/drawing/2014/main" val="3397036278"/>
                    </a:ext>
                  </a:extLst>
                </a:gridCol>
              </a:tblGrid>
              <a:tr h="3140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Processo e-MEC nº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Mantida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Município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Ato Regulatório em processo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Parecer final CNS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21146"/>
                  </a:ext>
                </a:extLst>
              </a:tr>
              <a:tr h="2669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202416613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UNIVERSIDADE FEDERAL DO CARIRI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Barbalha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SATISFATÓRIO COM RECOMENDAÇÕES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75541"/>
                  </a:ext>
                </a:extLst>
              </a:tr>
              <a:tr h="2669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202331766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AFYA FACULDADE DE CIÊNCIAS MÉDICAS DE GARANHUNS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Garanhuns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SATISFATÓRIO COM RECOMENDAÇÕES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692334"/>
                  </a:ext>
                </a:extLst>
              </a:tr>
              <a:tr h="2669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DE ENSINO SETE - F7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Paragominas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SATISFATÓRIO COM RECOMENDAÇÕES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880589"/>
                  </a:ext>
                </a:extLst>
              </a:tr>
              <a:tr h="2669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202215663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DE ENSINO SUPERIOR DA AMAZÔNIA REUNIDA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Redenção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RECONHECIMENTO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SATISFATÓRIO COM RECOMENDAÇÕES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015872"/>
                  </a:ext>
                </a:extLst>
              </a:tr>
              <a:tr h="2669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202404395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UNIVERSITÁRIO INTA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Itapipoca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RECONHECIMENTO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SATISFATÓRIO COM RECOMENDAÇÕES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231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27658" y="183775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00" dirty="0" smtClean="0">
                <a:solidFill>
                  <a:srgbClr val="F2CD5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INSATISFATÓRIOS</a:t>
            </a:r>
            <a:r>
              <a:rPr lang="pt-BR" sz="2400" dirty="0" smtClean="0">
                <a:solidFill>
                  <a:srgbClr val="F2CD5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(29)</a:t>
            </a:r>
            <a:endParaRPr sz="2400" dirty="0">
              <a:solidFill>
                <a:srgbClr val="F2CD5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8931900" y="-38675"/>
            <a:ext cx="444900" cy="444900"/>
          </a:xfrm>
          <a:prstGeom prst="ellipse">
            <a:avLst/>
          </a:prstGeom>
          <a:solidFill>
            <a:srgbClr val="F2C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/>
          <p:nvPr/>
        </p:nvSpPr>
        <p:spPr>
          <a:xfrm flipH="1">
            <a:off x="6923725" y="-89175"/>
            <a:ext cx="1944000" cy="495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C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05473"/>
              </p:ext>
            </p:extLst>
          </p:nvPr>
        </p:nvGraphicFramePr>
        <p:xfrm>
          <a:off x="569842" y="756475"/>
          <a:ext cx="8156714" cy="4094663"/>
        </p:xfrm>
        <a:graphic>
          <a:graphicData uri="http://schemas.openxmlformats.org/drawingml/2006/table">
            <a:tbl>
              <a:tblPr/>
              <a:tblGrid>
                <a:gridCol w="1166193">
                  <a:extLst>
                    <a:ext uri="{9D8B030D-6E8A-4147-A177-3AD203B41FA5}">
                      <a16:colId xmlns:a16="http://schemas.microsoft.com/office/drawing/2014/main" val="905274742"/>
                    </a:ext>
                  </a:extLst>
                </a:gridCol>
                <a:gridCol w="1833560">
                  <a:extLst>
                    <a:ext uri="{9D8B030D-6E8A-4147-A177-3AD203B41FA5}">
                      <a16:colId xmlns:a16="http://schemas.microsoft.com/office/drawing/2014/main" val="4046376994"/>
                    </a:ext>
                  </a:extLst>
                </a:gridCol>
                <a:gridCol w="649871">
                  <a:extLst>
                    <a:ext uri="{9D8B030D-6E8A-4147-A177-3AD203B41FA5}">
                      <a16:colId xmlns:a16="http://schemas.microsoft.com/office/drawing/2014/main" val="2051629889"/>
                    </a:ext>
                  </a:extLst>
                </a:gridCol>
                <a:gridCol w="756723">
                  <a:extLst>
                    <a:ext uri="{9D8B030D-6E8A-4147-A177-3AD203B41FA5}">
                      <a16:colId xmlns:a16="http://schemas.microsoft.com/office/drawing/2014/main" val="1497389102"/>
                    </a:ext>
                  </a:extLst>
                </a:gridCol>
                <a:gridCol w="874646">
                  <a:extLst>
                    <a:ext uri="{9D8B030D-6E8A-4147-A177-3AD203B41FA5}">
                      <a16:colId xmlns:a16="http://schemas.microsoft.com/office/drawing/2014/main" val="4163974629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3124294602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3050082880"/>
                    </a:ext>
                  </a:extLst>
                </a:gridCol>
              </a:tblGrid>
              <a:tr h="1861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Processo </a:t>
                      </a:r>
                      <a:r>
                        <a:rPr lang="pt-BR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e-MEC</a:t>
                      </a:r>
                      <a:r>
                        <a:rPr lang="pt-BR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Mantida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Município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Ato Regulatório em processo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Parecer final CNS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488679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202401633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INTERATIVO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Belém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 VINCULADA AO CREDENCIAMENTO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825359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202401634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INTERATIVO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Belém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 VINCULADA AO CREDENCIAMENTO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45746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202402196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TREZE DE MAIO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 VINCULADA AO CREDENCIAMENTO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55417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ESTÁCIO DE CAMPINAS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 VINCULADA AO CREDENCIAMENTO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193947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202331701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AFYA FACULDADE DE CIÊNCIAS MÉDICAS DE ABAETETUBA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Abaetetuba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477984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202416626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UNIVERSITÁRIO ESTÁCIO DE SÃO PAULO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415753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202331594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SANTO AGOSTINHO DE SETE LAGOAS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 Lagoas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28976"/>
                  </a:ext>
                </a:extLst>
              </a:tr>
              <a:tr h="79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202335263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REGIONAL DO JACUIPE REDIMERE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Capim Grosso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913195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202416627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UNIVERSITÁRIO ESTÁCIO DE SÃO PAULO - ESTÁCIO SÃO PAULO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49333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UNIVERSITÁRIO SUDOESTE PAULISTA - UNIFSP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Itapetininga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497487"/>
                  </a:ext>
                </a:extLst>
              </a:tr>
              <a:tr h="79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202415579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ANHANGUERA DE SERRA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Taboão da Serra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84017"/>
                  </a:ext>
                </a:extLst>
              </a:tr>
              <a:tr h="79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ANHANGUERA DE PALMAS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Palmas, Tocantins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19395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UNIVERSITÁRIO ESTÁCIO DE SÃO PAULO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795037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UNIVERSITÁRIO ESTÁCIO DE BELO HORIZONTE - ESTÁCIO BH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 Horizonte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982100"/>
                  </a:ext>
                </a:extLst>
              </a:tr>
              <a:tr h="223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202416206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AFYA FACULDADE DE CIÊNCIAS MÉDICAS DE JABOATÃO DOS GUARARAPES - AFYA JABOATÃO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Jaboatão dos Guararapes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404467"/>
                  </a:ext>
                </a:extLst>
              </a:tr>
              <a:tr h="79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202415539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ESTÁCIO DE CARAPICUIBA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Carapicuíba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365070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202415599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UNIVERSITÁRIO ESTÁCIO DE BELO HORIZONTE - ESTÁCIO BH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 Horizonte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992278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202416288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DE TECNOLOGIA ESTÁCIO DE CURITIBA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Curitiba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241323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202334399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DE PSICOLOGIA DE MANACAPURU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Manacapuru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 VINCULADA AO CREDENCIAMENTO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09697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202403190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CONVICÇÃO - FACON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Caetano do Sul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 VINCULADA AO CREDENCIAMENTO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630715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202415777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ESTÁCIO DE SERRA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 VINCULADA AO CREDENCIAMENTO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111696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ESTÁCIO DE CONTAGEM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 VINCULADA AO CREDENCIAMENTO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16247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202415762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ESTÁCIO DE CAMPINAS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 VINCULADA AO CREDENCIAMENTO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733773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202402198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TREZE DE MAIO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 VINCULADA AO CREDENCIAMENTO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589220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202416390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ANHANGUERA DE SÃO JOÃO DE MERITI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João de Meriti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984870"/>
                  </a:ext>
                </a:extLst>
              </a:tr>
              <a:tr h="79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202401859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ANHANGUERA DE ALVORADA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Alvorada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220718"/>
                  </a:ext>
                </a:extLst>
              </a:tr>
              <a:tr h="79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UNIVERSIDADE PARANAENSE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Guaíra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005773"/>
                  </a:ext>
                </a:extLst>
              </a:tr>
              <a:tr h="148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202415789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FACULDADE DE TECNOLOGIA JARDIM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 André, São Paulo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862547"/>
                  </a:ext>
                </a:extLst>
              </a:tr>
              <a:tr h="79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202404475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 UNINTA FORTALEZA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RECONHECIMENTO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09646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1355475" y="1298375"/>
            <a:ext cx="3838200" cy="19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920" b="1" dirty="0" smtClean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Obrigada</a:t>
            </a:r>
            <a:r>
              <a:rPr lang="pt-BR" sz="2920" b="1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!</a:t>
            </a:r>
            <a:endParaRPr sz="2920" b="1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962" y="4202450"/>
            <a:ext cx="1342858" cy="41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4385" y="4258807"/>
            <a:ext cx="3115802" cy="412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675" y="1285387"/>
            <a:ext cx="2662001" cy="23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558</Words>
  <Application>Microsoft Office PowerPoint</Application>
  <PresentationFormat>Apresentação na tela (16:9)</PresentationFormat>
  <Paragraphs>273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Montserrat SemiBold</vt:lpstr>
      <vt:lpstr>Arial</vt:lpstr>
      <vt:lpstr>Calibri</vt:lpstr>
      <vt:lpstr>Wingdings</vt:lpstr>
      <vt:lpstr>Montserrat Medium</vt:lpstr>
      <vt:lpstr>Montserrat</vt:lpstr>
      <vt:lpstr>Montserrat ExtraBold</vt:lpstr>
      <vt:lpstr>Montserrat Light</vt:lpstr>
      <vt:lpstr>Simple Light</vt:lpstr>
      <vt:lpstr>Comissão Intersetorial de Relações de Trabalho e Educação na Saúde (CIRTES) Apresentação dos pareceres</vt:lpstr>
      <vt:lpstr>Pareceres Aprovados</vt:lpstr>
      <vt:lpstr>Satisfatório com Recomendações (05)</vt:lpstr>
      <vt:lpstr>INSATISFATÓRIOS (29)</vt:lpstr>
      <vt:lpstr>Obrigada!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Larissa Sheila Franca de Souza Araujo</dc:creator>
  <cp:lastModifiedBy>Larissa Sheila Franca de Souza Araujo</cp:lastModifiedBy>
  <cp:revision>17</cp:revision>
  <dcterms:modified xsi:type="dcterms:W3CDTF">2025-07-10T13:14:08Z</dcterms:modified>
</cp:coreProperties>
</file>